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9"/>
  </p:notesMasterIdLst>
  <p:handoutMasterIdLst>
    <p:handoutMasterId r:id="rId60"/>
  </p:handoutMasterIdLst>
  <p:sldIdLst>
    <p:sldId id="273" r:id="rId2"/>
    <p:sldId id="389" r:id="rId3"/>
    <p:sldId id="274" r:id="rId4"/>
    <p:sldId id="283" r:id="rId5"/>
    <p:sldId id="327" r:id="rId6"/>
    <p:sldId id="326" r:id="rId7"/>
    <p:sldId id="330" r:id="rId8"/>
    <p:sldId id="331" r:id="rId9"/>
    <p:sldId id="333" r:id="rId10"/>
    <p:sldId id="336" r:id="rId11"/>
    <p:sldId id="397" r:id="rId12"/>
    <p:sldId id="335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6" r:id="rId22"/>
    <p:sldId id="390" r:id="rId23"/>
    <p:sldId id="349" r:id="rId24"/>
    <p:sldId id="350" r:id="rId25"/>
    <p:sldId id="353" r:id="rId26"/>
    <p:sldId id="395" r:id="rId27"/>
    <p:sldId id="354" r:id="rId28"/>
    <p:sldId id="361" r:id="rId29"/>
    <p:sldId id="355" r:id="rId30"/>
    <p:sldId id="356" r:id="rId31"/>
    <p:sldId id="391" r:id="rId32"/>
    <p:sldId id="392" r:id="rId33"/>
    <p:sldId id="359" r:id="rId34"/>
    <p:sldId id="360" r:id="rId35"/>
    <p:sldId id="362" r:id="rId36"/>
    <p:sldId id="393" r:id="rId37"/>
    <p:sldId id="366" r:id="rId38"/>
    <p:sldId id="365" r:id="rId39"/>
    <p:sldId id="367" r:id="rId40"/>
    <p:sldId id="398" r:id="rId41"/>
    <p:sldId id="399" r:id="rId42"/>
    <p:sldId id="368" r:id="rId43"/>
    <p:sldId id="329" r:id="rId44"/>
    <p:sldId id="369" r:id="rId45"/>
    <p:sldId id="370" r:id="rId46"/>
    <p:sldId id="401" r:id="rId47"/>
    <p:sldId id="400" r:id="rId48"/>
    <p:sldId id="402" r:id="rId49"/>
    <p:sldId id="403" r:id="rId50"/>
    <p:sldId id="404" r:id="rId51"/>
    <p:sldId id="405" r:id="rId52"/>
    <p:sldId id="394" r:id="rId53"/>
    <p:sldId id="371" r:id="rId54"/>
    <p:sldId id="372" r:id="rId55"/>
    <p:sldId id="373" r:id="rId56"/>
    <p:sldId id="374" r:id="rId57"/>
    <p:sldId id="375" r:id="rId5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8380"/>
    <a:srgbClr val="FFFF99"/>
    <a:srgbClr val="FF8000"/>
    <a:srgbClr val="00FFFF"/>
    <a:srgbClr val="6D7CFF"/>
    <a:srgbClr val="807CFF"/>
    <a:srgbClr val="00394A"/>
    <a:srgbClr val="003241"/>
    <a:srgbClr val="DAD9D3"/>
    <a:srgbClr val="B2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15" autoAdjust="0"/>
    <p:restoredTop sz="85233" autoAdjust="0"/>
  </p:normalViewPr>
  <p:slideViewPr>
    <p:cSldViewPr>
      <p:cViewPr varScale="1">
        <p:scale>
          <a:sx n="95" d="100"/>
          <a:sy n="95" d="100"/>
        </p:scale>
        <p:origin x="-175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01.12.17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01.12.17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16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7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90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1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16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98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98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98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98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898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65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9C88DA-55BC-924E-8761-82F5902E2CE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99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tif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Web-Mining </a:t>
            </a:r>
            <a:r>
              <a:rPr lang="de-DE" sz="3600" b="1" dirty="0" err="1" smtClean="0">
                <a:cs typeface="+mj-cs"/>
              </a:rPr>
              <a:t>Agents</a:t>
            </a:r>
            <a:r>
              <a:rPr lang="de-DE" sz="3600" b="1" dirty="0" smtClean="0">
                <a:cs typeface="+mj-cs"/>
              </a:rPr>
              <a:t/>
            </a:r>
            <a:br>
              <a:rPr lang="de-DE" sz="3600" b="1" dirty="0" smtClean="0">
                <a:cs typeface="+mj-cs"/>
              </a:rPr>
            </a:br>
            <a:endParaRPr lang="de-DE" sz="2400" b="1" dirty="0" smtClean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306896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/>
              <a:t>Prof</a:t>
            </a:r>
            <a:r>
              <a:rPr lang="de-DE" dirty="0"/>
              <a:t>. Dr. Ralf </a:t>
            </a:r>
            <a:r>
              <a:rPr lang="de-DE" dirty="0" smtClean="0"/>
              <a:t>Möller</a:t>
            </a:r>
          </a:p>
          <a:p>
            <a:pPr eaLnBrk="1" hangingPunct="1">
              <a:defRPr/>
            </a:pPr>
            <a:r>
              <a:rPr lang="de-DE" dirty="0"/>
              <a:t>Dr. Özgür </a:t>
            </a:r>
            <a:r>
              <a:rPr lang="de-DE" dirty="0" err="1"/>
              <a:t>Özçep</a:t>
            </a:r>
            <a:endParaRPr lang="de-DE" dirty="0"/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b="1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Tanya Braun (Lab Class)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96321"/>
          </a:xfrm>
          <a:ln>
            <a:solidFill>
              <a:srgbClr val="FF6600"/>
            </a:solidFill>
          </a:ln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 smtClean="0">
                <a:solidFill>
                  <a:srgbClr val="FF6600"/>
                </a:solidFill>
              </a:rPr>
              <a:t>Example</a:t>
            </a:r>
            <a:r>
              <a:rPr lang="en-US" dirty="0" smtClean="0">
                <a:solidFill>
                  <a:srgbClr val="FF6600"/>
                </a:solidFill>
              </a:rPr>
              <a:t> (drug-recovery effect)</a:t>
            </a:r>
          </a:p>
          <a:p>
            <a:pPr>
              <a:defRPr/>
            </a:pPr>
            <a:r>
              <a:rPr lang="en-US" dirty="0" smtClean="0"/>
              <a:t>How effective is drug usage for recovery?</a:t>
            </a:r>
          </a:p>
          <a:p>
            <a:pPr marL="0" indent="0">
              <a:buNone/>
              <a:defRPr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008380"/>
                </a:solidFill>
              </a:rPr>
              <a:t>ACE =  P(Y = 1 | do(X = 1)) – P(Y = 1 | do(X = 0))</a:t>
            </a:r>
          </a:p>
          <a:p>
            <a:pPr>
              <a:defRPr/>
            </a:pPr>
            <a:r>
              <a:rPr lang="en-US" dirty="0" smtClean="0">
                <a:solidFill>
                  <a:srgbClr val="008380"/>
                </a:solidFill>
              </a:rPr>
              <a:t>P(Y = y | do(X = x)) 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cxnSp>
        <p:nvCxnSpPr>
          <p:cNvPr id="9" name="Gerade Verbindung mit Pfeil 8"/>
          <p:cNvCxnSpPr>
            <a:stCxn id="13" idx="3"/>
            <a:endCxn id="11" idx="6"/>
          </p:cNvCxnSpPr>
          <p:nvPr/>
        </p:nvCxnSpPr>
        <p:spPr>
          <a:xfrm flipH="1">
            <a:off x="2908327" y="4344000"/>
            <a:ext cx="1317235" cy="118253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13" idx="5"/>
            <a:endCxn id="12" idx="0"/>
          </p:cNvCxnSpPr>
          <p:nvPr/>
        </p:nvCxnSpPr>
        <p:spPr>
          <a:xfrm>
            <a:off x="4327396" y="4344000"/>
            <a:ext cx="1317235" cy="111051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764311" y="545453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/>
          <p:cNvSpPr/>
          <p:nvPr/>
        </p:nvSpPr>
        <p:spPr>
          <a:xfrm>
            <a:off x="5572623" y="545451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/>
          <p:cNvSpPr/>
          <p:nvPr/>
        </p:nvSpPr>
        <p:spPr>
          <a:xfrm>
            <a:off x="4204471" y="422108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4503668" y="4077072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 = Gender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2260255" y="5589240"/>
            <a:ext cx="1795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 = Drug </a:t>
            </a:r>
            <a:r>
              <a:rPr lang="de-DE" dirty="0" err="1" smtClean="0"/>
              <a:t>usage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5284591" y="5661248"/>
            <a:ext cx="157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 = </a:t>
            </a:r>
            <a:r>
              <a:rPr lang="de-DE" dirty="0" err="1" smtClean="0"/>
              <a:t>Recovery</a:t>
            </a:r>
            <a:endParaRPr lang="de-DE" dirty="0"/>
          </a:p>
        </p:txBody>
      </p:sp>
      <p:cxnSp>
        <p:nvCxnSpPr>
          <p:cNvPr id="23" name="Gerade Verbindung mit Pfeil 22"/>
          <p:cNvCxnSpPr>
            <a:stCxn id="11" idx="5"/>
            <a:endCxn id="12" idx="3"/>
          </p:cNvCxnSpPr>
          <p:nvPr/>
        </p:nvCxnSpPr>
        <p:spPr>
          <a:xfrm flipV="1">
            <a:off x="2887236" y="5577428"/>
            <a:ext cx="2706478" cy="1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211960" y="365431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5"/>
          <p:cNvSpPr/>
          <p:nvPr/>
        </p:nvSpPr>
        <p:spPr>
          <a:xfrm>
            <a:off x="2771800" y="473445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/>
          <p:cNvSpPr/>
          <p:nvPr/>
        </p:nvSpPr>
        <p:spPr>
          <a:xfrm>
            <a:off x="5580112" y="473443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mit Pfeil 17"/>
          <p:cNvCxnSpPr>
            <a:stCxn id="16" idx="4"/>
            <a:endCxn id="11" idx="0"/>
          </p:cNvCxnSpPr>
          <p:nvPr/>
        </p:nvCxnSpPr>
        <p:spPr>
          <a:xfrm flipH="1">
            <a:off x="2836319" y="4878452"/>
            <a:ext cx="7489" cy="57608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15" idx="4"/>
            <a:endCxn id="13" idx="0"/>
          </p:cNvCxnSpPr>
          <p:nvPr/>
        </p:nvCxnSpPr>
        <p:spPr>
          <a:xfrm flipH="1">
            <a:off x="4276479" y="3798316"/>
            <a:ext cx="7489" cy="42277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17" idx="4"/>
            <a:endCxn id="12" idx="0"/>
          </p:cNvCxnSpPr>
          <p:nvPr/>
        </p:nvCxnSpPr>
        <p:spPr>
          <a:xfrm flipH="1">
            <a:off x="5644631" y="4878436"/>
            <a:ext cx="7489" cy="57608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4355976" y="3356992"/>
            <a:ext cx="44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r>
              <a:rPr lang="de-DE" baseline="-25000" dirty="0" smtClean="0"/>
              <a:t>Z</a:t>
            </a:r>
            <a:endParaRPr lang="de-DE" baseline="-25000" dirty="0"/>
          </a:p>
        </p:txBody>
      </p:sp>
      <p:sp>
        <p:nvSpPr>
          <p:cNvPr id="31" name="Textfeld 30"/>
          <p:cNvSpPr txBox="1"/>
          <p:nvPr/>
        </p:nvSpPr>
        <p:spPr>
          <a:xfrm>
            <a:off x="2542457" y="4221088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r>
              <a:rPr lang="de-DE" baseline="-25000" dirty="0" smtClean="0"/>
              <a:t>X</a:t>
            </a:r>
            <a:endParaRPr lang="de-DE" baseline="-25000" dirty="0"/>
          </a:p>
        </p:txBody>
      </p:sp>
      <p:sp>
        <p:nvSpPr>
          <p:cNvPr id="32" name="Textfeld 31"/>
          <p:cNvSpPr txBox="1"/>
          <p:nvPr/>
        </p:nvSpPr>
        <p:spPr>
          <a:xfrm>
            <a:off x="5782817" y="4581128"/>
            <a:ext cx="45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r>
              <a:rPr lang="de-DE" baseline="-25000" dirty="0"/>
              <a:t>Y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3995936" y="2648525"/>
            <a:ext cx="29056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 smtClean="0">
                <a:solidFill>
                  <a:srgbClr val="FF0000"/>
                </a:solidFill>
              </a:rPr>
              <a:t>= </a:t>
            </a:r>
            <a:r>
              <a:rPr lang="de-DE" sz="2600" dirty="0" err="1" smtClean="0">
                <a:solidFill>
                  <a:srgbClr val="FF0000"/>
                </a:solidFill>
              </a:rPr>
              <a:t>P</a:t>
            </a:r>
            <a:r>
              <a:rPr lang="de-DE" sz="2600" baseline="-25000" dirty="0" err="1" smtClean="0">
                <a:solidFill>
                  <a:srgbClr val="FF0000"/>
                </a:solidFill>
              </a:rPr>
              <a:t>m</a:t>
            </a:r>
            <a:r>
              <a:rPr lang="de-DE" sz="2600" dirty="0" smtClean="0">
                <a:solidFill>
                  <a:srgbClr val="FF0000"/>
                </a:solidFill>
              </a:rPr>
              <a:t>(Y = </a:t>
            </a:r>
            <a:r>
              <a:rPr lang="de-DE" sz="2600" dirty="0" err="1" smtClean="0">
                <a:solidFill>
                  <a:srgbClr val="FF0000"/>
                </a:solidFill>
              </a:rPr>
              <a:t>y</a:t>
            </a:r>
            <a:r>
              <a:rPr lang="de-DE" sz="2600" dirty="0" smtClean="0">
                <a:solidFill>
                  <a:srgbClr val="FF0000"/>
                </a:solidFill>
              </a:rPr>
              <a:t> | X = x)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1835696" y="5157192"/>
            <a:ext cx="9541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 smtClean="0">
                <a:solidFill>
                  <a:srgbClr val="FF0000"/>
                </a:solidFill>
              </a:rPr>
              <a:t>X = x</a:t>
            </a:r>
          </a:p>
        </p:txBody>
      </p:sp>
    </p:spTree>
    <p:extLst>
      <p:ext uri="{BB962C8B-B14F-4D97-AF65-F5344CB8AC3E}">
        <p14:creationId xmlns:p14="http://schemas.microsoft.com/office/powerpoint/2010/main" val="40704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1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Intervention (</a:t>
            </a:r>
            <a:r>
              <a:rPr lang="de-DE" dirty="0" err="1" smtClean="0"/>
              <a:t>alternatively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definition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intervention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manipulated</a:t>
            </a:r>
            <a:r>
              <a:rPr lang="de-DE" dirty="0" smtClean="0"/>
              <a:t> </a:t>
            </a:r>
            <a:r>
              <a:rPr lang="de-DE" dirty="0" err="1" smtClean="0"/>
              <a:t>graph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not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only</a:t>
            </a:r>
            <a:r>
              <a:rPr lang="de-DE" dirty="0" smtClean="0"/>
              <a:t> </a:t>
            </a:r>
            <a:r>
              <a:rPr lang="de-DE" dirty="0" err="1" smtClean="0"/>
              <a:t>possibility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Model </a:t>
            </a:r>
            <a:r>
              <a:rPr lang="de-DE" dirty="0" err="1" smtClean="0"/>
              <a:t>intervention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8380"/>
                </a:solidFill>
              </a:rPr>
              <a:t>do(X=x)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force</a:t>
            </a:r>
            <a:r>
              <a:rPr lang="de-DE" dirty="0" smtClean="0"/>
              <a:t> variable </a:t>
            </a:r>
            <a:r>
              <a:rPr lang="de-DE" dirty="0" smtClean="0">
                <a:solidFill>
                  <a:srgbClr val="008380"/>
                </a:solidFill>
              </a:rPr>
              <a:t>F</a:t>
            </a:r>
          </a:p>
          <a:p>
            <a:pPr lvl="1"/>
            <a:r>
              <a:rPr lang="de-DE" dirty="0" smtClean="0">
                <a:solidFill>
                  <a:srgbClr val="008380"/>
                </a:solidFill>
              </a:rPr>
              <a:t>F </a:t>
            </a:r>
            <a:r>
              <a:rPr lang="de-DE" dirty="0" err="1" smtClean="0">
                <a:solidFill>
                  <a:srgbClr val="008380"/>
                </a:solidFill>
              </a:rPr>
              <a:t>is</a:t>
            </a:r>
            <a:r>
              <a:rPr lang="de-DE" dirty="0" smtClean="0">
                <a:solidFill>
                  <a:srgbClr val="008380"/>
                </a:solidFill>
              </a:rPr>
              <a:t> </a:t>
            </a:r>
            <a:r>
              <a:rPr lang="de-DE" dirty="0" err="1" smtClean="0">
                <a:solidFill>
                  <a:srgbClr val="008380"/>
                </a:solidFill>
              </a:rPr>
              <a:t>parent</a:t>
            </a:r>
            <a:r>
              <a:rPr lang="de-DE" dirty="0" smtClean="0">
                <a:solidFill>
                  <a:srgbClr val="008380"/>
                </a:solidFill>
              </a:rPr>
              <a:t> </a:t>
            </a:r>
            <a:r>
              <a:rPr lang="de-DE" dirty="0" err="1" smtClean="0">
                <a:solidFill>
                  <a:srgbClr val="008380"/>
                </a:solidFill>
              </a:rPr>
              <a:t>of</a:t>
            </a:r>
            <a:r>
              <a:rPr lang="de-DE" dirty="0" smtClean="0">
                <a:solidFill>
                  <a:srgbClr val="008380"/>
                </a:solidFill>
              </a:rPr>
              <a:t> X, </a:t>
            </a:r>
          </a:p>
          <a:p>
            <a:pPr lvl="1"/>
            <a:r>
              <a:rPr lang="de-DE" dirty="0">
                <a:solidFill>
                  <a:srgbClr val="008380"/>
                </a:solidFill>
              </a:rPr>
              <a:t>Dom(F) = {do(X=</a:t>
            </a:r>
            <a:r>
              <a:rPr lang="de-DE" dirty="0" smtClean="0">
                <a:solidFill>
                  <a:srgbClr val="008380"/>
                </a:solidFill>
              </a:rPr>
              <a:t>x‘) </a:t>
            </a:r>
            <a:r>
              <a:rPr lang="de-DE" dirty="0">
                <a:solidFill>
                  <a:srgbClr val="008380"/>
                </a:solidFill>
              </a:rPr>
              <a:t>| x in </a:t>
            </a:r>
            <a:r>
              <a:rPr lang="de-DE" dirty="0" err="1">
                <a:solidFill>
                  <a:srgbClr val="008380"/>
                </a:solidFill>
              </a:rPr>
              <a:t>dom</a:t>
            </a:r>
            <a:r>
              <a:rPr lang="de-DE" dirty="0">
                <a:solidFill>
                  <a:srgbClr val="008380"/>
                </a:solidFill>
              </a:rPr>
              <a:t>(X)} </a:t>
            </a:r>
            <a:r>
              <a:rPr lang="de-DE" dirty="0" smtClean="0">
                <a:solidFill>
                  <a:srgbClr val="008380"/>
                </a:solidFill>
              </a:rPr>
              <a:t>⋃ {</a:t>
            </a:r>
            <a:r>
              <a:rPr lang="de-DE" dirty="0" err="1">
                <a:solidFill>
                  <a:srgbClr val="008380"/>
                </a:solidFill>
              </a:rPr>
              <a:t>idle</a:t>
            </a:r>
            <a:r>
              <a:rPr lang="de-DE" dirty="0" smtClean="0">
                <a:solidFill>
                  <a:srgbClr val="008380"/>
                </a:solidFill>
              </a:rPr>
              <a:t>}</a:t>
            </a:r>
          </a:p>
          <a:p>
            <a:pPr lvl="1"/>
            <a:r>
              <a:rPr lang="de-DE" dirty="0" err="1" smtClean="0">
                <a:solidFill>
                  <a:srgbClr val="008380"/>
                </a:solidFill>
              </a:rPr>
              <a:t>pa</a:t>
            </a:r>
            <a:r>
              <a:rPr lang="de-DE" dirty="0" smtClean="0">
                <a:solidFill>
                  <a:srgbClr val="008380"/>
                </a:solidFill>
              </a:rPr>
              <a:t>‘(X) = </a:t>
            </a:r>
            <a:r>
              <a:rPr lang="de-DE" dirty="0" err="1" smtClean="0">
                <a:solidFill>
                  <a:srgbClr val="008380"/>
                </a:solidFill>
              </a:rPr>
              <a:t>pa</a:t>
            </a:r>
            <a:r>
              <a:rPr lang="de-DE" dirty="0" smtClean="0">
                <a:solidFill>
                  <a:srgbClr val="008380"/>
                </a:solidFill>
              </a:rPr>
              <a:t>(X) ⋃ {F}</a:t>
            </a:r>
          </a:p>
          <a:p>
            <a:pPr lvl="1"/>
            <a:r>
              <a:rPr lang="de-DE" dirty="0" smtClean="0">
                <a:solidFill>
                  <a:srgbClr val="008380"/>
                </a:solidFill>
              </a:rPr>
              <a:t>New ``CPT‘‘ </a:t>
            </a:r>
            <a:r>
              <a:rPr lang="de-DE" dirty="0" err="1" smtClean="0">
                <a:solidFill>
                  <a:srgbClr val="008380"/>
                </a:solidFill>
              </a:rPr>
              <a:t>for</a:t>
            </a:r>
            <a:r>
              <a:rPr lang="de-DE" dirty="0" smtClean="0">
                <a:solidFill>
                  <a:srgbClr val="008380"/>
                </a:solidFill>
              </a:rPr>
              <a:t> X</a:t>
            </a:r>
          </a:p>
          <a:p>
            <a:pPr marL="457200" lvl="1" indent="0">
              <a:buNone/>
            </a:pPr>
            <a:r>
              <a:rPr lang="de-DE" dirty="0" smtClean="0">
                <a:solidFill>
                  <a:srgbClr val="008380"/>
                </a:solidFill>
              </a:rPr>
              <a:t>			   	  P(X=x | </a:t>
            </a:r>
            <a:r>
              <a:rPr lang="de-DE" dirty="0" err="1" smtClean="0">
                <a:solidFill>
                  <a:srgbClr val="008380"/>
                </a:solidFill>
              </a:rPr>
              <a:t>pa</a:t>
            </a:r>
            <a:r>
              <a:rPr lang="de-DE" dirty="0" smtClean="0">
                <a:solidFill>
                  <a:srgbClr val="008380"/>
                </a:solidFill>
              </a:rPr>
              <a:t>(X))  </a:t>
            </a:r>
            <a:r>
              <a:rPr lang="de-DE" dirty="0" err="1" smtClean="0">
                <a:solidFill>
                  <a:srgbClr val="008380"/>
                </a:solidFill>
              </a:rPr>
              <a:t>if</a:t>
            </a:r>
            <a:r>
              <a:rPr lang="de-DE" dirty="0" smtClean="0">
                <a:solidFill>
                  <a:srgbClr val="008380"/>
                </a:solidFill>
              </a:rPr>
              <a:t> F = </a:t>
            </a:r>
            <a:r>
              <a:rPr lang="de-DE" dirty="0" err="1" smtClean="0">
                <a:solidFill>
                  <a:srgbClr val="008380"/>
                </a:solidFill>
              </a:rPr>
              <a:t>idle</a:t>
            </a:r>
            <a:endParaRPr lang="de-DE" dirty="0" smtClean="0">
              <a:solidFill>
                <a:srgbClr val="008380"/>
              </a:solidFill>
            </a:endParaRPr>
          </a:p>
          <a:p>
            <a:pPr marL="457200" lvl="1" indent="0">
              <a:buNone/>
            </a:pPr>
            <a:r>
              <a:rPr lang="de-DE" dirty="0">
                <a:solidFill>
                  <a:srgbClr val="008380"/>
                </a:solidFill>
              </a:rPr>
              <a:t>	</a:t>
            </a:r>
            <a:r>
              <a:rPr lang="de-DE" dirty="0" smtClean="0">
                <a:solidFill>
                  <a:srgbClr val="008380"/>
                </a:solidFill>
              </a:rPr>
              <a:t>		  	  0       </a:t>
            </a:r>
            <a:r>
              <a:rPr lang="de-DE" dirty="0" err="1" smtClean="0">
                <a:solidFill>
                  <a:srgbClr val="008380"/>
                </a:solidFill>
              </a:rPr>
              <a:t>if</a:t>
            </a:r>
            <a:r>
              <a:rPr lang="de-DE" dirty="0" smtClean="0">
                <a:solidFill>
                  <a:srgbClr val="008380"/>
                </a:solidFill>
              </a:rPr>
              <a:t> F = do(X=x‘) </a:t>
            </a:r>
            <a:r>
              <a:rPr lang="de-DE" dirty="0" err="1" smtClean="0">
                <a:solidFill>
                  <a:srgbClr val="008380"/>
                </a:solidFill>
              </a:rPr>
              <a:t>and</a:t>
            </a:r>
            <a:r>
              <a:rPr lang="de-DE" dirty="0" smtClean="0">
                <a:solidFill>
                  <a:srgbClr val="008380"/>
                </a:solidFill>
              </a:rPr>
              <a:t> x </a:t>
            </a:r>
            <a:r>
              <a:rPr lang="de-DE" dirty="0">
                <a:solidFill>
                  <a:srgbClr val="008380"/>
                </a:solidFill>
              </a:rPr>
              <a:t>≠</a:t>
            </a:r>
            <a:r>
              <a:rPr lang="de-DE" dirty="0" smtClean="0">
                <a:solidFill>
                  <a:srgbClr val="008380"/>
                </a:solidFill>
              </a:rPr>
              <a:t>x‘</a:t>
            </a:r>
          </a:p>
          <a:p>
            <a:pPr marL="457200" lvl="1" indent="0">
              <a:buNone/>
            </a:pPr>
            <a:r>
              <a:rPr lang="de-DE" dirty="0" smtClean="0">
                <a:solidFill>
                  <a:srgbClr val="008380"/>
                </a:solidFill>
              </a:rPr>
              <a:t>	                        	  1   </a:t>
            </a:r>
            <a:r>
              <a:rPr lang="de-DE" dirty="0" err="1" smtClean="0">
                <a:solidFill>
                  <a:srgbClr val="008380"/>
                </a:solidFill>
              </a:rPr>
              <a:t>if</a:t>
            </a:r>
            <a:r>
              <a:rPr lang="de-DE" dirty="0" smtClean="0">
                <a:solidFill>
                  <a:srgbClr val="008380"/>
                </a:solidFill>
              </a:rPr>
              <a:t> F = do(X=x‘) </a:t>
            </a:r>
            <a:r>
              <a:rPr lang="de-DE" dirty="0" err="1" smtClean="0">
                <a:solidFill>
                  <a:srgbClr val="008380"/>
                </a:solidFill>
              </a:rPr>
              <a:t>and</a:t>
            </a:r>
            <a:r>
              <a:rPr lang="de-DE" dirty="0" smtClean="0">
                <a:solidFill>
                  <a:srgbClr val="008380"/>
                </a:solidFill>
              </a:rPr>
              <a:t> x = x‘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sp>
        <p:nvSpPr>
          <p:cNvPr id="5" name="Geschweifte Klammer links 4"/>
          <p:cNvSpPr/>
          <p:nvPr/>
        </p:nvSpPr>
        <p:spPr>
          <a:xfrm>
            <a:off x="3203848" y="4869160"/>
            <a:ext cx="288032" cy="1080120"/>
          </a:xfrm>
          <a:prstGeom prst="leftBrace">
            <a:avLst/>
          </a:prstGeom>
          <a:ln>
            <a:solidFill>
              <a:schemeClr val="tx1"/>
            </a:solidFill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683568" y="5157192"/>
            <a:ext cx="25565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rgbClr val="008380"/>
                </a:solidFill>
              </a:rPr>
              <a:t>P(X =x | </a:t>
            </a:r>
            <a:r>
              <a:rPr lang="de-DE" sz="2400" dirty="0" err="1">
                <a:solidFill>
                  <a:srgbClr val="008380"/>
                </a:solidFill>
              </a:rPr>
              <a:t>pa</a:t>
            </a:r>
            <a:r>
              <a:rPr lang="de-DE" sz="2400" dirty="0">
                <a:solidFill>
                  <a:srgbClr val="008380"/>
                </a:solidFill>
              </a:rPr>
              <a:t>‘(X)) = </a:t>
            </a:r>
          </a:p>
        </p:txBody>
      </p:sp>
    </p:spTree>
    <p:extLst>
      <p:ext uri="{BB962C8B-B14F-4D97-AF65-F5344CB8AC3E}">
        <p14:creationId xmlns:p14="http://schemas.microsoft.com/office/powerpoint/2010/main" val="969800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361"/>
          </a:xfrm>
          <a:ln>
            <a:solidFill>
              <a:srgbClr val="FF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  <a:defRPr/>
            </a:pPr>
            <a:r>
              <a:rPr lang="de-DE" b="1" dirty="0" err="1" smtClean="0">
                <a:solidFill>
                  <a:srgbClr val="FF6600"/>
                </a:solidFill>
              </a:rPr>
              <a:t>Example</a:t>
            </a:r>
            <a:r>
              <a:rPr lang="de-DE" dirty="0" smtClean="0">
                <a:solidFill>
                  <a:srgbClr val="FF6600"/>
                </a:solidFill>
              </a:rPr>
              <a:t> (</a:t>
            </a:r>
            <a:r>
              <a:rPr lang="de-DE" dirty="0" err="1" smtClean="0">
                <a:solidFill>
                  <a:srgbClr val="FF6600"/>
                </a:solidFill>
              </a:rPr>
              <a:t>drug</a:t>
            </a:r>
            <a:r>
              <a:rPr lang="de-DE" dirty="0" err="1">
                <a:solidFill>
                  <a:srgbClr val="FF6600"/>
                </a:solidFill>
              </a:rPr>
              <a:t>-</a:t>
            </a:r>
            <a:r>
              <a:rPr lang="de-DE" dirty="0" err="1" smtClean="0">
                <a:solidFill>
                  <a:srgbClr val="FF6600"/>
                </a:solidFill>
              </a:rPr>
              <a:t>recovery</a:t>
            </a:r>
            <a:r>
              <a:rPr lang="de-DE" dirty="0" smtClean="0">
                <a:solidFill>
                  <a:srgbClr val="FF6600"/>
                </a:solidFill>
              </a:rPr>
              <a:t> </a:t>
            </a:r>
            <a:r>
              <a:rPr lang="de-DE" dirty="0" err="1" smtClean="0">
                <a:solidFill>
                  <a:srgbClr val="FF6600"/>
                </a:solidFill>
              </a:rPr>
              <a:t>effect</a:t>
            </a:r>
            <a:r>
              <a:rPr lang="de-DE" dirty="0" smtClean="0">
                <a:solidFill>
                  <a:srgbClr val="FF6600"/>
                </a:solidFill>
              </a:rPr>
              <a:t>) </a:t>
            </a:r>
          </a:p>
          <a:p>
            <a:pPr lvl="1">
              <a:defRPr/>
            </a:pPr>
            <a:r>
              <a:rPr lang="de-DE" dirty="0" err="1" smtClean="0">
                <a:solidFill>
                  <a:srgbClr val="008380"/>
                </a:solidFill>
              </a:rPr>
              <a:t>P</a:t>
            </a:r>
            <a:r>
              <a:rPr lang="de-DE" baseline="-25000" dirty="0" err="1" smtClean="0">
                <a:solidFill>
                  <a:srgbClr val="008380"/>
                </a:solidFill>
              </a:rPr>
              <a:t>m</a:t>
            </a:r>
            <a:r>
              <a:rPr lang="de-DE" dirty="0">
                <a:solidFill>
                  <a:srgbClr val="008380"/>
                </a:solidFill>
              </a:rPr>
              <a:t>(Y = </a:t>
            </a:r>
            <a:r>
              <a:rPr lang="de-DE" dirty="0" err="1">
                <a:solidFill>
                  <a:srgbClr val="008380"/>
                </a:solidFill>
              </a:rPr>
              <a:t>y</a:t>
            </a:r>
            <a:r>
              <a:rPr lang="de-DE" dirty="0">
                <a:solidFill>
                  <a:srgbClr val="008380"/>
                </a:solidFill>
              </a:rPr>
              <a:t> | X = x</a:t>
            </a:r>
            <a:r>
              <a:rPr lang="de-DE" dirty="0" smtClean="0">
                <a:solidFill>
                  <a:srgbClr val="008380"/>
                </a:solidFill>
              </a:rPr>
              <a:t>) = ? </a:t>
            </a:r>
          </a:p>
          <a:p>
            <a:pPr lvl="1">
              <a:defRPr/>
            </a:pPr>
            <a:r>
              <a:rPr lang="de-DE" dirty="0" smtClean="0">
                <a:solidFill>
                  <a:srgbClr val="000000"/>
                </a:solidFill>
              </a:rPr>
              <a:t>Need </a:t>
            </a:r>
            <a:r>
              <a:rPr lang="de-DE" dirty="0" err="1" smtClean="0">
                <a:solidFill>
                  <a:srgbClr val="000000"/>
                </a:solidFill>
              </a:rPr>
              <a:t>to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reduce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to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probabilities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w.r.t</a:t>
            </a:r>
            <a:r>
              <a:rPr lang="de-DE" dirty="0" smtClean="0">
                <a:solidFill>
                  <a:srgbClr val="000000"/>
                </a:solidFill>
              </a:rPr>
              <a:t>. original </a:t>
            </a:r>
            <a:r>
              <a:rPr lang="de-DE" dirty="0" err="1" smtClean="0">
                <a:solidFill>
                  <a:srgbClr val="000000"/>
                </a:solidFill>
              </a:rPr>
              <a:t>graph</a:t>
            </a:r>
            <a:endParaRPr lang="de-DE" dirty="0" smtClean="0">
              <a:solidFill>
                <a:srgbClr val="000000"/>
              </a:solidFill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8380"/>
                </a:solidFill>
              </a:rPr>
              <a:t>P</a:t>
            </a:r>
            <a:r>
              <a:rPr lang="de-DE" baseline="-25000" dirty="0" err="1">
                <a:solidFill>
                  <a:srgbClr val="008380"/>
                </a:solidFill>
              </a:rPr>
              <a:t>m</a:t>
            </a:r>
            <a:r>
              <a:rPr lang="de-DE" dirty="0">
                <a:solidFill>
                  <a:srgbClr val="008380"/>
                </a:solidFill>
              </a:rPr>
              <a:t>(Z = </a:t>
            </a:r>
            <a:r>
              <a:rPr lang="de-DE" dirty="0" err="1">
                <a:solidFill>
                  <a:srgbClr val="008380"/>
                </a:solidFill>
              </a:rPr>
              <a:t>z</a:t>
            </a:r>
            <a:r>
              <a:rPr lang="de-DE" dirty="0">
                <a:solidFill>
                  <a:srgbClr val="008380"/>
                </a:solidFill>
              </a:rPr>
              <a:t>) = P(Z = </a:t>
            </a:r>
            <a:r>
              <a:rPr lang="de-DE" dirty="0" err="1">
                <a:solidFill>
                  <a:srgbClr val="008380"/>
                </a:solidFill>
              </a:rPr>
              <a:t>z</a:t>
            </a:r>
            <a:r>
              <a:rPr lang="de-DE" dirty="0">
                <a:solidFill>
                  <a:srgbClr val="008380"/>
                </a:solidFill>
              </a:rPr>
              <a:t>)</a:t>
            </a:r>
            <a:r>
              <a:rPr lang="en-US" dirty="0">
                <a:solidFill>
                  <a:srgbClr val="008380"/>
                </a:solidFill>
              </a:rPr>
              <a:t>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de-DE" dirty="0" err="1" smtClean="0">
                <a:solidFill>
                  <a:srgbClr val="008380"/>
                </a:solidFill>
              </a:rPr>
              <a:t>P</a:t>
            </a:r>
            <a:r>
              <a:rPr lang="de-DE" baseline="-25000" dirty="0" err="1" smtClean="0">
                <a:solidFill>
                  <a:srgbClr val="008380"/>
                </a:solidFill>
              </a:rPr>
              <a:t>m</a:t>
            </a:r>
            <a:r>
              <a:rPr lang="de-DE" dirty="0" smtClean="0">
                <a:solidFill>
                  <a:srgbClr val="008380"/>
                </a:solidFill>
              </a:rPr>
              <a:t>(Y = </a:t>
            </a:r>
            <a:r>
              <a:rPr lang="de-DE" dirty="0" err="1" smtClean="0">
                <a:solidFill>
                  <a:srgbClr val="008380"/>
                </a:solidFill>
              </a:rPr>
              <a:t>y</a:t>
            </a:r>
            <a:r>
              <a:rPr lang="de-DE" dirty="0" smtClean="0">
                <a:solidFill>
                  <a:srgbClr val="008380"/>
                </a:solidFill>
              </a:rPr>
              <a:t> | Z = </a:t>
            </a:r>
            <a:r>
              <a:rPr lang="de-DE" dirty="0" err="1" smtClean="0">
                <a:solidFill>
                  <a:srgbClr val="008380"/>
                </a:solidFill>
              </a:rPr>
              <a:t>z</a:t>
            </a:r>
            <a:r>
              <a:rPr lang="de-DE" dirty="0" smtClean="0">
                <a:solidFill>
                  <a:srgbClr val="008380"/>
                </a:solidFill>
              </a:rPr>
              <a:t>, X = x) = P(Y = </a:t>
            </a:r>
            <a:r>
              <a:rPr lang="de-DE" dirty="0" err="1" smtClean="0">
                <a:solidFill>
                  <a:srgbClr val="008380"/>
                </a:solidFill>
              </a:rPr>
              <a:t>y</a:t>
            </a:r>
            <a:r>
              <a:rPr lang="de-DE" dirty="0" smtClean="0">
                <a:solidFill>
                  <a:srgbClr val="008380"/>
                </a:solidFill>
              </a:rPr>
              <a:t> | Z = </a:t>
            </a:r>
            <a:r>
              <a:rPr lang="de-DE" dirty="0" err="1" smtClean="0">
                <a:solidFill>
                  <a:srgbClr val="008380"/>
                </a:solidFill>
              </a:rPr>
              <a:t>z</a:t>
            </a:r>
            <a:r>
              <a:rPr lang="de-DE" dirty="0" smtClean="0">
                <a:solidFill>
                  <a:srgbClr val="008380"/>
                </a:solidFill>
              </a:rPr>
              <a:t>, X=x)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de-DE" dirty="0" err="1">
                <a:solidFill>
                  <a:srgbClr val="000000"/>
                </a:solidFill>
              </a:rPr>
              <a:t>Summing</a:t>
            </a:r>
            <a:r>
              <a:rPr lang="de-DE" dirty="0">
                <a:solidFill>
                  <a:srgbClr val="000000"/>
                </a:solidFill>
              </a:rPr>
              <a:t> out </a:t>
            </a:r>
          </a:p>
          <a:p>
            <a:pPr marL="457200" lvl="1" indent="0">
              <a:buNone/>
              <a:defRPr/>
            </a:pPr>
            <a:r>
              <a:rPr lang="de-DE" dirty="0" smtClean="0">
                <a:solidFill>
                  <a:srgbClr val="008380"/>
                </a:solidFill>
              </a:rPr>
              <a:t>P</a:t>
            </a:r>
            <a:r>
              <a:rPr lang="de-DE" dirty="0">
                <a:solidFill>
                  <a:srgbClr val="008380"/>
                </a:solidFill>
              </a:rPr>
              <a:t>(Y = </a:t>
            </a:r>
            <a:r>
              <a:rPr lang="de-DE" dirty="0" err="1">
                <a:solidFill>
                  <a:srgbClr val="008380"/>
                </a:solidFill>
              </a:rPr>
              <a:t>y</a:t>
            </a:r>
            <a:r>
              <a:rPr lang="de-DE" dirty="0">
                <a:solidFill>
                  <a:srgbClr val="008380"/>
                </a:solidFill>
              </a:rPr>
              <a:t> | do(X = x) = </a:t>
            </a:r>
            <a:r>
              <a:rPr lang="de-DE" dirty="0" err="1">
                <a:solidFill>
                  <a:srgbClr val="008380"/>
                </a:solidFill>
              </a:rPr>
              <a:t>P</a:t>
            </a:r>
            <a:r>
              <a:rPr lang="de-DE" baseline="-25000" dirty="0" err="1">
                <a:solidFill>
                  <a:srgbClr val="008380"/>
                </a:solidFill>
              </a:rPr>
              <a:t>m</a:t>
            </a:r>
            <a:r>
              <a:rPr lang="de-DE" dirty="0">
                <a:solidFill>
                  <a:srgbClr val="008380"/>
                </a:solidFill>
              </a:rPr>
              <a:t>(Y = </a:t>
            </a:r>
            <a:r>
              <a:rPr lang="de-DE" dirty="0" err="1">
                <a:solidFill>
                  <a:srgbClr val="008380"/>
                </a:solidFill>
              </a:rPr>
              <a:t>y</a:t>
            </a:r>
            <a:r>
              <a:rPr lang="de-DE" dirty="0">
                <a:solidFill>
                  <a:srgbClr val="008380"/>
                </a:solidFill>
              </a:rPr>
              <a:t> | X=x) </a:t>
            </a:r>
          </a:p>
          <a:p>
            <a:pPr marL="457200" lvl="1" indent="0">
              <a:buNone/>
              <a:defRPr/>
            </a:pPr>
            <a:r>
              <a:rPr lang="de-DE" dirty="0" smtClean="0">
                <a:solidFill>
                  <a:srgbClr val="008380"/>
                </a:solidFill>
              </a:rPr>
              <a:t>= ∑</a:t>
            </a:r>
            <a:r>
              <a:rPr lang="de-DE" baseline="-25000" dirty="0" err="1">
                <a:solidFill>
                  <a:srgbClr val="008380"/>
                </a:solidFill>
              </a:rPr>
              <a:t>z</a:t>
            </a:r>
            <a:r>
              <a:rPr lang="de-DE" dirty="0">
                <a:solidFill>
                  <a:srgbClr val="008380"/>
                </a:solidFill>
              </a:rPr>
              <a:t> </a:t>
            </a:r>
            <a:r>
              <a:rPr lang="de-DE" dirty="0" err="1">
                <a:solidFill>
                  <a:srgbClr val="008380"/>
                </a:solidFill>
              </a:rPr>
              <a:t>P</a:t>
            </a:r>
            <a:r>
              <a:rPr lang="de-DE" baseline="-25000" dirty="0" err="1">
                <a:solidFill>
                  <a:srgbClr val="008380"/>
                </a:solidFill>
              </a:rPr>
              <a:t>m</a:t>
            </a:r>
            <a:r>
              <a:rPr lang="de-DE" dirty="0">
                <a:solidFill>
                  <a:srgbClr val="008380"/>
                </a:solidFill>
              </a:rPr>
              <a:t>(Y = </a:t>
            </a:r>
            <a:r>
              <a:rPr lang="de-DE" dirty="0" err="1">
                <a:solidFill>
                  <a:srgbClr val="008380"/>
                </a:solidFill>
              </a:rPr>
              <a:t>y</a:t>
            </a:r>
            <a:r>
              <a:rPr lang="de-DE" dirty="0">
                <a:solidFill>
                  <a:srgbClr val="008380"/>
                </a:solidFill>
              </a:rPr>
              <a:t> | X = x, Z=</a:t>
            </a:r>
            <a:r>
              <a:rPr lang="de-DE" dirty="0" err="1">
                <a:solidFill>
                  <a:srgbClr val="008380"/>
                </a:solidFill>
              </a:rPr>
              <a:t>z</a:t>
            </a:r>
            <a:r>
              <a:rPr lang="de-DE" dirty="0">
                <a:solidFill>
                  <a:srgbClr val="008380"/>
                </a:solidFill>
              </a:rPr>
              <a:t>) </a:t>
            </a:r>
            <a:r>
              <a:rPr lang="de-DE" dirty="0" err="1">
                <a:solidFill>
                  <a:srgbClr val="008380"/>
                </a:solidFill>
              </a:rPr>
              <a:t>P</a:t>
            </a:r>
            <a:r>
              <a:rPr lang="de-DE" baseline="-25000" dirty="0" err="1">
                <a:solidFill>
                  <a:srgbClr val="008380"/>
                </a:solidFill>
              </a:rPr>
              <a:t>m</a:t>
            </a:r>
            <a:r>
              <a:rPr lang="de-DE" dirty="0">
                <a:solidFill>
                  <a:srgbClr val="008380"/>
                </a:solidFill>
              </a:rPr>
              <a:t>(Z = </a:t>
            </a:r>
            <a:r>
              <a:rPr lang="de-DE" dirty="0" err="1">
                <a:solidFill>
                  <a:srgbClr val="008380"/>
                </a:solidFill>
              </a:rPr>
              <a:t>z</a:t>
            </a:r>
            <a:r>
              <a:rPr lang="de-DE" dirty="0">
                <a:solidFill>
                  <a:srgbClr val="008380"/>
                </a:solidFill>
              </a:rPr>
              <a:t> |X = x</a:t>
            </a:r>
            <a:r>
              <a:rPr lang="de-DE" dirty="0" smtClean="0">
                <a:solidFill>
                  <a:srgbClr val="008380"/>
                </a:solidFill>
              </a:rPr>
              <a:t>) </a:t>
            </a:r>
            <a:endParaRPr lang="de-DE" dirty="0">
              <a:solidFill>
                <a:srgbClr val="008380"/>
              </a:solidFill>
            </a:endParaRPr>
          </a:p>
          <a:p>
            <a:pPr marL="457200" lvl="1" indent="0">
              <a:buNone/>
              <a:defRPr/>
            </a:pPr>
            <a:r>
              <a:rPr lang="de-DE" dirty="0" smtClean="0">
                <a:solidFill>
                  <a:srgbClr val="008380"/>
                </a:solidFill>
              </a:rPr>
              <a:t>= ∑</a:t>
            </a:r>
            <a:r>
              <a:rPr lang="de-DE" baseline="-25000" dirty="0" err="1">
                <a:solidFill>
                  <a:srgbClr val="008380"/>
                </a:solidFill>
              </a:rPr>
              <a:t>z</a:t>
            </a:r>
            <a:r>
              <a:rPr lang="de-DE" dirty="0">
                <a:solidFill>
                  <a:srgbClr val="008380"/>
                </a:solidFill>
              </a:rPr>
              <a:t> </a:t>
            </a:r>
            <a:r>
              <a:rPr lang="de-DE" dirty="0" err="1">
                <a:solidFill>
                  <a:srgbClr val="008380"/>
                </a:solidFill>
              </a:rPr>
              <a:t>P</a:t>
            </a:r>
            <a:r>
              <a:rPr lang="de-DE" baseline="-25000" dirty="0" err="1">
                <a:solidFill>
                  <a:srgbClr val="008380"/>
                </a:solidFill>
              </a:rPr>
              <a:t>m</a:t>
            </a:r>
            <a:r>
              <a:rPr lang="de-DE" dirty="0">
                <a:solidFill>
                  <a:srgbClr val="008380"/>
                </a:solidFill>
              </a:rPr>
              <a:t>(Y = </a:t>
            </a:r>
            <a:r>
              <a:rPr lang="de-DE" dirty="0" err="1">
                <a:solidFill>
                  <a:srgbClr val="008380"/>
                </a:solidFill>
              </a:rPr>
              <a:t>y</a:t>
            </a:r>
            <a:r>
              <a:rPr lang="de-DE" dirty="0">
                <a:solidFill>
                  <a:srgbClr val="008380"/>
                </a:solidFill>
              </a:rPr>
              <a:t> | X = x, Z=</a:t>
            </a:r>
            <a:r>
              <a:rPr lang="de-DE" dirty="0" err="1">
                <a:solidFill>
                  <a:srgbClr val="008380"/>
                </a:solidFill>
              </a:rPr>
              <a:t>z</a:t>
            </a:r>
            <a:r>
              <a:rPr lang="de-DE" dirty="0">
                <a:solidFill>
                  <a:srgbClr val="008380"/>
                </a:solidFill>
              </a:rPr>
              <a:t>) </a:t>
            </a:r>
            <a:r>
              <a:rPr lang="de-DE" dirty="0" err="1">
                <a:solidFill>
                  <a:srgbClr val="008380"/>
                </a:solidFill>
              </a:rPr>
              <a:t>P</a:t>
            </a:r>
            <a:r>
              <a:rPr lang="de-DE" baseline="-25000" dirty="0" err="1">
                <a:solidFill>
                  <a:srgbClr val="008380"/>
                </a:solidFill>
              </a:rPr>
              <a:t>m</a:t>
            </a:r>
            <a:r>
              <a:rPr lang="de-DE" dirty="0">
                <a:solidFill>
                  <a:srgbClr val="008380"/>
                </a:solidFill>
              </a:rPr>
              <a:t>(Z = </a:t>
            </a:r>
            <a:r>
              <a:rPr lang="de-DE" dirty="0" err="1" smtClean="0">
                <a:solidFill>
                  <a:srgbClr val="008380"/>
                </a:solidFill>
              </a:rPr>
              <a:t>z</a:t>
            </a:r>
            <a:r>
              <a:rPr lang="de-DE" dirty="0" smtClean="0">
                <a:solidFill>
                  <a:srgbClr val="008380"/>
                </a:solidFill>
              </a:rPr>
              <a:t>)</a:t>
            </a:r>
          </a:p>
          <a:p>
            <a:pPr marL="457200" lvl="1" indent="0">
              <a:buNone/>
              <a:defRPr/>
            </a:pPr>
            <a:r>
              <a:rPr lang="de-DE" dirty="0" smtClean="0">
                <a:solidFill>
                  <a:srgbClr val="008380"/>
                </a:solidFill>
              </a:rPr>
              <a:t>=</a:t>
            </a:r>
            <a:r>
              <a:rPr lang="de-DE" dirty="0">
                <a:solidFill>
                  <a:srgbClr val="008380"/>
                </a:solidFill>
              </a:rPr>
              <a:t>∑</a:t>
            </a:r>
            <a:r>
              <a:rPr lang="de-DE" baseline="-25000" dirty="0" err="1">
                <a:solidFill>
                  <a:srgbClr val="008380"/>
                </a:solidFill>
              </a:rPr>
              <a:t>z</a:t>
            </a:r>
            <a:r>
              <a:rPr lang="de-DE" dirty="0">
                <a:solidFill>
                  <a:srgbClr val="008380"/>
                </a:solidFill>
              </a:rPr>
              <a:t> </a:t>
            </a:r>
            <a:r>
              <a:rPr lang="de-DE" dirty="0" smtClean="0">
                <a:solidFill>
                  <a:srgbClr val="008380"/>
                </a:solidFill>
              </a:rPr>
              <a:t>P(</a:t>
            </a:r>
            <a:r>
              <a:rPr lang="de-DE" dirty="0">
                <a:solidFill>
                  <a:srgbClr val="008380"/>
                </a:solidFill>
              </a:rPr>
              <a:t>Y = </a:t>
            </a:r>
            <a:r>
              <a:rPr lang="de-DE" dirty="0" err="1">
                <a:solidFill>
                  <a:srgbClr val="008380"/>
                </a:solidFill>
              </a:rPr>
              <a:t>y</a:t>
            </a:r>
            <a:r>
              <a:rPr lang="de-DE" dirty="0">
                <a:solidFill>
                  <a:srgbClr val="008380"/>
                </a:solidFill>
              </a:rPr>
              <a:t> | X = x, Z=</a:t>
            </a:r>
            <a:r>
              <a:rPr lang="de-DE" dirty="0" err="1">
                <a:solidFill>
                  <a:srgbClr val="008380"/>
                </a:solidFill>
              </a:rPr>
              <a:t>z</a:t>
            </a:r>
            <a:r>
              <a:rPr lang="de-DE" dirty="0">
                <a:solidFill>
                  <a:srgbClr val="008380"/>
                </a:solidFill>
              </a:rPr>
              <a:t>) </a:t>
            </a:r>
            <a:r>
              <a:rPr lang="de-DE" dirty="0" smtClean="0">
                <a:solidFill>
                  <a:srgbClr val="008380"/>
                </a:solidFill>
              </a:rPr>
              <a:t>P(</a:t>
            </a:r>
            <a:r>
              <a:rPr lang="de-DE" dirty="0">
                <a:solidFill>
                  <a:srgbClr val="008380"/>
                </a:solidFill>
              </a:rPr>
              <a:t>Z = </a:t>
            </a:r>
            <a:r>
              <a:rPr lang="de-DE" dirty="0" err="1">
                <a:solidFill>
                  <a:srgbClr val="008380"/>
                </a:solidFill>
              </a:rPr>
              <a:t>z</a:t>
            </a:r>
            <a:r>
              <a:rPr lang="de-DE" dirty="0">
                <a:solidFill>
                  <a:srgbClr val="008380"/>
                </a:solidFill>
              </a:rPr>
              <a:t>) </a:t>
            </a:r>
          </a:p>
          <a:p>
            <a:pPr marL="457200" lvl="1" indent="0">
              <a:buNone/>
              <a:defRPr/>
            </a:pPr>
            <a:r>
              <a:rPr lang="de-DE" dirty="0" smtClean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  <a:p>
            <a:pPr marL="457200" lvl="1" indent="0">
              <a:buNone/>
              <a:defRPr/>
            </a:pPr>
            <a:endParaRPr lang="de-DE" dirty="0">
              <a:solidFill>
                <a:srgbClr val="000000"/>
              </a:solidFill>
            </a:endParaRPr>
          </a:p>
          <a:p>
            <a:pPr marL="457200" lvl="1" indent="0">
              <a:buNone/>
              <a:defRPr/>
            </a:pPr>
            <a:r>
              <a:rPr lang="de-DE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 bwMode="auto">
          <a:xfrm>
            <a:off x="7956550" y="6410092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cxnSp>
        <p:nvCxnSpPr>
          <p:cNvPr id="10" name="Gerade Verbindung mit Pfeil 9"/>
          <p:cNvCxnSpPr>
            <a:stCxn id="13" idx="5"/>
            <a:endCxn id="12" idx="0"/>
          </p:cNvCxnSpPr>
          <p:nvPr/>
        </p:nvCxnSpPr>
        <p:spPr>
          <a:xfrm>
            <a:off x="7586943" y="4848056"/>
            <a:ext cx="945497" cy="110122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6023858" y="595858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/>
          <p:cNvSpPr/>
          <p:nvPr/>
        </p:nvSpPr>
        <p:spPr>
          <a:xfrm>
            <a:off x="8460432" y="594928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/>
          <p:cNvSpPr/>
          <p:nvPr/>
        </p:nvSpPr>
        <p:spPr>
          <a:xfrm>
            <a:off x="7464018" y="472514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6372200" y="486916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Z = Gender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5148064" y="6021288"/>
            <a:ext cx="1795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 = Drug </a:t>
            </a:r>
            <a:r>
              <a:rPr lang="de-DE" dirty="0" err="1" smtClean="0"/>
              <a:t>usage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7164288" y="6021288"/>
            <a:ext cx="157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 = </a:t>
            </a:r>
            <a:r>
              <a:rPr lang="de-DE" dirty="0" err="1" smtClean="0"/>
              <a:t>Recovery</a:t>
            </a:r>
            <a:endParaRPr lang="de-DE" dirty="0"/>
          </a:p>
        </p:txBody>
      </p:sp>
      <p:cxnSp>
        <p:nvCxnSpPr>
          <p:cNvPr id="23" name="Gerade Verbindung mit Pfeil 22"/>
          <p:cNvCxnSpPr>
            <a:stCxn id="11" idx="5"/>
            <a:endCxn id="12" idx="3"/>
          </p:cNvCxnSpPr>
          <p:nvPr/>
        </p:nvCxnSpPr>
        <p:spPr>
          <a:xfrm flipV="1">
            <a:off x="6146783" y="6072192"/>
            <a:ext cx="2334740" cy="930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471507" y="415837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/>
          <p:cNvSpPr/>
          <p:nvPr/>
        </p:nvSpPr>
        <p:spPr>
          <a:xfrm>
            <a:off x="8460432" y="522920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>
            <a:stCxn id="15" idx="4"/>
            <a:endCxn id="13" idx="0"/>
          </p:cNvCxnSpPr>
          <p:nvPr/>
        </p:nvCxnSpPr>
        <p:spPr>
          <a:xfrm flipH="1">
            <a:off x="7536026" y="4302372"/>
            <a:ext cx="7489" cy="42277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17" idx="4"/>
            <a:endCxn id="12" idx="0"/>
          </p:cNvCxnSpPr>
          <p:nvPr/>
        </p:nvCxnSpPr>
        <p:spPr>
          <a:xfrm>
            <a:off x="8532440" y="5373200"/>
            <a:ext cx="0" cy="57608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7615523" y="3861048"/>
            <a:ext cx="44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r>
              <a:rPr lang="de-DE" baseline="-25000" dirty="0" smtClean="0"/>
              <a:t>Z</a:t>
            </a:r>
            <a:endParaRPr lang="de-DE" baseline="-25000" dirty="0"/>
          </a:p>
        </p:txBody>
      </p:sp>
      <p:sp>
        <p:nvSpPr>
          <p:cNvPr id="32" name="Textfeld 31"/>
          <p:cNvSpPr txBox="1"/>
          <p:nvPr/>
        </p:nvSpPr>
        <p:spPr>
          <a:xfrm>
            <a:off x="8028384" y="5085184"/>
            <a:ext cx="45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r>
              <a:rPr lang="de-DE" baseline="-25000" dirty="0"/>
              <a:t>Y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5076056" y="5589240"/>
            <a:ext cx="9541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 smtClean="0">
                <a:solidFill>
                  <a:srgbClr val="FF0000"/>
                </a:solidFill>
              </a:rPr>
              <a:t>X = x</a:t>
            </a:r>
          </a:p>
        </p:txBody>
      </p:sp>
      <p:grpSp>
        <p:nvGrpSpPr>
          <p:cNvPr id="38" name="Gruppierung 37"/>
          <p:cNvGrpSpPr/>
          <p:nvPr/>
        </p:nvGrpSpPr>
        <p:grpSpPr>
          <a:xfrm>
            <a:off x="4427984" y="188640"/>
            <a:ext cx="4608512" cy="2664297"/>
            <a:chOff x="4568492" y="1917548"/>
            <a:chExt cx="4608512" cy="1851486"/>
          </a:xfrm>
        </p:grpSpPr>
        <p:sp>
          <p:nvSpPr>
            <p:cNvPr id="4" name="Textfeld 3"/>
            <p:cNvSpPr txBox="1"/>
            <p:nvPr/>
          </p:nvSpPr>
          <p:spPr>
            <a:xfrm>
              <a:off x="5216564" y="1917548"/>
              <a:ext cx="3960440" cy="491928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2000" dirty="0" smtClean="0">
                  <a:solidFill>
                    <a:srgbClr val="000000"/>
                  </a:solidFill>
                </a:rPr>
                <a:t>Z </a:t>
              </a:r>
              <a:r>
                <a:rPr lang="de-DE" sz="2000" dirty="0" err="1" smtClean="0">
                  <a:solidFill>
                    <a:srgbClr val="000000"/>
                  </a:solidFill>
                </a:rPr>
                <a:t>value</a:t>
              </a:r>
              <a:r>
                <a:rPr lang="de-DE" sz="2000" dirty="0" smtClean="0">
                  <a:solidFill>
                    <a:srgbClr val="000000"/>
                  </a:solidFill>
                </a:rPr>
                <a:t> not </a:t>
              </a:r>
              <a:r>
                <a:rPr lang="de-DE" sz="2000" dirty="0" err="1" smtClean="0">
                  <a:solidFill>
                    <a:srgbClr val="000000"/>
                  </a:solidFill>
                </a:rPr>
                <a:t>effected</a:t>
              </a:r>
              <a:r>
                <a:rPr lang="de-DE" sz="2000" dirty="0" smtClean="0">
                  <a:solidFill>
                    <a:srgbClr val="000000"/>
                  </a:solidFill>
                </a:rPr>
                <a:t> </a:t>
              </a:r>
              <a:r>
                <a:rPr lang="de-DE" sz="2000" dirty="0" err="1" smtClean="0">
                  <a:solidFill>
                    <a:srgbClr val="000000"/>
                  </a:solidFill>
                </a:rPr>
                <a:t>by</a:t>
              </a:r>
              <a:r>
                <a:rPr lang="de-DE" sz="2000" dirty="0" smtClean="0">
                  <a:solidFill>
                    <a:srgbClr val="000000"/>
                  </a:solidFill>
                </a:rPr>
                <a:t> </a:t>
              </a:r>
              <a:r>
                <a:rPr lang="de-DE" sz="2000" dirty="0" err="1" smtClean="0">
                  <a:solidFill>
                    <a:srgbClr val="000000"/>
                  </a:solidFill>
                </a:rPr>
                <a:t>intervention</a:t>
              </a:r>
              <a:r>
                <a:rPr lang="de-DE" sz="2000" dirty="0" smtClean="0">
                  <a:solidFill>
                    <a:srgbClr val="000000"/>
                  </a:solidFill>
                </a:rPr>
                <a:t> on x:  </a:t>
              </a:r>
              <a:r>
                <a:rPr lang="de-DE" sz="2000" dirty="0" err="1" smtClean="0">
                  <a:solidFill>
                    <a:srgbClr val="000000"/>
                  </a:solidFill>
                </a:rPr>
                <a:t>f</a:t>
              </a:r>
              <a:r>
                <a:rPr lang="de-DE" sz="2000" baseline="-25000" dirty="0" err="1" smtClean="0">
                  <a:solidFill>
                    <a:srgbClr val="000000"/>
                  </a:solidFill>
                </a:rPr>
                <a:t>Z</a:t>
              </a:r>
              <a:r>
                <a:rPr lang="de-DE" sz="2000" dirty="0" smtClean="0">
                  <a:solidFill>
                    <a:srgbClr val="000000"/>
                  </a:solidFill>
                </a:rPr>
                <a:t>: Z = f(U</a:t>
              </a:r>
              <a:r>
                <a:rPr lang="de-DE" sz="2000" baseline="-25000" dirty="0" smtClean="0">
                  <a:solidFill>
                    <a:srgbClr val="000000"/>
                  </a:solidFill>
                </a:rPr>
                <a:t>Z</a:t>
              </a:r>
              <a:r>
                <a:rPr lang="de-DE" sz="2000" dirty="0" smtClean="0">
                  <a:solidFill>
                    <a:srgbClr val="000000"/>
                  </a:solidFill>
                </a:rPr>
                <a:t>) </a:t>
              </a:r>
            </a:p>
          </p:txBody>
        </p:sp>
        <p:cxnSp>
          <p:nvCxnSpPr>
            <p:cNvPr id="7" name="Gewinkelte Verbindung 6"/>
            <p:cNvCxnSpPr/>
            <p:nvPr/>
          </p:nvCxnSpPr>
          <p:spPr>
            <a:xfrm rot="10800000" flipV="1">
              <a:off x="4568492" y="2417949"/>
              <a:ext cx="4464496" cy="1351085"/>
            </a:xfrm>
            <a:prstGeom prst="bentConnector3">
              <a:avLst>
                <a:gd name="adj1" fmla="val 497"/>
              </a:avLst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uppierung 39"/>
          <p:cNvGrpSpPr/>
          <p:nvPr/>
        </p:nvGrpSpPr>
        <p:grpSpPr>
          <a:xfrm>
            <a:off x="611560" y="3284984"/>
            <a:ext cx="4176464" cy="3096344"/>
            <a:chOff x="747192" y="3300408"/>
            <a:chExt cx="4176464" cy="3096344"/>
          </a:xfrm>
        </p:grpSpPr>
        <p:sp>
          <p:nvSpPr>
            <p:cNvPr id="41" name="Textfeld 40"/>
            <p:cNvSpPr txBox="1"/>
            <p:nvPr/>
          </p:nvSpPr>
          <p:spPr>
            <a:xfrm>
              <a:off x="747192" y="5688866"/>
              <a:ext cx="4176464" cy="707886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2000" dirty="0">
                  <a:solidFill>
                    <a:srgbClr val="000000"/>
                  </a:solidFill>
                </a:rPr>
                <a:t>Y</a:t>
              </a:r>
              <a:r>
                <a:rPr lang="de-DE" sz="2000" dirty="0" smtClean="0">
                  <a:solidFill>
                    <a:srgbClr val="000000"/>
                  </a:solidFill>
                </a:rPr>
                <a:t> </a:t>
              </a:r>
              <a:r>
                <a:rPr lang="de-DE" sz="2000" dirty="0" err="1" smtClean="0">
                  <a:solidFill>
                    <a:srgbClr val="000000"/>
                  </a:solidFill>
                </a:rPr>
                <a:t>value</a:t>
              </a:r>
              <a:r>
                <a:rPr lang="de-DE" sz="2000" dirty="0" smtClean="0">
                  <a:solidFill>
                    <a:srgbClr val="000000"/>
                  </a:solidFill>
                </a:rPr>
                <a:t> not </a:t>
              </a:r>
              <a:r>
                <a:rPr lang="de-DE" sz="2000" dirty="0" err="1" smtClean="0">
                  <a:solidFill>
                    <a:srgbClr val="000000"/>
                  </a:solidFill>
                </a:rPr>
                <a:t>effected</a:t>
              </a:r>
              <a:r>
                <a:rPr lang="de-DE" sz="2000" dirty="0" smtClean="0">
                  <a:solidFill>
                    <a:srgbClr val="000000"/>
                  </a:solidFill>
                </a:rPr>
                <a:t> </a:t>
              </a:r>
              <a:r>
                <a:rPr lang="de-DE" sz="2000" dirty="0" err="1" smtClean="0">
                  <a:solidFill>
                    <a:srgbClr val="000000"/>
                  </a:solidFill>
                </a:rPr>
                <a:t>by</a:t>
              </a:r>
              <a:r>
                <a:rPr lang="de-DE" sz="2000" dirty="0" smtClean="0">
                  <a:solidFill>
                    <a:srgbClr val="000000"/>
                  </a:solidFill>
                </a:rPr>
                <a:t> </a:t>
              </a:r>
              <a:r>
                <a:rPr lang="de-DE" sz="2000" dirty="0" err="1" smtClean="0">
                  <a:solidFill>
                    <a:srgbClr val="000000"/>
                  </a:solidFill>
                </a:rPr>
                <a:t>intervention</a:t>
              </a:r>
              <a:r>
                <a:rPr lang="de-DE" sz="2000" dirty="0" smtClean="0">
                  <a:solidFill>
                    <a:srgbClr val="000000"/>
                  </a:solidFill>
                </a:rPr>
                <a:t> on x, </a:t>
              </a:r>
              <a:r>
                <a:rPr lang="de-DE" sz="2000" dirty="0" err="1" smtClean="0">
                  <a:solidFill>
                    <a:srgbClr val="000000"/>
                  </a:solidFill>
                </a:rPr>
                <a:t>f</a:t>
              </a:r>
              <a:r>
                <a:rPr lang="de-DE" sz="2000" baseline="-25000" dirty="0" err="1" smtClean="0">
                  <a:solidFill>
                    <a:srgbClr val="000000"/>
                  </a:solidFill>
                </a:rPr>
                <a:t>Y</a:t>
              </a:r>
              <a:r>
                <a:rPr lang="de-DE" sz="2000" dirty="0" smtClean="0">
                  <a:solidFill>
                    <a:srgbClr val="000000"/>
                  </a:solidFill>
                </a:rPr>
                <a:t>: </a:t>
              </a:r>
              <a:r>
                <a:rPr lang="de-DE" sz="2000" dirty="0">
                  <a:solidFill>
                    <a:srgbClr val="000000"/>
                  </a:solidFill>
                </a:rPr>
                <a:t>Y</a:t>
              </a:r>
              <a:r>
                <a:rPr lang="de-DE" sz="2000" dirty="0" smtClean="0">
                  <a:solidFill>
                    <a:srgbClr val="000000"/>
                  </a:solidFill>
                </a:rPr>
                <a:t> = f(</a:t>
              </a:r>
              <a:r>
                <a:rPr lang="de-DE" sz="2000" dirty="0" err="1" smtClean="0">
                  <a:solidFill>
                    <a:srgbClr val="000000"/>
                  </a:solidFill>
                </a:rPr>
                <a:t>x,y,u</a:t>
              </a:r>
              <a:r>
                <a:rPr lang="de-DE" sz="2000" baseline="-25000" dirty="0" err="1">
                  <a:solidFill>
                    <a:srgbClr val="000000"/>
                  </a:solidFill>
                </a:rPr>
                <a:t>y</a:t>
              </a:r>
              <a:r>
                <a:rPr lang="de-DE" sz="2000" dirty="0" smtClean="0">
                  <a:solidFill>
                    <a:srgbClr val="000000"/>
                  </a:solidFill>
                </a:rPr>
                <a:t>) </a:t>
              </a:r>
            </a:p>
          </p:txBody>
        </p:sp>
        <p:cxnSp>
          <p:nvCxnSpPr>
            <p:cNvPr id="42" name="Gewinkelte Verbindung 41"/>
            <p:cNvCxnSpPr/>
            <p:nvPr/>
          </p:nvCxnSpPr>
          <p:spPr>
            <a:xfrm rot="5400000" flipH="1" flipV="1">
              <a:off x="-332928" y="4380528"/>
              <a:ext cx="2376264" cy="216024"/>
            </a:xfrm>
            <a:prstGeom prst="bentConnector3">
              <a:avLst>
                <a:gd name="adj1" fmla="val 100924"/>
              </a:avLst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092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Adjustment</a:t>
            </a:r>
            <a:endParaRPr lang="en-US" dirty="0"/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sp>
        <p:nvSpPr>
          <p:cNvPr id="26" name="Inhaltsplatzhalter 2"/>
          <p:cNvSpPr txBox="1">
            <a:spLocks/>
          </p:cNvSpPr>
          <p:nvPr/>
        </p:nvSpPr>
        <p:spPr bwMode="auto">
          <a:xfrm>
            <a:off x="395536" y="2277095"/>
            <a:ext cx="8496944" cy="2016001"/>
          </a:xfrm>
          <a:prstGeom prst="rect">
            <a:avLst/>
          </a:prstGeom>
          <a:noFill/>
          <a:ln>
            <a:solidFill>
              <a:srgbClr val="3366FF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b="1" dirty="0" smtClean="0">
                <a:solidFill>
                  <a:srgbClr val="0000FF"/>
                </a:solidFill>
              </a:rPr>
              <a:t>Definition</a:t>
            </a:r>
          </a:p>
          <a:p>
            <a:pPr marL="0" indent="0">
              <a:buNone/>
              <a:defRPr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0000FF"/>
                </a:solidFill>
              </a:rPr>
              <a:t>adjustment </a:t>
            </a:r>
            <a:r>
              <a:rPr lang="en-US" dirty="0">
                <a:solidFill>
                  <a:srgbClr val="0000FF"/>
                </a:solidFill>
              </a:rPr>
              <a:t>f</a:t>
            </a:r>
            <a:r>
              <a:rPr lang="en-US" dirty="0" smtClean="0">
                <a:solidFill>
                  <a:srgbClr val="0000FF"/>
                </a:solidFill>
              </a:rPr>
              <a:t>ormula (for single parent Z of X)</a:t>
            </a:r>
            <a:r>
              <a:rPr lang="en-US" dirty="0" smtClean="0"/>
              <a:t> for the calculation of the GCE is given by  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8380"/>
                </a:solidFill>
              </a:rPr>
              <a:t>P(Y = y | do(X = x))  = </a:t>
            </a:r>
            <a:r>
              <a:rPr lang="de-DE" dirty="0" smtClean="0">
                <a:solidFill>
                  <a:srgbClr val="008380"/>
                </a:solidFill>
              </a:rPr>
              <a:t> </a:t>
            </a:r>
            <a:r>
              <a:rPr lang="de-DE" dirty="0">
                <a:solidFill>
                  <a:srgbClr val="008380"/>
                </a:solidFill>
              </a:rPr>
              <a:t>∑</a:t>
            </a:r>
            <a:r>
              <a:rPr lang="de-DE" baseline="-25000" dirty="0" err="1">
                <a:solidFill>
                  <a:srgbClr val="008380"/>
                </a:solidFill>
              </a:rPr>
              <a:t>z</a:t>
            </a:r>
            <a:r>
              <a:rPr lang="de-DE" dirty="0">
                <a:solidFill>
                  <a:srgbClr val="008380"/>
                </a:solidFill>
              </a:rPr>
              <a:t> P(Y = </a:t>
            </a:r>
            <a:r>
              <a:rPr lang="de-DE" dirty="0" err="1">
                <a:solidFill>
                  <a:srgbClr val="008380"/>
                </a:solidFill>
              </a:rPr>
              <a:t>y</a:t>
            </a:r>
            <a:r>
              <a:rPr lang="de-DE" dirty="0">
                <a:solidFill>
                  <a:srgbClr val="008380"/>
                </a:solidFill>
              </a:rPr>
              <a:t> | X = x, Z=</a:t>
            </a:r>
            <a:r>
              <a:rPr lang="de-DE" dirty="0" err="1">
                <a:solidFill>
                  <a:srgbClr val="008380"/>
                </a:solidFill>
              </a:rPr>
              <a:t>z</a:t>
            </a:r>
            <a:r>
              <a:rPr lang="de-DE" dirty="0">
                <a:solidFill>
                  <a:srgbClr val="008380"/>
                </a:solidFill>
              </a:rPr>
              <a:t>) P(Z = </a:t>
            </a:r>
            <a:r>
              <a:rPr lang="de-DE" dirty="0" err="1">
                <a:solidFill>
                  <a:srgbClr val="008380"/>
                </a:solidFill>
              </a:rPr>
              <a:t>z</a:t>
            </a:r>
            <a:r>
              <a:rPr lang="de-DE" dirty="0">
                <a:solidFill>
                  <a:srgbClr val="008380"/>
                </a:solidFill>
              </a:rPr>
              <a:t>)</a:t>
            </a:r>
            <a:r>
              <a:rPr lang="de-DE" dirty="0">
                <a:solidFill>
                  <a:srgbClr val="000000"/>
                </a:solidFill>
              </a:rPr>
              <a:t> </a:t>
            </a: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467544" y="4437112"/>
            <a:ext cx="67687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 err="1" smtClean="0"/>
              <a:t>Wording</a:t>
            </a:r>
            <a:r>
              <a:rPr lang="de-DE" sz="2600" dirty="0" smtClean="0"/>
              <a:t>:  „</a:t>
            </a:r>
            <a:r>
              <a:rPr lang="de-DE" sz="2600" dirty="0" err="1" smtClean="0"/>
              <a:t>Adjusting</a:t>
            </a:r>
            <a:r>
              <a:rPr lang="de-DE" sz="2600" dirty="0" smtClean="0"/>
              <a:t> </a:t>
            </a:r>
            <a:r>
              <a:rPr lang="de-DE" sz="2600" dirty="0" err="1" smtClean="0"/>
              <a:t>for</a:t>
            </a:r>
            <a:r>
              <a:rPr lang="de-DE" sz="2600" dirty="0" smtClean="0"/>
              <a:t> </a:t>
            </a:r>
            <a:r>
              <a:rPr lang="de-DE" sz="2600" dirty="0" smtClean="0">
                <a:solidFill>
                  <a:srgbClr val="008380"/>
                </a:solidFill>
              </a:rPr>
              <a:t>Z</a:t>
            </a:r>
            <a:r>
              <a:rPr lang="de-DE" sz="2600" dirty="0" smtClean="0"/>
              <a:t>“ </a:t>
            </a:r>
            <a:r>
              <a:rPr lang="de-DE" sz="2600" dirty="0" err="1" smtClean="0"/>
              <a:t>or</a:t>
            </a:r>
            <a:r>
              <a:rPr lang="de-DE" sz="2600" dirty="0" smtClean="0"/>
              <a:t> „</a:t>
            </a:r>
            <a:r>
              <a:rPr lang="de-DE" sz="2600" dirty="0" err="1" smtClean="0"/>
              <a:t>controlling</a:t>
            </a:r>
            <a:r>
              <a:rPr lang="de-DE" sz="2600" dirty="0" smtClean="0"/>
              <a:t> </a:t>
            </a:r>
            <a:r>
              <a:rPr lang="de-DE" sz="2600" dirty="0" smtClean="0">
                <a:solidFill>
                  <a:srgbClr val="008380"/>
                </a:solidFill>
              </a:rPr>
              <a:t>Z</a:t>
            </a:r>
            <a:r>
              <a:rPr lang="de-DE" sz="2600" dirty="0" smtClean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0157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Simpson’s Paradox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172796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How effective is drug usage for recovery?</a:t>
            </a:r>
          </a:p>
          <a:p>
            <a:pPr marL="0" indent="0">
              <a:buNone/>
              <a:defRPr/>
            </a:pPr>
            <a:r>
              <a:rPr lang="en-US" dirty="0" smtClean="0"/>
              <a:t>   ACE = </a:t>
            </a:r>
            <a:r>
              <a:rPr lang="en-US" dirty="0" smtClean="0">
                <a:solidFill>
                  <a:srgbClr val="008380"/>
                </a:solidFill>
              </a:rPr>
              <a:t> P(Y = 1 | do(X = 1)) – P(Y = 1 | do(X = 0))</a:t>
            </a:r>
          </a:p>
          <a:p>
            <a:pPr>
              <a:defRPr/>
            </a:pPr>
            <a:r>
              <a:rPr lang="en-US" dirty="0" smtClean="0">
                <a:solidFill>
                  <a:srgbClr val="008380"/>
                </a:solidFill>
              </a:rPr>
              <a:t>P(Y = y | do(X = x)) </a:t>
            </a:r>
          </a:p>
          <a:p>
            <a:pPr marL="0" indent="0">
              <a:buNone/>
              <a:defRPr/>
            </a:pPr>
            <a:endParaRPr lang="en-US" dirty="0" smtClean="0">
              <a:solidFill>
                <a:srgbClr val="008380"/>
              </a:solidFill>
            </a:endParaRPr>
          </a:p>
          <a:p>
            <a:pPr marL="0" indent="0">
              <a:buNone/>
              <a:defRPr/>
            </a:pPr>
            <a:endParaRPr lang="en-US" dirty="0" smtClean="0">
              <a:solidFill>
                <a:srgbClr val="008380"/>
              </a:solidFill>
            </a:endParaRPr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cxnSp>
        <p:nvCxnSpPr>
          <p:cNvPr id="9" name="Gerade Verbindung mit Pfeil 8"/>
          <p:cNvCxnSpPr>
            <a:stCxn id="13" idx="3"/>
            <a:endCxn id="11" idx="6"/>
          </p:cNvCxnSpPr>
          <p:nvPr/>
        </p:nvCxnSpPr>
        <p:spPr>
          <a:xfrm flipH="1">
            <a:off x="2908327" y="4838764"/>
            <a:ext cx="1317235" cy="118253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13" idx="5"/>
            <a:endCxn id="12" idx="0"/>
          </p:cNvCxnSpPr>
          <p:nvPr/>
        </p:nvCxnSpPr>
        <p:spPr>
          <a:xfrm>
            <a:off x="4327396" y="4838764"/>
            <a:ext cx="1317235" cy="111051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764311" y="594929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/>
          <p:cNvSpPr/>
          <p:nvPr/>
        </p:nvSpPr>
        <p:spPr>
          <a:xfrm>
            <a:off x="5572623" y="594928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/>
          <p:cNvSpPr/>
          <p:nvPr/>
        </p:nvSpPr>
        <p:spPr>
          <a:xfrm>
            <a:off x="4204471" y="471585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4503668" y="4571836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 = Gender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2260255" y="6084004"/>
            <a:ext cx="1795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 = Drug </a:t>
            </a:r>
            <a:r>
              <a:rPr lang="de-DE" dirty="0" err="1" smtClean="0"/>
              <a:t>usage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5284591" y="6156012"/>
            <a:ext cx="157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 = </a:t>
            </a:r>
            <a:r>
              <a:rPr lang="de-DE" dirty="0" err="1" smtClean="0"/>
              <a:t>Recovery</a:t>
            </a:r>
            <a:endParaRPr lang="de-DE" dirty="0"/>
          </a:p>
        </p:txBody>
      </p:sp>
      <p:cxnSp>
        <p:nvCxnSpPr>
          <p:cNvPr id="23" name="Gerade Verbindung mit Pfeil 22"/>
          <p:cNvCxnSpPr>
            <a:stCxn id="11" idx="5"/>
            <a:endCxn id="12" idx="3"/>
          </p:cNvCxnSpPr>
          <p:nvPr/>
        </p:nvCxnSpPr>
        <p:spPr>
          <a:xfrm flipV="1">
            <a:off x="2887236" y="6072192"/>
            <a:ext cx="2706478" cy="1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4211960" y="414908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5"/>
          <p:cNvSpPr/>
          <p:nvPr/>
        </p:nvSpPr>
        <p:spPr>
          <a:xfrm>
            <a:off x="2771800" y="522921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/>
          <p:cNvSpPr/>
          <p:nvPr/>
        </p:nvSpPr>
        <p:spPr>
          <a:xfrm>
            <a:off x="5580112" y="522920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" name="Gerade Verbindung mit Pfeil 17"/>
          <p:cNvCxnSpPr>
            <a:stCxn id="16" idx="4"/>
            <a:endCxn id="11" idx="0"/>
          </p:cNvCxnSpPr>
          <p:nvPr/>
        </p:nvCxnSpPr>
        <p:spPr>
          <a:xfrm flipH="1">
            <a:off x="2836319" y="5373216"/>
            <a:ext cx="7489" cy="57608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15" idx="4"/>
            <a:endCxn id="13" idx="0"/>
          </p:cNvCxnSpPr>
          <p:nvPr/>
        </p:nvCxnSpPr>
        <p:spPr>
          <a:xfrm flipH="1">
            <a:off x="4276479" y="4293080"/>
            <a:ext cx="7489" cy="42277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17" idx="4"/>
            <a:endCxn id="12" idx="0"/>
          </p:cNvCxnSpPr>
          <p:nvPr/>
        </p:nvCxnSpPr>
        <p:spPr>
          <a:xfrm flipH="1">
            <a:off x="5644631" y="5373200"/>
            <a:ext cx="7489" cy="57608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4355976" y="3851756"/>
            <a:ext cx="44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r>
              <a:rPr lang="de-DE" baseline="-25000" dirty="0" smtClean="0"/>
              <a:t>Z</a:t>
            </a:r>
            <a:endParaRPr lang="de-DE" baseline="-25000" dirty="0"/>
          </a:p>
        </p:txBody>
      </p:sp>
      <p:sp>
        <p:nvSpPr>
          <p:cNvPr id="31" name="Textfeld 30"/>
          <p:cNvSpPr txBox="1"/>
          <p:nvPr/>
        </p:nvSpPr>
        <p:spPr>
          <a:xfrm>
            <a:off x="2542457" y="4715852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r>
              <a:rPr lang="de-DE" baseline="-25000" dirty="0" smtClean="0"/>
              <a:t>X</a:t>
            </a:r>
            <a:endParaRPr lang="de-DE" baseline="-25000" dirty="0"/>
          </a:p>
        </p:txBody>
      </p:sp>
      <p:sp>
        <p:nvSpPr>
          <p:cNvPr id="32" name="Textfeld 31"/>
          <p:cNvSpPr txBox="1"/>
          <p:nvPr/>
        </p:nvSpPr>
        <p:spPr>
          <a:xfrm>
            <a:off x="5782817" y="5075892"/>
            <a:ext cx="45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r>
              <a:rPr lang="de-DE" baseline="-25000" dirty="0"/>
              <a:t>Y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3995936" y="2132856"/>
            <a:ext cx="290568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 smtClean="0">
                <a:solidFill>
                  <a:srgbClr val="FF0000"/>
                </a:solidFill>
              </a:rPr>
              <a:t>= </a:t>
            </a:r>
            <a:r>
              <a:rPr lang="de-DE" sz="2600" dirty="0" err="1" smtClean="0">
                <a:solidFill>
                  <a:srgbClr val="FF0000"/>
                </a:solidFill>
              </a:rPr>
              <a:t>P</a:t>
            </a:r>
            <a:r>
              <a:rPr lang="de-DE" sz="2600" baseline="-25000" dirty="0" err="1" smtClean="0">
                <a:solidFill>
                  <a:srgbClr val="FF0000"/>
                </a:solidFill>
              </a:rPr>
              <a:t>m</a:t>
            </a:r>
            <a:r>
              <a:rPr lang="de-DE" sz="2600" dirty="0" smtClean="0">
                <a:solidFill>
                  <a:srgbClr val="FF0000"/>
                </a:solidFill>
              </a:rPr>
              <a:t>(Y = </a:t>
            </a:r>
            <a:r>
              <a:rPr lang="de-DE" sz="2600" dirty="0" err="1" smtClean="0">
                <a:solidFill>
                  <a:srgbClr val="FF0000"/>
                </a:solidFill>
              </a:rPr>
              <a:t>y</a:t>
            </a:r>
            <a:r>
              <a:rPr lang="de-DE" sz="2600" dirty="0" smtClean="0">
                <a:solidFill>
                  <a:srgbClr val="FF0000"/>
                </a:solidFill>
              </a:rPr>
              <a:t> | X = x)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1763688" y="5661248"/>
            <a:ext cx="95410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 smtClean="0">
                <a:solidFill>
                  <a:srgbClr val="FF0000"/>
                </a:solidFill>
              </a:rPr>
              <a:t>X = x</a:t>
            </a:r>
          </a:p>
        </p:txBody>
      </p:sp>
    </p:spTree>
    <p:extLst>
      <p:ext uri="{BB962C8B-B14F-4D97-AF65-F5344CB8AC3E}">
        <p14:creationId xmlns:p14="http://schemas.microsoft.com/office/powerpoint/2010/main" val="240831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1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Reminder: Simpson’s Paradox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129592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Record recovery rates of 700 patients given access to a drug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539552" y="4581128"/>
            <a:ext cx="8229600" cy="129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dirty="0" smtClean="0"/>
              <a:t>Paradox: </a:t>
            </a:r>
          </a:p>
          <a:p>
            <a:pPr lvl="1">
              <a:defRPr/>
            </a:pPr>
            <a:r>
              <a:rPr lang="en-US" dirty="0" smtClean="0"/>
              <a:t>For men, taking drugs has benefit</a:t>
            </a:r>
          </a:p>
          <a:p>
            <a:pPr lvl="1">
              <a:defRPr/>
            </a:pPr>
            <a:r>
              <a:rPr lang="en-US" dirty="0" smtClean="0"/>
              <a:t>For women, taking drugs has benefit, too.</a:t>
            </a:r>
          </a:p>
          <a:p>
            <a:pPr lvl="1">
              <a:defRPr/>
            </a:pPr>
            <a:r>
              <a:rPr lang="en-US" dirty="0" smtClean="0"/>
              <a:t>But: for all persons taking drugs has no benefit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326230"/>
              </p:ext>
            </p:extLst>
          </p:nvPr>
        </p:nvGraphicFramePr>
        <p:xfrm>
          <a:off x="755576" y="2492896"/>
          <a:ext cx="7560840" cy="1737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68152"/>
                <a:gridCol w="2952328"/>
                <a:gridCol w="3240360"/>
              </a:tblGrid>
              <a:tr h="3600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Recovery</a:t>
                      </a:r>
                      <a:r>
                        <a:rPr lang="de-DE" baseline="0" dirty="0" smtClean="0"/>
                        <a:t> rate </a:t>
                      </a:r>
                    </a:p>
                    <a:p>
                      <a:r>
                        <a:rPr lang="de-DE" baseline="0" dirty="0" err="1" smtClean="0"/>
                        <a:t>with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d</a:t>
                      </a:r>
                      <a:r>
                        <a:rPr lang="de-DE" dirty="0" err="1" smtClean="0"/>
                        <a:t>rug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Recovery</a:t>
                      </a:r>
                      <a:r>
                        <a:rPr lang="de-DE" baseline="0" dirty="0" smtClean="0"/>
                        <a:t> rate</a:t>
                      </a:r>
                    </a:p>
                    <a:p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without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drug</a:t>
                      </a:r>
                      <a:endParaRPr lang="de-DE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81/87 (93%)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234/270</a:t>
                      </a:r>
                      <a:r>
                        <a:rPr lang="de-DE" baseline="0" dirty="0" smtClean="0"/>
                        <a:t> (87%)</a:t>
                      </a:r>
                      <a:endParaRPr lang="de-DE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de-DE" dirty="0" smtClean="0"/>
                        <a:t>Women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192/263 (73%)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55/80</a:t>
                      </a:r>
                      <a:r>
                        <a:rPr lang="de-DE" baseline="0" dirty="0" smtClean="0"/>
                        <a:t> (69%)</a:t>
                      </a:r>
                      <a:endParaRPr lang="de-DE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Combined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273/350 (78%)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289/350 (83%)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8815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864" y="260350"/>
            <a:ext cx="8229600" cy="5032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Resolving the Paradox (Formally)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80808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We have to </a:t>
            </a:r>
            <a:r>
              <a:rPr lang="en-US" dirty="0">
                <a:solidFill>
                  <a:srgbClr val="FF0000"/>
                </a:solidFill>
              </a:rPr>
              <a:t>u</a:t>
            </a:r>
            <a:r>
              <a:rPr lang="en-US" dirty="0" smtClean="0">
                <a:solidFill>
                  <a:srgbClr val="FF0000"/>
                </a:solidFill>
              </a:rPr>
              <a:t>nderstand the causal mechanisms</a:t>
            </a:r>
            <a:r>
              <a:rPr lang="en-US" dirty="0" smtClean="0"/>
              <a:t> that lead to the data in order to resolve the paradox</a:t>
            </a:r>
          </a:p>
          <a:p>
            <a:pPr>
              <a:defRPr/>
            </a:pPr>
            <a:r>
              <a:rPr lang="en-US" dirty="0" smtClean="0"/>
              <a:t>Formally: What is the general causal effect of drug usage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  <a:r>
              <a:rPr lang="en-US" dirty="0" smtClean="0"/>
              <a:t> on recovery </a:t>
            </a:r>
            <a:r>
              <a:rPr lang="en-US" dirty="0" smtClean="0">
                <a:solidFill>
                  <a:srgbClr val="008380"/>
                </a:solidFill>
              </a:rPr>
              <a:t>Y</a:t>
            </a:r>
            <a:r>
              <a:rPr lang="en-US" dirty="0" smtClean="0"/>
              <a:t>? </a:t>
            </a:r>
          </a:p>
          <a:p>
            <a:pPr lvl="1">
              <a:defRPr/>
            </a:pPr>
            <a:r>
              <a:rPr lang="en-US" dirty="0" smtClean="0">
                <a:solidFill>
                  <a:srgbClr val="008380"/>
                </a:solidFill>
              </a:rPr>
              <a:t>P(Y = y | do(X = x)) =</a:t>
            </a:r>
            <a:r>
              <a:rPr lang="en-US" dirty="0" smtClean="0"/>
              <a:t> ?</a:t>
            </a:r>
          </a:p>
          <a:p>
            <a:pPr lvl="1">
              <a:defRPr/>
            </a:pPr>
            <a:r>
              <a:rPr lang="en-US" dirty="0" smtClean="0">
                <a:solidFill>
                  <a:srgbClr val="008380"/>
                </a:solidFill>
              </a:rPr>
              <a:t>ACE=  P(Y =1 | do(X =1)) – P(Y=1 |do(X=0)) </a:t>
            </a:r>
            <a:r>
              <a:rPr lang="en-US" dirty="0" smtClean="0"/>
              <a:t>= ?</a:t>
            </a:r>
          </a:p>
          <a:p>
            <a:pPr marL="457200" lvl="1" indent="0">
              <a:buNone/>
              <a:defRPr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cxnSp>
        <p:nvCxnSpPr>
          <p:cNvPr id="43" name="Gerade Verbindung mit Pfeil 42"/>
          <p:cNvCxnSpPr>
            <a:stCxn id="47" idx="3"/>
            <a:endCxn id="45" idx="6"/>
          </p:cNvCxnSpPr>
          <p:nvPr/>
        </p:nvCxnSpPr>
        <p:spPr>
          <a:xfrm flipH="1">
            <a:off x="2908327" y="5054788"/>
            <a:ext cx="1317235" cy="118253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>
            <a:stCxn id="47" idx="5"/>
            <a:endCxn id="46" idx="0"/>
          </p:cNvCxnSpPr>
          <p:nvPr/>
        </p:nvCxnSpPr>
        <p:spPr>
          <a:xfrm>
            <a:off x="4327396" y="5054788"/>
            <a:ext cx="1317235" cy="111051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2764311" y="616532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Oval 45"/>
          <p:cNvSpPr/>
          <p:nvPr/>
        </p:nvSpPr>
        <p:spPr>
          <a:xfrm>
            <a:off x="5572623" y="616530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Oval 46"/>
          <p:cNvSpPr/>
          <p:nvPr/>
        </p:nvSpPr>
        <p:spPr>
          <a:xfrm>
            <a:off x="4204471" y="493187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extfeld 47"/>
          <p:cNvSpPr txBox="1"/>
          <p:nvPr/>
        </p:nvSpPr>
        <p:spPr>
          <a:xfrm>
            <a:off x="4503668" y="478786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 = Gender</a:t>
            </a:r>
            <a:endParaRPr lang="de-DE" dirty="0"/>
          </a:p>
        </p:txBody>
      </p:sp>
      <p:sp>
        <p:nvSpPr>
          <p:cNvPr id="49" name="Textfeld 48"/>
          <p:cNvSpPr txBox="1"/>
          <p:nvPr/>
        </p:nvSpPr>
        <p:spPr>
          <a:xfrm>
            <a:off x="2260255" y="6300028"/>
            <a:ext cx="1795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 = Drug </a:t>
            </a:r>
            <a:r>
              <a:rPr lang="de-DE" dirty="0" err="1" smtClean="0"/>
              <a:t>usage</a:t>
            </a:r>
            <a:endParaRPr lang="de-DE" dirty="0"/>
          </a:p>
        </p:txBody>
      </p:sp>
      <p:sp>
        <p:nvSpPr>
          <p:cNvPr id="50" name="Textfeld 49"/>
          <p:cNvSpPr txBox="1"/>
          <p:nvPr/>
        </p:nvSpPr>
        <p:spPr>
          <a:xfrm>
            <a:off x="5284591" y="6372036"/>
            <a:ext cx="157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 = </a:t>
            </a:r>
            <a:r>
              <a:rPr lang="de-DE" dirty="0" err="1" smtClean="0"/>
              <a:t>Recovery</a:t>
            </a:r>
            <a:endParaRPr lang="de-DE" dirty="0"/>
          </a:p>
        </p:txBody>
      </p:sp>
      <p:cxnSp>
        <p:nvCxnSpPr>
          <p:cNvPr id="51" name="Gerade Verbindung mit Pfeil 50"/>
          <p:cNvCxnSpPr>
            <a:stCxn id="45" idx="5"/>
            <a:endCxn id="46" idx="3"/>
          </p:cNvCxnSpPr>
          <p:nvPr/>
        </p:nvCxnSpPr>
        <p:spPr>
          <a:xfrm flipV="1">
            <a:off x="2887236" y="6288216"/>
            <a:ext cx="2706478" cy="1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4211960" y="436510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Oval 52"/>
          <p:cNvSpPr/>
          <p:nvPr/>
        </p:nvSpPr>
        <p:spPr>
          <a:xfrm>
            <a:off x="2771800" y="544524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Oval 53"/>
          <p:cNvSpPr/>
          <p:nvPr/>
        </p:nvSpPr>
        <p:spPr>
          <a:xfrm>
            <a:off x="5580112" y="544522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5" name="Gerade Verbindung mit Pfeil 54"/>
          <p:cNvCxnSpPr>
            <a:stCxn id="53" idx="4"/>
            <a:endCxn id="45" idx="0"/>
          </p:cNvCxnSpPr>
          <p:nvPr/>
        </p:nvCxnSpPr>
        <p:spPr>
          <a:xfrm flipH="1">
            <a:off x="2836319" y="5589240"/>
            <a:ext cx="7489" cy="57608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>
            <a:stCxn id="52" idx="4"/>
            <a:endCxn id="47" idx="0"/>
          </p:cNvCxnSpPr>
          <p:nvPr/>
        </p:nvCxnSpPr>
        <p:spPr>
          <a:xfrm flipH="1">
            <a:off x="4276479" y="4509104"/>
            <a:ext cx="7489" cy="42277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>
            <a:stCxn id="54" idx="4"/>
            <a:endCxn id="46" idx="0"/>
          </p:cNvCxnSpPr>
          <p:nvPr/>
        </p:nvCxnSpPr>
        <p:spPr>
          <a:xfrm flipH="1">
            <a:off x="5644631" y="5589224"/>
            <a:ext cx="7489" cy="57608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feld 57"/>
          <p:cNvSpPr txBox="1"/>
          <p:nvPr/>
        </p:nvSpPr>
        <p:spPr>
          <a:xfrm>
            <a:off x="4355976" y="4067780"/>
            <a:ext cx="44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r>
              <a:rPr lang="de-DE" baseline="-25000" dirty="0" smtClean="0"/>
              <a:t>Z</a:t>
            </a:r>
            <a:endParaRPr lang="de-DE" baseline="-25000" dirty="0"/>
          </a:p>
        </p:txBody>
      </p:sp>
      <p:sp>
        <p:nvSpPr>
          <p:cNvPr id="59" name="Textfeld 58"/>
          <p:cNvSpPr txBox="1"/>
          <p:nvPr/>
        </p:nvSpPr>
        <p:spPr>
          <a:xfrm>
            <a:off x="2542457" y="4931876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r>
              <a:rPr lang="de-DE" baseline="-25000" dirty="0" smtClean="0"/>
              <a:t>X</a:t>
            </a:r>
            <a:endParaRPr lang="de-DE" baseline="-25000" dirty="0"/>
          </a:p>
        </p:txBody>
      </p:sp>
      <p:sp>
        <p:nvSpPr>
          <p:cNvPr id="60" name="Textfeld 59"/>
          <p:cNvSpPr txBox="1"/>
          <p:nvPr/>
        </p:nvSpPr>
        <p:spPr>
          <a:xfrm>
            <a:off x="5782817" y="5291916"/>
            <a:ext cx="45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r>
              <a:rPr lang="de-DE" baseline="-25000" dirty="0"/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74282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864" y="260350"/>
            <a:ext cx="8229600" cy="5032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Resolving the Paradox (Formally)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2880097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008380"/>
                </a:solidFill>
              </a:rPr>
              <a:t>P(Y =1 | do(X =1)) =</a:t>
            </a:r>
            <a:r>
              <a:rPr lang="en-US" sz="2400" dirty="0" smtClean="0"/>
              <a:t> </a:t>
            </a:r>
          </a:p>
          <a:p>
            <a:pPr>
              <a:defRPr/>
            </a:pPr>
            <a:r>
              <a:rPr lang="en-US" sz="2400" dirty="0" smtClean="0">
                <a:solidFill>
                  <a:srgbClr val="008380"/>
                </a:solidFill>
              </a:rPr>
              <a:t>= P(Y=1 | X=1, Z=1)P(Z=1) + P(Y=1 | X=1, Z=0)P(Z=0)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rgbClr val="008380"/>
                </a:solidFill>
              </a:rPr>
              <a:t>  = 0.93(87 +270)/700 + 0.73(263 + 80)/700 = 0.832</a:t>
            </a:r>
          </a:p>
          <a:p>
            <a:pPr>
              <a:defRPr/>
            </a:pPr>
            <a:r>
              <a:rPr lang="en-US" sz="2400" dirty="0">
                <a:solidFill>
                  <a:srgbClr val="008380"/>
                </a:solidFill>
              </a:rPr>
              <a:t>P(Y =1 | do(X </a:t>
            </a:r>
            <a:r>
              <a:rPr lang="en-US" sz="2400" dirty="0" smtClean="0">
                <a:solidFill>
                  <a:srgbClr val="008380"/>
                </a:solidFill>
              </a:rPr>
              <a:t>=0)) = 0.7818</a:t>
            </a:r>
          </a:p>
          <a:p>
            <a:pPr>
              <a:defRPr/>
            </a:pPr>
            <a:r>
              <a:rPr lang="en-US" sz="2400" dirty="0" smtClean="0">
                <a:solidFill>
                  <a:srgbClr val="008380"/>
                </a:solidFill>
              </a:rPr>
              <a:t>ACE = 0.832 – 0.7818 = 0.0502 &gt; 0</a:t>
            </a:r>
            <a:endParaRPr lang="en-US" sz="2400" dirty="0">
              <a:solidFill>
                <a:srgbClr val="008380"/>
              </a:solidFill>
            </a:endParaRPr>
          </a:p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One has to </a:t>
            </a:r>
            <a:r>
              <a:rPr lang="en-US" sz="2400" dirty="0" err="1" smtClean="0">
                <a:solidFill>
                  <a:srgbClr val="FF0000"/>
                </a:solidFill>
              </a:rPr>
              <a:t>seggregate</a:t>
            </a:r>
            <a:r>
              <a:rPr lang="en-US" sz="2400" dirty="0" smtClean="0">
                <a:solidFill>
                  <a:srgbClr val="FF0000"/>
                </a:solidFill>
              </a:rPr>
              <a:t> the data </a:t>
            </a:r>
            <a:r>
              <a:rPr lang="en-US" sz="2400" dirty="0" err="1" smtClean="0">
                <a:solidFill>
                  <a:srgbClr val="FF0000"/>
                </a:solidFill>
              </a:rPr>
              <a:t>w.r.t</a:t>
            </a:r>
            <a:r>
              <a:rPr lang="en-US" sz="2400" dirty="0" smtClean="0">
                <a:solidFill>
                  <a:srgbClr val="FF0000"/>
                </a:solidFill>
              </a:rPr>
              <a:t>. Z  (adjust for Z)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cxnSp>
        <p:nvCxnSpPr>
          <p:cNvPr id="43" name="Gerade Verbindung mit Pfeil 42"/>
          <p:cNvCxnSpPr>
            <a:stCxn id="47" idx="3"/>
            <a:endCxn id="45" idx="6"/>
          </p:cNvCxnSpPr>
          <p:nvPr/>
        </p:nvCxnSpPr>
        <p:spPr>
          <a:xfrm flipH="1">
            <a:off x="6017277" y="4766756"/>
            <a:ext cx="944589" cy="118253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>
            <a:stCxn id="47" idx="5"/>
            <a:endCxn id="46" idx="0"/>
          </p:cNvCxnSpPr>
          <p:nvPr/>
        </p:nvCxnSpPr>
        <p:spPr>
          <a:xfrm>
            <a:off x="7063700" y="4766756"/>
            <a:ext cx="892676" cy="111051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5873261" y="587728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Oval 45"/>
          <p:cNvSpPr/>
          <p:nvPr/>
        </p:nvSpPr>
        <p:spPr>
          <a:xfrm>
            <a:off x="7884368" y="587727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Oval 46"/>
          <p:cNvSpPr/>
          <p:nvPr/>
        </p:nvSpPr>
        <p:spPr>
          <a:xfrm>
            <a:off x="6940775" y="464384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extfeld 47"/>
          <p:cNvSpPr txBox="1"/>
          <p:nvPr/>
        </p:nvSpPr>
        <p:spPr>
          <a:xfrm>
            <a:off x="7239972" y="4499828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 = Gender</a:t>
            </a:r>
            <a:endParaRPr lang="de-DE" dirty="0"/>
          </a:p>
        </p:txBody>
      </p:sp>
      <p:sp>
        <p:nvSpPr>
          <p:cNvPr id="49" name="Textfeld 48"/>
          <p:cNvSpPr txBox="1"/>
          <p:nvPr/>
        </p:nvSpPr>
        <p:spPr>
          <a:xfrm>
            <a:off x="5657237" y="6011996"/>
            <a:ext cx="1795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 = Drug </a:t>
            </a:r>
            <a:r>
              <a:rPr lang="de-DE" dirty="0" err="1" smtClean="0"/>
              <a:t>usage</a:t>
            </a:r>
            <a:endParaRPr lang="de-DE" dirty="0"/>
          </a:p>
        </p:txBody>
      </p:sp>
      <p:sp>
        <p:nvSpPr>
          <p:cNvPr id="50" name="Textfeld 49"/>
          <p:cNvSpPr txBox="1"/>
          <p:nvPr/>
        </p:nvSpPr>
        <p:spPr>
          <a:xfrm>
            <a:off x="7596336" y="6021288"/>
            <a:ext cx="157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 = </a:t>
            </a:r>
            <a:r>
              <a:rPr lang="de-DE" dirty="0" err="1" smtClean="0"/>
              <a:t>Recovery</a:t>
            </a:r>
            <a:endParaRPr lang="de-DE" dirty="0"/>
          </a:p>
        </p:txBody>
      </p:sp>
      <p:cxnSp>
        <p:nvCxnSpPr>
          <p:cNvPr id="51" name="Gerade Verbindung mit Pfeil 50"/>
          <p:cNvCxnSpPr>
            <a:stCxn id="45" idx="5"/>
            <a:endCxn id="46" idx="3"/>
          </p:cNvCxnSpPr>
          <p:nvPr/>
        </p:nvCxnSpPr>
        <p:spPr>
          <a:xfrm flipV="1">
            <a:off x="5996186" y="6000184"/>
            <a:ext cx="1909273" cy="1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6948264" y="407707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Oval 52"/>
          <p:cNvSpPr/>
          <p:nvPr/>
        </p:nvSpPr>
        <p:spPr>
          <a:xfrm>
            <a:off x="5880750" y="515720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Oval 53"/>
          <p:cNvSpPr/>
          <p:nvPr/>
        </p:nvSpPr>
        <p:spPr>
          <a:xfrm>
            <a:off x="7891857" y="515719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5" name="Gerade Verbindung mit Pfeil 54"/>
          <p:cNvCxnSpPr>
            <a:stCxn id="53" idx="4"/>
            <a:endCxn id="45" idx="0"/>
          </p:cNvCxnSpPr>
          <p:nvPr/>
        </p:nvCxnSpPr>
        <p:spPr>
          <a:xfrm flipH="1">
            <a:off x="5945269" y="5301208"/>
            <a:ext cx="7489" cy="57608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>
            <a:stCxn id="52" idx="4"/>
            <a:endCxn id="47" idx="0"/>
          </p:cNvCxnSpPr>
          <p:nvPr/>
        </p:nvCxnSpPr>
        <p:spPr>
          <a:xfrm flipH="1">
            <a:off x="7012783" y="4221072"/>
            <a:ext cx="7489" cy="42277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>
            <a:stCxn id="54" idx="4"/>
            <a:endCxn id="46" idx="0"/>
          </p:cNvCxnSpPr>
          <p:nvPr/>
        </p:nvCxnSpPr>
        <p:spPr>
          <a:xfrm flipH="1">
            <a:off x="7956376" y="5301192"/>
            <a:ext cx="7489" cy="57608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feld 57"/>
          <p:cNvSpPr txBox="1"/>
          <p:nvPr/>
        </p:nvSpPr>
        <p:spPr>
          <a:xfrm>
            <a:off x="7092280" y="3779748"/>
            <a:ext cx="44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r>
              <a:rPr lang="de-DE" baseline="-25000" dirty="0" smtClean="0"/>
              <a:t>Z</a:t>
            </a:r>
            <a:endParaRPr lang="de-DE" baseline="-25000" dirty="0"/>
          </a:p>
        </p:txBody>
      </p:sp>
      <p:sp>
        <p:nvSpPr>
          <p:cNvPr id="59" name="Textfeld 58"/>
          <p:cNvSpPr txBox="1"/>
          <p:nvPr/>
        </p:nvSpPr>
        <p:spPr>
          <a:xfrm>
            <a:off x="5651407" y="4643844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r>
              <a:rPr lang="de-DE" baseline="-25000" dirty="0" smtClean="0"/>
              <a:t>X</a:t>
            </a:r>
            <a:endParaRPr lang="de-DE" baseline="-25000" dirty="0"/>
          </a:p>
        </p:txBody>
      </p:sp>
      <p:sp>
        <p:nvSpPr>
          <p:cNvPr id="60" name="Textfeld 59"/>
          <p:cNvSpPr txBox="1"/>
          <p:nvPr/>
        </p:nvSpPr>
        <p:spPr>
          <a:xfrm>
            <a:off x="8094562" y="5003884"/>
            <a:ext cx="45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r>
              <a:rPr lang="de-DE" baseline="-25000" dirty="0"/>
              <a:t>Y</a:t>
            </a:r>
          </a:p>
        </p:txBody>
      </p:sp>
      <p:graphicFrame>
        <p:nvGraphicFramePr>
          <p:cNvPr id="23" name="Tabel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807842"/>
              </p:ext>
            </p:extLst>
          </p:nvPr>
        </p:nvGraphicFramePr>
        <p:xfrm>
          <a:off x="179512" y="4293096"/>
          <a:ext cx="5364088" cy="1737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21602"/>
                <a:gridCol w="1743591"/>
                <a:gridCol w="2298895"/>
              </a:tblGrid>
              <a:tr h="64008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Recovery</a:t>
                      </a:r>
                      <a:r>
                        <a:rPr lang="de-DE" baseline="0" dirty="0" smtClean="0"/>
                        <a:t> rate </a:t>
                      </a:r>
                    </a:p>
                    <a:p>
                      <a:r>
                        <a:rPr lang="de-DE" baseline="0" dirty="0" err="1" smtClean="0"/>
                        <a:t>with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d</a:t>
                      </a:r>
                      <a:r>
                        <a:rPr lang="de-DE" dirty="0" err="1" smtClean="0"/>
                        <a:t>rug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Recovery</a:t>
                      </a:r>
                      <a:r>
                        <a:rPr lang="de-DE" baseline="0" dirty="0" smtClean="0"/>
                        <a:t> rate</a:t>
                      </a:r>
                    </a:p>
                    <a:p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without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drug</a:t>
                      </a:r>
                      <a:endParaRPr lang="de-DE" dirty="0"/>
                    </a:p>
                  </a:txBody>
                  <a:tcPr/>
                </a:tc>
              </a:tr>
              <a:tr h="35060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81/87 (93%)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234/270</a:t>
                      </a:r>
                      <a:r>
                        <a:rPr lang="de-DE" baseline="0" dirty="0" smtClean="0"/>
                        <a:t> (87%)</a:t>
                      </a:r>
                      <a:endParaRPr lang="de-DE" dirty="0"/>
                    </a:p>
                  </a:txBody>
                  <a:tcPr/>
                </a:tc>
              </a:tr>
              <a:tr h="350600">
                <a:tc>
                  <a:txBody>
                    <a:bodyPr/>
                    <a:lstStyle/>
                    <a:p>
                      <a:r>
                        <a:rPr lang="de-DE" dirty="0" smtClean="0"/>
                        <a:t>Women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192/263 (73%)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55/80</a:t>
                      </a:r>
                      <a:r>
                        <a:rPr lang="de-DE" baseline="0" dirty="0" smtClean="0"/>
                        <a:t> (69%)</a:t>
                      </a:r>
                      <a:endParaRPr lang="de-DE" dirty="0"/>
                    </a:p>
                  </a:txBody>
                  <a:tcPr/>
                </a:tc>
              </a:tr>
              <a:tr h="35060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Combined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273/350 (78%)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289/350 (83%)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4644008" y="1208365"/>
            <a:ext cx="4131873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</a:rPr>
              <a:t>(using adjustment formula</a:t>
            </a:r>
            <a:r>
              <a:rPr lang="en-US" sz="2600" dirty="0" smtClean="0">
                <a:solidFill>
                  <a:srgbClr val="000000"/>
                </a:solidFill>
              </a:rPr>
              <a:t>)</a:t>
            </a:r>
            <a:endParaRPr lang="en-US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8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Simpson Paradox (Again)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129592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Record recovery rates of 700 patients given access to a drug </a:t>
            </a:r>
            <a:r>
              <a:rPr lang="en-US" dirty="0" err="1" smtClean="0"/>
              <a:t>w.r.t</a:t>
            </a:r>
            <a:r>
              <a:rPr lang="en-US" dirty="0" smtClean="0"/>
              <a:t>. blood pressure (BP) segregation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539552" y="4581128"/>
            <a:ext cx="8229600" cy="129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dirty="0" smtClean="0"/>
              <a:t>BP recorded at end of experiment</a:t>
            </a:r>
          </a:p>
          <a:p>
            <a:pPr>
              <a:defRPr/>
            </a:pPr>
            <a:r>
              <a:rPr lang="en-US" dirty="0" smtClean="0"/>
              <a:t>This time segregated data recommend </a:t>
            </a:r>
            <a:r>
              <a:rPr lang="en-US" dirty="0" smtClean="0">
                <a:solidFill>
                  <a:srgbClr val="FF0000"/>
                </a:solidFill>
              </a:rPr>
              <a:t>not</a:t>
            </a:r>
            <a:r>
              <a:rPr lang="en-US" b="1" dirty="0" smtClean="0"/>
              <a:t> </a:t>
            </a:r>
            <a:r>
              <a:rPr lang="en-US" dirty="0" smtClean="0"/>
              <a:t>using drug whereas aggregated does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510758"/>
              </p:ext>
            </p:extLst>
          </p:nvPr>
        </p:nvGraphicFramePr>
        <p:xfrm>
          <a:off x="755576" y="2492896"/>
          <a:ext cx="7417551" cy="1737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24863"/>
                <a:gridCol w="2952328"/>
                <a:gridCol w="3240360"/>
              </a:tblGrid>
              <a:tr h="3600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Recovery</a:t>
                      </a:r>
                      <a:r>
                        <a:rPr lang="de-DE" baseline="0" dirty="0" smtClean="0"/>
                        <a:t> rate </a:t>
                      </a:r>
                    </a:p>
                    <a:p>
                      <a:r>
                        <a:rPr lang="de-DE" baseline="0" dirty="0" err="1" smtClean="0"/>
                        <a:t>Without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d</a:t>
                      </a:r>
                      <a:r>
                        <a:rPr lang="de-DE" dirty="0" err="1" smtClean="0"/>
                        <a:t>rug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Recovery</a:t>
                      </a:r>
                      <a:r>
                        <a:rPr lang="de-DE" baseline="0" dirty="0" smtClean="0"/>
                        <a:t> rate</a:t>
                      </a:r>
                    </a:p>
                    <a:p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with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err="1" smtClean="0"/>
                        <a:t>drug</a:t>
                      </a:r>
                      <a:endParaRPr lang="de-DE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de-DE" dirty="0" smtClean="0"/>
                        <a:t>Low BP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81/87 (93%)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234/270</a:t>
                      </a:r>
                      <a:r>
                        <a:rPr lang="de-DE" baseline="0" dirty="0" smtClean="0"/>
                        <a:t> (87%)</a:t>
                      </a:r>
                      <a:endParaRPr lang="de-DE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de-DE" dirty="0" smtClean="0"/>
                        <a:t>High BP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192/263 (73%)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55/80</a:t>
                      </a:r>
                      <a:r>
                        <a:rPr lang="de-DE" baseline="0" dirty="0" smtClean="0"/>
                        <a:t> (69%)</a:t>
                      </a:r>
                      <a:endParaRPr lang="de-DE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Combined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273/350 (78%)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289/350 (83%)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588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864" y="260350"/>
            <a:ext cx="8229600" cy="5032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Resolving the Paradox (Formally)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80808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We have to </a:t>
            </a:r>
            <a:r>
              <a:rPr lang="en-US" dirty="0">
                <a:solidFill>
                  <a:srgbClr val="FF0000"/>
                </a:solidFill>
              </a:rPr>
              <a:t>u</a:t>
            </a:r>
            <a:r>
              <a:rPr lang="en-US" dirty="0" smtClean="0">
                <a:solidFill>
                  <a:srgbClr val="FF0000"/>
                </a:solidFill>
              </a:rPr>
              <a:t>nderstand the causal mechanisms </a:t>
            </a:r>
            <a:r>
              <a:rPr lang="en-US" dirty="0" smtClean="0"/>
              <a:t>that lead to the data in order to resolve the paradox</a:t>
            </a:r>
          </a:p>
          <a:p>
            <a:pPr>
              <a:defRPr/>
            </a:pPr>
            <a:r>
              <a:rPr lang="en-US" dirty="0" smtClean="0"/>
              <a:t>Formally: What is the general causal effect of drug usage X on recovery Y? </a:t>
            </a:r>
          </a:p>
          <a:p>
            <a:pPr lvl="1">
              <a:defRPr/>
            </a:pPr>
            <a:r>
              <a:rPr lang="en-US" dirty="0" smtClean="0">
                <a:solidFill>
                  <a:srgbClr val="008380"/>
                </a:solidFill>
              </a:rPr>
              <a:t>P(Y = y | do(X = x)) = 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cxnSp>
        <p:nvCxnSpPr>
          <p:cNvPr id="43" name="Gerade Verbindung mit Pfeil 42"/>
          <p:cNvCxnSpPr>
            <a:stCxn id="45" idx="7"/>
            <a:endCxn id="47" idx="2"/>
          </p:cNvCxnSpPr>
          <p:nvPr/>
        </p:nvCxnSpPr>
        <p:spPr>
          <a:xfrm flipV="1">
            <a:off x="2887236" y="5003876"/>
            <a:ext cx="1317235" cy="118253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>
            <a:stCxn id="47" idx="5"/>
            <a:endCxn id="46" idx="0"/>
          </p:cNvCxnSpPr>
          <p:nvPr/>
        </p:nvCxnSpPr>
        <p:spPr>
          <a:xfrm>
            <a:off x="4327396" y="5054788"/>
            <a:ext cx="1317235" cy="111051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2764311" y="616532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Oval 45"/>
          <p:cNvSpPr/>
          <p:nvPr/>
        </p:nvSpPr>
        <p:spPr>
          <a:xfrm>
            <a:off x="5572623" y="616530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Oval 46"/>
          <p:cNvSpPr/>
          <p:nvPr/>
        </p:nvSpPr>
        <p:spPr>
          <a:xfrm>
            <a:off x="4204471" y="493187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Textfeld 47"/>
          <p:cNvSpPr txBox="1"/>
          <p:nvPr/>
        </p:nvSpPr>
        <p:spPr>
          <a:xfrm>
            <a:off x="4503668" y="4787860"/>
            <a:ext cx="2141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 = Blood </a:t>
            </a:r>
            <a:r>
              <a:rPr lang="de-DE" dirty="0" err="1" smtClean="0"/>
              <a:t>pressure</a:t>
            </a:r>
            <a:endParaRPr lang="de-DE" dirty="0"/>
          </a:p>
        </p:txBody>
      </p:sp>
      <p:sp>
        <p:nvSpPr>
          <p:cNvPr id="49" name="Textfeld 48"/>
          <p:cNvSpPr txBox="1"/>
          <p:nvPr/>
        </p:nvSpPr>
        <p:spPr>
          <a:xfrm>
            <a:off x="2260255" y="6300028"/>
            <a:ext cx="1795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 = Drug </a:t>
            </a:r>
            <a:r>
              <a:rPr lang="de-DE" dirty="0" err="1" smtClean="0"/>
              <a:t>usage</a:t>
            </a:r>
            <a:endParaRPr lang="de-DE" dirty="0"/>
          </a:p>
        </p:txBody>
      </p:sp>
      <p:sp>
        <p:nvSpPr>
          <p:cNvPr id="50" name="Textfeld 49"/>
          <p:cNvSpPr txBox="1"/>
          <p:nvPr/>
        </p:nvSpPr>
        <p:spPr>
          <a:xfrm>
            <a:off x="5284591" y="6372036"/>
            <a:ext cx="157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 = </a:t>
            </a:r>
            <a:r>
              <a:rPr lang="de-DE" dirty="0" err="1" smtClean="0"/>
              <a:t>Recovery</a:t>
            </a:r>
            <a:endParaRPr lang="de-DE" dirty="0"/>
          </a:p>
        </p:txBody>
      </p:sp>
      <p:cxnSp>
        <p:nvCxnSpPr>
          <p:cNvPr id="51" name="Gerade Verbindung mit Pfeil 50"/>
          <p:cNvCxnSpPr>
            <a:stCxn id="45" idx="5"/>
            <a:endCxn id="46" idx="3"/>
          </p:cNvCxnSpPr>
          <p:nvPr/>
        </p:nvCxnSpPr>
        <p:spPr>
          <a:xfrm flipV="1">
            <a:off x="2887236" y="6288216"/>
            <a:ext cx="2706478" cy="1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4211960" y="450913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Oval 52"/>
          <p:cNvSpPr/>
          <p:nvPr/>
        </p:nvSpPr>
        <p:spPr>
          <a:xfrm>
            <a:off x="2771800" y="544524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Oval 53"/>
          <p:cNvSpPr/>
          <p:nvPr/>
        </p:nvSpPr>
        <p:spPr>
          <a:xfrm>
            <a:off x="5580112" y="544522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5" name="Gerade Verbindung mit Pfeil 54"/>
          <p:cNvCxnSpPr>
            <a:stCxn id="53" idx="4"/>
            <a:endCxn id="45" idx="0"/>
          </p:cNvCxnSpPr>
          <p:nvPr/>
        </p:nvCxnSpPr>
        <p:spPr>
          <a:xfrm flipH="1">
            <a:off x="2836319" y="5589240"/>
            <a:ext cx="7489" cy="57608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>
            <a:stCxn id="52" idx="4"/>
            <a:endCxn id="47" idx="0"/>
          </p:cNvCxnSpPr>
          <p:nvPr/>
        </p:nvCxnSpPr>
        <p:spPr>
          <a:xfrm flipH="1">
            <a:off x="4276479" y="4653136"/>
            <a:ext cx="7489" cy="27874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>
            <a:stCxn id="54" idx="4"/>
            <a:endCxn id="46" idx="0"/>
          </p:cNvCxnSpPr>
          <p:nvPr/>
        </p:nvCxnSpPr>
        <p:spPr>
          <a:xfrm flipH="1">
            <a:off x="5644631" y="5589224"/>
            <a:ext cx="7489" cy="57608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feld 57"/>
          <p:cNvSpPr txBox="1"/>
          <p:nvPr/>
        </p:nvSpPr>
        <p:spPr>
          <a:xfrm>
            <a:off x="4355976" y="4283804"/>
            <a:ext cx="44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r>
              <a:rPr lang="de-DE" baseline="-25000" dirty="0" smtClean="0"/>
              <a:t>Z</a:t>
            </a:r>
            <a:endParaRPr lang="de-DE" baseline="-25000" dirty="0"/>
          </a:p>
        </p:txBody>
      </p:sp>
      <p:sp>
        <p:nvSpPr>
          <p:cNvPr id="59" name="Textfeld 58"/>
          <p:cNvSpPr txBox="1"/>
          <p:nvPr/>
        </p:nvSpPr>
        <p:spPr>
          <a:xfrm>
            <a:off x="2542457" y="4931876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r>
              <a:rPr lang="de-DE" baseline="-25000" dirty="0" smtClean="0"/>
              <a:t>X</a:t>
            </a:r>
            <a:endParaRPr lang="de-DE" baseline="-25000" dirty="0"/>
          </a:p>
        </p:txBody>
      </p:sp>
      <p:sp>
        <p:nvSpPr>
          <p:cNvPr id="60" name="Textfeld 59"/>
          <p:cNvSpPr txBox="1"/>
          <p:nvPr/>
        </p:nvSpPr>
        <p:spPr>
          <a:xfrm>
            <a:off x="5782817" y="5291916"/>
            <a:ext cx="45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r>
              <a:rPr lang="de-DE" baseline="-25000" dirty="0"/>
              <a:t>Y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619672" y="5949280"/>
            <a:ext cx="77457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 smtClean="0">
                <a:solidFill>
                  <a:srgbClr val="FF0000"/>
                </a:solidFill>
              </a:rPr>
              <a:t>X=x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115616" y="3429000"/>
            <a:ext cx="56886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 </a:t>
            </a:r>
            <a:r>
              <a:rPr lang="de-DE" sz="2400" dirty="0">
                <a:solidFill>
                  <a:srgbClr val="008380"/>
                </a:solidFill>
              </a:rPr>
              <a:t>= </a:t>
            </a:r>
            <a:r>
              <a:rPr lang="de-DE" sz="2400" dirty="0" err="1">
                <a:solidFill>
                  <a:srgbClr val="008380"/>
                </a:solidFill>
              </a:rPr>
              <a:t>P</a:t>
            </a:r>
            <a:r>
              <a:rPr lang="de-DE" sz="2400" baseline="-25000" dirty="0" err="1">
                <a:solidFill>
                  <a:srgbClr val="008380"/>
                </a:solidFill>
              </a:rPr>
              <a:t>m</a:t>
            </a:r>
            <a:r>
              <a:rPr lang="de-DE" sz="2400" dirty="0">
                <a:solidFill>
                  <a:srgbClr val="008380"/>
                </a:solidFill>
              </a:rPr>
              <a:t>(Y = </a:t>
            </a:r>
            <a:r>
              <a:rPr lang="de-DE" sz="2400" dirty="0" err="1">
                <a:solidFill>
                  <a:srgbClr val="008380"/>
                </a:solidFill>
              </a:rPr>
              <a:t>y</a:t>
            </a:r>
            <a:r>
              <a:rPr lang="de-DE" sz="2400" dirty="0">
                <a:solidFill>
                  <a:srgbClr val="008380"/>
                </a:solidFill>
              </a:rPr>
              <a:t> | X = x</a:t>
            </a:r>
            <a:r>
              <a:rPr lang="de-DE" sz="2400" dirty="0" smtClean="0">
                <a:solidFill>
                  <a:srgbClr val="008380"/>
                </a:solidFill>
              </a:rPr>
              <a:t>) = P(Y = </a:t>
            </a:r>
            <a:r>
              <a:rPr lang="de-DE" sz="2400" dirty="0" err="1" smtClean="0">
                <a:solidFill>
                  <a:srgbClr val="008380"/>
                </a:solidFill>
              </a:rPr>
              <a:t>y</a:t>
            </a:r>
            <a:r>
              <a:rPr lang="de-DE" sz="2400" dirty="0" smtClean="0">
                <a:solidFill>
                  <a:srgbClr val="008380"/>
                </a:solidFill>
              </a:rPr>
              <a:t> | X = x) </a:t>
            </a:r>
          </a:p>
          <a:p>
            <a:endParaRPr lang="de-DE" sz="2600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539552" y="3903439"/>
            <a:ext cx="7128792" cy="461665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So: Do not  </a:t>
            </a:r>
            <a:r>
              <a:rPr lang="de-DE" sz="2400" dirty="0" err="1" smtClean="0"/>
              <a:t>adjust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/</a:t>
            </a:r>
            <a:r>
              <a:rPr lang="de-DE" sz="2400" dirty="0" err="1" smtClean="0"/>
              <a:t>seggregate</a:t>
            </a:r>
            <a:r>
              <a:rPr lang="de-DE" sz="2400" dirty="0" smtClean="0"/>
              <a:t> </a:t>
            </a:r>
            <a:r>
              <a:rPr lang="de-DE" sz="2400" dirty="0" err="1" smtClean="0"/>
              <a:t>w.r.t</a:t>
            </a:r>
            <a:r>
              <a:rPr lang="de-DE" sz="2400" dirty="0" smtClean="0"/>
              <a:t>. </a:t>
            </a:r>
            <a:r>
              <a:rPr lang="de-DE" sz="2400" dirty="0" err="1" smtClean="0"/>
              <a:t>any</a:t>
            </a:r>
            <a:r>
              <a:rPr lang="de-DE" sz="2400" dirty="0" smtClean="0"/>
              <a:t> variable</a:t>
            </a:r>
          </a:p>
        </p:txBody>
      </p:sp>
    </p:spTree>
    <p:extLst>
      <p:ext uri="{BB962C8B-B14F-4D97-AF65-F5344CB8AC3E}">
        <p14:creationId xmlns:p14="http://schemas.microsoft.com/office/powerpoint/2010/main" val="381985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9" grpId="0"/>
      <p:bldP spid="8" grpId="0"/>
      <p:bldP spid="9" grpId="0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err="1" smtClean="0">
                <a:cs typeface="+mj-cs"/>
              </a:rPr>
              <a:t>Structural</a:t>
            </a:r>
            <a:r>
              <a:rPr lang="de-DE" sz="3600" b="1" dirty="0" smtClean="0">
                <a:cs typeface="+mj-cs"/>
              </a:rPr>
              <a:t> </a:t>
            </a:r>
            <a:r>
              <a:rPr lang="de-DE" sz="3600" b="1" dirty="0" err="1" smtClean="0">
                <a:cs typeface="+mj-cs"/>
              </a:rPr>
              <a:t>Causal</a:t>
            </a:r>
            <a:r>
              <a:rPr lang="de-DE" sz="3600" b="1" dirty="0" smtClean="0">
                <a:cs typeface="+mj-cs"/>
              </a:rPr>
              <a:t> Models</a:t>
            </a:r>
            <a:br>
              <a:rPr lang="de-DE" sz="3600" b="1" dirty="0" smtClean="0">
                <a:cs typeface="+mj-cs"/>
              </a:rPr>
            </a:br>
            <a:r>
              <a:rPr lang="de-DE" sz="3600" b="1" dirty="0" smtClean="0">
                <a:cs typeface="+mj-cs"/>
              </a:rPr>
              <a:t/>
            </a:r>
            <a:br>
              <a:rPr lang="de-DE" sz="3600" b="1" dirty="0" smtClean="0">
                <a:cs typeface="+mj-cs"/>
              </a:rPr>
            </a:br>
            <a:r>
              <a:rPr lang="de-DE" sz="3600" b="1" dirty="0" smtClean="0">
                <a:cs typeface="+mj-cs"/>
              </a:rPr>
              <a:t/>
            </a:r>
            <a:br>
              <a:rPr lang="de-DE" sz="3600" b="1" dirty="0" smtClean="0">
                <a:cs typeface="+mj-cs"/>
              </a:rPr>
            </a:br>
            <a:endParaRPr lang="de-DE" sz="2600" b="1" dirty="0" smtClean="0">
              <a:cs typeface="+mj-cs"/>
            </a:endParaRP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1752600"/>
          </a:xfrm>
        </p:spPr>
        <p:txBody>
          <a:bodyPr/>
          <a:lstStyle/>
          <a:p>
            <a:r>
              <a:rPr lang="de-DE" dirty="0" err="1" smtClean="0"/>
              <a:t>slides</a:t>
            </a:r>
            <a:r>
              <a:rPr lang="de-DE" dirty="0" smtClean="0"/>
              <a:t> </a:t>
            </a:r>
            <a:r>
              <a:rPr lang="de-DE" dirty="0" err="1"/>
              <a:t>prepared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Özgür </a:t>
            </a:r>
            <a:r>
              <a:rPr lang="de-DE" dirty="0" err="1" smtClean="0"/>
              <a:t>Öz</a:t>
            </a:r>
            <a:r>
              <a:rPr lang="de-DE" dirty="0" err="1"/>
              <a:t>ç</a:t>
            </a:r>
            <a:r>
              <a:rPr lang="de-DE" dirty="0" err="1" smtClean="0"/>
              <a:t>ep</a:t>
            </a:r>
            <a:endParaRPr lang="de-DE" dirty="0"/>
          </a:p>
          <a:p>
            <a:endParaRPr lang="de-DE" b="1" dirty="0" smtClean="0"/>
          </a:p>
          <a:p>
            <a:r>
              <a:rPr lang="de-DE" b="1" dirty="0" smtClean="0"/>
              <a:t>Part </a:t>
            </a:r>
            <a:r>
              <a:rPr lang="de-DE" b="1" dirty="0"/>
              <a:t>II: Intervention</a:t>
            </a:r>
            <a:r>
              <a:rPr lang="de-DE" dirty="0"/>
              <a:t/>
            </a:r>
            <a:br>
              <a:rPr lang="de-DE" dirty="0"/>
            </a:b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33414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Causal Effect for Multiple </a:t>
            </a:r>
            <a:r>
              <a:rPr lang="en-US" dirty="0"/>
              <a:t>A</a:t>
            </a:r>
            <a:r>
              <a:rPr lang="en-US" dirty="0" smtClean="0"/>
              <a:t>djusted </a:t>
            </a:r>
            <a:r>
              <a:rPr lang="en-US" dirty="0"/>
              <a:t>V</a:t>
            </a:r>
            <a:r>
              <a:rPr lang="en-US" dirty="0" smtClean="0"/>
              <a:t>ariables</a:t>
            </a:r>
            <a:endParaRPr lang="en-US" dirty="0"/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sp>
        <p:nvSpPr>
          <p:cNvPr id="26" name="Inhaltsplatzhalter 2"/>
          <p:cNvSpPr txBox="1">
            <a:spLocks/>
          </p:cNvSpPr>
          <p:nvPr/>
        </p:nvSpPr>
        <p:spPr bwMode="auto">
          <a:xfrm>
            <a:off x="395536" y="1268760"/>
            <a:ext cx="8496944" cy="172796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Rule </a:t>
            </a:r>
            <a:r>
              <a:rPr lang="en-US" dirty="0" smtClean="0"/>
              <a:t>(Calculation of causal effect)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8380"/>
                </a:solidFill>
              </a:rPr>
              <a:t>P(Y = y | do(X = x))  = </a:t>
            </a:r>
          </a:p>
          <a:p>
            <a:pPr marL="0" indent="0">
              <a:buNone/>
            </a:pPr>
            <a:r>
              <a:rPr lang="en-US" dirty="0">
                <a:solidFill>
                  <a:srgbClr val="008380"/>
                </a:solidFill>
              </a:rPr>
              <a:t> </a:t>
            </a:r>
            <a:r>
              <a:rPr lang="en-US" dirty="0" smtClean="0">
                <a:solidFill>
                  <a:srgbClr val="008380"/>
                </a:solidFill>
              </a:rPr>
              <a:t>                   </a:t>
            </a:r>
            <a:r>
              <a:rPr lang="de-DE" dirty="0" smtClean="0">
                <a:solidFill>
                  <a:srgbClr val="008380"/>
                </a:solidFill>
              </a:rPr>
              <a:t>∑</a:t>
            </a:r>
            <a:r>
              <a:rPr lang="de-DE" baseline="-25000" dirty="0" err="1">
                <a:solidFill>
                  <a:srgbClr val="008380"/>
                </a:solidFill>
              </a:rPr>
              <a:t>z</a:t>
            </a:r>
            <a:r>
              <a:rPr lang="de-DE" dirty="0">
                <a:solidFill>
                  <a:srgbClr val="008380"/>
                </a:solidFill>
              </a:rPr>
              <a:t> P</a:t>
            </a:r>
            <a:r>
              <a:rPr lang="de-DE" dirty="0" smtClean="0">
                <a:solidFill>
                  <a:srgbClr val="008380"/>
                </a:solidFill>
              </a:rPr>
              <a:t>( Y </a:t>
            </a:r>
            <a:r>
              <a:rPr lang="de-DE" dirty="0">
                <a:solidFill>
                  <a:srgbClr val="008380"/>
                </a:solidFill>
              </a:rPr>
              <a:t>= </a:t>
            </a:r>
            <a:r>
              <a:rPr lang="de-DE" dirty="0" err="1">
                <a:solidFill>
                  <a:srgbClr val="008380"/>
                </a:solidFill>
              </a:rPr>
              <a:t>y</a:t>
            </a:r>
            <a:r>
              <a:rPr lang="de-DE" dirty="0">
                <a:solidFill>
                  <a:srgbClr val="008380"/>
                </a:solidFill>
              </a:rPr>
              <a:t> | X = x, </a:t>
            </a:r>
            <a:r>
              <a:rPr lang="de-DE" dirty="0" err="1" smtClean="0">
                <a:solidFill>
                  <a:srgbClr val="008380"/>
                </a:solidFill>
              </a:rPr>
              <a:t>Pa</a:t>
            </a:r>
            <a:r>
              <a:rPr lang="de-DE" dirty="0" smtClean="0">
                <a:solidFill>
                  <a:srgbClr val="008380"/>
                </a:solidFill>
              </a:rPr>
              <a:t>(X) =</a:t>
            </a:r>
            <a:r>
              <a:rPr lang="de-DE" dirty="0" err="1" smtClean="0">
                <a:solidFill>
                  <a:srgbClr val="008380"/>
                </a:solidFill>
              </a:rPr>
              <a:t>z</a:t>
            </a:r>
            <a:r>
              <a:rPr lang="de-DE" dirty="0" smtClean="0">
                <a:solidFill>
                  <a:srgbClr val="008380"/>
                </a:solidFill>
              </a:rPr>
              <a:t> ) </a:t>
            </a:r>
            <a:r>
              <a:rPr lang="de-DE" dirty="0">
                <a:solidFill>
                  <a:srgbClr val="008380"/>
                </a:solidFill>
              </a:rPr>
              <a:t>P</a:t>
            </a:r>
            <a:r>
              <a:rPr lang="de-DE" dirty="0" smtClean="0">
                <a:solidFill>
                  <a:srgbClr val="008380"/>
                </a:solidFill>
              </a:rPr>
              <a:t>( </a:t>
            </a:r>
            <a:r>
              <a:rPr lang="de-DE" dirty="0" err="1" smtClean="0">
                <a:solidFill>
                  <a:srgbClr val="008380"/>
                </a:solidFill>
              </a:rPr>
              <a:t>Pa</a:t>
            </a:r>
            <a:r>
              <a:rPr lang="de-DE" dirty="0" smtClean="0">
                <a:solidFill>
                  <a:srgbClr val="008380"/>
                </a:solidFill>
              </a:rPr>
              <a:t>(X) </a:t>
            </a:r>
            <a:r>
              <a:rPr lang="de-DE" dirty="0">
                <a:solidFill>
                  <a:srgbClr val="008380"/>
                </a:solidFill>
              </a:rPr>
              <a:t>= </a:t>
            </a:r>
            <a:r>
              <a:rPr lang="de-DE" dirty="0" err="1" smtClean="0">
                <a:solidFill>
                  <a:srgbClr val="008380"/>
                </a:solidFill>
              </a:rPr>
              <a:t>z</a:t>
            </a:r>
            <a:r>
              <a:rPr lang="de-DE" dirty="0" smtClean="0">
                <a:solidFill>
                  <a:srgbClr val="008380"/>
                </a:solidFill>
              </a:rPr>
              <a:t> ) </a:t>
            </a:r>
            <a:endParaRPr lang="en-US" dirty="0" smtClean="0">
              <a:solidFill>
                <a:srgbClr val="008380"/>
              </a:solidFill>
            </a:endParaRPr>
          </a:p>
          <a:p>
            <a:pPr marL="0" indent="0">
              <a:buFontTx/>
              <a:buNone/>
              <a:defRPr/>
            </a:pPr>
            <a:endParaRPr lang="en-US" dirty="0" smtClean="0">
              <a:solidFill>
                <a:srgbClr val="008380"/>
              </a:solidFill>
            </a:endParaRPr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395536" y="3284984"/>
            <a:ext cx="763284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de-DE" sz="2600" dirty="0" err="1" smtClean="0">
                <a:solidFill>
                  <a:srgbClr val="008380"/>
                </a:solidFill>
              </a:rPr>
              <a:t>Pa</a:t>
            </a:r>
            <a:r>
              <a:rPr lang="de-DE" sz="2600" dirty="0" smtClean="0">
                <a:solidFill>
                  <a:srgbClr val="008380"/>
                </a:solidFill>
              </a:rPr>
              <a:t>(X)</a:t>
            </a:r>
            <a:r>
              <a:rPr lang="de-DE" sz="2600" dirty="0" smtClean="0"/>
              <a:t> =  </a:t>
            </a:r>
            <a:r>
              <a:rPr lang="de-DE" sz="2600" dirty="0" err="1" smtClean="0"/>
              <a:t>parents</a:t>
            </a:r>
            <a:r>
              <a:rPr lang="de-DE" sz="2600" dirty="0" smtClean="0"/>
              <a:t> </a:t>
            </a:r>
            <a:r>
              <a:rPr lang="de-DE" sz="2600" dirty="0" err="1" smtClean="0"/>
              <a:t>of</a:t>
            </a:r>
            <a:r>
              <a:rPr lang="de-DE" sz="2600" dirty="0" smtClean="0"/>
              <a:t> </a:t>
            </a:r>
            <a:r>
              <a:rPr lang="de-DE" sz="2600" dirty="0" smtClean="0">
                <a:solidFill>
                  <a:srgbClr val="008380"/>
                </a:solidFill>
              </a:rPr>
              <a:t>X</a:t>
            </a:r>
          </a:p>
          <a:p>
            <a:pPr marL="457200" indent="-457200">
              <a:buFont typeface="Arial"/>
              <a:buChar char="•"/>
            </a:pPr>
            <a:r>
              <a:rPr lang="de-DE" sz="2600" dirty="0" err="1" smtClean="0">
                <a:solidFill>
                  <a:srgbClr val="008380"/>
                </a:solidFill>
              </a:rPr>
              <a:t>z</a:t>
            </a:r>
            <a:r>
              <a:rPr lang="de-DE" sz="2600" dirty="0" smtClean="0"/>
              <a:t> = </a:t>
            </a:r>
            <a:r>
              <a:rPr lang="de-DE" sz="2600" dirty="0" err="1" smtClean="0"/>
              <a:t>instantiation</a:t>
            </a:r>
            <a:r>
              <a:rPr lang="de-DE" sz="2600" dirty="0" smtClean="0"/>
              <a:t> </a:t>
            </a:r>
            <a:r>
              <a:rPr lang="de-DE" sz="2600" dirty="0" err="1" smtClean="0"/>
              <a:t>of</a:t>
            </a:r>
            <a:r>
              <a:rPr lang="de-DE" sz="2600" dirty="0" smtClean="0"/>
              <a:t> all </a:t>
            </a:r>
            <a:r>
              <a:rPr lang="de-DE" sz="2600" dirty="0" err="1" smtClean="0"/>
              <a:t>parent</a:t>
            </a:r>
            <a:r>
              <a:rPr lang="de-DE" sz="2600" dirty="0" smtClean="0"/>
              <a:t> variables </a:t>
            </a:r>
            <a:r>
              <a:rPr lang="de-DE" sz="2600" dirty="0" err="1" smtClean="0"/>
              <a:t>of</a:t>
            </a:r>
            <a:r>
              <a:rPr lang="de-DE" sz="2600" dirty="0" smtClean="0"/>
              <a:t> </a:t>
            </a:r>
            <a:r>
              <a:rPr lang="de-DE" sz="2600" dirty="0" smtClean="0">
                <a:solidFill>
                  <a:srgbClr val="008380"/>
                </a:solidFill>
              </a:rPr>
              <a:t>X</a:t>
            </a:r>
            <a:r>
              <a:rPr lang="de-DE" sz="2600" dirty="0" smtClean="0"/>
              <a:t> 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467544" y="4509343"/>
            <a:ext cx="8496944" cy="1727969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Rule </a:t>
            </a:r>
            <a:r>
              <a:rPr lang="en-US" dirty="0" smtClean="0"/>
              <a:t>(Calculation of Causal Effect Rule (alternative))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8380"/>
                </a:solidFill>
              </a:rPr>
              <a:t>P(Y = y | do(X = x))  = </a:t>
            </a:r>
          </a:p>
          <a:p>
            <a:pPr marL="0" indent="0">
              <a:buNone/>
            </a:pPr>
            <a:r>
              <a:rPr lang="en-US" dirty="0">
                <a:solidFill>
                  <a:srgbClr val="008380"/>
                </a:solidFill>
              </a:rPr>
              <a:t> </a:t>
            </a:r>
            <a:r>
              <a:rPr lang="en-US" dirty="0" smtClean="0">
                <a:solidFill>
                  <a:srgbClr val="008380"/>
                </a:solidFill>
              </a:rPr>
              <a:t>    </a:t>
            </a:r>
            <a:r>
              <a:rPr lang="de-DE" dirty="0" smtClean="0">
                <a:solidFill>
                  <a:srgbClr val="008380"/>
                </a:solidFill>
              </a:rPr>
              <a:t>∑</a:t>
            </a:r>
            <a:r>
              <a:rPr lang="de-DE" baseline="-25000" dirty="0" err="1">
                <a:solidFill>
                  <a:srgbClr val="008380"/>
                </a:solidFill>
              </a:rPr>
              <a:t>z</a:t>
            </a:r>
            <a:r>
              <a:rPr lang="de-DE" dirty="0">
                <a:solidFill>
                  <a:srgbClr val="008380"/>
                </a:solidFill>
              </a:rPr>
              <a:t> P</a:t>
            </a:r>
            <a:r>
              <a:rPr lang="de-DE" dirty="0" smtClean="0">
                <a:solidFill>
                  <a:srgbClr val="008380"/>
                </a:solidFill>
              </a:rPr>
              <a:t>( Y </a:t>
            </a:r>
            <a:r>
              <a:rPr lang="de-DE" dirty="0">
                <a:solidFill>
                  <a:srgbClr val="008380"/>
                </a:solidFill>
              </a:rPr>
              <a:t>= </a:t>
            </a:r>
            <a:r>
              <a:rPr lang="de-DE" dirty="0" err="1">
                <a:solidFill>
                  <a:srgbClr val="008380"/>
                </a:solidFill>
              </a:rPr>
              <a:t>y</a:t>
            </a:r>
            <a:r>
              <a:rPr lang="de-DE" dirty="0">
                <a:solidFill>
                  <a:srgbClr val="008380"/>
                </a:solidFill>
              </a:rPr>
              <a:t> </a:t>
            </a:r>
            <a:r>
              <a:rPr lang="de-DE" dirty="0" smtClean="0">
                <a:solidFill>
                  <a:srgbClr val="008380"/>
                </a:solidFill>
              </a:rPr>
              <a:t>,  </a:t>
            </a:r>
            <a:r>
              <a:rPr lang="de-DE" dirty="0">
                <a:solidFill>
                  <a:srgbClr val="008380"/>
                </a:solidFill>
              </a:rPr>
              <a:t>X = x, </a:t>
            </a:r>
            <a:r>
              <a:rPr lang="de-DE" dirty="0" err="1" smtClean="0">
                <a:solidFill>
                  <a:srgbClr val="008380"/>
                </a:solidFill>
              </a:rPr>
              <a:t>Pa</a:t>
            </a:r>
            <a:r>
              <a:rPr lang="de-DE" dirty="0" smtClean="0">
                <a:solidFill>
                  <a:srgbClr val="008380"/>
                </a:solidFill>
              </a:rPr>
              <a:t>(X) = </a:t>
            </a:r>
            <a:r>
              <a:rPr lang="de-DE" dirty="0" err="1" smtClean="0">
                <a:solidFill>
                  <a:srgbClr val="008380"/>
                </a:solidFill>
              </a:rPr>
              <a:t>z</a:t>
            </a:r>
            <a:r>
              <a:rPr lang="de-DE" dirty="0" smtClean="0">
                <a:solidFill>
                  <a:srgbClr val="008380"/>
                </a:solidFill>
              </a:rPr>
              <a:t> ) / </a:t>
            </a:r>
            <a:r>
              <a:rPr lang="de-DE" dirty="0">
                <a:solidFill>
                  <a:srgbClr val="008380"/>
                </a:solidFill>
              </a:rPr>
              <a:t>P</a:t>
            </a:r>
            <a:r>
              <a:rPr lang="de-DE" dirty="0" smtClean="0">
                <a:solidFill>
                  <a:srgbClr val="008380"/>
                </a:solidFill>
              </a:rPr>
              <a:t>( X = x | </a:t>
            </a:r>
            <a:r>
              <a:rPr lang="de-DE" dirty="0" err="1" smtClean="0">
                <a:solidFill>
                  <a:srgbClr val="008380"/>
                </a:solidFill>
              </a:rPr>
              <a:t>Pa</a:t>
            </a:r>
            <a:r>
              <a:rPr lang="de-DE" dirty="0" smtClean="0">
                <a:solidFill>
                  <a:srgbClr val="008380"/>
                </a:solidFill>
              </a:rPr>
              <a:t>(X) = </a:t>
            </a:r>
            <a:r>
              <a:rPr lang="de-DE" dirty="0" err="1" smtClean="0">
                <a:solidFill>
                  <a:srgbClr val="008380"/>
                </a:solidFill>
              </a:rPr>
              <a:t>z</a:t>
            </a:r>
            <a:r>
              <a:rPr lang="de-DE" dirty="0" smtClean="0">
                <a:solidFill>
                  <a:srgbClr val="008380"/>
                </a:solidFill>
              </a:rPr>
              <a:t> ) </a:t>
            </a:r>
            <a:endParaRPr lang="en-US" dirty="0" smtClean="0">
              <a:solidFill>
                <a:srgbClr val="008380"/>
              </a:solidFill>
            </a:endParaRP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71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Truncated Product Formula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14399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Handling of multiple interventions straightforward</a:t>
            </a:r>
          </a:p>
          <a:p>
            <a:pPr>
              <a:defRPr/>
            </a:pPr>
            <a:r>
              <a:rPr lang="en-US" dirty="0" smtClean="0"/>
              <a:t>Joint </a:t>
            </a:r>
            <a:r>
              <a:rPr lang="en-US" dirty="0"/>
              <a:t>prob. distribution </a:t>
            </a:r>
            <a:r>
              <a:rPr lang="en-US" dirty="0" smtClean="0"/>
              <a:t>on </a:t>
            </a:r>
            <a:r>
              <a:rPr lang="en-US" dirty="0" smtClean="0"/>
              <a:t>all other </a:t>
            </a:r>
            <a:r>
              <a:rPr lang="en-US" dirty="0" smtClean="0"/>
              <a:t>variables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  <a:r>
              <a:rPr lang="en-US" baseline="-25000" dirty="0" smtClean="0">
                <a:solidFill>
                  <a:srgbClr val="008380"/>
                </a:solidFill>
              </a:rPr>
              <a:t>1</a:t>
            </a:r>
            <a:r>
              <a:rPr lang="en-US" dirty="0" smtClean="0">
                <a:solidFill>
                  <a:srgbClr val="008380"/>
                </a:solidFill>
              </a:rPr>
              <a:t>, …, </a:t>
            </a:r>
            <a:r>
              <a:rPr lang="en-US" dirty="0" err="1" smtClean="0">
                <a:solidFill>
                  <a:srgbClr val="008380"/>
                </a:solidFill>
              </a:rPr>
              <a:t>X</a:t>
            </a:r>
            <a:r>
              <a:rPr lang="en-US" baseline="-25000" dirty="0" err="1" smtClean="0">
                <a:solidFill>
                  <a:srgbClr val="008380"/>
                </a:solidFill>
              </a:rPr>
              <a:t>n</a:t>
            </a:r>
            <a:r>
              <a:rPr lang="en-US" dirty="0" smtClean="0"/>
              <a:t> after </a:t>
            </a:r>
            <a:r>
              <a:rPr lang="en-US" dirty="0"/>
              <a:t>intervention on </a:t>
            </a:r>
            <a:r>
              <a:rPr lang="en-US" dirty="0" smtClean="0">
                <a:solidFill>
                  <a:srgbClr val="008380"/>
                </a:solidFill>
              </a:rPr>
              <a:t>Y</a:t>
            </a:r>
            <a:r>
              <a:rPr lang="en-US" baseline="-25000" dirty="0" smtClean="0">
                <a:solidFill>
                  <a:srgbClr val="008380"/>
                </a:solidFill>
              </a:rPr>
              <a:t>1</a:t>
            </a:r>
            <a:r>
              <a:rPr lang="en-US" dirty="0" smtClean="0">
                <a:solidFill>
                  <a:srgbClr val="008380"/>
                </a:solidFill>
              </a:rPr>
              <a:t>,…,</a:t>
            </a:r>
            <a:r>
              <a:rPr lang="en-US" dirty="0" err="1" smtClean="0">
                <a:solidFill>
                  <a:srgbClr val="008380"/>
                </a:solidFill>
              </a:rPr>
              <a:t>Y</a:t>
            </a:r>
            <a:r>
              <a:rPr lang="en-US" baseline="-25000" dirty="0" err="1" smtClean="0">
                <a:solidFill>
                  <a:srgbClr val="008380"/>
                </a:solidFill>
              </a:rPr>
              <a:t>m</a:t>
            </a:r>
            <a:r>
              <a:rPr lang="en-US" baseline="-25000" dirty="0" smtClean="0">
                <a:solidFill>
                  <a:srgbClr val="008380"/>
                </a:solidFill>
              </a:rPr>
              <a:t> </a:t>
            </a:r>
            <a:endParaRPr lang="en-US" dirty="0">
              <a:solidFill>
                <a:srgbClr val="008380"/>
              </a:solidFill>
            </a:endParaRPr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  </a:t>
            </a:r>
          </a:p>
          <a:p>
            <a:pPr marL="0" indent="0">
              <a:buNone/>
              <a:defRPr/>
            </a:pPr>
            <a:endParaRPr lang="en-US" dirty="0" smtClean="0"/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 bwMode="auto">
          <a:xfrm>
            <a:off x="7956376" y="6381328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cxnSp>
        <p:nvCxnSpPr>
          <p:cNvPr id="9" name="Gerade Verbindung mit Pfeil 8"/>
          <p:cNvCxnSpPr>
            <a:stCxn id="13" idx="4"/>
            <a:endCxn id="11" idx="6"/>
          </p:cNvCxnSpPr>
          <p:nvPr/>
        </p:nvCxnSpPr>
        <p:spPr>
          <a:xfrm flipH="1">
            <a:off x="5724128" y="5003868"/>
            <a:ext cx="576064" cy="7505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580112" y="568236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/>
          <p:cNvSpPr/>
          <p:nvPr/>
        </p:nvSpPr>
        <p:spPr>
          <a:xfrm>
            <a:off x="8316416" y="565195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/>
          <p:cNvSpPr/>
          <p:nvPr/>
        </p:nvSpPr>
        <p:spPr>
          <a:xfrm>
            <a:off x="6228184" y="485986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5220072" y="557994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</a:t>
            </a:r>
            <a:endParaRPr lang="de-DE" dirty="0"/>
          </a:p>
        </p:txBody>
      </p:sp>
      <p:cxnSp>
        <p:nvCxnSpPr>
          <p:cNvPr id="23" name="Gerade Verbindung mit Pfeil 22"/>
          <p:cNvCxnSpPr>
            <a:stCxn id="11" idx="6"/>
            <a:endCxn id="37" idx="2"/>
          </p:cNvCxnSpPr>
          <p:nvPr/>
        </p:nvCxnSpPr>
        <p:spPr>
          <a:xfrm flipV="1">
            <a:off x="5724128" y="5723964"/>
            <a:ext cx="1368152" cy="3040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8100392" y="485988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" name="Gerade Verbindung mit Pfeil 24"/>
          <p:cNvCxnSpPr>
            <a:stCxn id="17" idx="4"/>
            <a:endCxn id="12" idx="0"/>
          </p:cNvCxnSpPr>
          <p:nvPr/>
        </p:nvCxnSpPr>
        <p:spPr>
          <a:xfrm>
            <a:off x="8172400" y="5003884"/>
            <a:ext cx="216024" cy="64807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8316416" y="4706560"/>
            <a:ext cx="41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</a:t>
            </a:r>
            <a:r>
              <a:rPr lang="de-DE" baseline="-25000" dirty="0" smtClean="0"/>
              <a:t>2</a:t>
            </a:r>
            <a:endParaRPr lang="de-DE" baseline="-25000" dirty="0"/>
          </a:p>
        </p:txBody>
      </p:sp>
      <p:sp>
        <p:nvSpPr>
          <p:cNvPr id="26" name="Inhaltsplatzhalter 2"/>
          <p:cNvSpPr txBox="1">
            <a:spLocks/>
          </p:cNvSpPr>
          <p:nvPr/>
        </p:nvSpPr>
        <p:spPr bwMode="auto">
          <a:xfrm>
            <a:off x="323528" y="2852936"/>
            <a:ext cx="8496944" cy="1080120"/>
          </a:xfrm>
          <a:prstGeom prst="rect">
            <a:avLst/>
          </a:prstGeom>
          <a:noFill/>
          <a:ln>
            <a:solidFill>
              <a:srgbClr val="3366FF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b="1" dirty="0" smtClean="0">
                <a:solidFill>
                  <a:srgbClr val="0000FF"/>
                </a:solidFill>
              </a:rPr>
              <a:t>Definition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00FF"/>
                </a:solidFill>
              </a:rPr>
              <a:t>Truncated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roduct formula (g-formula)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8380"/>
                </a:solidFill>
              </a:rPr>
              <a:t>P(x</a:t>
            </a:r>
            <a:r>
              <a:rPr lang="en-US" baseline="-25000" dirty="0" smtClean="0">
                <a:solidFill>
                  <a:srgbClr val="008380"/>
                </a:solidFill>
              </a:rPr>
              <a:t>1</a:t>
            </a:r>
            <a:r>
              <a:rPr lang="en-US" dirty="0" smtClean="0">
                <a:solidFill>
                  <a:srgbClr val="008380"/>
                </a:solidFill>
              </a:rPr>
              <a:t>, …, </a:t>
            </a:r>
            <a:r>
              <a:rPr lang="en-US" dirty="0" err="1" smtClean="0">
                <a:solidFill>
                  <a:srgbClr val="008380"/>
                </a:solidFill>
              </a:rPr>
              <a:t>x</a:t>
            </a:r>
            <a:r>
              <a:rPr lang="en-US" baseline="-25000" dirty="0" err="1" smtClean="0">
                <a:solidFill>
                  <a:srgbClr val="008380"/>
                </a:solidFill>
              </a:rPr>
              <a:t>n</a:t>
            </a:r>
            <a:r>
              <a:rPr lang="en-US" dirty="0">
                <a:solidFill>
                  <a:srgbClr val="008380"/>
                </a:solidFill>
              </a:rPr>
              <a:t> </a:t>
            </a:r>
            <a:r>
              <a:rPr lang="en-US" dirty="0" smtClean="0">
                <a:solidFill>
                  <a:srgbClr val="008380"/>
                </a:solidFill>
              </a:rPr>
              <a:t>| do(Y</a:t>
            </a:r>
            <a:r>
              <a:rPr lang="en-US" baseline="-25000" dirty="0" smtClean="0">
                <a:solidFill>
                  <a:srgbClr val="008380"/>
                </a:solidFill>
              </a:rPr>
              <a:t>1</a:t>
            </a:r>
            <a:r>
              <a:rPr lang="en-US" dirty="0" smtClean="0">
                <a:solidFill>
                  <a:srgbClr val="008380"/>
                </a:solidFill>
              </a:rPr>
              <a:t>=y</a:t>
            </a:r>
            <a:r>
              <a:rPr lang="en-US" baseline="-25000" dirty="0" smtClean="0">
                <a:solidFill>
                  <a:srgbClr val="008380"/>
                </a:solidFill>
              </a:rPr>
              <a:t>1</a:t>
            </a:r>
            <a:r>
              <a:rPr lang="en-US" dirty="0" smtClean="0">
                <a:solidFill>
                  <a:srgbClr val="008380"/>
                </a:solidFill>
              </a:rPr>
              <a:t>, …, </a:t>
            </a:r>
            <a:r>
              <a:rPr lang="en-US" dirty="0" err="1" smtClean="0">
                <a:solidFill>
                  <a:srgbClr val="008380"/>
                </a:solidFill>
              </a:rPr>
              <a:t>Y</a:t>
            </a:r>
            <a:r>
              <a:rPr lang="en-US" baseline="-25000" dirty="0" err="1" smtClean="0">
                <a:solidFill>
                  <a:srgbClr val="008380"/>
                </a:solidFill>
              </a:rPr>
              <a:t>m</a:t>
            </a:r>
            <a:r>
              <a:rPr lang="en-US" dirty="0" smtClean="0">
                <a:solidFill>
                  <a:srgbClr val="008380"/>
                </a:solidFill>
              </a:rPr>
              <a:t>=</a:t>
            </a:r>
            <a:r>
              <a:rPr lang="en-US" dirty="0" err="1" smtClean="0">
                <a:solidFill>
                  <a:srgbClr val="008380"/>
                </a:solidFill>
              </a:rPr>
              <a:t>y</a:t>
            </a:r>
            <a:r>
              <a:rPr lang="en-US" baseline="-25000" dirty="0" err="1" smtClean="0">
                <a:solidFill>
                  <a:srgbClr val="008380"/>
                </a:solidFill>
              </a:rPr>
              <a:t>m</a:t>
            </a:r>
            <a:r>
              <a:rPr lang="en-US" dirty="0" smtClean="0">
                <a:solidFill>
                  <a:srgbClr val="008380"/>
                </a:solidFill>
              </a:rPr>
              <a:t>)) =</a:t>
            </a:r>
            <a:r>
              <a:rPr lang="de-DE" dirty="0" smtClean="0">
                <a:solidFill>
                  <a:srgbClr val="008380"/>
                </a:solidFill>
              </a:rPr>
              <a:t>∏</a:t>
            </a:r>
            <a:r>
              <a:rPr lang="de-DE" baseline="-25000" dirty="0" smtClean="0">
                <a:solidFill>
                  <a:srgbClr val="008380"/>
                </a:solidFill>
              </a:rPr>
              <a:t>1≤j≤</a:t>
            </a:r>
            <a:r>
              <a:rPr lang="de-DE" baseline="-25000" dirty="0">
                <a:solidFill>
                  <a:srgbClr val="008380"/>
                </a:solidFill>
              </a:rPr>
              <a:t>n</a:t>
            </a:r>
            <a:r>
              <a:rPr lang="de-DE" dirty="0" smtClean="0">
                <a:solidFill>
                  <a:srgbClr val="008380"/>
                </a:solidFill>
              </a:rPr>
              <a:t> </a:t>
            </a:r>
            <a:r>
              <a:rPr lang="de-DE" dirty="0">
                <a:solidFill>
                  <a:srgbClr val="008380"/>
                </a:solidFill>
              </a:rPr>
              <a:t>P</a:t>
            </a:r>
            <a:r>
              <a:rPr lang="de-DE" dirty="0" smtClean="0">
                <a:solidFill>
                  <a:srgbClr val="008380"/>
                </a:solidFill>
              </a:rPr>
              <a:t>( x</a:t>
            </a:r>
            <a:r>
              <a:rPr lang="de-DE" baseline="-25000" dirty="0" smtClean="0">
                <a:solidFill>
                  <a:srgbClr val="008380"/>
                </a:solidFill>
              </a:rPr>
              <a:t>i</a:t>
            </a:r>
            <a:r>
              <a:rPr lang="de-DE" dirty="0" smtClean="0">
                <a:solidFill>
                  <a:srgbClr val="008380"/>
                </a:solidFill>
              </a:rPr>
              <a:t> | </a:t>
            </a:r>
            <a:r>
              <a:rPr lang="de-DE" dirty="0" err="1" smtClean="0">
                <a:solidFill>
                  <a:srgbClr val="008380"/>
                </a:solidFill>
              </a:rPr>
              <a:t>pa</a:t>
            </a:r>
            <a:r>
              <a:rPr lang="de-DE" dirty="0" smtClean="0">
                <a:solidFill>
                  <a:srgbClr val="008380"/>
                </a:solidFill>
              </a:rPr>
              <a:t>(</a:t>
            </a:r>
            <a:r>
              <a:rPr lang="de-DE" dirty="0" err="1" smtClean="0">
                <a:solidFill>
                  <a:srgbClr val="008380"/>
                </a:solidFill>
              </a:rPr>
              <a:t>X</a:t>
            </a:r>
            <a:r>
              <a:rPr lang="de-DE" baseline="-25000" dirty="0" err="1" smtClean="0">
                <a:solidFill>
                  <a:srgbClr val="008380"/>
                </a:solidFill>
              </a:rPr>
              <a:t>i</a:t>
            </a:r>
            <a:r>
              <a:rPr lang="de-DE" dirty="0" smtClean="0">
                <a:solidFill>
                  <a:srgbClr val="008380"/>
                </a:solidFill>
              </a:rPr>
              <a:t>) ) </a:t>
            </a: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395536" y="4077072"/>
            <a:ext cx="7848872" cy="400110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rgbClr val="000000"/>
                </a:solidFill>
              </a:rPr>
              <a:t>pa</a:t>
            </a:r>
            <a:r>
              <a:rPr lang="de-DE" sz="2000" dirty="0" smtClean="0">
                <a:solidFill>
                  <a:srgbClr val="000000"/>
                </a:solidFill>
              </a:rPr>
              <a:t>(</a:t>
            </a:r>
            <a:r>
              <a:rPr lang="de-DE" sz="2000" dirty="0" err="1" smtClean="0">
                <a:solidFill>
                  <a:srgbClr val="000000"/>
                </a:solidFill>
              </a:rPr>
              <a:t>X</a:t>
            </a:r>
            <a:r>
              <a:rPr lang="de-DE" sz="2000" baseline="-25000" dirty="0" err="1" smtClean="0">
                <a:solidFill>
                  <a:srgbClr val="000000"/>
                </a:solidFill>
              </a:rPr>
              <a:t>i</a:t>
            </a:r>
            <a:r>
              <a:rPr lang="de-DE" sz="2000" dirty="0" smtClean="0">
                <a:solidFill>
                  <a:srgbClr val="000000"/>
                </a:solidFill>
              </a:rPr>
              <a:t>) = sub-</a:t>
            </a:r>
            <a:r>
              <a:rPr lang="de-DE" sz="2000" dirty="0" err="1" smtClean="0">
                <a:solidFill>
                  <a:srgbClr val="000000"/>
                </a:solidFill>
              </a:rPr>
              <a:t>vector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of</a:t>
            </a:r>
            <a:r>
              <a:rPr lang="de-DE" sz="2000" dirty="0" smtClean="0">
                <a:solidFill>
                  <a:srgbClr val="000000"/>
                </a:solidFill>
              </a:rPr>
              <a:t> (x</a:t>
            </a:r>
            <a:r>
              <a:rPr lang="de-DE" sz="2000" baseline="-25000" dirty="0" smtClean="0">
                <a:solidFill>
                  <a:srgbClr val="000000"/>
                </a:solidFill>
              </a:rPr>
              <a:t>1</a:t>
            </a:r>
            <a:r>
              <a:rPr lang="de-DE" sz="2000" dirty="0" smtClean="0">
                <a:solidFill>
                  <a:srgbClr val="000000"/>
                </a:solidFill>
              </a:rPr>
              <a:t>, ..</a:t>
            </a:r>
            <a:r>
              <a:rPr lang="de-DE" sz="2000" dirty="0" err="1" smtClean="0">
                <a:solidFill>
                  <a:srgbClr val="000000"/>
                </a:solidFill>
              </a:rPr>
              <a:t>x</a:t>
            </a:r>
            <a:r>
              <a:rPr lang="de-DE" sz="2000" baseline="-25000" dirty="0" err="1" smtClean="0">
                <a:solidFill>
                  <a:srgbClr val="000000"/>
                </a:solidFill>
              </a:rPr>
              <a:t>n</a:t>
            </a:r>
            <a:r>
              <a:rPr lang="de-DE" sz="2000" dirty="0" smtClean="0">
                <a:solidFill>
                  <a:srgbClr val="000000"/>
                </a:solidFill>
              </a:rPr>
              <a:t>, y</a:t>
            </a:r>
            <a:r>
              <a:rPr lang="de-DE" sz="2000" baseline="-25000" dirty="0" smtClean="0">
                <a:solidFill>
                  <a:srgbClr val="000000"/>
                </a:solidFill>
              </a:rPr>
              <a:t>1</a:t>
            </a:r>
            <a:r>
              <a:rPr lang="de-DE" sz="2000" dirty="0" smtClean="0">
                <a:solidFill>
                  <a:srgbClr val="000000"/>
                </a:solidFill>
              </a:rPr>
              <a:t>, ...</a:t>
            </a:r>
            <a:r>
              <a:rPr lang="de-DE" sz="2000" dirty="0" err="1" smtClean="0">
                <a:solidFill>
                  <a:srgbClr val="000000"/>
                </a:solidFill>
              </a:rPr>
              <a:t>y</a:t>
            </a:r>
            <a:r>
              <a:rPr lang="de-DE" sz="2000" baseline="-25000" dirty="0" err="1" smtClean="0">
                <a:solidFill>
                  <a:srgbClr val="000000"/>
                </a:solidFill>
              </a:rPr>
              <a:t>m</a:t>
            </a:r>
            <a:r>
              <a:rPr lang="de-DE" sz="2000" dirty="0" smtClean="0">
                <a:solidFill>
                  <a:srgbClr val="000000"/>
                </a:solidFill>
              </a:rPr>
              <a:t>)  </a:t>
            </a:r>
            <a:r>
              <a:rPr lang="de-DE" sz="2000" dirty="0" err="1" smtClean="0">
                <a:solidFill>
                  <a:srgbClr val="000000"/>
                </a:solidFill>
              </a:rPr>
              <a:t>constrained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to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parents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of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X</a:t>
            </a:r>
            <a:r>
              <a:rPr lang="de-DE" sz="2000" baseline="-25000" dirty="0" err="1" smtClean="0">
                <a:solidFill>
                  <a:srgbClr val="000000"/>
                </a:solidFill>
              </a:rPr>
              <a:t>i</a:t>
            </a:r>
            <a:endParaRPr lang="de-DE" sz="2000" baseline="-25000" dirty="0" smtClean="0">
              <a:solidFill>
                <a:srgbClr val="000000"/>
              </a:solidFill>
            </a:endParaRPr>
          </a:p>
        </p:txBody>
      </p:sp>
      <p:cxnSp>
        <p:nvCxnSpPr>
          <p:cNvPr id="7" name="Gerade Verbindung mit Pfeil 6"/>
          <p:cNvCxnSpPr>
            <a:stCxn id="4" idx="0"/>
          </p:cNvCxnSpPr>
          <p:nvPr/>
        </p:nvCxnSpPr>
        <p:spPr>
          <a:xfrm flipV="1">
            <a:off x="4319972" y="3861048"/>
            <a:ext cx="3564396" cy="21602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092280" y="514791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Oval 36"/>
          <p:cNvSpPr/>
          <p:nvPr/>
        </p:nvSpPr>
        <p:spPr>
          <a:xfrm>
            <a:off x="7092280" y="565195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1" name="Gerade Verbindung mit Pfeil 40"/>
          <p:cNvCxnSpPr>
            <a:stCxn id="37" idx="6"/>
            <a:endCxn id="12" idx="2"/>
          </p:cNvCxnSpPr>
          <p:nvPr/>
        </p:nvCxnSpPr>
        <p:spPr>
          <a:xfrm flipV="1">
            <a:off x="7236296" y="5723956"/>
            <a:ext cx="1080120" cy="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>
            <a:stCxn id="13" idx="5"/>
            <a:endCxn id="35" idx="3"/>
          </p:cNvCxnSpPr>
          <p:nvPr/>
        </p:nvCxnSpPr>
        <p:spPr>
          <a:xfrm>
            <a:off x="6351109" y="4982780"/>
            <a:ext cx="762262" cy="28804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>
            <a:stCxn id="35" idx="3"/>
            <a:endCxn id="11" idx="6"/>
          </p:cNvCxnSpPr>
          <p:nvPr/>
        </p:nvCxnSpPr>
        <p:spPr>
          <a:xfrm flipH="1">
            <a:off x="5724128" y="5270828"/>
            <a:ext cx="1389243" cy="48354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>
            <a:stCxn id="17" idx="3"/>
            <a:endCxn id="35" idx="6"/>
          </p:cNvCxnSpPr>
          <p:nvPr/>
        </p:nvCxnSpPr>
        <p:spPr>
          <a:xfrm flipH="1">
            <a:off x="7236296" y="4982796"/>
            <a:ext cx="885187" cy="23712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>
            <a:stCxn id="35" idx="5"/>
            <a:endCxn id="12" idx="2"/>
          </p:cNvCxnSpPr>
          <p:nvPr/>
        </p:nvCxnSpPr>
        <p:spPr>
          <a:xfrm>
            <a:off x="7215205" y="5270828"/>
            <a:ext cx="1101211" cy="45312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feld 65"/>
          <p:cNvSpPr txBox="1"/>
          <p:nvPr/>
        </p:nvSpPr>
        <p:spPr>
          <a:xfrm>
            <a:off x="5868144" y="4643844"/>
            <a:ext cx="41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</a:t>
            </a:r>
            <a:r>
              <a:rPr lang="de-DE" baseline="-25000" dirty="0" smtClean="0"/>
              <a:t>1</a:t>
            </a:r>
            <a:endParaRPr lang="de-DE" baseline="-25000" dirty="0"/>
          </a:p>
        </p:txBody>
      </p:sp>
      <p:sp>
        <p:nvSpPr>
          <p:cNvPr id="67" name="Textfeld 66"/>
          <p:cNvSpPr txBox="1"/>
          <p:nvPr/>
        </p:nvSpPr>
        <p:spPr>
          <a:xfrm>
            <a:off x="6897051" y="4715852"/>
            <a:ext cx="41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</a:t>
            </a:r>
            <a:r>
              <a:rPr lang="de-DE" baseline="-25000" dirty="0" smtClean="0"/>
              <a:t>3</a:t>
            </a:r>
            <a:endParaRPr lang="de-DE" baseline="-25000" dirty="0"/>
          </a:p>
        </p:txBody>
      </p:sp>
      <p:sp>
        <p:nvSpPr>
          <p:cNvPr id="69" name="Textfeld 68"/>
          <p:cNvSpPr txBox="1"/>
          <p:nvPr/>
        </p:nvSpPr>
        <p:spPr>
          <a:xfrm>
            <a:off x="6825659" y="536392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</a:t>
            </a:r>
            <a:endParaRPr lang="de-DE" dirty="0"/>
          </a:p>
        </p:txBody>
      </p:sp>
      <p:sp>
        <p:nvSpPr>
          <p:cNvPr id="71" name="Textfeld 70"/>
          <p:cNvSpPr txBox="1"/>
          <p:nvPr/>
        </p:nvSpPr>
        <p:spPr>
          <a:xfrm>
            <a:off x="8481843" y="557994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</a:t>
            </a:r>
            <a:endParaRPr lang="de-DE" dirty="0"/>
          </a:p>
        </p:txBody>
      </p:sp>
      <p:sp>
        <p:nvSpPr>
          <p:cNvPr id="73" name="Textfeld 72"/>
          <p:cNvSpPr txBox="1"/>
          <p:nvPr/>
        </p:nvSpPr>
        <p:spPr>
          <a:xfrm>
            <a:off x="323528" y="4544541"/>
            <a:ext cx="8712968" cy="1692771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600" b="1" dirty="0" err="1" smtClean="0">
                <a:solidFill>
                  <a:srgbClr val="FF6600"/>
                </a:solidFill>
              </a:rPr>
              <a:t>Example</a:t>
            </a:r>
            <a:r>
              <a:rPr lang="de-DE" sz="2600" b="1" dirty="0" smtClean="0">
                <a:solidFill>
                  <a:srgbClr val="FF6600"/>
                </a:solidFill>
              </a:rPr>
              <a:t> 1 </a:t>
            </a:r>
          </a:p>
          <a:p>
            <a:r>
              <a:rPr lang="de-DE" sz="2400" dirty="0" smtClean="0">
                <a:solidFill>
                  <a:srgbClr val="008380"/>
                </a:solidFill>
              </a:rPr>
              <a:t>P(z</a:t>
            </a:r>
            <a:r>
              <a:rPr lang="de-DE" sz="2400" baseline="-25000" dirty="0" smtClean="0">
                <a:solidFill>
                  <a:srgbClr val="008380"/>
                </a:solidFill>
              </a:rPr>
              <a:t>1</a:t>
            </a:r>
            <a:r>
              <a:rPr lang="de-DE" sz="2400" dirty="0" smtClean="0">
                <a:solidFill>
                  <a:srgbClr val="008380"/>
                </a:solidFill>
              </a:rPr>
              <a:t>,z</a:t>
            </a:r>
            <a:r>
              <a:rPr lang="de-DE" sz="2400" baseline="-25000" dirty="0" smtClean="0">
                <a:solidFill>
                  <a:srgbClr val="008380"/>
                </a:solidFill>
              </a:rPr>
              <a:t>2</a:t>
            </a:r>
            <a:r>
              <a:rPr lang="de-DE" sz="2400" dirty="0" smtClean="0">
                <a:solidFill>
                  <a:srgbClr val="008380"/>
                </a:solidFill>
              </a:rPr>
              <a:t>,w,y | do(X=x, Z</a:t>
            </a:r>
            <a:r>
              <a:rPr lang="de-DE" sz="2400" baseline="-25000" dirty="0" smtClean="0">
                <a:solidFill>
                  <a:srgbClr val="008380"/>
                </a:solidFill>
              </a:rPr>
              <a:t>3</a:t>
            </a:r>
            <a:r>
              <a:rPr lang="de-DE" sz="2400" dirty="0" smtClean="0">
                <a:solidFill>
                  <a:srgbClr val="008380"/>
                </a:solidFill>
              </a:rPr>
              <a:t>=z</a:t>
            </a:r>
            <a:r>
              <a:rPr lang="de-DE" sz="2400" baseline="-25000" dirty="0" smtClean="0">
                <a:solidFill>
                  <a:srgbClr val="008380"/>
                </a:solidFill>
              </a:rPr>
              <a:t>3</a:t>
            </a:r>
            <a:r>
              <a:rPr lang="de-DE" sz="2400" dirty="0" smtClean="0">
                <a:solidFill>
                  <a:srgbClr val="008380"/>
                </a:solidFill>
              </a:rPr>
              <a:t> )) </a:t>
            </a:r>
          </a:p>
          <a:p>
            <a:r>
              <a:rPr lang="de-DE" sz="2400" dirty="0" smtClean="0">
                <a:solidFill>
                  <a:srgbClr val="008380"/>
                </a:solidFill>
              </a:rPr>
              <a:t>= P(z</a:t>
            </a:r>
            <a:r>
              <a:rPr lang="de-DE" sz="2400" baseline="-25000" dirty="0" smtClean="0">
                <a:solidFill>
                  <a:srgbClr val="008380"/>
                </a:solidFill>
              </a:rPr>
              <a:t>1</a:t>
            </a:r>
            <a:r>
              <a:rPr lang="de-DE" sz="2400" dirty="0" smtClean="0">
                <a:solidFill>
                  <a:srgbClr val="008380"/>
                </a:solidFill>
              </a:rPr>
              <a:t>)P(z</a:t>
            </a:r>
            <a:r>
              <a:rPr lang="de-DE" sz="2400" baseline="-25000" dirty="0" smtClean="0">
                <a:solidFill>
                  <a:srgbClr val="008380"/>
                </a:solidFill>
              </a:rPr>
              <a:t>2</a:t>
            </a:r>
            <a:r>
              <a:rPr lang="de-DE" sz="2400" dirty="0" smtClean="0">
                <a:solidFill>
                  <a:srgbClr val="008380"/>
                </a:solidFill>
              </a:rPr>
              <a:t>)P(</a:t>
            </a:r>
            <a:r>
              <a:rPr lang="de-DE" sz="2400" dirty="0" err="1" smtClean="0">
                <a:solidFill>
                  <a:srgbClr val="008380"/>
                </a:solidFill>
              </a:rPr>
              <a:t>w|x</a:t>
            </a:r>
            <a:r>
              <a:rPr lang="de-DE" sz="2400" dirty="0" smtClean="0">
                <a:solidFill>
                  <a:srgbClr val="008380"/>
                </a:solidFill>
              </a:rPr>
              <a:t>)P(y|w,z</a:t>
            </a:r>
            <a:r>
              <a:rPr lang="de-DE" sz="2400" baseline="-25000" dirty="0" smtClean="0">
                <a:solidFill>
                  <a:srgbClr val="008380"/>
                </a:solidFill>
              </a:rPr>
              <a:t>3</a:t>
            </a:r>
            <a:r>
              <a:rPr lang="de-DE" sz="2400" dirty="0" smtClean="0">
                <a:solidFill>
                  <a:srgbClr val="008380"/>
                </a:solidFill>
              </a:rPr>
              <a:t>,z</a:t>
            </a:r>
            <a:r>
              <a:rPr lang="de-DE" sz="2400" baseline="-25000" dirty="0" smtClean="0">
                <a:solidFill>
                  <a:srgbClr val="008380"/>
                </a:solidFill>
              </a:rPr>
              <a:t>2</a:t>
            </a:r>
            <a:r>
              <a:rPr lang="de-DE" sz="2400" dirty="0" smtClean="0">
                <a:solidFill>
                  <a:srgbClr val="008380"/>
                </a:solidFill>
              </a:rPr>
              <a:t>)</a:t>
            </a:r>
          </a:p>
          <a:p>
            <a:endParaRPr lang="de-DE" sz="2600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2634712" y="6400800"/>
            <a:ext cx="184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2600" dirty="0" smtClean="0"/>
          </a:p>
        </p:txBody>
      </p:sp>
      <p:sp>
        <p:nvSpPr>
          <p:cNvPr id="30" name="Textfeld 29"/>
          <p:cNvSpPr txBox="1"/>
          <p:nvPr/>
        </p:nvSpPr>
        <p:spPr>
          <a:xfrm>
            <a:off x="3491880" y="2492896"/>
            <a:ext cx="5652120" cy="400110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 err="1" smtClean="0">
                <a:solidFill>
                  <a:srgbClr val="000000"/>
                </a:solidFill>
              </a:rPr>
              <a:t>That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is</a:t>
            </a:r>
            <a:r>
              <a:rPr lang="de-DE" sz="2000" dirty="0" smtClean="0">
                <a:solidFill>
                  <a:srgbClr val="000000"/>
                </a:solidFill>
              </a:rPr>
              <a:t> all </a:t>
            </a:r>
            <a:r>
              <a:rPr lang="de-DE" sz="2000" dirty="0" err="1" smtClean="0">
                <a:solidFill>
                  <a:srgbClr val="000000"/>
                </a:solidFill>
              </a:rPr>
              <a:t>variablesare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partitioned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smtClean="0">
                <a:solidFill>
                  <a:srgbClr val="000000"/>
                </a:solidFill>
              </a:rPr>
              <a:t>in </a:t>
            </a:r>
            <a:r>
              <a:rPr lang="de-DE" sz="2000" dirty="0" err="1" smtClean="0">
                <a:solidFill>
                  <a:srgbClr val="008380"/>
                </a:solidFill>
              </a:rPr>
              <a:t>Xi</a:t>
            </a:r>
            <a:r>
              <a:rPr lang="de-DE" sz="2000" dirty="0" err="1" smtClean="0">
                <a:solidFill>
                  <a:srgbClr val="000000"/>
                </a:solidFill>
              </a:rPr>
              <a:t>s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and</a:t>
            </a:r>
            <a:r>
              <a:rPr lang="de-DE" sz="2000" dirty="0" err="1" smtClean="0">
                <a:solidFill>
                  <a:srgbClr val="008380"/>
                </a:solidFill>
              </a:rPr>
              <a:t>Yj</a:t>
            </a:r>
            <a:r>
              <a:rPr lang="de-DE" sz="2000" dirty="0" err="1" smtClean="0">
                <a:solidFill>
                  <a:schemeClr val="tx1"/>
                </a:solidFill>
              </a:rPr>
              <a:t>s</a:t>
            </a:r>
            <a:endParaRPr lang="de-DE" sz="2000" baseline="-25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  <p:bldP spid="13" grpId="0" animBg="1"/>
      <p:bldP spid="21" grpId="0"/>
      <p:bldP spid="17" grpId="0" animBg="1"/>
      <p:bldP spid="32" grpId="0"/>
      <p:bldP spid="4" grpId="0" animBg="1"/>
      <p:bldP spid="35" grpId="0" animBg="1"/>
      <p:bldP spid="37" grpId="0" animBg="1"/>
      <p:bldP spid="66" grpId="0"/>
      <p:bldP spid="67" grpId="0"/>
      <p:bldP spid="69" grpId="0"/>
      <p:bldP spid="71" grpId="0"/>
      <p:bldP spid="73" grpId="0" animBg="1"/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Truncated Product Formula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1439937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 </a:t>
            </a:r>
          </a:p>
          <a:p>
            <a:pPr marL="0" indent="0">
              <a:buNone/>
              <a:defRPr/>
            </a:pPr>
            <a:endParaRPr lang="en-US" dirty="0" smtClean="0"/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 bwMode="auto">
          <a:xfrm>
            <a:off x="7956376" y="6381328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cxnSp>
        <p:nvCxnSpPr>
          <p:cNvPr id="9" name="Gerade Verbindung mit Pfeil 8"/>
          <p:cNvCxnSpPr>
            <a:stCxn id="13" idx="4"/>
            <a:endCxn id="11" idx="6"/>
          </p:cNvCxnSpPr>
          <p:nvPr/>
        </p:nvCxnSpPr>
        <p:spPr>
          <a:xfrm flipH="1">
            <a:off x="5724128" y="5003868"/>
            <a:ext cx="576064" cy="7505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5580112" y="568236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/>
          <p:cNvSpPr/>
          <p:nvPr/>
        </p:nvSpPr>
        <p:spPr>
          <a:xfrm>
            <a:off x="8316416" y="565195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/>
          <p:cNvSpPr/>
          <p:nvPr/>
        </p:nvSpPr>
        <p:spPr>
          <a:xfrm>
            <a:off x="6228184" y="485986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5220072" y="557994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</a:t>
            </a:r>
            <a:endParaRPr lang="de-DE" dirty="0"/>
          </a:p>
        </p:txBody>
      </p:sp>
      <p:cxnSp>
        <p:nvCxnSpPr>
          <p:cNvPr id="23" name="Gerade Verbindung mit Pfeil 22"/>
          <p:cNvCxnSpPr>
            <a:stCxn id="11" idx="6"/>
            <a:endCxn id="37" idx="2"/>
          </p:cNvCxnSpPr>
          <p:nvPr/>
        </p:nvCxnSpPr>
        <p:spPr>
          <a:xfrm flipV="1">
            <a:off x="5724128" y="5723964"/>
            <a:ext cx="1368152" cy="3040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8100392" y="485988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" name="Gerade Verbindung mit Pfeil 24"/>
          <p:cNvCxnSpPr>
            <a:stCxn id="17" idx="4"/>
            <a:endCxn id="12" idx="0"/>
          </p:cNvCxnSpPr>
          <p:nvPr/>
        </p:nvCxnSpPr>
        <p:spPr>
          <a:xfrm>
            <a:off x="8172400" y="5003884"/>
            <a:ext cx="216024" cy="64807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feld 31"/>
          <p:cNvSpPr txBox="1"/>
          <p:nvPr/>
        </p:nvSpPr>
        <p:spPr>
          <a:xfrm>
            <a:off x="8316416" y="4706560"/>
            <a:ext cx="41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</a:t>
            </a:r>
            <a:r>
              <a:rPr lang="de-DE" baseline="-25000" dirty="0" smtClean="0"/>
              <a:t>2</a:t>
            </a:r>
            <a:endParaRPr lang="de-DE" baseline="-25000" dirty="0"/>
          </a:p>
        </p:txBody>
      </p:sp>
      <p:sp>
        <p:nvSpPr>
          <p:cNvPr id="26" name="Inhaltsplatzhalter 2"/>
          <p:cNvSpPr txBox="1">
            <a:spLocks/>
          </p:cNvSpPr>
          <p:nvPr/>
        </p:nvSpPr>
        <p:spPr bwMode="auto">
          <a:xfrm>
            <a:off x="395536" y="1340768"/>
            <a:ext cx="8496944" cy="1080120"/>
          </a:xfrm>
          <a:prstGeom prst="rect">
            <a:avLst/>
          </a:prstGeom>
          <a:noFill/>
          <a:ln>
            <a:solidFill>
              <a:srgbClr val="3366FF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b="1" dirty="0" smtClean="0">
                <a:solidFill>
                  <a:srgbClr val="0000FF"/>
                </a:solidFill>
              </a:rPr>
              <a:t>Definition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00FF"/>
                </a:solidFill>
              </a:rPr>
              <a:t>Truncated </a:t>
            </a: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roduct formula (g-formula)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008380"/>
                </a:solidFill>
              </a:rPr>
              <a:t>P(x</a:t>
            </a:r>
            <a:r>
              <a:rPr lang="en-US" baseline="-25000" dirty="0" smtClean="0">
                <a:solidFill>
                  <a:srgbClr val="008380"/>
                </a:solidFill>
              </a:rPr>
              <a:t>1</a:t>
            </a:r>
            <a:r>
              <a:rPr lang="en-US" dirty="0" smtClean="0">
                <a:solidFill>
                  <a:srgbClr val="008380"/>
                </a:solidFill>
              </a:rPr>
              <a:t>, …, </a:t>
            </a:r>
            <a:r>
              <a:rPr lang="en-US" dirty="0" err="1" smtClean="0">
                <a:solidFill>
                  <a:srgbClr val="008380"/>
                </a:solidFill>
              </a:rPr>
              <a:t>x</a:t>
            </a:r>
            <a:r>
              <a:rPr lang="en-US" baseline="-25000" dirty="0" err="1" smtClean="0">
                <a:solidFill>
                  <a:srgbClr val="008380"/>
                </a:solidFill>
              </a:rPr>
              <a:t>n</a:t>
            </a:r>
            <a:r>
              <a:rPr lang="en-US" dirty="0">
                <a:solidFill>
                  <a:srgbClr val="008380"/>
                </a:solidFill>
              </a:rPr>
              <a:t> </a:t>
            </a:r>
            <a:r>
              <a:rPr lang="en-US" dirty="0" smtClean="0">
                <a:solidFill>
                  <a:srgbClr val="008380"/>
                </a:solidFill>
              </a:rPr>
              <a:t>| do(Y</a:t>
            </a:r>
            <a:r>
              <a:rPr lang="en-US" baseline="-25000" dirty="0" smtClean="0">
                <a:solidFill>
                  <a:srgbClr val="008380"/>
                </a:solidFill>
              </a:rPr>
              <a:t>1</a:t>
            </a:r>
            <a:r>
              <a:rPr lang="en-US" dirty="0" smtClean="0">
                <a:solidFill>
                  <a:srgbClr val="008380"/>
                </a:solidFill>
              </a:rPr>
              <a:t>=y</a:t>
            </a:r>
            <a:r>
              <a:rPr lang="en-US" baseline="-25000" dirty="0" smtClean="0">
                <a:solidFill>
                  <a:srgbClr val="008380"/>
                </a:solidFill>
              </a:rPr>
              <a:t>1</a:t>
            </a:r>
            <a:r>
              <a:rPr lang="en-US" dirty="0" smtClean="0">
                <a:solidFill>
                  <a:srgbClr val="008380"/>
                </a:solidFill>
              </a:rPr>
              <a:t>, …, </a:t>
            </a:r>
            <a:r>
              <a:rPr lang="en-US" dirty="0" err="1" smtClean="0">
                <a:solidFill>
                  <a:srgbClr val="008380"/>
                </a:solidFill>
              </a:rPr>
              <a:t>Y</a:t>
            </a:r>
            <a:r>
              <a:rPr lang="en-US" baseline="-25000" dirty="0" err="1" smtClean="0">
                <a:solidFill>
                  <a:srgbClr val="008380"/>
                </a:solidFill>
              </a:rPr>
              <a:t>m</a:t>
            </a:r>
            <a:r>
              <a:rPr lang="en-US" dirty="0" smtClean="0">
                <a:solidFill>
                  <a:srgbClr val="008380"/>
                </a:solidFill>
              </a:rPr>
              <a:t>=</a:t>
            </a:r>
            <a:r>
              <a:rPr lang="en-US" dirty="0" err="1" smtClean="0">
                <a:solidFill>
                  <a:srgbClr val="008380"/>
                </a:solidFill>
              </a:rPr>
              <a:t>y</a:t>
            </a:r>
            <a:r>
              <a:rPr lang="en-US" baseline="-25000" dirty="0" err="1" smtClean="0">
                <a:solidFill>
                  <a:srgbClr val="008380"/>
                </a:solidFill>
              </a:rPr>
              <a:t>m</a:t>
            </a:r>
            <a:r>
              <a:rPr lang="en-US" dirty="0" smtClean="0">
                <a:solidFill>
                  <a:srgbClr val="008380"/>
                </a:solidFill>
              </a:rPr>
              <a:t>)) =</a:t>
            </a:r>
            <a:r>
              <a:rPr lang="de-DE" dirty="0" smtClean="0">
                <a:solidFill>
                  <a:srgbClr val="008380"/>
                </a:solidFill>
              </a:rPr>
              <a:t>∏</a:t>
            </a:r>
            <a:r>
              <a:rPr lang="de-DE" baseline="-25000" dirty="0" smtClean="0">
                <a:solidFill>
                  <a:srgbClr val="008380"/>
                </a:solidFill>
              </a:rPr>
              <a:t>1≤j≤</a:t>
            </a:r>
            <a:r>
              <a:rPr lang="de-DE" baseline="-25000" dirty="0">
                <a:solidFill>
                  <a:srgbClr val="008380"/>
                </a:solidFill>
              </a:rPr>
              <a:t>n</a:t>
            </a:r>
            <a:r>
              <a:rPr lang="de-DE" dirty="0" smtClean="0">
                <a:solidFill>
                  <a:srgbClr val="008380"/>
                </a:solidFill>
              </a:rPr>
              <a:t> </a:t>
            </a:r>
            <a:r>
              <a:rPr lang="de-DE" dirty="0">
                <a:solidFill>
                  <a:srgbClr val="008380"/>
                </a:solidFill>
              </a:rPr>
              <a:t>P</a:t>
            </a:r>
            <a:r>
              <a:rPr lang="de-DE" dirty="0" smtClean="0">
                <a:solidFill>
                  <a:srgbClr val="008380"/>
                </a:solidFill>
              </a:rPr>
              <a:t>( x</a:t>
            </a:r>
            <a:r>
              <a:rPr lang="de-DE" baseline="-25000" dirty="0" smtClean="0">
                <a:solidFill>
                  <a:srgbClr val="008380"/>
                </a:solidFill>
              </a:rPr>
              <a:t>i</a:t>
            </a:r>
            <a:r>
              <a:rPr lang="de-DE" dirty="0" smtClean="0">
                <a:solidFill>
                  <a:srgbClr val="008380"/>
                </a:solidFill>
              </a:rPr>
              <a:t> | </a:t>
            </a:r>
            <a:r>
              <a:rPr lang="de-DE" dirty="0" err="1" smtClean="0">
                <a:solidFill>
                  <a:srgbClr val="008380"/>
                </a:solidFill>
              </a:rPr>
              <a:t>pa</a:t>
            </a:r>
            <a:r>
              <a:rPr lang="de-DE" dirty="0" smtClean="0">
                <a:solidFill>
                  <a:srgbClr val="008380"/>
                </a:solidFill>
              </a:rPr>
              <a:t>(</a:t>
            </a:r>
            <a:r>
              <a:rPr lang="de-DE" dirty="0" err="1" smtClean="0">
                <a:solidFill>
                  <a:srgbClr val="008380"/>
                </a:solidFill>
              </a:rPr>
              <a:t>X</a:t>
            </a:r>
            <a:r>
              <a:rPr lang="de-DE" baseline="-25000" dirty="0" err="1" smtClean="0">
                <a:solidFill>
                  <a:srgbClr val="008380"/>
                </a:solidFill>
              </a:rPr>
              <a:t>i</a:t>
            </a:r>
            <a:r>
              <a:rPr lang="de-DE" dirty="0" smtClean="0">
                <a:solidFill>
                  <a:srgbClr val="008380"/>
                </a:solidFill>
              </a:rPr>
              <a:t>) ) </a:t>
            </a: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  <p:sp>
        <p:nvSpPr>
          <p:cNvPr id="35" name="Oval 34"/>
          <p:cNvSpPr/>
          <p:nvPr/>
        </p:nvSpPr>
        <p:spPr>
          <a:xfrm>
            <a:off x="7092280" y="514791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Oval 36"/>
          <p:cNvSpPr/>
          <p:nvPr/>
        </p:nvSpPr>
        <p:spPr>
          <a:xfrm>
            <a:off x="7092280" y="5651956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1" name="Gerade Verbindung mit Pfeil 40"/>
          <p:cNvCxnSpPr>
            <a:stCxn id="37" idx="6"/>
            <a:endCxn id="12" idx="2"/>
          </p:cNvCxnSpPr>
          <p:nvPr/>
        </p:nvCxnSpPr>
        <p:spPr>
          <a:xfrm flipV="1">
            <a:off x="7236296" y="5723956"/>
            <a:ext cx="1080120" cy="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>
            <a:stCxn id="13" idx="5"/>
            <a:endCxn id="35" idx="3"/>
          </p:cNvCxnSpPr>
          <p:nvPr/>
        </p:nvCxnSpPr>
        <p:spPr>
          <a:xfrm>
            <a:off x="6351109" y="4982780"/>
            <a:ext cx="762262" cy="28804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>
            <a:stCxn id="35" idx="3"/>
            <a:endCxn id="11" idx="6"/>
          </p:cNvCxnSpPr>
          <p:nvPr/>
        </p:nvCxnSpPr>
        <p:spPr>
          <a:xfrm flipH="1">
            <a:off x="5724128" y="5270828"/>
            <a:ext cx="1389243" cy="48354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>
            <a:stCxn id="17" idx="3"/>
            <a:endCxn id="35" idx="6"/>
          </p:cNvCxnSpPr>
          <p:nvPr/>
        </p:nvCxnSpPr>
        <p:spPr>
          <a:xfrm flipH="1">
            <a:off x="7236296" y="4982796"/>
            <a:ext cx="885187" cy="23712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>
            <a:stCxn id="35" idx="5"/>
            <a:endCxn id="12" idx="2"/>
          </p:cNvCxnSpPr>
          <p:nvPr/>
        </p:nvCxnSpPr>
        <p:spPr>
          <a:xfrm>
            <a:off x="7215205" y="5270828"/>
            <a:ext cx="1101211" cy="45312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feld 65"/>
          <p:cNvSpPr txBox="1"/>
          <p:nvPr/>
        </p:nvSpPr>
        <p:spPr>
          <a:xfrm>
            <a:off x="5868144" y="4643844"/>
            <a:ext cx="41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</a:t>
            </a:r>
            <a:r>
              <a:rPr lang="de-DE" baseline="-25000" dirty="0" smtClean="0"/>
              <a:t>1</a:t>
            </a:r>
            <a:endParaRPr lang="de-DE" baseline="-25000" dirty="0"/>
          </a:p>
        </p:txBody>
      </p:sp>
      <p:sp>
        <p:nvSpPr>
          <p:cNvPr id="67" name="Textfeld 66"/>
          <p:cNvSpPr txBox="1"/>
          <p:nvPr/>
        </p:nvSpPr>
        <p:spPr>
          <a:xfrm>
            <a:off x="6897051" y="4715852"/>
            <a:ext cx="411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</a:t>
            </a:r>
            <a:r>
              <a:rPr lang="de-DE" baseline="-25000" dirty="0" smtClean="0"/>
              <a:t>3</a:t>
            </a:r>
            <a:endParaRPr lang="de-DE" baseline="-25000" dirty="0"/>
          </a:p>
        </p:txBody>
      </p:sp>
      <p:sp>
        <p:nvSpPr>
          <p:cNvPr id="69" name="Textfeld 68"/>
          <p:cNvSpPr txBox="1"/>
          <p:nvPr/>
        </p:nvSpPr>
        <p:spPr>
          <a:xfrm>
            <a:off x="6825659" y="5363924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</a:t>
            </a:r>
            <a:endParaRPr lang="de-DE" dirty="0"/>
          </a:p>
        </p:txBody>
      </p:sp>
      <p:sp>
        <p:nvSpPr>
          <p:cNvPr id="71" name="Textfeld 70"/>
          <p:cNvSpPr txBox="1"/>
          <p:nvPr/>
        </p:nvSpPr>
        <p:spPr>
          <a:xfrm>
            <a:off x="8481843" y="557994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</a:t>
            </a:r>
            <a:endParaRPr lang="de-DE" dirty="0"/>
          </a:p>
        </p:txBody>
      </p:sp>
      <p:sp>
        <p:nvSpPr>
          <p:cNvPr id="73" name="Textfeld 72"/>
          <p:cNvSpPr txBox="1"/>
          <p:nvPr/>
        </p:nvSpPr>
        <p:spPr>
          <a:xfrm>
            <a:off x="431032" y="2780928"/>
            <a:ext cx="8712968" cy="1600438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r>
              <a:rPr lang="de-DE" sz="2600" b="1" dirty="0" err="1" smtClean="0">
                <a:solidFill>
                  <a:srgbClr val="FF6600"/>
                </a:solidFill>
              </a:rPr>
              <a:t>Example</a:t>
            </a:r>
            <a:r>
              <a:rPr lang="de-DE" sz="2600" b="1" dirty="0" smtClean="0">
                <a:solidFill>
                  <a:srgbClr val="FF6600"/>
                </a:solidFill>
              </a:rPr>
              <a:t> 2</a:t>
            </a:r>
            <a:r>
              <a:rPr lang="de-DE" sz="2600" dirty="0" smtClean="0">
                <a:solidFill>
                  <a:srgbClr val="FF6600"/>
                </a:solidFill>
              </a:rPr>
              <a:t> (</a:t>
            </a:r>
            <a:r>
              <a:rPr lang="de-DE" sz="2600" dirty="0" err="1" smtClean="0">
                <a:solidFill>
                  <a:srgbClr val="FF6600"/>
                </a:solidFill>
              </a:rPr>
              <a:t>summing</a:t>
            </a:r>
            <a:r>
              <a:rPr lang="de-DE" sz="2600" dirty="0" smtClean="0">
                <a:solidFill>
                  <a:srgbClr val="FF6600"/>
                </a:solidFill>
              </a:rPr>
              <a:t> out) </a:t>
            </a:r>
          </a:p>
          <a:p>
            <a:r>
              <a:rPr lang="de-DE" sz="2400" dirty="0">
                <a:solidFill>
                  <a:srgbClr val="008380"/>
                </a:solidFill>
              </a:rPr>
              <a:t>P(</a:t>
            </a:r>
            <a:r>
              <a:rPr lang="de-DE" sz="2400" dirty="0" err="1">
                <a:solidFill>
                  <a:srgbClr val="008380"/>
                </a:solidFill>
              </a:rPr>
              <a:t>w,y</a:t>
            </a:r>
            <a:r>
              <a:rPr lang="de-DE" sz="2400" dirty="0">
                <a:solidFill>
                  <a:srgbClr val="008380"/>
                </a:solidFill>
              </a:rPr>
              <a:t> | do(X=x, Z</a:t>
            </a:r>
            <a:r>
              <a:rPr lang="de-DE" sz="2400" baseline="-25000" dirty="0">
                <a:solidFill>
                  <a:srgbClr val="008380"/>
                </a:solidFill>
              </a:rPr>
              <a:t>3</a:t>
            </a:r>
            <a:r>
              <a:rPr lang="de-DE" sz="2400" dirty="0">
                <a:solidFill>
                  <a:srgbClr val="008380"/>
                </a:solidFill>
              </a:rPr>
              <a:t>=</a:t>
            </a:r>
            <a:r>
              <a:rPr lang="de-DE" sz="2400" dirty="0" smtClean="0">
                <a:solidFill>
                  <a:srgbClr val="008380"/>
                </a:solidFill>
              </a:rPr>
              <a:t>z</a:t>
            </a:r>
            <a:r>
              <a:rPr lang="de-DE" sz="2400" baseline="-25000" dirty="0" smtClean="0">
                <a:solidFill>
                  <a:srgbClr val="008380"/>
                </a:solidFill>
              </a:rPr>
              <a:t>3</a:t>
            </a:r>
            <a:r>
              <a:rPr lang="de-DE" sz="2400" dirty="0" smtClean="0">
                <a:solidFill>
                  <a:srgbClr val="008380"/>
                </a:solidFill>
              </a:rPr>
              <a:t>)) </a:t>
            </a:r>
            <a:endParaRPr lang="de-DE" sz="2400" dirty="0">
              <a:solidFill>
                <a:srgbClr val="008380"/>
              </a:solidFill>
            </a:endParaRPr>
          </a:p>
          <a:p>
            <a:r>
              <a:rPr lang="de-DE" sz="2400" dirty="0">
                <a:solidFill>
                  <a:srgbClr val="008380"/>
                </a:solidFill>
              </a:rPr>
              <a:t>= ∑</a:t>
            </a:r>
            <a:r>
              <a:rPr lang="de-DE" sz="2400" baseline="-25000" dirty="0">
                <a:solidFill>
                  <a:srgbClr val="008380"/>
                </a:solidFill>
              </a:rPr>
              <a:t>z1,z2</a:t>
            </a:r>
            <a:r>
              <a:rPr lang="de-DE" sz="2400" dirty="0">
                <a:solidFill>
                  <a:srgbClr val="008380"/>
                </a:solidFill>
              </a:rPr>
              <a:t>P(z</a:t>
            </a:r>
            <a:r>
              <a:rPr lang="de-DE" sz="2400" baseline="-25000" dirty="0">
                <a:solidFill>
                  <a:srgbClr val="008380"/>
                </a:solidFill>
              </a:rPr>
              <a:t>1</a:t>
            </a:r>
            <a:r>
              <a:rPr lang="de-DE" sz="2400" dirty="0">
                <a:solidFill>
                  <a:srgbClr val="008380"/>
                </a:solidFill>
              </a:rPr>
              <a:t>)P(z</a:t>
            </a:r>
            <a:r>
              <a:rPr lang="de-DE" sz="2400" baseline="-25000" dirty="0">
                <a:solidFill>
                  <a:srgbClr val="008380"/>
                </a:solidFill>
              </a:rPr>
              <a:t>2</a:t>
            </a:r>
            <a:r>
              <a:rPr lang="de-DE" sz="2400" dirty="0">
                <a:solidFill>
                  <a:srgbClr val="008380"/>
                </a:solidFill>
              </a:rPr>
              <a:t>)P(</a:t>
            </a:r>
            <a:r>
              <a:rPr lang="de-DE" sz="2400" dirty="0" err="1">
                <a:solidFill>
                  <a:srgbClr val="008380"/>
                </a:solidFill>
              </a:rPr>
              <a:t>w|x</a:t>
            </a:r>
            <a:r>
              <a:rPr lang="de-DE" sz="2400" dirty="0">
                <a:solidFill>
                  <a:srgbClr val="008380"/>
                </a:solidFill>
              </a:rPr>
              <a:t>)P(y|w,z</a:t>
            </a:r>
            <a:r>
              <a:rPr lang="de-DE" sz="2400" baseline="-25000" dirty="0">
                <a:solidFill>
                  <a:srgbClr val="008380"/>
                </a:solidFill>
              </a:rPr>
              <a:t>3</a:t>
            </a:r>
            <a:r>
              <a:rPr lang="de-DE" sz="2400" dirty="0">
                <a:solidFill>
                  <a:srgbClr val="008380"/>
                </a:solidFill>
              </a:rPr>
              <a:t>,z</a:t>
            </a:r>
            <a:r>
              <a:rPr lang="de-DE" sz="2400" baseline="-25000" dirty="0">
                <a:solidFill>
                  <a:srgbClr val="008380"/>
                </a:solidFill>
              </a:rPr>
              <a:t>2</a:t>
            </a:r>
            <a:r>
              <a:rPr lang="de-DE" sz="2400" dirty="0">
                <a:solidFill>
                  <a:srgbClr val="008380"/>
                </a:solidFill>
              </a:rPr>
              <a:t>)</a:t>
            </a:r>
          </a:p>
          <a:p>
            <a:endParaRPr lang="de-DE" sz="2400" dirty="0" smtClean="0">
              <a:solidFill>
                <a:srgbClr val="008380"/>
              </a:solidFill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467544" y="4437112"/>
            <a:ext cx="4608512" cy="707886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000000"/>
                </a:solidFill>
              </a:rPr>
              <a:t>Can check </a:t>
            </a:r>
            <a:r>
              <a:rPr lang="de-DE" sz="2000" dirty="0" err="1" smtClean="0">
                <a:solidFill>
                  <a:srgbClr val="000000"/>
                </a:solidFill>
              </a:rPr>
              <a:t>that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this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is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compatible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with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the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adjustment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formula</a:t>
            </a:r>
            <a:endParaRPr lang="de-DE" sz="2000" baseline="-25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2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12" grpId="0" animBg="1"/>
      <p:bldP spid="13" grpId="0" animBg="1"/>
      <p:bldP spid="21" grpId="0"/>
      <p:bldP spid="17" grpId="0" animBg="1"/>
      <p:bldP spid="32" grpId="0"/>
      <p:bldP spid="35" grpId="0" animBg="1"/>
      <p:bldP spid="37" grpId="0" animBg="1"/>
      <p:bldP spid="66" grpId="0"/>
      <p:bldP spid="67" grpId="0"/>
      <p:bldP spid="69" grpId="0"/>
      <p:bldP spid="71" grpId="0"/>
      <p:bldP spid="73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Backdoor Criterion (Motivation)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856" y="1196975"/>
            <a:ext cx="8229600" cy="273608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Intervention on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  <a:r>
              <a:rPr lang="en-US" dirty="0" smtClean="0"/>
              <a:t> requires adjusting parents of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</a:p>
          <a:p>
            <a:pPr>
              <a:defRPr/>
            </a:pPr>
            <a:r>
              <a:rPr lang="en-US" dirty="0" smtClean="0"/>
              <a:t>But sometimes those variables not measurable (though perhaps represented in graph)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Need general criterion to identify adjustment variables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 smtClean="0"/>
              <a:t>Block all spurious paths between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8380"/>
                </a:solidFill>
              </a:rPr>
              <a:t>Y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 smtClean="0"/>
              <a:t>Leave all directed paths from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 smtClean="0">
                <a:solidFill>
                  <a:srgbClr val="008380"/>
                </a:solidFill>
              </a:rPr>
              <a:t>Y</a:t>
            </a:r>
            <a:r>
              <a:rPr lang="en-US" dirty="0" smtClean="0"/>
              <a:t> unperturbed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 smtClean="0"/>
              <a:t>Do not create new spurious paths</a:t>
            </a:r>
            <a:endParaRPr lang="en-US" dirty="0"/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  </a:t>
            </a:r>
          </a:p>
          <a:p>
            <a:pPr marL="0" indent="0">
              <a:buNone/>
              <a:defRPr/>
            </a:pPr>
            <a:endParaRPr lang="en-US" dirty="0" smtClean="0"/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 bwMode="auto">
          <a:xfrm>
            <a:off x="7956376" y="6381328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317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Backdoor Criterion (Formulation)</a:t>
            </a:r>
            <a:endParaRPr lang="en-US" dirty="0"/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 bwMode="auto">
          <a:xfrm>
            <a:off x="7956376" y="6381328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sp>
        <p:nvSpPr>
          <p:cNvPr id="33" name="Inhaltsplatzhalter 2"/>
          <p:cNvSpPr txBox="1">
            <a:spLocks/>
          </p:cNvSpPr>
          <p:nvPr/>
        </p:nvSpPr>
        <p:spPr bwMode="auto">
          <a:xfrm>
            <a:off x="467544" y="1196752"/>
            <a:ext cx="8496944" cy="2736304"/>
          </a:xfrm>
          <a:prstGeom prst="rect">
            <a:avLst/>
          </a:prstGeom>
          <a:noFill/>
          <a:ln>
            <a:solidFill>
              <a:srgbClr val="3366FF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b="1" dirty="0" smtClean="0">
                <a:solidFill>
                  <a:srgbClr val="0000FF"/>
                </a:solidFill>
              </a:rPr>
              <a:t>Definition </a:t>
            </a:r>
          </a:p>
          <a:p>
            <a:pPr marL="0" indent="0">
              <a:buNone/>
              <a:defRPr/>
            </a:pPr>
            <a:r>
              <a:rPr lang="en-US" dirty="0" smtClean="0"/>
              <a:t>Set of variables </a:t>
            </a:r>
            <a:r>
              <a:rPr lang="en-US" dirty="0" smtClean="0">
                <a:solidFill>
                  <a:srgbClr val="008380"/>
                </a:solidFill>
              </a:rPr>
              <a:t>Z</a:t>
            </a:r>
            <a:r>
              <a:rPr lang="en-US" dirty="0" smtClean="0"/>
              <a:t> satisfies </a:t>
            </a:r>
            <a:r>
              <a:rPr lang="en-US" dirty="0" smtClean="0">
                <a:solidFill>
                  <a:srgbClr val="0000FF"/>
                </a:solidFill>
              </a:rPr>
              <a:t>backdoor criterion </a:t>
            </a:r>
            <a:r>
              <a:rPr lang="en-US" dirty="0" smtClean="0"/>
              <a:t>relative to pair </a:t>
            </a:r>
            <a:r>
              <a:rPr lang="en-US" dirty="0" smtClean="0">
                <a:solidFill>
                  <a:srgbClr val="008380"/>
                </a:solidFill>
              </a:rPr>
              <a:t>(X,Y)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variables </a:t>
            </a:r>
            <a:r>
              <a:rPr lang="en-US" dirty="0" err="1" smtClean="0"/>
              <a:t>iff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No node in </a:t>
            </a:r>
            <a:r>
              <a:rPr lang="en-US" dirty="0" smtClean="0">
                <a:solidFill>
                  <a:srgbClr val="008380"/>
                </a:solidFill>
              </a:rPr>
              <a:t>Z</a:t>
            </a:r>
            <a:r>
              <a:rPr lang="en-US" dirty="0" smtClean="0"/>
              <a:t> is a descendant of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  <a:r>
              <a:rPr lang="en-US" dirty="0" smtClean="0"/>
              <a:t> and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8380"/>
                </a:solidFill>
              </a:rPr>
              <a:t>Z</a:t>
            </a:r>
            <a:r>
              <a:rPr lang="en-US" dirty="0" smtClean="0">
                <a:solidFill>
                  <a:srgbClr val="000000"/>
                </a:solidFill>
              </a:rPr>
              <a:t> b</a:t>
            </a:r>
            <a:r>
              <a:rPr lang="en-US" dirty="0" smtClean="0"/>
              <a:t>locks every </a:t>
            </a:r>
            <a:r>
              <a:rPr lang="en-US" dirty="0"/>
              <a:t>p</a:t>
            </a:r>
            <a:r>
              <a:rPr lang="en-US" dirty="0" smtClean="0"/>
              <a:t>ath between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8380"/>
                </a:solidFill>
              </a:rPr>
              <a:t>Y</a:t>
            </a:r>
            <a:r>
              <a:rPr lang="en-US" dirty="0" smtClean="0"/>
              <a:t> that contains an arrow into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46856" y="4149080"/>
            <a:ext cx="8517632" cy="1655961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Can adjust for </a:t>
            </a:r>
            <a:r>
              <a:rPr lang="en-US" dirty="0" smtClean="0">
                <a:solidFill>
                  <a:srgbClr val="008380"/>
                </a:solidFill>
              </a:rPr>
              <a:t>Z</a:t>
            </a:r>
            <a:r>
              <a:rPr lang="en-US" dirty="0" smtClean="0"/>
              <a:t> satisfying backdoor criterion</a:t>
            </a:r>
          </a:p>
          <a:p>
            <a:pPr marL="0" indent="0">
              <a:buNone/>
              <a:defRPr/>
            </a:pPr>
            <a:r>
              <a:rPr lang="en-US" dirty="0" smtClean="0"/>
              <a:t>    </a:t>
            </a:r>
            <a:r>
              <a:rPr lang="en-US" dirty="0" smtClean="0">
                <a:solidFill>
                  <a:srgbClr val="008380"/>
                </a:solidFill>
              </a:rPr>
              <a:t>P(Y = y | do(X = x)) = ∑</a:t>
            </a:r>
            <a:r>
              <a:rPr lang="en-US" baseline="-25000" dirty="0" smtClean="0">
                <a:solidFill>
                  <a:srgbClr val="008380"/>
                </a:solidFill>
              </a:rPr>
              <a:t>z</a:t>
            </a:r>
            <a:r>
              <a:rPr lang="en-US" dirty="0" smtClean="0">
                <a:solidFill>
                  <a:srgbClr val="008380"/>
                </a:solidFill>
              </a:rPr>
              <a:t> P(Y = y | X = x, Z = z)P(Z=z)</a:t>
            </a:r>
          </a:p>
          <a:p>
            <a:pPr marL="0" indent="0">
              <a:buNone/>
              <a:defRPr/>
            </a:pPr>
            <a:r>
              <a:rPr lang="en-US" dirty="0" smtClean="0"/>
              <a:t>  </a:t>
            </a:r>
          </a:p>
          <a:p>
            <a:pPr marL="0" indent="0"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390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Backdoor Criterion (Intuition)</a:t>
            </a:r>
            <a:endParaRPr lang="en-US" dirty="0"/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 bwMode="auto">
          <a:xfrm>
            <a:off x="7956376" y="6381328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46856" y="4149080"/>
            <a:ext cx="8517632" cy="208823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Ad 1.: Descendants are effects of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  <a:r>
              <a:rPr lang="en-US" dirty="0" smtClean="0"/>
              <a:t>, should not be conditioned on 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Ad 2.: One is interested in effects of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  <a:r>
              <a:rPr lang="en-US" dirty="0" smtClean="0"/>
              <a:t> on </a:t>
            </a:r>
            <a:r>
              <a:rPr lang="en-US" dirty="0" smtClean="0">
                <a:solidFill>
                  <a:srgbClr val="008380"/>
                </a:solidFill>
              </a:rPr>
              <a:t>Y</a:t>
            </a:r>
            <a:r>
              <a:rPr lang="en-US" dirty="0" smtClean="0"/>
              <a:t>, not vice versa. Effects of </a:t>
            </a:r>
            <a:r>
              <a:rPr lang="en-US" dirty="0" smtClean="0">
                <a:solidFill>
                  <a:srgbClr val="008380"/>
                </a:solidFill>
              </a:rPr>
              <a:t>Y</a:t>
            </a:r>
            <a:r>
              <a:rPr lang="en-US" dirty="0" smtClean="0"/>
              <a:t> on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  <a:r>
              <a:rPr lang="en-US" dirty="0" smtClean="0"/>
              <a:t> should be blocked.  </a:t>
            </a:r>
          </a:p>
          <a:p>
            <a:pPr marL="0" indent="0">
              <a:buNone/>
              <a:defRPr/>
            </a:pPr>
            <a:endParaRPr lang="en-US" dirty="0" smtClean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467544" y="1196752"/>
            <a:ext cx="8496944" cy="2736304"/>
          </a:xfrm>
          <a:prstGeom prst="rect">
            <a:avLst/>
          </a:prstGeom>
          <a:noFill/>
          <a:ln>
            <a:solidFill>
              <a:srgbClr val="3366FF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b="1" dirty="0" smtClean="0">
                <a:solidFill>
                  <a:srgbClr val="0000FF"/>
                </a:solidFill>
              </a:rPr>
              <a:t>Definition </a:t>
            </a:r>
          </a:p>
          <a:p>
            <a:pPr marL="0" indent="0">
              <a:buNone/>
              <a:defRPr/>
            </a:pPr>
            <a:r>
              <a:rPr lang="en-US" dirty="0" smtClean="0"/>
              <a:t>Set of variables </a:t>
            </a:r>
            <a:r>
              <a:rPr lang="en-US" dirty="0" smtClean="0">
                <a:solidFill>
                  <a:srgbClr val="008380"/>
                </a:solidFill>
              </a:rPr>
              <a:t>Z</a:t>
            </a:r>
            <a:r>
              <a:rPr lang="en-US" dirty="0" smtClean="0"/>
              <a:t> satisfies </a:t>
            </a:r>
            <a:r>
              <a:rPr lang="en-US" dirty="0" smtClean="0">
                <a:solidFill>
                  <a:srgbClr val="0000FF"/>
                </a:solidFill>
              </a:rPr>
              <a:t>backdoor criterion </a:t>
            </a:r>
            <a:r>
              <a:rPr lang="en-US" dirty="0" smtClean="0"/>
              <a:t>relative to pair </a:t>
            </a:r>
            <a:r>
              <a:rPr lang="en-US" dirty="0" smtClean="0">
                <a:solidFill>
                  <a:srgbClr val="008380"/>
                </a:solidFill>
              </a:rPr>
              <a:t>(X,Y)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variables </a:t>
            </a:r>
            <a:r>
              <a:rPr lang="en-US" dirty="0" err="1" smtClean="0"/>
              <a:t>iff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No node in </a:t>
            </a:r>
            <a:r>
              <a:rPr lang="en-US" dirty="0" smtClean="0">
                <a:solidFill>
                  <a:srgbClr val="008380"/>
                </a:solidFill>
              </a:rPr>
              <a:t>Z</a:t>
            </a:r>
            <a:r>
              <a:rPr lang="en-US" dirty="0" smtClean="0"/>
              <a:t> is a descendant of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  <a:r>
              <a:rPr lang="en-US" dirty="0" smtClean="0"/>
              <a:t> and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8380"/>
                </a:solidFill>
              </a:rPr>
              <a:t>Z</a:t>
            </a:r>
            <a:r>
              <a:rPr lang="en-US" dirty="0" smtClean="0">
                <a:solidFill>
                  <a:srgbClr val="000000"/>
                </a:solidFill>
              </a:rPr>
              <a:t> b</a:t>
            </a:r>
            <a:r>
              <a:rPr lang="en-US" dirty="0" smtClean="0"/>
              <a:t>locks every </a:t>
            </a:r>
            <a:r>
              <a:rPr lang="en-US" dirty="0"/>
              <a:t>p</a:t>
            </a:r>
            <a:r>
              <a:rPr lang="en-US" dirty="0" smtClean="0"/>
              <a:t>ath between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8380"/>
                </a:solidFill>
              </a:rPr>
              <a:t>Y</a:t>
            </a:r>
            <a:r>
              <a:rPr lang="en-US" dirty="0" smtClean="0"/>
              <a:t> that contains an arrow into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3" name="Textfeld 2"/>
          <p:cNvSpPr txBox="1"/>
          <p:nvPr/>
        </p:nvSpPr>
        <p:spPr>
          <a:xfrm>
            <a:off x="899592" y="5013176"/>
            <a:ext cx="7649450" cy="523220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 (compare drug usage X and blood pressure Z</a:t>
            </a:r>
            <a:r>
              <a:rPr lang="en-US" sz="2800" dirty="0" smtClean="0">
                <a:solidFill>
                  <a:srgbClr val="000000"/>
                </a:solidFill>
              </a:rPr>
              <a:t>)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1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Backdoor Criterion Generalizes Adjustment</a:t>
            </a:r>
            <a:endParaRPr lang="en-US" dirty="0"/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 bwMode="auto">
          <a:xfrm>
            <a:off x="7956376" y="6381328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46856" y="4149080"/>
            <a:ext cx="8517632" cy="208823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Z = Pa(X)</a:t>
            </a:r>
          </a:p>
          <a:p>
            <a:pPr>
              <a:defRPr/>
            </a:pPr>
            <a:r>
              <a:rPr lang="en-US" dirty="0" smtClean="0"/>
              <a:t>For any W in Z both conditions fulfilled 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W is not a descendant (as D</a:t>
            </a:r>
            <a:r>
              <a:rPr lang="en-US" b="1" dirty="0" smtClean="0"/>
              <a:t>A</a:t>
            </a:r>
            <a:r>
              <a:rPr lang="en-US" dirty="0" smtClean="0"/>
              <a:t>G)</a:t>
            </a:r>
          </a:p>
          <a:p>
            <a:pPr lvl="1">
              <a:defRPr/>
            </a:pPr>
            <a:r>
              <a:rPr lang="en-US" dirty="0" smtClean="0"/>
              <a:t>Z blocks every path as every path into X must go trough a parent of X</a:t>
            </a:r>
          </a:p>
        </p:txBody>
      </p:sp>
      <p:sp>
        <p:nvSpPr>
          <p:cNvPr id="6" name="Inhaltsplatzhalter 2"/>
          <p:cNvSpPr txBox="1">
            <a:spLocks/>
          </p:cNvSpPr>
          <p:nvPr/>
        </p:nvSpPr>
        <p:spPr bwMode="auto">
          <a:xfrm>
            <a:off x="467544" y="1196752"/>
            <a:ext cx="8496944" cy="2736304"/>
          </a:xfrm>
          <a:prstGeom prst="rect">
            <a:avLst/>
          </a:prstGeom>
          <a:noFill/>
          <a:ln>
            <a:solidFill>
              <a:srgbClr val="3366FF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b="1" dirty="0" smtClean="0">
                <a:solidFill>
                  <a:srgbClr val="0000FF"/>
                </a:solidFill>
              </a:rPr>
              <a:t>Definition </a:t>
            </a:r>
          </a:p>
          <a:p>
            <a:pPr marL="0" indent="0">
              <a:buNone/>
              <a:defRPr/>
            </a:pPr>
            <a:r>
              <a:rPr lang="en-US" dirty="0" smtClean="0"/>
              <a:t>Set of variables </a:t>
            </a:r>
            <a:r>
              <a:rPr lang="en-US" dirty="0" smtClean="0">
                <a:solidFill>
                  <a:srgbClr val="008380"/>
                </a:solidFill>
              </a:rPr>
              <a:t>Z</a:t>
            </a:r>
            <a:r>
              <a:rPr lang="en-US" dirty="0" smtClean="0"/>
              <a:t> satisfies </a:t>
            </a:r>
            <a:r>
              <a:rPr lang="en-US" dirty="0" smtClean="0">
                <a:solidFill>
                  <a:srgbClr val="0000FF"/>
                </a:solidFill>
              </a:rPr>
              <a:t>backdoor criterion </a:t>
            </a:r>
            <a:r>
              <a:rPr lang="en-US" dirty="0" smtClean="0"/>
              <a:t>relative to pair </a:t>
            </a:r>
            <a:r>
              <a:rPr lang="en-US" dirty="0" smtClean="0">
                <a:solidFill>
                  <a:srgbClr val="008380"/>
                </a:solidFill>
              </a:rPr>
              <a:t>(X,Y)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variables </a:t>
            </a:r>
            <a:r>
              <a:rPr lang="en-US" dirty="0" err="1" smtClean="0"/>
              <a:t>iff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No node in </a:t>
            </a:r>
            <a:r>
              <a:rPr lang="en-US" dirty="0" smtClean="0">
                <a:solidFill>
                  <a:srgbClr val="008380"/>
                </a:solidFill>
              </a:rPr>
              <a:t>Z</a:t>
            </a:r>
            <a:r>
              <a:rPr lang="en-US" dirty="0" smtClean="0"/>
              <a:t> is a descendant of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  <a:r>
              <a:rPr lang="en-US" dirty="0" smtClean="0"/>
              <a:t> and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8380"/>
                </a:solidFill>
              </a:rPr>
              <a:t>Z</a:t>
            </a:r>
            <a:r>
              <a:rPr lang="en-US" dirty="0" smtClean="0">
                <a:solidFill>
                  <a:srgbClr val="000000"/>
                </a:solidFill>
              </a:rPr>
              <a:t> b</a:t>
            </a:r>
            <a:r>
              <a:rPr lang="en-US" dirty="0" smtClean="0"/>
              <a:t>locks every </a:t>
            </a:r>
            <a:r>
              <a:rPr lang="en-US" dirty="0"/>
              <a:t>p</a:t>
            </a:r>
            <a:r>
              <a:rPr lang="en-US" dirty="0" smtClean="0"/>
              <a:t>ath between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8380"/>
                </a:solidFill>
              </a:rPr>
              <a:t>Y</a:t>
            </a:r>
            <a:r>
              <a:rPr lang="en-US" dirty="0" smtClean="0"/>
              <a:t> that contains an arrow into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37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Backdoor Criterion (</a:t>
            </a:r>
            <a:r>
              <a:rPr lang="en-US" dirty="0" smtClean="0">
                <a:solidFill>
                  <a:srgbClr val="FF6600"/>
                </a:solidFill>
              </a:rPr>
              <a:t>Example 1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 bwMode="auto">
          <a:xfrm>
            <a:off x="7956376" y="6381328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46856" y="4149080"/>
            <a:ext cx="8445624" cy="2376264"/>
          </a:xfrm>
          <a:ln>
            <a:solidFill>
              <a:srgbClr val="FF6600"/>
            </a:solidFill>
          </a:ln>
        </p:spPr>
        <p:txBody>
          <a:bodyPr/>
          <a:lstStyle/>
          <a:p>
            <a:pPr>
              <a:defRPr/>
            </a:pPr>
            <a:r>
              <a:rPr lang="en-US" dirty="0" smtClean="0"/>
              <a:t>Causal effect of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  <a:r>
              <a:rPr lang="en-US" dirty="0" smtClean="0"/>
              <a:t> on </a:t>
            </a:r>
            <a:r>
              <a:rPr lang="en-US" dirty="0" smtClean="0">
                <a:solidFill>
                  <a:srgbClr val="008380"/>
                </a:solidFill>
              </a:rPr>
              <a:t>Y</a:t>
            </a:r>
            <a:r>
              <a:rPr lang="en-US" dirty="0" smtClean="0"/>
              <a:t>?</a:t>
            </a:r>
          </a:p>
          <a:p>
            <a:pPr>
              <a:defRPr/>
            </a:pPr>
            <a:r>
              <a:rPr lang="en-US" dirty="0">
                <a:solidFill>
                  <a:srgbClr val="008380"/>
                </a:solidFill>
              </a:rPr>
              <a:t>S</a:t>
            </a:r>
            <a:r>
              <a:rPr lang="en-US" dirty="0" smtClean="0"/>
              <a:t> is not recorded in the data</a:t>
            </a:r>
          </a:p>
          <a:p>
            <a:pPr>
              <a:defRPr/>
            </a:pPr>
            <a:r>
              <a:rPr lang="en-US" dirty="0" smtClean="0"/>
              <a:t>Use </a:t>
            </a:r>
            <a:r>
              <a:rPr lang="en-US" dirty="0" smtClean="0">
                <a:solidFill>
                  <a:srgbClr val="008380"/>
                </a:solidFill>
              </a:rPr>
              <a:t>{W}</a:t>
            </a:r>
            <a:r>
              <a:rPr lang="en-US" dirty="0" smtClean="0"/>
              <a:t> as </a:t>
            </a:r>
            <a:r>
              <a:rPr lang="en-US" dirty="0" smtClean="0">
                <a:solidFill>
                  <a:srgbClr val="008380"/>
                </a:solidFill>
              </a:rPr>
              <a:t>Z</a:t>
            </a:r>
            <a:r>
              <a:rPr lang="en-US" dirty="0" smtClean="0"/>
              <a:t> fulfills backdoor </a:t>
            </a:r>
          </a:p>
          <a:p>
            <a:pPr lvl="1">
              <a:defRPr/>
            </a:pPr>
            <a:r>
              <a:rPr lang="en-US" dirty="0" smtClean="0">
                <a:solidFill>
                  <a:srgbClr val="008380"/>
                </a:solidFill>
              </a:rPr>
              <a:t>W</a:t>
            </a:r>
            <a:r>
              <a:rPr lang="en-US" dirty="0" smtClean="0"/>
              <a:t> not descendant of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</a:p>
          <a:p>
            <a:pPr lvl="1">
              <a:defRPr/>
            </a:pPr>
            <a:r>
              <a:rPr lang="en-US" dirty="0" smtClean="0"/>
              <a:t>Blocks </a:t>
            </a:r>
            <a:r>
              <a:rPr lang="en-US" dirty="0" smtClean="0">
                <a:solidFill>
                  <a:srgbClr val="FF0000"/>
                </a:solidFill>
              </a:rPr>
              <a:t>backdoor path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</p:txBody>
      </p:sp>
      <p:cxnSp>
        <p:nvCxnSpPr>
          <p:cNvPr id="6" name="Gerade Verbindung mit Pfeil 5"/>
          <p:cNvCxnSpPr>
            <a:stCxn id="9" idx="4"/>
            <a:endCxn id="26" idx="0"/>
          </p:cNvCxnSpPr>
          <p:nvPr/>
        </p:nvCxnSpPr>
        <p:spPr>
          <a:xfrm>
            <a:off x="6402500" y="4869160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330492" y="472516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mit Pfeil 9"/>
          <p:cNvCxnSpPr>
            <a:stCxn id="26" idx="6"/>
            <a:endCxn id="15" idx="2"/>
          </p:cNvCxnSpPr>
          <p:nvPr/>
        </p:nvCxnSpPr>
        <p:spPr>
          <a:xfrm>
            <a:off x="6474508" y="5517232"/>
            <a:ext cx="1296144" cy="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775650" y="472514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mit Pfeil 11"/>
          <p:cNvCxnSpPr>
            <a:stCxn id="11" idx="4"/>
            <a:endCxn id="15" idx="0"/>
          </p:cNvCxnSpPr>
          <p:nvPr/>
        </p:nvCxnSpPr>
        <p:spPr>
          <a:xfrm flipH="1">
            <a:off x="7842660" y="4869144"/>
            <a:ext cx="4998" cy="57608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770652" y="544522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mit Pfeil 16"/>
          <p:cNvCxnSpPr>
            <a:stCxn id="9" idx="6"/>
            <a:endCxn id="11" idx="2"/>
          </p:cNvCxnSpPr>
          <p:nvPr/>
        </p:nvCxnSpPr>
        <p:spPr>
          <a:xfrm flipV="1">
            <a:off x="6474508" y="4797144"/>
            <a:ext cx="1301142" cy="16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5687418" y="4149080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S= </a:t>
            </a:r>
            <a:r>
              <a:rPr lang="de-DE" dirty="0" err="1" smtClean="0"/>
              <a:t>socioeconomic</a:t>
            </a:r>
            <a:r>
              <a:rPr lang="de-DE" baseline="-25000" dirty="0"/>
              <a:t> </a:t>
            </a:r>
            <a:endParaRPr lang="de-DE" baseline="-25000" dirty="0" smtClean="0"/>
          </a:p>
          <a:p>
            <a:r>
              <a:rPr lang="de-DE" baseline="-25000" dirty="0"/>
              <a:t> </a:t>
            </a:r>
            <a:r>
              <a:rPr lang="de-DE" dirty="0" smtClean="0"/>
              <a:t>      </a:t>
            </a:r>
            <a:r>
              <a:rPr lang="de-DE" dirty="0" err="1" smtClean="0"/>
              <a:t>status</a:t>
            </a:r>
            <a:endParaRPr lang="de-DE" dirty="0" smtClean="0"/>
          </a:p>
        </p:txBody>
      </p:sp>
      <p:sp>
        <p:nvSpPr>
          <p:cNvPr id="23" name="Textfeld 22"/>
          <p:cNvSpPr txBox="1"/>
          <p:nvPr/>
        </p:nvSpPr>
        <p:spPr>
          <a:xfrm>
            <a:off x="7199586" y="5589240"/>
            <a:ext cx="1424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Y= </a:t>
            </a:r>
            <a:r>
              <a:rPr lang="de-DE" dirty="0" err="1" smtClean="0"/>
              <a:t>recovery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5759426" y="5517232"/>
            <a:ext cx="1445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X = </a:t>
            </a:r>
            <a:r>
              <a:rPr lang="de-DE" dirty="0" err="1" smtClean="0"/>
              <a:t>drug</a:t>
            </a:r>
            <a:r>
              <a:rPr lang="de-DE" dirty="0" smtClean="0"/>
              <a:t> </a:t>
            </a:r>
          </a:p>
          <a:p>
            <a:r>
              <a:rPr lang="de-DE" dirty="0"/>
              <a:t> </a:t>
            </a:r>
            <a:r>
              <a:rPr lang="de-DE" dirty="0" smtClean="0"/>
              <a:t>     </a:t>
            </a:r>
            <a:r>
              <a:rPr lang="de-DE" dirty="0" err="1" smtClean="0"/>
              <a:t>usage</a:t>
            </a:r>
            <a:endParaRPr lang="de-DE" baseline="-25000" dirty="0"/>
          </a:p>
        </p:txBody>
      </p:sp>
      <p:sp>
        <p:nvSpPr>
          <p:cNvPr id="26" name="Oval 25"/>
          <p:cNvSpPr/>
          <p:nvPr/>
        </p:nvSpPr>
        <p:spPr>
          <a:xfrm>
            <a:off x="6330492" y="544522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7487618" y="4437112"/>
            <a:ext cx="133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</a:t>
            </a:r>
            <a:r>
              <a:rPr lang="de-DE" dirty="0" smtClean="0"/>
              <a:t> = </a:t>
            </a:r>
            <a:r>
              <a:rPr lang="de-DE" dirty="0" err="1" smtClean="0"/>
              <a:t>weight</a:t>
            </a:r>
            <a:endParaRPr lang="de-DE" baseline="-25000" dirty="0"/>
          </a:p>
        </p:txBody>
      </p:sp>
      <p:sp>
        <p:nvSpPr>
          <p:cNvPr id="18" name="Inhaltsplatzhalter 2"/>
          <p:cNvSpPr txBox="1">
            <a:spLocks/>
          </p:cNvSpPr>
          <p:nvPr/>
        </p:nvSpPr>
        <p:spPr bwMode="auto">
          <a:xfrm>
            <a:off x="467544" y="1196752"/>
            <a:ext cx="8496944" cy="2736304"/>
          </a:xfrm>
          <a:prstGeom prst="rect">
            <a:avLst/>
          </a:prstGeom>
          <a:noFill/>
          <a:ln>
            <a:solidFill>
              <a:srgbClr val="3366FF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b="1" dirty="0" smtClean="0">
                <a:solidFill>
                  <a:srgbClr val="0000FF"/>
                </a:solidFill>
              </a:rPr>
              <a:t>Definition </a:t>
            </a:r>
          </a:p>
          <a:p>
            <a:pPr marL="0" indent="0">
              <a:buNone/>
              <a:defRPr/>
            </a:pPr>
            <a:r>
              <a:rPr lang="en-US" dirty="0" smtClean="0"/>
              <a:t>Set of variables </a:t>
            </a:r>
            <a:r>
              <a:rPr lang="en-US" dirty="0" smtClean="0">
                <a:solidFill>
                  <a:srgbClr val="008380"/>
                </a:solidFill>
              </a:rPr>
              <a:t>Z</a:t>
            </a:r>
            <a:r>
              <a:rPr lang="en-US" dirty="0" smtClean="0"/>
              <a:t> satisfies </a:t>
            </a:r>
            <a:r>
              <a:rPr lang="en-US" dirty="0" smtClean="0">
                <a:solidFill>
                  <a:srgbClr val="0000FF"/>
                </a:solidFill>
              </a:rPr>
              <a:t>backdoor criterion </a:t>
            </a:r>
            <a:r>
              <a:rPr lang="en-US" dirty="0" smtClean="0"/>
              <a:t>relative to pair </a:t>
            </a:r>
            <a:r>
              <a:rPr lang="en-US" dirty="0" smtClean="0">
                <a:solidFill>
                  <a:srgbClr val="008380"/>
                </a:solidFill>
              </a:rPr>
              <a:t>(X,Y)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variables </a:t>
            </a:r>
            <a:r>
              <a:rPr lang="en-US" dirty="0" err="1" smtClean="0"/>
              <a:t>iff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No node in </a:t>
            </a:r>
            <a:r>
              <a:rPr lang="en-US" dirty="0" smtClean="0">
                <a:solidFill>
                  <a:srgbClr val="008380"/>
                </a:solidFill>
              </a:rPr>
              <a:t>Z</a:t>
            </a:r>
            <a:r>
              <a:rPr lang="en-US" dirty="0" smtClean="0"/>
              <a:t> is a descendant of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  <a:r>
              <a:rPr lang="en-US" dirty="0" smtClean="0"/>
              <a:t> and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8380"/>
                </a:solidFill>
              </a:rPr>
              <a:t>Z</a:t>
            </a:r>
            <a:r>
              <a:rPr lang="en-US" dirty="0" smtClean="0">
                <a:solidFill>
                  <a:srgbClr val="000000"/>
                </a:solidFill>
              </a:rPr>
              <a:t> b</a:t>
            </a:r>
            <a:r>
              <a:rPr lang="en-US" dirty="0" smtClean="0"/>
              <a:t>locks every </a:t>
            </a:r>
            <a:r>
              <a:rPr lang="en-US" dirty="0"/>
              <a:t>p</a:t>
            </a:r>
            <a:r>
              <a:rPr lang="en-US" dirty="0" smtClean="0"/>
              <a:t>ath between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8380"/>
                </a:solidFill>
              </a:rPr>
              <a:t>Y</a:t>
            </a:r>
            <a:r>
              <a:rPr lang="en-US" dirty="0" smtClean="0"/>
              <a:t> that contains an arrow into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</a:p>
          <a:p>
            <a:pPr marL="0" indent="0"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309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Backdoor Criterion (</a:t>
            </a:r>
            <a:r>
              <a:rPr lang="en-US" dirty="0" smtClean="0">
                <a:solidFill>
                  <a:srgbClr val="FF6600"/>
                </a:solidFill>
              </a:rPr>
              <a:t>Example 1 </a:t>
            </a:r>
            <a:r>
              <a:rPr lang="en-US" dirty="0" smtClean="0"/>
              <a:t>(cont’d))</a:t>
            </a:r>
            <a:endParaRPr lang="en-US" dirty="0"/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 bwMode="auto">
          <a:xfrm>
            <a:off x="7956376" y="6381328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46856" y="4149080"/>
            <a:ext cx="8517632" cy="2232248"/>
          </a:xfrm>
          <a:ln>
            <a:solidFill>
              <a:srgbClr val="FF6600"/>
            </a:solidFill>
          </a:ln>
        </p:spPr>
        <p:txBody>
          <a:bodyPr/>
          <a:lstStyle/>
          <a:p>
            <a:pPr>
              <a:defRPr/>
            </a:pPr>
            <a:r>
              <a:rPr lang="en-US" dirty="0" smtClean="0"/>
              <a:t>Causal effect of X on Y?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rgbClr val="008380"/>
                </a:solidFill>
              </a:rPr>
              <a:t>P(y | do(x)) = </a:t>
            </a:r>
            <a:r>
              <a:rPr lang="de-DE" sz="2400" dirty="0" smtClean="0">
                <a:solidFill>
                  <a:srgbClr val="008380"/>
                </a:solidFill>
              </a:rPr>
              <a:t>∑</a:t>
            </a:r>
            <a:r>
              <a:rPr lang="de-DE" sz="2400" baseline="-25000" dirty="0" err="1" smtClean="0">
                <a:solidFill>
                  <a:srgbClr val="008380"/>
                </a:solidFill>
              </a:rPr>
              <a:t>w</a:t>
            </a:r>
            <a:r>
              <a:rPr lang="de-DE" sz="2400" dirty="0" err="1" smtClean="0">
                <a:solidFill>
                  <a:srgbClr val="008380"/>
                </a:solidFill>
              </a:rPr>
              <a:t>P</a:t>
            </a:r>
            <a:r>
              <a:rPr lang="de-DE" sz="2400" dirty="0">
                <a:solidFill>
                  <a:srgbClr val="008380"/>
                </a:solidFill>
              </a:rPr>
              <a:t>(Y=</a:t>
            </a:r>
            <a:r>
              <a:rPr lang="de-DE" sz="2400" dirty="0" err="1">
                <a:solidFill>
                  <a:srgbClr val="008380"/>
                </a:solidFill>
              </a:rPr>
              <a:t>y</a:t>
            </a:r>
            <a:r>
              <a:rPr lang="de-DE" sz="2400" dirty="0" err="1" smtClean="0">
                <a:solidFill>
                  <a:srgbClr val="008380"/>
                </a:solidFill>
              </a:rPr>
              <a:t>|X</a:t>
            </a:r>
            <a:r>
              <a:rPr lang="de-DE" sz="2400" dirty="0" smtClean="0">
                <a:solidFill>
                  <a:srgbClr val="008380"/>
                </a:solidFill>
              </a:rPr>
              <a:t>=x, W</a:t>
            </a:r>
            <a:r>
              <a:rPr lang="de-DE" sz="2400" dirty="0">
                <a:solidFill>
                  <a:srgbClr val="008380"/>
                </a:solidFill>
              </a:rPr>
              <a:t>=</a:t>
            </a:r>
            <a:r>
              <a:rPr lang="de-DE" sz="2400" dirty="0" err="1" smtClean="0">
                <a:solidFill>
                  <a:srgbClr val="008380"/>
                </a:solidFill>
              </a:rPr>
              <a:t>w</a:t>
            </a:r>
            <a:r>
              <a:rPr lang="de-DE" sz="2400" dirty="0" smtClean="0">
                <a:solidFill>
                  <a:srgbClr val="008380"/>
                </a:solidFill>
              </a:rPr>
              <a:t>)P(W=</a:t>
            </a:r>
            <a:r>
              <a:rPr lang="de-DE" sz="2400" dirty="0" err="1" smtClean="0">
                <a:solidFill>
                  <a:srgbClr val="008380"/>
                </a:solidFill>
              </a:rPr>
              <a:t>w</a:t>
            </a:r>
            <a:r>
              <a:rPr lang="de-DE" sz="2400" dirty="0" smtClean="0">
                <a:solidFill>
                  <a:srgbClr val="008380"/>
                </a:solidFill>
              </a:rPr>
              <a:t>)</a:t>
            </a:r>
          </a:p>
          <a:p>
            <a:pPr marL="0" indent="0">
              <a:buNone/>
              <a:defRPr/>
            </a:pPr>
            <a:r>
              <a:rPr lang="de-DE" dirty="0"/>
              <a:t> </a:t>
            </a:r>
            <a:r>
              <a:rPr lang="de-DE" dirty="0" smtClean="0"/>
              <a:t>                  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</p:txBody>
      </p:sp>
      <p:cxnSp>
        <p:nvCxnSpPr>
          <p:cNvPr id="6" name="Gerade Verbindung mit Pfeil 5"/>
          <p:cNvCxnSpPr>
            <a:stCxn id="9" idx="4"/>
            <a:endCxn id="26" idx="0"/>
          </p:cNvCxnSpPr>
          <p:nvPr/>
        </p:nvCxnSpPr>
        <p:spPr>
          <a:xfrm>
            <a:off x="6762540" y="4869160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690532" y="472516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mit Pfeil 9"/>
          <p:cNvCxnSpPr>
            <a:stCxn id="26" idx="6"/>
            <a:endCxn id="15" idx="2"/>
          </p:cNvCxnSpPr>
          <p:nvPr/>
        </p:nvCxnSpPr>
        <p:spPr>
          <a:xfrm>
            <a:off x="6834548" y="5517232"/>
            <a:ext cx="1296144" cy="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8100392" y="472514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mit Pfeil 11"/>
          <p:cNvCxnSpPr>
            <a:endCxn id="15" idx="0"/>
          </p:cNvCxnSpPr>
          <p:nvPr/>
        </p:nvCxnSpPr>
        <p:spPr>
          <a:xfrm flipH="1">
            <a:off x="8202700" y="4869144"/>
            <a:ext cx="4998" cy="57608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8130692" y="544522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mit Pfeil 16"/>
          <p:cNvCxnSpPr>
            <a:stCxn id="9" idx="6"/>
          </p:cNvCxnSpPr>
          <p:nvPr/>
        </p:nvCxnSpPr>
        <p:spPr>
          <a:xfrm flipV="1">
            <a:off x="6834548" y="4797144"/>
            <a:ext cx="1301142" cy="16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6047458" y="4149080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S= </a:t>
            </a:r>
            <a:r>
              <a:rPr lang="de-DE" dirty="0" err="1" smtClean="0"/>
              <a:t>socioeconomic</a:t>
            </a:r>
            <a:r>
              <a:rPr lang="de-DE" baseline="-25000" dirty="0"/>
              <a:t> </a:t>
            </a:r>
            <a:endParaRPr lang="de-DE" baseline="-25000" dirty="0" smtClean="0"/>
          </a:p>
          <a:p>
            <a:r>
              <a:rPr lang="de-DE" baseline="-25000" dirty="0"/>
              <a:t> </a:t>
            </a:r>
            <a:r>
              <a:rPr lang="de-DE" dirty="0" smtClean="0"/>
              <a:t>      </a:t>
            </a:r>
            <a:r>
              <a:rPr lang="de-DE" dirty="0" err="1" smtClean="0"/>
              <a:t>status</a:t>
            </a:r>
            <a:endParaRPr lang="de-DE" dirty="0" smtClean="0"/>
          </a:p>
        </p:txBody>
      </p:sp>
      <p:sp>
        <p:nvSpPr>
          <p:cNvPr id="23" name="Textfeld 22"/>
          <p:cNvSpPr txBox="1"/>
          <p:nvPr/>
        </p:nvSpPr>
        <p:spPr>
          <a:xfrm>
            <a:off x="7524328" y="5589240"/>
            <a:ext cx="1424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Y= </a:t>
            </a:r>
            <a:r>
              <a:rPr lang="de-DE" dirty="0" err="1" smtClean="0"/>
              <a:t>recovery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6119466" y="5517232"/>
            <a:ext cx="1445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X = </a:t>
            </a:r>
            <a:r>
              <a:rPr lang="de-DE" dirty="0" err="1" smtClean="0"/>
              <a:t>drug</a:t>
            </a:r>
            <a:r>
              <a:rPr lang="de-DE" dirty="0" smtClean="0"/>
              <a:t> </a:t>
            </a:r>
          </a:p>
          <a:p>
            <a:r>
              <a:rPr lang="de-DE" dirty="0"/>
              <a:t> </a:t>
            </a:r>
            <a:r>
              <a:rPr lang="de-DE" dirty="0" smtClean="0"/>
              <a:t>     </a:t>
            </a:r>
            <a:r>
              <a:rPr lang="de-DE" dirty="0" err="1" smtClean="0"/>
              <a:t>usage</a:t>
            </a:r>
            <a:endParaRPr lang="de-DE" baseline="-25000" dirty="0"/>
          </a:p>
        </p:txBody>
      </p:sp>
      <p:sp>
        <p:nvSpPr>
          <p:cNvPr id="26" name="Oval 25"/>
          <p:cNvSpPr/>
          <p:nvPr/>
        </p:nvSpPr>
        <p:spPr>
          <a:xfrm>
            <a:off x="6690532" y="5445224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7631634" y="4437112"/>
            <a:ext cx="133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</a:t>
            </a:r>
            <a:r>
              <a:rPr lang="de-DE" dirty="0" smtClean="0"/>
              <a:t> = </a:t>
            </a:r>
            <a:r>
              <a:rPr lang="de-DE" dirty="0" err="1" smtClean="0"/>
              <a:t>weight</a:t>
            </a:r>
            <a:endParaRPr lang="de-DE" baseline="-25000" dirty="0"/>
          </a:p>
        </p:txBody>
      </p:sp>
      <p:sp>
        <p:nvSpPr>
          <p:cNvPr id="18" name="Inhaltsplatzhalter 2"/>
          <p:cNvSpPr txBox="1">
            <a:spLocks/>
          </p:cNvSpPr>
          <p:nvPr/>
        </p:nvSpPr>
        <p:spPr bwMode="auto">
          <a:xfrm>
            <a:off x="1619672" y="5157192"/>
            <a:ext cx="532859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de-DE" sz="2400" dirty="0" smtClean="0"/>
              <a:t>      </a:t>
            </a:r>
            <a:r>
              <a:rPr lang="de-DE" sz="2400" dirty="0" smtClean="0">
                <a:solidFill>
                  <a:srgbClr val="008380"/>
                </a:solidFill>
              </a:rPr>
              <a:t>= ∑</a:t>
            </a:r>
            <a:r>
              <a:rPr lang="de-DE" sz="2400" baseline="-25000" dirty="0" err="1" smtClean="0">
                <a:solidFill>
                  <a:srgbClr val="008380"/>
                </a:solidFill>
              </a:rPr>
              <a:t>s</a:t>
            </a:r>
            <a:r>
              <a:rPr lang="de-DE" sz="2400" dirty="0" err="1" smtClean="0">
                <a:solidFill>
                  <a:srgbClr val="008380"/>
                </a:solidFill>
              </a:rPr>
              <a:t>P</a:t>
            </a:r>
            <a:r>
              <a:rPr lang="de-DE" sz="2400" dirty="0" smtClean="0">
                <a:solidFill>
                  <a:srgbClr val="008380"/>
                </a:solidFill>
              </a:rPr>
              <a:t>(Y=</a:t>
            </a:r>
            <a:r>
              <a:rPr lang="de-DE" sz="2400" dirty="0" err="1" smtClean="0">
                <a:solidFill>
                  <a:srgbClr val="008380"/>
                </a:solidFill>
              </a:rPr>
              <a:t>y|X</a:t>
            </a:r>
            <a:r>
              <a:rPr lang="de-DE" sz="2400" dirty="0" smtClean="0">
                <a:solidFill>
                  <a:srgbClr val="008380"/>
                </a:solidFill>
              </a:rPr>
              <a:t>=x, S=s)P(S=s</a:t>
            </a:r>
            <a:r>
              <a:rPr lang="de-DE" dirty="0" smtClean="0">
                <a:solidFill>
                  <a:srgbClr val="008380"/>
                </a:solidFill>
              </a:rPr>
              <a:t>)</a:t>
            </a:r>
          </a:p>
          <a:p>
            <a:pPr marL="0" indent="0">
              <a:buFontTx/>
              <a:buNone/>
              <a:defRPr/>
            </a:pPr>
            <a:r>
              <a:rPr lang="de-DE" dirty="0" smtClean="0"/>
              <a:t>                   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  <p:sp>
        <p:nvSpPr>
          <p:cNvPr id="19" name="Inhaltsplatzhalter 2"/>
          <p:cNvSpPr txBox="1">
            <a:spLocks/>
          </p:cNvSpPr>
          <p:nvPr/>
        </p:nvSpPr>
        <p:spPr bwMode="auto">
          <a:xfrm>
            <a:off x="395536" y="5733256"/>
            <a:ext cx="5832648" cy="864096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Conditioning</a:t>
            </a:r>
            <a:r>
              <a:rPr lang="de-DE" sz="2000" dirty="0" smtClean="0">
                <a:solidFill>
                  <a:srgbClr val="000000"/>
                </a:solidFill>
              </a:rPr>
              <a:t> on different variables S vs. W </a:t>
            </a:r>
          </a:p>
          <a:p>
            <a:pPr marL="0" indent="0">
              <a:buNone/>
              <a:defRPr/>
            </a:pPr>
            <a:r>
              <a:rPr lang="de-DE" sz="2000" dirty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with</a:t>
            </a:r>
            <a:r>
              <a:rPr lang="de-DE" sz="2000" dirty="0" smtClean="0">
                <a:solidFill>
                  <a:srgbClr val="000000"/>
                </a:solidFill>
              </a:rPr>
              <a:t> same </a:t>
            </a:r>
            <a:r>
              <a:rPr lang="de-DE" sz="2000" dirty="0" err="1" smtClean="0">
                <a:solidFill>
                  <a:srgbClr val="000000"/>
                </a:solidFill>
              </a:rPr>
              <a:t>effect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calculation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FontTx/>
              <a:buNone/>
              <a:defRPr/>
            </a:pPr>
            <a:r>
              <a:rPr lang="de-DE" sz="2000" dirty="0" smtClean="0"/>
              <a:t>                   </a:t>
            </a: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>
              <a:defRPr/>
            </a:pPr>
            <a:endParaRPr lang="en-US" sz="2000" dirty="0" smtClean="0"/>
          </a:p>
          <a:p>
            <a:pPr marL="0" indent="0">
              <a:buFontTx/>
              <a:buNone/>
              <a:defRPr/>
            </a:pPr>
            <a:endParaRPr lang="en-US" sz="2000" dirty="0" smtClean="0"/>
          </a:p>
        </p:txBody>
      </p:sp>
      <p:sp>
        <p:nvSpPr>
          <p:cNvPr id="20" name="Inhaltsplatzhalter 2"/>
          <p:cNvSpPr txBox="1">
            <a:spLocks/>
          </p:cNvSpPr>
          <p:nvPr/>
        </p:nvSpPr>
        <p:spPr bwMode="auto">
          <a:xfrm>
            <a:off x="467544" y="1196752"/>
            <a:ext cx="8496944" cy="2736304"/>
          </a:xfrm>
          <a:prstGeom prst="rect">
            <a:avLst/>
          </a:prstGeom>
          <a:noFill/>
          <a:ln>
            <a:solidFill>
              <a:srgbClr val="3366FF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b="1" dirty="0" smtClean="0">
                <a:solidFill>
                  <a:srgbClr val="0000FF"/>
                </a:solidFill>
              </a:rPr>
              <a:t>Definition </a:t>
            </a:r>
          </a:p>
          <a:p>
            <a:pPr marL="0" indent="0">
              <a:buNone/>
              <a:defRPr/>
            </a:pPr>
            <a:r>
              <a:rPr lang="en-US" dirty="0" smtClean="0"/>
              <a:t>Set of variables </a:t>
            </a:r>
            <a:r>
              <a:rPr lang="en-US" dirty="0" smtClean="0">
                <a:solidFill>
                  <a:srgbClr val="008380"/>
                </a:solidFill>
              </a:rPr>
              <a:t>Z</a:t>
            </a:r>
            <a:r>
              <a:rPr lang="en-US" dirty="0" smtClean="0"/>
              <a:t> satisfies </a:t>
            </a:r>
            <a:r>
              <a:rPr lang="en-US" dirty="0" smtClean="0">
                <a:solidFill>
                  <a:srgbClr val="0000FF"/>
                </a:solidFill>
              </a:rPr>
              <a:t>backdoor criterion </a:t>
            </a:r>
            <a:r>
              <a:rPr lang="en-US" dirty="0" smtClean="0"/>
              <a:t>relative to pair </a:t>
            </a:r>
            <a:r>
              <a:rPr lang="en-US" dirty="0" smtClean="0">
                <a:solidFill>
                  <a:srgbClr val="008380"/>
                </a:solidFill>
              </a:rPr>
              <a:t>(X,Y)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variables </a:t>
            </a:r>
            <a:r>
              <a:rPr lang="en-US" dirty="0" err="1" smtClean="0"/>
              <a:t>iff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No node in </a:t>
            </a:r>
            <a:r>
              <a:rPr lang="en-US" dirty="0" smtClean="0">
                <a:solidFill>
                  <a:srgbClr val="008380"/>
                </a:solidFill>
              </a:rPr>
              <a:t>Z</a:t>
            </a:r>
            <a:r>
              <a:rPr lang="en-US" dirty="0" smtClean="0"/>
              <a:t> is a descendant of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  <a:r>
              <a:rPr lang="en-US" dirty="0" smtClean="0"/>
              <a:t> and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8380"/>
                </a:solidFill>
              </a:rPr>
              <a:t>Z</a:t>
            </a:r>
            <a:r>
              <a:rPr lang="en-US" dirty="0" smtClean="0">
                <a:solidFill>
                  <a:srgbClr val="000000"/>
                </a:solidFill>
              </a:rPr>
              <a:t> b</a:t>
            </a:r>
            <a:r>
              <a:rPr lang="en-US" dirty="0" smtClean="0"/>
              <a:t>locks every </a:t>
            </a:r>
            <a:r>
              <a:rPr lang="en-US" dirty="0"/>
              <a:t>p</a:t>
            </a:r>
            <a:r>
              <a:rPr lang="en-US" dirty="0" smtClean="0"/>
              <a:t>ath between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8380"/>
                </a:solidFill>
              </a:rPr>
              <a:t>Y</a:t>
            </a:r>
            <a:r>
              <a:rPr lang="en-US" dirty="0" smtClean="0"/>
              <a:t> that contains an arrow into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</a:p>
          <a:p>
            <a:pPr marL="0" indent="0"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441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Backdoor Criterion (</a:t>
            </a:r>
            <a:r>
              <a:rPr lang="en-US" dirty="0" smtClean="0">
                <a:solidFill>
                  <a:srgbClr val="FF6600"/>
                </a:solidFill>
              </a:rPr>
              <a:t>Example 2a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 bwMode="auto">
          <a:xfrm>
            <a:off x="7812360" y="6381328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46856" y="4005064"/>
            <a:ext cx="8517632" cy="2448272"/>
          </a:xfrm>
          <a:ln>
            <a:solidFill>
              <a:srgbClr val="FF6600"/>
            </a:solidFill>
          </a:ln>
        </p:spPr>
        <p:txBody>
          <a:bodyPr/>
          <a:lstStyle/>
          <a:p>
            <a:pPr>
              <a:defRPr/>
            </a:pPr>
            <a:r>
              <a:rPr lang="en-US" dirty="0" smtClean="0"/>
              <a:t>Causal effect of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  <a:r>
              <a:rPr lang="en-US" dirty="0" smtClean="0"/>
              <a:t> on </a:t>
            </a:r>
            <a:r>
              <a:rPr lang="en-US" dirty="0" smtClean="0">
                <a:solidFill>
                  <a:srgbClr val="008380"/>
                </a:solidFill>
              </a:rPr>
              <a:t>Y</a:t>
            </a:r>
            <a:r>
              <a:rPr lang="en-US" dirty="0" smtClean="0"/>
              <a:t>?</a:t>
            </a:r>
          </a:p>
          <a:p>
            <a:pPr>
              <a:defRPr/>
            </a:pPr>
            <a:r>
              <a:rPr lang="en-US" dirty="0" smtClean="0"/>
              <a:t>No backdoor paths</a:t>
            </a:r>
          </a:p>
          <a:p>
            <a:pPr lvl="1">
              <a:defRPr/>
            </a:pPr>
            <a:r>
              <a:rPr lang="en-US" dirty="0" smtClean="0"/>
              <a:t>Can use </a:t>
            </a:r>
            <a:r>
              <a:rPr lang="en-US" dirty="0" smtClean="0">
                <a:solidFill>
                  <a:srgbClr val="008380"/>
                </a:solidFill>
              </a:rPr>
              <a:t>Z = {}</a:t>
            </a:r>
          </a:p>
          <a:p>
            <a:pPr lvl="1">
              <a:defRPr/>
            </a:pPr>
            <a:r>
              <a:rPr lang="en-US" dirty="0" smtClean="0">
                <a:solidFill>
                  <a:srgbClr val="008380"/>
                </a:solidFill>
              </a:rPr>
              <a:t>P(y | do(x)) = P(y | x)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</p:txBody>
      </p:sp>
      <p:sp>
        <p:nvSpPr>
          <p:cNvPr id="18" name="Textfeld 17"/>
          <p:cNvSpPr txBox="1"/>
          <p:nvPr/>
        </p:nvSpPr>
        <p:spPr>
          <a:xfrm>
            <a:off x="6804248" y="5147900"/>
            <a:ext cx="496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U</a:t>
            </a:r>
            <a:r>
              <a:rPr lang="de-DE" baseline="-25000" dirty="0">
                <a:solidFill>
                  <a:srgbClr val="000000"/>
                </a:solidFill>
              </a:rPr>
              <a:t>W</a:t>
            </a:r>
          </a:p>
        </p:txBody>
      </p:sp>
      <p:sp>
        <p:nvSpPr>
          <p:cNvPr id="19" name="Oval 18"/>
          <p:cNvSpPr/>
          <p:nvPr/>
        </p:nvSpPr>
        <p:spPr>
          <a:xfrm>
            <a:off x="7070320" y="550794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9"/>
          <p:cNvSpPr/>
          <p:nvPr/>
        </p:nvSpPr>
        <p:spPr>
          <a:xfrm>
            <a:off x="7070320" y="586798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21"/>
          <p:cNvSpPr/>
          <p:nvPr/>
        </p:nvSpPr>
        <p:spPr>
          <a:xfrm>
            <a:off x="6350240" y="541733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>
            <a:stCxn id="19" idx="4"/>
          </p:cNvCxnSpPr>
          <p:nvPr/>
        </p:nvCxnSpPr>
        <p:spPr>
          <a:xfrm>
            <a:off x="7142328" y="5651940"/>
            <a:ext cx="0" cy="36005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22" idx="5"/>
            <a:endCxn id="20" idx="2"/>
          </p:cNvCxnSpPr>
          <p:nvPr/>
        </p:nvCxnSpPr>
        <p:spPr>
          <a:xfrm>
            <a:off x="6473165" y="5540244"/>
            <a:ext cx="597155" cy="39973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7790400" y="542660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Oval 28"/>
          <p:cNvSpPr/>
          <p:nvPr/>
        </p:nvSpPr>
        <p:spPr>
          <a:xfrm>
            <a:off x="7790400" y="492260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Oval 29"/>
          <p:cNvSpPr/>
          <p:nvPr/>
        </p:nvSpPr>
        <p:spPr>
          <a:xfrm>
            <a:off x="6350240" y="492260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1" name="Gerade Verbindung mit Pfeil 30"/>
          <p:cNvCxnSpPr>
            <a:stCxn id="29" idx="4"/>
            <a:endCxn id="28" idx="0"/>
          </p:cNvCxnSpPr>
          <p:nvPr/>
        </p:nvCxnSpPr>
        <p:spPr>
          <a:xfrm>
            <a:off x="7862408" y="5066600"/>
            <a:ext cx="0" cy="36000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28" idx="3"/>
            <a:endCxn id="20" idx="7"/>
          </p:cNvCxnSpPr>
          <p:nvPr/>
        </p:nvCxnSpPr>
        <p:spPr>
          <a:xfrm flipH="1">
            <a:off x="7193245" y="5549520"/>
            <a:ext cx="618246" cy="33954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30" idx="4"/>
            <a:endCxn id="22" idx="0"/>
          </p:cNvCxnSpPr>
          <p:nvPr/>
        </p:nvCxnSpPr>
        <p:spPr>
          <a:xfrm>
            <a:off x="6422248" y="5066600"/>
            <a:ext cx="0" cy="35073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7336941" y="4769276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U</a:t>
            </a:r>
            <a:r>
              <a:rPr lang="de-DE" baseline="-25000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6206224" y="4499828"/>
            <a:ext cx="44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r>
              <a:rPr lang="de-DE" baseline="-25000" dirty="0"/>
              <a:t>Z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7164288" y="5858688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</a:t>
            </a:r>
            <a:endParaRPr lang="de-DE" baseline="-25000" dirty="0"/>
          </a:p>
        </p:txBody>
      </p:sp>
      <p:sp>
        <p:nvSpPr>
          <p:cNvPr id="38" name="Textfeld 37"/>
          <p:cNvSpPr txBox="1"/>
          <p:nvPr/>
        </p:nvSpPr>
        <p:spPr>
          <a:xfrm>
            <a:off x="7862408" y="555207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</a:t>
            </a:r>
            <a:endParaRPr lang="de-DE" baseline="-25000" dirty="0"/>
          </a:p>
        </p:txBody>
      </p:sp>
      <p:sp>
        <p:nvSpPr>
          <p:cNvPr id="39" name="Textfeld 38"/>
          <p:cNvSpPr txBox="1"/>
          <p:nvPr/>
        </p:nvSpPr>
        <p:spPr>
          <a:xfrm>
            <a:off x="6012160" y="530120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</a:t>
            </a:r>
            <a:endParaRPr lang="de-DE" baseline="-25000" dirty="0"/>
          </a:p>
        </p:txBody>
      </p:sp>
      <p:sp>
        <p:nvSpPr>
          <p:cNvPr id="40" name="Oval 39"/>
          <p:cNvSpPr/>
          <p:nvPr/>
        </p:nvSpPr>
        <p:spPr>
          <a:xfrm>
            <a:off x="8582488" y="541736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Oval 40"/>
          <p:cNvSpPr/>
          <p:nvPr/>
        </p:nvSpPr>
        <p:spPr>
          <a:xfrm>
            <a:off x="8582488" y="492260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2" name="Gerade Verbindung mit Pfeil 41"/>
          <p:cNvCxnSpPr>
            <a:stCxn id="41" idx="4"/>
            <a:endCxn id="40" idx="0"/>
          </p:cNvCxnSpPr>
          <p:nvPr/>
        </p:nvCxnSpPr>
        <p:spPr>
          <a:xfrm>
            <a:off x="8654496" y="5066600"/>
            <a:ext cx="0" cy="35076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7070320" y="622802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5" name="Gerade Verbindung mit Pfeil 44"/>
          <p:cNvCxnSpPr>
            <a:stCxn id="20" idx="4"/>
            <a:endCxn id="44" idx="0"/>
          </p:cNvCxnSpPr>
          <p:nvPr/>
        </p:nvCxnSpPr>
        <p:spPr>
          <a:xfrm>
            <a:off x="7142328" y="6011980"/>
            <a:ext cx="0" cy="21604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6350240" y="586798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7" name="Gerade Verbindung mit Pfeil 46"/>
          <p:cNvCxnSpPr>
            <a:stCxn id="46" idx="5"/>
            <a:endCxn id="44" idx="2"/>
          </p:cNvCxnSpPr>
          <p:nvPr/>
        </p:nvCxnSpPr>
        <p:spPr>
          <a:xfrm>
            <a:off x="6473165" y="5990892"/>
            <a:ext cx="597155" cy="30912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5940152" y="5723964"/>
            <a:ext cx="44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U</a:t>
            </a:r>
            <a:r>
              <a:rPr lang="de-DE" baseline="-25000" dirty="0" smtClean="0">
                <a:solidFill>
                  <a:srgbClr val="000000"/>
                </a:solidFill>
              </a:rPr>
              <a:t>T</a:t>
            </a:r>
            <a:endParaRPr lang="de-DE" baseline="-25000" dirty="0">
              <a:solidFill>
                <a:srgbClr val="000000"/>
              </a:solidFill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8489069" y="5561364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</a:t>
            </a:r>
            <a:endParaRPr lang="de-DE" baseline="-25000" dirty="0"/>
          </a:p>
        </p:txBody>
      </p:sp>
      <p:cxnSp>
        <p:nvCxnSpPr>
          <p:cNvPr id="50" name="Gerade Verbindung mit Pfeil 49"/>
          <p:cNvCxnSpPr>
            <a:stCxn id="28" idx="6"/>
            <a:endCxn id="40" idx="2"/>
          </p:cNvCxnSpPr>
          <p:nvPr/>
        </p:nvCxnSpPr>
        <p:spPr>
          <a:xfrm flipV="1">
            <a:off x="7934416" y="5489364"/>
            <a:ext cx="648072" cy="924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8532440" y="4571836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U</a:t>
            </a:r>
            <a:r>
              <a:rPr lang="de-DE" baseline="-25000" dirty="0" smtClean="0">
                <a:solidFill>
                  <a:srgbClr val="000000"/>
                </a:solidFill>
              </a:rPr>
              <a:t>Y</a:t>
            </a:r>
            <a:endParaRPr lang="de-DE" baseline="-25000" dirty="0">
              <a:solidFill>
                <a:srgbClr val="000000"/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6804248" y="622802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</a:t>
            </a:r>
            <a:endParaRPr lang="de-DE" baseline="-25000" dirty="0"/>
          </a:p>
        </p:txBody>
      </p:sp>
      <p:sp>
        <p:nvSpPr>
          <p:cNvPr id="53" name="Oval 52"/>
          <p:cNvSpPr/>
          <p:nvPr/>
        </p:nvSpPr>
        <p:spPr>
          <a:xfrm>
            <a:off x="7624973" y="458112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4" name="Gerade Verbindung mit Pfeil 53"/>
          <p:cNvCxnSpPr>
            <a:stCxn id="53" idx="3"/>
            <a:endCxn id="22" idx="6"/>
          </p:cNvCxnSpPr>
          <p:nvPr/>
        </p:nvCxnSpPr>
        <p:spPr>
          <a:xfrm flipH="1">
            <a:off x="6494256" y="4704040"/>
            <a:ext cx="1151808" cy="78529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>
            <a:stCxn id="53" idx="5"/>
            <a:endCxn id="40" idx="1"/>
          </p:cNvCxnSpPr>
          <p:nvPr/>
        </p:nvCxnSpPr>
        <p:spPr>
          <a:xfrm>
            <a:off x="7747898" y="4704040"/>
            <a:ext cx="855681" cy="73441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7192925" y="419321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7705606" y="406778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r>
              <a:rPr lang="de-DE" baseline="-25000" dirty="0" smtClean="0"/>
              <a:t>R</a:t>
            </a:r>
          </a:p>
        </p:txBody>
      </p:sp>
      <p:sp>
        <p:nvSpPr>
          <p:cNvPr id="58" name="Oval 57"/>
          <p:cNvSpPr/>
          <p:nvPr/>
        </p:nvSpPr>
        <p:spPr>
          <a:xfrm>
            <a:off x="7624973" y="405848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1" name="Gerade Verbindung mit Pfeil 60"/>
          <p:cNvCxnSpPr>
            <a:stCxn id="58" idx="4"/>
            <a:endCxn id="53" idx="0"/>
          </p:cNvCxnSpPr>
          <p:nvPr/>
        </p:nvCxnSpPr>
        <p:spPr>
          <a:xfrm>
            <a:off x="7696981" y="4202488"/>
            <a:ext cx="0" cy="37864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Inhaltsplatzhalter 2"/>
          <p:cNvSpPr txBox="1">
            <a:spLocks/>
          </p:cNvSpPr>
          <p:nvPr/>
        </p:nvSpPr>
        <p:spPr bwMode="auto">
          <a:xfrm>
            <a:off x="467544" y="1196752"/>
            <a:ext cx="8496944" cy="2736304"/>
          </a:xfrm>
          <a:prstGeom prst="rect">
            <a:avLst/>
          </a:prstGeom>
          <a:noFill/>
          <a:ln>
            <a:solidFill>
              <a:srgbClr val="3366FF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b="1" dirty="0" smtClean="0">
                <a:solidFill>
                  <a:srgbClr val="0000FF"/>
                </a:solidFill>
              </a:rPr>
              <a:t>Definition </a:t>
            </a:r>
          </a:p>
          <a:p>
            <a:pPr marL="0" indent="0">
              <a:buNone/>
              <a:defRPr/>
            </a:pPr>
            <a:r>
              <a:rPr lang="en-US" dirty="0" smtClean="0"/>
              <a:t>Set of variables </a:t>
            </a:r>
            <a:r>
              <a:rPr lang="en-US" dirty="0" smtClean="0">
                <a:solidFill>
                  <a:srgbClr val="008380"/>
                </a:solidFill>
              </a:rPr>
              <a:t>Z</a:t>
            </a:r>
            <a:r>
              <a:rPr lang="en-US" dirty="0" smtClean="0"/>
              <a:t> satisfies </a:t>
            </a:r>
            <a:r>
              <a:rPr lang="en-US" dirty="0" smtClean="0">
                <a:solidFill>
                  <a:srgbClr val="0000FF"/>
                </a:solidFill>
              </a:rPr>
              <a:t>backdoor criterion </a:t>
            </a:r>
            <a:r>
              <a:rPr lang="en-US" dirty="0" smtClean="0"/>
              <a:t>relative to pair </a:t>
            </a:r>
            <a:r>
              <a:rPr lang="en-US" dirty="0" smtClean="0">
                <a:solidFill>
                  <a:srgbClr val="008380"/>
                </a:solidFill>
              </a:rPr>
              <a:t>(X,Y)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variables </a:t>
            </a:r>
            <a:r>
              <a:rPr lang="en-US" dirty="0" err="1" smtClean="0"/>
              <a:t>iff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No node in </a:t>
            </a:r>
            <a:r>
              <a:rPr lang="en-US" dirty="0" smtClean="0">
                <a:solidFill>
                  <a:srgbClr val="008380"/>
                </a:solidFill>
              </a:rPr>
              <a:t>Z</a:t>
            </a:r>
            <a:r>
              <a:rPr lang="en-US" dirty="0" smtClean="0"/>
              <a:t> is a descendant of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  <a:r>
              <a:rPr lang="en-US" dirty="0" smtClean="0"/>
              <a:t> and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8380"/>
                </a:solidFill>
              </a:rPr>
              <a:t>Z</a:t>
            </a:r>
            <a:r>
              <a:rPr lang="en-US" dirty="0" smtClean="0">
                <a:solidFill>
                  <a:srgbClr val="000000"/>
                </a:solidFill>
              </a:rPr>
              <a:t> b</a:t>
            </a:r>
            <a:r>
              <a:rPr lang="en-US" dirty="0" smtClean="0"/>
              <a:t>locks every </a:t>
            </a:r>
            <a:r>
              <a:rPr lang="en-US" dirty="0"/>
              <a:t>p</a:t>
            </a:r>
            <a:r>
              <a:rPr lang="en-US" dirty="0" smtClean="0"/>
              <a:t>ath between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8380"/>
                </a:solidFill>
              </a:rPr>
              <a:t>Y</a:t>
            </a:r>
            <a:r>
              <a:rPr lang="en-US" dirty="0" smtClean="0"/>
              <a:t> that contains an arrow into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</a:p>
          <a:p>
            <a:pPr marL="0" indent="0"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3077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Literature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J.Pearl</a:t>
            </a:r>
            <a:r>
              <a:rPr lang="en-US" dirty="0" smtClean="0"/>
              <a:t>, M. </a:t>
            </a:r>
            <a:r>
              <a:rPr lang="en-US" dirty="0" err="1" smtClean="0"/>
              <a:t>Glymour</a:t>
            </a:r>
            <a:r>
              <a:rPr lang="en-US" dirty="0" smtClean="0"/>
              <a:t>, N. P. Jewell: Causal inference in statistics – A primer, Wiley, 2016. </a:t>
            </a:r>
          </a:p>
          <a:p>
            <a:pPr marL="0" indent="0">
              <a:buNone/>
              <a:defRPr/>
            </a:pPr>
            <a:r>
              <a:rPr lang="en-US" dirty="0" smtClean="0"/>
              <a:t>                                                           (Main Reference)</a:t>
            </a:r>
          </a:p>
          <a:p>
            <a:pPr>
              <a:defRPr/>
            </a:pPr>
            <a:r>
              <a:rPr lang="en-US" dirty="0" smtClean="0"/>
              <a:t>J. Pearl: Causality, CUP, 2000.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Backdoor Criterion (</a:t>
            </a:r>
            <a:r>
              <a:rPr lang="en-US" dirty="0" smtClean="0">
                <a:solidFill>
                  <a:srgbClr val="FF6600"/>
                </a:solidFill>
              </a:rPr>
              <a:t>Example 2b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 bwMode="auto">
          <a:xfrm>
            <a:off x="7812360" y="6399912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46856" y="4149080"/>
            <a:ext cx="8517632" cy="2376264"/>
          </a:xfrm>
          <a:ln>
            <a:solidFill>
              <a:srgbClr val="FF6600"/>
            </a:solidFill>
          </a:ln>
        </p:spPr>
        <p:txBody>
          <a:bodyPr/>
          <a:lstStyle/>
          <a:p>
            <a:pPr>
              <a:defRPr/>
            </a:pPr>
            <a:r>
              <a:rPr lang="en-US" dirty="0" smtClean="0"/>
              <a:t>Causal effect of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  <a:r>
              <a:rPr lang="en-US" dirty="0" smtClean="0"/>
              <a:t> on </a:t>
            </a:r>
            <a:r>
              <a:rPr lang="en-US" dirty="0" smtClean="0">
                <a:solidFill>
                  <a:srgbClr val="008380"/>
                </a:solidFill>
              </a:rPr>
              <a:t>Y</a:t>
            </a:r>
            <a:r>
              <a:rPr lang="en-US" dirty="0" smtClean="0"/>
              <a:t>?</a:t>
            </a:r>
          </a:p>
          <a:p>
            <a:pPr>
              <a:defRPr/>
            </a:pPr>
            <a:r>
              <a:rPr lang="en-US" dirty="0" smtClean="0"/>
              <a:t>No backdoor paths</a:t>
            </a:r>
          </a:p>
          <a:p>
            <a:pPr>
              <a:defRPr/>
            </a:pPr>
            <a:r>
              <a:rPr lang="en-US" dirty="0" smtClean="0"/>
              <a:t>Can one adjust for </a:t>
            </a:r>
            <a:r>
              <a:rPr lang="en-US" dirty="0" smtClean="0">
                <a:solidFill>
                  <a:srgbClr val="008380"/>
                </a:solidFill>
              </a:rPr>
              <a:t>W</a:t>
            </a:r>
            <a:r>
              <a:rPr lang="en-US" dirty="0" smtClean="0"/>
              <a:t>?</a:t>
            </a:r>
          </a:p>
          <a:p>
            <a:pPr lvl="1">
              <a:defRPr/>
            </a:pPr>
            <a:r>
              <a:rPr lang="en-US" dirty="0" smtClean="0"/>
              <a:t>No, collider </a:t>
            </a:r>
            <a:r>
              <a:rPr lang="en-US" dirty="0" smtClean="0">
                <a:solidFill>
                  <a:srgbClr val="008380"/>
                </a:solidFill>
              </a:rPr>
              <a:t>W</a:t>
            </a:r>
            <a:r>
              <a:rPr lang="en-US" dirty="0" smtClean="0"/>
              <a:t> not blocking </a:t>
            </a:r>
          </a:p>
          <a:p>
            <a:pPr marL="457200" lvl="1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FF0000"/>
                </a:solidFill>
              </a:rPr>
              <a:t>spurious path 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</p:txBody>
      </p:sp>
      <p:sp>
        <p:nvSpPr>
          <p:cNvPr id="18" name="Textfeld 17"/>
          <p:cNvSpPr txBox="1"/>
          <p:nvPr/>
        </p:nvSpPr>
        <p:spPr>
          <a:xfrm>
            <a:off x="6804248" y="5166484"/>
            <a:ext cx="496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U</a:t>
            </a:r>
            <a:r>
              <a:rPr lang="de-DE" baseline="-25000" dirty="0">
                <a:solidFill>
                  <a:srgbClr val="000000"/>
                </a:solidFill>
              </a:rPr>
              <a:t>W</a:t>
            </a:r>
          </a:p>
        </p:txBody>
      </p:sp>
      <p:sp>
        <p:nvSpPr>
          <p:cNvPr id="19" name="Oval 18"/>
          <p:cNvSpPr/>
          <p:nvPr/>
        </p:nvSpPr>
        <p:spPr>
          <a:xfrm>
            <a:off x="7070320" y="552652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9"/>
          <p:cNvSpPr/>
          <p:nvPr/>
        </p:nvSpPr>
        <p:spPr>
          <a:xfrm>
            <a:off x="7070320" y="588656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21"/>
          <p:cNvSpPr/>
          <p:nvPr/>
        </p:nvSpPr>
        <p:spPr>
          <a:xfrm>
            <a:off x="6350240" y="543591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>
            <a:stCxn id="19" idx="4"/>
          </p:cNvCxnSpPr>
          <p:nvPr/>
        </p:nvCxnSpPr>
        <p:spPr>
          <a:xfrm>
            <a:off x="7142328" y="5670524"/>
            <a:ext cx="0" cy="36005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22" idx="5"/>
            <a:endCxn id="20" idx="2"/>
          </p:cNvCxnSpPr>
          <p:nvPr/>
        </p:nvCxnSpPr>
        <p:spPr>
          <a:xfrm>
            <a:off x="6473165" y="5558828"/>
            <a:ext cx="597155" cy="39973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7790400" y="544519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Oval 28"/>
          <p:cNvSpPr/>
          <p:nvPr/>
        </p:nvSpPr>
        <p:spPr>
          <a:xfrm>
            <a:off x="7790400" y="494118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Oval 29"/>
          <p:cNvSpPr/>
          <p:nvPr/>
        </p:nvSpPr>
        <p:spPr>
          <a:xfrm>
            <a:off x="6350240" y="494118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1" name="Gerade Verbindung mit Pfeil 30"/>
          <p:cNvCxnSpPr>
            <a:stCxn id="29" idx="4"/>
            <a:endCxn id="28" idx="0"/>
          </p:cNvCxnSpPr>
          <p:nvPr/>
        </p:nvCxnSpPr>
        <p:spPr>
          <a:xfrm>
            <a:off x="7862408" y="5085184"/>
            <a:ext cx="0" cy="36000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28" idx="3"/>
            <a:endCxn id="20" idx="7"/>
          </p:cNvCxnSpPr>
          <p:nvPr/>
        </p:nvCxnSpPr>
        <p:spPr>
          <a:xfrm flipH="1">
            <a:off x="7193245" y="5568104"/>
            <a:ext cx="618246" cy="33954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30" idx="4"/>
            <a:endCxn id="22" idx="0"/>
          </p:cNvCxnSpPr>
          <p:nvPr/>
        </p:nvCxnSpPr>
        <p:spPr>
          <a:xfrm>
            <a:off x="6422248" y="5085184"/>
            <a:ext cx="0" cy="35073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7336941" y="4787860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U</a:t>
            </a:r>
            <a:r>
              <a:rPr lang="de-DE" baseline="-25000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6206224" y="4518412"/>
            <a:ext cx="44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U</a:t>
            </a:r>
            <a:r>
              <a:rPr lang="de-DE" baseline="-25000" dirty="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7164288" y="587727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</a:t>
            </a:r>
            <a:endParaRPr lang="de-DE" baseline="-25000" dirty="0"/>
          </a:p>
        </p:txBody>
      </p:sp>
      <p:sp>
        <p:nvSpPr>
          <p:cNvPr id="38" name="Textfeld 37"/>
          <p:cNvSpPr txBox="1"/>
          <p:nvPr/>
        </p:nvSpPr>
        <p:spPr>
          <a:xfrm>
            <a:off x="7862408" y="5570656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</a:t>
            </a:r>
            <a:endParaRPr lang="de-DE" baseline="-25000" dirty="0"/>
          </a:p>
        </p:txBody>
      </p:sp>
      <p:sp>
        <p:nvSpPr>
          <p:cNvPr id="39" name="Textfeld 38"/>
          <p:cNvSpPr txBox="1"/>
          <p:nvPr/>
        </p:nvSpPr>
        <p:spPr>
          <a:xfrm>
            <a:off x="6012160" y="531979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</a:t>
            </a:r>
            <a:endParaRPr lang="de-DE" baseline="-25000" dirty="0"/>
          </a:p>
        </p:txBody>
      </p:sp>
      <p:sp>
        <p:nvSpPr>
          <p:cNvPr id="40" name="Oval 39"/>
          <p:cNvSpPr/>
          <p:nvPr/>
        </p:nvSpPr>
        <p:spPr>
          <a:xfrm>
            <a:off x="8582488" y="543594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Oval 40"/>
          <p:cNvSpPr/>
          <p:nvPr/>
        </p:nvSpPr>
        <p:spPr>
          <a:xfrm>
            <a:off x="8582488" y="494118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2" name="Gerade Verbindung mit Pfeil 41"/>
          <p:cNvCxnSpPr>
            <a:stCxn id="41" idx="4"/>
            <a:endCxn id="40" idx="0"/>
          </p:cNvCxnSpPr>
          <p:nvPr/>
        </p:nvCxnSpPr>
        <p:spPr>
          <a:xfrm>
            <a:off x="8654496" y="5085184"/>
            <a:ext cx="0" cy="35076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7070320" y="624660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5" name="Gerade Verbindung mit Pfeil 44"/>
          <p:cNvCxnSpPr>
            <a:stCxn id="20" idx="4"/>
            <a:endCxn id="44" idx="0"/>
          </p:cNvCxnSpPr>
          <p:nvPr/>
        </p:nvCxnSpPr>
        <p:spPr>
          <a:xfrm>
            <a:off x="7142328" y="6030564"/>
            <a:ext cx="0" cy="21604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6350240" y="588656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7" name="Gerade Verbindung mit Pfeil 46"/>
          <p:cNvCxnSpPr>
            <a:stCxn id="46" idx="5"/>
            <a:endCxn id="44" idx="2"/>
          </p:cNvCxnSpPr>
          <p:nvPr/>
        </p:nvCxnSpPr>
        <p:spPr>
          <a:xfrm>
            <a:off x="6473165" y="6009476"/>
            <a:ext cx="597155" cy="30912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5940152" y="5742548"/>
            <a:ext cx="44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r>
              <a:rPr lang="de-DE" baseline="-25000" dirty="0" smtClean="0">
                <a:solidFill>
                  <a:srgbClr val="800000"/>
                </a:solidFill>
              </a:rPr>
              <a:t>T</a:t>
            </a:r>
            <a:endParaRPr lang="de-DE" baseline="-25000" dirty="0">
              <a:solidFill>
                <a:srgbClr val="800000"/>
              </a:solidFill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8489069" y="557994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</a:t>
            </a:r>
            <a:endParaRPr lang="de-DE" baseline="-25000" dirty="0"/>
          </a:p>
        </p:txBody>
      </p:sp>
      <p:cxnSp>
        <p:nvCxnSpPr>
          <p:cNvPr id="50" name="Gerade Verbindung mit Pfeil 49"/>
          <p:cNvCxnSpPr>
            <a:stCxn id="28" idx="6"/>
            <a:endCxn id="40" idx="2"/>
          </p:cNvCxnSpPr>
          <p:nvPr/>
        </p:nvCxnSpPr>
        <p:spPr>
          <a:xfrm flipV="1">
            <a:off x="7934416" y="5507948"/>
            <a:ext cx="648072" cy="924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8532440" y="4571836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U</a:t>
            </a:r>
            <a:r>
              <a:rPr lang="de-DE" baseline="-25000" dirty="0" smtClean="0">
                <a:solidFill>
                  <a:srgbClr val="000000"/>
                </a:solidFill>
              </a:rPr>
              <a:t>Y</a:t>
            </a:r>
            <a:endParaRPr lang="de-DE" baseline="-25000" dirty="0">
              <a:solidFill>
                <a:srgbClr val="000000"/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6804248" y="624660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</a:t>
            </a:r>
            <a:endParaRPr lang="de-DE" baseline="-25000" dirty="0"/>
          </a:p>
        </p:txBody>
      </p:sp>
      <p:sp>
        <p:nvSpPr>
          <p:cNvPr id="53" name="Oval 52"/>
          <p:cNvSpPr/>
          <p:nvPr/>
        </p:nvSpPr>
        <p:spPr>
          <a:xfrm>
            <a:off x="7624973" y="458114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4" name="Gerade Verbindung mit Pfeil 53"/>
          <p:cNvCxnSpPr>
            <a:stCxn id="53" idx="3"/>
            <a:endCxn id="22" idx="7"/>
          </p:cNvCxnSpPr>
          <p:nvPr/>
        </p:nvCxnSpPr>
        <p:spPr>
          <a:xfrm flipH="1">
            <a:off x="6473165" y="4704056"/>
            <a:ext cx="1172899" cy="75294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>
            <a:stCxn id="53" idx="5"/>
            <a:endCxn id="40" idx="1"/>
          </p:cNvCxnSpPr>
          <p:nvPr/>
        </p:nvCxnSpPr>
        <p:spPr>
          <a:xfrm>
            <a:off x="7747898" y="4704056"/>
            <a:ext cx="855681" cy="75298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7192925" y="421179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7696981" y="406778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r>
              <a:rPr lang="de-DE" baseline="-25000" dirty="0" smtClean="0"/>
              <a:t>R</a:t>
            </a:r>
          </a:p>
        </p:txBody>
      </p:sp>
      <p:sp>
        <p:nvSpPr>
          <p:cNvPr id="58" name="Oval 57"/>
          <p:cNvSpPr/>
          <p:nvPr/>
        </p:nvSpPr>
        <p:spPr>
          <a:xfrm>
            <a:off x="7624973" y="407707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1" name="Gerade Verbindung mit Pfeil 60"/>
          <p:cNvCxnSpPr>
            <a:stCxn id="58" idx="4"/>
            <a:endCxn id="53" idx="0"/>
          </p:cNvCxnSpPr>
          <p:nvPr/>
        </p:nvCxnSpPr>
        <p:spPr>
          <a:xfrm>
            <a:off x="7696981" y="4221072"/>
            <a:ext cx="0" cy="36007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Inhaltsplatzhalter 2"/>
          <p:cNvSpPr txBox="1">
            <a:spLocks/>
          </p:cNvSpPr>
          <p:nvPr/>
        </p:nvSpPr>
        <p:spPr bwMode="auto">
          <a:xfrm>
            <a:off x="467544" y="1196752"/>
            <a:ext cx="8496944" cy="2736304"/>
          </a:xfrm>
          <a:prstGeom prst="rect">
            <a:avLst/>
          </a:prstGeom>
          <a:noFill/>
          <a:ln>
            <a:solidFill>
              <a:srgbClr val="3366FF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b="1" dirty="0" smtClean="0">
                <a:solidFill>
                  <a:srgbClr val="0000FF"/>
                </a:solidFill>
              </a:rPr>
              <a:t>Definition </a:t>
            </a:r>
          </a:p>
          <a:p>
            <a:pPr marL="0" indent="0">
              <a:buNone/>
              <a:defRPr/>
            </a:pPr>
            <a:r>
              <a:rPr lang="en-US" dirty="0" smtClean="0"/>
              <a:t>Set of variables </a:t>
            </a:r>
            <a:r>
              <a:rPr lang="en-US" dirty="0" smtClean="0">
                <a:solidFill>
                  <a:srgbClr val="008380"/>
                </a:solidFill>
              </a:rPr>
              <a:t>Z</a:t>
            </a:r>
            <a:r>
              <a:rPr lang="en-US" dirty="0" smtClean="0"/>
              <a:t> satisfies </a:t>
            </a:r>
            <a:r>
              <a:rPr lang="en-US" dirty="0" smtClean="0">
                <a:solidFill>
                  <a:srgbClr val="0000FF"/>
                </a:solidFill>
              </a:rPr>
              <a:t>backdoor criterion </a:t>
            </a:r>
            <a:r>
              <a:rPr lang="en-US" dirty="0" smtClean="0"/>
              <a:t>relative to pair </a:t>
            </a:r>
            <a:r>
              <a:rPr lang="en-US" dirty="0" smtClean="0">
                <a:solidFill>
                  <a:srgbClr val="008380"/>
                </a:solidFill>
              </a:rPr>
              <a:t>(X,Y)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variables </a:t>
            </a:r>
            <a:r>
              <a:rPr lang="en-US" dirty="0" err="1" smtClean="0"/>
              <a:t>iff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No node in </a:t>
            </a:r>
            <a:r>
              <a:rPr lang="en-US" dirty="0" smtClean="0">
                <a:solidFill>
                  <a:srgbClr val="008380"/>
                </a:solidFill>
              </a:rPr>
              <a:t>Z</a:t>
            </a:r>
            <a:r>
              <a:rPr lang="en-US" dirty="0" smtClean="0"/>
              <a:t> is a descendant of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  <a:r>
              <a:rPr lang="en-US" dirty="0" smtClean="0"/>
              <a:t> and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8380"/>
                </a:solidFill>
              </a:rPr>
              <a:t>Z</a:t>
            </a:r>
            <a:r>
              <a:rPr lang="en-US" dirty="0" smtClean="0">
                <a:solidFill>
                  <a:srgbClr val="000000"/>
                </a:solidFill>
              </a:rPr>
              <a:t> b</a:t>
            </a:r>
            <a:r>
              <a:rPr lang="en-US" dirty="0" smtClean="0"/>
              <a:t>locks every </a:t>
            </a:r>
            <a:r>
              <a:rPr lang="en-US" dirty="0"/>
              <a:t>p</a:t>
            </a:r>
            <a:r>
              <a:rPr lang="en-US" dirty="0" smtClean="0"/>
              <a:t>ath between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8380"/>
                </a:solidFill>
              </a:rPr>
              <a:t>Y</a:t>
            </a:r>
            <a:r>
              <a:rPr lang="en-US" dirty="0" smtClean="0"/>
              <a:t> that contains an arrow into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</a:p>
          <a:p>
            <a:pPr marL="0" indent="0"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7286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Backdoor Criterion (</a:t>
            </a:r>
            <a:r>
              <a:rPr lang="en-US" dirty="0" smtClean="0">
                <a:solidFill>
                  <a:srgbClr val="FF6600"/>
                </a:solidFill>
              </a:rPr>
              <a:t>Example 2c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 bwMode="auto">
          <a:xfrm>
            <a:off x="7812360" y="6399912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46856" y="4149080"/>
            <a:ext cx="8517632" cy="2376264"/>
          </a:xfrm>
          <a:ln>
            <a:solidFill>
              <a:srgbClr val="FF6600"/>
            </a:solidFill>
          </a:ln>
        </p:spPr>
        <p:txBody>
          <a:bodyPr/>
          <a:lstStyle/>
          <a:p>
            <a:pPr>
              <a:defRPr/>
            </a:pPr>
            <a:r>
              <a:rPr lang="en-US" dirty="0"/>
              <a:t>From 2b we know: </a:t>
            </a:r>
            <a:r>
              <a:rPr lang="en-US" dirty="0" smtClean="0"/>
              <a:t>effect </a:t>
            </a:r>
            <a:r>
              <a:rPr lang="en-US" dirty="0"/>
              <a:t>of </a:t>
            </a:r>
            <a:r>
              <a:rPr lang="en-US" dirty="0">
                <a:solidFill>
                  <a:srgbClr val="008380"/>
                </a:solidFill>
              </a:rPr>
              <a:t>X</a:t>
            </a:r>
            <a:r>
              <a:rPr lang="en-US" dirty="0"/>
              <a:t> on 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not </a:t>
            </a:r>
            <a:r>
              <a:rPr lang="en-US" dirty="0"/>
              <a:t>via conditioning on </a:t>
            </a:r>
            <a:r>
              <a:rPr lang="en-US" dirty="0">
                <a:solidFill>
                  <a:srgbClr val="008380"/>
                </a:solidFill>
              </a:rPr>
              <a:t>W</a:t>
            </a:r>
            <a:r>
              <a:rPr lang="en-US" dirty="0"/>
              <a:t>.</a:t>
            </a:r>
          </a:p>
          <a:p>
            <a:pPr>
              <a:defRPr/>
            </a:pPr>
            <a:r>
              <a:rPr lang="en-US" dirty="0"/>
              <a:t>But how  to calculate </a:t>
            </a:r>
          </a:p>
          <a:p>
            <a:pPr marL="0" indent="0">
              <a:buNone/>
              <a:defRPr/>
            </a:pPr>
            <a:r>
              <a:rPr lang="en-US" b="1" dirty="0"/>
              <a:t>  </a:t>
            </a:r>
            <a:r>
              <a:rPr lang="en-US" dirty="0">
                <a:solidFill>
                  <a:srgbClr val="0000FF"/>
                </a:solidFill>
              </a:rPr>
              <a:t>  w-specific causal effect: 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008380"/>
                </a:solidFill>
              </a:rPr>
              <a:t>    P(Y = y | </a:t>
            </a:r>
            <a:r>
              <a:rPr lang="en-US" dirty="0" smtClean="0">
                <a:solidFill>
                  <a:srgbClr val="008380"/>
                </a:solidFill>
              </a:rPr>
              <a:t>do(X </a:t>
            </a:r>
            <a:r>
              <a:rPr lang="en-US" dirty="0">
                <a:solidFill>
                  <a:srgbClr val="008380"/>
                </a:solidFill>
              </a:rPr>
              <a:t>=</a:t>
            </a:r>
            <a:r>
              <a:rPr lang="en-US" dirty="0" smtClean="0">
                <a:solidFill>
                  <a:srgbClr val="008380"/>
                </a:solidFill>
              </a:rPr>
              <a:t>x), </a:t>
            </a:r>
            <a:r>
              <a:rPr lang="en-US" dirty="0">
                <a:solidFill>
                  <a:srgbClr val="008380"/>
                </a:solidFill>
              </a:rPr>
              <a:t>W = w ) = ?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</p:txBody>
      </p:sp>
      <p:sp>
        <p:nvSpPr>
          <p:cNvPr id="18" name="Textfeld 17"/>
          <p:cNvSpPr txBox="1"/>
          <p:nvPr/>
        </p:nvSpPr>
        <p:spPr>
          <a:xfrm>
            <a:off x="6804248" y="5166484"/>
            <a:ext cx="496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U</a:t>
            </a:r>
            <a:r>
              <a:rPr lang="de-DE" baseline="-25000" dirty="0">
                <a:solidFill>
                  <a:srgbClr val="000000"/>
                </a:solidFill>
              </a:rPr>
              <a:t>W</a:t>
            </a:r>
          </a:p>
        </p:txBody>
      </p:sp>
      <p:sp>
        <p:nvSpPr>
          <p:cNvPr id="19" name="Oval 18"/>
          <p:cNvSpPr/>
          <p:nvPr/>
        </p:nvSpPr>
        <p:spPr>
          <a:xfrm>
            <a:off x="7070320" y="552652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9"/>
          <p:cNvSpPr/>
          <p:nvPr/>
        </p:nvSpPr>
        <p:spPr>
          <a:xfrm>
            <a:off x="7070320" y="588656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21"/>
          <p:cNvSpPr/>
          <p:nvPr/>
        </p:nvSpPr>
        <p:spPr>
          <a:xfrm>
            <a:off x="6350240" y="543591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>
            <a:stCxn id="19" idx="4"/>
          </p:cNvCxnSpPr>
          <p:nvPr/>
        </p:nvCxnSpPr>
        <p:spPr>
          <a:xfrm>
            <a:off x="7142328" y="5670524"/>
            <a:ext cx="0" cy="36005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22" idx="5"/>
            <a:endCxn id="20" idx="2"/>
          </p:cNvCxnSpPr>
          <p:nvPr/>
        </p:nvCxnSpPr>
        <p:spPr>
          <a:xfrm>
            <a:off x="6473165" y="5558828"/>
            <a:ext cx="597155" cy="39973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7790400" y="544519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Oval 28"/>
          <p:cNvSpPr/>
          <p:nvPr/>
        </p:nvSpPr>
        <p:spPr>
          <a:xfrm>
            <a:off x="7790400" y="494118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Oval 29"/>
          <p:cNvSpPr/>
          <p:nvPr/>
        </p:nvSpPr>
        <p:spPr>
          <a:xfrm>
            <a:off x="6350240" y="494118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1" name="Gerade Verbindung mit Pfeil 30"/>
          <p:cNvCxnSpPr>
            <a:stCxn id="29" idx="4"/>
            <a:endCxn id="28" idx="0"/>
          </p:cNvCxnSpPr>
          <p:nvPr/>
        </p:nvCxnSpPr>
        <p:spPr>
          <a:xfrm>
            <a:off x="7862408" y="5085184"/>
            <a:ext cx="0" cy="36000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28" idx="3"/>
            <a:endCxn id="20" idx="7"/>
          </p:cNvCxnSpPr>
          <p:nvPr/>
        </p:nvCxnSpPr>
        <p:spPr>
          <a:xfrm flipH="1">
            <a:off x="7193245" y="5568104"/>
            <a:ext cx="618246" cy="33954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30" idx="4"/>
            <a:endCxn id="22" idx="0"/>
          </p:cNvCxnSpPr>
          <p:nvPr/>
        </p:nvCxnSpPr>
        <p:spPr>
          <a:xfrm>
            <a:off x="6422248" y="5085184"/>
            <a:ext cx="0" cy="35073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7336941" y="4787860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U</a:t>
            </a:r>
            <a:r>
              <a:rPr lang="de-DE" baseline="-25000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6206224" y="4518412"/>
            <a:ext cx="44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U</a:t>
            </a:r>
            <a:r>
              <a:rPr lang="de-DE" baseline="-25000" dirty="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7164288" y="587727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</a:t>
            </a:r>
            <a:endParaRPr lang="de-DE" baseline="-25000" dirty="0"/>
          </a:p>
        </p:txBody>
      </p:sp>
      <p:sp>
        <p:nvSpPr>
          <p:cNvPr id="38" name="Textfeld 37"/>
          <p:cNvSpPr txBox="1"/>
          <p:nvPr/>
        </p:nvSpPr>
        <p:spPr>
          <a:xfrm>
            <a:off x="7862408" y="5570656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</a:t>
            </a:r>
            <a:endParaRPr lang="de-DE" baseline="-25000" dirty="0"/>
          </a:p>
        </p:txBody>
      </p:sp>
      <p:sp>
        <p:nvSpPr>
          <p:cNvPr id="39" name="Textfeld 38"/>
          <p:cNvSpPr txBox="1"/>
          <p:nvPr/>
        </p:nvSpPr>
        <p:spPr>
          <a:xfrm>
            <a:off x="6012160" y="531979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</a:t>
            </a:r>
            <a:endParaRPr lang="de-DE" baseline="-25000" dirty="0"/>
          </a:p>
        </p:txBody>
      </p:sp>
      <p:sp>
        <p:nvSpPr>
          <p:cNvPr id="40" name="Oval 39"/>
          <p:cNvSpPr/>
          <p:nvPr/>
        </p:nvSpPr>
        <p:spPr>
          <a:xfrm>
            <a:off x="8582488" y="543594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Oval 40"/>
          <p:cNvSpPr/>
          <p:nvPr/>
        </p:nvSpPr>
        <p:spPr>
          <a:xfrm>
            <a:off x="8582488" y="494118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2" name="Gerade Verbindung mit Pfeil 41"/>
          <p:cNvCxnSpPr>
            <a:stCxn id="41" idx="4"/>
            <a:endCxn id="40" idx="0"/>
          </p:cNvCxnSpPr>
          <p:nvPr/>
        </p:nvCxnSpPr>
        <p:spPr>
          <a:xfrm>
            <a:off x="8654496" y="5085184"/>
            <a:ext cx="0" cy="35076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7070320" y="624660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5" name="Gerade Verbindung mit Pfeil 44"/>
          <p:cNvCxnSpPr>
            <a:stCxn id="20" idx="4"/>
            <a:endCxn id="44" idx="0"/>
          </p:cNvCxnSpPr>
          <p:nvPr/>
        </p:nvCxnSpPr>
        <p:spPr>
          <a:xfrm>
            <a:off x="7142328" y="6030564"/>
            <a:ext cx="0" cy="21604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6350240" y="588656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7" name="Gerade Verbindung mit Pfeil 46"/>
          <p:cNvCxnSpPr>
            <a:stCxn id="46" idx="5"/>
            <a:endCxn id="44" idx="2"/>
          </p:cNvCxnSpPr>
          <p:nvPr/>
        </p:nvCxnSpPr>
        <p:spPr>
          <a:xfrm>
            <a:off x="6473165" y="6009476"/>
            <a:ext cx="597155" cy="30912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5940152" y="5742548"/>
            <a:ext cx="44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r>
              <a:rPr lang="de-DE" baseline="-25000" dirty="0" smtClean="0">
                <a:solidFill>
                  <a:srgbClr val="800000"/>
                </a:solidFill>
              </a:rPr>
              <a:t>T</a:t>
            </a:r>
            <a:endParaRPr lang="de-DE" baseline="-25000" dirty="0">
              <a:solidFill>
                <a:srgbClr val="800000"/>
              </a:solidFill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8489069" y="557994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</a:t>
            </a:r>
            <a:endParaRPr lang="de-DE" baseline="-25000" dirty="0"/>
          </a:p>
        </p:txBody>
      </p:sp>
      <p:cxnSp>
        <p:nvCxnSpPr>
          <p:cNvPr id="50" name="Gerade Verbindung mit Pfeil 49"/>
          <p:cNvCxnSpPr>
            <a:stCxn id="28" idx="6"/>
            <a:endCxn id="40" idx="2"/>
          </p:cNvCxnSpPr>
          <p:nvPr/>
        </p:nvCxnSpPr>
        <p:spPr>
          <a:xfrm flipV="1">
            <a:off x="7934416" y="5507948"/>
            <a:ext cx="648072" cy="924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8532440" y="4571836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U</a:t>
            </a:r>
            <a:r>
              <a:rPr lang="de-DE" baseline="-25000" dirty="0" smtClean="0">
                <a:solidFill>
                  <a:srgbClr val="000000"/>
                </a:solidFill>
              </a:rPr>
              <a:t>Y</a:t>
            </a:r>
            <a:endParaRPr lang="de-DE" baseline="-25000" dirty="0">
              <a:solidFill>
                <a:srgbClr val="000000"/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6804248" y="624660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</a:t>
            </a:r>
            <a:endParaRPr lang="de-DE" baseline="-25000" dirty="0"/>
          </a:p>
        </p:txBody>
      </p:sp>
      <p:sp>
        <p:nvSpPr>
          <p:cNvPr id="53" name="Oval 52"/>
          <p:cNvSpPr/>
          <p:nvPr/>
        </p:nvSpPr>
        <p:spPr>
          <a:xfrm>
            <a:off x="7624973" y="458114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4" name="Gerade Verbindung mit Pfeil 53"/>
          <p:cNvCxnSpPr>
            <a:stCxn id="53" idx="3"/>
            <a:endCxn id="22" idx="6"/>
          </p:cNvCxnSpPr>
          <p:nvPr/>
        </p:nvCxnSpPr>
        <p:spPr>
          <a:xfrm flipH="1">
            <a:off x="6494256" y="4704056"/>
            <a:ext cx="1151808" cy="80386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>
            <a:stCxn id="53" idx="5"/>
            <a:endCxn id="40" idx="2"/>
          </p:cNvCxnSpPr>
          <p:nvPr/>
        </p:nvCxnSpPr>
        <p:spPr>
          <a:xfrm>
            <a:off x="7747898" y="4704056"/>
            <a:ext cx="834590" cy="80389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7192925" y="421179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7696981" y="406778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r>
              <a:rPr lang="de-DE" baseline="-25000" dirty="0" smtClean="0"/>
              <a:t>R</a:t>
            </a:r>
          </a:p>
        </p:txBody>
      </p:sp>
      <p:sp>
        <p:nvSpPr>
          <p:cNvPr id="58" name="Oval 57"/>
          <p:cNvSpPr/>
          <p:nvPr/>
        </p:nvSpPr>
        <p:spPr>
          <a:xfrm>
            <a:off x="7624973" y="407707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1" name="Gerade Verbindung mit Pfeil 60"/>
          <p:cNvCxnSpPr>
            <a:stCxn id="58" idx="4"/>
            <a:endCxn id="53" idx="0"/>
          </p:cNvCxnSpPr>
          <p:nvPr/>
        </p:nvCxnSpPr>
        <p:spPr>
          <a:xfrm>
            <a:off x="7696981" y="4221072"/>
            <a:ext cx="0" cy="36007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Inhaltsplatzhalter 2"/>
          <p:cNvSpPr txBox="1">
            <a:spLocks/>
          </p:cNvSpPr>
          <p:nvPr/>
        </p:nvSpPr>
        <p:spPr bwMode="auto">
          <a:xfrm>
            <a:off x="467544" y="1196752"/>
            <a:ext cx="8496944" cy="2736304"/>
          </a:xfrm>
          <a:prstGeom prst="rect">
            <a:avLst/>
          </a:prstGeom>
          <a:noFill/>
          <a:ln>
            <a:solidFill>
              <a:srgbClr val="3366FF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b="1" dirty="0" smtClean="0">
                <a:solidFill>
                  <a:srgbClr val="0000FF"/>
                </a:solidFill>
              </a:rPr>
              <a:t>Definition </a:t>
            </a:r>
          </a:p>
          <a:p>
            <a:pPr marL="0" indent="0">
              <a:buNone/>
              <a:defRPr/>
            </a:pPr>
            <a:r>
              <a:rPr lang="en-US" dirty="0" smtClean="0"/>
              <a:t>Set of variables </a:t>
            </a:r>
            <a:r>
              <a:rPr lang="en-US" dirty="0" smtClean="0">
                <a:solidFill>
                  <a:srgbClr val="008380"/>
                </a:solidFill>
              </a:rPr>
              <a:t>Z</a:t>
            </a:r>
            <a:r>
              <a:rPr lang="en-US" dirty="0" smtClean="0"/>
              <a:t> satisfies </a:t>
            </a:r>
            <a:r>
              <a:rPr lang="en-US" dirty="0" smtClean="0">
                <a:solidFill>
                  <a:srgbClr val="0000FF"/>
                </a:solidFill>
              </a:rPr>
              <a:t>backdoor criterion </a:t>
            </a:r>
            <a:r>
              <a:rPr lang="en-US" dirty="0" smtClean="0"/>
              <a:t>relative to pair </a:t>
            </a:r>
            <a:r>
              <a:rPr lang="en-US" dirty="0" smtClean="0">
                <a:solidFill>
                  <a:srgbClr val="008380"/>
                </a:solidFill>
              </a:rPr>
              <a:t>(X,Y)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variables </a:t>
            </a:r>
            <a:r>
              <a:rPr lang="en-US" dirty="0" err="1" smtClean="0"/>
              <a:t>iff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No node in </a:t>
            </a:r>
            <a:r>
              <a:rPr lang="en-US" dirty="0" smtClean="0">
                <a:solidFill>
                  <a:srgbClr val="008380"/>
                </a:solidFill>
              </a:rPr>
              <a:t>Z</a:t>
            </a:r>
            <a:r>
              <a:rPr lang="en-US" dirty="0" smtClean="0"/>
              <a:t> is a descendant of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  <a:r>
              <a:rPr lang="en-US" dirty="0" smtClean="0"/>
              <a:t> and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8380"/>
                </a:solidFill>
              </a:rPr>
              <a:t>Z</a:t>
            </a:r>
            <a:r>
              <a:rPr lang="en-US" dirty="0" smtClean="0">
                <a:solidFill>
                  <a:srgbClr val="000000"/>
                </a:solidFill>
              </a:rPr>
              <a:t> b</a:t>
            </a:r>
            <a:r>
              <a:rPr lang="en-US" dirty="0" smtClean="0"/>
              <a:t>locks every </a:t>
            </a:r>
            <a:r>
              <a:rPr lang="en-US" dirty="0"/>
              <a:t>p</a:t>
            </a:r>
            <a:r>
              <a:rPr lang="en-US" dirty="0" smtClean="0"/>
              <a:t>ath between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8380"/>
                </a:solidFill>
              </a:rPr>
              <a:t>Y</a:t>
            </a:r>
            <a:r>
              <a:rPr lang="en-US" dirty="0" smtClean="0"/>
              <a:t> that contains an arrow into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</a:p>
          <a:p>
            <a:pPr marL="0" indent="0"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333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Backdoor Criterion (</a:t>
            </a:r>
            <a:r>
              <a:rPr lang="en-US" dirty="0" smtClean="0">
                <a:solidFill>
                  <a:srgbClr val="FF6600"/>
                </a:solidFill>
              </a:rPr>
              <a:t>Example 2c </a:t>
            </a:r>
            <a:r>
              <a:rPr lang="en-US" dirty="0" smtClean="0"/>
              <a:t>(cont’d))</a:t>
            </a:r>
            <a:endParaRPr lang="en-US" dirty="0"/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 bwMode="auto">
          <a:xfrm>
            <a:off x="7812360" y="6399912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46856" y="1196752"/>
            <a:ext cx="8517632" cy="5328592"/>
          </a:xfrm>
          <a:ln>
            <a:solidFill>
              <a:srgbClr val="FF6600"/>
            </a:solidFill>
          </a:ln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FF"/>
                </a:solidFill>
              </a:rPr>
              <a:t>W-specific causal </a:t>
            </a:r>
            <a:r>
              <a:rPr lang="en-US" dirty="0" smtClean="0">
                <a:solidFill>
                  <a:srgbClr val="0000FF"/>
                </a:solidFill>
              </a:rPr>
              <a:t>effect </a:t>
            </a:r>
            <a:r>
              <a:rPr lang="en-US" dirty="0">
                <a:solidFill>
                  <a:srgbClr val="008380"/>
                </a:solidFill>
              </a:rPr>
              <a:t> P(Y = y | </a:t>
            </a:r>
            <a:r>
              <a:rPr lang="en-US" dirty="0" smtClean="0">
                <a:solidFill>
                  <a:srgbClr val="008380"/>
                </a:solidFill>
              </a:rPr>
              <a:t>do(X </a:t>
            </a:r>
            <a:r>
              <a:rPr lang="en-US" dirty="0">
                <a:solidFill>
                  <a:srgbClr val="008380"/>
                </a:solidFill>
              </a:rPr>
              <a:t>=</a:t>
            </a:r>
            <a:r>
              <a:rPr lang="en-US" dirty="0" smtClean="0">
                <a:solidFill>
                  <a:srgbClr val="008380"/>
                </a:solidFill>
              </a:rPr>
              <a:t>x), </a:t>
            </a:r>
            <a:r>
              <a:rPr lang="en-US" dirty="0">
                <a:solidFill>
                  <a:srgbClr val="008380"/>
                </a:solidFill>
              </a:rPr>
              <a:t>W = w ) = ?</a:t>
            </a:r>
            <a:endParaRPr lang="en-US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en-US" dirty="0"/>
              <a:t>Use fork </a:t>
            </a:r>
            <a:r>
              <a:rPr lang="en-US" dirty="0">
                <a:solidFill>
                  <a:srgbClr val="008380"/>
                </a:solidFill>
              </a:rPr>
              <a:t>R</a:t>
            </a:r>
            <a:r>
              <a:rPr lang="en-US" dirty="0"/>
              <a:t> to condition </a:t>
            </a:r>
            <a:r>
              <a:rPr lang="en-US" dirty="0" smtClean="0"/>
              <a:t>on</a:t>
            </a:r>
            <a:endParaRPr lang="en-US" dirty="0"/>
          </a:p>
          <a:p>
            <a:pPr marL="0" indent="0">
              <a:buNone/>
              <a:defRPr/>
            </a:pPr>
            <a:r>
              <a:rPr lang="en-US" dirty="0">
                <a:solidFill>
                  <a:srgbClr val="008380"/>
                </a:solidFill>
              </a:rPr>
              <a:t>    P(Y = y | </a:t>
            </a:r>
            <a:r>
              <a:rPr lang="en-US" dirty="0" smtClean="0">
                <a:solidFill>
                  <a:srgbClr val="008380"/>
                </a:solidFill>
              </a:rPr>
              <a:t>do(X </a:t>
            </a:r>
            <a:r>
              <a:rPr lang="en-US" dirty="0">
                <a:solidFill>
                  <a:srgbClr val="008380"/>
                </a:solidFill>
              </a:rPr>
              <a:t>= </a:t>
            </a:r>
            <a:r>
              <a:rPr lang="en-US" dirty="0" smtClean="0">
                <a:solidFill>
                  <a:srgbClr val="008380"/>
                </a:solidFill>
              </a:rPr>
              <a:t>x), </a:t>
            </a:r>
            <a:r>
              <a:rPr lang="en-US" dirty="0">
                <a:solidFill>
                  <a:srgbClr val="008380"/>
                </a:solidFill>
              </a:rPr>
              <a:t>W = w ) = </a:t>
            </a:r>
          </a:p>
          <a:p>
            <a:pPr marL="0" indent="0">
              <a:buNone/>
              <a:defRPr/>
            </a:pPr>
            <a:r>
              <a:rPr lang="de-DE" dirty="0">
                <a:solidFill>
                  <a:srgbClr val="008380"/>
                </a:solidFill>
              </a:rPr>
              <a:t>                      ∑</a:t>
            </a:r>
            <a:r>
              <a:rPr lang="de-DE" baseline="-25000" dirty="0" err="1">
                <a:solidFill>
                  <a:srgbClr val="008380"/>
                </a:solidFill>
              </a:rPr>
              <a:t>r</a:t>
            </a:r>
            <a:r>
              <a:rPr lang="de-DE" dirty="0" err="1">
                <a:solidFill>
                  <a:srgbClr val="008380"/>
                </a:solidFill>
              </a:rPr>
              <a:t>P</a:t>
            </a:r>
            <a:r>
              <a:rPr lang="de-DE" dirty="0">
                <a:solidFill>
                  <a:srgbClr val="008380"/>
                </a:solidFill>
              </a:rPr>
              <a:t>(Y=</a:t>
            </a:r>
            <a:r>
              <a:rPr lang="de-DE" dirty="0" err="1">
                <a:solidFill>
                  <a:srgbClr val="008380"/>
                </a:solidFill>
              </a:rPr>
              <a:t>y|X</a:t>
            </a:r>
            <a:r>
              <a:rPr lang="de-DE" dirty="0">
                <a:solidFill>
                  <a:srgbClr val="008380"/>
                </a:solidFill>
              </a:rPr>
              <a:t>=</a:t>
            </a:r>
            <a:r>
              <a:rPr lang="de-DE" dirty="0" err="1">
                <a:solidFill>
                  <a:srgbClr val="008380"/>
                </a:solidFill>
              </a:rPr>
              <a:t>x,W</a:t>
            </a:r>
            <a:r>
              <a:rPr lang="de-DE" dirty="0">
                <a:solidFill>
                  <a:srgbClr val="008380"/>
                </a:solidFill>
              </a:rPr>
              <a:t>=</a:t>
            </a:r>
            <a:r>
              <a:rPr lang="de-DE" dirty="0" err="1">
                <a:solidFill>
                  <a:srgbClr val="008380"/>
                </a:solidFill>
              </a:rPr>
              <a:t>w,R</a:t>
            </a:r>
            <a:r>
              <a:rPr lang="de-DE" dirty="0">
                <a:solidFill>
                  <a:srgbClr val="008380"/>
                </a:solidFill>
              </a:rPr>
              <a:t>=</a:t>
            </a:r>
            <a:r>
              <a:rPr lang="de-DE" dirty="0" err="1">
                <a:solidFill>
                  <a:srgbClr val="008380"/>
                </a:solidFill>
              </a:rPr>
              <a:t>r</a:t>
            </a:r>
            <a:r>
              <a:rPr lang="de-DE" dirty="0">
                <a:solidFill>
                  <a:srgbClr val="008380"/>
                </a:solidFill>
              </a:rPr>
              <a:t>)P(R=</a:t>
            </a:r>
            <a:r>
              <a:rPr lang="de-DE" dirty="0" err="1">
                <a:solidFill>
                  <a:srgbClr val="008380"/>
                </a:solidFill>
              </a:rPr>
              <a:t>r|X</a:t>
            </a:r>
            <a:r>
              <a:rPr lang="de-DE" dirty="0">
                <a:solidFill>
                  <a:srgbClr val="008380"/>
                </a:solidFill>
              </a:rPr>
              <a:t>=</a:t>
            </a:r>
            <a:r>
              <a:rPr lang="de-DE" dirty="0" err="1">
                <a:solidFill>
                  <a:srgbClr val="008380"/>
                </a:solidFill>
              </a:rPr>
              <a:t>x,W</a:t>
            </a:r>
            <a:r>
              <a:rPr lang="de-DE" dirty="0">
                <a:solidFill>
                  <a:srgbClr val="008380"/>
                </a:solidFill>
              </a:rPr>
              <a:t>=</a:t>
            </a:r>
            <a:r>
              <a:rPr lang="de-DE" dirty="0" err="1">
                <a:solidFill>
                  <a:srgbClr val="008380"/>
                </a:solidFill>
              </a:rPr>
              <a:t>w</a:t>
            </a:r>
            <a:r>
              <a:rPr lang="de-DE" dirty="0">
                <a:solidFill>
                  <a:srgbClr val="008380"/>
                </a:solidFill>
              </a:rPr>
              <a:t>)</a:t>
            </a:r>
            <a:endParaRPr lang="de-DE" b="1" dirty="0">
              <a:solidFill>
                <a:srgbClr val="008380"/>
              </a:solidFill>
            </a:endParaRPr>
          </a:p>
          <a:p>
            <a:pPr>
              <a:defRPr/>
            </a:pPr>
            <a:endParaRPr lang="de-DE" dirty="0" smtClean="0">
              <a:solidFill>
                <a:srgbClr val="000000"/>
              </a:solidFill>
            </a:endParaRPr>
          </a:p>
          <a:p>
            <a:pPr>
              <a:defRPr/>
            </a:pPr>
            <a:r>
              <a:rPr lang="de-DE" dirty="0" err="1" smtClean="0">
                <a:solidFill>
                  <a:srgbClr val="000000"/>
                </a:solidFill>
              </a:rPr>
              <a:t>Degree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to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which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causal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effect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of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8380"/>
                </a:solidFill>
              </a:rPr>
              <a:t>X</a:t>
            </a:r>
            <a:r>
              <a:rPr lang="de-DE" dirty="0">
                <a:solidFill>
                  <a:srgbClr val="000000"/>
                </a:solidFill>
              </a:rPr>
              <a:t> on </a:t>
            </a:r>
            <a:r>
              <a:rPr lang="de-DE" dirty="0">
                <a:solidFill>
                  <a:srgbClr val="008380"/>
                </a:solidFill>
              </a:rPr>
              <a:t>Y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is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modified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by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values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of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8380"/>
                </a:solidFill>
              </a:rPr>
              <a:t>W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is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called</a:t>
            </a:r>
            <a:endParaRPr lang="de-DE" dirty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r>
              <a:rPr lang="de-DE" dirty="0">
                <a:solidFill>
                  <a:srgbClr val="000000"/>
                </a:solidFill>
              </a:rPr>
              <a:t>    </a:t>
            </a:r>
            <a:r>
              <a:rPr lang="de-DE" dirty="0" err="1">
                <a:solidFill>
                  <a:srgbClr val="0000FF"/>
                </a:solidFill>
              </a:rPr>
              <a:t>effect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modification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>
                <a:solidFill>
                  <a:srgbClr val="0000FF"/>
                </a:solidFill>
              </a:rPr>
              <a:t>moderation</a:t>
            </a:r>
            <a:endParaRPr lang="de-DE" dirty="0">
              <a:solidFill>
                <a:srgbClr val="0000FF"/>
              </a:solidFill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</p:txBody>
      </p:sp>
      <p:sp>
        <p:nvSpPr>
          <p:cNvPr id="18" name="Textfeld 17"/>
          <p:cNvSpPr txBox="1"/>
          <p:nvPr/>
        </p:nvSpPr>
        <p:spPr>
          <a:xfrm>
            <a:off x="6804248" y="5166484"/>
            <a:ext cx="496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U</a:t>
            </a:r>
            <a:r>
              <a:rPr lang="de-DE" baseline="-25000" dirty="0">
                <a:solidFill>
                  <a:srgbClr val="000000"/>
                </a:solidFill>
              </a:rPr>
              <a:t>W</a:t>
            </a:r>
          </a:p>
        </p:txBody>
      </p:sp>
      <p:sp>
        <p:nvSpPr>
          <p:cNvPr id="19" name="Oval 18"/>
          <p:cNvSpPr/>
          <p:nvPr/>
        </p:nvSpPr>
        <p:spPr>
          <a:xfrm>
            <a:off x="7070320" y="552652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Oval 19"/>
          <p:cNvSpPr/>
          <p:nvPr/>
        </p:nvSpPr>
        <p:spPr>
          <a:xfrm>
            <a:off x="7070320" y="588656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Oval 21"/>
          <p:cNvSpPr/>
          <p:nvPr/>
        </p:nvSpPr>
        <p:spPr>
          <a:xfrm>
            <a:off x="6350240" y="543591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/>
          <p:cNvCxnSpPr>
            <a:stCxn id="19" idx="4"/>
          </p:cNvCxnSpPr>
          <p:nvPr/>
        </p:nvCxnSpPr>
        <p:spPr>
          <a:xfrm>
            <a:off x="7142328" y="5670524"/>
            <a:ext cx="0" cy="36005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22" idx="5"/>
            <a:endCxn id="20" idx="2"/>
          </p:cNvCxnSpPr>
          <p:nvPr/>
        </p:nvCxnSpPr>
        <p:spPr>
          <a:xfrm>
            <a:off x="6473165" y="5558828"/>
            <a:ext cx="597155" cy="39973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7790400" y="544519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Oval 28"/>
          <p:cNvSpPr/>
          <p:nvPr/>
        </p:nvSpPr>
        <p:spPr>
          <a:xfrm>
            <a:off x="7790400" y="494118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Oval 29"/>
          <p:cNvSpPr/>
          <p:nvPr/>
        </p:nvSpPr>
        <p:spPr>
          <a:xfrm>
            <a:off x="6350240" y="494118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1" name="Gerade Verbindung mit Pfeil 30"/>
          <p:cNvCxnSpPr>
            <a:stCxn id="29" idx="4"/>
            <a:endCxn id="28" idx="0"/>
          </p:cNvCxnSpPr>
          <p:nvPr/>
        </p:nvCxnSpPr>
        <p:spPr>
          <a:xfrm>
            <a:off x="7862408" y="5085184"/>
            <a:ext cx="0" cy="36000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>
            <a:stCxn id="28" idx="3"/>
            <a:endCxn id="20" idx="7"/>
          </p:cNvCxnSpPr>
          <p:nvPr/>
        </p:nvCxnSpPr>
        <p:spPr>
          <a:xfrm flipH="1">
            <a:off x="7193245" y="5568104"/>
            <a:ext cx="618246" cy="33954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30" idx="4"/>
            <a:endCxn id="22" idx="0"/>
          </p:cNvCxnSpPr>
          <p:nvPr/>
        </p:nvCxnSpPr>
        <p:spPr>
          <a:xfrm>
            <a:off x="6422248" y="5085184"/>
            <a:ext cx="0" cy="35073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7336941" y="4787860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U</a:t>
            </a:r>
            <a:r>
              <a:rPr lang="de-DE" baseline="-25000" dirty="0">
                <a:solidFill>
                  <a:srgbClr val="000000"/>
                </a:solidFill>
              </a:rPr>
              <a:t>X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6206224" y="4518412"/>
            <a:ext cx="44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U</a:t>
            </a:r>
            <a:r>
              <a:rPr lang="de-DE" baseline="-25000" dirty="0">
                <a:solidFill>
                  <a:srgbClr val="000000"/>
                </a:solidFill>
              </a:rPr>
              <a:t>Z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7164288" y="5877272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</a:t>
            </a:r>
            <a:endParaRPr lang="de-DE" baseline="-25000" dirty="0"/>
          </a:p>
        </p:txBody>
      </p:sp>
      <p:sp>
        <p:nvSpPr>
          <p:cNvPr id="38" name="Textfeld 37"/>
          <p:cNvSpPr txBox="1"/>
          <p:nvPr/>
        </p:nvSpPr>
        <p:spPr>
          <a:xfrm>
            <a:off x="7862408" y="5570656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</a:t>
            </a:r>
            <a:endParaRPr lang="de-DE" baseline="-25000" dirty="0"/>
          </a:p>
        </p:txBody>
      </p:sp>
      <p:sp>
        <p:nvSpPr>
          <p:cNvPr id="39" name="Textfeld 38"/>
          <p:cNvSpPr txBox="1"/>
          <p:nvPr/>
        </p:nvSpPr>
        <p:spPr>
          <a:xfrm>
            <a:off x="6012160" y="531979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</a:t>
            </a:r>
            <a:endParaRPr lang="de-DE" baseline="-25000" dirty="0"/>
          </a:p>
        </p:txBody>
      </p:sp>
      <p:sp>
        <p:nvSpPr>
          <p:cNvPr id="40" name="Oval 39"/>
          <p:cNvSpPr/>
          <p:nvPr/>
        </p:nvSpPr>
        <p:spPr>
          <a:xfrm>
            <a:off x="8582488" y="543594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Oval 40"/>
          <p:cNvSpPr/>
          <p:nvPr/>
        </p:nvSpPr>
        <p:spPr>
          <a:xfrm>
            <a:off x="8582488" y="494118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2" name="Gerade Verbindung mit Pfeil 41"/>
          <p:cNvCxnSpPr>
            <a:stCxn id="41" idx="4"/>
            <a:endCxn id="40" idx="0"/>
          </p:cNvCxnSpPr>
          <p:nvPr/>
        </p:nvCxnSpPr>
        <p:spPr>
          <a:xfrm>
            <a:off x="8654496" y="5085184"/>
            <a:ext cx="0" cy="35076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7070320" y="624660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5" name="Gerade Verbindung mit Pfeil 44"/>
          <p:cNvCxnSpPr>
            <a:stCxn id="20" idx="4"/>
            <a:endCxn id="44" idx="0"/>
          </p:cNvCxnSpPr>
          <p:nvPr/>
        </p:nvCxnSpPr>
        <p:spPr>
          <a:xfrm>
            <a:off x="7142328" y="6030564"/>
            <a:ext cx="0" cy="21604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6350240" y="588656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7" name="Gerade Verbindung mit Pfeil 46"/>
          <p:cNvCxnSpPr>
            <a:stCxn id="46" idx="5"/>
            <a:endCxn id="44" idx="2"/>
          </p:cNvCxnSpPr>
          <p:nvPr/>
        </p:nvCxnSpPr>
        <p:spPr>
          <a:xfrm>
            <a:off x="6473165" y="6009476"/>
            <a:ext cx="597155" cy="30912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feld 47"/>
          <p:cNvSpPr txBox="1"/>
          <p:nvPr/>
        </p:nvSpPr>
        <p:spPr>
          <a:xfrm>
            <a:off x="5940152" y="5742548"/>
            <a:ext cx="44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r>
              <a:rPr lang="de-DE" baseline="-25000" dirty="0" smtClean="0">
                <a:solidFill>
                  <a:srgbClr val="800000"/>
                </a:solidFill>
              </a:rPr>
              <a:t>T</a:t>
            </a:r>
            <a:endParaRPr lang="de-DE" baseline="-25000" dirty="0">
              <a:solidFill>
                <a:srgbClr val="800000"/>
              </a:solidFill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8489069" y="557994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</a:t>
            </a:r>
            <a:endParaRPr lang="de-DE" baseline="-25000" dirty="0"/>
          </a:p>
        </p:txBody>
      </p:sp>
      <p:cxnSp>
        <p:nvCxnSpPr>
          <p:cNvPr id="50" name="Gerade Verbindung mit Pfeil 49"/>
          <p:cNvCxnSpPr>
            <a:stCxn id="28" idx="6"/>
            <a:endCxn id="40" idx="2"/>
          </p:cNvCxnSpPr>
          <p:nvPr/>
        </p:nvCxnSpPr>
        <p:spPr>
          <a:xfrm flipV="1">
            <a:off x="7934416" y="5507948"/>
            <a:ext cx="648072" cy="924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feld 50"/>
          <p:cNvSpPr txBox="1"/>
          <p:nvPr/>
        </p:nvSpPr>
        <p:spPr>
          <a:xfrm>
            <a:off x="8532440" y="4571836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U</a:t>
            </a:r>
            <a:r>
              <a:rPr lang="de-DE" baseline="-25000" dirty="0" smtClean="0">
                <a:solidFill>
                  <a:srgbClr val="000000"/>
                </a:solidFill>
              </a:rPr>
              <a:t>Y</a:t>
            </a:r>
            <a:endParaRPr lang="de-DE" baseline="-25000" dirty="0">
              <a:solidFill>
                <a:srgbClr val="000000"/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6804248" y="624660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T</a:t>
            </a:r>
            <a:endParaRPr lang="de-DE" baseline="-25000" dirty="0"/>
          </a:p>
        </p:txBody>
      </p:sp>
      <p:sp>
        <p:nvSpPr>
          <p:cNvPr id="53" name="Oval 52"/>
          <p:cNvSpPr/>
          <p:nvPr/>
        </p:nvSpPr>
        <p:spPr>
          <a:xfrm>
            <a:off x="7624973" y="458114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4" name="Gerade Verbindung mit Pfeil 53"/>
          <p:cNvCxnSpPr>
            <a:stCxn id="53" idx="3"/>
            <a:endCxn id="22" idx="7"/>
          </p:cNvCxnSpPr>
          <p:nvPr/>
        </p:nvCxnSpPr>
        <p:spPr>
          <a:xfrm flipH="1">
            <a:off x="6473165" y="4704056"/>
            <a:ext cx="1172899" cy="75294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>
            <a:stCxn id="53" idx="5"/>
            <a:endCxn id="40" idx="0"/>
          </p:cNvCxnSpPr>
          <p:nvPr/>
        </p:nvCxnSpPr>
        <p:spPr>
          <a:xfrm>
            <a:off x="7747898" y="4704056"/>
            <a:ext cx="906598" cy="73189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feld 55"/>
          <p:cNvSpPr txBox="1"/>
          <p:nvPr/>
        </p:nvSpPr>
        <p:spPr>
          <a:xfrm>
            <a:off x="7192925" y="421179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</a:t>
            </a:r>
          </a:p>
        </p:txBody>
      </p:sp>
      <p:sp>
        <p:nvSpPr>
          <p:cNvPr id="57" name="Textfeld 56"/>
          <p:cNvSpPr txBox="1"/>
          <p:nvPr/>
        </p:nvSpPr>
        <p:spPr>
          <a:xfrm>
            <a:off x="7696981" y="4067780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r>
              <a:rPr lang="de-DE" baseline="-25000" dirty="0" smtClean="0"/>
              <a:t>R</a:t>
            </a:r>
          </a:p>
        </p:txBody>
      </p:sp>
      <p:sp>
        <p:nvSpPr>
          <p:cNvPr id="58" name="Oval 57"/>
          <p:cNvSpPr/>
          <p:nvPr/>
        </p:nvSpPr>
        <p:spPr>
          <a:xfrm>
            <a:off x="7624973" y="407707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1" name="Gerade Verbindung mit Pfeil 60"/>
          <p:cNvCxnSpPr>
            <a:stCxn id="58" idx="4"/>
            <a:endCxn id="53" idx="0"/>
          </p:cNvCxnSpPr>
          <p:nvPr/>
        </p:nvCxnSpPr>
        <p:spPr>
          <a:xfrm>
            <a:off x="7696981" y="4221072"/>
            <a:ext cx="0" cy="36007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17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Backdoor Criterion (</a:t>
            </a:r>
            <a:r>
              <a:rPr lang="en-US" dirty="0" smtClean="0">
                <a:solidFill>
                  <a:srgbClr val="FF6600"/>
                </a:solidFill>
              </a:rPr>
              <a:t>Example 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 bwMode="auto">
          <a:xfrm>
            <a:off x="7956376" y="6400502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46856" y="1196752"/>
            <a:ext cx="8445624" cy="5256584"/>
          </a:xfrm>
          <a:ln>
            <a:solidFill>
              <a:srgbClr val="FF6600"/>
            </a:solidFill>
          </a:ln>
        </p:spPr>
        <p:txBody>
          <a:bodyPr/>
          <a:lstStyle/>
          <a:p>
            <a:pPr>
              <a:defRPr/>
            </a:pPr>
            <a:r>
              <a:rPr lang="en-US" dirty="0" smtClean="0"/>
              <a:t>What is effect modification for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  <a:r>
              <a:rPr lang="en-US" dirty="0" smtClean="0"/>
              <a:t> on </a:t>
            </a:r>
            <a:r>
              <a:rPr lang="en-US" dirty="0" smtClean="0">
                <a:solidFill>
                  <a:srgbClr val="008380"/>
                </a:solidFill>
              </a:rPr>
              <a:t>Y</a:t>
            </a:r>
            <a:r>
              <a:rPr lang="en-US" dirty="0" smtClean="0"/>
              <a:t> by </a:t>
            </a:r>
            <a:r>
              <a:rPr lang="en-US" dirty="0" smtClean="0">
                <a:solidFill>
                  <a:srgbClr val="008380"/>
                </a:solidFill>
              </a:rPr>
              <a:t>W</a:t>
            </a:r>
            <a:r>
              <a:rPr lang="en-US" dirty="0" smtClean="0"/>
              <a:t> in drug example?</a:t>
            </a:r>
          </a:p>
          <a:p>
            <a:pPr>
              <a:defRPr/>
            </a:pPr>
            <a:r>
              <a:rPr lang="en-US" dirty="0" smtClean="0"/>
              <a:t>Compare	</a:t>
            </a:r>
            <a:r>
              <a:rPr lang="en-US" dirty="0" smtClean="0">
                <a:solidFill>
                  <a:srgbClr val="008380"/>
                </a:solidFill>
              </a:rPr>
              <a:t>P(Y = y | do(X = x), W = w)</a:t>
            </a:r>
            <a:r>
              <a:rPr lang="en-US" dirty="0" smtClean="0"/>
              <a:t>       and </a:t>
            </a:r>
          </a:p>
          <a:p>
            <a:pPr marL="0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        	</a:t>
            </a:r>
            <a:r>
              <a:rPr lang="en-US" dirty="0" smtClean="0">
                <a:solidFill>
                  <a:srgbClr val="008380"/>
                </a:solidFill>
              </a:rPr>
              <a:t>P</a:t>
            </a:r>
            <a:r>
              <a:rPr lang="en-US" dirty="0">
                <a:solidFill>
                  <a:srgbClr val="008380"/>
                </a:solidFill>
              </a:rPr>
              <a:t>(Y = y | do(X = x), W = </a:t>
            </a:r>
            <a:r>
              <a:rPr lang="en-US" dirty="0" smtClean="0">
                <a:solidFill>
                  <a:srgbClr val="008380"/>
                </a:solidFill>
              </a:rPr>
              <a:t>w’)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Here: As </a:t>
            </a:r>
            <a:r>
              <a:rPr lang="en-US" dirty="0" smtClean="0">
                <a:solidFill>
                  <a:srgbClr val="008380"/>
                </a:solidFill>
              </a:rPr>
              <a:t>W</a:t>
            </a:r>
            <a:r>
              <a:rPr lang="en-US" dirty="0" smtClean="0"/>
              <a:t> blocks backdoor</a:t>
            </a:r>
          </a:p>
          <a:p>
            <a:pPr lvl="1">
              <a:defRPr/>
            </a:pPr>
            <a:r>
              <a:rPr lang="en-US" dirty="0">
                <a:solidFill>
                  <a:srgbClr val="008380"/>
                </a:solidFill>
              </a:rPr>
              <a:t>P(Y = y | do(X = x), W = w) </a:t>
            </a:r>
            <a:r>
              <a:rPr lang="en-US" dirty="0" smtClean="0">
                <a:solidFill>
                  <a:srgbClr val="008380"/>
                </a:solidFill>
              </a:rPr>
              <a:t>= </a:t>
            </a:r>
            <a:r>
              <a:rPr lang="en-US" dirty="0">
                <a:solidFill>
                  <a:srgbClr val="008380"/>
                </a:solidFill>
              </a:rPr>
              <a:t>P(Y = y | </a:t>
            </a:r>
            <a:r>
              <a:rPr lang="en-US" dirty="0" smtClean="0">
                <a:solidFill>
                  <a:srgbClr val="008380"/>
                </a:solidFill>
              </a:rPr>
              <a:t>X </a:t>
            </a:r>
            <a:r>
              <a:rPr lang="en-US" dirty="0">
                <a:solidFill>
                  <a:srgbClr val="008380"/>
                </a:solidFill>
              </a:rPr>
              <a:t>= </a:t>
            </a:r>
            <a:r>
              <a:rPr lang="en-US" dirty="0" smtClean="0">
                <a:solidFill>
                  <a:srgbClr val="008380"/>
                </a:solidFill>
              </a:rPr>
              <a:t>x, </a:t>
            </a:r>
            <a:r>
              <a:rPr lang="en-US" dirty="0">
                <a:solidFill>
                  <a:srgbClr val="008380"/>
                </a:solidFill>
              </a:rPr>
              <a:t>W = w)</a:t>
            </a:r>
            <a:r>
              <a:rPr lang="en-US" dirty="0" smtClean="0">
                <a:solidFill>
                  <a:srgbClr val="008380"/>
                </a:solidFill>
              </a:rPr>
              <a:t> </a:t>
            </a:r>
          </a:p>
          <a:p>
            <a:pPr lvl="1">
              <a:defRPr/>
            </a:pPr>
            <a:r>
              <a:rPr lang="en-US" dirty="0">
                <a:solidFill>
                  <a:srgbClr val="008380"/>
                </a:solidFill>
              </a:rPr>
              <a:t>P(Y = y | do(X = x), W = </a:t>
            </a:r>
            <a:r>
              <a:rPr lang="en-US" dirty="0" smtClean="0">
                <a:solidFill>
                  <a:srgbClr val="008380"/>
                </a:solidFill>
              </a:rPr>
              <a:t>w’) </a:t>
            </a:r>
            <a:r>
              <a:rPr lang="en-US" dirty="0">
                <a:solidFill>
                  <a:srgbClr val="008380"/>
                </a:solidFill>
              </a:rPr>
              <a:t>= P(Y = y | X = x, W = </a:t>
            </a:r>
            <a:r>
              <a:rPr lang="en-US" dirty="0" smtClean="0">
                <a:solidFill>
                  <a:srgbClr val="008380"/>
                </a:solidFill>
              </a:rPr>
              <a:t>w’) </a:t>
            </a:r>
            <a:endParaRPr lang="en-US" dirty="0">
              <a:solidFill>
                <a:srgbClr val="008380"/>
              </a:solidFill>
            </a:endParaRPr>
          </a:p>
        </p:txBody>
      </p:sp>
      <p:cxnSp>
        <p:nvCxnSpPr>
          <p:cNvPr id="6" name="Gerade Verbindung mit Pfeil 5"/>
          <p:cNvCxnSpPr>
            <a:stCxn id="9" idx="4"/>
            <a:endCxn id="26" idx="0"/>
          </p:cNvCxnSpPr>
          <p:nvPr/>
        </p:nvCxnSpPr>
        <p:spPr>
          <a:xfrm>
            <a:off x="6511218" y="5176366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439210" y="503236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mit Pfeil 9"/>
          <p:cNvCxnSpPr>
            <a:stCxn id="26" idx="6"/>
            <a:endCxn id="15" idx="2"/>
          </p:cNvCxnSpPr>
          <p:nvPr/>
        </p:nvCxnSpPr>
        <p:spPr>
          <a:xfrm>
            <a:off x="6583226" y="5824438"/>
            <a:ext cx="1296144" cy="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884368" y="503235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 Verbindung mit Pfeil 11"/>
          <p:cNvCxnSpPr>
            <a:stCxn id="11" idx="4"/>
            <a:endCxn id="15" idx="0"/>
          </p:cNvCxnSpPr>
          <p:nvPr/>
        </p:nvCxnSpPr>
        <p:spPr>
          <a:xfrm flipH="1">
            <a:off x="7951378" y="5176350"/>
            <a:ext cx="4998" cy="57608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879370" y="575243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mit Pfeil 16"/>
          <p:cNvCxnSpPr>
            <a:stCxn id="9" idx="6"/>
            <a:endCxn id="11" idx="2"/>
          </p:cNvCxnSpPr>
          <p:nvPr/>
        </p:nvCxnSpPr>
        <p:spPr>
          <a:xfrm flipV="1">
            <a:off x="6583226" y="5104350"/>
            <a:ext cx="1301142" cy="16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5796136" y="4456286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S= </a:t>
            </a:r>
            <a:r>
              <a:rPr lang="de-DE" dirty="0" err="1" smtClean="0"/>
              <a:t>socioeconomic</a:t>
            </a:r>
            <a:r>
              <a:rPr lang="de-DE" baseline="-25000" dirty="0"/>
              <a:t> </a:t>
            </a:r>
            <a:endParaRPr lang="de-DE" baseline="-25000" dirty="0" smtClean="0"/>
          </a:p>
          <a:p>
            <a:r>
              <a:rPr lang="de-DE" baseline="-25000" dirty="0"/>
              <a:t> </a:t>
            </a:r>
            <a:r>
              <a:rPr lang="de-DE" dirty="0" smtClean="0"/>
              <a:t>      </a:t>
            </a:r>
            <a:r>
              <a:rPr lang="de-DE" dirty="0" err="1" smtClean="0"/>
              <a:t>status</a:t>
            </a:r>
            <a:endParaRPr lang="de-DE" dirty="0" smtClean="0"/>
          </a:p>
        </p:txBody>
      </p:sp>
      <p:sp>
        <p:nvSpPr>
          <p:cNvPr id="23" name="Textfeld 22"/>
          <p:cNvSpPr txBox="1"/>
          <p:nvPr/>
        </p:nvSpPr>
        <p:spPr>
          <a:xfrm>
            <a:off x="7308304" y="5896446"/>
            <a:ext cx="1424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Y= </a:t>
            </a:r>
            <a:r>
              <a:rPr lang="de-DE" dirty="0" err="1" smtClean="0"/>
              <a:t>recovery</a:t>
            </a:r>
            <a:endParaRPr lang="de-DE" dirty="0"/>
          </a:p>
        </p:txBody>
      </p:sp>
      <p:sp>
        <p:nvSpPr>
          <p:cNvPr id="25" name="Textfeld 24"/>
          <p:cNvSpPr txBox="1"/>
          <p:nvPr/>
        </p:nvSpPr>
        <p:spPr>
          <a:xfrm>
            <a:off x="5868144" y="5824438"/>
            <a:ext cx="1445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X = </a:t>
            </a:r>
            <a:r>
              <a:rPr lang="de-DE" dirty="0" err="1" smtClean="0"/>
              <a:t>drug</a:t>
            </a:r>
            <a:r>
              <a:rPr lang="de-DE" dirty="0" smtClean="0"/>
              <a:t> </a:t>
            </a:r>
          </a:p>
          <a:p>
            <a:r>
              <a:rPr lang="de-DE" dirty="0"/>
              <a:t> </a:t>
            </a:r>
            <a:r>
              <a:rPr lang="de-DE" dirty="0" smtClean="0"/>
              <a:t>     </a:t>
            </a:r>
            <a:r>
              <a:rPr lang="de-DE" dirty="0" err="1" smtClean="0"/>
              <a:t>usage</a:t>
            </a:r>
            <a:endParaRPr lang="de-DE" baseline="-25000" dirty="0"/>
          </a:p>
        </p:txBody>
      </p:sp>
      <p:sp>
        <p:nvSpPr>
          <p:cNvPr id="26" name="Oval 25"/>
          <p:cNvSpPr/>
          <p:nvPr/>
        </p:nvSpPr>
        <p:spPr>
          <a:xfrm>
            <a:off x="6439210" y="5752430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7524328" y="4744318"/>
            <a:ext cx="133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</a:t>
            </a:r>
            <a:r>
              <a:rPr lang="de-DE" dirty="0" smtClean="0"/>
              <a:t> = </a:t>
            </a:r>
            <a:r>
              <a:rPr lang="de-DE" dirty="0" err="1" smtClean="0"/>
              <a:t>weight</a:t>
            </a:r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56443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Backdoor Criterion (</a:t>
            </a:r>
            <a:r>
              <a:rPr lang="en-US" dirty="0" smtClean="0">
                <a:solidFill>
                  <a:srgbClr val="FF6600"/>
                </a:solidFill>
              </a:rPr>
              <a:t>Example 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46856" y="1196752"/>
            <a:ext cx="8157592" cy="5184576"/>
          </a:xfrm>
          <a:ln>
            <a:solidFill>
              <a:srgbClr val="FF6600"/>
            </a:solidFill>
          </a:ln>
        </p:spPr>
        <p:txBody>
          <a:bodyPr/>
          <a:lstStyle/>
          <a:p>
            <a:pPr>
              <a:defRPr/>
            </a:pPr>
            <a:r>
              <a:rPr lang="en-US" dirty="0" smtClean="0"/>
              <a:t>Sometimes also need to condition on colliders</a:t>
            </a:r>
          </a:p>
          <a:p>
            <a:pPr>
              <a:defRPr/>
            </a:pPr>
            <a:r>
              <a:rPr lang="en-US" dirty="0" smtClean="0"/>
              <a:t>There are four backdoor paths from X to Y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8380"/>
                </a:solidFill>
              </a:rPr>
              <a:t>X</a:t>
            </a:r>
            <a:r>
              <a:rPr lang="en-US" dirty="0" smtClean="0"/>
              <a:t> ← </a:t>
            </a:r>
            <a:r>
              <a:rPr lang="en-US" dirty="0" smtClean="0">
                <a:solidFill>
                  <a:srgbClr val="008380"/>
                </a:solidFill>
              </a:rPr>
              <a:t>E</a:t>
            </a:r>
            <a:r>
              <a:rPr lang="en-US" dirty="0" smtClean="0"/>
              <a:t> </a:t>
            </a:r>
            <a:r>
              <a:rPr lang="en-US" dirty="0"/>
              <a:t>→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380"/>
                </a:solidFill>
              </a:rPr>
              <a:t>R</a:t>
            </a:r>
            <a:r>
              <a:rPr lang="en-US" dirty="0" smtClean="0"/>
              <a:t> </a:t>
            </a:r>
            <a:r>
              <a:rPr lang="en-US" dirty="0"/>
              <a:t>→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380"/>
                </a:solidFill>
              </a:rPr>
              <a:t>Y</a:t>
            </a:r>
            <a:endParaRPr lang="en-US" dirty="0">
              <a:solidFill>
                <a:srgbClr val="008380"/>
              </a:solidFill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8380"/>
                </a:solidFill>
              </a:rPr>
              <a:t>X</a:t>
            </a:r>
            <a:r>
              <a:rPr lang="en-US" dirty="0" smtClean="0"/>
              <a:t> ← </a:t>
            </a:r>
            <a:r>
              <a:rPr lang="en-US" dirty="0" smtClean="0">
                <a:solidFill>
                  <a:srgbClr val="008380"/>
                </a:solidFill>
              </a:rPr>
              <a:t>E</a:t>
            </a:r>
            <a:r>
              <a:rPr lang="en-US" dirty="0" smtClean="0"/>
              <a:t> → </a:t>
            </a:r>
            <a:r>
              <a:rPr lang="en-US" dirty="0" smtClean="0">
                <a:solidFill>
                  <a:srgbClr val="008380"/>
                </a:solidFill>
              </a:rPr>
              <a:t>R</a:t>
            </a:r>
            <a:r>
              <a:rPr lang="en-US" dirty="0" smtClean="0"/>
              <a:t> </a:t>
            </a:r>
            <a:r>
              <a:rPr lang="en-US" dirty="0"/>
              <a:t>←</a:t>
            </a:r>
            <a:r>
              <a:rPr lang="en-US" dirty="0" smtClean="0"/>
              <a:t> </a:t>
            </a:r>
            <a:r>
              <a:rPr lang="en-US" dirty="0">
                <a:solidFill>
                  <a:srgbClr val="008380"/>
                </a:solidFill>
              </a:rPr>
              <a:t>A</a:t>
            </a:r>
            <a:r>
              <a:rPr lang="en-US" dirty="0"/>
              <a:t> →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380"/>
                </a:solidFill>
              </a:rPr>
              <a:t>Y</a:t>
            </a:r>
            <a:endParaRPr lang="en-US" dirty="0">
              <a:solidFill>
                <a:srgbClr val="008380"/>
              </a:solidFill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8380"/>
                </a:solidFill>
              </a:rPr>
              <a:t>X</a:t>
            </a:r>
            <a:r>
              <a:rPr lang="en-US" dirty="0" smtClean="0"/>
              <a:t> ← </a:t>
            </a:r>
            <a:r>
              <a:rPr lang="en-US" dirty="0" smtClean="0">
                <a:solidFill>
                  <a:srgbClr val="008380"/>
                </a:solidFill>
              </a:rPr>
              <a:t>R</a:t>
            </a:r>
            <a:r>
              <a:rPr lang="en-US" dirty="0" smtClean="0"/>
              <a:t> </a:t>
            </a:r>
            <a:r>
              <a:rPr lang="en-US" dirty="0"/>
              <a:t>→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380"/>
                </a:solidFill>
              </a:rPr>
              <a:t>Y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8380"/>
                </a:solidFill>
              </a:rPr>
              <a:t>X</a:t>
            </a:r>
            <a:r>
              <a:rPr lang="en-US" dirty="0" smtClean="0"/>
              <a:t> ← </a:t>
            </a:r>
            <a:r>
              <a:rPr lang="en-US" dirty="0" smtClean="0">
                <a:solidFill>
                  <a:srgbClr val="008380"/>
                </a:solidFill>
              </a:rPr>
              <a:t>R</a:t>
            </a:r>
            <a:r>
              <a:rPr lang="en-US" dirty="0" smtClean="0"/>
              <a:t> </a:t>
            </a:r>
            <a:r>
              <a:rPr lang="en-US" dirty="0"/>
              <a:t>←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380"/>
                </a:solidFill>
              </a:rPr>
              <a:t>A</a:t>
            </a:r>
            <a:r>
              <a:rPr lang="en-US" dirty="0" smtClean="0"/>
              <a:t> </a:t>
            </a:r>
            <a:r>
              <a:rPr lang="en-US" dirty="0"/>
              <a:t>→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380"/>
                </a:solidFill>
              </a:rPr>
              <a:t>Y</a:t>
            </a:r>
          </a:p>
          <a:p>
            <a:pPr>
              <a:defRPr/>
            </a:pPr>
            <a:r>
              <a:rPr lang="en-US" dirty="0"/>
              <a:t>R</a:t>
            </a:r>
            <a:r>
              <a:rPr lang="en-US" dirty="0" smtClean="0"/>
              <a:t> needed to block 3. path</a:t>
            </a:r>
          </a:p>
          <a:p>
            <a:pPr>
              <a:defRPr/>
            </a:pPr>
            <a:r>
              <a:rPr lang="en-US" dirty="0" smtClean="0"/>
              <a:t>But R collider on 2. path, hence need further blocking variable</a:t>
            </a:r>
          </a:p>
          <a:p>
            <a:pPr>
              <a:defRPr/>
            </a:pPr>
            <a:r>
              <a:rPr lang="en-US" dirty="0" smtClean="0"/>
              <a:t>Can use as </a:t>
            </a:r>
            <a:r>
              <a:rPr lang="en-US" dirty="0"/>
              <a:t>b</a:t>
            </a:r>
            <a:r>
              <a:rPr lang="en-US" dirty="0" smtClean="0"/>
              <a:t>locking set </a:t>
            </a:r>
            <a:r>
              <a:rPr lang="en-US" dirty="0" smtClean="0">
                <a:solidFill>
                  <a:srgbClr val="008380"/>
                </a:solidFill>
              </a:rPr>
              <a:t>Z</a:t>
            </a:r>
            <a:r>
              <a:rPr lang="en-US" dirty="0" smtClean="0"/>
              <a:t> </a:t>
            </a:r>
          </a:p>
          <a:p>
            <a:pPr marL="0" indent="0">
              <a:buNone/>
              <a:defRPr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008380"/>
                </a:solidFill>
              </a:rPr>
              <a:t>{E,R}, {R,A}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08380"/>
                </a:solidFill>
              </a:rPr>
              <a:t>{E,R,A}</a:t>
            </a:r>
            <a:endParaRPr lang="en-US" dirty="0">
              <a:solidFill>
                <a:srgbClr val="008380"/>
              </a:solidFill>
            </a:endParaRP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b="1" dirty="0" smtClean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>
              <a:solidFill>
                <a:srgbClr val="0000FF"/>
              </a:solidFill>
            </a:endParaRPr>
          </a:p>
        </p:txBody>
      </p:sp>
      <p:cxnSp>
        <p:nvCxnSpPr>
          <p:cNvPr id="43" name="Gerade Verbindung mit Pfeil 42"/>
          <p:cNvCxnSpPr>
            <a:stCxn id="60" idx="4"/>
            <a:endCxn id="78" idx="1"/>
          </p:cNvCxnSpPr>
          <p:nvPr/>
        </p:nvCxnSpPr>
        <p:spPr>
          <a:xfrm flipH="1">
            <a:off x="5457187" y="5435916"/>
            <a:ext cx="626981" cy="74120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8100392" y="608400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Oval 59"/>
          <p:cNvSpPr/>
          <p:nvPr/>
        </p:nvSpPr>
        <p:spPr>
          <a:xfrm>
            <a:off x="6012160" y="529191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Textfeld 61"/>
          <p:cNvSpPr txBox="1"/>
          <p:nvPr/>
        </p:nvSpPr>
        <p:spPr>
          <a:xfrm>
            <a:off x="5148064" y="6011996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</a:t>
            </a:r>
            <a:endParaRPr lang="de-DE" dirty="0"/>
          </a:p>
        </p:txBody>
      </p:sp>
      <p:cxnSp>
        <p:nvCxnSpPr>
          <p:cNvPr id="63" name="Gerade Verbindung mit Pfeil 62"/>
          <p:cNvCxnSpPr>
            <a:stCxn id="78" idx="4"/>
            <a:endCxn id="59" idx="4"/>
          </p:cNvCxnSpPr>
          <p:nvPr/>
        </p:nvCxnSpPr>
        <p:spPr>
          <a:xfrm flipV="1">
            <a:off x="5508104" y="6228004"/>
            <a:ext cx="2664296" cy="7202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7884368" y="529193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5" name="Gerade Verbindung mit Pfeil 64"/>
          <p:cNvCxnSpPr>
            <a:stCxn id="64" idx="4"/>
            <a:endCxn id="59" idx="0"/>
          </p:cNvCxnSpPr>
          <p:nvPr/>
        </p:nvCxnSpPr>
        <p:spPr>
          <a:xfrm>
            <a:off x="7956376" y="5435932"/>
            <a:ext cx="216024" cy="64807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feld 65"/>
          <p:cNvSpPr txBox="1"/>
          <p:nvPr/>
        </p:nvSpPr>
        <p:spPr>
          <a:xfrm>
            <a:off x="8036971" y="5138608"/>
            <a:ext cx="351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</a:t>
            </a:r>
            <a:endParaRPr lang="de-DE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6876256" y="557996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0" name="Gerade Verbindung mit Pfeil 69"/>
          <p:cNvCxnSpPr>
            <a:stCxn id="60" idx="5"/>
            <a:endCxn id="67" idx="3"/>
          </p:cNvCxnSpPr>
          <p:nvPr/>
        </p:nvCxnSpPr>
        <p:spPr>
          <a:xfrm>
            <a:off x="6135085" y="5414828"/>
            <a:ext cx="762262" cy="28804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>
            <a:stCxn id="67" idx="3"/>
            <a:endCxn id="78" idx="6"/>
          </p:cNvCxnSpPr>
          <p:nvPr/>
        </p:nvCxnSpPr>
        <p:spPr>
          <a:xfrm flipH="1">
            <a:off x="5580112" y="5702876"/>
            <a:ext cx="1317235" cy="52515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71"/>
          <p:cNvCxnSpPr>
            <a:stCxn id="64" idx="3"/>
            <a:endCxn id="67" idx="6"/>
          </p:cNvCxnSpPr>
          <p:nvPr/>
        </p:nvCxnSpPr>
        <p:spPr>
          <a:xfrm flipH="1">
            <a:off x="7020272" y="5414844"/>
            <a:ext cx="885187" cy="23712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>
            <a:stCxn id="67" idx="5"/>
            <a:endCxn id="59" idx="0"/>
          </p:cNvCxnSpPr>
          <p:nvPr/>
        </p:nvCxnSpPr>
        <p:spPr>
          <a:xfrm>
            <a:off x="6999181" y="5702876"/>
            <a:ext cx="1173219" cy="38112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feld 73"/>
          <p:cNvSpPr txBox="1"/>
          <p:nvPr/>
        </p:nvSpPr>
        <p:spPr>
          <a:xfrm>
            <a:off x="5652120" y="507589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</a:t>
            </a:r>
            <a:endParaRPr lang="de-DE" baseline="-25000" dirty="0"/>
          </a:p>
        </p:txBody>
      </p:sp>
      <p:sp>
        <p:nvSpPr>
          <p:cNvPr id="75" name="Textfeld 74"/>
          <p:cNvSpPr txBox="1"/>
          <p:nvPr/>
        </p:nvSpPr>
        <p:spPr>
          <a:xfrm>
            <a:off x="6681027" y="51479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</a:t>
            </a:r>
            <a:endParaRPr lang="de-DE" baseline="-25000" dirty="0"/>
          </a:p>
        </p:txBody>
      </p:sp>
      <p:sp>
        <p:nvSpPr>
          <p:cNvPr id="77" name="Textfeld 76"/>
          <p:cNvSpPr txBox="1"/>
          <p:nvPr/>
        </p:nvSpPr>
        <p:spPr>
          <a:xfrm>
            <a:off x="8265819" y="6011996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</a:t>
            </a:r>
            <a:endParaRPr lang="de-DE" dirty="0"/>
          </a:p>
        </p:txBody>
      </p:sp>
      <p:sp>
        <p:nvSpPr>
          <p:cNvPr id="78" name="Oval 77"/>
          <p:cNvSpPr/>
          <p:nvPr/>
        </p:nvSpPr>
        <p:spPr>
          <a:xfrm>
            <a:off x="5436096" y="615602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Foliennummernplatzhalter 3"/>
          <p:cNvSpPr txBox="1">
            <a:spLocks/>
          </p:cNvSpPr>
          <p:nvPr/>
        </p:nvSpPr>
        <p:spPr bwMode="auto">
          <a:xfrm>
            <a:off x="7956376" y="6400502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329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Front-door Criterion (Motivating </a:t>
            </a:r>
            <a:r>
              <a:rPr lang="en-US" dirty="0">
                <a:solidFill>
                  <a:srgbClr val="FF6600"/>
                </a:solidFill>
              </a:rPr>
              <a:t>E</a:t>
            </a:r>
            <a:r>
              <a:rPr lang="en-US" dirty="0" smtClean="0">
                <a:solidFill>
                  <a:srgbClr val="FF6600"/>
                </a:solidFill>
              </a:rPr>
              <a:t>xample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46856" y="1196752"/>
            <a:ext cx="8157592" cy="5256584"/>
          </a:xfrm>
          <a:ln>
            <a:solidFill>
              <a:srgbClr val="FF6600"/>
            </a:solidFill>
          </a:ln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 smtClean="0">
                <a:solidFill>
                  <a:srgbClr val="FF6600"/>
                </a:solidFill>
              </a:rPr>
              <a:t>Example</a:t>
            </a:r>
          </a:p>
          <a:p>
            <a:pPr>
              <a:defRPr/>
            </a:pPr>
            <a:r>
              <a:rPr lang="en-US" dirty="0" smtClean="0"/>
              <a:t>Sometimes backdoor criterion not applicable</a:t>
            </a:r>
          </a:p>
          <a:p>
            <a:pPr lvl="1">
              <a:defRPr/>
            </a:pPr>
            <a:r>
              <a:rPr lang="en-US" dirty="0" smtClean="0">
                <a:solidFill>
                  <a:srgbClr val="008380"/>
                </a:solidFill>
              </a:rPr>
              <a:t>P(y | do(x)) = ?</a:t>
            </a:r>
          </a:p>
          <a:p>
            <a:pPr lvl="1">
              <a:defRPr/>
            </a:pPr>
            <a:r>
              <a:rPr lang="en-US" dirty="0" smtClean="0"/>
              <a:t>Genotype </a:t>
            </a:r>
            <a:r>
              <a:rPr lang="en-US" dirty="0" smtClean="0">
                <a:solidFill>
                  <a:srgbClr val="008380"/>
                </a:solidFill>
              </a:rPr>
              <a:t>U</a:t>
            </a:r>
            <a:r>
              <a:rPr lang="en-US" dirty="0" smtClean="0"/>
              <a:t> not observed in data</a:t>
            </a:r>
          </a:p>
          <a:p>
            <a:pPr lvl="1">
              <a:defRPr/>
            </a:pPr>
            <a:r>
              <a:rPr lang="en-US" dirty="0" smtClean="0"/>
              <a:t>Hence conditioning on </a:t>
            </a:r>
            <a:r>
              <a:rPr lang="en-US" dirty="0" smtClean="0">
                <a:solidFill>
                  <a:srgbClr val="008380"/>
                </a:solidFill>
              </a:rPr>
              <a:t>U</a:t>
            </a:r>
            <a:r>
              <a:rPr lang="en-US" dirty="0" smtClean="0"/>
              <a:t> does not help</a:t>
            </a:r>
            <a:endParaRPr lang="en-US" b="1" dirty="0" smtClean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pPr marL="0" indent="0">
              <a:buNone/>
              <a:defRPr/>
            </a:pPr>
            <a:endParaRPr lang="en-US" dirty="0" smtClean="0"/>
          </a:p>
        </p:txBody>
      </p:sp>
      <p:cxnSp>
        <p:nvCxnSpPr>
          <p:cNvPr id="43" name="Gerade Verbindung mit Pfeil 42"/>
          <p:cNvCxnSpPr>
            <a:stCxn id="60" idx="2"/>
            <a:endCxn id="78" idx="1"/>
          </p:cNvCxnSpPr>
          <p:nvPr/>
        </p:nvCxnSpPr>
        <p:spPr>
          <a:xfrm flipH="1">
            <a:off x="3008915" y="5157184"/>
            <a:ext cx="1059029" cy="74119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4067944" y="508518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Textfeld 61"/>
          <p:cNvSpPr txBox="1"/>
          <p:nvPr/>
        </p:nvSpPr>
        <p:spPr>
          <a:xfrm>
            <a:off x="2411760" y="5731515"/>
            <a:ext cx="1082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 =</a:t>
            </a:r>
          </a:p>
          <a:p>
            <a:r>
              <a:rPr lang="de-DE" dirty="0" smtClean="0"/>
              <a:t>Smoking</a:t>
            </a:r>
            <a:endParaRPr lang="de-DE" dirty="0"/>
          </a:p>
        </p:txBody>
      </p:sp>
      <p:sp>
        <p:nvSpPr>
          <p:cNvPr id="67" name="Oval 66"/>
          <p:cNvSpPr/>
          <p:nvPr/>
        </p:nvSpPr>
        <p:spPr>
          <a:xfrm>
            <a:off x="5148064" y="580526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0" name="Gerade Verbindung mit Pfeil 69"/>
          <p:cNvCxnSpPr>
            <a:stCxn id="60" idx="6"/>
            <a:endCxn id="67" idx="1"/>
          </p:cNvCxnSpPr>
          <p:nvPr/>
        </p:nvCxnSpPr>
        <p:spPr>
          <a:xfrm>
            <a:off x="4211960" y="5157184"/>
            <a:ext cx="957195" cy="66916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>
            <a:stCxn id="78" idx="6"/>
            <a:endCxn id="67" idx="3"/>
          </p:cNvCxnSpPr>
          <p:nvPr/>
        </p:nvCxnSpPr>
        <p:spPr>
          <a:xfrm flipV="1">
            <a:off x="3131840" y="5928176"/>
            <a:ext cx="2037315" cy="2111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feld 73"/>
          <p:cNvSpPr txBox="1"/>
          <p:nvPr/>
        </p:nvSpPr>
        <p:spPr>
          <a:xfrm>
            <a:off x="3635896" y="4725144"/>
            <a:ext cx="1615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 = </a:t>
            </a:r>
            <a:r>
              <a:rPr lang="de-DE" dirty="0" err="1" smtClean="0"/>
              <a:t>Genotype</a:t>
            </a:r>
            <a:endParaRPr lang="de-DE" baseline="-25000" dirty="0"/>
          </a:p>
        </p:txBody>
      </p:sp>
      <p:sp>
        <p:nvSpPr>
          <p:cNvPr id="75" name="Textfeld 74"/>
          <p:cNvSpPr txBox="1"/>
          <p:nvPr/>
        </p:nvSpPr>
        <p:spPr>
          <a:xfrm>
            <a:off x="5364088" y="5731515"/>
            <a:ext cx="1455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 = </a:t>
            </a:r>
          </a:p>
          <a:p>
            <a:r>
              <a:rPr lang="de-DE" dirty="0" smtClean="0"/>
              <a:t>Lung </a:t>
            </a:r>
            <a:r>
              <a:rPr lang="de-DE" dirty="0" err="1" smtClean="0"/>
              <a:t>cancer</a:t>
            </a:r>
            <a:endParaRPr lang="de-DE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2987824" y="587728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Foliennummernplatzhalter 3"/>
          <p:cNvSpPr txBox="1">
            <a:spLocks/>
          </p:cNvSpPr>
          <p:nvPr/>
        </p:nvSpPr>
        <p:spPr bwMode="auto">
          <a:xfrm>
            <a:off x="7956376" y="6381328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052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Front-door Criterion (Motivating </a:t>
            </a:r>
            <a:r>
              <a:rPr lang="en-US" dirty="0">
                <a:solidFill>
                  <a:srgbClr val="FF6600"/>
                </a:solidFill>
              </a:rPr>
              <a:t>E</a:t>
            </a:r>
            <a:r>
              <a:rPr lang="en-US" dirty="0" smtClean="0">
                <a:solidFill>
                  <a:srgbClr val="FF6600"/>
                </a:solidFill>
              </a:rPr>
              <a:t>xample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46856" y="1196752"/>
            <a:ext cx="8157592" cy="5256584"/>
          </a:xfrm>
          <a:ln>
            <a:solidFill>
              <a:srgbClr val="FF6600"/>
            </a:solidFill>
          </a:ln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 smtClean="0">
                <a:solidFill>
                  <a:srgbClr val="FF6600"/>
                </a:solidFill>
              </a:rPr>
              <a:t>Example</a:t>
            </a:r>
          </a:p>
          <a:p>
            <a:pPr>
              <a:defRPr/>
            </a:pPr>
            <a:r>
              <a:rPr lang="en-US" dirty="0" smtClean="0"/>
              <a:t>Sometimes backdoor criterion not applicable</a:t>
            </a:r>
          </a:p>
          <a:p>
            <a:pPr lvl="1">
              <a:defRPr/>
            </a:pPr>
            <a:r>
              <a:rPr lang="en-US" dirty="0" smtClean="0">
                <a:solidFill>
                  <a:srgbClr val="008380"/>
                </a:solidFill>
              </a:rPr>
              <a:t>P(y | do(x)) = ?</a:t>
            </a:r>
          </a:p>
          <a:p>
            <a:pPr lvl="1">
              <a:defRPr/>
            </a:pPr>
            <a:r>
              <a:rPr lang="en-US" dirty="0" smtClean="0"/>
              <a:t>Genotype </a:t>
            </a:r>
            <a:r>
              <a:rPr lang="en-US" dirty="0" smtClean="0">
                <a:solidFill>
                  <a:srgbClr val="008380"/>
                </a:solidFill>
              </a:rPr>
              <a:t>U</a:t>
            </a:r>
            <a:r>
              <a:rPr lang="en-US" dirty="0" smtClean="0"/>
              <a:t> not observed in data</a:t>
            </a:r>
          </a:p>
          <a:p>
            <a:pPr lvl="1">
              <a:defRPr/>
            </a:pPr>
            <a:r>
              <a:rPr lang="en-US" dirty="0" smtClean="0"/>
              <a:t>Hence conditioning on </a:t>
            </a:r>
            <a:r>
              <a:rPr lang="en-US" dirty="0" smtClean="0">
                <a:solidFill>
                  <a:srgbClr val="008380"/>
                </a:solidFill>
              </a:rPr>
              <a:t>U</a:t>
            </a:r>
            <a:r>
              <a:rPr lang="en-US" dirty="0" smtClean="0"/>
              <a:t> does not help</a:t>
            </a:r>
          </a:p>
          <a:p>
            <a:pPr lvl="1">
              <a:defRPr/>
            </a:pPr>
            <a:r>
              <a:rPr lang="en-US" dirty="0">
                <a:solidFill>
                  <a:srgbClr val="000000"/>
                </a:solidFill>
              </a:rPr>
              <a:t>But sometimes a mediating variable helps</a:t>
            </a:r>
          </a:p>
          <a:p>
            <a:pPr marL="457200" lvl="1" indent="0">
              <a:buNone/>
              <a:defRPr/>
            </a:pPr>
            <a:endParaRPr lang="en-US" b="1" dirty="0" smtClean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pPr marL="0" indent="0">
              <a:buNone/>
              <a:defRPr/>
            </a:pPr>
            <a:endParaRPr lang="en-US" dirty="0" smtClean="0"/>
          </a:p>
        </p:txBody>
      </p:sp>
      <p:cxnSp>
        <p:nvCxnSpPr>
          <p:cNvPr id="43" name="Gerade Verbindung mit Pfeil 42"/>
          <p:cNvCxnSpPr>
            <a:stCxn id="60" idx="2"/>
            <a:endCxn id="78" idx="1"/>
          </p:cNvCxnSpPr>
          <p:nvPr/>
        </p:nvCxnSpPr>
        <p:spPr>
          <a:xfrm flipH="1">
            <a:off x="3008915" y="5157184"/>
            <a:ext cx="1059029" cy="74119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4067944" y="508518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Textfeld 61"/>
          <p:cNvSpPr txBox="1"/>
          <p:nvPr/>
        </p:nvSpPr>
        <p:spPr>
          <a:xfrm>
            <a:off x="2411760" y="5731515"/>
            <a:ext cx="1082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 =</a:t>
            </a:r>
          </a:p>
          <a:p>
            <a:r>
              <a:rPr lang="de-DE" dirty="0" smtClean="0"/>
              <a:t>Smoking</a:t>
            </a:r>
            <a:endParaRPr lang="de-DE" dirty="0"/>
          </a:p>
        </p:txBody>
      </p:sp>
      <p:sp>
        <p:nvSpPr>
          <p:cNvPr id="67" name="Oval 66"/>
          <p:cNvSpPr/>
          <p:nvPr/>
        </p:nvSpPr>
        <p:spPr>
          <a:xfrm>
            <a:off x="5148064" y="580526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0" name="Gerade Verbindung mit Pfeil 69"/>
          <p:cNvCxnSpPr>
            <a:stCxn id="60" idx="6"/>
            <a:endCxn id="67" idx="1"/>
          </p:cNvCxnSpPr>
          <p:nvPr/>
        </p:nvCxnSpPr>
        <p:spPr>
          <a:xfrm>
            <a:off x="4211960" y="5157184"/>
            <a:ext cx="957195" cy="66916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>
            <a:stCxn id="78" idx="6"/>
            <a:endCxn id="23" idx="2"/>
          </p:cNvCxnSpPr>
          <p:nvPr/>
        </p:nvCxnSpPr>
        <p:spPr>
          <a:xfrm>
            <a:off x="3131840" y="5949288"/>
            <a:ext cx="921118" cy="1725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feld 73"/>
          <p:cNvSpPr txBox="1"/>
          <p:nvPr/>
        </p:nvSpPr>
        <p:spPr>
          <a:xfrm>
            <a:off x="3635896" y="4725144"/>
            <a:ext cx="1615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 = </a:t>
            </a:r>
            <a:r>
              <a:rPr lang="de-DE" dirty="0" err="1" smtClean="0"/>
              <a:t>Genotype</a:t>
            </a:r>
            <a:endParaRPr lang="de-DE" baseline="-25000" dirty="0"/>
          </a:p>
        </p:txBody>
      </p:sp>
      <p:sp>
        <p:nvSpPr>
          <p:cNvPr id="75" name="Textfeld 74"/>
          <p:cNvSpPr txBox="1"/>
          <p:nvPr/>
        </p:nvSpPr>
        <p:spPr>
          <a:xfrm>
            <a:off x="5364088" y="5731515"/>
            <a:ext cx="1455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 = </a:t>
            </a:r>
          </a:p>
          <a:p>
            <a:r>
              <a:rPr lang="de-DE" dirty="0" smtClean="0"/>
              <a:t>Lung </a:t>
            </a:r>
            <a:r>
              <a:rPr lang="de-DE" dirty="0" err="1" smtClean="0"/>
              <a:t>cancer</a:t>
            </a:r>
            <a:endParaRPr lang="de-DE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2987824" y="587728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Foliennummernplatzhalter 3"/>
          <p:cNvSpPr txBox="1">
            <a:spLocks/>
          </p:cNvSpPr>
          <p:nvPr/>
        </p:nvSpPr>
        <p:spPr bwMode="auto">
          <a:xfrm>
            <a:off x="7956376" y="6381328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  <p:sp>
        <p:nvSpPr>
          <p:cNvPr id="23" name="Oval 22"/>
          <p:cNvSpPr/>
          <p:nvPr/>
        </p:nvSpPr>
        <p:spPr>
          <a:xfrm>
            <a:off x="4052958" y="5879013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3491880" y="6023029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Z = </a:t>
            </a:r>
            <a:r>
              <a:rPr lang="de-DE" dirty="0" err="1" smtClean="0"/>
              <a:t>Tar</a:t>
            </a:r>
            <a:r>
              <a:rPr lang="de-DE" dirty="0" smtClean="0"/>
              <a:t> </a:t>
            </a:r>
            <a:r>
              <a:rPr lang="de-DE" dirty="0" err="1" smtClean="0"/>
              <a:t>deposit</a:t>
            </a:r>
            <a:endParaRPr lang="de-DE" dirty="0" smtClean="0"/>
          </a:p>
        </p:txBody>
      </p:sp>
      <p:cxnSp>
        <p:nvCxnSpPr>
          <p:cNvPr id="16" name="Gerade Verbindung mit Pfeil 15"/>
          <p:cNvCxnSpPr>
            <a:stCxn id="23" idx="6"/>
            <a:endCxn id="67" idx="4"/>
          </p:cNvCxnSpPr>
          <p:nvPr/>
        </p:nvCxnSpPr>
        <p:spPr>
          <a:xfrm flipV="1">
            <a:off x="4196974" y="5949264"/>
            <a:ext cx="1023098" cy="1749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26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Front-door Criterion (Motivating </a:t>
            </a:r>
            <a:r>
              <a:rPr lang="en-US" dirty="0">
                <a:solidFill>
                  <a:srgbClr val="FF6600"/>
                </a:solidFill>
              </a:rPr>
              <a:t>E</a:t>
            </a:r>
            <a:r>
              <a:rPr lang="en-US" dirty="0" smtClean="0">
                <a:solidFill>
                  <a:srgbClr val="FF6600"/>
                </a:solidFill>
              </a:rPr>
              <a:t>xample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526207"/>
              </p:ext>
            </p:extLst>
          </p:nvPr>
        </p:nvGraphicFramePr>
        <p:xfrm>
          <a:off x="179513" y="1196752"/>
          <a:ext cx="8784979" cy="210820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008111"/>
                <a:gridCol w="1080120"/>
                <a:gridCol w="1368152"/>
                <a:gridCol w="1008112"/>
                <a:gridCol w="1368152"/>
                <a:gridCol w="1224136"/>
                <a:gridCol w="1728196"/>
              </a:tblGrid>
              <a:tr h="370840">
                <a:tc>
                  <a:txBody>
                    <a:bodyPr/>
                    <a:lstStyle/>
                    <a:p>
                      <a:endParaRPr lang="de-DE" sz="1600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Tar</a:t>
                      </a:r>
                      <a:r>
                        <a:rPr lang="de-DE" sz="1600" dirty="0" smtClean="0"/>
                        <a:t> (400) </a:t>
                      </a:r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No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tar</a:t>
                      </a:r>
                      <a:r>
                        <a:rPr lang="de-DE" sz="1600" baseline="0" dirty="0" smtClean="0"/>
                        <a:t> (</a:t>
                      </a:r>
                      <a:r>
                        <a:rPr lang="de-DE" sz="1600" dirty="0" smtClean="0"/>
                        <a:t>400)</a:t>
                      </a:r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All </a:t>
                      </a:r>
                      <a:r>
                        <a:rPr lang="de-DE" sz="1600" dirty="0" err="1" smtClean="0"/>
                        <a:t>subjects</a:t>
                      </a:r>
                      <a:r>
                        <a:rPr lang="de-DE" sz="1600" dirty="0" smtClean="0"/>
                        <a:t> (800)</a:t>
                      </a:r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Smokers</a:t>
                      </a:r>
                      <a:endParaRPr lang="de-DE" sz="1600" dirty="0" smtClean="0"/>
                    </a:p>
                    <a:p>
                      <a:r>
                        <a:rPr lang="de-DE" sz="1600" dirty="0" smtClean="0"/>
                        <a:t>(380)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Nonsmokers</a:t>
                      </a:r>
                      <a:r>
                        <a:rPr lang="de-DE" sz="1600" dirty="0" smtClean="0"/>
                        <a:t> (20)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Smokers</a:t>
                      </a:r>
                      <a:endParaRPr lang="de-DE" sz="1600" dirty="0" smtClean="0"/>
                    </a:p>
                    <a:p>
                      <a:r>
                        <a:rPr lang="de-DE" sz="1600" dirty="0" smtClean="0"/>
                        <a:t>(20)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Nonsmokers</a:t>
                      </a:r>
                      <a:r>
                        <a:rPr lang="de-DE" sz="1600" dirty="0" smtClean="0"/>
                        <a:t> (380)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Smokers</a:t>
                      </a:r>
                      <a:endParaRPr lang="de-DE" sz="1600" dirty="0" smtClean="0"/>
                    </a:p>
                    <a:p>
                      <a:r>
                        <a:rPr lang="de-DE" sz="1600" dirty="0" smtClean="0"/>
                        <a:t>(400)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Nonsmokers</a:t>
                      </a:r>
                      <a:r>
                        <a:rPr lang="de-DE" sz="1600" dirty="0" smtClean="0"/>
                        <a:t> (400)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No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cancer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323</a:t>
                      </a:r>
                      <a:r>
                        <a:rPr lang="de-DE" sz="1600" baseline="0" dirty="0" smtClean="0"/>
                        <a:t> </a:t>
                      </a:r>
                    </a:p>
                    <a:p>
                      <a:r>
                        <a:rPr lang="de-DE" sz="1600" baseline="0" dirty="0" smtClean="0"/>
                        <a:t>(</a:t>
                      </a:r>
                      <a:r>
                        <a:rPr lang="de-DE" sz="1600" dirty="0" smtClean="0"/>
                        <a:t>85%)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 </a:t>
                      </a:r>
                    </a:p>
                    <a:p>
                      <a:r>
                        <a:rPr lang="de-DE" sz="1600" dirty="0" smtClean="0"/>
                        <a:t>(5%)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18</a:t>
                      </a:r>
                    </a:p>
                    <a:p>
                      <a:r>
                        <a:rPr lang="de-DE" sz="1600" dirty="0" smtClean="0"/>
                        <a:t>(90%)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38</a:t>
                      </a:r>
                    </a:p>
                    <a:p>
                      <a:r>
                        <a:rPr lang="de-DE" sz="1600" dirty="0" smtClean="0"/>
                        <a:t>(10%)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341</a:t>
                      </a:r>
                    </a:p>
                    <a:p>
                      <a:r>
                        <a:rPr lang="de-DE" sz="1600" dirty="0" smtClean="0"/>
                        <a:t>(85%)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39</a:t>
                      </a:r>
                      <a:endParaRPr lang="de-DE" sz="1600" baseline="0" dirty="0" smtClean="0"/>
                    </a:p>
                    <a:p>
                      <a:r>
                        <a:rPr lang="de-DE" sz="1600" baseline="0" dirty="0" smtClean="0"/>
                        <a:t>(9.75%)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Cancer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57</a:t>
                      </a:r>
                    </a:p>
                    <a:p>
                      <a:r>
                        <a:rPr lang="de-DE" sz="1600" dirty="0" smtClean="0"/>
                        <a:t>(15%)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19</a:t>
                      </a:r>
                    </a:p>
                    <a:p>
                      <a:r>
                        <a:rPr lang="de-DE" sz="1600" dirty="0" smtClean="0"/>
                        <a:t>(95%)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2</a:t>
                      </a:r>
                    </a:p>
                    <a:p>
                      <a:r>
                        <a:rPr lang="de-DE" sz="1600" dirty="0" smtClean="0"/>
                        <a:t>(10%)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342</a:t>
                      </a:r>
                    </a:p>
                    <a:p>
                      <a:r>
                        <a:rPr lang="de-DE" sz="1600" dirty="0" smtClean="0"/>
                        <a:t>(90%)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59</a:t>
                      </a:r>
                    </a:p>
                    <a:p>
                      <a:r>
                        <a:rPr lang="de-DE" sz="1600" dirty="0" smtClean="0"/>
                        <a:t>(15%)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361</a:t>
                      </a:r>
                    </a:p>
                    <a:p>
                      <a:r>
                        <a:rPr lang="de-DE" sz="1600" dirty="0" smtClean="0"/>
                        <a:t>(92.25%)</a:t>
                      </a:r>
                      <a:endParaRPr lang="de-DE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Foliennummernplatzhalter 3"/>
          <p:cNvSpPr txBox="1">
            <a:spLocks/>
          </p:cNvSpPr>
          <p:nvPr/>
        </p:nvSpPr>
        <p:spPr bwMode="auto">
          <a:xfrm>
            <a:off x="7956376" y="6381328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0910" y="3722810"/>
            <a:ext cx="877676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Tobacco </a:t>
            </a:r>
            <a:r>
              <a:rPr lang="de-DE" sz="2400" dirty="0" err="1" smtClean="0"/>
              <a:t>industry</a:t>
            </a:r>
            <a:r>
              <a:rPr lang="de-DE" sz="2400" dirty="0" smtClean="0"/>
              <a:t>: </a:t>
            </a:r>
          </a:p>
          <a:p>
            <a:pPr marL="457200" indent="-457200">
              <a:buFont typeface="Arial"/>
              <a:buChar char="•"/>
            </a:pPr>
            <a:r>
              <a:rPr lang="de-DE" sz="2400" dirty="0" smtClean="0"/>
              <a:t>15</a:t>
            </a:r>
            <a:r>
              <a:rPr lang="de-DE" sz="2400" dirty="0"/>
              <a:t>%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smokers</a:t>
            </a:r>
            <a:r>
              <a:rPr lang="de-DE" sz="2400" dirty="0"/>
              <a:t> </a:t>
            </a:r>
            <a:r>
              <a:rPr lang="de-DE" sz="2400" dirty="0" smtClean="0"/>
              <a:t>w. </a:t>
            </a:r>
            <a:r>
              <a:rPr lang="de-DE" sz="2400" dirty="0" err="1" smtClean="0"/>
              <a:t>cancer</a:t>
            </a:r>
            <a:r>
              <a:rPr lang="de-DE" sz="2400" dirty="0" smtClean="0"/>
              <a:t> &lt; 92.25% </a:t>
            </a:r>
            <a:r>
              <a:rPr lang="de-DE" sz="2400" dirty="0" err="1" smtClean="0"/>
              <a:t>nonsmokers</a:t>
            </a:r>
            <a:r>
              <a:rPr lang="de-DE" sz="2400" dirty="0" smtClean="0"/>
              <a:t> w. </a:t>
            </a:r>
            <a:r>
              <a:rPr lang="de-DE" sz="2400" dirty="0" err="1" smtClean="0"/>
              <a:t>cancer</a:t>
            </a:r>
            <a:endParaRPr lang="de-DE" sz="2400" dirty="0" smtClean="0"/>
          </a:p>
          <a:p>
            <a:pPr marL="457200" indent="-457200">
              <a:buFont typeface="Arial"/>
              <a:buChar char="•"/>
            </a:pPr>
            <a:r>
              <a:rPr lang="de-DE" sz="2400" dirty="0" err="1" smtClean="0"/>
              <a:t>Tar</a:t>
            </a:r>
            <a:r>
              <a:rPr lang="de-DE" sz="2400" dirty="0" smtClean="0"/>
              <a:t>: 15% </a:t>
            </a:r>
            <a:r>
              <a:rPr lang="de-DE" sz="2400" dirty="0" err="1" smtClean="0"/>
              <a:t>smokers</a:t>
            </a:r>
            <a:r>
              <a:rPr lang="de-DE" sz="2400" dirty="0" smtClean="0"/>
              <a:t> </a:t>
            </a:r>
            <a:r>
              <a:rPr lang="de-DE" sz="2400" dirty="0" err="1" smtClean="0"/>
              <a:t>cancer</a:t>
            </a:r>
            <a:r>
              <a:rPr lang="de-DE" sz="2400" dirty="0" smtClean="0"/>
              <a:t> &lt; 95% </a:t>
            </a:r>
            <a:r>
              <a:rPr lang="de-DE" sz="2400" dirty="0" err="1" smtClean="0"/>
              <a:t>nonsmoker</a:t>
            </a:r>
            <a:r>
              <a:rPr lang="de-DE" sz="2400" dirty="0" smtClean="0"/>
              <a:t> </a:t>
            </a:r>
            <a:r>
              <a:rPr lang="de-DE" sz="2400" dirty="0" err="1" smtClean="0"/>
              <a:t>cancer</a:t>
            </a:r>
            <a:r>
              <a:rPr lang="de-DE" sz="2400" dirty="0" smtClean="0"/>
              <a:t>   </a:t>
            </a:r>
          </a:p>
          <a:p>
            <a:pPr marL="457200" indent="-457200">
              <a:buFont typeface="Arial"/>
              <a:buChar char="•"/>
            </a:pPr>
            <a:r>
              <a:rPr lang="de-DE" sz="2400" dirty="0" smtClean="0"/>
              <a:t>Non </a:t>
            </a:r>
            <a:r>
              <a:rPr lang="de-DE" sz="2400" dirty="0" err="1" smtClean="0"/>
              <a:t>tar</a:t>
            </a:r>
            <a:r>
              <a:rPr lang="de-DE" sz="2400" dirty="0" smtClean="0"/>
              <a:t>: 10% </a:t>
            </a:r>
            <a:r>
              <a:rPr lang="de-DE" sz="2400" dirty="0" err="1"/>
              <a:t>smokers</a:t>
            </a:r>
            <a:r>
              <a:rPr lang="de-DE" sz="2400" dirty="0"/>
              <a:t> </a:t>
            </a:r>
            <a:r>
              <a:rPr lang="de-DE" sz="2400" dirty="0" err="1"/>
              <a:t>cancer</a:t>
            </a:r>
            <a:r>
              <a:rPr lang="de-DE" sz="2400" dirty="0"/>
              <a:t> </a:t>
            </a:r>
            <a:r>
              <a:rPr lang="de-DE" sz="2400" dirty="0" smtClean="0"/>
              <a:t>&lt; 90% </a:t>
            </a:r>
            <a:r>
              <a:rPr lang="de-DE" sz="2400" dirty="0" err="1" smtClean="0"/>
              <a:t>nonsmoker</a:t>
            </a:r>
            <a:r>
              <a:rPr lang="de-DE" sz="2400" dirty="0" smtClean="0"/>
              <a:t> </a:t>
            </a:r>
            <a:r>
              <a:rPr lang="de-DE" sz="2400" dirty="0" err="1" smtClean="0"/>
              <a:t>cancer</a:t>
            </a:r>
            <a:endParaRPr lang="de-DE" sz="2400" dirty="0"/>
          </a:p>
          <a:p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423923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Front-door Criterion (Motivating </a:t>
            </a:r>
            <a:r>
              <a:rPr lang="en-US" dirty="0" smtClean="0">
                <a:solidFill>
                  <a:srgbClr val="FF6600"/>
                </a:solidFill>
              </a:rPr>
              <a:t>Example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507957"/>
              </p:ext>
            </p:extLst>
          </p:nvPr>
        </p:nvGraphicFramePr>
        <p:xfrm>
          <a:off x="179513" y="1196752"/>
          <a:ext cx="8784979" cy="210820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008111"/>
                <a:gridCol w="1080120"/>
                <a:gridCol w="1368152"/>
                <a:gridCol w="1008112"/>
                <a:gridCol w="1368152"/>
                <a:gridCol w="1224136"/>
                <a:gridCol w="1728196"/>
              </a:tblGrid>
              <a:tr h="370840">
                <a:tc>
                  <a:txBody>
                    <a:bodyPr/>
                    <a:lstStyle/>
                    <a:p>
                      <a:endParaRPr lang="de-DE" sz="1600" dirty="0" smtClean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Smokers</a:t>
                      </a:r>
                      <a:r>
                        <a:rPr lang="de-DE" sz="1600" dirty="0" smtClean="0"/>
                        <a:t> (400) </a:t>
                      </a:r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Nonsmokers</a:t>
                      </a:r>
                      <a:r>
                        <a:rPr lang="de-DE" sz="1600" baseline="0" dirty="0" smtClean="0"/>
                        <a:t> (</a:t>
                      </a:r>
                      <a:r>
                        <a:rPr lang="de-DE" sz="1600" dirty="0" smtClean="0"/>
                        <a:t>400)</a:t>
                      </a:r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All </a:t>
                      </a:r>
                      <a:r>
                        <a:rPr lang="de-DE" sz="1600" dirty="0" err="1" smtClean="0"/>
                        <a:t>subjects</a:t>
                      </a:r>
                      <a:r>
                        <a:rPr lang="de-DE" sz="1600" dirty="0" smtClean="0"/>
                        <a:t> (800)</a:t>
                      </a:r>
                      <a:endParaRPr lang="de-DE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Tar</a:t>
                      </a:r>
                      <a:endParaRPr lang="de-DE" sz="1600" dirty="0" smtClean="0"/>
                    </a:p>
                    <a:p>
                      <a:r>
                        <a:rPr lang="de-DE" sz="1600" dirty="0" smtClean="0"/>
                        <a:t>(380)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No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tar</a:t>
                      </a:r>
                      <a:r>
                        <a:rPr lang="de-DE" sz="1600" dirty="0" smtClean="0"/>
                        <a:t> </a:t>
                      </a:r>
                    </a:p>
                    <a:p>
                      <a:r>
                        <a:rPr lang="de-DE" sz="1600" dirty="0" smtClean="0"/>
                        <a:t>(20)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Tar</a:t>
                      </a:r>
                      <a:endParaRPr lang="de-DE" sz="1600" dirty="0" smtClean="0"/>
                    </a:p>
                    <a:p>
                      <a:r>
                        <a:rPr lang="de-DE" sz="1600" dirty="0" smtClean="0"/>
                        <a:t>(20)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No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tar</a:t>
                      </a:r>
                      <a:endParaRPr lang="de-DE" sz="1600" dirty="0" smtClean="0"/>
                    </a:p>
                    <a:p>
                      <a:r>
                        <a:rPr lang="de-DE" sz="1600" dirty="0" smtClean="0"/>
                        <a:t>(380)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Tar</a:t>
                      </a:r>
                      <a:r>
                        <a:rPr lang="de-DE" sz="1600" dirty="0" smtClean="0"/>
                        <a:t> </a:t>
                      </a:r>
                    </a:p>
                    <a:p>
                      <a:r>
                        <a:rPr lang="de-DE" sz="1600" dirty="0" smtClean="0"/>
                        <a:t>(400)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No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tar</a:t>
                      </a:r>
                      <a:endParaRPr lang="de-DE" sz="1600" dirty="0" smtClean="0"/>
                    </a:p>
                    <a:p>
                      <a:r>
                        <a:rPr lang="de-DE" sz="1600" dirty="0" smtClean="0"/>
                        <a:t>(400)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No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cancer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323</a:t>
                      </a:r>
                      <a:r>
                        <a:rPr lang="de-DE" sz="1600" baseline="0" dirty="0" smtClean="0"/>
                        <a:t> </a:t>
                      </a:r>
                    </a:p>
                    <a:p>
                      <a:r>
                        <a:rPr lang="de-DE" sz="1600" baseline="0" dirty="0" smtClean="0"/>
                        <a:t>(</a:t>
                      </a:r>
                      <a:r>
                        <a:rPr lang="de-DE" sz="1600" dirty="0" smtClean="0"/>
                        <a:t>85%)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18 </a:t>
                      </a:r>
                    </a:p>
                    <a:p>
                      <a:r>
                        <a:rPr lang="de-DE" sz="1600" dirty="0" smtClean="0"/>
                        <a:t>(90%)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</a:t>
                      </a:r>
                    </a:p>
                    <a:p>
                      <a:r>
                        <a:rPr lang="de-DE" sz="1600" dirty="0" smtClean="0"/>
                        <a:t>(5%)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38</a:t>
                      </a:r>
                    </a:p>
                    <a:p>
                      <a:r>
                        <a:rPr lang="de-DE" sz="1600" dirty="0" smtClean="0"/>
                        <a:t>(10%)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324</a:t>
                      </a:r>
                    </a:p>
                    <a:p>
                      <a:r>
                        <a:rPr lang="de-DE" sz="1600" dirty="0" smtClean="0"/>
                        <a:t>(81%)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baseline="0" dirty="0" smtClean="0"/>
                        <a:t>56</a:t>
                      </a:r>
                    </a:p>
                    <a:p>
                      <a:r>
                        <a:rPr lang="de-DE" sz="1600" baseline="0" dirty="0" smtClean="0"/>
                        <a:t>(19%)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err="1" smtClean="0"/>
                        <a:t>Cancer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57</a:t>
                      </a:r>
                    </a:p>
                    <a:p>
                      <a:r>
                        <a:rPr lang="de-DE" sz="1600" dirty="0" smtClean="0"/>
                        <a:t>(15%)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2</a:t>
                      </a:r>
                    </a:p>
                    <a:p>
                      <a:r>
                        <a:rPr lang="de-DE" sz="1600" dirty="0" smtClean="0"/>
                        <a:t>(10%)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19</a:t>
                      </a:r>
                    </a:p>
                    <a:p>
                      <a:r>
                        <a:rPr lang="de-DE" sz="1600" dirty="0" smtClean="0"/>
                        <a:t>(95%)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342</a:t>
                      </a:r>
                    </a:p>
                    <a:p>
                      <a:r>
                        <a:rPr lang="de-DE" sz="1600" dirty="0" smtClean="0"/>
                        <a:t>(90%)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76</a:t>
                      </a:r>
                    </a:p>
                    <a:p>
                      <a:r>
                        <a:rPr lang="de-DE" sz="1600" dirty="0" smtClean="0"/>
                        <a:t>(9%)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344</a:t>
                      </a:r>
                    </a:p>
                    <a:p>
                      <a:r>
                        <a:rPr lang="de-DE" sz="1600" dirty="0" smtClean="0"/>
                        <a:t>(81%)</a:t>
                      </a:r>
                      <a:endParaRPr lang="de-DE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Foliennummernplatzhalter 3"/>
          <p:cNvSpPr txBox="1">
            <a:spLocks/>
          </p:cNvSpPr>
          <p:nvPr/>
        </p:nvSpPr>
        <p:spPr bwMode="auto">
          <a:xfrm>
            <a:off x="7956376" y="6381328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00910" y="3722810"/>
            <a:ext cx="85755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Antismoking </a:t>
            </a:r>
            <a:r>
              <a:rPr lang="de-DE" sz="2400" dirty="0" err="1" smtClean="0"/>
              <a:t>lobby</a:t>
            </a:r>
            <a:endParaRPr lang="de-DE" sz="2400" dirty="0" smtClean="0"/>
          </a:p>
          <a:p>
            <a:pPr marL="342900" indent="-342900">
              <a:buFont typeface="Arial"/>
              <a:buChar char="•"/>
            </a:pPr>
            <a:r>
              <a:rPr lang="de-DE" sz="2400" dirty="0" err="1" smtClean="0"/>
              <a:t>Choosing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smoke </a:t>
            </a:r>
            <a:r>
              <a:rPr lang="de-DE" sz="2400" dirty="0" err="1" smtClean="0"/>
              <a:t>increases</a:t>
            </a:r>
            <a:r>
              <a:rPr lang="de-DE" sz="2400" dirty="0" smtClean="0"/>
              <a:t> </a:t>
            </a:r>
            <a:r>
              <a:rPr lang="de-DE" sz="2400" dirty="0" err="1" smtClean="0"/>
              <a:t>chances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tar</a:t>
            </a:r>
            <a:r>
              <a:rPr lang="de-DE" sz="2400" dirty="0" smtClean="0"/>
              <a:t> </a:t>
            </a:r>
            <a:r>
              <a:rPr lang="de-DE" sz="2400" dirty="0" err="1" smtClean="0"/>
              <a:t>deposit</a:t>
            </a:r>
            <a:r>
              <a:rPr lang="de-DE" sz="2400" dirty="0" smtClean="0"/>
              <a:t> (95%)</a:t>
            </a:r>
          </a:p>
          <a:p>
            <a:pPr marL="342900" indent="-342900">
              <a:buFont typeface="Arial"/>
              <a:buChar char="•"/>
            </a:pPr>
            <a:r>
              <a:rPr lang="de-DE" sz="2400" dirty="0" err="1" smtClean="0"/>
              <a:t>Effect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tar</a:t>
            </a:r>
            <a:r>
              <a:rPr lang="de-DE" sz="2400" dirty="0" smtClean="0"/>
              <a:t> </a:t>
            </a:r>
            <a:r>
              <a:rPr lang="de-DE" sz="2400" dirty="0" err="1" smtClean="0"/>
              <a:t>deposit</a:t>
            </a:r>
            <a:r>
              <a:rPr lang="de-DE" sz="2400" dirty="0" smtClean="0"/>
              <a:t>: </a:t>
            </a:r>
            <a:r>
              <a:rPr lang="de-DE" sz="2400" dirty="0" err="1" smtClean="0"/>
              <a:t>look</a:t>
            </a:r>
            <a:r>
              <a:rPr lang="de-DE" sz="2400" dirty="0" smtClean="0"/>
              <a:t> </a:t>
            </a:r>
            <a:r>
              <a:rPr lang="de-DE" sz="2400" dirty="0" err="1" smtClean="0"/>
              <a:t>separately</a:t>
            </a:r>
            <a:r>
              <a:rPr lang="de-DE" sz="2400" dirty="0" smtClean="0"/>
              <a:t> </a:t>
            </a:r>
            <a:r>
              <a:rPr lang="de-DE" sz="2400" dirty="0" err="1" smtClean="0"/>
              <a:t>at</a:t>
            </a:r>
            <a:r>
              <a:rPr lang="de-DE" sz="2400" dirty="0" smtClean="0"/>
              <a:t> </a:t>
            </a:r>
            <a:r>
              <a:rPr lang="de-DE" sz="2400" dirty="0" err="1" smtClean="0"/>
              <a:t>smokers</a:t>
            </a:r>
            <a:r>
              <a:rPr lang="de-DE" sz="2400" dirty="0" smtClean="0"/>
              <a:t> vs. Non-</a:t>
            </a:r>
            <a:r>
              <a:rPr lang="de-DE" sz="2400" dirty="0" err="1" smtClean="0"/>
              <a:t>smokers</a:t>
            </a:r>
            <a:endParaRPr lang="de-DE" sz="2400" dirty="0" smtClean="0"/>
          </a:p>
          <a:p>
            <a:pPr marL="800100" lvl="1" indent="-342900">
              <a:buFont typeface="Arial"/>
              <a:buChar char="•"/>
            </a:pPr>
            <a:r>
              <a:rPr lang="de-DE" sz="2400" dirty="0" err="1" smtClean="0"/>
              <a:t>Smokers</a:t>
            </a:r>
            <a:r>
              <a:rPr lang="de-DE" sz="2400" dirty="0" smtClean="0"/>
              <a:t>: 10 % </a:t>
            </a:r>
            <a:r>
              <a:rPr lang="de-DE" sz="2400" dirty="0" err="1" smtClean="0"/>
              <a:t>cancer</a:t>
            </a:r>
            <a:r>
              <a:rPr lang="de-DE" sz="2400" dirty="0" smtClean="0"/>
              <a:t>                   15 % </a:t>
            </a:r>
            <a:r>
              <a:rPr lang="de-DE" sz="2400" dirty="0" err="1" smtClean="0"/>
              <a:t>cancer</a:t>
            </a:r>
            <a:endParaRPr lang="de-DE" sz="2400" dirty="0" smtClean="0"/>
          </a:p>
          <a:p>
            <a:pPr lvl="1"/>
            <a:endParaRPr lang="de-DE" sz="2400" dirty="0" smtClean="0"/>
          </a:p>
          <a:p>
            <a:pPr marL="800100" lvl="1" indent="-342900">
              <a:buFont typeface="Arial"/>
              <a:buChar char="•"/>
            </a:pPr>
            <a:r>
              <a:rPr lang="de-DE" sz="2400" dirty="0" err="1" smtClean="0"/>
              <a:t>Nonsmokers</a:t>
            </a:r>
            <a:r>
              <a:rPr lang="de-DE" sz="2400" dirty="0" smtClean="0"/>
              <a:t>: 90 % </a:t>
            </a:r>
            <a:r>
              <a:rPr lang="de-DE" sz="2400" dirty="0" err="1" smtClean="0"/>
              <a:t>cancer</a:t>
            </a:r>
            <a:r>
              <a:rPr lang="de-DE" sz="2400" dirty="0" smtClean="0"/>
              <a:t>             95% </a:t>
            </a:r>
            <a:r>
              <a:rPr lang="de-DE" sz="2400" dirty="0" err="1" smtClean="0"/>
              <a:t>cancer</a:t>
            </a:r>
            <a:r>
              <a:rPr lang="de-DE" sz="2400" dirty="0" smtClean="0"/>
              <a:t> </a:t>
            </a:r>
          </a:p>
          <a:p>
            <a:pPr marL="342900" indent="-342900">
              <a:buFont typeface="Arial"/>
              <a:buChar char="•"/>
            </a:pPr>
            <a:endParaRPr lang="de-DE" sz="2400" dirty="0" smtClean="0"/>
          </a:p>
          <a:p>
            <a:pPr marL="342900" indent="-342900">
              <a:buFont typeface="Arial"/>
              <a:buChar char="•"/>
            </a:pPr>
            <a:endParaRPr lang="de-DE" sz="2400" dirty="0" smtClean="0"/>
          </a:p>
        </p:txBody>
      </p:sp>
      <p:sp>
        <p:nvSpPr>
          <p:cNvPr id="10" name="Textfeld 9"/>
          <p:cNvSpPr txBox="1"/>
          <p:nvPr/>
        </p:nvSpPr>
        <p:spPr>
          <a:xfrm>
            <a:off x="4676233" y="5013176"/>
            <a:ext cx="903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+</a:t>
            </a:r>
            <a:r>
              <a:rPr lang="de-DE" sz="2400" dirty="0" err="1" smtClean="0"/>
              <a:t>tar</a:t>
            </a:r>
            <a:endParaRPr lang="de-DE" sz="2400" dirty="0" smtClean="0"/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4788024" y="551723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4644008" y="5733256"/>
            <a:ext cx="72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+</a:t>
            </a:r>
            <a:r>
              <a:rPr lang="de-DE" sz="2400" dirty="0" err="1" smtClean="0"/>
              <a:t>tar</a:t>
            </a:r>
            <a:endParaRPr lang="de-DE" sz="2400" dirty="0" smtClean="0"/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4755799" y="623731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6876256" y="3501008"/>
            <a:ext cx="2130348" cy="492443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2600" dirty="0" smtClean="0"/>
              <a:t>Who </a:t>
            </a:r>
            <a:r>
              <a:rPr lang="de-DE" sz="2600" dirty="0" err="1" smtClean="0"/>
              <a:t>is</a:t>
            </a:r>
            <a:r>
              <a:rPr lang="de-DE" sz="2600" dirty="0" smtClean="0"/>
              <a:t> </a:t>
            </a:r>
            <a:r>
              <a:rPr lang="de-DE" sz="2600" dirty="0" err="1" smtClean="0"/>
              <a:t>right</a:t>
            </a:r>
            <a:r>
              <a:rPr lang="de-DE" sz="2600" dirty="0" smtClean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09588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Front-door </a:t>
            </a:r>
            <a:r>
              <a:rPr lang="en-US" dirty="0"/>
              <a:t>C</a:t>
            </a:r>
            <a:r>
              <a:rPr lang="en-US" dirty="0" smtClean="0"/>
              <a:t>riterion (Intuition)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46856" y="1196752"/>
            <a:ext cx="8301608" cy="34563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Separate effect of 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  <a:r>
              <a:rPr lang="en-US" dirty="0" smtClean="0"/>
              <a:t> on </a:t>
            </a:r>
            <a:r>
              <a:rPr lang="en-US" dirty="0" smtClean="0">
                <a:solidFill>
                  <a:srgbClr val="008380"/>
                </a:solidFill>
              </a:rPr>
              <a:t>Y</a:t>
            </a:r>
            <a:r>
              <a:rPr lang="en-US" dirty="0" smtClean="0"/>
              <a:t>:</a:t>
            </a:r>
          </a:p>
          <a:p>
            <a:pPr marL="0" indent="0">
              <a:buNone/>
              <a:defRPr/>
            </a:pPr>
            <a:r>
              <a:rPr lang="en-US" dirty="0" smtClean="0"/>
              <a:t>Effect of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  <a:r>
              <a:rPr lang="en-US" dirty="0" smtClean="0"/>
              <a:t> on 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	</a:t>
            </a:r>
            <a:r>
              <a:rPr lang="en-US" dirty="0" smtClean="0"/>
              <a:t>=   effect of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  <a:r>
              <a:rPr lang="en-US" dirty="0" smtClean="0"/>
              <a:t> on </a:t>
            </a:r>
            <a:r>
              <a:rPr lang="en-US" dirty="0" smtClean="0">
                <a:solidFill>
                  <a:srgbClr val="008380"/>
                </a:solidFill>
              </a:rPr>
              <a:t>Z</a:t>
            </a:r>
            <a:r>
              <a:rPr lang="en-US" dirty="0" smtClean="0"/>
              <a:t> + effect of </a:t>
            </a:r>
            <a:r>
              <a:rPr lang="en-US" dirty="0" smtClean="0">
                <a:solidFill>
                  <a:srgbClr val="008380"/>
                </a:solidFill>
              </a:rPr>
              <a:t>Z</a:t>
            </a:r>
            <a:r>
              <a:rPr lang="en-US" dirty="0" smtClean="0"/>
              <a:t> on </a:t>
            </a:r>
            <a:r>
              <a:rPr lang="en-US" dirty="0">
                <a:solidFill>
                  <a:srgbClr val="008380"/>
                </a:solidFill>
              </a:rPr>
              <a:t>Y</a:t>
            </a:r>
          </a:p>
          <a:p>
            <a:pPr marL="457200" lvl="1" indent="0">
              <a:buNone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baseline="-25000" dirty="0" smtClean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pPr marL="0" indent="0">
              <a:buNone/>
              <a:defRPr/>
            </a:pPr>
            <a:endParaRPr lang="en-US" dirty="0" smtClean="0"/>
          </a:p>
        </p:txBody>
      </p:sp>
      <p:cxnSp>
        <p:nvCxnSpPr>
          <p:cNvPr id="43" name="Gerade Verbindung mit Pfeil 42"/>
          <p:cNvCxnSpPr>
            <a:stCxn id="60" idx="2"/>
            <a:endCxn id="78" idx="1"/>
          </p:cNvCxnSpPr>
          <p:nvPr/>
        </p:nvCxnSpPr>
        <p:spPr>
          <a:xfrm flipH="1">
            <a:off x="2993929" y="5293649"/>
            <a:ext cx="1059029" cy="74119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4052958" y="5221649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Textfeld 61"/>
          <p:cNvSpPr txBox="1"/>
          <p:nvPr/>
        </p:nvSpPr>
        <p:spPr>
          <a:xfrm>
            <a:off x="2396774" y="5867980"/>
            <a:ext cx="1082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 =</a:t>
            </a:r>
          </a:p>
          <a:p>
            <a:r>
              <a:rPr lang="de-DE" dirty="0" smtClean="0"/>
              <a:t>Smoking</a:t>
            </a:r>
            <a:endParaRPr lang="de-DE" dirty="0"/>
          </a:p>
        </p:txBody>
      </p:sp>
      <p:sp>
        <p:nvSpPr>
          <p:cNvPr id="67" name="Oval 66"/>
          <p:cNvSpPr/>
          <p:nvPr/>
        </p:nvSpPr>
        <p:spPr>
          <a:xfrm>
            <a:off x="5133078" y="5941729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0" name="Gerade Verbindung mit Pfeil 69"/>
          <p:cNvCxnSpPr>
            <a:stCxn id="60" idx="6"/>
            <a:endCxn id="67" idx="1"/>
          </p:cNvCxnSpPr>
          <p:nvPr/>
        </p:nvCxnSpPr>
        <p:spPr>
          <a:xfrm>
            <a:off x="4196974" y="5293649"/>
            <a:ext cx="957195" cy="66916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>
            <a:stCxn id="78" idx="6"/>
            <a:endCxn id="13" idx="2"/>
          </p:cNvCxnSpPr>
          <p:nvPr/>
        </p:nvCxnSpPr>
        <p:spPr>
          <a:xfrm flipV="1">
            <a:off x="3116854" y="6083996"/>
            <a:ext cx="936104" cy="1757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feld 73"/>
          <p:cNvSpPr txBox="1"/>
          <p:nvPr/>
        </p:nvSpPr>
        <p:spPr>
          <a:xfrm>
            <a:off x="3620910" y="4861609"/>
            <a:ext cx="1615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 = </a:t>
            </a:r>
            <a:r>
              <a:rPr lang="de-DE" dirty="0" err="1" smtClean="0"/>
              <a:t>Genotype</a:t>
            </a:r>
            <a:endParaRPr lang="de-DE" baseline="-25000" dirty="0"/>
          </a:p>
        </p:txBody>
      </p:sp>
      <p:sp>
        <p:nvSpPr>
          <p:cNvPr id="75" name="Textfeld 74"/>
          <p:cNvSpPr txBox="1"/>
          <p:nvPr/>
        </p:nvSpPr>
        <p:spPr>
          <a:xfrm>
            <a:off x="5349102" y="5869721"/>
            <a:ext cx="1455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 = </a:t>
            </a:r>
          </a:p>
          <a:p>
            <a:r>
              <a:rPr lang="de-DE" dirty="0" smtClean="0"/>
              <a:t>Lung </a:t>
            </a:r>
            <a:r>
              <a:rPr lang="de-DE" dirty="0" err="1" smtClean="0"/>
              <a:t>cancer</a:t>
            </a:r>
            <a:endParaRPr lang="de-DE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2972838" y="6013753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/>
          <p:cNvSpPr/>
          <p:nvPr/>
        </p:nvSpPr>
        <p:spPr>
          <a:xfrm>
            <a:off x="4052958" y="601199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 Verbindung mit Pfeil 14"/>
          <p:cNvCxnSpPr>
            <a:stCxn id="13" idx="6"/>
            <a:endCxn id="67" idx="3"/>
          </p:cNvCxnSpPr>
          <p:nvPr/>
        </p:nvCxnSpPr>
        <p:spPr>
          <a:xfrm flipV="1">
            <a:off x="4196974" y="6064641"/>
            <a:ext cx="957195" cy="19355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3419872" y="6156012"/>
            <a:ext cx="180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Z = </a:t>
            </a:r>
            <a:r>
              <a:rPr lang="de-DE" dirty="0" err="1" smtClean="0"/>
              <a:t>Tar</a:t>
            </a:r>
            <a:r>
              <a:rPr lang="de-DE" dirty="0" smtClean="0"/>
              <a:t> </a:t>
            </a:r>
            <a:r>
              <a:rPr lang="de-DE" dirty="0" err="1" smtClean="0"/>
              <a:t>deposit</a:t>
            </a:r>
            <a:endParaRPr lang="de-DE" dirty="0" smtClean="0"/>
          </a:p>
        </p:txBody>
      </p:sp>
      <p:sp>
        <p:nvSpPr>
          <p:cNvPr id="19" name="Foliennummernplatzhalter 3"/>
          <p:cNvSpPr txBox="1">
            <a:spLocks/>
          </p:cNvSpPr>
          <p:nvPr/>
        </p:nvSpPr>
        <p:spPr bwMode="auto">
          <a:xfrm>
            <a:off x="7956376" y="6381328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4067944" y="4221088"/>
            <a:ext cx="72008" cy="2448272"/>
          </a:xfrm>
          <a:prstGeom prst="line">
            <a:avLst/>
          </a:prstGeom>
          <a:ln>
            <a:solidFill>
              <a:srgbClr val="FF0000"/>
            </a:solidFill>
            <a:prstDash val="sysDash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98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Intervention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57200">
              <a:spcBef>
                <a:spcPct val="30000"/>
              </a:spcBef>
              <a:defRPr/>
            </a:pPr>
            <a:r>
              <a:rPr lang="de-DE" dirty="0" err="1" smtClean="0"/>
              <a:t>Important</a:t>
            </a:r>
            <a:r>
              <a:rPr lang="de-DE" dirty="0" smtClean="0"/>
              <a:t> </a:t>
            </a:r>
            <a:r>
              <a:rPr lang="de-DE" dirty="0" err="1" smtClean="0"/>
              <a:t>aim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SCMs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given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: 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intervene</a:t>
            </a:r>
            <a:r>
              <a:rPr lang="de-DE" dirty="0" smtClean="0"/>
              <a:t> in </a:t>
            </a:r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achiev</a:t>
            </a:r>
            <a:r>
              <a:rPr lang="de-DE" dirty="0" err="1"/>
              <a:t>e</a:t>
            </a:r>
            <a:r>
              <a:rPr lang="de-DE" dirty="0" smtClean="0"/>
              <a:t> </a:t>
            </a:r>
            <a:r>
              <a:rPr lang="de-DE" dirty="0" err="1" smtClean="0"/>
              <a:t>desired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r>
              <a:rPr lang="de-DE" dirty="0" smtClean="0"/>
              <a:t>.</a:t>
            </a:r>
          </a:p>
          <a:p>
            <a:pPr marL="0" indent="0" defTabSz="457200">
              <a:spcBef>
                <a:spcPct val="30000"/>
              </a:spcBef>
              <a:buNone/>
              <a:defRPr/>
            </a:pPr>
            <a:endParaRPr lang="de-DE" dirty="0" smtClean="0"/>
          </a:p>
          <a:p>
            <a:pPr marL="457200" lvl="1" indent="0" defTabSz="457200">
              <a:spcBef>
                <a:spcPct val="30000"/>
              </a:spcBef>
              <a:buNone/>
              <a:defRPr/>
            </a:pPr>
            <a:endParaRPr lang="de-DE" dirty="0" smtClean="0"/>
          </a:p>
          <a:p>
            <a:pPr marL="457200" lvl="1" indent="0" defTabSz="457200">
              <a:spcBef>
                <a:spcPct val="30000"/>
              </a:spcBef>
              <a:buNone/>
              <a:defRPr/>
            </a:pPr>
            <a:endParaRPr lang="de-DE" dirty="0"/>
          </a:p>
          <a:p>
            <a:pPr marL="457200" lvl="1" indent="0" defTabSz="457200">
              <a:spcBef>
                <a:spcPct val="30000"/>
              </a:spcBef>
              <a:buNone/>
              <a:defRPr/>
            </a:pPr>
            <a:endParaRPr lang="de-DE" dirty="0" smtClean="0"/>
          </a:p>
          <a:p>
            <a:pPr marL="457200" lvl="1" indent="0" defTabSz="457200">
              <a:spcBef>
                <a:spcPct val="30000"/>
              </a:spcBef>
              <a:buNone/>
              <a:defRPr/>
            </a:pPr>
            <a:endParaRPr lang="de-DE" dirty="0"/>
          </a:p>
          <a:p>
            <a:pPr marL="457200" lvl="1" indent="0" defTabSz="457200">
              <a:spcBef>
                <a:spcPct val="30000"/>
              </a:spcBef>
              <a:buNone/>
              <a:defRPr/>
            </a:pPr>
            <a:endParaRPr lang="de-DE" dirty="0"/>
          </a:p>
          <a:p>
            <a:pPr defTabSz="457200">
              <a:spcBef>
                <a:spcPct val="30000"/>
              </a:spcBef>
              <a:defRPr/>
            </a:pP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r>
              <a:rPr lang="de-DE" dirty="0" smtClean="0"/>
              <a:t> </a:t>
            </a:r>
            <a:r>
              <a:rPr lang="de-DE" dirty="0" err="1" smtClean="0"/>
              <a:t>intervention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effects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SCMs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graphs</a:t>
            </a:r>
            <a:r>
              <a:rPr lang="de-DE" dirty="0" smtClean="0"/>
              <a:t>?</a:t>
            </a:r>
          </a:p>
          <a:p>
            <a:pPr marL="0" indent="0" defTabSz="457200">
              <a:spcBef>
                <a:spcPct val="30000"/>
              </a:spcBef>
              <a:buNone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827584" y="2492896"/>
            <a:ext cx="7704856" cy="2191369"/>
          </a:xfrm>
          <a:prstGeom prst="rect">
            <a:avLst/>
          </a:prstGeom>
          <a:ln>
            <a:solidFill>
              <a:srgbClr val="FF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>
              <a:spcBef>
                <a:spcPct val="30000"/>
              </a:spcBef>
              <a:defRPr/>
            </a:pPr>
            <a:r>
              <a:rPr lang="de-DE" sz="2600" dirty="0" err="1" smtClean="0">
                <a:solidFill>
                  <a:srgbClr val="FF6600"/>
                </a:solidFill>
              </a:rPr>
              <a:t>Examples</a:t>
            </a:r>
            <a:endParaRPr lang="de-DE" sz="2600" dirty="0" smtClean="0">
              <a:solidFill>
                <a:srgbClr val="FF6600"/>
              </a:solidFill>
            </a:endParaRPr>
          </a:p>
          <a:p>
            <a:pPr marL="800100" lvl="1" indent="-342900" defTabSz="457200">
              <a:spcBef>
                <a:spcPct val="30000"/>
              </a:spcBef>
              <a:buFont typeface="Arial"/>
              <a:buChar char="•"/>
              <a:defRPr/>
            </a:pPr>
            <a:r>
              <a:rPr lang="de-DE" sz="2400" dirty="0" smtClean="0"/>
              <a:t>Data </a:t>
            </a:r>
            <a:r>
              <a:rPr lang="de-DE" sz="2400" dirty="0"/>
              <a:t>on </a:t>
            </a:r>
            <a:r>
              <a:rPr lang="de-DE" sz="2400" dirty="0" err="1"/>
              <a:t>wildfires</a:t>
            </a:r>
            <a:r>
              <a:rPr lang="de-DE" sz="2400" dirty="0"/>
              <a:t>: </a:t>
            </a:r>
            <a:r>
              <a:rPr lang="de-DE" sz="2400" dirty="0" err="1"/>
              <a:t>How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intervene</a:t>
            </a:r>
            <a:r>
              <a:rPr lang="de-DE" sz="2400" dirty="0"/>
              <a:t> in </a:t>
            </a:r>
            <a:r>
              <a:rPr lang="de-DE" sz="2400" dirty="0" err="1"/>
              <a:t>order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decrease</a:t>
            </a:r>
            <a:r>
              <a:rPr lang="de-DE" sz="2400" dirty="0"/>
              <a:t> </a:t>
            </a:r>
            <a:r>
              <a:rPr lang="de-DE" sz="2400" dirty="0" err="1"/>
              <a:t>wildfires</a:t>
            </a:r>
            <a:r>
              <a:rPr lang="de-DE" sz="2400" dirty="0"/>
              <a:t>? </a:t>
            </a:r>
          </a:p>
          <a:p>
            <a:pPr marL="742950" lvl="1" indent="-285750" defTabSz="457200">
              <a:spcBef>
                <a:spcPct val="30000"/>
              </a:spcBef>
              <a:buFont typeface="Arial"/>
              <a:buChar char="•"/>
              <a:defRPr/>
            </a:pPr>
            <a:r>
              <a:rPr lang="de-DE" sz="2400" dirty="0"/>
              <a:t>Data on TV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aggression</a:t>
            </a:r>
            <a:r>
              <a:rPr lang="de-DE" sz="2400" dirty="0"/>
              <a:t>: </a:t>
            </a:r>
            <a:r>
              <a:rPr lang="de-DE" sz="2400" dirty="0" err="1"/>
              <a:t>How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intervene</a:t>
            </a:r>
            <a:r>
              <a:rPr lang="de-DE" sz="2400" dirty="0"/>
              <a:t> in </a:t>
            </a:r>
            <a:r>
              <a:rPr lang="de-DE" sz="2400" dirty="0" err="1"/>
              <a:t>order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lower</a:t>
            </a:r>
            <a:r>
              <a:rPr lang="de-DE" sz="2400" dirty="0"/>
              <a:t> </a:t>
            </a:r>
            <a:r>
              <a:rPr lang="de-DE" sz="2400" dirty="0" err="1"/>
              <a:t>aggression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children</a:t>
            </a:r>
            <a:r>
              <a:rPr lang="de-DE" sz="2400" dirty="0" smtClean="0"/>
              <a:t>?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51107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Front-door </a:t>
            </a:r>
            <a:r>
              <a:rPr lang="en-US" dirty="0"/>
              <a:t>C</a:t>
            </a:r>
            <a:r>
              <a:rPr lang="en-US" dirty="0" smtClean="0"/>
              <a:t>riterion (Intuition)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46856" y="1196752"/>
            <a:ext cx="8301608" cy="3456384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Effect of X on Z: </a:t>
            </a:r>
          </a:p>
          <a:p>
            <a:pPr marL="457200" lvl="1" indent="0">
              <a:buNone/>
              <a:defRPr/>
            </a:pPr>
            <a:r>
              <a:rPr lang="en-US" dirty="0" smtClean="0">
                <a:solidFill>
                  <a:srgbClr val="008380"/>
                </a:solidFill>
              </a:rPr>
              <a:t>P(Z = z | do(X = x)) = P(Z= z | X = x)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Effect of Z on Y: </a:t>
            </a:r>
          </a:p>
          <a:p>
            <a:pPr marL="457200" lvl="1" indent="0">
              <a:buNone/>
              <a:defRPr/>
            </a:pPr>
            <a:r>
              <a:rPr lang="en-US" dirty="0" smtClean="0">
                <a:solidFill>
                  <a:srgbClr val="008380"/>
                </a:solidFill>
              </a:rPr>
              <a:t>P(Y = y | do(Z = z )) = ∑</a:t>
            </a:r>
            <a:r>
              <a:rPr lang="en-US" baseline="-25000" dirty="0" smtClean="0">
                <a:solidFill>
                  <a:srgbClr val="008380"/>
                </a:solidFill>
              </a:rPr>
              <a:t>x</a:t>
            </a:r>
            <a:r>
              <a:rPr lang="en-US" dirty="0" smtClean="0">
                <a:solidFill>
                  <a:srgbClr val="008380"/>
                </a:solidFill>
              </a:rPr>
              <a:t> P(Y = y | Z = z, X = x)P(X=x)</a:t>
            </a: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Effect of X on Y:</a:t>
            </a:r>
          </a:p>
          <a:p>
            <a:pPr marL="457200" lvl="1" indent="0">
              <a:buNone/>
              <a:defRPr/>
            </a:pPr>
            <a:r>
              <a:rPr lang="en-US" dirty="0" smtClean="0">
                <a:solidFill>
                  <a:srgbClr val="008380"/>
                </a:solidFill>
              </a:rPr>
              <a:t>P(Y = y | do(X=x)) </a:t>
            </a:r>
          </a:p>
          <a:p>
            <a:pPr marL="457200" lvl="1" indent="0">
              <a:buNone/>
              <a:defRPr/>
            </a:pPr>
            <a:r>
              <a:rPr lang="en-US" dirty="0" smtClean="0">
                <a:solidFill>
                  <a:srgbClr val="008380"/>
                </a:solidFill>
              </a:rPr>
              <a:t>= ∑</a:t>
            </a:r>
            <a:r>
              <a:rPr lang="en-US" baseline="-25000" dirty="0" err="1" smtClean="0">
                <a:solidFill>
                  <a:srgbClr val="008380"/>
                </a:solidFill>
              </a:rPr>
              <a:t>z</a:t>
            </a:r>
            <a:r>
              <a:rPr lang="en-US" dirty="0" err="1" smtClean="0">
                <a:solidFill>
                  <a:srgbClr val="008380"/>
                </a:solidFill>
              </a:rPr>
              <a:t>P</a:t>
            </a:r>
            <a:r>
              <a:rPr lang="en-US" dirty="0" smtClean="0">
                <a:solidFill>
                  <a:srgbClr val="008380"/>
                </a:solidFill>
              </a:rPr>
              <a:t>(Y=</a:t>
            </a:r>
            <a:r>
              <a:rPr lang="en-US" dirty="0" err="1" smtClean="0">
                <a:solidFill>
                  <a:srgbClr val="008380"/>
                </a:solidFill>
              </a:rPr>
              <a:t>y|do</a:t>
            </a:r>
            <a:r>
              <a:rPr lang="en-US" dirty="0" smtClean="0">
                <a:solidFill>
                  <a:srgbClr val="008380"/>
                </a:solidFill>
              </a:rPr>
              <a:t>(Z=z))P(Z=</a:t>
            </a:r>
            <a:r>
              <a:rPr lang="en-US" dirty="0" err="1" smtClean="0">
                <a:solidFill>
                  <a:srgbClr val="008380"/>
                </a:solidFill>
              </a:rPr>
              <a:t>z|do</a:t>
            </a:r>
            <a:r>
              <a:rPr lang="en-US" dirty="0" smtClean="0">
                <a:solidFill>
                  <a:srgbClr val="008380"/>
                </a:solidFill>
              </a:rPr>
              <a:t>(X=x))</a:t>
            </a:r>
          </a:p>
          <a:p>
            <a:pPr marL="457200" lvl="1" indent="0">
              <a:buNone/>
              <a:defRPr/>
            </a:pPr>
            <a:r>
              <a:rPr lang="en-US" dirty="0" smtClean="0">
                <a:solidFill>
                  <a:srgbClr val="008380"/>
                </a:solidFill>
              </a:rPr>
              <a:t>   = </a:t>
            </a:r>
            <a:r>
              <a:rPr lang="en-US" dirty="0">
                <a:solidFill>
                  <a:srgbClr val="008380"/>
                </a:solidFill>
              </a:rPr>
              <a:t>∑</a:t>
            </a:r>
            <a:r>
              <a:rPr lang="en-US" baseline="-25000" dirty="0" err="1" smtClean="0">
                <a:solidFill>
                  <a:srgbClr val="008380"/>
                </a:solidFill>
              </a:rPr>
              <a:t>z</a:t>
            </a:r>
            <a:r>
              <a:rPr lang="en-US" dirty="0" err="1" smtClean="0">
                <a:solidFill>
                  <a:srgbClr val="008380"/>
                </a:solidFill>
              </a:rPr>
              <a:t>∑</a:t>
            </a:r>
            <a:r>
              <a:rPr lang="en-US" baseline="-25000" dirty="0" err="1" smtClean="0">
                <a:solidFill>
                  <a:srgbClr val="008380"/>
                </a:solidFill>
              </a:rPr>
              <a:t>x’</a:t>
            </a:r>
            <a:r>
              <a:rPr lang="en-US" dirty="0" err="1" smtClean="0">
                <a:solidFill>
                  <a:srgbClr val="008380"/>
                </a:solidFill>
              </a:rPr>
              <a:t>P</a:t>
            </a:r>
            <a:r>
              <a:rPr lang="en-US" dirty="0">
                <a:solidFill>
                  <a:srgbClr val="008380"/>
                </a:solidFill>
              </a:rPr>
              <a:t>(Y=</a:t>
            </a:r>
            <a:r>
              <a:rPr lang="en-US" dirty="0" err="1">
                <a:solidFill>
                  <a:srgbClr val="008380"/>
                </a:solidFill>
              </a:rPr>
              <a:t>y</a:t>
            </a:r>
            <a:r>
              <a:rPr lang="en-US" dirty="0" err="1" smtClean="0">
                <a:solidFill>
                  <a:srgbClr val="008380"/>
                </a:solidFill>
              </a:rPr>
              <a:t>|Z</a:t>
            </a:r>
            <a:r>
              <a:rPr lang="en-US" dirty="0" smtClean="0">
                <a:solidFill>
                  <a:srgbClr val="008380"/>
                </a:solidFill>
              </a:rPr>
              <a:t>=</a:t>
            </a:r>
            <a:r>
              <a:rPr lang="en-US" dirty="0" err="1" smtClean="0">
                <a:solidFill>
                  <a:srgbClr val="008380"/>
                </a:solidFill>
              </a:rPr>
              <a:t>z,X</a:t>
            </a:r>
            <a:r>
              <a:rPr lang="en-US" dirty="0" smtClean="0">
                <a:solidFill>
                  <a:srgbClr val="008380"/>
                </a:solidFill>
              </a:rPr>
              <a:t>=x’)P(X=x’)P</a:t>
            </a:r>
            <a:r>
              <a:rPr lang="en-US" dirty="0">
                <a:solidFill>
                  <a:srgbClr val="008380"/>
                </a:solidFill>
              </a:rPr>
              <a:t>(Z=</a:t>
            </a:r>
            <a:r>
              <a:rPr lang="en-US" dirty="0" err="1">
                <a:solidFill>
                  <a:srgbClr val="008380"/>
                </a:solidFill>
              </a:rPr>
              <a:t>z</a:t>
            </a:r>
            <a:r>
              <a:rPr lang="en-US" dirty="0" err="1" smtClean="0">
                <a:solidFill>
                  <a:srgbClr val="008380"/>
                </a:solidFill>
              </a:rPr>
              <a:t>|X</a:t>
            </a:r>
            <a:r>
              <a:rPr lang="en-US" dirty="0" smtClean="0">
                <a:solidFill>
                  <a:srgbClr val="008380"/>
                </a:solidFill>
              </a:rPr>
              <a:t>=</a:t>
            </a:r>
            <a:r>
              <a:rPr lang="en-US" dirty="0">
                <a:solidFill>
                  <a:srgbClr val="008380"/>
                </a:solidFill>
              </a:rPr>
              <a:t>x</a:t>
            </a:r>
            <a:r>
              <a:rPr lang="en-US" dirty="0" smtClean="0">
                <a:solidFill>
                  <a:srgbClr val="008380"/>
                </a:solidFill>
              </a:rPr>
              <a:t>)</a:t>
            </a:r>
            <a:endParaRPr lang="en-US" dirty="0">
              <a:solidFill>
                <a:srgbClr val="008380"/>
              </a:solidFill>
            </a:endParaRPr>
          </a:p>
          <a:p>
            <a:pPr marL="457200" lvl="1" indent="0">
              <a:buNone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baseline="-25000" dirty="0" smtClean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pPr marL="0" indent="0">
              <a:buNone/>
              <a:defRPr/>
            </a:pPr>
            <a:endParaRPr lang="en-US" dirty="0" smtClean="0"/>
          </a:p>
        </p:txBody>
      </p:sp>
      <p:cxnSp>
        <p:nvCxnSpPr>
          <p:cNvPr id="43" name="Gerade Verbindung mit Pfeil 42"/>
          <p:cNvCxnSpPr>
            <a:stCxn id="60" idx="2"/>
            <a:endCxn id="78" idx="1"/>
          </p:cNvCxnSpPr>
          <p:nvPr/>
        </p:nvCxnSpPr>
        <p:spPr>
          <a:xfrm flipH="1">
            <a:off x="2993929" y="5365657"/>
            <a:ext cx="1059029" cy="74119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4052958" y="5293657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Textfeld 61"/>
          <p:cNvSpPr txBox="1"/>
          <p:nvPr/>
        </p:nvSpPr>
        <p:spPr>
          <a:xfrm>
            <a:off x="2396774" y="5939988"/>
            <a:ext cx="1082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 =</a:t>
            </a:r>
          </a:p>
          <a:p>
            <a:r>
              <a:rPr lang="de-DE" dirty="0" smtClean="0"/>
              <a:t>Smoking</a:t>
            </a:r>
            <a:endParaRPr lang="de-DE" dirty="0"/>
          </a:p>
        </p:txBody>
      </p:sp>
      <p:sp>
        <p:nvSpPr>
          <p:cNvPr id="67" name="Oval 66"/>
          <p:cNvSpPr/>
          <p:nvPr/>
        </p:nvSpPr>
        <p:spPr>
          <a:xfrm>
            <a:off x="5133078" y="6013737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0" name="Gerade Verbindung mit Pfeil 69"/>
          <p:cNvCxnSpPr>
            <a:stCxn id="60" idx="6"/>
            <a:endCxn id="67" idx="1"/>
          </p:cNvCxnSpPr>
          <p:nvPr/>
        </p:nvCxnSpPr>
        <p:spPr>
          <a:xfrm>
            <a:off x="4196974" y="5365657"/>
            <a:ext cx="957195" cy="66916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>
            <a:stCxn id="78" idx="6"/>
            <a:endCxn id="13" idx="2"/>
          </p:cNvCxnSpPr>
          <p:nvPr/>
        </p:nvCxnSpPr>
        <p:spPr>
          <a:xfrm flipV="1">
            <a:off x="3116854" y="6156004"/>
            <a:ext cx="936104" cy="1757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feld 73"/>
          <p:cNvSpPr txBox="1"/>
          <p:nvPr/>
        </p:nvSpPr>
        <p:spPr>
          <a:xfrm>
            <a:off x="3620910" y="4933617"/>
            <a:ext cx="1615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 = </a:t>
            </a:r>
            <a:r>
              <a:rPr lang="de-DE" dirty="0" err="1" smtClean="0"/>
              <a:t>Genotype</a:t>
            </a:r>
            <a:endParaRPr lang="de-DE" baseline="-25000" dirty="0"/>
          </a:p>
        </p:txBody>
      </p:sp>
      <p:sp>
        <p:nvSpPr>
          <p:cNvPr id="75" name="Textfeld 74"/>
          <p:cNvSpPr txBox="1"/>
          <p:nvPr/>
        </p:nvSpPr>
        <p:spPr>
          <a:xfrm>
            <a:off x="5349102" y="5941729"/>
            <a:ext cx="1455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 = </a:t>
            </a:r>
          </a:p>
          <a:p>
            <a:r>
              <a:rPr lang="de-DE" dirty="0" smtClean="0"/>
              <a:t>Lung </a:t>
            </a:r>
            <a:r>
              <a:rPr lang="de-DE" dirty="0" err="1" smtClean="0"/>
              <a:t>cancer</a:t>
            </a:r>
            <a:endParaRPr lang="de-DE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2972838" y="6085761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/>
          <p:cNvSpPr/>
          <p:nvPr/>
        </p:nvSpPr>
        <p:spPr>
          <a:xfrm>
            <a:off x="4052958" y="608400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 Verbindung mit Pfeil 14"/>
          <p:cNvCxnSpPr>
            <a:stCxn id="13" idx="6"/>
            <a:endCxn id="67" idx="3"/>
          </p:cNvCxnSpPr>
          <p:nvPr/>
        </p:nvCxnSpPr>
        <p:spPr>
          <a:xfrm flipV="1">
            <a:off x="4196974" y="6136649"/>
            <a:ext cx="957195" cy="19355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3419872" y="6228020"/>
            <a:ext cx="180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Z = </a:t>
            </a:r>
            <a:r>
              <a:rPr lang="de-DE" dirty="0" err="1" smtClean="0"/>
              <a:t>Tar</a:t>
            </a:r>
            <a:r>
              <a:rPr lang="de-DE" dirty="0" smtClean="0"/>
              <a:t> </a:t>
            </a:r>
            <a:r>
              <a:rPr lang="de-DE" dirty="0" err="1" smtClean="0"/>
              <a:t>deposit</a:t>
            </a:r>
            <a:endParaRPr lang="de-DE" dirty="0" smtClean="0"/>
          </a:p>
        </p:txBody>
      </p:sp>
      <p:sp>
        <p:nvSpPr>
          <p:cNvPr id="19" name="Foliennummernplatzhalter 3"/>
          <p:cNvSpPr txBox="1">
            <a:spLocks/>
          </p:cNvSpPr>
          <p:nvPr/>
        </p:nvSpPr>
        <p:spPr bwMode="auto">
          <a:xfrm>
            <a:off x="7956376" y="6381328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6367916" y="1196752"/>
            <a:ext cx="2160492" cy="646331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(</a:t>
            </a:r>
            <a:r>
              <a:rPr lang="de-DE" dirty="0" err="1" smtClean="0">
                <a:solidFill>
                  <a:srgbClr val="000000"/>
                </a:solidFill>
              </a:rPr>
              <a:t>No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unblocked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X-Z </a:t>
            </a:r>
            <a:r>
              <a:rPr lang="de-DE" dirty="0" err="1" smtClean="0">
                <a:solidFill>
                  <a:srgbClr val="000000"/>
                </a:solidFill>
              </a:rPr>
              <a:t>backdoor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path</a:t>
            </a:r>
            <a:r>
              <a:rPr lang="de-DE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863196" y="2195572"/>
            <a:ext cx="3101292" cy="369332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(X </a:t>
            </a:r>
            <a:r>
              <a:rPr lang="de-DE" dirty="0" err="1" smtClean="0">
                <a:solidFill>
                  <a:srgbClr val="000000"/>
                </a:solidFill>
              </a:rPr>
              <a:t>blocks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>Z</a:t>
            </a:r>
            <a:r>
              <a:rPr lang="de-DE" dirty="0" smtClean="0">
                <a:solidFill>
                  <a:srgbClr val="000000"/>
                </a:solidFill>
              </a:rPr>
              <a:t>-Y-</a:t>
            </a:r>
            <a:r>
              <a:rPr lang="de-DE" dirty="0" err="1" smtClean="0">
                <a:solidFill>
                  <a:srgbClr val="000000"/>
                </a:solidFill>
              </a:rPr>
              <a:t>backdoorpath</a:t>
            </a:r>
            <a:r>
              <a:rPr lang="de-DE" dirty="0" smtClean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5796136" y="3068960"/>
            <a:ext cx="3084386" cy="369332"/>
          </a:xfrm>
          <a:prstGeom prst="rect">
            <a:avLst/>
          </a:prstGeom>
          <a:solidFill>
            <a:srgbClr val="FFFF99"/>
          </a:solidFill>
          <a:ln>
            <a:solidFill>
              <a:srgbClr val="FFFF99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(</a:t>
            </a:r>
            <a:r>
              <a:rPr lang="de-DE" dirty="0" err="1" smtClean="0">
                <a:solidFill>
                  <a:srgbClr val="000000"/>
                </a:solidFill>
              </a:rPr>
              <a:t>Chaining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and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summing</a:t>
            </a:r>
            <a:r>
              <a:rPr lang="de-DE" dirty="0" smtClean="0">
                <a:solidFill>
                  <a:srgbClr val="000000"/>
                </a:solidFill>
              </a:rPr>
              <a:t> out)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012160" y="4869160"/>
            <a:ext cx="2887018" cy="1477328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Note: </a:t>
            </a:r>
          </a:p>
          <a:p>
            <a:r>
              <a:rPr lang="de-DE" dirty="0" smtClean="0"/>
              <a:t>Argument in last </a:t>
            </a:r>
            <a:r>
              <a:rPr lang="de-DE" dirty="0" err="1" smtClean="0"/>
              <a:t>step</a:t>
            </a:r>
            <a:r>
              <a:rPr lang="de-DE" dirty="0" smtClean="0"/>
              <a:t> </a:t>
            </a:r>
            <a:r>
              <a:rPr lang="de-DE" dirty="0" err="1" smtClean="0"/>
              <a:t>rather</a:t>
            </a:r>
            <a:r>
              <a:rPr lang="de-DE" dirty="0" smtClean="0"/>
              <a:t> intuitive</a:t>
            </a:r>
          </a:p>
          <a:p>
            <a:r>
              <a:rPr lang="de-DE" dirty="0" smtClean="0"/>
              <a:t>See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slide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formal </a:t>
            </a:r>
            <a:r>
              <a:rPr lang="de-DE" dirty="0" err="1" smtClean="0"/>
              <a:t>derivation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87411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20" grpId="0" animBg="1"/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More detailed derivation 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67544" y="1196752"/>
            <a:ext cx="8301608" cy="4032448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dirty="0" smtClean="0">
                <a:solidFill>
                  <a:srgbClr val="008380"/>
                </a:solidFill>
              </a:rPr>
              <a:t>P(</a:t>
            </a:r>
            <a:r>
              <a:rPr lang="en-US" sz="2000" dirty="0" err="1" smtClean="0">
                <a:solidFill>
                  <a:srgbClr val="008380"/>
                </a:solidFill>
              </a:rPr>
              <a:t>y|do</a:t>
            </a:r>
            <a:r>
              <a:rPr lang="en-US" sz="2000" dirty="0" smtClean="0">
                <a:solidFill>
                  <a:srgbClr val="008380"/>
                </a:solidFill>
              </a:rPr>
              <a:t>(X=x)) </a:t>
            </a:r>
          </a:p>
          <a:p>
            <a:pPr>
              <a:buFont typeface="Lucida Grande"/>
              <a:buChar char="="/>
              <a:defRPr/>
            </a:pPr>
            <a:r>
              <a:rPr lang="en-US" sz="2000" dirty="0" smtClean="0">
                <a:solidFill>
                  <a:srgbClr val="008380"/>
                </a:solidFill>
              </a:rPr>
              <a:t>  ∑</a:t>
            </a:r>
            <a:r>
              <a:rPr lang="en-US" sz="2000" baseline="-25000" dirty="0" err="1">
                <a:solidFill>
                  <a:srgbClr val="008380"/>
                </a:solidFill>
              </a:rPr>
              <a:t>u</a:t>
            </a:r>
            <a:r>
              <a:rPr lang="en-US" sz="2000" dirty="0" err="1" smtClean="0">
                <a:solidFill>
                  <a:srgbClr val="008380"/>
                </a:solidFill>
              </a:rPr>
              <a:t>P</a:t>
            </a:r>
            <a:r>
              <a:rPr lang="en-US" sz="2000" dirty="0" smtClean="0">
                <a:solidFill>
                  <a:srgbClr val="008380"/>
                </a:solidFill>
              </a:rPr>
              <a:t>(Y=</a:t>
            </a:r>
            <a:r>
              <a:rPr lang="en-US" sz="2000" dirty="0" err="1" smtClean="0">
                <a:solidFill>
                  <a:srgbClr val="008380"/>
                </a:solidFill>
              </a:rPr>
              <a:t>y|x,u</a:t>
            </a:r>
            <a:r>
              <a:rPr lang="en-US" sz="2000" dirty="0" smtClean="0">
                <a:solidFill>
                  <a:srgbClr val="008380"/>
                </a:solidFill>
              </a:rPr>
              <a:t>)P(u)    			      </a:t>
            </a:r>
            <a:r>
              <a:rPr lang="en-US" sz="2000" dirty="0" smtClean="0">
                <a:solidFill>
                  <a:srgbClr val="000000"/>
                </a:solidFill>
              </a:rPr>
              <a:t>              (conditioning on </a:t>
            </a:r>
            <a:r>
              <a:rPr lang="en-US" sz="2000" dirty="0" smtClean="0">
                <a:solidFill>
                  <a:srgbClr val="008380"/>
                </a:solidFill>
              </a:rPr>
              <a:t>U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</a:p>
          <a:p>
            <a:pPr>
              <a:buFont typeface="Lucida Grande"/>
              <a:buChar char="="/>
              <a:defRPr/>
            </a:pPr>
            <a:r>
              <a:rPr lang="en-US" sz="2000" dirty="0" smtClean="0">
                <a:solidFill>
                  <a:srgbClr val="008380"/>
                </a:solidFill>
              </a:rPr>
              <a:t> ∑</a:t>
            </a:r>
            <a:r>
              <a:rPr lang="en-US" sz="2000" baseline="-25000" dirty="0" err="1" smtClean="0">
                <a:solidFill>
                  <a:srgbClr val="008380"/>
                </a:solidFill>
              </a:rPr>
              <a:t>u</a:t>
            </a:r>
            <a:r>
              <a:rPr lang="en-US" sz="2000" dirty="0" err="1" smtClean="0">
                <a:solidFill>
                  <a:srgbClr val="008380"/>
                </a:solidFill>
              </a:rPr>
              <a:t>∑</a:t>
            </a:r>
            <a:r>
              <a:rPr lang="en-US" sz="2000" baseline="-25000" dirty="0" err="1" smtClean="0">
                <a:solidFill>
                  <a:srgbClr val="008380"/>
                </a:solidFill>
              </a:rPr>
              <a:t>z</a:t>
            </a:r>
            <a:r>
              <a:rPr lang="en-US" sz="2000" dirty="0" err="1" smtClean="0">
                <a:solidFill>
                  <a:srgbClr val="008380"/>
                </a:solidFill>
              </a:rPr>
              <a:t>P</a:t>
            </a:r>
            <a:r>
              <a:rPr lang="en-US" sz="2000" dirty="0" smtClean="0">
                <a:solidFill>
                  <a:srgbClr val="008380"/>
                </a:solidFill>
              </a:rPr>
              <a:t>(Y=</a:t>
            </a:r>
            <a:r>
              <a:rPr lang="en-US" sz="2000" dirty="0" err="1" smtClean="0">
                <a:solidFill>
                  <a:srgbClr val="008380"/>
                </a:solidFill>
              </a:rPr>
              <a:t>y|z,x,u</a:t>
            </a:r>
            <a:r>
              <a:rPr lang="en-US" sz="2000" dirty="0" smtClean="0">
                <a:solidFill>
                  <a:srgbClr val="008380"/>
                </a:solidFill>
              </a:rPr>
              <a:t>)P(</a:t>
            </a:r>
            <a:r>
              <a:rPr lang="en-US" sz="2000" dirty="0" err="1" smtClean="0">
                <a:solidFill>
                  <a:srgbClr val="008380"/>
                </a:solidFill>
              </a:rPr>
              <a:t>z|x,u</a:t>
            </a:r>
            <a:r>
              <a:rPr lang="en-US" sz="2000" dirty="0" smtClean="0">
                <a:solidFill>
                  <a:srgbClr val="008380"/>
                </a:solidFill>
              </a:rPr>
              <a:t>)P(u) 		  </a:t>
            </a:r>
            <a:r>
              <a:rPr lang="en-US" sz="2000" dirty="0" smtClean="0"/>
              <a:t>                      (conditioning </a:t>
            </a:r>
            <a:r>
              <a:rPr lang="en-US" sz="2000" dirty="0"/>
              <a:t>on Z</a:t>
            </a:r>
            <a:r>
              <a:rPr lang="en-US" sz="2000" dirty="0" smtClean="0"/>
              <a:t>)</a:t>
            </a:r>
          </a:p>
          <a:p>
            <a:pPr>
              <a:buFont typeface="Lucida Grande"/>
              <a:buChar char="="/>
              <a:defRPr/>
            </a:pPr>
            <a:r>
              <a:rPr lang="en-US" sz="2000" dirty="0" smtClean="0">
                <a:solidFill>
                  <a:srgbClr val="008380"/>
                </a:solidFill>
              </a:rPr>
              <a:t> ∑</a:t>
            </a:r>
            <a:r>
              <a:rPr lang="en-US" sz="2000" baseline="-25000" dirty="0" err="1">
                <a:solidFill>
                  <a:srgbClr val="008380"/>
                </a:solidFill>
              </a:rPr>
              <a:t>u</a:t>
            </a:r>
            <a:r>
              <a:rPr lang="en-US" sz="2000" dirty="0" err="1">
                <a:solidFill>
                  <a:srgbClr val="008380"/>
                </a:solidFill>
              </a:rPr>
              <a:t>∑</a:t>
            </a:r>
            <a:r>
              <a:rPr lang="en-US" sz="2000" baseline="-25000" dirty="0" err="1">
                <a:solidFill>
                  <a:srgbClr val="008380"/>
                </a:solidFill>
              </a:rPr>
              <a:t>z</a:t>
            </a:r>
            <a:r>
              <a:rPr lang="en-US" sz="2000" dirty="0" err="1">
                <a:solidFill>
                  <a:srgbClr val="008380"/>
                </a:solidFill>
              </a:rPr>
              <a:t>P</a:t>
            </a:r>
            <a:r>
              <a:rPr lang="en-US" sz="2000" dirty="0">
                <a:solidFill>
                  <a:srgbClr val="008380"/>
                </a:solidFill>
              </a:rPr>
              <a:t>(Y=</a:t>
            </a:r>
            <a:r>
              <a:rPr lang="en-US" sz="2000" dirty="0" err="1">
                <a:solidFill>
                  <a:srgbClr val="008380"/>
                </a:solidFill>
              </a:rPr>
              <a:t>y|z,x,u</a:t>
            </a:r>
            <a:r>
              <a:rPr lang="en-US" sz="2000" dirty="0">
                <a:solidFill>
                  <a:srgbClr val="008380"/>
                </a:solidFill>
              </a:rPr>
              <a:t>)P(</a:t>
            </a:r>
            <a:r>
              <a:rPr lang="en-US" sz="2000" dirty="0" err="1">
                <a:solidFill>
                  <a:srgbClr val="008380"/>
                </a:solidFill>
              </a:rPr>
              <a:t>z|</a:t>
            </a:r>
            <a:r>
              <a:rPr lang="en-US" sz="2000" dirty="0" err="1" smtClean="0">
                <a:solidFill>
                  <a:srgbClr val="008380"/>
                </a:solidFill>
              </a:rPr>
              <a:t>x</a:t>
            </a:r>
            <a:r>
              <a:rPr lang="en-US" sz="2000" dirty="0" smtClean="0">
                <a:solidFill>
                  <a:srgbClr val="008380"/>
                </a:solidFill>
              </a:rPr>
              <a:t>)</a:t>
            </a:r>
            <a:r>
              <a:rPr lang="en-US" sz="2000" dirty="0">
                <a:solidFill>
                  <a:srgbClr val="008380"/>
                </a:solidFill>
              </a:rPr>
              <a:t>P(u</a:t>
            </a:r>
            <a:r>
              <a:rPr lang="en-US" sz="2000" dirty="0" smtClean="0">
                <a:solidFill>
                  <a:srgbClr val="008380"/>
                </a:solidFill>
              </a:rPr>
              <a:t>)                                  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>
                <a:solidFill>
                  <a:srgbClr val="008380"/>
                </a:solidFill>
              </a:rPr>
              <a:t>Z</a:t>
            </a:r>
            <a:r>
              <a:rPr lang="en-US" sz="2000" dirty="0" smtClean="0">
                <a:solidFill>
                  <a:srgbClr val="000000"/>
                </a:solidFill>
              </a:rPr>
              <a:t> independent </a:t>
            </a:r>
            <a:r>
              <a:rPr lang="en-US" sz="2000" dirty="0">
                <a:solidFill>
                  <a:srgbClr val="000000"/>
                </a:solidFill>
              </a:rPr>
              <a:t>of </a:t>
            </a:r>
            <a:r>
              <a:rPr lang="en-US" sz="2000" dirty="0">
                <a:solidFill>
                  <a:srgbClr val="008380"/>
                </a:solidFill>
              </a:rPr>
              <a:t>U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pPr marL="457200" lvl="1" indent="0">
              <a:buNone/>
              <a:defRPr/>
            </a:pP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				        given </a:t>
            </a:r>
            <a:r>
              <a:rPr lang="en-US" sz="2000" dirty="0">
                <a:solidFill>
                  <a:srgbClr val="008380"/>
                </a:solidFill>
              </a:rPr>
              <a:t>X</a:t>
            </a:r>
            <a:r>
              <a:rPr lang="en-US" sz="2000" dirty="0" smtClean="0">
                <a:solidFill>
                  <a:srgbClr val="000000"/>
                </a:solidFill>
              </a:rPr>
              <a:t> by (d-separation)) </a:t>
            </a:r>
          </a:p>
          <a:p>
            <a:pPr>
              <a:buFont typeface="Lucida Grande"/>
              <a:buChar char="="/>
              <a:defRPr/>
            </a:pPr>
            <a:r>
              <a:rPr lang="en-US" sz="2000" dirty="0" smtClean="0">
                <a:solidFill>
                  <a:srgbClr val="008380"/>
                </a:solidFill>
              </a:rPr>
              <a:t>∑</a:t>
            </a:r>
            <a:r>
              <a:rPr lang="en-US" sz="2000" baseline="-25000" dirty="0" err="1" smtClean="0">
                <a:solidFill>
                  <a:srgbClr val="008380"/>
                </a:solidFill>
              </a:rPr>
              <a:t>z</a:t>
            </a:r>
            <a:r>
              <a:rPr lang="en-US" sz="2000" dirty="0" err="1" smtClean="0">
                <a:solidFill>
                  <a:srgbClr val="008380"/>
                </a:solidFill>
              </a:rPr>
              <a:t>P</a:t>
            </a:r>
            <a:r>
              <a:rPr lang="en-US" sz="2000" dirty="0">
                <a:solidFill>
                  <a:srgbClr val="008380"/>
                </a:solidFill>
              </a:rPr>
              <a:t>(</a:t>
            </a:r>
            <a:r>
              <a:rPr lang="en-US" sz="2000" dirty="0" err="1">
                <a:solidFill>
                  <a:srgbClr val="008380"/>
                </a:solidFill>
              </a:rPr>
              <a:t>z|x</a:t>
            </a:r>
            <a:r>
              <a:rPr lang="en-US" sz="2000" dirty="0">
                <a:solidFill>
                  <a:srgbClr val="008380"/>
                </a:solidFill>
              </a:rPr>
              <a:t>)</a:t>
            </a:r>
            <a:r>
              <a:rPr lang="en-US" sz="2000" dirty="0" smtClean="0">
                <a:solidFill>
                  <a:srgbClr val="008380"/>
                </a:solidFill>
              </a:rPr>
              <a:t>∑</a:t>
            </a:r>
            <a:r>
              <a:rPr lang="en-US" sz="2000" baseline="-25000" dirty="0" err="1" smtClean="0">
                <a:solidFill>
                  <a:srgbClr val="008380"/>
                </a:solidFill>
              </a:rPr>
              <a:t>u</a:t>
            </a:r>
            <a:r>
              <a:rPr lang="en-US" sz="2000" dirty="0" err="1" smtClean="0">
                <a:solidFill>
                  <a:srgbClr val="008380"/>
                </a:solidFill>
              </a:rPr>
              <a:t>P</a:t>
            </a:r>
            <a:r>
              <a:rPr lang="en-US" sz="2000" dirty="0">
                <a:solidFill>
                  <a:srgbClr val="008380"/>
                </a:solidFill>
              </a:rPr>
              <a:t>(Y=</a:t>
            </a:r>
            <a:r>
              <a:rPr lang="en-US" sz="2000" dirty="0" err="1">
                <a:solidFill>
                  <a:srgbClr val="008380"/>
                </a:solidFill>
              </a:rPr>
              <a:t>y|z,x,u</a:t>
            </a:r>
            <a:r>
              <a:rPr lang="en-US" sz="2000" dirty="0" smtClean="0">
                <a:solidFill>
                  <a:srgbClr val="008380"/>
                </a:solidFill>
              </a:rPr>
              <a:t>)</a:t>
            </a:r>
            <a:r>
              <a:rPr lang="en-US" sz="2000" dirty="0">
                <a:solidFill>
                  <a:srgbClr val="008380"/>
                </a:solidFill>
              </a:rPr>
              <a:t> P(u) </a:t>
            </a:r>
            <a:r>
              <a:rPr lang="en-US" sz="2000" dirty="0" smtClean="0">
                <a:solidFill>
                  <a:srgbClr val="008380"/>
                </a:solidFill>
              </a:rPr>
              <a:t>		           	          </a:t>
            </a:r>
            <a:r>
              <a:rPr lang="en-US" sz="2000" dirty="0">
                <a:solidFill>
                  <a:srgbClr val="00838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(by  commuting)</a:t>
            </a:r>
          </a:p>
          <a:p>
            <a:pPr>
              <a:buFont typeface="Lucida Grande"/>
              <a:buChar char="="/>
              <a:defRPr/>
            </a:pPr>
            <a:r>
              <a:rPr lang="en-US" sz="2000" dirty="0">
                <a:solidFill>
                  <a:srgbClr val="008380"/>
                </a:solidFill>
              </a:rPr>
              <a:t>∑</a:t>
            </a:r>
            <a:r>
              <a:rPr lang="en-US" sz="2000" baseline="-25000" dirty="0" err="1">
                <a:solidFill>
                  <a:srgbClr val="008380"/>
                </a:solidFill>
              </a:rPr>
              <a:t>z</a:t>
            </a:r>
            <a:r>
              <a:rPr lang="en-US" sz="2000" dirty="0" err="1">
                <a:solidFill>
                  <a:srgbClr val="008380"/>
                </a:solidFill>
              </a:rPr>
              <a:t>P</a:t>
            </a:r>
            <a:r>
              <a:rPr lang="en-US" sz="2000" dirty="0">
                <a:solidFill>
                  <a:srgbClr val="008380"/>
                </a:solidFill>
              </a:rPr>
              <a:t>(</a:t>
            </a:r>
            <a:r>
              <a:rPr lang="en-US" sz="2000" dirty="0" err="1">
                <a:solidFill>
                  <a:srgbClr val="008380"/>
                </a:solidFill>
              </a:rPr>
              <a:t>z|x</a:t>
            </a:r>
            <a:r>
              <a:rPr lang="en-US" sz="2000" dirty="0">
                <a:solidFill>
                  <a:srgbClr val="008380"/>
                </a:solidFill>
              </a:rPr>
              <a:t>)∑</a:t>
            </a:r>
            <a:r>
              <a:rPr lang="en-US" sz="2000" baseline="-25000" dirty="0" err="1">
                <a:solidFill>
                  <a:srgbClr val="008380"/>
                </a:solidFill>
              </a:rPr>
              <a:t>u</a:t>
            </a:r>
            <a:r>
              <a:rPr lang="en-US" sz="2000" dirty="0" err="1">
                <a:solidFill>
                  <a:srgbClr val="008380"/>
                </a:solidFill>
              </a:rPr>
              <a:t>P</a:t>
            </a:r>
            <a:r>
              <a:rPr lang="en-US" sz="2000" dirty="0">
                <a:solidFill>
                  <a:srgbClr val="008380"/>
                </a:solidFill>
              </a:rPr>
              <a:t>(Y=</a:t>
            </a:r>
            <a:r>
              <a:rPr lang="en-US" sz="2000" dirty="0" err="1">
                <a:solidFill>
                  <a:srgbClr val="008380"/>
                </a:solidFill>
              </a:rPr>
              <a:t>y|z</a:t>
            </a:r>
            <a:r>
              <a:rPr lang="en-US" sz="2000" dirty="0" err="1" smtClean="0">
                <a:solidFill>
                  <a:srgbClr val="008380"/>
                </a:solidFill>
              </a:rPr>
              <a:t>,</a:t>
            </a:r>
            <a:r>
              <a:rPr lang="en-US" sz="2000" dirty="0" err="1">
                <a:solidFill>
                  <a:srgbClr val="008380"/>
                </a:solidFill>
              </a:rPr>
              <a:t>u</a:t>
            </a:r>
            <a:r>
              <a:rPr lang="en-US" sz="2000" dirty="0" smtClean="0">
                <a:solidFill>
                  <a:srgbClr val="008380"/>
                </a:solidFill>
              </a:rPr>
              <a:t>) </a:t>
            </a:r>
            <a:r>
              <a:rPr lang="en-US" sz="2000" dirty="0">
                <a:solidFill>
                  <a:srgbClr val="008380"/>
                </a:solidFill>
              </a:rPr>
              <a:t>P(u) </a:t>
            </a:r>
            <a:r>
              <a:rPr lang="en-US" sz="2000" dirty="0" smtClean="0">
                <a:solidFill>
                  <a:srgbClr val="008380"/>
                </a:solidFill>
              </a:rPr>
              <a:t>	            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 smtClean="0">
                <a:solidFill>
                  <a:srgbClr val="008380"/>
                </a:solidFill>
              </a:rPr>
              <a:t>Y</a:t>
            </a:r>
            <a:r>
              <a:rPr lang="en-US" sz="2000" dirty="0" smtClean="0">
                <a:solidFill>
                  <a:srgbClr val="000000"/>
                </a:solidFill>
              </a:rPr>
              <a:t> independent of </a:t>
            </a:r>
            <a:r>
              <a:rPr lang="en-US" sz="2000" dirty="0">
                <a:solidFill>
                  <a:srgbClr val="008380"/>
                </a:solidFill>
              </a:rPr>
              <a:t>X</a:t>
            </a:r>
            <a:r>
              <a:rPr lang="en-US" sz="2000" dirty="0" smtClean="0">
                <a:solidFill>
                  <a:srgbClr val="000000"/>
                </a:solidFill>
              </a:rPr>
              <a:t> given </a:t>
            </a:r>
            <a:r>
              <a:rPr lang="en-US" sz="2000" dirty="0">
                <a:solidFill>
                  <a:srgbClr val="008380"/>
                </a:solidFill>
              </a:rPr>
              <a:t>Z</a:t>
            </a:r>
            <a:r>
              <a:rPr lang="en-US" sz="2000" dirty="0" smtClean="0">
                <a:solidFill>
                  <a:srgbClr val="008380"/>
                </a:solidFill>
              </a:rPr>
              <a:t>,</a:t>
            </a:r>
            <a:r>
              <a:rPr lang="en-US" sz="2000" dirty="0">
                <a:solidFill>
                  <a:srgbClr val="008380"/>
                </a:solidFill>
              </a:rPr>
              <a:t>U</a:t>
            </a:r>
            <a:r>
              <a:rPr lang="en-US" sz="2000" dirty="0" smtClean="0">
                <a:solidFill>
                  <a:srgbClr val="000000"/>
                </a:solidFill>
              </a:rPr>
              <a:t>) </a:t>
            </a:r>
          </a:p>
          <a:p>
            <a:pPr>
              <a:buFont typeface="Lucida Grande"/>
              <a:buChar char="="/>
              <a:defRPr/>
            </a:pPr>
            <a:r>
              <a:rPr lang="en-US" sz="2000" dirty="0" smtClean="0">
                <a:solidFill>
                  <a:srgbClr val="008380"/>
                </a:solidFill>
              </a:rPr>
              <a:t>∑</a:t>
            </a:r>
            <a:r>
              <a:rPr lang="en-US" sz="2000" baseline="-25000" dirty="0" err="1">
                <a:solidFill>
                  <a:srgbClr val="008380"/>
                </a:solidFill>
              </a:rPr>
              <a:t>z</a:t>
            </a:r>
            <a:r>
              <a:rPr lang="en-US" sz="2000" dirty="0" err="1">
                <a:solidFill>
                  <a:srgbClr val="008380"/>
                </a:solidFill>
              </a:rPr>
              <a:t>P</a:t>
            </a:r>
            <a:r>
              <a:rPr lang="en-US" sz="2000" dirty="0">
                <a:solidFill>
                  <a:srgbClr val="008380"/>
                </a:solidFill>
              </a:rPr>
              <a:t>(</a:t>
            </a:r>
            <a:r>
              <a:rPr lang="en-US" sz="2000" dirty="0" err="1">
                <a:solidFill>
                  <a:srgbClr val="008380"/>
                </a:solidFill>
              </a:rPr>
              <a:t>z|x</a:t>
            </a:r>
            <a:r>
              <a:rPr lang="en-US" sz="2000" dirty="0" smtClean="0">
                <a:solidFill>
                  <a:srgbClr val="008380"/>
                </a:solidFill>
              </a:rPr>
              <a:t>)P(</a:t>
            </a:r>
            <a:r>
              <a:rPr lang="en-US" sz="2000" dirty="0" err="1" smtClean="0">
                <a:solidFill>
                  <a:srgbClr val="008380"/>
                </a:solidFill>
              </a:rPr>
              <a:t>Y|do</a:t>
            </a:r>
            <a:r>
              <a:rPr lang="en-US" sz="2000" dirty="0" smtClean="0">
                <a:solidFill>
                  <a:srgbClr val="008380"/>
                </a:solidFill>
              </a:rPr>
              <a:t>(z)) 				  </a:t>
            </a:r>
            <a:r>
              <a:rPr lang="en-US" sz="2000" dirty="0">
                <a:solidFill>
                  <a:srgbClr val="008380"/>
                </a:solidFill>
              </a:rPr>
              <a:t> </a:t>
            </a:r>
            <a:r>
              <a:rPr lang="en-US" sz="2000" dirty="0" smtClean="0">
                <a:solidFill>
                  <a:srgbClr val="008380"/>
                </a:solidFill>
              </a:rPr>
              <a:t>    </a:t>
            </a:r>
            <a:r>
              <a:rPr lang="en-US" sz="2000" dirty="0" smtClean="0">
                <a:solidFill>
                  <a:srgbClr val="000000"/>
                </a:solidFill>
              </a:rPr>
              <a:t>(definition of </a:t>
            </a:r>
            <a:r>
              <a:rPr lang="en-US" sz="2000" dirty="0" smtClean="0">
                <a:solidFill>
                  <a:srgbClr val="008380"/>
                </a:solidFill>
              </a:rPr>
              <a:t>do()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</a:p>
          <a:p>
            <a:pPr>
              <a:buFont typeface="Lucida Grande"/>
              <a:buChar char="="/>
              <a:defRPr/>
            </a:pPr>
            <a:r>
              <a:rPr lang="en-US" sz="2000" dirty="0" smtClean="0">
                <a:solidFill>
                  <a:srgbClr val="008380"/>
                </a:solidFill>
              </a:rPr>
              <a:t>∑</a:t>
            </a:r>
            <a:r>
              <a:rPr lang="en-US" sz="2000" baseline="-25000" dirty="0" err="1">
                <a:solidFill>
                  <a:srgbClr val="008380"/>
                </a:solidFill>
              </a:rPr>
              <a:t>z</a:t>
            </a:r>
            <a:r>
              <a:rPr lang="en-US" sz="2000" dirty="0" err="1">
                <a:solidFill>
                  <a:srgbClr val="008380"/>
                </a:solidFill>
              </a:rPr>
              <a:t>P</a:t>
            </a:r>
            <a:r>
              <a:rPr lang="en-US" sz="2000" dirty="0">
                <a:solidFill>
                  <a:srgbClr val="008380"/>
                </a:solidFill>
              </a:rPr>
              <a:t>(</a:t>
            </a:r>
            <a:r>
              <a:rPr lang="en-US" sz="2000" dirty="0" err="1">
                <a:solidFill>
                  <a:srgbClr val="008380"/>
                </a:solidFill>
              </a:rPr>
              <a:t>z|x</a:t>
            </a:r>
            <a:r>
              <a:rPr lang="en-US" sz="2000" dirty="0" smtClean="0">
                <a:solidFill>
                  <a:srgbClr val="008380"/>
                </a:solidFill>
              </a:rPr>
              <a:t>)</a:t>
            </a:r>
            <a:r>
              <a:rPr lang="en-US" sz="2000" dirty="0">
                <a:solidFill>
                  <a:srgbClr val="008380"/>
                </a:solidFill>
              </a:rPr>
              <a:t> </a:t>
            </a:r>
            <a:r>
              <a:rPr lang="en-US" sz="2000" dirty="0" smtClean="0">
                <a:solidFill>
                  <a:srgbClr val="008380"/>
                </a:solidFill>
              </a:rPr>
              <a:t>∑</a:t>
            </a:r>
            <a:r>
              <a:rPr lang="en-US" sz="2000" baseline="-25000" dirty="0" err="1" smtClean="0">
                <a:solidFill>
                  <a:srgbClr val="008380"/>
                </a:solidFill>
              </a:rPr>
              <a:t>x’</a:t>
            </a:r>
            <a:r>
              <a:rPr lang="en-US" sz="2000" dirty="0" err="1" smtClean="0">
                <a:solidFill>
                  <a:srgbClr val="008380"/>
                </a:solidFill>
              </a:rPr>
              <a:t>P</a:t>
            </a:r>
            <a:r>
              <a:rPr lang="en-US" sz="2000" dirty="0">
                <a:solidFill>
                  <a:srgbClr val="008380"/>
                </a:solidFill>
              </a:rPr>
              <a:t>(</a:t>
            </a:r>
            <a:r>
              <a:rPr lang="en-US" sz="2000" dirty="0" err="1">
                <a:solidFill>
                  <a:srgbClr val="008380"/>
                </a:solidFill>
              </a:rPr>
              <a:t>Y</a:t>
            </a:r>
            <a:r>
              <a:rPr lang="en-US" sz="2000" dirty="0" err="1" smtClean="0">
                <a:solidFill>
                  <a:srgbClr val="008380"/>
                </a:solidFill>
              </a:rPr>
              <a:t>|x</a:t>
            </a:r>
            <a:r>
              <a:rPr lang="en-US" sz="2000" dirty="0" smtClean="0">
                <a:solidFill>
                  <a:srgbClr val="008380"/>
                </a:solidFill>
              </a:rPr>
              <a:t>’,z) P(x’)   			        </a:t>
            </a:r>
            <a:r>
              <a:rPr lang="en-US" sz="2000" dirty="0" smtClean="0">
                <a:solidFill>
                  <a:srgbClr val="000000"/>
                </a:solidFill>
              </a:rPr>
              <a:t>(adjustment via </a:t>
            </a:r>
            <a:r>
              <a:rPr lang="en-US" sz="2000" dirty="0" smtClean="0">
                <a:solidFill>
                  <a:srgbClr val="008380"/>
                </a:solidFill>
              </a:rPr>
              <a:t>X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</a:p>
          <a:p>
            <a:pPr>
              <a:buFont typeface="Lucida Grande"/>
              <a:buChar char="="/>
              <a:defRPr/>
            </a:pPr>
            <a:r>
              <a:rPr lang="en-US" sz="2000" dirty="0" smtClean="0">
                <a:solidFill>
                  <a:srgbClr val="008380"/>
                </a:solidFill>
              </a:rPr>
              <a:t>∑</a:t>
            </a:r>
            <a:r>
              <a:rPr lang="en-US" sz="2000" baseline="-25000" dirty="0" err="1" smtClean="0">
                <a:solidFill>
                  <a:srgbClr val="008380"/>
                </a:solidFill>
              </a:rPr>
              <a:t>z</a:t>
            </a:r>
            <a:r>
              <a:rPr lang="en-US" sz="2000" dirty="0" err="1">
                <a:solidFill>
                  <a:srgbClr val="008380"/>
                </a:solidFill>
              </a:rPr>
              <a:t>∑</a:t>
            </a:r>
            <a:r>
              <a:rPr lang="en-US" sz="2000" baseline="-25000" dirty="0" err="1">
                <a:solidFill>
                  <a:srgbClr val="008380"/>
                </a:solidFill>
              </a:rPr>
              <a:t>x’</a:t>
            </a:r>
            <a:r>
              <a:rPr lang="en-US" sz="2000" dirty="0" err="1" smtClean="0">
                <a:solidFill>
                  <a:srgbClr val="008380"/>
                </a:solidFill>
              </a:rPr>
              <a:t>P</a:t>
            </a:r>
            <a:r>
              <a:rPr lang="en-US" sz="2000" dirty="0">
                <a:solidFill>
                  <a:srgbClr val="008380"/>
                </a:solidFill>
              </a:rPr>
              <a:t>(</a:t>
            </a:r>
            <a:r>
              <a:rPr lang="en-US" sz="2000" dirty="0" err="1">
                <a:solidFill>
                  <a:srgbClr val="008380"/>
                </a:solidFill>
              </a:rPr>
              <a:t>z|x</a:t>
            </a:r>
            <a:r>
              <a:rPr lang="en-US" sz="2000" dirty="0">
                <a:solidFill>
                  <a:srgbClr val="008380"/>
                </a:solidFill>
              </a:rPr>
              <a:t>) </a:t>
            </a:r>
            <a:r>
              <a:rPr lang="en-US" sz="2000" dirty="0" smtClean="0">
                <a:solidFill>
                  <a:srgbClr val="008380"/>
                </a:solidFill>
              </a:rPr>
              <a:t>P</a:t>
            </a:r>
            <a:r>
              <a:rPr lang="en-US" sz="2000" dirty="0">
                <a:solidFill>
                  <a:srgbClr val="008380"/>
                </a:solidFill>
              </a:rPr>
              <a:t>(</a:t>
            </a:r>
            <a:r>
              <a:rPr lang="en-US" sz="2000" dirty="0" err="1">
                <a:solidFill>
                  <a:srgbClr val="008380"/>
                </a:solidFill>
              </a:rPr>
              <a:t>Y|x</a:t>
            </a:r>
            <a:r>
              <a:rPr lang="en-US" sz="2000" dirty="0">
                <a:solidFill>
                  <a:srgbClr val="008380"/>
                </a:solidFill>
              </a:rPr>
              <a:t>’,z) P(x’</a:t>
            </a:r>
            <a:r>
              <a:rPr lang="en-US" sz="2000" dirty="0" smtClean="0">
                <a:solidFill>
                  <a:srgbClr val="008380"/>
                </a:solidFill>
              </a:rPr>
              <a:t>)    </a:t>
            </a:r>
          </a:p>
          <a:p>
            <a:pPr marL="457200" lvl="1" indent="0">
              <a:buNone/>
              <a:defRPr/>
            </a:pPr>
            <a:endParaRPr lang="en-US" dirty="0" smtClean="0">
              <a:solidFill>
                <a:srgbClr val="008380"/>
              </a:solidFill>
            </a:endParaRPr>
          </a:p>
          <a:p>
            <a:pPr marL="457200" lvl="1" indent="0">
              <a:buNone/>
              <a:defRPr/>
            </a:pPr>
            <a:endParaRPr lang="en-US" dirty="0" smtClean="0">
              <a:solidFill>
                <a:srgbClr val="008380"/>
              </a:solidFill>
            </a:endParaRPr>
          </a:p>
          <a:p>
            <a:pPr marL="457200" lvl="1" indent="0">
              <a:buNone/>
              <a:defRPr/>
            </a:pPr>
            <a:endParaRPr lang="en-US" dirty="0" smtClean="0">
              <a:solidFill>
                <a:srgbClr val="008380"/>
              </a:solidFill>
            </a:endParaRPr>
          </a:p>
          <a:p>
            <a:pPr marL="457200" lvl="1" indent="0">
              <a:buNone/>
              <a:defRPr/>
            </a:pPr>
            <a:endParaRPr lang="en-US" dirty="0">
              <a:solidFill>
                <a:srgbClr val="008380"/>
              </a:solidFill>
            </a:endParaRPr>
          </a:p>
          <a:p>
            <a:pPr marL="0" indent="0">
              <a:buNone/>
              <a:defRPr/>
            </a:pPr>
            <a:endParaRPr lang="en-US" dirty="0">
              <a:solidFill>
                <a:srgbClr val="008380"/>
              </a:solidFill>
            </a:endParaRPr>
          </a:p>
          <a:p>
            <a:pPr marL="457200" lvl="1" indent="0">
              <a:buNone/>
              <a:defRPr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defRPr/>
            </a:pPr>
            <a:endParaRPr lang="en-US" baseline="-25000" dirty="0" smtClean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pPr marL="0" indent="0">
              <a:buNone/>
              <a:defRPr/>
            </a:pPr>
            <a:endParaRPr lang="en-US" dirty="0" smtClean="0"/>
          </a:p>
        </p:txBody>
      </p:sp>
      <p:cxnSp>
        <p:nvCxnSpPr>
          <p:cNvPr id="43" name="Gerade Verbindung mit Pfeil 42"/>
          <p:cNvCxnSpPr>
            <a:stCxn id="60" idx="2"/>
            <a:endCxn id="78" idx="1"/>
          </p:cNvCxnSpPr>
          <p:nvPr/>
        </p:nvCxnSpPr>
        <p:spPr>
          <a:xfrm flipH="1">
            <a:off x="4017027" y="5509673"/>
            <a:ext cx="1059029" cy="74119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076056" y="5437673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Textfeld 61"/>
          <p:cNvSpPr txBox="1"/>
          <p:nvPr/>
        </p:nvSpPr>
        <p:spPr>
          <a:xfrm>
            <a:off x="3419872" y="6084004"/>
            <a:ext cx="1082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 =</a:t>
            </a:r>
          </a:p>
          <a:p>
            <a:r>
              <a:rPr lang="de-DE" dirty="0" smtClean="0"/>
              <a:t>Smoking</a:t>
            </a:r>
            <a:endParaRPr lang="de-DE" dirty="0"/>
          </a:p>
        </p:txBody>
      </p:sp>
      <p:sp>
        <p:nvSpPr>
          <p:cNvPr id="67" name="Oval 66"/>
          <p:cNvSpPr/>
          <p:nvPr/>
        </p:nvSpPr>
        <p:spPr>
          <a:xfrm>
            <a:off x="6156176" y="6157753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0" name="Gerade Verbindung mit Pfeil 69"/>
          <p:cNvCxnSpPr>
            <a:stCxn id="60" idx="6"/>
            <a:endCxn id="67" idx="1"/>
          </p:cNvCxnSpPr>
          <p:nvPr/>
        </p:nvCxnSpPr>
        <p:spPr>
          <a:xfrm>
            <a:off x="5220072" y="5509673"/>
            <a:ext cx="957195" cy="66916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>
            <a:stCxn id="78" idx="6"/>
            <a:endCxn id="13" idx="2"/>
          </p:cNvCxnSpPr>
          <p:nvPr/>
        </p:nvCxnSpPr>
        <p:spPr>
          <a:xfrm flipV="1">
            <a:off x="4139952" y="6300020"/>
            <a:ext cx="936104" cy="1757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feld 73"/>
          <p:cNvSpPr txBox="1"/>
          <p:nvPr/>
        </p:nvSpPr>
        <p:spPr>
          <a:xfrm>
            <a:off x="4644008" y="5077633"/>
            <a:ext cx="1615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 = </a:t>
            </a:r>
            <a:r>
              <a:rPr lang="de-DE" dirty="0" err="1" smtClean="0"/>
              <a:t>Genotype</a:t>
            </a:r>
            <a:endParaRPr lang="de-DE" baseline="-25000" dirty="0"/>
          </a:p>
        </p:txBody>
      </p:sp>
      <p:sp>
        <p:nvSpPr>
          <p:cNvPr id="75" name="Textfeld 74"/>
          <p:cNvSpPr txBox="1"/>
          <p:nvPr/>
        </p:nvSpPr>
        <p:spPr>
          <a:xfrm>
            <a:off x="6372200" y="6021288"/>
            <a:ext cx="1455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 = </a:t>
            </a:r>
          </a:p>
          <a:p>
            <a:r>
              <a:rPr lang="de-DE" dirty="0" smtClean="0"/>
              <a:t>Lung </a:t>
            </a:r>
            <a:r>
              <a:rPr lang="de-DE" dirty="0" err="1" smtClean="0"/>
              <a:t>cancer</a:t>
            </a:r>
            <a:endParaRPr lang="de-DE" baseline="-25000" dirty="0"/>
          </a:p>
        </p:txBody>
      </p:sp>
      <p:sp>
        <p:nvSpPr>
          <p:cNvPr id="78" name="Oval 77"/>
          <p:cNvSpPr/>
          <p:nvPr/>
        </p:nvSpPr>
        <p:spPr>
          <a:xfrm>
            <a:off x="3995936" y="6229777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/>
          <p:cNvSpPr/>
          <p:nvPr/>
        </p:nvSpPr>
        <p:spPr>
          <a:xfrm>
            <a:off x="5076056" y="622802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" name="Gerade Verbindung mit Pfeil 14"/>
          <p:cNvCxnSpPr>
            <a:stCxn id="13" idx="6"/>
            <a:endCxn id="67" idx="3"/>
          </p:cNvCxnSpPr>
          <p:nvPr/>
        </p:nvCxnSpPr>
        <p:spPr>
          <a:xfrm flipV="1">
            <a:off x="5220072" y="6280665"/>
            <a:ext cx="957195" cy="19355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4442970" y="6372036"/>
            <a:ext cx="180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Z = </a:t>
            </a:r>
            <a:r>
              <a:rPr lang="de-DE" dirty="0" err="1" smtClean="0"/>
              <a:t>Tar</a:t>
            </a:r>
            <a:r>
              <a:rPr lang="de-DE" dirty="0" smtClean="0"/>
              <a:t> </a:t>
            </a:r>
            <a:r>
              <a:rPr lang="de-DE" dirty="0" err="1" smtClean="0"/>
              <a:t>deposit</a:t>
            </a:r>
            <a:endParaRPr lang="de-DE" dirty="0" smtClean="0"/>
          </a:p>
        </p:txBody>
      </p:sp>
      <p:sp>
        <p:nvSpPr>
          <p:cNvPr id="19" name="Foliennummernplatzhalter 3"/>
          <p:cNvSpPr txBox="1">
            <a:spLocks/>
          </p:cNvSpPr>
          <p:nvPr/>
        </p:nvSpPr>
        <p:spPr bwMode="auto">
          <a:xfrm>
            <a:off x="7956376" y="6381328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434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260350"/>
            <a:ext cx="8675687" cy="50323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Front-door Criterion (Formulation &amp; Theorem)</a:t>
            </a:r>
            <a:endParaRPr lang="en-US" dirty="0"/>
          </a:p>
        </p:txBody>
      </p:sp>
      <p:sp>
        <p:nvSpPr>
          <p:cNvPr id="19" name="Foliennummernplatzhalter 3"/>
          <p:cNvSpPr txBox="1">
            <a:spLocks/>
          </p:cNvSpPr>
          <p:nvPr/>
        </p:nvSpPr>
        <p:spPr bwMode="auto">
          <a:xfrm>
            <a:off x="7956376" y="6381328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  <p:sp>
        <p:nvSpPr>
          <p:cNvPr id="21" name="Inhaltsplatzhalter 2"/>
          <p:cNvSpPr txBox="1">
            <a:spLocks/>
          </p:cNvSpPr>
          <p:nvPr/>
        </p:nvSpPr>
        <p:spPr bwMode="auto">
          <a:xfrm>
            <a:off x="395536" y="1196752"/>
            <a:ext cx="8496944" cy="3168352"/>
          </a:xfrm>
          <a:prstGeom prst="rect">
            <a:avLst/>
          </a:prstGeom>
          <a:noFill/>
          <a:ln>
            <a:solidFill>
              <a:srgbClr val="3366FF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b="1" dirty="0" smtClean="0">
                <a:solidFill>
                  <a:srgbClr val="0000FF"/>
                </a:solidFill>
              </a:rPr>
              <a:t>Definition </a:t>
            </a:r>
          </a:p>
          <a:p>
            <a:pPr marL="0" indent="0">
              <a:buNone/>
              <a:defRPr/>
            </a:pPr>
            <a:r>
              <a:rPr lang="en-US" dirty="0" smtClean="0"/>
              <a:t>Set of variables </a:t>
            </a:r>
            <a:r>
              <a:rPr lang="en-US" dirty="0" smtClean="0">
                <a:solidFill>
                  <a:srgbClr val="008380"/>
                </a:solidFill>
              </a:rPr>
              <a:t>Z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satisfies front-door criterion</a:t>
            </a:r>
            <a:r>
              <a:rPr lang="en-US" b="1" dirty="0" smtClean="0"/>
              <a:t> </a:t>
            </a:r>
            <a:r>
              <a:rPr lang="en-US" dirty="0" err="1" smtClean="0"/>
              <a:t>w.r.t</a:t>
            </a:r>
            <a:r>
              <a:rPr lang="en-US" b="1" dirty="0" smtClean="0"/>
              <a:t>. </a:t>
            </a:r>
            <a:r>
              <a:rPr lang="en-US" dirty="0" smtClean="0"/>
              <a:t>pair of variables </a:t>
            </a:r>
            <a:r>
              <a:rPr lang="en-US" dirty="0" smtClean="0">
                <a:solidFill>
                  <a:srgbClr val="008380"/>
                </a:solidFill>
              </a:rPr>
              <a:t>(X,Y)</a:t>
            </a:r>
            <a:r>
              <a:rPr lang="en-US" dirty="0" smtClean="0"/>
              <a:t> </a:t>
            </a:r>
            <a:r>
              <a:rPr lang="en-US" dirty="0" err="1" smtClean="0"/>
              <a:t>iff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>
                <a:solidFill>
                  <a:srgbClr val="008380"/>
                </a:solidFill>
              </a:rPr>
              <a:t>Z</a:t>
            </a:r>
            <a:r>
              <a:rPr lang="en-US" dirty="0" smtClean="0"/>
              <a:t> intercepts all directed paths from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  <a:r>
              <a:rPr lang="en-US" dirty="0" smtClean="0"/>
              <a:t> to </a:t>
            </a:r>
            <a:r>
              <a:rPr lang="en-US" dirty="0">
                <a:solidFill>
                  <a:srgbClr val="008380"/>
                </a:solidFill>
              </a:rPr>
              <a:t>Y</a:t>
            </a:r>
            <a:endParaRPr lang="en-US" dirty="0" smtClean="0">
              <a:solidFill>
                <a:srgbClr val="00838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Every </a:t>
            </a:r>
            <a:r>
              <a:rPr lang="en-US" dirty="0" err="1" smtClean="0"/>
              <a:t>backdoorpath</a:t>
            </a:r>
            <a:r>
              <a:rPr lang="en-US" dirty="0" smtClean="0"/>
              <a:t> from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008380"/>
                </a:solidFill>
              </a:rPr>
              <a:t>Z </a:t>
            </a:r>
            <a:r>
              <a:rPr lang="en-US" dirty="0" smtClean="0">
                <a:solidFill>
                  <a:srgbClr val="000000"/>
                </a:solidFill>
              </a:rPr>
              <a:t>is blocked (by collider))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All</a:t>
            </a:r>
            <a:r>
              <a:rPr lang="en-US" dirty="0" smtClean="0">
                <a:solidFill>
                  <a:srgbClr val="008380"/>
                </a:solidFill>
              </a:rPr>
              <a:t> Z-Y</a:t>
            </a:r>
            <a:r>
              <a:rPr lang="en-US" dirty="0" smtClean="0"/>
              <a:t> backdoor paths are blocked by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b="1" dirty="0"/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  <p:sp>
        <p:nvSpPr>
          <p:cNvPr id="22" name="Inhaltsplatzhalter 2"/>
          <p:cNvSpPr txBox="1">
            <a:spLocks/>
          </p:cNvSpPr>
          <p:nvPr/>
        </p:nvSpPr>
        <p:spPr bwMode="auto">
          <a:xfrm>
            <a:off x="395536" y="4581128"/>
            <a:ext cx="8496944" cy="187220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Theorem</a:t>
            </a:r>
            <a:r>
              <a:rPr lang="en-US" b="1" dirty="0" smtClean="0"/>
              <a:t> </a:t>
            </a:r>
            <a:r>
              <a:rPr lang="en-US" dirty="0" smtClean="0"/>
              <a:t>(Front-door adjustment</a:t>
            </a:r>
            <a:r>
              <a:rPr lang="en-US" b="1" dirty="0" smtClean="0"/>
              <a:t>)</a:t>
            </a:r>
          </a:p>
          <a:p>
            <a:pPr marL="0" indent="0">
              <a:buNone/>
              <a:defRPr/>
            </a:pPr>
            <a:r>
              <a:rPr lang="en-US" dirty="0" smtClean="0"/>
              <a:t>If    </a:t>
            </a:r>
            <a:r>
              <a:rPr lang="en-US" dirty="0" smtClean="0">
                <a:solidFill>
                  <a:srgbClr val="008380"/>
                </a:solidFill>
              </a:rPr>
              <a:t>Z</a:t>
            </a:r>
            <a:r>
              <a:rPr lang="en-US" dirty="0" smtClean="0"/>
              <a:t> fulfills front-door criterion </a:t>
            </a:r>
            <a:r>
              <a:rPr lang="en-US" dirty="0" err="1" smtClean="0"/>
              <a:t>w.r.t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008380"/>
                </a:solidFill>
              </a:rPr>
              <a:t>(X,Y)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8380"/>
                </a:solidFill>
              </a:rPr>
              <a:t>P(</a:t>
            </a:r>
            <a:r>
              <a:rPr lang="en-US" dirty="0" err="1" smtClean="0">
                <a:solidFill>
                  <a:srgbClr val="008380"/>
                </a:solidFill>
              </a:rPr>
              <a:t>x,z</a:t>
            </a:r>
            <a:r>
              <a:rPr lang="en-US" dirty="0" smtClean="0">
                <a:solidFill>
                  <a:srgbClr val="008380"/>
                </a:solidFill>
              </a:rPr>
              <a:t>) &gt; 0</a:t>
            </a:r>
            <a:r>
              <a:rPr lang="en-US" dirty="0" smtClean="0"/>
              <a:t>  </a:t>
            </a:r>
          </a:p>
          <a:p>
            <a:pPr marL="0" indent="0">
              <a:buNone/>
              <a:defRPr/>
            </a:pPr>
            <a:r>
              <a:rPr lang="en-US" dirty="0"/>
              <a:t>t</a:t>
            </a:r>
            <a:r>
              <a:rPr lang="en-US" dirty="0" smtClean="0"/>
              <a:t>hen   </a:t>
            </a:r>
            <a:r>
              <a:rPr lang="en-US" dirty="0" smtClean="0">
                <a:solidFill>
                  <a:srgbClr val="008380"/>
                </a:solidFill>
              </a:rPr>
              <a:t>P(</a:t>
            </a:r>
            <a:r>
              <a:rPr lang="en-US" dirty="0" err="1" smtClean="0">
                <a:solidFill>
                  <a:srgbClr val="008380"/>
                </a:solidFill>
              </a:rPr>
              <a:t>y|do</a:t>
            </a:r>
            <a:r>
              <a:rPr lang="en-US" dirty="0" smtClean="0">
                <a:solidFill>
                  <a:srgbClr val="008380"/>
                </a:solidFill>
              </a:rPr>
              <a:t>(x)) = </a:t>
            </a:r>
            <a:r>
              <a:rPr lang="en-US" dirty="0">
                <a:solidFill>
                  <a:srgbClr val="008380"/>
                </a:solidFill>
              </a:rPr>
              <a:t>∑</a:t>
            </a:r>
            <a:r>
              <a:rPr lang="en-US" baseline="-25000" dirty="0" smtClean="0">
                <a:solidFill>
                  <a:srgbClr val="008380"/>
                </a:solidFill>
              </a:rPr>
              <a:t>z </a:t>
            </a:r>
            <a:r>
              <a:rPr lang="en-US" dirty="0">
                <a:solidFill>
                  <a:srgbClr val="008380"/>
                </a:solidFill>
              </a:rPr>
              <a:t>P</a:t>
            </a:r>
            <a:r>
              <a:rPr lang="en-US" dirty="0" smtClean="0">
                <a:solidFill>
                  <a:srgbClr val="008380"/>
                </a:solidFill>
              </a:rPr>
              <a:t>(</a:t>
            </a:r>
            <a:r>
              <a:rPr lang="en-US" dirty="0" err="1" smtClean="0">
                <a:solidFill>
                  <a:srgbClr val="008380"/>
                </a:solidFill>
              </a:rPr>
              <a:t>z|x</a:t>
            </a:r>
            <a:r>
              <a:rPr lang="en-US" dirty="0" smtClean="0">
                <a:solidFill>
                  <a:srgbClr val="008380"/>
                </a:solidFill>
              </a:rPr>
              <a:t>) ∑</a:t>
            </a:r>
            <a:r>
              <a:rPr lang="en-US" baseline="-25000" dirty="0" err="1">
                <a:solidFill>
                  <a:srgbClr val="008380"/>
                </a:solidFill>
              </a:rPr>
              <a:t>x’</a:t>
            </a:r>
            <a:r>
              <a:rPr lang="en-US" dirty="0" err="1">
                <a:solidFill>
                  <a:srgbClr val="008380"/>
                </a:solidFill>
              </a:rPr>
              <a:t>P</a:t>
            </a:r>
            <a:r>
              <a:rPr lang="en-US" dirty="0" smtClean="0">
                <a:solidFill>
                  <a:srgbClr val="008380"/>
                </a:solidFill>
              </a:rPr>
              <a:t>(</a:t>
            </a:r>
            <a:r>
              <a:rPr lang="en-US" dirty="0" err="1" smtClean="0">
                <a:solidFill>
                  <a:srgbClr val="008380"/>
                </a:solidFill>
              </a:rPr>
              <a:t>y|z</a:t>
            </a:r>
            <a:r>
              <a:rPr lang="en-US" dirty="0" smtClean="0">
                <a:solidFill>
                  <a:srgbClr val="008380"/>
                </a:solidFill>
              </a:rPr>
              <a:t>, x</a:t>
            </a:r>
            <a:r>
              <a:rPr lang="en-US" dirty="0">
                <a:solidFill>
                  <a:srgbClr val="008380"/>
                </a:solidFill>
              </a:rPr>
              <a:t>’)P</a:t>
            </a:r>
            <a:r>
              <a:rPr lang="en-US" dirty="0" smtClean="0">
                <a:solidFill>
                  <a:srgbClr val="008380"/>
                </a:solidFill>
              </a:rPr>
              <a:t>(x’)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7058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Conditional Interventions (Example)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888432"/>
          </a:xfrm>
          <a:ln>
            <a:solidFill>
              <a:srgbClr val="FF6600"/>
            </a:solidFill>
          </a:ln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 smtClean="0">
                <a:solidFill>
                  <a:srgbClr val="FF6600"/>
                </a:solidFill>
              </a:rPr>
              <a:t>Example </a:t>
            </a:r>
            <a:r>
              <a:rPr lang="en-US" dirty="0" smtClean="0"/>
              <a:t>(conditioned drug administering)</a:t>
            </a:r>
          </a:p>
          <a:p>
            <a:pPr lvl="1">
              <a:defRPr/>
            </a:pPr>
            <a:r>
              <a:rPr lang="en-US" dirty="0" smtClean="0"/>
              <a:t>Administer drug (</a:t>
            </a:r>
            <a:r>
              <a:rPr lang="en-US" dirty="0" smtClean="0">
                <a:solidFill>
                  <a:srgbClr val="008380"/>
                </a:solidFill>
              </a:rPr>
              <a:t>X = 1</a:t>
            </a:r>
            <a:r>
              <a:rPr lang="en-US" dirty="0" smtClean="0"/>
              <a:t>) if fever </a:t>
            </a:r>
            <a:r>
              <a:rPr lang="en-US" dirty="0" smtClean="0">
                <a:solidFill>
                  <a:srgbClr val="008380"/>
                </a:solidFill>
              </a:rPr>
              <a:t>Z &gt; z</a:t>
            </a:r>
            <a:r>
              <a:rPr lang="en-US" dirty="0" smtClean="0"/>
              <a:t> </a:t>
            </a:r>
          </a:p>
          <a:p>
            <a:pPr lvl="1">
              <a:defRPr/>
            </a:pPr>
            <a:r>
              <a:rPr lang="en-US" dirty="0" smtClean="0"/>
              <a:t>Formally: </a:t>
            </a:r>
          </a:p>
          <a:p>
            <a:pPr marL="457200" lvl="1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380"/>
                </a:solidFill>
              </a:rPr>
              <a:t>P( Y = y | do(X = g(Z)) )</a:t>
            </a:r>
          </a:p>
          <a:p>
            <a:pPr marL="457200" lvl="1" indent="0">
              <a:buNone/>
              <a:defRPr/>
            </a:pPr>
            <a:r>
              <a:rPr lang="en-US" dirty="0" smtClean="0"/>
              <a:t>  where   </a:t>
            </a:r>
            <a:r>
              <a:rPr lang="en-US" dirty="0" smtClean="0">
                <a:solidFill>
                  <a:srgbClr val="008380"/>
                </a:solidFill>
              </a:rPr>
              <a:t>g(Z) = 1 </a:t>
            </a:r>
            <a:r>
              <a:rPr lang="en-US" dirty="0" smtClean="0"/>
              <a:t>if  </a:t>
            </a:r>
            <a:r>
              <a:rPr lang="en-US" dirty="0" smtClean="0">
                <a:solidFill>
                  <a:srgbClr val="008380"/>
                </a:solidFill>
              </a:rPr>
              <a:t>Z &gt; z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8380"/>
                </a:solidFill>
              </a:rPr>
              <a:t>g(Z) = 0 </a:t>
            </a:r>
            <a:r>
              <a:rPr lang="en-US" dirty="0" smtClean="0"/>
              <a:t>otherwise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Can be reduced to calculating </a:t>
            </a:r>
            <a:r>
              <a:rPr lang="en-US" dirty="0" smtClean="0">
                <a:solidFill>
                  <a:srgbClr val="0000FF"/>
                </a:solidFill>
              </a:rPr>
              <a:t>z-specific effect</a:t>
            </a:r>
          </a:p>
          <a:p>
            <a:pPr marL="0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smtClean="0">
                <a:solidFill>
                  <a:srgbClr val="008380"/>
                </a:solidFill>
              </a:rPr>
              <a:t>P(Y = y | do(X = x), Z = z)</a:t>
            </a:r>
            <a:r>
              <a:rPr lang="en-US" dirty="0" smtClean="0"/>
              <a:t>  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sz="2000" baseline="-25000" dirty="0" smtClean="0"/>
          </a:p>
          <a:p>
            <a:pPr lvl="1">
              <a:defRPr/>
            </a:pPr>
            <a:endParaRPr lang="en-US" sz="2000" baseline="-25000" dirty="0"/>
          </a:p>
          <a:p>
            <a:pPr lvl="1">
              <a:defRPr/>
            </a:pPr>
            <a:endParaRPr lang="en-US" sz="2000" baseline="-25000" dirty="0"/>
          </a:p>
          <a:p>
            <a:pPr marL="457200" lvl="1" indent="0">
              <a:buNone/>
              <a:defRPr/>
            </a:pPr>
            <a:endParaRPr lang="en-US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727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Conditional Interventions (Rule)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395536" y="1196752"/>
            <a:ext cx="8496944" cy="252028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Rule</a:t>
            </a:r>
            <a:r>
              <a:rPr lang="en-US" b="1" dirty="0" smtClean="0"/>
              <a:t> </a:t>
            </a:r>
            <a:r>
              <a:rPr lang="en-US" dirty="0" smtClean="0"/>
              <a:t>(z-specific effect)</a:t>
            </a:r>
          </a:p>
          <a:p>
            <a:pPr marL="0" indent="0">
              <a:buNone/>
              <a:defRPr/>
            </a:pPr>
            <a:r>
              <a:rPr lang="en-US" dirty="0" smtClean="0"/>
              <a:t>If        there is set </a:t>
            </a:r>
            <a:r>
              <a:rPr lang="en-US" dirty="0" smtClean="0">
                <a:solidFill>
                  <a:srgbClr val="008380"/>
                </a:solidFill>
              </a:rPr>
              <a:t>S</a:t>
            </a:r>
            <a:r>
              <a:rPr lang="en-US" dirty="0" smtClean="0"/>
              <a:t> of variables </a:t>
            </a:r>
            <a:r>
              <a:rPr lang="en-US" dirty="0" err="1" smtClean="0"/>
              <a:t>s.t.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8380"/>
                </a:solidFill>
              </a:rPr>
              <a:t>S ∪ Z</a:t>
            </a:r>
            <a:r>
              <a:rPr lang="en-US" dirty="0" smtClean="0"/>
              <a:t> satisfies</a:t>
            </a:r>
          </a:p>
          <a:p>
            <a:pPr marL="0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backdoor criterion </a:t>
            </a:r>
          </a:p>
          <a:p>
            <a:pPr marL="0" indent="0">
              <a:buNone/>
              <a:defRPr/>
            </a:pPr>
            <a:r>
              <a:rPr lang="en-US" dirty="0" smtClean="0"/>
              <a:t>then   the z-specific effect is given by </a:t>
            </a:r>
          </a:p>
          <a:p>
            <a:pPr marL="0" indent="0">
              <a:buNone/>
              <a:defRPr/>
            </a:pPr>
            <a:r>
              <a:rPr lang="en-US" dirty="0" smtClean="0"/>
              <a:t>          </a:t>
            </a:r>
            <a:r>
              <a:rPr lang="en-US" dirty="0" smtClean="0">
                <a:solidFill>
                  <a:srgbClr val="008380"/>
                </a:solidFill>
              </a:rPr>
              <a:t>P(y | do(x), z) = ∑</a:t>
            </a:r>
            <a:r>
              <a:rPr lang="en-US" baseline="-25000" dirty="0">
                <a:solidFill>
                  <a:srgbClr val="008380"/>
                </a:solidFill>
              </a:rPr>
              <a:t>s</a:t>
            </a:r>
            <a:r>
              <a:rPr lang="en-US" baseline="-25000" dirty="0" smtClean="0">
                <a:solidFill>
                  <a:srgbClr val="008380"/>
                </a:solidFill>
              </a:rPr>
              <a:t> </a:t>
            </a:r>
            <a:r>
              <a:rPr lang="en-US" dirty="0">
                <a:solidFill>
                  <a:srgbClr val="008380"/>
                </a:solidFill>
              </a:rPr>
              <a:t>P</a:t>
            </a:r>
            <a:r>
              <a:rPr lang="en-US" dirty="0" smtClean="0">
                <a:solidFill>
                  <a:srgbClr val="008380"/>
                </a:solidFill>
              </a:rPr>
              <a:t>(y | </a:t>
            </a:r>
            <a:r>
              <a:rPr lang="en-US" dirty="0" err="1" smtClean="0">
                <a:solidFill>
                  <a:srgbClr val="008380"/>
                </a:solidFill>
              </a:rPr>
              <a:t>x,s,z</a:t>
            </a:r>
            <a:r>
              <a:rPr lang="en-US" dirty="0" smtClean="0">
                <a:solidFill>
                  <a:srgbClr val="008380"/>
                </a:solidFill>
              </a:rPr>
              <a:t>) P(s | z)</a:t>
            </a:r>
            <a:endParaRPr lang="en-US" b="1" dirty="0">
              <a:solidFill>
                <a:srgbClr val="008380"/>
              </a:solidFill>
            </a:endParaRP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 smtClean="0"/>
              <a:t>        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 bwMode="auto">
          <a:xfrm>
            <a:off x="395536" y="3789040"/>
            <a:ext cx="8496944" cy="2664296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sz="2400" dirty="0"/>
              <a:t>Reduction </a:t>
            </a:r>
            <a:r>
              <a:rPr lang="en-US" sz="2400" dirty="0" smtClean="0"/>
              <a:t>of conditional </a:t>
            </a:r>
            <a:r>
              <a:rPr lang="en-US" sz="2400" dirty="0"/>
              <a:t>intervention to z-specific effect: 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008380"/>
                </a:solidFill>
              </a:rPr>
              <a:t>P(Y = y | do(X = g(Z))) </a:t>
            </a:r>
            <a:r>
              <a:rPr lang="en-US" dirty="0" smtClean="0">
                <a:solidFill>
                  <a:srgbClr val="008380"/>
                </a:solidFill>
              </a:rPr>
              <a:t>=  </a:t>
            </a:r>
          </a:p>
          <a:p>
            <a:pPr marL="0" indent="0">
              <a:buNone/>
              <a:defRPr/>
            </a:pPr>
            <a:r>
              <a:rPr lang="en-US" dirty="0" smtClean="0">
                <a:solidFill>
                  <a:srgbClr val="008380"/>
                </a:solidFill>
              </a:rPr>
              <a:t>      = </a:t>
            </a:r>
            <a:r>
              <a:rPr lang="en-US" dirty="0">
                <a:solidFill>
                  <a:srgbClr val="008380"/>
                </a:solidFill>
              </a:rPr>
              <a:t>∑</a:t>
            </a:r>
            <a:r>
              <a:rPr lang="en-US" baseline="-25000" dirty="0">
                <a:solidFill>
                  <a:srgbClr val="008380"/>
                </a:solidFill>
              </a:rPr>
              <a:t>z </a:t>
            </a:r>
            <a:r>
              <a:rPr lang="en-US" dirty="0">
                <a:solidFill>
                  <a:srgbClr val="008380"/>
                </a:solidFill>
              </a:rPr>
              <a:t>P(Y= y | do(X = g(Z), Z=z) P(Z=z | do(X = g(Z)))  </a:t>
            </a:r>
            <a:r>
              <a:rPr lang="en-US" dirty="0" smtClean="0">
                <a:solidFill>
                  <a:srgbClr val="008380"/>
                </a:solidFill>
              </a:rPr>
              <a:t>      </a:t>
            </a:r>
          </a:p>
          <a:p>
            <a:pPr marL="0" indent="0">
              <a:buNone/>
              <a:defRPr/>
            </a:pPr>
            <a:r>
              <a:rPr lang="en-US" sz="2800" dirty="0">
                <a:solidFill>
                  <a:srgbClr val="008380"/>
                </a:solidFill>
              </a:rPr>
              <a:t> </a:t>
            </a:r>
            <a:r>
              <a:rPr lang="en-US" sz="2800" dirty="0" smtClean="0">
                <a:solidFill>
                  <a:srgbClr val="008380"/>
                </a:solidFill>
              </a:rPr>
              <a:t>                                                         </a:t>
            </a:r>
            <a:r>
              <a:rPr lang="en-US" sz="2400" dirty="0" smtClean="0"/>
              <a:t>(</a:t>
            </a:r>
            <a:r>
              <a:rPr lang="en-US" sz="2400" dirty="0"/>
              <a:t>conditioning on </a:t>
            </a:r>
            <a:r>
              <a:rPr lang="en-US" sz="2400" dirty="0">
                <a:solidFill>
                  <a:srgbClr val="008380"/>
                </a:solidFill>
              </a:rPr>
              <a:t>Z</a:t>
            </a:r>
            <a:r>
              <a:rPr lang="en-US" sz="2400" dirty="0" smtClean="0"/>
              <a:t>)</a:t>
            </a:r>
            <a:endParaRPr lang="en-US" sz="2400" dirty="0">
              <a:solidFill>
                <a:srgbClr val="008380"/>
              </a:solidFill>
            </a:endParaRPr>
          </a:p>
          <a:p>
            <a:pPr marL="457200" lvl="1" indent="0">
              <a:buNone/>
              <a:defRPr/>
            </a:pPr>
            <a:r>
              <a:rPr lang="en-US" dirty="0" smtClean="0">
                <a:solidFill>
                  <a:srgbClr val="008380"/>
                </a:solidFill>
              </a:rPr>
              <a:t>= </a:t>
            </a:r>
            <a:r>
              <a:rPr lang="en-US" dirty="0">
                <a:solidFill>
                  <a:srgbClr val="008380"/>
                </a:solidFill>
              </a:rPr>
              <a:t>∑</a:t>
            </a:r>
            <a:r>
              <a:rPr lang="en-US" baseline="-25000" dirty="0">
                <a:solidFill>
                  <a:srgbClr val="008380"/>
                </a:solidFill>
              </a:rPr>
              <a:t>z </a:t>
            </a:r>
            <a:r>
              <a:rPr lang="en-US" dirty="0">
                <a:solidFill>
                  <a:srgbClr val="008380"/>
                </a:solidFill>
              </a:rPr>
              <a:t>P(Y= y | do(X = g(Z), Z=z) P(Z=z) </a:t>
            </a:r>
            <a:r>
              <a:rPr lang="en-US" dirty="0" smtClean="0">
                <a:solidFill>
                  <a:srgbClr val="008380"/>
                </a:solidFill>
              </a:rPr>
              <a:t>         </a:t>
            </a:r>
            <a:r>
              <a:rPr lang="en-US" dirty="0" smtClean="0"/>
              <a:t>(</a:t>
            </a:r>
            <a:r>
              <a:rPr lang="en-US" dirty="0">
                <a:solidFill>
                  <a:srgbClr val="008380"/>
                </a:solidFill>
              </a:rPr>
              <a:t>Z</a:t>
            </a:r>
            <a:r>
              <a:rPr lang="en-US" dirty="0"/>
              <a:t>  before  </a:t>
            </a:r>
            <a:r>
              <a:rPr lang="en-US" dirty="0">
                <a:solidFill>
                  <a:srgbClr val="008380"/>
                </a:solidFill>
              </a:rPr>
              <a:t>X</a:t>
            </a:r>
            <a:r>
              <a:rPr lang="en-US" dirty="0"/>
              <a:t>)</a:t>
            </a:r>
            <a:endParaRPr lang="en-US" dirty="0">
              <a:solidFill>
                <a:srgbClr val="008380"/>
              </a:solidFill>
            </a:endParaRPr>
          </a:p>
          <a:p>
            <a:pPr marL="457200" lvl="1" indent="0">
              <a:buNone/>
              <a:defRPr/>
            </a:pPr>
            <a:r>
              <a:rPr lang="en-US" dirty="0">
                <a:solidFill>
                  <a:srgbClr val="008380"/>
                </a:solidFill>
              </a:rPr>
              <a:t>= ∑</a:t>
            </a:r>
            <a:r>
              <a:rPr lang="en-US" baseline="-25000" dirty="0">
                <a:solidFill>
                  <a:srgbClr val="008380"/>
                </a:solidFill>
              </a:rPr>
              <a:t>z </a:t>
            </a:r>
            <a:r>
              <a:rPr lang="en-US" dirty="0">
                <a:solidFill>
                  <a:srgbClr val="008380"/>
                </a:solidFill>
              </a:rPr>
              <a:t>P(Y= y | do(X = x), z)</a:t>
            </a:r>
            <a:r>
              <a:rPr lang="en-US" baseline="-25000" dirty="0">
                <a:solidFill>
                  <a:srgbClr val="008380"/>
                </a:solidFill>
              </a:rPr>
              <a:t>|x=g(z)</a:t>
            </a:r>
            <a:r>
              <a:rPr lang="en-US" dirty="0">
                <a:solidFill>
                  <a:srgbClr val="008380"/>
                </a:solidFill>
              </a:rPr>
              <a:t> P(Z=z)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FontTx/>
              <a:buNone/>
              <a:defRPr/>
            </a:pPr>
            <a:r>
              <a:rPr lang="en-US" dirty="0" smtClean="0"/>
              <a:t>        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025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Intervention Calculation in Practice?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 flipV="1">
            <a:off x="467544" y="5517232"/>
            <a:ext cx="8229600" cy="360040"/>
          </a:xfrm>
        </p:spPr>
        <p:txBody>
          <a:bodyPr/>
          <a:lstStyle/>
          <a:p>
            <a:pPr lvl="1">
              <a:defRPr/>
            </a:pPr>
            <a:endParaRPr lang="en-US" sz="2000" baseline="-25000" dirty="0"/>
          </a:p>
          <a:p>
            <a:pPr lvl="1">
              <a:defRPr/>
            </a:pPr>
            <a:endParaRPr lang="en-US" sz="2000" baseline="-25000" dirty="0"/>
          </a:p>
          <a:p>
            <a:pPr marL="457200" lvl="1" indent="0">
              <a:buNone/>
              <a:defRPr/>
            </a:pPr>
            <a:endParaRPr lang="en-US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6120680" cy="545317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4572000" y="1196752"/>
            <a:ext cx="4572000" cy="120032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 (GCE) calculation by intervention useful as long as (domains of) conditioned variable set </a:t>
            </a:r>
            <a:r>
              <a:rPr lang="en-US" dirty="0">
                <a:solidFill>
                  <a:srgbClr val="008380"/>
                </a:solidFill>
              </a:rPr>
              <a:t>Z</a:t>
            </a:r>
            <a:r>
              <a:rPr lang="en-US" dirty="0"/>
              <a:t> and values small  ( i.e. few summations)</a:t>
            </a:r>
          </a:p>
        </p:txBody>
      </p:sp>
    </p:spTree>
    <p:extLst>
      <p:ext uri="{BB962C8B-B14F-4D97-AF65-F5344CB8AC3E}">
        <p14:creationId xmlns:p14="http://schemas.microsoft.com/office/powerpoint/2010/main" val="154135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Inverse Probability </a:t>
            </a:r>
            <a:r>
              <a:rPr lang="en-US" dirty="0"/>
              <a:t>W</a:t>
            </a:r>
            <a:r>
              <a:rPr lang="en-US" dirty="0" smtClean="0"/>
              <a:t>eighing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68052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Inverse probability weighing gives estimation of GCE on small sample size </a:t>
            </a:r>
            <a:r>
              <a:rPr lang="en-US" dirty="0" smtClean="0">
                <a:solidFill>
                  <a:srgbClr val="008380"/>
                </a:solidFill>
              </a:rPr>
              <a:t>&lt;&lt; Z</a:t>
            </a:r>
            <a:r>
              <a:rPr lang="en-US" dirty="0" smtClean="0"/>
              <a:t>. </a:t>
            </a:r>
          </a:p>
          <a:p>
            <a:pPr>
              <a:defRPr/>
            </a:pPr>
            <a:r>
              <a:rPr lang="en-US" dirty="0" smtClean="0"/>
              <a:t>Estimation with </a:t>
            </a:r>
            <a:r>
              <a:rPr lang="en-US" dirty="0" smtClean="0">
                <a:solidFill>
                  <a:srgbClr val="0000FF"/>
                </a:solidFill>
              </a:rPr>
              <a:t>propensity score </a:t>
            </a:r>
            <a:r>
              <a:rPr lang="en-US" dirty="0" smtClean="0">
                <a:solidFill>
                  <a:srgbClr val="008380"/>
                </a:solidFill>
              </a:rPr>
              <a:t>P(X=</a:t>
            </a:r>
            <a:r>
              <a:rPr lang="en-US" dirty="0" err="1" smtClean="0">
                <a:solidFill>
                  <a:srgbClr val="008380"/>
                </a:solidFill>
              </a:rPr>
              <a:t>x|Z</a:t>
            </a:r>
            <a:r>
              <a:rPr lang="en-US" dirty="0" smtClean="0">
                <a:solidFill>
                  <a:srgbClr val="008380"/>
                </a:solidFill>
              </a:rPr>
              <a:t>=z)</a:t>
            </a:r>
          </a:p>
          <a:p>
            <a:pPr lvl="1">
              <a:defRPr/>
            </a:pPr>
            <a:r>
              <a:rPr lang="en-US" dirty="0" smtClean="0"/>
              <a:t>Propensity score can be estimated similarly as in linear regression</a:t>
            </a:r>
          </a:p>
          <a:p>
            <a:pPr lvl="1">
              <a:defRPr/>
            </a:pPr>
            <a:r>
              <a:rPr lang="en-US" dirty="0" smtClean="0"/>
              <a:t>Weigh small sample set with propensity </a:t>
            </a:r>
          </a:p>
          <a:p>
            <a:pPr lvl="1">
              <a:defRPr/>
            </a:pPr>
            <a:r>
              <a:rPr lang="en-US" dirty="0" smtClean="0"/>
              <a:t>Estimation of </a:t>
            </a:r>
            <a:r>
              <a:rPr lang="en-US" dirty="0" smtClean="0">
                <a:solidFill>
                  <a:srgbClr val="008380"/>
                </a:solidFill>
              </a:rPr>
              <a:t>P(</a:t>
            </a:r>
            <a:r>
              <a:rPr lang="en-US" dirty="0" err="1" smtClean="0">
                <a:solidFill>
                  <a:srgbClr val="008380"/>
                </a:solidFill>
              </a:rPr>
              <a:t>y|do</a:t>
            </a:r>
            <a:r>
              <a:rPr lang="en-US" dirty="0" smtClean="0">
                <a:solidFill>
                  <a:srgbClr val="008380"/>
                </a:solidFill>
              </a:rPr>
              <a:t>(x))</a:t>
            </a:r>
            <a:r>
              <a:rPr lang="en-US" dirty="0" smtClean="0"/>
              <a:t> by counting all events for </a:t>
            </a:r>
            <a:r>
              <a:rPr lang="en-US" dirty="0" smtClean="0">
                <a:solidFill>
                  <a:srgbClr val="008380"/>
                </a:solidFill>
              </a:rPr>
              <a:t>y</a:t>
            </a:r>
            <a:r>
              <a:rPr lang="en-US" dirty="0" smtClean="0"/>
              <a:t> for each stratum </a:t>
            </a:r>
            <a:r>
              <a:rPr lang="en-US" dirty="0" smtClean="0">
                <a:solidFill>
                  <a:srgbClr val="008380"/>
                </a:solidFill>
              </a:rPr>
              <a:t>X =x</a:t>
            </a:r>
            <a:r>
              <a:rPr lang="en-US" dirty="0" smtClean="0"/>
              <a:t>. (No summation over all instances of </a:t>
            </a:r>
            <a:r>
              <a:rPr lang="en-US" dirty="0" smtClean="0">
                <a:solidFill>
                  <a:srgbClr val="008380"/>
                </a:solidFill>
              </a:rPr>
              <a:t>Z</a:t>
            </a:r>
            <a:r>
              <a:rPr lang="en-US" dirty="0" smtClean="0"/>
              <a:t> required)</a:t>
            </a:r>
          </a:p>
          <a:p>
            <a:pPr>
              <a:defRPr/>
            </a:pPr>
            <a:endParaRPr lang="en-US" dirty="0"/>
          </a:p>
          <a:p>
            <a:pPr marL="457200" lvl="1" indent="0">
              <a:buNone/>
              <a:defRPr/>
            </a:pPr>
            <a:endParaRPr lang="en-US" sz="2000" baseline="-25000" dirty="0" smtClean="0"/>
          </a:p>
          <a:p>
            <a:pPr lvl="1">
              <a:defRPr/>
            </a:pPr>
            <a:endParaRPr lang="en-US" sz="2000" baseline="-25000" dirty="0"/>
          </a:p>
          <a:p>
            <a:pPr lvl="1">
              <a:defRPr/>
            </a:pPr>
            <a:endParaRPr lang="en-US" sz="2000" baseline="-25000" dirty="0"/>
          </a:p>
          <a:p>
            <a:pPr marL="457200" lvl="1" indent="0">
              <a:buNone/>
              <a:defRPr/>
            </a:pPr>
            <a:endParaRPr lang="en-US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760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Inverse Probability </a:t>
            </a:r>
            <a:r>
              <a:rPr lang="en-US" dirty="0"/>
              <a:t>W</a:t>
            </a:r>
            <a:r>
              <a:rPr lang="en-US" dirty="0" smtClean="0"/>
              <a:t>eighing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68052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Filtering-Case </a:t>
            </a:r>
            <a:r>
              <a:rPr lang="en-US" dirty="0">
                <a:solidFill>
                  <a:srgbClr val="008380"/>
                </a:solidFill>
              </a:rPr>
              <a:t>P(Y=</a:t>
            </a:r>
            <a:r>
              <a:rPr lang="en-US" dirty="0" err="1">
                <a:solidFill>
                  <a:srgbClr val="008380"/>
                </a:solidFill>
              </a:rPr>
              <a:t>y,Z</a:t>
            </a:r>
            <a:r>
              <a:rPr lang="en-US" dirty="0">
                <a:solidFill>
                  <a:srgbClr val="008380"/>
                </a:solidFill>
              </a:rPr>
              <a:t>=</a:t>
            </a:r>
            <a:r>
              <a:rPr lang="en-US" dirty="0" err="1">
                <a:solidFill>
                  <a:srgbClr val="008380"/>
                </a:solidFill>
              </a:rPr>
              <a:t>z|X</a:t>
            </a:r>
            <a:r>
              <a:rPr lang="en-US" dirty="0">
                <a:solidFill>
                  <a:srgbClr val="008380"/>
                </a:solidFill>
              </a:rPr>
              <a:t>=x</a:t>
            </a:r>
            <a:r>
              <a:rPr lang="en-US" dirty="0" smtClean="0">
                <a:solidFill>
                  <a:srgbClr val="008380"/>
                </a:solidFill>
              </a:rPr>
              <a:t>):  </a:t>
            </a:r>
            <a:r>
              <a:rPr lang="en-US" dirty="0" smtClean="0"/>
              <a:t>Evidence leads to re-normalization of full joint probability</a:t>
            </a:r>
          </a:p>
          <a:p>
            <a:pPr lvl="1">
              <a:defRPr/>
            </a:pPr>
            <a:r>
              <a:rPr lang="en-US" dirty="0" smtClean="0">
                <a:solidFill>
                  <a:srgbClr val="008380"/>
                </a:solidFill>
              </a:rPr>
              <a:t>P(Y=</a:t>
            </a:r>
            <a:r>
              <a:rPr lang="en-US" dirty="0" err="1" smtClean="0">
                <a:solidFill>
                  <a:srgbClr val="008380"/>
                </a:solidFill>
              </a:rPr>
              <a:t>y,Z</a:t>
            </a:r>
            <a:r>
              <a:rPr lang="en-US" dirty="0" smtClean="0">
                <a:solidFill>
                  <a:srgbClr val="008380"/>
                </a:solidFill>
              </a:rPr>
              <a:t>=</a:t>
            </a:r>
            <a:r>
              <a:rPr lang="en-US" dirty="0" err="1" smtClean="0">
                <a:solidFill>
                  <a:srgbClr val="008380"/>
                </a:solidFill>
              </a:rPr>
              <a:t>z|X</a:t>
            </a:r>
            <a:r>
              <a:rPr lang="en-US" dirty="0" smtClean="0">
                <a:solidFill>
                  <a:srgbClr val="008380"/>
                </a:solidFill>
              </a:rPr>
              <a:t>=x) </a:t>
            </a:r>
            <a:r>
              <a:rPr lang="en-US" dirty="0">
                <a:solidFill>
                  <a:srgbClr val="008380"/>
                </a:solidFill>
              </a:rPr>
              <a:t>= </a:t>
            </a:r>
            <a:r>
              <a:rPr lang="en-US" baseline="-25000" dirty="0" smtClean="0">
                <a:solidFill>
                  <a:srgbClr val="008380"/>
                </a:solidFill>
              </a:rPr>
              <a:t> </a:t>
            </a:r>
            <a:r>
              <a:rPr lang="en-US" dirty="0">
                <a:solidFill>
                  <a:srgbClr val="008380"/>
                </a:solidFill>
              </a:rPr>
              <a:t>P(Y</a:t>
            </a:r>
            <a:r>
              <a:rPr lang="en-US" dirty="0" smtClean="0">
                <a:solidFill>
                  <a:srgbClr val="008380"/>
                </a:solidFill>
              </a:rPr>
              <a:t>=y, Z=z, X=x)/P(X=x)</a:t>
            </a:r>
          </a:p>
          <a:p>
            <a:pPr lvl="1">
              <a:defRPr/>
            </a:pPr>
            <a:r>
              <a:rPr lang="en-US" dirty="0" smtClean="0"/>
              <a:t>Have to weight </a:t>
            </a:r>
            <a:r>
              <a:rPr lang="en-US" dirty="0" smtClean="0">
                <a:solidFill>
                  <a:srgbClr val="008380"/>
                </a:solidFill>
              </a:rPr>
              <a:t>(Y,Z,X) </a:t>
            </a:r>
            <a:r>
              <a:rPr lang="en-US" dirty="0" smtClean="0"/>
              <a:t>samples by </a:t>
            </a:r>
            <a:r>
              <a:rPr lang="en-US" dirty="0" smtClean="0">
                <a:solidFill>
                  <a:srgbClr val="008380"/>
                </a:solidFill>
              </a:rPr>
              <a:t>1/P(X=x)</a:t>
            </a:r>
          </a:p>
          <a:p>
            <a:pPr>
              <a:defRPr/>
            </a:pPr>
            <a:r>
              <a:rPr lang="en-US" dirty="0" smtClean="0"/>
              <a:t>Intervention-Case </a:t>
            </a:r>
            <a:r>
              <a:rPr lang="en-US" dirty="0" smtClean="0">
                <a:solidFill>
                  <a:srgbClr val="008380"/>
                </a:solidFill>
              </a:rPr>
              <a:t>P(</a:t>
            </a:r>
            <a:r>
              <a:rPr lang="en-US" dirty="0" err="1" smtClean="0">
                <a:solidFill>
                  <a:srgbClr val="008380"/>
                </a:solidFill>
              </a:rPr>
              <a:t>y|do</a:t>
            </a:r>
            <a:r>
              <a:rPr lang="en-US" dirty="0" smtClean="0">
                <a:solidFill>
                  <a:srgbClr val="008380"/>
                </a:solidFill>
              </a:rPr>
              <a:t>(x)): </a:t>
            </a:r>
            <a:r>
              <a:rPr lang="en-US" dirty="0" smtClean="0"/>
              <a:t>Weighing by propensity</a:t>
            </a:r>
          </a:p>
          <a:p>
            <a:pPr lvl="1">
              <a:defRPr/>
            </a:pPr>
            <a:r>
              <a:rPr lang="en-US" dirty="0" smtClean="0">
                <a:solidFill>
                  <a:srgbClr val="008380"/>
                </a:solidFill>
              </a:rPr>
              <a:t>P(y |do(x)) </a:t>
            </a:r>
          </a:p>
          <a:p>
            <a:pPr marL="457200" lvl="1" indent="0">
              <a:buNone/>
              <a:defRPr/>
            </a:pPr>
            <a:r>
              <a:rPr lang="en-US" dirty="0" smtClean="0">
                <a:solidFill>
                  <a:srgbClr val="008380"/>
                </a:solidFill>
              </a:rPr>
              <a:t>= ∑</a:t>
            </a:r>
            <a:r>
              <a:rPr lang="en-US" baseline="-25000" dirty="0">
                <a:solidFill>
                  <a:srgbClr val="008380"/>
                </a:solidFill>
              </a:rPr>
              <a:t>z </a:t>
            </a:r>
            <a:r>
              <a:rPr lang="en-US" dirty="0">
                <a:solidFill>
                  <a:srgbClr val="008380"/>
                </a:solidFill>
              </a:rPr>
              <a:t>P(Y= y | </a:t>
            </a:r>
            <a:r>
              <a:rPr lang="en-US" dirty="0" smtClean="0">
                <a:solidFill>
                  <a:srgbClr val="008380"/>
                </a:solidFill>
              </a:rPr>
              <a:t>X=x, </a:t>
            </a:r>
            <a:r>
              <a:rPr lang="en-US" dirty="0">
                <a:solidFill>
                  <a:srgbClr val="008380"/>
                </a:solidFill>
              </a:rPr>
              <a:t>Z=z) P(Z=z) </a:t>
            </a:r>
            <a:endParaRPr lang="en-US" dirty="0" smtClean="0">
              <a:solidFill>
                <a:srgbClr val="008380"/>
              </a:solidFill>
            </a:endParaRPr>
          </a:p>
          <a:p>
            <a:pPr marL="0" lvl="1" indent="0">
              <a:buNone/>
              <a:defRPr/>
            </a:pPr>
            <a:r>
              <a:rPr lang="en-US" dirty="0" smtClean="0">
                <a:solidFill>
                  <a:srgbClr val="008380"/>
                </a:solidFill>
              </a:rPr>
              <a:t>     = </a:t>
            </a:r>
            <a:r>
              <a:rPr lang="en-US" dirty="0">
                <a:solidFill>
                  <a:srgbClr val="008380"/>
                </a:solidFill>
              </a:rPr>
              <a:t>∑</a:t>
            </a:r>
            <a:r>
              <a:rPr lang="en-US" baseline="-25000" dirty="0">
                <a:solidFill>
                  <a:srgbClr val="008380"/>
                </a:solidFill>
              </a:rPr>
              <a:t>z </a:t>
            </a:r>
            <a:r>
              <a:rPr lang="en-US" dirty="0">
                <a:solidFill>
                  <a:srgbClr val="008380"/>
                </a:solidFill>
              </a:rPr>
              <a:t>P(Y= y | X=x, Z=z) P(Z=z) </a:t>
            </a:r>
            <a:r>
              <a:rPr lang="en-US" dirty="0" smtClean="0">
                <a:solidFill>
                  <a:srgbClr val="008380"/>
                </a:solidFill>
              </a:rPr>
              <a:t>P(X=</a:t>
            </a:r>
            <a:r>
              <a:rPr lang="en-US" dirty="0" err="1" smtClean="0">
                <a:solidFill>
                  <a:srgbClr val="008380"/>
                </a:solidFill>
              </a:rPr>
              <a:t>x|Z</a:t>
            </a:r>
            <a:r>
              <a:rPr lang="en-US" dirty="0" smtClean="0">
                <a:solidFill>
                  <a:srgbClr val="008380"/>
                </a:solidFill>
              </a:rPr>
              <a:t>=z) / P</a:t>
            </a:r>
            <a:r>
              <a:rPr lang="en-US" dirty="0">
                <a:solidFill>
                  <a:srgbClr val="008380"/>
                </a:solidFill>
              </a:rPr>
              <a:t>(X=</a:t>
            </a:r>
            <a:r>
              <a:rPr lang="en-US" dirty="0" err="1">
                <a:solidFill>
                  <a:srgbClr val="008380"/>
                </a:solidFill>
              </a:rPr>
              <a:t>x|Z</a:t>
            </a:r>
            <a:r>
              <a:rPr lang="en-US" dirty="0">
                <a:solidFill>
                  <a:srgbClr val="008380"/>
                </a:solidFill>
              </a:rPr>
              <a:t>=z)</a:t>
            </a:r>
          </a:p>
          <a:p>
            <a:pPr marL="0" lvl="1" indent="0">
              <a:buNone/>
              <a:defRPr/>
            </a:pPr>
            <a:r>
              <a:rPr lang="en-US" dirty="0" smtClean="0">
                <a:solidFill>
                  <a:srgbClr val="008380"/>
                </a:solidFill>
              </a:rPr>
              <a:t>     =  </a:t>
            </a:r>
            <a:r>
              <a:rPr lang="en-US" dirty="0">
                <a:solidFill>
                  <a:srgbClr val="008380"/>
                </a:solidFill>
              </a:rPr>
              <a:t>∑</a:t>
            </a:r>
            <a:r>
              <a:rPr lang="en-US" baseline="-25000" dirty="0">
                <a:solidFill>
                  <a:srgbClr val="008380"/>
                </a:solidFill>
              </a:rPr>
              <a:t>z </a:t>
            </a:r>
            <a:r>
              <a:rPr lang="en-US" dirty="0" smtClean="0">
                <a:solidFill>
                  <a:srgbClr val="008380"/>
                </a:solidFill>
              </a:rPr>
              <a:t>P(X=</a:t>
            </a:r>
            <a:r>
              <a:rPr lang="en-US" dirty="0" err="1" smtClean="0">
                <a:solidFill>
                  <a:srgbClr val="008380"/>
                </a:solidFill>
              </a:rPr>
              <a:t>x,Y</a:t>
            </a:r>
            <a:r>
              <a:rPr lang="en-US" dirty="0" smtClean="0">
                <a:solidFill>
                  <a:srgbClr val="008380"/>
                </a:solidFill>
              </a:rPr>
              <a:t>=y, Z=z) / P</a:t>
            </a:r>
            <a:r>
              <a:rPr lang="en-US" dirty="0">
                <a:solidFill>
                  <a:srgbClr val="008380"/>
                </a:solidFill>
              </a:rPr>
              <a:t>(X=</a:t>
            </a:r>
            <a:r>
              <a:rPr lang="en-US" dirty="0" err="1">
                <a:solidFill>
                  <a:srgbClr val="008380"/>
                </a:solidFill>
              </a:rPr>
              <a:t>x|Z</a:t>
            </a:r>
            <a:r>
              <a:rPr lang="en-US" dirty="0">
                <a:solidFill>
                  <a:srgbClr val="008380"/>
                </a:solidFill>
              </a:rPr>
              <a:t>=z)</a:t>
            </a:r>
          </a:p>
          <a:p>
            <a:pPr marL="457200" lvl="1" indent="0">
              <a:buNone/>
              <a:defRPr/>
            </a:pPr>
            <a:endParaRPr lang="en-US" sz="2000" baseline="-25000" dirty="0" smtClean="0"/>
          </a:p>
          <a:p>
            <a:pPr lvl="1">
              <a:defRPr/>
            </a:pPr>
            <a:endParaRPr lang="en-US" sz="2000" baseline="-25000" dirty="0"/>
          </a:p>
          <a:p>
            <a:pPr lvl="1">
              <a:defRPr/>
            </a:pPr>
            <a:endParaRPr lang="en-US" sz="2000" baseline="-25000" dirty="0"/>
          </a:p>
          <a:p>
            <a:pPr marL="457200" lvl="1" indent="0">
              <a:buNone/>
              <a:defRPr/>
            </a:pPr>
            <a:endParaRPr lang="en-US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47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971600" y="6165304"/>
            <a:ext cx="5597431" cy="40011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solidFill>
                  <a:srgbClr val="000000"/>
                </a:solidFill>
              </a:rPr>
              <a:t>Weighing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joint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distribution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by</a:t>
            </a:r>
            <a:r>
              <a:rPr lang="de-DE" sz="2000" dirty="0" smtClean="0">
                <a:solidFill>
                  <a:srgbClr val="000000"/>
                </a:solidFill>
              </a:rPr>
              <a:t> inverse </a:t>
            </a:r>
            <a:r>
              <a:rPr lang="de-DE" sz="2000" dirty="0" err="1" smtClean="0">
                <a:solidFill>
                  <a:srgbClr val="000000"/>
                </a:solidFill>
              </a:rPr>
              <a:t>propensity</a:t>
            </a:r>
            <a:endParaRPr lang="de-DE" sz="2000" dirty="0" smtClean="0">
              <a:solidFill>
                <a:srgbClr val="000000"/>
              </a:solidFill>
            </a:endParaRPr>
          </a:p>
        </p:txBody>
      </p:sp>
      <p:cxnSp>
        <p:nvCxnSpPr>
          <p:cNvPr id="10" name="Gerade Verbindung mit Pfeil 9"/>
          <p:cNvCxnSpPr/>
          <p:nvPr/>
        </p:nvCxnSpPr>
        <p:spPr>
          <a:xfrm flipH="1" flipV="1">
            <a:off x="2915816" y="5589240"/>
            <a:ext cx="113184" cy="6845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 flipV="1">
            <a:off x="5292080" y="5589240"/>
            <a:ext cx="205680" cy="6208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212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Inverse Probability Weighing (Example)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48</a:t>
            </a:fld>
            <a:endParaRPr lang="de-DE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519582"/>
              </p:ext>
            </p:extLst>
          </p:nvPr>
        </p:nvGraphicFramePr>
        <p:xfrm>
          <a:off x="827584" y="1268413"/>
          <a:ext cx="7560840" cy="1737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68152"/>
                <a:gridCol w="2952328"/>
                <a:gridCol w="3240360"/>
              </a:tblGrid>
              <a:tr h="3600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Recovery</a:t>
                      </a:r>
                      <a:r>
                        <a:rPr lang="de-DE" baseline="0" dirty="0" smtClean="0"/>
                        <a:t> rate </a:t>
                      </a:r>
                    </a:p>
                    <a:p>
                      <a:r>
                        <a:rPr lang="de-DE" baseline="0" dirty="0" err="1" smtClean="0"/>
                        <a:t>with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d</a:t>
                      </a:r>
                      <a:r>
                        <a:rPr lang="de-DE" dirty="0" err="1" smtClean="0"/>
                        <a:t>rug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Recovery</a:t>
                      </a:r>
                      <a:r>
                        <a:rPr lang="de-DE" baseline="0" dirty="0" smtClean="0"/>
                        <a:t> rate</a:t>
                      </a:r>
                    </a:p>
                    <a:p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without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drug</a:t>
                      </a:r>
                      <a:endParaRPr lang="de-DE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Men</a:t>
                      </a:r>
                      <a:r>
                        <a:rPr lang="de-DE" dirty="0" smtClean="0"/>
                        <a:t>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81/87 (93%)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234/270</a:t>
                      </a:r>
                      <a:r>
                        <a:rPr lang="de-DE" baseline="0" dirty="0" smtClean="0"/>
                        <a:t> (87%)</a:t>
                      </a:r>
                      <a:endParaRPr lang="de-DE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de-DE" dirty="0" smtClean="0"/>
                        <a:t>Women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192/263 (73%)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55/80</a:t>
                      </a:r>
                      <a:r>
                        <a:rPr lang="de-DE" baseline="0" dirty="0" smtClean="0"/>
                        <a:t> (69%)</a:t>
                      </a:r>
                      <a:endParaRPr lang="de-DE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Combined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273/350 (78%)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289/350 (83%)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Gerade Verbindung mit Pfeil 8"/>
          <p:cNvCxnSpPr/>
          <p:nvPr/>
        </p:nvCxnSpPr>
        <p:spPr>
          <a:xfrm flipH="1">
            <a:off x="5020420" y="4032952"/>
            <a:ext cx="1317235" cy="118253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6439489" y="4032952"/>
            <a:ext cx="1317235" cy="111051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876404" y="514348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/>
          <p:cNvSpPr/>
          <p:nvPr/>
        </p:nvSpPr>
        <p:spPr>
          <a:xfrm>
            <a:off x="7684716" y="514346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/>
          <p:cNvSpPr/>
          <p:nvPr/>
        </p:nvSpPr>
        <p:spPr>
          <a:xfrm>
            <a:off x="6316564" y="391004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>
            <a:off x="5884516" y="3477992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 = Gender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4372348" y="5278192"/>
            <a:ext cx="1596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X= Drug </a:t>
            </a:r>
            <a:r>
              <a:rPr lang="de-DE" dirty="0" err="1" smtClean="0"/>
              <a:t>usage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7396684" y="5350200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Y= </a:t>
            </a:r>
            <a:r>
              <a:rPr lang="de-DE" dirty="0" err="1" smtClean="0"/>
              <a:t>Recovery</a:t>
            </a:r>
            <a:endParaRPr lang="de-DE" dirty="0"/>
          </a:p>
        </p:txBody>
      </p:sp>
      <p:cxnSp>
        <p:nvCxnSpPr>
          <p:cNvPr id="19" name="Gerade Verbindung mit Pfeil 18"/>
          <p:cNvCxnSpPr/>
          <p:nvPr/>
        </p:nvCxnSpPr>
        <p:spPr>
          <a:xfrm flipV="1">
            <a:off x="4999329" y="5266380"/>
            <a:ext cx="2706478" cy="1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467727" y="3395075"/>
            <a:ext cx="3802787" cy="187743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de-DE" dirty="0" err="1" smtClean="0"/>
              <a:t>Rewrite</a:t>
            </a:r>
            <a:r>
              <a:rPr lang="de-DE" dirty="0" smtClean="0"/>
              <a:t> </a:t>
            </a:r>
            <a:r>
              <a:rPr lang="de-DE" dirty="0" err="1" smtClean="0"/>
              <a:t>table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</a:t>
            </a:r>
          </a:p>
          <a:p>
            <a:r>
              <a:rPr lang="de-DE" dirty="0" smtClean="0"/>
              <a:t>%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population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each</a:t>
            </a:r>
            <a:endParaRPr lang="de-DE" dirty="0" smtClean="0"/>
          </a:p>
          <a:p>
            <a:r>
              <a:rPr lang="de-DE" dirty="0" smtClean="0"/>
              <a:t>(X,Y,Z) </a:t>
            </a:r>
            <a:r>
              <a:rPr lang="de-DE" dirty="0" err="1" smtClean="0"/>
              <a:t>instance</a:t>
            </a:r>
            <a:endParaRPr lang="de-DE" dirty="0" smtClean="0"/>
          </a:p>
          <a:p>
            <a:pPr marL="457200" indent="-457200">
              <a:buFont typeface="Arial" charset="0"/>
              <a:buChar char="•"/>
            </a:pPr>
            <a:r>
              <a:rPr lang="de-DE" dirty="0" err="1" smtClean="0"/>
              <a:t>Example</a:t>
            </a:r>
            <a:r>
              <a:rPr lang="de-DE" dirty="0" smtClean="0"/>
              <a:t>:</a:t>
            </a:r>
          </a:p>
          <a:p>
            <a:r>
              <a:rPr lang="de-DE" dirty="0"/>
              <a:t> </a:t>
            </a:r>
            <a:r>
              <a:rPr lang="de-DE" dirty="0" smtClean="0"/>
              <a:t>      %(</a:t>
            </a:r>
            <a:r>
              <a:rPr lang="de-DE" dirty="0" err="1" smtClean="0"/>
              <a:t>yes,yes,male</a:t>
            </a:r>
            <a:r>
              <a:rPr lang="de-DE" dirty="0" smtClean="0"/>
              <a:t>) = 81/700 = 0.116</a:t>
            </a:r>
          </a:p>
          <a:p>
            <a:pPr marL="457200" indent="-457200">
              <a:buFont typeface="Arial" charset="0"/>
              <a:buChar char="•"/>
            </a:pPr>
            <a:endParaRPr lang="de-DE" sz="2600" dirty="0" smtClean="0"/>
          </a:p>
        </p:txBody>
      </p:sp>
    </p:spTree>
    <p:extLst>
      <p:ext uri="{BB962C8B-B14F-4D97-AF65-F5344CB8AC3E}">
        <p14:creationId xmlns:p14="http://schemas.microsoft.com/office/powerpoint/2010/main" val="158900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percentages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302751"/>
              </p:ext>
            </p:extLst>
          </p:nvPr>
        </p:nvGraphicFramePr>
        <p:xfrm>
          <a:off x="467544" y="3212976"/>
          <a:ext cx="8229600" cy="33324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0">
                <a:tc>
                  <a:txBody>
                    <a:bodyPr/>
                    <a:lstStyle/>
                    <a:p>
                      <a:r>
                        <a:rPr lang="de-DE" dirty="0" smtClean="0"/>
                        <a:t>X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Z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% </a:t>
                      </a:r>
                      <a:r>
                        <a:rPr lang="de-DE" dirty="0" err="1" smtClean="0"/>
                        <a:t>of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population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yes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yes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0.116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yes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yes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female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0.274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yes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0.01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yes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female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0.101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yes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0.334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yes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female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0.079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no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0.051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no</a:t>
                      </a:r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no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female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0.036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  <p:graphicFrame>
        <p:nvGraphicFramePr>
          <p:cNvPr id="6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4026868"/>
              </p:ext>
            </p:extLst>
          </p:nvPr>
        </p:nvGraphicFramePr>
        <p:xfrm>
          <a:off x="755576" y="1196752"/>
          <a:ext cx="7560840" cy="1737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68152"/>
                <a:gridCol w="2952328"/>
                <a:gridCol w="3240360"/>
              </a:tblGrid>
              <a:tr h="3600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Recovery</a:t>
                      </a:r>
                      <a:r>
                        <a:rPr lang="de-DE" baseline="0" dirty="0" smtClean="0"/>
                        <a:t> rate </a:t>
                      </a:r>
                    </a:p>
                    <a:p>
                      <a:r>
                        <a:rPr lang="de-DE" baseline="0" dirty="0" err="1" smtClean="0"/>
                        <a:t>with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d</a:t>
                      </a:r>
                      <a:r>
                        <a:rPr lang="de-DE" dirty="0" err="1" smtClean="0"/>
                        <a:t>rug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Recovery</a:t>
                      </a:r>
                      <a:r>
                        <a:rPr lang="de-DE" baseline="0" dirty="0" smtClean="0"/>
                        <a:t> rate</a:t>
                      </a:r>
                    </a:p>
                    <a:p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without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drug</a:t>
                      </a:r>
                      <a:endParaRPr lang="de-DE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Men</a:t>
                      </a:r>
                      <a:r>
                        <a:rPr lang="de-DE" dirty="0" smtClean="0"/>
                        <a:t>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81/87 (93%)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234/270</a:t>
                      </a:r>
                      <a:r>
                        <a:rPr lang="de-DE" baseline="0" dirty="0" smtClean="0"/>
                        <a:t> (87%)</a:t>
                      </a:r>
                      <a:endParaRPr lang="de-DE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de-DE" dirty="0" smtClean="0"/>
                        <a:t>Women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192/263 (73%)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55/80</a:t>
                      </a:r>
                      <a:r>
                        <a:rPr lang="de-DE" baseline="0" dirty="0" smtClean="0"/>
                        <a:t> (69%)</a:t>
                      </a:r>
                      <a:endParaRPr lang="de-DE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Combined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273/350 (78%)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289/350 (83%)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38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Randomized Controlled </a:t>
            </a:r>
            <a:r>
              <a:rPr lang="en-US" dirty="0"/>
              <a:t>E</a:t>
            </a:r>
            <a:r>
              <a:rPr lang="en-US" dirty="0" smtClean="0"/>
              <a:t>xperiment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57200">
              <a:spcBef>
                <a:spcPct val="30000"/>
              </a:spcBef>
              <a:defRPr/>
            </a:pPr>
            <a:r>
              <a:rPr lang="de-DE" dirty="0" err="1">
                <a:solidFill>
                  <a:srgbClr val="0000FF"/>
                </a:solidFill>
              </a:rPr>
              <a:t>R</a:t>
            </a:r>
            <a:r>
              <a:rPr lang="de-DE" dirty="0" err="1" smtClean="0">
                <a:solidFill>
                  <a:srgbClr val="0000FF"/>
                </a:solidFill>
              </a:rPr>
              <a:t>andomized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contolled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>
                <a:solidFill>
                  <a:srgbClr val="0000FF"/>
                </a:solidFill>
              </a:rPr>
              <a:t>experiment</a:t>
            </a:r>
            <a:r>
              <a:rPr lang="de-DE" dirty="0" smtClean="0">
                <a:solidFill>
                  <a:srgbClr val="0000FF"/>
                </a:solidFill>
              </a:rPr>
              <a:t> </a:t>
            </a:r>
            <a:r>
              <a:rPr lang="de-DE" dirty="0" err="1" smtClean="0"/>
              <a:t>gold</a:t>
            </a:r>
            <a:r>
              <a:rPr lang="de-DE" dirty="0" smtClean="0"/>
              <a:t> </a:t>
            </a:r>
            <a:r>
              <a:rPr lang="de-DE" dirty="0" err="1" smtClean="0"/>
              <a:t>standard</a:t>
            </a:r>
            <a:endParaRPr lang="de-DE" dirty="0" smtClean="0"/>
          </a:p>
          <a:p>
            <a:pPr lvl="1" defTabSz="457200">
              <a:spcBef>
                <a:spcPct val="30000"/>
              </a:spcBef>
              <a:defRPr/>
            </a:pPr>
            <a:r>
              <a:rPr lang="de-DE" dirty="0" err="1" smtClean="0"/>
              <a:t>Aim</a:t>
            </a:r>
            <a:r>
              <a:rPr lang="de-DE" dirty="0" smtClean="0"/>
              <a:t>: </a:t>
            </a:r>
            <a:r>
              <a:rPr lang="de-DE" dirty="0" err="1" smtClean="0"/>
              <a:t>Answer</a:t>
            </a:r>
            <a:r>
              <a:rPr lang="de-DE" dirty="0" smtClean="0"/>
              <a:t> </a:t>
            </a:r>
            <a:r>
              <a:rPr lang="de-DE" dirty="0" err="1" smtClean="0"/>
              <a:t>question</a:t>
            </a:r>
            <a:r>
              <a:rPr lang="de-DE" dirty="0" smtClean="0"/>
              <a:t> </a:t>
            </a:r>
            <a:r>
              <a:rPr lang="de-DE" dirty="0" err="1" smtClean="0"/>
              <a:t>whether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r>
              <a:rPr lang="de-DE" dirty="0" smtClean="0"/>
              <a:t> in RV </a:t>
            </a:r>
            <a:r>
              <a:rPr lang="de-DE" dirty="0" smtClean="0">
                <a:solidFill>
                  <a:srgbClr val="008380"/>
                </a:solidFill>
              </a:rPr>
              <a:t>X </a:t>
            </a:r>
            <a:r>
              <a:rPr lang="de-DE" dirty="0" err="1" smtClean="0"/>
              <a:t>has</a:t>
            </a:r>
            <a:r>
              <a:rPr lang="de-DE" dirty="0" smtClean="0"/>
              <a:t> an </a:t>
            </a:r>
            <a:r>
              <a:rPr lang="de-DE" dirty="0" err="1" smtClean="0"/>
              <a:t>effect</a:t>
            </a:r>
            <a:r>
              <a:rPr lang="de-DE" dirty="0" smtClean="0"/>
              <a:t> on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target</a:t>
            </a:r>
            <a:r>
              <a:rPr lang="de-DE" dirty="0" smtClean="0"/>
              <a:t> RV </a:t>
            </a:r>
            <a:r>
              <a:rPr lang="de-DE" dirty="0" smtClean="0">
                <a:solidFill>
                  <a:srgbClr val="008380"/>
                </a:solidFill>
              </a:rPr>
              <a:t>Y </a:t>
            </a:r>
            <a:r>
              <a:rPr lang="de-DE" dirty="0" err="1" smtClean="0">
                <a:solidFill>
                  <a:srgbClr val="000000"/>
                </a:solidFill>
              </a:rPr>
              <a:t>with</a:t>
            </a:r>
            <a:r>
              <a:rPr lang="de-DE" dirty="0" smtClean="0">
                <a:solidFill>
                  <a:srgbClr val="000000"/>
                </a:solidFill>
              </a:rPr>
              <a:t> an </a:t>
            </a:r>
            <a:r>
              <a:rPr lang="de-DE" dirty="0" err="1" smtClean="0">
                <a:solidFill>
                  <a:srgbClr val="000000"/>
                </a:solidFill>
              </a:rPr>
              <a:t>experiment</a:t>
            </a:r>
            <a:endParaRPr lang="de-DE" dirty="0" smtClean="0">
              <a:solidFill>
                <a:srgbClr val="008380"/>
              </a:solidFill>
            </a:endParaRPr>
          </a:p>
          <a:p>
            <a:pPr lvl="1" defTabSz="457200">
              <a:spcBef>
                <a:spcPct val="30000"/>
              </a:spcBef>
              <a:defRPr/>
            </a:pP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outcome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experiment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yes</a:t>
            </a:r>
            <a:r>
              <a:rPr lang="de-DE" dirty="0" smtClean="0"/>
              <a:t>, </a:t>
            </a:r>
            <a:r>
              <a:rPr lang="de-DE" dirty="0" smtClean="0">
                <a:solidFill>
                  <a:srgbClr val="008380"/>
                </a:solidFill>
              </a:rPr>
              <a:t>X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RV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intervene</a:t>
            </a:r>
            <a:r>
              <a:rPr lang="de-DE" dirty="0" smtClean="0"/>
              <a:t> upon</a:t>
            </a:r>
          </a:p>
          <a:p>
            <a:pPr lvl="1" defTabSz="457200">
              <a:spcBef>
                <a:spcPct val="30000"/>
              </a:spcBef>
              <a:defRPr/>
            </a:pPr>
            <a:r>
              <a:rPr lang="de-DE" dirty="0" smtClean="0"/>
              <a:t>Test </a:t>
            </a:r>
            <a:r>
              <a:rPr lang="de-DE" dirty="0" err="1" smtClean="0"/>
              <a:t>condition</a:t>
            </a:r>
            <a:r>
              <a:rPr lang="de-DE" dirty="0" smtClean="0"/>
              <a:t>: all variables different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8380"/>
                </a:solidFill>
              </a:rPr>
              <a:t>X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static</a:t>
            </a:r>
            <a:r>
              <a:rPr lang="de-DE" dirty="0" smtClean="0"/>
              <a:t> (</a:t>
            </a:r>
            <a:r>
              <a:rPr lang="de-DE" dirty="0" err="1" smtClean="0"/>
              <a:t>fixed</a:t>
            </a:r>
            <a:r>
              <a:rPr lang="de-DE" dirty="0" smtClean="0"/>
              <a:t>)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vary</a:t>
            </a:r>
            <a:r>
              <a:rPr lang="de-DE" dirty="0" smtClean="0"/>
              <a:t> </a:t>
            </a:r>
            <a:r>
              <a:rPr lang="de-DE" dirty="0" err="1" smtClean="0"/>
              <a:t>fully</a:t>
            </a:r>
            <a:r>
              <a:rPr lang="de-DE" dirty="0" smtClean="0"/>
              <a:t> </a:t>
            </a:r>
            <a:r>
              <a:rPr lang="de-DE" dirty="0" err="1" smtClean="0"/>
              <a:t>randomly</a:t>
            </a:r>
            <a:r>
              <a:rPr lang="de-DE" dirty="0" smtClean="0"/>
              <a:t>.</a:t>
            </a:r>
            <a:endParaRPr lang="de-DE" dirty="0"/>
          </a:p>
          <a:p>
            <a:pPr defTabSz="457200">
              <a:spcBef>
                <a:spcPct val="30000"/>
              </a:spcBef>
              <a:defRPr/>
            </a:pPr>
            <a:r>
              <a:rPr lang="de-DE" dirty="0" smtClean="0">
                <a:solidFill>
                  <a:srgbClr val="FF0000"/>
                </a:solidFill>
              </a:rPr>
              <a:t>Problem</a:t>
            </a:r>
            <a:r>
              <a:rPr lang="de-DE" dirty="0" smtClean="0"/>
              <a:t>: </a:t>
            </a:r>
            <a:r>
              <a:rPr lang="de-DE" dirty="0" err="1" smtClean="0"/>
              <a:t>Cannot</a:t>
            </a:r>
            <a:r>
              <a:rPr lang="de-DE" dirty="0" smtClean="0"/>
              <a:t> </a:t>
            </a:r>
            <a:r>
              <a:rPr lang="de-DE" dirty="0" err="1" smtClean="0"/>
              <a:t>always</a:t>
            </a:r>
            <a:r>
              <a:rPr lang="de-DE" dirty="0" smtClean="0"/>
              <a:t> </a:t>
            </a:r>
            <a:r>
              <a:rPr lang="de-DE" dirty="0" err="1" smtClean="0"/>
              <a:t>set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 such an </a:t>
            </a:r>
            <a:r>
              <a:rPr lang="de-DE" dirty="0" err="1" smtClean="0"/>
              <a:t>experiment</a:t>
            </a:r>
            <a:endParaRPr lang="de-DE" dirty="0" smtClean="0"/>
          </a:p>
          <a:p>
            <a:pPr lvl="1" defTabSz="457200">
              <a:spcBef>
                <a:spcPct val="30000"/>
              </a:spcBef>
              <a:defRPr/>
            </a:pPr>
            <a:r>
              <a:rPr lang="de-DE" dirty="0" err="1" smtClean="0">
                <a:solidFill>
                  <a:srgbClr val="FF8000"/>
                </a:solidFill>
              </a:rPr>
              <a:t>Example</a:t>
            </a:r>
            <a:r>
              <a:rPr lang="de-DE" dirty="0" smtClean="0">
                <a:solidFill>
                  <a:srgbClr val="FF8000"/>
                </a:solidFill>
              </a:rPr>
              <a:t>:</a:t>
            </a:r>
            <a:r>
              <a:rPr lang="de-DE" dirty="0" smtClean="0"/>
              <a:t> </a:t>
            </a:r>
            <a:r>
              <a:rPr lang="de-DE" dirty="0" err="1" smtClean="0"/>
              <a:t>cannot</a:t>
            </a:r>
            <a:r>
              <a:rPr lang="de-DE" dirty="0" smtClean="0"/>
              <a:t> </a:t>
            </a:r>
            <a:r>
              <a:rPr lang="de-DE" dirty="0" err="1" smtClean="0"/>
              <a:t>control</a:t>
            </a:r>
            <a:r>
              <a:rPr lang="de-DE" dirty="0" smtClean="0"/>
              <a:t> </a:t>
            </a:r>
            <a:r>
              <a:rPr lang="de-DE" dirty="0" err="1" smtClean="0"/>
              <a:t>wether</a:t>
            </a:r>
            <a:r>
              <a:rPr lang="de-DE" dirty="0" smtClean="0"/>
              <a:t> in </a:t>
            </a:r>
            <a:r>
              <a:rPr lang="de-DE" dirty="0" err="1" smtClean="0"/>
              <a:t>order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test</a:t>
            </a:r>
            <a:r>
              <a:rPr lang="de-DE" dirty="0" smtClean="0"/>
              <a:t> variables </a:t>
            </a:r>
            <a:r>
              <a:rPr lang="de-DE" dirty="0" err="1" smtClean="0"/>
              <a:t>influencing</a:t>
            </a:r>
            <a:r>
              <a:rPr lang="de-DE" dirty="0" smtClean="0"/>
              <a:t> </a:t>
            </a:r>
            <a:r>
              <a:rPr lang="de-DE" dirty="0" err="1" smtClean="0"/>
              <a:t>wildfire</a:t>
            </a:r>
            <a:endParaRPr lang="de-DE" dirty="0" smtClean="0"/>
          </a:p>
          <a:p>
            <a:pPr defTabSz="457200">
              <a:spcBef>
                <a:spcPct val="30000"/>
              </a:spcBef>
              <a:defRPr/>
            </a:pPr>
            <a:r>
              <a:rPr lang="de-DE" dirty="0" err="1" smtClean="0">
                <a:solidFill>
                  <a:srgbClr val="FF0000"/>
                </a:solidFill>
              </a:rPr>
              <a:t>Instead</a:t>
            </a:r>
            <a:r>
              <a:rPr lang="de-DE" dirty="0"/>
              <a:t>: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observational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&amp; </a:t>
            </a:r>
            <a:r>
              <a:rPr lang="de-DE" dirty="0" err="1" smtClean="0"/>
              <a:t>causal</a:t>
            </a:r>
            <a:r>
              <a:rPr lang="de-DE" dirty="0" smtClean="0"/>
              <a:t> </a:t>
            </a:r>
            <a:r>
              <a:rPr lang="de-DE" dirty="0" err="1" smtClean="0"/>
              <a:t>model</a:t>
            </a:r>
            <a:endParaRPr lang="de-DE" dirty="0"/>
          </a:p>
          <a:p>
            <a:pPr lvl="1" defTabSz="457200">
              <a:spcBef>
                <a:spcPct val="30000"/>
              </a:spcBef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557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Weighing when Filtering for X=yes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1680451"/>
              </p:ext>
            </p:extLst>
          </p:nvPr>
        </p:nvGraphicFramePr>
        <p:xfrm>
          <a:off x="467544" y="1124744"/>
          <a:ext cx="8229600" cy="2743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00326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X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Y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Z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% </a:t>
                      </a:r>
                      <a:r>
                        <a:rPr lang="de-DE" sz="1400" dirty="0" err="1" smtClean="0"/>
                        <a:t>of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population</a:t>
                      </a:r>
                      <a:endParaRPr lang="de-DE" sz="1400" dirty="0"/>
                    </a:p>
                  </a:txBody>
                  <a:tcPr/>
                </a:tc>
              </a:tr>
              <a:tr h="304497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yes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yes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male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0.116</a:t>
                      </a:r>
                      <a:endParaRPr lang="de-DE" sz="1400" dirty="0"/>
                    </a:p>
                  </a:txBody>
                  <a:tcPr/>
                </a:tc>
              </a:tr>
              <a:tr h="304497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yes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yes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female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0.274</a:t>
                      </a:r>
                      <a:endParaRPr lang="de-DE" sz="1400" dirty="0"/>
                    </a:p>
                  </a:txBody>
                  <a:tcPr/>
                </a:tc>
              </a:tr>
              <a:tr h="304497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yes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no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male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0.01</a:t>
                      </a:r>
                      <a:endParaRPr lang="de-DE" sz="1400" dirty="0"/>
                    </a:p>
                  </a:txBody>
                  <a:tcPr/>
                </a:tc>
              </a:tr>
              <a:tr h="304497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yes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no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female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0.101</a:t>
                      </a:r>
                      <a:endParaRPr lang="de-DE" sz="1400" dirty="0"/>
                    </a:p>
                  </a:txBody>
                  <a:tcPr/>
                </a:tc>
              </a:tr>
              <a:tr h="304497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no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yes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male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0.334</a:t>
                      </a:r>
                      <a:endParaRPr lang="de-DE" sz="1400" dirty="0"/>
                    </a:p>
                  </a:txBody>
                  <a:tcPr/>
                </a:tc>
              </a:tr>
              <a:tr h="304497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no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yes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female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0.079</a:t>
                      </a:r>
                      <a:endParaRPr lang="de-DE" sz="1400" dirty="0"/>
                    </a:p>
                  </a:txBody>
                  <a:tcPr/>
                </a:tc>
              </a:tr>
              <a:tr h="304497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no</a:t>
                      </a:r>
                      <a:endParaRPr lang="de-DE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no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male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0.051</a:t>
                      </a:r>
                      <a:endParaRPr lang="de-DE" sz="1400" dirty="0"/>
                    </a:p>
                  </a:txBody>
                  <a:tcPr/>
                </a:tc>
              </a:tr>
              <a:tr h="304497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no</a:t>
                      </a:r>
                      <a:endParaRPr lang="de-DE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no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female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0.036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  <p:graphicFrame>
        <p:nvGraphicFramePr>
          <p:cNvPr id="7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638925"/>
              </p:ext>
            </p:extLst>
          </p:nvPr>
        </p:nvGraphicFramePr>
        <p:xfrm>
          <a:off x="467544" y="4581128"/>
          <a:ext cx="8229600" cy="17881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X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Y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Z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% </a:t>
                      </a:r>
                      <a:r>
                        <a:rPr lang="de-DE" sz="1400" dirty="0" err="1" smtClean="0"/>
                        <a:t>of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population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yes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yes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male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0.232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yes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yes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female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0.547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yes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no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male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0.02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yes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no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female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0.202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7" name="Textfeld 36"/>
          <p:cNvSpPr txBox="1"/>
          <p:nvPr/>
        </p:nvSpPr>
        <p:spPr>
          <a:xfrm>
            <a:off x="1187624" y="4077072"/>
            <a:ext cx="7200800" cy="30777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Consider</a:t>
            </a:r>
            <a:r>
              <a:rPr lang="de-DE" sz="1400" dirty="0" smtClean="0"/>
              <a:t> X = </a:t>
            </a:r>
            <a:r>
              <a:rPr lang="de-DE" sz="1400" dirty="0" err="1" smtClean="0"/>
              <a:t>yes</a:t>
            </a:r>
            <a:r>
              <a:rPr lang="de-DE" sz="1400" dirty="0" smtClean="0"/>
              <a:t>  &amp; </a:t>
            </a:r>
            <a:r>
              <a:rPr lang="de-DE" sz="1400" dirty="0" err="1" smtClean="0"/>
              <a:t>weigh</a:t>
            </a:r>
            <a:r>
              <a:rPr lang="de-DE" sz="1400" dirty="0" smtClean="0"/>
              <a:t> (X,Y,Z) </a:t>
            </a:r>
            <a:r>
              <a:rPr lang="de-DE" sz="1400" dirty="0" err="1" smtClean="0"/>
              <a:t>with</a:t>
            </a:r>
            <a:r>
              <a:rPr lang="de-DE" sz="1400" dirty="0" smtClean="0"/>
              <a:t> 1/P(X=</a:t>
            </a:r>
            <a:r>
              <a:rPr lang="de-DE" sz="1400" dirty="0" err="1" smtClean="0"/>
              <a:t>yes</a:t>
            </a:r>
            <a:r>
              <a:rPr lang="de-DE" sz="1400" dirty="0" smtClean="0"/>
              <a:t>) = 0.116+0.274+0.01+0101 </a:t>
            </a:r>
          </a:p>
        </p:txBody>
      </p:sp>
    </p:spTree>
    <p:extLst>
      <p:ext uri="{BB962C8B-B14F-4D97-AF65-F5344CB8AC3E}">
        <p14:creationId xmlns:p14="http://schemas.microsoft.com/office/powerpoint/2010/main" val="3886348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Weighing when Intervening do(X=yes)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775431"/>
              </p:ext>
            </p:extLst>
          </p:nvPr>
        </p:nvGraphicFramePr>
        <p:xfrm>
          <a:off x="467544" y="1052736"/>
          <a:ext cx="8229600" cy="2743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00326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X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Y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Z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% </a:t>
                      </a:r>
                      <a:r>
                        <a:rPr lang="de-DE" sz="1400" dirty="0" err="1" smtClean="0"/>
                        <a:t>of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population</a:t>
                      </a:r>
                      <a:endParaRPr lang="de-DE" sz="1400" dirty="0"/>
                    </a:p>
                  </a:txBody>
                  <a:tcPr/>
                </a:tc>
              </a:tr>
              <a:tr h="304497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yes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yes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male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0.116</a:t>
                      </a:r>
                      <a:endParaRPr lang="de-DE" sz="1400" dirty="0"/>
                    </a:p>
                  </a:txBody>
                  <a:tcPr/>
                </a:tc>
              </a:tr>
              <a:tr h="304497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yes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yes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female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0.274</a:t>
                      </a:r>
                      <a:endParaRPr lang="de-DE" sz="1400" dirty="0"/>
                    </a:p>
                  </a:txBody>
                  <a:tcPr/>
                </a:tc>
              </a:tr>
              <a:tr h="304497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yes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no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male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0.01</a:t>
                      </a:r>
                      <a:endParaRPr lang="de-DE" sz="1400" dirty="0"/>
                    </a:p>
                  </a:txBody>
                  <a:tcPr/>
                </a:tc>
              </a:tr>
              <a:tr h="304497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yes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no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female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0.101</a:t>
                      </a:r>
                      <a:endParaRPr lang="de-DE" sz="1400" dirty="0"/>
                    </a:p>
                  </a:txBody>
                  <a:tcPr/>
                </a:tc>
              </a:tr>
              <a:tr h="304497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no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yes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male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0.334</a:t>
                      </a:r>
                      <a:endParaRPr lang="de-DE" sz="1400" dirty="0"/>
                    </a:p>
                  </a:txBody>
                  <a:tcPr/>
                </a:tc>
              </a:tr>
              <a:tr h="304497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no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yes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female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0.079</a:t>
                      </a:r>
                      <a:endParaRPr lang="de-DE" sz="1400" dirty="0"/>
                    </a:p>
                  </a:txBody>
                  <a:tcPr/>
                </a:tc>
              </a:tr>
              <a:tr h="304497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no</a:t>
                      </a:r>
                      <a:endParaRPr lang="de-DE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no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male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0.051</a:t>
                      </a:r>
                      <a:endParaRPr lang="de-DE" sz="1400" dirty="0"/>
                    </a:p>
                  </a:txBody>
                  <a:tcPr/>
                </a:tc>
              </a:tr>
              <a:tr h="304497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no</a:t>
                      </a:r>
                      <a:endParaRPr lang="de-DE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no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female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0.036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  <p:graphicFrame>
        <p:nvGraphicFramePr>
          <p:cNvPr id="7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474139"/>
              </p:ext>
            </p:extLst>
          </p:nvPr>
        </p:nvGraphicFramePr>
        <p:xfrm>
          <a:off x="467544" y="4725144"/>
          <a:ext cx="8229600" cy="17881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X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Y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Z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% </a:t>
                      </a:r>
                      <a:r>
                        <a:rPr lang="de-DE" sz="1400" dirty="0" err="1" smtClean="0"/>
                        <a:t>of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population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yes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yes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male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0.476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yes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yes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female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0.357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yes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no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male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0.042</a:t>
                      </a:r>
                      <a:endParaRPr lang="de-DE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yes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no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female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0.132</a:t>
                      </a:r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4" name="Textfeld 33"/>
          <p:cNvSpPr txBox="1"/>
          <p:nvPr/>
        </p:nvSpPr>
        <p:spPr>
          <a:xfrm>
            <a:off x="395536" y="3933056"/>
            <a:ext cx="5688632" cy="73866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sz="1400" dirty="0" err="1" smtClean="0"/>
              <a:t>Consider</a:t>
            </a:r>
            <a:r>
              <a:rPr lang="de-DE" sz="1400" dirty="0" smtClean="0"/>
              <a:t> X = </a:t>
            </a:r>
            <a:r>
              <a:rPr lang="de-DE" sz="1400" dirty="0" err="1" smtClean="0"/>
              <a:t>yes</a:t>
            </a:r>
            <a:r>
              <a:rPr lang="de-DE" sz="1400" dirty="0" smtClean="0"/>
              <a:t>  &amp; </a:t>
            </a:r>
            <a:r>
              <a:rPr lang="de-DE" sz="1400" dirty="0" err="1" smtClean="0"/>
              <a:t>weigh</a:t>
            </a:r>
            <a:r>
              <a:rPr lang="de-DE" sz="1400" dirty="0" smtClean="0"/>
              <a:t> (X,Y,Z) </a:t>
            </a:r>
            <a:r>
              <a:rPr lang="de-DE" sz="1400" dirty="0" err="1" smtClean="0"/>
              <a:t>with</a:t>
            </a:r>
            <a:r>
              <a:rPr lang="de-DE" sz="1400" dirty="0" smtClean="0"/>
              <a:t> 1/P(X=</a:t>
            </a:r>
            <a:r>
              <a:rPr lang="de-DE" sz="1400" dirty="0" err="1" smtClean="0"/>
              <a:t>yes|Z</a:t>
            </a:r>
            <a:r>
              <a:rPr lang="de-DE" sz="1400" dirty="0" smtClean="0"/>
              <a:t>=</a:t>
            </a:r>
            <a:r>
              <a:rPr lang="de-DE" sz="1400" dirty="0" err="1" smtClean="0"/>
              <a:t>z</a:t>
            </a:r>
            <a:r>
              <a:rPr lang="de-DE" sz="1400" dirty="0" smtClean="0"/>
              <a:t>)</a:t>
            </a:r>
          </a:p>
          <a:p>
            <a:r>
              <a:rPr lang="de-DE" sz="1400" dirty="0" smtClean="0"/>
              <a:t>P(X=</a:t>
            </a:r>
            <a:r>
              <a:rPr lang="de-DE" sz="1400" dirty="0" err="1" smtClean="0"/>
              <a:t>yes|Z</a:t>
            </a:r>
            <a:r>
              <a:rPr lang="de-DE" sz="1400" dirty="0" smtClean="0"/>
              <a:t>=male) = (0.116 + 0.01)/(0.116+0.01 + 0.334 + 0.051)</a:t>
            </a:r>
          </a:p>
          <a:p>
            <a:r>
              <a:rPr lang="de-DE" sz="1400" dirty="0"/>
              <a:t>P(X=</a:t>
            </a:r>
            <a:r>
              <a:rPr lang="de-DE" sz="1400" dirty="0" err="1"/>
              <a:t>yes|Z</a:t>
            </a:r>
            <a:r>
              <a:rPr lang="de-DE" sz="1400" dirty="0" smtClean="0"/>
              <a:t>=</a:t>
            </a:r>
            <a:r>
              <a:rPr lang="de-DE" sz="1400" dirty="0" err="1" smtClean="0"/>
              <a:t>female</a:t>
            </a:r>
            <a:r>
              <a:rPr lang="de-DE" sz="1400" dirty="0"/>
              <a:t>) = (</a:t>
            </a:r>
            <a:r>
              <a:rPr lang="de-DE" sz="1400" dirty="0" smtClean="0"/>
              <a:t>0.274 </a:t>
            </a:r>
            <a:r>
              <a:rPr lang="de-DE" sz="1400" dirty="0"/>
              <a:t>+ </a:t>
            </a:r>
            <a:r>
              <a:rPr lang="de-DE" sz="1400" dirty="0" smtClean="0"/>
              <a:t>0.101</a:t>
            </a:r>
            <a:r>
              <a:rPr lang="de-DE" sz="1400" dirty="0"/>
              <a:t>)/(</a:t>
            </a:r>
            <a:r>
              <a:rPr lang="de-DE" sz="1400" dirty="0" smtClean="0"/>
              <a:t>0.274+0.101 </a:t>
            </a:r>
            <a:r>
              <a:rPr lang="de-DE" sz="1400" dirty="0"/>
              <a:t>+ </a:t>
            </a:r>
            <a:r>
              <a:rPr lang="de-DE" sz="1400" dirty="0" smtClean="0"/>
              <a:t>0.079 </a:t>
            </a:r>
            <a:r>
              <a:rPr lang="de-DE" sz="1400" dirty="0"/>
              <a:t>+ </a:t>
            </a:r>
            <a:r>
              <a:rPr lang="de-DE" sz="1400" dirty="0" smtClean="0"/>
              <a:t>0.036)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6191672" y="3933056"/>
            <a:ext cx="2844824" cy="73866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dirty="0" smtClean="0"/>
              <a:t>In </a:t>
            </a:r>
            <a:r>
              <a:rPr lang="de-DE" sz="1400" dirty="0" err="1" smtClean="0"/>
              <a:t>this</a:t>
            </a:r>
            <a:r>
              <a:rPr lang="de-DE" sz="1400" dirty="0" smtClean="0"/>
              <a:t> </a:t>
            </a:r>
            <a:r>
              <a:rPr lang="de-DE" sz="1400" dirty="0" err="1" smtClean="0"/>
              <a:t>example</a:t>
            </a:r>
            <a:r>
              <a:rPr lang="de-DE" sz="1400" dirty="0" smtClean="0"/>
              <a:t> </a:t>
            </a:r>
            <a:r>
              <a:rPr lang="de-DE" sz="1400" dirty="0" err="1" smtClean="0"/>
              <a:t>no</a:t>
            </a:r>
            <a:r>
              <a:rPr lang="de-DE" sz="1400" dirty="0" smtClean="0"/>
              <a:t> real </a:t>
            </a:r>
            <a:r>
              <a:rPr lang="de-DE" sz="1400" dirty="0" err="1" smtClean="0"/>
              <a:t>savings</a:t>
            </a:r>
            <a:r>
              <a:rPr lang="de-DE" sz="1400" dirty="0" smtClean="0"/>
              <a:t>!</a:t>
            </a:r>
          </a:p>
          <a:p>
            <a:r>
              <a:rPr lang="de-DE" sz="1400" dirty="0" smtClean="0"/>
              <a:t>These </a:t>
            </a:r>
            <a:r>
              <a:rPr lang="de-DE" sz="1400" dirty="0" err="1" smtClean="0"/>
              <a:t>come</a:t>
            </a:r>
            <a:r>
              <a:rPr lang="de-DE" sz="1400" dirty="0" smtClean="0"/>
              <a:t> </a:t>
            </a:r>
            <a:r>
              <a:rPr lang="de-DE" sz="1400" dirty="0" err="1" smtClean="0"/>
              <a:t>into</a:t>
            </a:r>
            <a:r>
              <a:rPr lang="de-DE" sz="1400" dirty="0" smtClean="0"/>
              <a:t> </a:t>
            </a:r>
            <a:r>
              <a:rPr lang="de-DE" sz="1400" dirty="0" err="1" smtClean="0"/>
              <a:t>play</a:t>
            </a:r>
            <a:r>
              <a:rPr lang="de-DE" sz="1400" dirty="0" smtClean="0"/>
              <a:t> </a:t>
            </a:r>
            <a:r>
              <a:rPr lang="de-DE" sz="1400" dirty="0" err="1" smtClean="0"/>
              <a:t>when</a:t>
            </a:r>
            <a:r>
              <a:rPr lang="de-DE" sz="1400" dirty="0" smtClean="0"/>
              <a:t> </a:t>
            </a:r>
          </a:p>
          <a:p>
            <a:r>
              <a:rPr lang="de-DE" sz="1400" dirty="0" err="1" smtClean="0">
                <a:solidFill>
                  <a:srgbClr val="008380"/>
                </a:solidFill>
              </a:rPr>
              <a:t>dom</a:t>
            </a:r>
            <a:r>
              <a:rPr lang="de-DE" sz="1400" dirty="0" smtClean="0">
                <a:solidFill>
                  <a:srgbClr val="008380"/>
                </a:solidFill>
              </a:rPr>
              <a:t>(Z) &gt;&gt; sample </a:t>
            </a:r>
            <a:r>
              <a:rPr lang="de-DE" sz="1400" dirty="0" err="1" smtClean="0">
                <a:solidFill>
                  <a:srgbClr val="008380"/>
                </a:solidFill>
              </a:rPr>
              <a:t>size</a:t>
            </a:r>
            <a:r>
              <a:rPr lang="de-DE" sz="1400" dirty="0" smtClean="0">
                <a:solidFill>
                  <a:srgbClr val="008380"/>
                </a:solidFill>
              </a:rPr>
              <a:t> </a:t>
            </a:r>
            <a:endParaRPr lang="de-DE" sz="1400" dirty="0">
              <a:solidFill>
                <a:srgbClr val="0083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650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8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Mediation (Motivation)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856" y="1196975"/>
            <a:ext cx="8229600" cy="14399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There may be indirect effects of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  <a:r>
              <a:rPr lang="en-US" dirty="0" smtClean="0"/>
              <a:t> on </a:t>
            </a:r>
            <a:r>
              <a:rPr lang="en-US" dirty="0" smtClean="0">
                <a:solidFill>
                  <a:srgbClr val="008380"/>
                </a:solidFill>
              </a:rPr>
              <a:t>Y</a:t>
            </a:r>
            <a:r>
              <a:rPr lang="en-US" dirty="0" smtClean="0"/>
              <a:t> via a mediating RV </a:t>
            </a:r>
            <a:r>
              <a:rPr lang="en-US" dirty="0" smtClean="0">
                <a:solidFill>
                  <a:srgbClr val="008380"/>
                </a:solidFill>
              </a:rPr>
              <a:t>Z</a:t>
            </a:r>
          </a:p>
          <a:p>
            <a:pPr>
              <a:defRPr/>
            </a:pPr>
            <a:r>
              <a:rPr lang="en-US" dirty="0" smtClean="0"/>
              <a:t>Interested in </a:t>
            </a:r>
            <a:r>
              <a:rPr lang="en-US" dirty="0" smtClean="0">
                <a:solidFill>
                  <a:srgbClr val="0000FF"/>
                </a:solidFill>
              </a:rPr>
              <a:t>direct effect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  <a:r>
              <a:rPr lang="en-US" dirty="0" smtClean="0"/>
              <a:t> on </a:t>
            </a:r>
            <a:r>
              <a:rPr lang="en-US" dirty="0" smtClean="0">
                <a:solidFill>
                  <a:srgbClr val="008380"/>
                </a:solidFill>
              </a:rPr>
              <a:t>Y</a:t>
            </a:r>
          </a:p>
          <a:p>
            <a:pPr lvl="1">
              <a:defRPr/>
            </a:pPr>
            <a:endParaRPr lang="en-US" dirty="0" smtClean="0"/>
          </a:p>
          <a:p>
            <a:pPr marL="457200" lvl="1" indent="0">
              <a:buNone/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  </a:t>
            </a:r>
          </a:p>
          <a:p>
            <a:pPr marL="0" indent="0">
              <a:buNone/>
              <a:defRPr/>
            </a:pPr>
            <a:endParaRPr lang="en-US" dirty="0" smtClean="0"/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 bwMode="auto">
          <a:xfrm>
            <a:off x="7956376" y="6381328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52</a:t>
            </a:fld>
            <a:endParaRPr lang="de-DE" dirty="0"/>
          </a:p>
        </p:txBody>
      </p:sp>
      <p:cxnSp>
        <p:nvCxnSpPr>
          <p:cNvPr id="6" name="Gerade Verbindung mit Pfeil 5"/>
          <p:cNvCxnSpPr>
            <a:stCxn id="14" idx="7"/>
            <a:endCxn id="7" idx="3"/>
          </p:cNvCxnSpPr>
          <p:nvPr/>
        </p:nvCxnSpPr>
        <p:spPr>
          <a:xfrm flipV="1">
            <a:off x="3366241" y="5496128"/>
            <a:ext cx="978286" cy="69028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323436" y="537321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890150" y="601954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X =Gender</a:t>
            </a:r>
            <a:endParaRPr lang="de-DE" dirty="0"/>
          </a:p>
        </p:txBody>
      </p:sp>
      <p:sp>
        <p:nvSpPr>
          <p:cNvPr id="9" name="Oval 8"/>
          <p:cNvSpPr/>
          <p:nvPr/>
        </p:nvSpPr>
        <p:spPr>
          <a:xfrm>
            <a:off x="5403556" y="609329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mit Pfeil 9"/>
          <p:cNvCxnSpPr>
            <a:stCxn id="7" idx="5"/>
            <a:endCxn id="9" idx="1"/>
          </p:cNvCxnSpPr>
          <p:nvPr/>
        </p:nvCxnSpPr>
        <p:spPr>
          <a:xfrm>
            <a:off x="4446361" y="5496128"/>
            <a:ext cx="978286" cy="61825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14" idx="6"/>
            <a:endCxn id="9" idx="3"/>
          </p:cNvCxnSpPr>
          <p:nvPr/>
        </p:nvCxnSpPr>
        <p:spPr>
          <a:xfrm flipV="1">
            <a:off x="3387332" y="6216208"/>
            <a:ext cx="2037315" cy="2111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3891388" y="5013176"/>
            <a:ext cx="1858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</a:t>
            </a:r>
            <a:r>
              <a:rPr lang="de-DE" dirty="0" smtClean="0"/>
              <a:t> = </a:t>
            </a:r>
            <a:r>
              <a:rPr lang="de-DE" dirty="0" err="1" smtClean="0"/>
              <a:t>Qualification</a:t>
            </a:r>
            <a:endParaRPr lang="de-DE" baseline="-25000" dirty="0"/>
          </a:p>
        </p:txBody>
      </p:sp>
      <p:sp>
        <p:nvSpPr>
          <p:cNvPr id="13" name="Textfeld 12"/>
          <p:cNvSpPr txBox="1"/>
          <p:nvPr/>
        </p:nvSpPr>
        <p:spPr>
          <a:xfrm>
            <a:off x="5619580" y="6021288"/>
            <a:ext cx="132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 </a:t>
            </a:r>
            <a:r>
              <a:rPr lang="de-DE" dirty="0"/>
              <a:t> </a:t>
            </a:r>
            <a:r>
              <a:rPr lang="de-DE" dirty="0" smtClean="0"/>
              <a:t>=  </a:t>
            </a:r>
            <a:r>
              <a:rPr lang="de-DE" dirty="0" err="1" smtClean="0"/>
              <a:t>Hiring</a:t>
            </a:r>
            <a:r>
              <a:rPr lang="de-DE" dirty="0" smtClean="0"/>
              <a:t> </a:t>
            </a:r>
          </a:p>
        </p:txBody>
      </p:sp>
      <p:sp>
        <p:nvSpPr>
          <p:cNvPr id="14" name="Oval 13"/>
          <p:cNvSpPr/>
          <p:nvPr/>
        </p:nvSpPr>
        <p:spPr>
          <a:xfrm>
            <a:off x="3243316" y="616532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Inhaltsplatzhalter 2"/>
          <p:cNvSpPr txBox="1">
            <a:spLocks/>
          </p:cNvSpPr>
          <p:nvPr/>
        </p:nvSpPr>
        <p:spPr bwMode="auto">
          <a:xfrm>
            <a:off x="395536" y="2636912"/>
            <a:ext cx="8229600" cy="3744416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rgbClr val="FF6600"/>
                </a:solidFill>
              </a:rPr>
              <a:t>Example</a:t>
            </a:r>
          </a:p>
          <a:p>
            <a:pPr lvl="1">
              <a:defRPr/>
            </a:pPr>
            <a:r>
              <a:rPr lang="en-US" dirty="0"/>
              <a:t>Gender may effect </a:t>
            </a:r>
            <a:r>
              <a:rPr lang="en-US" dirty="0" smtClean="0"/>
              <a:t>hiring </a:t>
            </a:r>
            <a:r>
              <a:rPr lang="en-US" dirty="0"/>
              <a:t>directly </a:t>
            </a:r>
            <a:r>
              <a:rPr lang="en-US" dirty="0" smtClean="0"/>
              <a:t>or </a:t>
            </a:r>
            <a:r>
              <a:rPr lang="en-US" dirty="0"/>
              <a:t>v</a:t>
            </a:r>
            <a:r>
              <a:rPr lang="en-US" dirty="0" smtClean="0"/>
              <a:t>ia qualification</a:t>
            </a:r>
            <a:endParaRPr lang="en-US" dirty="0"/>
          </a:p>
          <a:p>
            <a:pPr lvl="1">
              <a:defRPr/>
            </a:pPr>
            <a:r>
              <a:rPr lang="en-US" dirty="0"/>
              <a:t>How to determine direct effect? </a:t>
            </a:r>
          </a:p>
          <a:p>
            <a:pPr lvl="1">
              <a:defRPr/>
            </a:pPr>
            <a:r>
              <a:rPr lang="en-US" dirty="0"/>
              <a:t>Have to </a:t>
            </a:r>
            <a:r>
              <a:rPr lang="en-US" dirty="0">
                <a:solidFill>
                  <a:srgbClr val="FF0000"/>
                </a:solidFill>
              </a:rPr>
              <a:t>``fix’’  influence of mediators by </a:t>
            </a:r>
            <a:r>
              <a:rPr lang="en-US" dirty="0" smtClean="0">
                <a:solidFill>
                  <a:srgbClr val="FF0000"/>
                </a:solidFill>
              </a:rPr>
              <a:t>intervention</a:t>
            </a: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  </a:t>
            </a:r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746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 Human Mediator</a:t>
            </a:r>
            <a:endParaRPr lang="en-US" dirty="0"/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 bwMode="auto">
          <a:xfrm>
            <a:off x="7956376" y="6381328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53</a:t>
            </a:fld>
            <a:endParaRPr lang="de-DE" dirty="0"/>
          </a:p>
        </p:txBody>
      </p:sp>
      <p:pic>
        <p:nvPicPr>
          <p:cNvPr id="16" name="Bild 15" descr="zonguldakArab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52736"/>
            <a:ext cx="3040250" cy="5445224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5868144" y="5661248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3366FF"/>
                </a:solidFill>
              </a:rPr>
              <a:t>https://</a:t>
            </a:r>
            <a:r>
              <a:rPr lang="de-DE" sz="1200" dirty="0" err="1">
                <a:solidFill>
                  <a:srgbClr val="3366FF"/>
                </a:solidFill>
              </a:rPr>
              <a:t>www.cnnturk.com</a:t>
            </a:r>
            <a:r>
              <a:rPr lang="de-DE" sz="1200" dirty="0">
                <a:solidFill>
                  <a:srgbClr val="3366FF"/>
                </a:solidFill>
              </a:rPr>
              <a:t>/</a:t>
            </a:r>
            <a:r>
              <a:rPr lang="de-DE" sz="1200" dirty="0" err="1">
                <a:solidFill>
                  <a:srgbClr val="3366FF"/>
                </a:solidFill>
              </a:rPr>
              <a:t>turkiye</a:t>
            </a:r>
            <a:r>
              <a:rPr lang="de-DE" sz="1200" dirty="0">
                <a:solidFill>
                  <a:srgbClr val="3366FF"/>
                </a:solidFill>
              </a:rPr>
              <a:t>/</a:t>
            </a:r>
            <a:r>
              <a:rPr lang="de-DE" sz="1200" dirty="0" err="1">
                <a:solidFill>
                  <a:srgbClr val="3366FF"/>
                </a:solidFill>
              </a:rPr>
              <a:t>yer-zonguldak-gorenler-gozlerine-inanamadi?page</a:t>
            </a:r>
            <a:r>
              <a:rPr lang="de-DE" sz="1200" dirty="0">
                <a:solidFill>
                  <a:srgbClr val="3366FF"/>
                </a:solidFill>
              </a:rPr>
              <a:t>=1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364088" y="1268760"/>
            <a:ext cx="3600400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000000"/>
                </a:solidFill>
              </a:rPr>
              <a:t>Car on </a:t>
            </a:r>
            <a:r>
              <a:rPr lang="de-DE" dirty="0" err="1" smtClean="0">
                <a:solidFill>
                  <a:srgbClr val="000000"/>
                </a:solidFill>
              </a:rPr>
              <a:t>lhs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is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broken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and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is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pushed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to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car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workshop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by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car</a:t>
            </a:r>
            <a:r>
              <a:rPr lang="de-DE" dirty="0" smtClean="0">
                <a:solidFill>
                  <a:srgbClr val="000000"/>
                </a:solidFill>
              </a:rPr>
              <a:t> on </a:t>
            </a:r>
            <a:r>
              <a:rPr lang="de-DE" dirty="0" err="1" smtClean="0">
                <a:solidFill>
                  <a:srgbClr val="000000"/>
                </a:solidFill>
              </a:rPr>
              <a:t>rhs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mediated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by</a:t>
            </a:r>
            <a:r>
              <a:rPr lang="de-DE" dirty="0" smtClean="0">
                <a:solidFill>
                  <a:srgbClr val="000000"/>
                </a:solidFill>
              </a:rPr>
              <a:t> human in </a:t>
            </a:r>
            <a:r>
              <a:rPr lang="de-DE" dirty="0" err="1" smtClean="0">
                <a:solidFill>
                  <a:srgbClr val="000000"/>
                </a:solidFill>
              </a:rPr>
              <a:t>the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 err="1" smtClean="0">
                <a:solidFill>
                  <a:srgbClr val="000000"/>
                </a:solidFill>
              </a:rPr>
              <a:t>middle</a:t>
            </a:r>
            <a:endParaRPr lang="de-DE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7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Controlled Direct </a:t>
            </a:r>
            <a:r>
              <a:rPr lang="en-US" dirty="0"/>
              <a:t>E</a:t>
            </a:r>
            <a:r>
              <a:rPr lang="en-US" dirty="0" smtClean="0"/>
              <a:t>ffect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2637135"/>
            <a:ext cx="8208912" cy="3888209"/>
          </a:xfrm>
          <a:ln>
            <a:solidFill>
              <a:srgbClr val="FF6600"/>
            </a:solidFill>
          </a:ln>
        </p:spPr>
        <p:txBody>
          <a:bodyPr/>
          <a:lstStyle/>
          <a:p>
            <a:pPr marL="0" indent="0">
              <a:buNone/>
              <a:defRPr/>
            </a:pPr>
            <a:r>
              <a:rPr lang="en-US" b="1" dirty="0" smtClean="0">
                <a:solidFill>
                  <a:srgbClr val="FF6600"/>
                </a:solidFill>
              </a:rPr>
              <a:t>Example</a:t>
            </a:r>
            <a:r>
              <a:rPr lang="en-US" dirty="0" smtClean="0">
                <a:solidFill>
                  <a:srgbClr val="FF6600"/>
                </a:solidFill>
              </a:rPr>
              <a:t> </a:t>
            </a:r>
            <a:r>
              <a:rPr lang="en-US" dirty="0" smtClean="0"/>
              <a:t>(CDE in Hiring SCM)</a:t>
            </a:r>
          </a:p>
          <a:p>
            <a:pPr lvl="1">
              <a:defRPr/>
            </a:pPr>
            <a:r>
              <a:rPr lang="en-US" sz="2200" dirty="0" smtClean="0">
                <a:solidFill>
                  <a:srgbClr val="008380"/>
                </a:solidFill>
              </a:rPr>
              <a:t>P</a:t>
            </a:r>
            <a:r>
              <a:rPr lang="en-US" sz="2200" dirty="0">
                <a:solidFill>
                  <a:srgbClr val="008380"/>
                </a:solidFill>
              </a:rPr>
              <a:t>(Y= y| do(X=x), do(Z=z)</a:t>
            </a:r>
            <a:r>
              <a:rPr lang="en-US" sz="2200" dirty="0" smtClean="0">
                <a:solidFill>
                  <a:srgbClr val="008380"/>
                </a:solidFill>
              </a:rPr>
              <a:t>) </a:t>
            </a:r>
          </a:p>
          <a:p>
            <a:pPr marL="457200" lvl="1" indent="0">
              <a:buNone/>
              <a:defRPr/>
            </a:pPr>
            <a:r>
              <a:rPr lang="en-US" sz="2200" dirty="0"/>
              <a:t> </a:t>
            </a:r>
            <a:r>
              <a:rPr lang="en-US" sz="2200" dirty="0" smtClean="0"/>
              <a:t>   </a:t>
            </a:r>
            <a:r>
              <a:rPr lang="en-US" sz="2200" dirty="0" smtClean="0">
                <a:solidFill>
                  <a:srgbClr val="008380"/>
                </a:solidFill>
              </a:rPr>
              <a:t>=  </a:t>
            </a:r>
            <a:r>
              <a:rPr lang="en-US" sz="2200" dirty="0">
                <a:solidFill>
                  <a:srgbClr val="008380"/>
                </a:solidFill>
              </a:rPr>
              <a:t>P(Y= y| </a:t>
            </a:r>
            <a:r>
              <a:rPr lang="en-US" sz="2200" dirty="0" smtClean="0">
                <a:solidFill>
                  <a:srgbClr val="008380"/>
                </a:solidFill>
              </a:rPr>
              <a:t>X</a:t>
            </a:r>
            <a:r>
              <a:rPr lang="en-US" sz="2200" dirty="0">
                <a:solidFill>
                  <a:srgbClr val="008380"/>
                </a:solidFill>
              </a:rPr>
              <a:t>=</a:t>
            </a:r>
            <a:r>
              <a:rPr lang="en-US" sz="2200" dirty="0" smtClean="0">
                <a:solidFill>
                  <a:srgbClr val="008380"/>
                </a:solidFill>
              </a:rPr>
              <a:t>x, </a:t>
            </a:r>
            <a:r>
              <a:rPr lang="en-US" sz="2200" dirty="0">
                <a:solidFill>
                  <a:srgbClr val="008380"/>
                </a:solidFill>
              </a:rPr>
              <a:t>do(Z=z)</a:t>
            </a:r>
            <a:r>
              <a:rPr lang="en-US" sz="2200" dirty="0" smtClean="0">
                <a:solidFill>
                  <a:srgbClr val="008380"/>
                </a:solidFill>
              </a:rPr>
              <a:t>)</a:t>
            </a:r>
            <a:r>
              <a:rPr lang="en-US" sz="2200" dirty="0" smtClean="0"/>
              <a:t>            </a:t>
            </a:r>
            <a:r>
              <a:rPr lang="en-US" sz="2200" dirty="0" smtClean="0">
                <a:solidFill>
                  <a:srgbClr val="000000"/>
                </a:solidFill>
              </a:rPr>
              <a:t>(there is no X-Y-backdoor) </a:t>
            </a:r>
          </a:p>
          <a:p>
            <a:pPr marL="457200" lvl="1" indent="0">
              <a:buNone/>
              <a:defRPr/>
            </a:pPr>
            <a:r>
              <a:rPr lang="en-US" sz="2200" dirty="0" smtClean="0">
                <a:solidFill>
                  <a:srgbClr val="008000"/>
                </a:solidFill>
              </a:rPr>
              <a:t>    </a:t>
            </a:r>
            <a:r>
              <a:rPr lang="en-US" sz="2200" dirty="0" smtClean="0">
                <a:solidFill>
                  <a:srgbClr val="008380"/>
                </a:solidFill>
              </a:rPr>
              <a:t>=  </a:t>
            </a:r>
            <a:r>
              <a:rPr lang="en-US" sz="2200" dirty="0">
                <a:solidFill>
                  <a:srgbClr val="008380"/>
                </a:solidFill>
              </a:rPr>
              <a:t>P(Y= y| X=x, </a:t>
            </a:r>
            <a:r>
              <a:rPr lang="en-US" sz="2200" dirty="0" smtClean="0">
                <a:solidFill>
                  <a:srgbClr val="008380"/>
                </a:solidFill>
              </a:rPr>
              <a:t>Z</a:t>
            </a:r>
            <a:r>
              <a:rPr lang="en-US" sz="2200" dirty="0">
                <a:solidFill>
                  <a:srgbClr val="008380"/>
                </a:solidFill>
              </a:rPr>
              <a:t>=</a:t>
            </a:r>
            <a:r>
              <a:rPr lang="en-US" sz="2200" dirty="0" smtClean="0">
                <a:solidFill>
                  <a:srgbClr val="008380"/>
                </a:solidFill>
              </a:rPr>
              <a:t>z)</a:t>
            </a:r>
            <a:r>
              <a:rPr lang="en-US" sz="2200" dirty="0" smtClean="0"/>
              <a:t>               </a:t>
            </a:r>
            <a:r>
              <a:rPr lang="en-US" sz="2200" dirty="0" smtClean="0">
                <a:solidFill>
                  <a:srgbClr val="000000"/>
                </a:solidFill>
              </a:rPr>
              <a:t>(Z-Y backdoor blocked by X)</a:t>
            </a:r>
          </a:p>
          <a:p>
            <a:pPr lvl="1">
              <a:defRPr/>
            </a:pPr>
            <a:r>
              <a:rPr lang="en-US" sz="2200" dirty="0" smtClean="0">
                <a:solidFill>
                  <a:srgbClr val="008380"/>
                </a:solidFill>
              </a:rPr>
              <a:t>CDE = P(Y = </a:t>
            </a:r>
            <a:r>
              <a:rPr lang="en-US" sz="2200" dirty="0" err="1" smtClean="0">
                <a:solidFill>
                  <a:srgbClr val="008380"/>
                </a:solidFill>
              </a:rPr>
              <a:t>y|X</a:t>
            </a:r>
            <a:r>
              <a:rPr lang="en-US" sz="2200" dirty="0" smtClean="0">
                <a:solidFill>
                  <a:srgbClr val="008380"/>
                </a:solidFill>
              </a:rPr>
              <a:t>=</a:t>
            </a:r>
            <a:r>
              <a:rPr lang="en-US" sz="2200" dirty="0" err="1" smtClean="0">
                <a:solidFill>
                  <a:srgbClr val="008380"/>
                </a:solidFill>
              </a:rPr>
              <a:t>x,Z</a:t>
            </a:r>
            <a:r>
              <a:rPr lang="en-US" sz="2200" dirty="0" smtClean="0">
                <a:solidFill>
                  <a:srgbClr val="008380"/>
                </a:solidFill>
              </a:rPr>
              <a:t>=z) - P(Y=</a:t>
            </a:r>
            <a:r>
              <a:rPr lang="en-US" sz="2200" dirty="0" err="1" smtClean="0">
                <a:solidFill>
                  <a:srgbClr val="008380"/>
                </a:solidFill>
              </a:rPr>
              <a:t>y|X</a:t>
            </a:r>
            <a:r>
              <a:rPr lang="en-US" sz="2200" dirty="0" smtClean="0">
                <a:solidFill>
                  <a:srgbClr val="008380"/>
                </a:solidFill>
              </a:rPr>
              <a:t>=</a:t>
            </a:r>
            <a:r>
              <a:rPr lang="en-US" sz="2200" dirty="0" err="1" smtClean="0">
                <a:solidFill>
                  <a:srgbClr val="008380"/>
                </a:solidFill>
              </a:rPr>
              <a:t>x’,Z</a:t>
            </a:r>
            <a:r>
              <a:rPr lang="en-US" sz="2200" dirty="0" smtClean="0">
                <a:solidFill>
                  <a:srgbClr val="008380"/>
                </a:solidFill>
              </a:rPr>
              <a:t>=z)</a:t>
            </a:r>
            <a:endParaRPr lang="en-US" sz="2200" dirty="0">
              <a:solidFill>
                <a:srgbClr val="008380"/>
              </a:solidFill>
            </a:endParaRPr>
          </a:p>
          <a:p>
            <a:pPr marL="457200" lvl="1" indent="0"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sz="2400" dirty="0" smtClean="0"/>
          </a:p>
          <a:p>
            <a:pPr marL="457200" lvl="1" indent="0">
              <a:buNone/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  </a:t>
            </a:r>
          </a:p>
          <a:p>
            <a:pPr marL="0" indent="0">
              <a:buNone/>
              <a:defRPr/>
            </a:pPr>
            <a:endParaRPr lang="en-US" dirty="0" smtClean="0"/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 bwMode="auto">
          <a:xfrm>
            <a:off x="7956376" y="6381328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54</a:t>
            </a:fld>
            <a:endParaRPr lang="de-DE" dirty="0"/>
          </a:p>
        </p:txBody>
      </p:sp>
      <p:cxnSp>
        <p:nvCxnSpPr>
          <p:cNvPr id="6" name="Gerade Verbindung mit Pfeil 5"/>
          <p:cNvCxnSpPr>
            <a:stCxn id="14" idx="7"/>
            <a:endCxn id="7" idx="3"/>
          </p:cNvCxnSpPr>
          <p:nvPr/>
        </p:nvCxnSpPr>
        <p:spPr>
          <a:xfrm flipV="1">
            <a:off x="3095763" y="5630852"/>
            <a:ext cx="978286" cy="69028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052958" y="550794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619672" y="615427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X =Gender</a:t>
            </a:r>
            <a:endParaRPr lang="de-DE" dirty="0"/>
          </a:p>
        </p:txBody>
      </p:sp>
      <p:sp>
        <p:nvSpPr>
          <p:cNvPr id="9" name="Oval 8"/>
          <p:cNvSpPr/>
          <p:nvPr/>
        </p:nvSpPr>
        <p:spPr>
          <a:xfrm>
            <a:off x="5133078" y="622802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mit Pfeil 9"/>
          <p:cNvCxnSpPr>
            <a:stCxn id="7" idx="5"/>
            <a:endCxn id="9" idx="1"/>
          </p:cNvCxnSpPr>
          <p:nvPr/>
        </p:nvCxnSpPr>
        <p:spPr>
          <a:xfrm>
            <a:off x="4175883" y="5630852"/>
            <a:ext cx="978286" cy="61825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14" idx="6"/>
            <a:endCxn id="9" idx="3"/>
          </p:cNvCxnSpPr>
          <p:nvPr/>
        </p:nvCxnSpPr>
        <p:spPr>
          <a:xfrm flipV="1">
            <a:off x="3116854" y="6350932"/>
            <a:ext cx="2037315" cy="2111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3620910" y="5147900"/>
            <a:ext cx="1858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</a:t>
            </a:r>
            <a:r>
              <a:rPr lang="de-DE" dirty="0" smtClean="0"/>
              <a:t> = </a:t>
            </a:r>
            <a:r>
              <a:rPr lang="de-DE" dirty="0" err="1" smtClean="0"/>
              <a:t>Qualification</a:t>
            </a:r>
            <a:endParaRPr lang="de-DE" baseline="-25000" dirty="0"/>
          </a:p>
        </p:txBody>
      </p:sp>
      <p:sp>
        <p:nvSpPr>
          <p:cNvPr id="13" name="Textfeld 12"/>
          <p:cNvSpPr txBox="1"/>
          <p:nvPr/>
        </p:nvSpPr>
        <p:spPr>
          <a:xfrm>
            <a:off x="5349102" y="6156012"/>
            <a:ext cx="132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 </a:t>
            </a:r>
            <a:r>
              <a:rPr lang="de-DE" dirty="0"/>
              <a:t> </a:t>
            </a:r>
            <a:r>
              <a:rPr lang="de-DE" dirty="0" smtClean="0"/>
              <a:t>=  </a:t>
            </a:r>
            <a:r>
              <a:rPr lang="de-DE" dirty="0" err="1" smtClean="0"/>
              <a:t>Hiring</a:t>
            </a:r>
            <a:r>
              <a:rPr lang="de-DE" dirty="0" smtClean="0"/>
              <a:t> </a:t>
            </a:r>
          </a:p>
        </p:txBody>
      </p:sp>
      <p:sp>
        <p:nvSpPr>
          <p:cNvPr id="14" name="Oval 13"/>
          <p:cNvSpPr/>
          <p:nvPr/>
        </p:nvSpPr>
        <p:spPr>
          <a:xfrm>
            <a:off x="2972838" y="630004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5508104" y="4869160"/>
            <a:ext cx="3478085" cy="1323439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de-DE" sz="2000" dirty="0" err="1" smtClean="0">
                <a:solidFill>
                  <a:srgbClr val="000000"/>
                </a:solidFill>
              </a:rPr>
              <a:t>Here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fixation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by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conditioning</a:t>
            </a:r>
            <a:r>
              <a:rPr lang="de-DE" sz="2000" dirty="0">
                <a:solidFill>
                  <a:srgbClr val="000000"/>
                </a:solidFill>
              </a:rPr>
              <a:t>.</a:t>
            </a:r>
            <a:endParaRPr lang="de-DE" sz="2000" dirty="0" smtClean="0">
              <a:solidFill>
                <a:srgbClr val="000000"/>
              </a:solidFill>
            </a:endParaRPr>
          </a:p>
          <a:p>
            <a:r>
              <a:rPr lang="de-DE" sz="2000" dirty="0" smtClean="0">
                <a:solidFill>
                  <a:srgbClr val="000000"/>
                </a:solidFill>
              </a:rPr>
              <a:t>But </a:t>
            </a:r>
            <a:r>
              <a:rPr lang="de-DE" sz="2000" dirty="0" err="1" smtClean="0">
                <a:solidFill>
                  <a:srgbClr val="000000"/>
                </a:solidFill>
              </a:rPr>
              <a:t>usually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fixation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by</a:t>
            </a:r>
            <a:endParaRPr lang="de-DE" sz="2000" dirty="0" smtClean="0">
              <a:solidFill>
                <a:srgbClr val="000000"/>
              </a:solidFill>
            </a:endParaRPr>
          </a:p>
          <a:p>
            <a:r>
              <a:rPr lang="de-DE" sz="2000" dirty="0" err="1">
                <a:solidFill>
                  <a:srgbClr val="000000"/>
                </a:solidFill>
              </a:rPr>
              <a:t>i</a:t>
            </a:r>
            <a:r>
              <a:rPr lang="de-DE" sz="2000" dirty="0" err="1" smtClean="0">
                <a:solidFill>
                  <a:srgbClr val="000000"/>
                </a:solidFill>
              </a:rPr>
              <a:t>ntervention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required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</a:p>
          <a:p>
            <a:r>
              <a:rPr lang="de-DE" sz="2000" dirty="0" smtClean="0">
                <a:solidFill>
                  <a:srgbClr val="000000"/>
                </a:solidFill>
              </a:rPr>
              <a:t>(</a:t>
            </a:r>
            <a:r>
              <a:rPr lang="de-DE" sz="2000" dirty="0" err="1" smtClean="0">
                <a:solidFill>
                  <a:srgbClr val="000000"/>
                </a:solidFill>
              </a:rPr>
              <a:t>see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next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example</a:t>
            </a:r>
            <a:r>
              <a:rPr lang="de-DE" sz="2000" dirty="0" smtClean="0">
                <a:solidFill>
                  <a:srgbClr val="000000"/>
                </a:solidFill>
              </a:rPr>
              <a:t>) 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04826" y="1196752"/>
            <a:ext cx="8199622" cy="129266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600" b="1" dirty="0" smtClean="0">
                <a:solidFill>
                  <a:srgbClr val="0000FF"/>
                </a:solidFill>
              </a:rPr>
              <a:t>Definition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smtClean="0"/>
              <a:t>The </a:t>
            </a:r>
            <a:r>
              <a:rPr lang="en-US" sz="2600" dirty="0">
                <a:solidFill>
                  <a:srgbClr val="0000FF"/>
                </a:solidFill>
              </a:rPr>
              <a:t>c</a:t>
            </a:r>
            <a:r>
              <a:rPr lang="en-US" sz="2600" dirty="0" smtClean="0">
                <a:solidFill>
                  <a:srgbClr val="0000FF"/>
                </a:solidFill>
              </a:rPr>
              <a:t>ontrolled </a:t>
            </a:r>
            <a:r>
              <a:rPr lang="en-US" sz="2600" dirty="0">
                <a:solidFill>
                  <a:srgbClr val="0000FF"/>
                </a:solidFill>
              </a:rPr>
              <a:t>direct effect (CDE) </a:t>
            </a:r>
            <a:r>
              <a:rPr lang="en-US" sz="2600" dirty="0"/>
              <a:t>on </a:t>
            </a:r>
            <a:endParaRPr lang="en-US" sz="2600" dirty="0" smtClean="0"/>
          </a:p>
          <a:p>
            <a:pPr>
              <a:defRPr/>
            </a:pPr>
            <a:r>
              <a:rPr lang="en-US" sz="2600" dirty="0" smtClean="0">
                <a:solidFill>
                  <a:srgbClr val="008380"/>
                </a:solidFill>
              </a:rPr>
              <a:t>Y</a:t>
            </a:r>
            <a:r>
              <a:rPr lang="en-US" sz="2600" dirty="0" smtClean="0"/>
              <a:t> </a:t>
            </a:r>
            <a:r>
              <a:rPr lang="en-US" sz="2600" dirty="0"/>
              <a:t>of changing </a:t>
            </a:r>
            <a:r>
              <a:rPr lang="en-US" sz="2600" dirty="0">
                <a:solidFill>
                  <a:srgbClr val="008380"/>
                </a:solidFill>
              </a:rPr>
              <a:t>X</a:t>
            </a:r>
            <a:r>
              <a:rPr lang="en-US" sz="2600" dirty="0"/>
              <a:t> from </a:t>
            </a:r>
            <a:r>
              <a:rPr lang="en-US" sz="2600" dirty="0">
                <a:solidFill>
                  <a:srgbClr val="008380"/>
                </a:solidFill>
              </a:rPr>
              <a:t>x</a:t>
            </a:r>
            <a:r>
              <a:rPr lang="en-US" sz="2600" dirty="0"/>
              <a:t> to </a:t>
            </a:r>
            <a:r>
              <a:rPr lang="en-US" sz="2600" dirty="0">
                <a:solidFill>
                  <a:srgbClr val="008380"/>
                </a:solidFill>
              </a:rPr>
              <a:t>x’</a:t>
            </a:r>
            <a:r>
              <a:rPr lang="en-US" sz="2600" dirty="0"/>
              <a:t> </a:t>
            </a:r>
            <a:r>
              <a:rPr lang="en-US" sz="2600" dirty="0" smtClean="0"/>
              <a:t>is defined </a:t>
            </a:r>
            <a:r>
              <a:rPr lang="en-US" sz="2600" dirty="0"/>
              <a:t>by </a:t>
            </a:r>
          </a:p>
          <a:p>
            <a:pPr marL="0" indent="0">
              <a:buNone/>
              <a:defRPr/>
            </a:pPr>
            <a:r>
              <a:rPr lang="en-US" sz="2600" dirty="0"/>
              <a:t>   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8380"/>
                </a:solidFill>
              </a:rPr>
              <a:t>P(Y= y| do(X=x), do(Z=z)) - P(Y= y| do(X=x’), do(Z=z)</a:t>
            </a:r>
            <a:r>
              <a:rPr lang="en-US" sz="2400" dirty="0" smtClean="0">
                <a:solidFill>
                  <a:srgbClr val="008380"/>
                </a:solidFill>
              </a:rPr>
              <a:t>)</a:t>
            </a:r>
            <a:endParaRPr lang="en-US" sz="2400" dirty="0">
              <a:solidFill>
                <a:srgbClr val="0083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24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Controlled Direct </a:t>
            </a:r>
            <a:r>
              <a:rPr lang="en-US" dirty="0"/>
              <a:t>E</a:t>
            </a:r>
            <a:r>
              <a:rPr lang="en-US" dirty="0" smtClean="0"/>
              <a:t>ffect (Extended </a:t>
            </a:r>
            <a:r>
              <a:rPr lang="en-US" dirty="0">
                <a:solidFill>
                  <a:srgbClr val="FF6600"/>
                </a:solidFill>
              </a:rPr>
              <a:t>E</a:t>
            </a:r>
            <a:r>
              <a:rPr lang="en-US" dirty="0" smtClean="0">
                <a:solidFill>
                  <a:srgbClr val="FF6600"/>
                </a:solidFill>
              </a:rPr>
              <a:t>xample)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856" y="1196975"/>
            <a:ext cx="8229600" cy="388820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008380"/>
                </a:solidFill>
              </a:rPr>
              <a:t>P(Y= y| do(X=x), do(Z=z)) </a:t>
            </a:r>
          </a:p>
          <a:p>
            <a:pPr marL="0" indent="0">
              <a:buNone/>
              <a:defRPr/>
            </a:pPr>
            <a:r>
              <a:rPr lang="en-US" sz="2000" dirty="0">
                <a:solidFill>
                  <a:srgbClr val="008380"/>
                </a:solidFill>
              </a:rPr>
              <a:t>         =  P(Y= y| X=x, do(Z=z))</a:t>
            </a: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dirty="0">
                <a:solidFill>
                  <a:srgbClr val="000000"/>
                </a:solidFill>
              </a:rPr>
              <a:t>there is no </a:t>
            </a:r>
            <a:r>
              <a:rPr lang="en-US" sz="2000" dirty="0">
                <a:solidFill>
                  <a:srgbClr val="008380"/>
                </a:solidFill>
              </a:rPr>
              <a:t>X-Y</a:t>
            </a:r>
            <a:r>
              <a:rPr lang="en-US" sz="2000" dirty="0">
                <a:solidFill>
                  <a:srgbClr val="000000"/>
                </a:solidFill>
              </a:rPr>
              <a:t>-backdoor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  <a:defRPr/>
            </a:pPr>
            <a:r>
              <a:rPr lang="en-US" sz="2000" dirty="0">
                <a:solidFill>
                  <a:srgbClr val="008380"/>
                </a:solidFill>
              </a:rPr>
              <a:t> </a:t>
            </a:r>
            <a:r>
              <a:rPr lang="en-US" sz="2000" dirty="0" smtClean="0">
                <a:solidFill>
                  <a:srgbClr val="008380"/>
                </a:solidFill>
              </a:rPr>
              <a:t>        = ∑</a:t>
            </a:r>
            <a:r>
              <a:rPr lang="en-US" sz="2000" baseline="-25000" dirty="0" err="1" smtClean="0">
                <a:solidFill>
                  <a:srgbClr val="008380"/>
                </a:solidFill>
              </a:rPr>
              <a:t>i</a:t>
            </a:r>
            <a:r>
              <a:rPr lang="en-US" sz="2000" dirty="0" smtClean="0">
                <a:solidFill>
                  <a:srgbClr val="008380"/>
                </a:solidFill>
              </a:rPr>
              <a:t> P(Y = </a:t>
            </a:r>
            <a:r>
              <a:rPr lang="en-US" sz="2000" dirty="0" err="1" smtClean="0">
                <a:solidFill>
                  <a:srgbClr val="008380"/>
                </a:solidFill>
              </a:rPr>
              <a:t>y|X</a:t>
            </a:r>
            <a:r>
              <a:rPr lang="en-US" sz="2000" dirty="0" smtClean="0">
                <a:solidFill>
                  <a:srgbClr val="008380"/>
                </a:solidFill>
              </a:rPr>
              <a:t> =</a:t>
            </a:r>
            <a:r>
              <a:rPr lang="en-US" sz="2000" dirty="0" err="1" smtClean="0">
                <a:solidFill>
                  <a:srgbClr val="008380"/>
                </a:solidFill>
              </a:rPr>
              <a:t>x,Z</a:t>
            </a:r>
            <a:r>
              <a:rPr lang="en-US" sz="2000" dirty="0" smtClean="0">
                <a:solidFill>
                  <a:srgbClr val="008380"/>
                </a:solidFill>
              </a:rPr>
              <a:t>=</a:t>
            </a:r>
            <a:r>
              <a:rPr lang="en-US" sz="2000" dirty="0" err="1" smtClean="0">
                <a:solidFill>
                  <a:srgbClr val="008380"/>
                </a:solidFill>
              </a:rPr>
              <a:t>z,I</a:t>
            </a:r>
            <a:r>
              <a:rPr lang="en-US" sz="2000" dirty="0" smtClean="0">
                <a:solidFill>
                  <a:srgbClr val="008380"/>
                </a:solidFill>
              </a:rPr>
              <a:t>=</a:t>
            </a:r>
            <a:r>
              <a:rPr lang="en-US" sz="2000" dirty="0" err="1" smtClean="0">
                <a:solidFill>
                  <a:srgbClr val="008380"/>
                </a:solidFill>
              </a:rPr>
              <a:t>i</a:t>
            </a:r>
            <a:r>
              <a:rPr lang="en-US" sz="2000" dirty="0" smtClean="0">
                <a:solidFill>
                  <a:srgbClr val="008380"/>
                </a:solidFill>
              </a:rPr>
              <a:t>)(P(I=</a:t>
            </a:r>
            <a:r>
              <a:rPr lang="en-US" sz="2000" dirty="0" err="1" smtClean="0">
                <a:solidFill>
                  <a:srgbClr val="008380"/>
                </a:solidFill>
              </a:rPr>
              <a:t>i</a:t>
            </a:r>
            <a:r>
              <a:rPr lang="en-US" sz="2000" dirty="0" smtClean="0">
                <a:solidFill>
                  <a:srgbClr val="008380"/>
                </a:solidFill>
              </a:rPr>
              <a:t>)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  <a:defRPr/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                                       </a:t>
            </a:r>
            <a:r>
              <a:rPr lang="en-US" sz="2000" dirty="0" smtClean="0"/>
              <a:t>(</a:t>
            </a:r>
            <a:r>
              <a:rPr lang="en-US" sz="2000" dirty="0" smtClean="0">
                <a:solidFill>
                  <a:srgbClr val="660066"/>
                </a:solidFill>
              </a:rPr>
              <a:t>first </a:t>
            </a:r>
            <a:r>
              <a:rPr lang="en-US" sz="2000" dirty="0" smtClean="0">
                <a:solidFill>
                  <a:srgbClr val="008380"/>
                </a:solidFill>
              </a:rPr>
              <a:t>Z-Y </a:t>
            </a:r>
            <a:r>
              <a:rPr lang="en-US" sz="2000" dirty="0" smtClean="0">
                <a:solidFill>
                  <a:srgbClr val="660066"/>
                </a:solidFill>
              </a:rPr>
              <a:t>backdoor</a:t>
            </a:r>
            <a:r>
              <a:rPr lang="en-US" sz="2000" dirty="0" smtClean="0">
                <a:solidFill>
                  <a:srgbClr val="3366FF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blocked by </a:t>
            </a:r>
            <a:r>
              <a:rPr lang="en-US" sz="2000" dirty="0" smtClean="0">
                <a:solidFill>
                  <a:srgbClr val="008380"/>
                </a:solidFill>
              </a:rPr>
              <a:t>X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  <a:defRPr/>
            </a:pPr>
            <a:r>
              <a:rPr lang="en-US" sz="2000" dirty="0">
                <a:solidFill>
                  <a:srgbClr val="000000"/>
                </a:solidFill>
              </a:rPr>
              <a:t>	</a:t>
            </a:r>
            <a:r>
              <a:rPr lang="en-US" sz="2000" dirty="0" smtClean="0">
                <a:solidFill>
                  <a:srgbClr val="000000"/>
                </a:solidFill>
              </a:rPr>
              <a:t>		     (</a:t>
            </a:r>
            <a:r>
              <a:rPr lang="en-US" sz="2000" dirty="0">
                <a:solidFill>
                  <a:srgbClr val="B2B1A9"/>
                </a:solidFill>
              </a:rPr>
              <a:t>second </a:t>
            </a:r>
            <a:r>
              <a:rPr lang="en-US" sz="2000" dirty="0">
                <a:solidFill>
                  <a:srgbClr val="008380"/>
                </a:solidFill>
              </a:rPr>
              <a:t>Z-Y </a:t>
            </a:r>
            <a:r>
              <a:rPr lang="en-US" sz="2000" dirty="0" smtClean="0">
                <a:solidFill>
                  <a:srgbClr val="B2B1A9"/>
                </a:solidFill>
              </a:rPr>
              <a:t>backdoor </a:t>
            </a:r>
            <a:r>
              <a:rPr lang="en-US" sz="2000" dirty="0" smtClean="0">
                <a:solidFill>
                  <a:srgbClr val="000000"/>
                </a:solidFill>
              </a:rPr>
              <a:t>blocked by </a:t>
            </a:r>
            <a:r>
              <a:rPr lang="en-US" sz="2000" dirty="0" smtClean="0">
                <a:solidFill>
                  <a:srgbClr val="008380"/>
                </a:solidFill>
              </a:rPr>
              <a:t>I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rgbClr val="008000"/>
              </a:solidFill>
            </a:endParaRPr>
          </a:p>
          <a:p>
            <a:pPr marL="0" indent="0">
              <a:buNone/>
              <a:defRPr/>
            </a:pPr>
            <a:r>
              <a:rPr lang="en-US" sz="2000" dirty="0" smtClean="0">
                <a:solidFill>
                  <a:srgbClr val="008380"/>
                </a:solidFill>
              </a:rPr>
              <a:t>CDE = </a:t>
            </a:r>
            <a:r>
              <a:rPr lang="en-US" sz="2000" dirty="0">
                <a:solidFill>
                  <a:srgbClr val="008380"/>
                </a:solidFill>
              </a:rPr>
              <a:t>∑</a:t>
            </a:r>
            <a:r>
              <a:rPr lang="en-US" sz="2000" baseline="-25000" dirty="0" err="1">
                <a:solidFill>
                  <a:srgbClr val="008380"/>
                </a:solidFill>
              </a:rPr>
              <a:t>i</a:t>
            </a:r>
            <a:r>
              <a:rPr lang="en-US" sz="2000" dirty="0">
                <a:solidFill>
                  <a:srgbClr val="008380"/>
                </a:solidFill>
              </a:rPr>
              <a:t> </a:t>
            </a:r>
            <a:r>
              <a:rPr lang="en-US" sz="2000" dirty="0" smtClean="0">
                <a:solidFill>
                  <a:srgbClr val="008380"/>
                </a:solidFill>
              </a:rPr>
              <a:t>[ P</a:t>
            </a:r>
            <a:r>
              <a:rPr lang="en-US" sz="2000" dirty="0">
                <a:solidFill>
                  <a:srgbClr val="008380"/>
                </a:solidFill>
              </a:rPr>
              <a:t>(Y = </a:t>
            </a:r>
            <a:r>
              <a:rPr lang="en-US" sz="2000" dirty="0" err="1">
                <a:solidFill>
                  <a:srgbClr val="008380"/>
                </a:solidFill>
              </a:rPr>
              <a:t>y|X</a:t>
            </a:r>
            <a:r>
              <a:rPr lang="en-US" sz="2000" dirty="0">
                <a:solidFill>
                  <a:srgbClr val="008380"/>
                </a:solidFill>
              </a:rPr>
              <a:t> =</a:t>
            </a:r>
            <a:r>
              <a:rPr lang="en-US" sz="2000" dirty="0" err="1">
                <a:solidFill>
                  <a:srgbClr val="008380"/>
                </a:solidFill>
              </a:rPr>
              <a:t>x,Z</a:t>
            </a:r>
            <a:r>
              <a:rPr lang="en-US" sz="2000" dirty="0">
                <a:solidFill>
                  <a:srgbClr val="008380"/>
                </a:solidFill>
              </a:rPr>
              <a:t>=</a:t>
            </a:r>
            <a:r>
              <a:rPr lang="en-US" sz="2000" dirty="0" err="1">
                <a:solidFill>
                  <a:srgbClr val="008380"/>
                </a:solidFill>
              </a:rPr>
              <a:t>z,I</a:t>
            </a:r>
            <a:r>
              <a:rPr lang="en-US" sz="2000" dirty="0">
                <a:solidFill>
                  <a:srgbClr val="008380"/>
                </a:solidFill>
              </a:rPr>
              <a:t>=</a:t>
            </a:r>
            <a:r>
              <a:rPr lang="en-US" sz="2000" dirty="0" err="1">
                <a:solidFill>
                  <a:srgbClr val="008380"/>
                </a:solidFill>
              </a:rPr>
              <a:t>i</a:t>
            </a:r>
            <a:r>
              <a:rPr lang="en-US" sz="2000" dirty="0">
                <a:solidFill>
                  <a:srgbClr val="008380"/>
                </a:solidFill>
              </a:rPr>
              <a:t>) </a:t>
            </a:r>
            <a:r>
              <a:rPr lang="en-US" sz="2000" dirty="0" smtClean="0">
                <a:solidFill>
                  <a:srgbClr val="008380"/>
                </a:solidFill>
              </a:rPr>
              <a:t>- </a:t>
            </a:r>
            <a:r>
              <a:rPr lang="en-US" sz="2000" dirty="0">
                <a:solidFill>
                  <a:srgbClr val="008380"/>
                </a:solidFill>
              </a:rPr>
              <a:t>P(Y = </a:t>
            </a:r>
            <a:r>
              <a:rPr lang="en-US" sz="2000" dirty="0" err="1">
                <a:solidFill>
                  <a:srgbClr val="008380"/>
                </a:solidFill>
              </a:rPr>
              <a:t>y|X</a:t>
            </a:r>
            <a:r>
              <a:rPr lang="en-US" sz="2000" dirty="0">
                <a:solidFill>
                  <a:srgbClr val="008380"/>
                </a:solidFill>
              </a:rPr>
              <a:t> =</a:t>
            </a:r>
            <a:r>
              <a:rPr lang="en-US" sz="2000" dirty="0" err="1" smtClean="0">
                <a:solidFill>
                  <a:srgbClr val="008380"/>
                </a:solidFill>
              </a:rPr>
              <a:t>x’,</a:t>
            </a:r>
            <a:r>
              <a:rPr lang="en-US" sz="2000" dirty="0" err="1">
                <a:solidFill>
                  <a:srgbClr val="008380"/>
                </a:solidFill>
              </a:rPr>
              <a:t>Z</a:t>
            </a:r>
            <a:r>
              <a:rPr lang="en-US" sz="2000" dirty="0">
                <a:solidFill>
                  <a:srgbClr val="008380"/>
                </a:solidFill>
              </a:rPr>
              <a:t>=</a:t>
            </a:r>
            <a:r>
              <a:rPr lang="en-US" sz="2000" dirty="0" err="1">
                <a:solidFill>
                  <a:srgbClr val="008380"/>
                </a:solidFill>
              </a:rPr>
              <a:t>z,I</a:t>
            </a:r>
            <a:r>
              <a:rPr lang="en-US" sz="2000" dirty="0">
                <a:solidFill>
                  <a:srgbClr val="008380"/>
                </a:solidFill>
              </a:rPr>
              <a:t>=</a:t>
            </a:r>
            <a:r>
              <a:rPr lang="en-US" sz="2000" dirty="0" err="1">
                <a:solidFill>
                  <a:srgbClr val="008380"/>
                </a:solidFill>
              </a:rPr>
              <a:t>i</a:t>
            </a:r>
            <a:r>
              <a:rPr lang="en-US" sz="2000" dirty="0">
                <a:solidFill>
                  <a:srgbClr val="008380"/>
                </a:solidFill>
              </a:rPr>
              <a:t>) </a:t>
            </a:r>
            <a:r>
              <a:rPr lang="en-US" sz="2000" dirty="0" smtClean="0">
                <a:solidFill>
                  <a:srgbClr val="008380"/>
                </a:solidFill>
              </a:rPr>
              <a:t>]P(I=</a:t>
            </a:r>
            <a:r>
              <a:rPr lang="en-US" sz="2000" dirty="0" err="1" smtClean="0">
                <a:solidFill>
                  <a:srgbClr val="008380"/>
                </a:solidFill>
              </a:rPr>
              <a:t>i</a:t>
            </a:r>
            <a:r>
              <a:rPr lang="en-US" sz="2000" dirty="0" smtClean="0">
                <a:solidFill>
                  <a:srgbClr val="008380"/>
                </a:solidFill>
              </a:rPr>
              <a:t>)</a:t>
            </a:r>
            <a:endParaRPr lang="en-US" sz="2000" dirty="0">
              <a:solidFill>
                <a:srgbClr val="008380"/>
              </a:solidFill>
            </a:endParaRPr>
          </a:p>
          <a:p>
            <a:pPr marL="0" indent="0">
              <a:buNone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endParaRPr lang="en-US" sz="2400" dirty="0">
              <a:solidFill>
                <a:srgbClr val="008000"/>
              </a:solidFill>
            </a:endParaRPr>
          </a:p>
          <a:p>
            <a:pPr marL="457200" lvl="1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sz="2400" dirty="0" smtClean="0"/>
          </a:p>
          <a:p>
            <a:pPr marL="457200" lvl="1" indent="0">
              <a:buNone/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  </a:t>
            </a:r>
          </a:p>
          <a:p>
            <a:pPr marL="0" indent="0">
              <a:buNone/>
              <a:defRPr/>
            </a:pPr>
            <a:endParaRPr lang="en-US" dirty="0" smtClean="0"/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 bwMode="auto">
          <a:xfrm>
            <a:off x="7956376" y="6381328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55</a:t>
            </a:fld>
            <a:endParaRPr lang="de-DE" dirty="0"/>
          </a:p>
        </p:txBody>
      </p:sp>
      <p:cxnSp>
        <p:nvCxnSpPr>
          <p:cNvPr id="6" name="Gerade Verbindung mit Pfeil 5"/>
          <p:cNvCxnSpPr>
            <a:stCxn id="14" idx="7"/>
            <a:endCxn id="7" idx="3"/>
          </p:cNvCxnSpPr>
          <p:nvPr/>
        </p:nvCxnSpPr>
        <p:spPr>
          <a:xfrm flipV="1">
            <a:off x="3095763" y="5630852"/>
            <a:ext cx="978286" cy="690280"/>
          </a:xfrm>
          <a:prstGeom prst="straightConnector1">
            <a:avLst/>
          </a:prstGeom>
          <a:ln>
            <a:solidFill>
              <a:srgbClr val="660066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052958" y="550794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619672" y="615427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X =Gender</a:t>
            </a:r>
            <a:endParaRPr lang="de-DE" dirty="0"/>
          </a:p>
        </p:txBody>
      </p:sp>
      <p:sp>
        <p:nvSpPr>
          <p:cNvPr id="9" name="Oval 8"/>
          <p:cNvSpPr/>
          <p:nvPr/>
        </p:nvSpPr>
        <p:spPr>
          <a:xfrm>
            <a:off x="5133078" y="622802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mit Pfeil 9"/>
          <p:cNvCxnSpPr>
            <a:stCxn id="7" idx="6"/>
            <a:endCxn id="9" idx="1"/>
          </p:cNvCxnSpPr>
          <p:nvPr/>
        </p:nvCxnSpPr>
        <p:spPr>
          <a:xfrm>
            <a:off x="4196974" y="5579940"/>
            <a:ext cx="957195" cy="66916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14" idx="6"/>
            <a:endCxn id="9" idx="3"/>
          </p:cNvCxnSpPr>
          <p:nvPr/>
        </p:nvCxnSpPr>
        <p:spPr>
          <a:xfrm flipV="1">
            <a:off x="3116854" y="6350932"/>
            <a:ext cx="2037315" cy="21112"/>
          </a:xfrm>
          <a:prstGeom prst="straightConnector1">
            <a:avLst/>
          </a:prstGeom>
          <a:ln>
            <a:solidFill>
              <a:srgbClr val="660066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3620910" y="5147900"/>
            <a:ext cx="1858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</a:t>
            </a:r>
            <a:r>
              <a:rPr lang="de-DE" dirty="0" smtClean="0"/>
              <a:t> = </a:t>
            </a:r>
            <a:r>
              <a:rPr lang="de-DE" dirty="0" err="1" smtClean="0"/>
              <a:t>Qualification</a:t>
            </a:r>
            <a:endParaRPr lang="de-DE" baseline="-25000" dirty="0"/>
          </a:p>
        </p:txBody>
      </p:sp>
      <p:sp>
        <p:nvSpPr>
          <p:cNvPr id="13" name="Textfeld 12"/>
          <p:cNvSpPr txBox="1"/>
          <p:nvPr/>
        </p:nvSpPr>
        <p:spPr>
          <a:xfrm>
            <a:off x="5349102" y="6156012"/>
            <a:ext cx="132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 </a:t>
            </a:r>
            <a:r>
              <a:rPr lang="de-DE" dirty="0"/>
              <a:t> </a:t>
            </a:r>
            <a:r>
              <a:rPr lang="de-DE" dirty="0" smtClean="0"/>
              <a:t>=  </a:t>
            </a:r>
            <a:r>
              <a:rPr lang="de-DE" dirty="0" err="1" smtClean="0"/>
              <a:t>Hiring</a:t>
            </a:r>
            <a:r>
              <a:rPr lang="de-DE" dirty="0" smtClean="0"/>
              <a:t> </a:t>
            </a:r>
          </a:p>
        </p:txBody>
      </p:sp>
      <p:sp>
        <p:nvSpPr>
          <p:cNvPr id="14" name="Oval 13"/>
          <p:cNvSpPr/>
          <p:nvPr/>
        </p:nvSpPr>
        <p:spPr>
          <a:xfrm>
            <a:off x="2972838" y="630004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/>
          <p:cNvSpPr/>
          <p:nvPr/>
        </p:nvSpPr>
        <p:spPr>
          <a:xfrm>
            <a:off x="5724128" y="558924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mit Pfeil 15"/>
          <p:cNvCxnSpPr>
            <a:stCxn id="15" idx="2"/>
            <a:endCxn id="7" idx="6"/>
          </p:cNvCxnSpPr>
          <p:nvPr/>
        </p:nvCxnSpPr>
        <p:spPr>
          <a:xfrm flipH="1" flipV="1">
            <a:off x="4196974" y="5579940"/>
            <a:ext cx="1527154" cy="81300"/>
          </a:xfrm>
          <a:prstGeom prst="straightConnector1">
            <a:avLst/>
          </a:prstGeom>
          <a:ln>
            <a:solidFill>
              <a:srgbClr val="B2B1A9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15" idx="4"/>
            <a:endCxn id="9" idx="6"/>
          </p:cNvCxnSpPr>
          <p:nvPr/>
        </p:nvCxnSpPr>
        <p:spPr>
          <a:xfrm flipH="1">
            <a:off x="5277094" y="5733240"/>
            <a:ext cx="519042" cy="566780"/>
          </a:xfrm>
          <a:prstGeom prst="straightConnector1">
            <a:avLst/>
          </a:prstGeom>
          <a:ln>
            <a:solidFill>
              <a:srgbClr val="B2B1A9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5737346" y="5229200"/>
            <a:ext cx="1268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 = Income</a:t>
            </a:r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173655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Controlled Direct </a:t>
            </a:r>
            <a:r>
              <a:rPr lang="en-US" dirty="0"/>
              <a:t>E</a:t>
            </a:r>
            <a:r>
              <a:rPr lang="en-US" dirty="0" smtClean="0"/>
              <a:t>ffect (Rule)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856" y="1196975"/>
            <a:ext cx="8229600" cy="3528169"/>
          </a:xfr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Rule</a:t>
            </a:r>
            <a:r>
              <a:rPr lang="en-US" sz="2400" b="1" dirty="0" smtClean="0"/>
              <a:t> </a:t>
            </a:r>
            <a:r>
              <a:rPr lang="en-US" sz="2400" dirty="0" smtClean="0"/>
              <a:t>(CDE identification)</a:t>
            </a:r>
          </a:p>
          <a:p>
            <a:pPr marL="0" indent="0">
              <a:buNone/>
              <a:defRPr/>
            </a:pPr>
            <a:r>
              <a:rPr lang="en-US" sz="2400" dirty="0" smtClean="0"/>
              <a:t>The CDE on </a:t>
            </a:r>
            <a:r>
              <a:rPr lang="en-US" sz="2400" dirty="0" smtClean="0">
                <a:solidFill>
                  <a:srgbClr val="008380"/>
                </a:solidFill>
              </a:rPr>
              <a:t>Y</a:t>
            </a:r>
            <a:r>
              <a:rPr lang="en-US" sz="2400" dirty="0" smtClean="0"/>
              <a:t> for </a:t>
            </a:r>
            <a:r>
              <a:rPr lang="en-US" sz="2400" dirty="0" smtClean="0">
                <a:solidFill>
                  <a:srgbClr val="008380"/>
                </a:solidFill>
              </a:rPr>
              <a:t>X</a:t>
            </a:r>
            <a:r>
              <a:rPr lang="en-US" sz="2400" dirty="0" smtClean="0"/>
              <a:t> changing from </a:t>
            </a:r>
            <a:r>
              <a:rPr lang="en-US" sz="2400" dirty="0" smtClean="0">
                <a:solidFill>
                  <a:srgbClr val="008380"/>
                </a:solidFill>
              </a:rPr>
              <a:t>x</a:t>
            </a:r>
            <a:r>
              <a:rPr lang="en-US" sz="2400" dirty="0" smtClean="0"/>
              <a:t> to </a:t>
            </a:r>
            <a:r>
              <a:rPr lang="en-US" sz="2400" dirty="0" smtClean="0">
                <a:solidFill>
                  <a:srgbClr val="008380"/>
                </a:solidFill>
              </a:rPr>
              <a:t>x’</a:t>
            </a:r>
            <a:r>
              <a:rPr lang="en-US" sz="2400" dirty="0" smtClean="0"/>
              <a:t> is given by 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rgbClr val="008380"/>
                </a:solidFill>
              </a:rPr>
              <a:t>∑</a:t>
            </a:r>
            <a:r>
              <a:rPr lang="en-US" sz="2400" baseline="-25000" dirty="0" smtClean="0">
                <a:solidFill>
                  <a:srgbClr val="008380"/>
                </a:solidFill>
              </a:rPr>
              <a:t>s1,s2</a:t>
            </a:r>
            <a:r>
              <a:rPr lang="en-US" sz="2400" dirty="0" smtClean="0">
                <a:solidFill>
                  <a:srgbClr val="008380"/>
                </a:solidFill>
              </a:rPr>
              <a:t>  [ P</a:t>
            </a:r>
            <a:r>
              <a:rPr lang="en-US" sz="2400" dirty="0">
                <a:solidFill>
                  <a:srgbClr val="008380"/>
                </a:solidFill>
              </a:rPr>
              <a:t>(Y = </a:t>
            </a:r>
            <a:r>
              <a:rPr lang="en-US" sz="2400" dirty="0" err="1">
                <a:solidFill>
                  <a:srgbClr val="008380"/>
                </a:solidFill>
              </a:rPr>
              <a:t>y|X</a:t>
            </a:r>
            <a:r>
              <a:rPr lang="en-US" sz="2400" dirty="0">
                <a:solidFill>
                  <a:srgbClr val="008380"/>
                </a:solidFill>
              </a:rPr>
              <a:t> =</a:t>
            </a:r>
            <a:r>
              <a:rPr lang="en-US" sz="2400" dirty="0" err="1">
                <a:solidFill>
                  <a:srgbClr val="008380"/>
                </a:solidFill>
              </a:rPr>
              <a:t>x,Z</a:t>
            </a:r>
            <a:r>
              <a:rPr lang="en-US" sz="2400" dirty="0">
                <a:solidFill>
                  <a:srgbClr val="008380"/>
                </a:solidFill>
              </a:rPr>
              <a:t>=z</a:t>
            </a:r>
            <a:r>
              <a:rPr lang="en-US" sz="2400" dirty="0" smtClean="0">
                <a:solidFill>
                  <a:srgbClr val="008380"/>
                </a:solidFill>
              </a:rPr>
              <a:t>,S</a:t>
            </a:r>
            <a:r>
              <a:rPr lang="en-US" sz="2400" baseline="-25000" dirty="0" smtClean="0">
                <a:solidFill>
                  <a:srgbClr val="008380"/>
                </a:solidFill>
              </a:rPr>
              <a:t>1</a:t>
            </a:r>
            <a:r>
              <a:rPr lang="en-US" sz="2400" dirty="0" smtClean="0">
                <a:solidFill>
                  <a:srgbClr val="008380"/>
                </a:solidFill>
              </a:rPr>
              <a:t>=s</a:t>
            </a:r>
            <a:r>
              <a:rPr lang="en-US" sz="2400" baseline="-25000" dirty="0" smtClean="0">
                <a:solidFill>
                  <a:srgbClr val="008380"/>
                </a:solidFill>
              </a:rPr>
              <a:t>1</a:t>
            </a:r>
            <a:r>
              <a:rPr lang="en-US" sz="2400" dirty="0" smtClean="0">
                <a:solidFill>
                  <a:srgbClr val="008380"/>
                </a:solidFill>
              </a:rPr>
              <a:t>,S</a:t>
            </a:r>
            <a:r>
              <a:rPr lang="en-US" sz="2400" baseline="-25000" dirty="0" smtClean="0">
                <a:solidFill>
                  <a:srgbClr val="008380"/>
                </a:solidFill>
              </a:rPr>
              <a:t>2</a:t>
            </a:r>
            <a:r>
              <a:rPr lang="en-US" sz="2400" dirty="0" smtClean="0">
                <a:solidFill>
                  <a:srgbClr val="008380"/>
                </a:solidFill>
              </a:rPr>
              <a:t>=s</a:t>
            </a:r>
            <a:r>
              <a:rPr lang="en-US" sz="2400" baseline="-25000" dirty="0" smtClean="0">
                <a:solidFill>
                  <a:srgbClr val="008380"/>
                </a:solidFill>
              </a:rPr>
              <a:t>2</a:t>
            </a:r>
            <a:r>
              <a:rPr lang="en-US" sz="2400" dirty="0" smtClean="0">
                <a:solidFill>
                  <a:srgbClr val="008380"/>
                </a:solidFill>
              </a:rPr>
              <a:t>) – </a:t>
            </a:r>
          </a:p>
          <a:p>
            <a:pPr marL="0" indent="0">
              <a:buNone/>
              <a:defRPr/>
            </a:pPr>
            <a:r>
              <a:rPr lang="en-US" sz="2400" dirty="0">
                <a:solidFill>
                  <a:srgbClr val="008380"/>
                </a:solidFill>
              </a:rPr>
              <a:t> </a:t>
            </a:r>
            <a:r>
              <a:rPr lang="en-US" sz="2400" dirty="0" smtClean="0">
                <a:solidFill>
                  <a:srgbClr val="008380"/>
                </a:solidFill>
              </a:rPr>
              <a:t>           P</a:t>
            </a:r>
            <a:r>
              <a:rPr lang="en-US" sz="2400" dirty="0">
                <a:solidFill>
                  <a:srgbClr val="008380"/>
                </a:solidFill>
              </a:rPr>
              <a:t>(Y = </a:t>
            </a:r>
            <a:r>
              <a:rPr lang="en-US" sz="2400" dirty="0" err="1">
                <a:solidFill>
                  <a:srgbClr val="008380"/>
                </a:solidFill>
              </a:rPr>
              <a:t>y|X</a:t>
            </a:r>
            <a:r>
              <a:rPr lang="en-US" sz="2400" dirty="0">
                <a:solidFill>
                  <a:srgbClr val="008380"/>
                </a:solidFill>
              </a:rPr>
              <a:t> =</a:t>
            </a:r>
            <a:r>
              <a:rPr lang="en-US" sz="2400" dirty="0" err="1">
                <a:solidFill>
                  <a:srgbClr val="008380"/>
                </a:solidFill>
              </a:rPr>
              <a:t>x’,Z</a:t>
            </a:r>
            <a:r>
              <a:rPr lang="en-US" sz="2400" dirty="0">
                <a:solidFill>
                  <a:srgbClr val="008380"/>
                </a:solidFill>
              </a:rPr>
              <a:t>=z</a:t>
            </a:r>
            <a:r>
              <a:rPr lang="en-US" sz="2400" dirty="0" smtClean="0">
                <a:solidFill>
                  <a:srgbClr val="008380"/>
                </a:solidFill>
              </a:rPr>
              <a:t>,</a:t>
            </a:r>
            <a:r>
              <a:rPr lang="en-US" sz="2400" dirty="0">
                <a:solidFill>
                  <a:srgbClr val="008380"/>
                </a:solidFill>
              </a:rPr>
              <a:t> S</a:t>
            </a:r>
            <a:r>
              <a:rPr lang="en-US" sz="2400" baseline="-25000" dirty="0">
                <a:solidFill>
                  <a:srgbClr val="008380"/>
                </a:solidFill>
              </a:rPr>
              <a:t>1</a:t>
            </a:r>
            <a:r>
              <a:rPr lang="en-US" sz="2400" dirty="0">
                <a:solidFill>
                  <a:srgbClr val="008380"/>
                </a:solidFill>
              </a:rPr>
              <a:t>=s</a:t>
            </a:r>
            <a:r>
              <a:rPr lang="en-US" sz="2400" baseline="-25000" dirty="0">
                <a:solidFill>
                  <a:srgbClr val="008380"/>
                </a:solidFill>
              </a:rPr>
              <a:t>1</a:t>
            </a:r>
            <a:r>
              <a:rPr lang="en-US" sz="2400" dirty="0">
                <a:solidFill>
                  <a:srgbClr val="008380"/>
                </a:solidFill>
              </a:rPr>
              <a:t>,S</a:t>
            </a:r>
            <a:r>
              <a:rPr lang="en-US" sz="2400" baseline="-25000" dirty="0">
                <a:solidFill>
                  <a:srgbClr val="008380"/>
                </a:solidFill>
              </a:rPr>
              <a:t>2</a:t>
            </a:r>
            <a:r>
              <a:rPr lang="en-US" sz="2400" dirty="0">
                <a:solidFill>
                  <a:srgbClr val="008380"/>
                </a:solidFill>
              </a:rPr>
              <a:t>=s</a:t>
            </a:r>
            <a:r>
              <a:rPr lang="en-US" sz="2400" baseline="-25000" dirty="0">
                <a:solidFill>
                  <a:srgbClr val="008380"/>
                </a:solidFill>
              </a:rPr>
              <a:t>2</a:t>
            </a:r>
            <a:r>
              <a:rPr lang="en-US" sz="2400" dirty="0" smtClean="0">
                <a:solidFill>
                  <a:srgbClr val="008380"/>
                </a:solidFill>
              </a:rPr>
              <a:t>) ]P(s1,s2)</a:t>
            </a:r>
          </a:p>
          <a:p>
            <a:pPr marL="0" indent="0"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Here </a:t>
            </a:r>
            <a:r>
              <a:rPr lang="en-US" sz="2400" dirty="0" smtClean="0">
                <a:solidFill>
                  <a:srgbClr val="008380"/>
                </a:solidFill>
              </a:rPr>
              <a:t>S</a:t>
            </a:r>
            <a:r>
              <a:rPr lang="en-US" sz="2400" baseline="-25000" dirty="0" smtClean="0">
                <a:solidFill>
                  <a:srgbClr val="008380"/>
                </a:solidFill>
              </a:rPr>
              <a:t>1</a:t>
            </a:r>
            <a:r>
              <a:rPr lang="en-US" sz="2400" dirty="0" smtClean="0">
                <a:solidFill>
                  <a:srgbClr val="000000"/>
                </a:solidFill>
              </a:rPr>
              <a:t> and </a:t>
            </a:r>
            <a:r>
              <a:rPr lang="en-US" sz="2400" dirty="0" smtClean="0">
                <a:solidFill>
                  <a:srgbClr val="008380"/>
                </a:solidFill>
              </a:rPr>
              <a:t>S</a:t>
            </a:r>
            <a:r>
              <a:rPr lang="en-US" sz="2400" baseline="-25000" dirty="0" smtClean="0">
                <a:solidFill>
                  <a:srgbClr val="00838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 are sets of variables fulfilling</a:t>
            </a:r>
          </a:p>
          <a:p>
            <a:pPr>
              <a:defRPr/>
            </a:pPr>
            <a:r>
              <a:rPr lang="en-US" sz="2400" dirty="0" smtClean="0">
                <a:solidFill>
                  <a:srgbClr val="008380"/>
                </a:solidFill>
              </a:rPr>
              <a:t>S</a:t>
            </a:r>
            <a:r>
              <a:rPr lang="en-US" sz="2400" baseline="-25000" dirty="0" smtClean="0">
                <a:solidFill>
                  <a:srgbClr val="008380"/>
                </a:solidFill>
              </a:rPr>
              <a:t>1</a:t>
            </a:r>
            <a:r>
              <a:rPr lang="en-US" sz="2400" dirty="0" smtClean="0">
                <a:solidFill>
                  <a:srgbClr val="000000"/>
                </a:solidFill>
              </a:rPr>
              <a:t> blocks all </a:t>
            </a:r>
            <a:r>
              <a:rPr lang="en-US" sz="2400" dirty="0" smtClean="0">
                <a:solidFill>
                  <a:srgbClr val="008380"/>
                </a:solidFill>
              </a:rPr>
              <a:t>Z-Y</a:t>
            </a:r>
            <a:r>
              <a:rPr lang="en-US" sz="2400" dirty="0" smtClean="0">
                <a:solidFill>
                  <a:srgbClr val="000000"/>
                </a:solidFill>
              </a:rPr>
              <a:t> backdoor paths and </a:t>
            </a:r>
          </a:p>
          <a:p>
            <a:pPr>
              <a:defRPr/>
            </a:pPr>
            <a:r>
              <a:rPr lang="en-US" sz="2400" dirty="0" smtClean="0">
                <a:solidFill>
                  <a:srgbClr val="008380"/>
                </a:solidFill>
              </a:rPr>
              <a:t>S</a:t>
            </a:r>
            <a:r>
              <a:rPr lang="en-US" sz="2400" baseline="-25000" dirty="0" smtClean="0">
                <a:solidFill>
                  <a:srgbClr val="008380"/>
                </a:solidFill>
              </a:rPr>
              <a:t>2</a:t>
            </a:r>
            <a:r>
              <a:rPr lang="en-US" sz="2400" dirty="0" smtClean="0">
                <a:solidFill>
                  <a:srgbClr val="000000"/>
                </a:solidFill>
              </a:rPr>
              <a:t> blocks all </a:t>
            </a:r>
            <a:r>
              <a:rPr lang="en-US" sz="2400" dirty="0" smtClean="0">
                <a:solidFill>
                  <a:srgbClr val="008380"/>
                </a:solidFill>
              </a:rPr>
              <a:t>X-Y</a:t>
            </a:r>
            <a:r>
              <a:rPr lang="en-US" sz="2400" dirty="0" smtClean="0">
                <a:solidFill>
                  <a:srgbClr val="000000"/>
                </a:solidFill>
              </a:rPr>
              <a:t> backdoor paths after deleting all arrows entering </a:t>
            </a:r>
            <a:r>
              <a:rPr lang="en-US" sz="2400" dirty="0" smtClean="0">
                <a:solidFill>
                  <a:srgbClr val="008380"/>
                </a:solidFill>
              </a:rPr>
              <a:t>Z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endParaRPr lang="en-US" sz="2400" dirty="0" smtClean="0"/>
          </a:p>
          <a:p>
            <a:pPr marL="0" indent="0">
              <a:buNone/>
              <a:defRPr/>
            </a:pPr>
            <a:endParaRPr lang="en-US" sz="2400" dirty="0">
              <a:solidFill>
                <a:srgbClr val="008000"/>
              </a:solidFill>
            </a:endParaRPr>
          </a:p>
          <a:p>
            <a:pPr marL="457200" lvl="1" indent="0"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sz="2400" dirty="0" smtClean="0"/>
          </a:p>
          <a:p>
            <a:pPr marL="457200" lvl="1" indent="0">
              <a:buNone/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None/>
              <a:defRPr/>
            </a:pPr>
            <a:r>
              <a:rPr lang="en-US" dirty="0" smtClean="0"/>
              <a:t>  </a:t>
            </a:r>
          </a:p>
          <a:p>
            <a:pPr marL="0" indent="0">
              <a:buNone/>
              <a:defRPr/>
            </a:pPr>
            <a:endParaRPr lang="en-US" dirty="0" smtClean="0"/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 bwMode="auto">
          <a:xfrm>
            <a:off x="7956376" y="6381328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56</a:t>
            </a:fld>
            <a:endParaRPr lang="de-DE" dirty="0"/>
          </a:p>
        </p:txBody>
      </p:sp>
      <p:cxnSp>
        <p:nvCxnSpPr>
          <p:cNvPr id="6" name="Gerade Verbindung mit Pfeil 5"/>
          <p:cNvCxnSpPr>
            <a:stCxn id="14" idx="7"/>
            <a:endCxn id="7" idx="3"/>
          </p:cNvCxnSpPr>
          <p:nvPr/>
        </p:nvCxnSpPr>
        <p:spPr>
          <a:xfrm flipV="1">
            <a:off x="3095763" y="5630852"/>
            <a:ext cx="978286" cy="690280"/>
          </a:xfrm>
          <a:prstGeom prst="straightConnector1">
            <a:avLst/>
          </a:prstGeom>
          <a:ln>
            <a:solidFill>
              <a:srgbClr val="660066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052958" y="550794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619672" y="615427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X =Gender</a:t>
            </a:r>
            <a:endParaRPr lang="de-DE" dirty="0"/>
          </a:p>
        </p:txBody>
      </p:sp>
      <p:sp>
        <p:nvSpPr>
          <p:cNvPr id="9" name="Oval 8"/>
          <p:cNvSpPr/>
          <p:nvPr/>
        </p:nvSpPr>
        <p:spPr>
          <a:xfrm>
            <a:off x="5133078" y="622802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mit Pfeil 9"/>
          <p:cNvCxnSpPr>
            <a:stCxn id="7" idx="6"/>
            <a:endCxn id="9" idx="1"/>
          </p:cNvCxnSpPr>
          <p:nvPr/>
        </p:nvCxnSpPr>
        <p:spPr>
          <a:xfrm>
            <a:off x="4196974" y="5579940"/>
            <a:ext cx="957195" cy="66916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14" idx="6"/>
            <a:endCxn id="9" idx="3"/>
          </p:cNvCxnSpPr>
          <p:nvPr/>
        </p:nvCxnSpPr>
        <p:spPr>
          <a:xfrm flipV="1">
            <a:off x="3116854" y="6350932"/>
            <a:ext cx="2037315" cy="21112"/>
          </a:xfrm>
          <a:prstGeom prst="straightConnector1">
            <a:avLst/>
          </a:prstGeom>
          <a:ln>
            <a:solidFill>
              <a:srgbClr val="660066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3620910" y="5147900"/>
            <a:ext cx="1858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</a:t>
            </a:r>
            <a:r>
              <a:rPr lang="de-DE" dirty="0" smtClean="0"/>
              <a:t> = </a:t>
            </a:r>
            <a:r>
              <a:rPr lang="de-DE" dirty="0" err="1" smtClean="0"/>
              <a:t>Qualification</a:t>
            </a:r>
            <a:endParaRPr lang="de-DE" baseline="-25000" dirty="0"/>
          </a:p>
        </p:txBody>
      </p:sp>
      <p:sp>
        <p:nvSpPr>
          <p:cNvPr id="13" name="Textfeld 12"/>
          <p:cNvSpPr txBox="1"/>
          <p:nvPr/>
        </p:nvSpPr>
        <p:spPr>
          <a:xfrm>
            <a:off x="5349102" y="6156012"/>
            <a:ext cx="132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 </a:t>
            </a:r>
            <a:r>
              <a:rPr lang="de-DE" dirty="0"/>
              <a:t> </a:t>
            </a:r>
            <a:r>
              <a:rPr lang="de-DE" dirty="0" smtClean="0"/>
              <a:t>=  </a:t>
            </a:r>
            <a:r>
              <a:rPr lang="de-DE" dirty="0" err="1" smtClean="0"/>
              <a:t>Hiring</a:t>
            </a:r>
            <a:r>
              <a:rPr lang="de-DE" dirty="0" smtClean="0"/>
              <a:t> </a:t>
            </a:r>
          </a:p>
        </p:txBody>
      </p:sp>
      <p:sp>
        <p:nvSpPr>
          <p:cNvPr id="14" name="Oval 13"/>
          <p:cNvSpPr/>
          <p:nvPr/>
        </p:nvSpPr>
        <p:spPr>
          <a:xfrm>
            <a:off x="2972838" y="630004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/>
          <p:cNvSpPr/>
          <p:nvPr/>
        </p:nvSpPr>
        <p:spPr>
          <a:xfrm>
            <a:off x="5724128" y="558924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mit Pfeil 15"/>
          <p:cNvCxnSpPr>
            <a:stCxn id="15" idx="2"/>
            <a:endCxn id="7" idx="6"/>
          </p:cNvCxnSpPr>
          <p:nvPr/>
        </p:nvCxnSpPr>
        <p:spPr>
          <a:xfrm flipH="1" flipV="1">
            <a:off x="4196974" y="5579940"/>
            <a:ext cx="1527154" cy="81300"/>
          </a:xfrm>
          <a:prstGeom prst="straightConnector1">
            <a:avLst/>
          </a:prstGeom>
          <a:ln>
            <a:solidFill>
              <a:srgbClr val="B2B1A9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15" idx="4"/>
            <a:endCxn id="9" idx="6"/>
          </p:cNvCxnSpPr>
          <p:nvPr/>
        </p:nvCxnSpPr>
        <p:spPr>
          <a:xfrm flipH="1">
            <a:off x="5277094" y="5733240"/>
            <a:ext cx="519042" cy="566780"/>
          </a:xfrm>
          <a:prstGeom prst="straightConnector1">
            <a:avLst/>
          </a:prstGeom>
          <a:ln>
            <a:solidFill>
              <a:srgbClr val="B2B1A9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5737346" y="5229200"/>
            <a:ext cx="1268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 = Income</a:t>
            </a:r>
            <a:endParaRPr lang="de-DE" baseline="-25000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4944650"/>
            <a:ext cx="1852603" cy="1292662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marL="0" indent="0">
              <a:buNone/>
              <a:defRPr/>
            </a:pPr>
            <a:r>
              <a:rPr lang="en-US" sz="2600" dirty="0">
                <a:solidFill>
                  <a:srgbClr val="000000"/>
                </a:solidFill>
              </a:rPr>
              <a:t>In Example</a:t>
            </a:r>
          </a:p>
          <a:p>
            <a:pPr marL="0" indent="0">
              <a:buNone/>
              <a:defRPr/>
            </a:pPr>
            <a:r>
              <a:rPr lang="en-US" sz="2600" dirty="0">
                <a:solidFill>
                  <a:srgbClr val="000000"/>
                </a:solidFill>
              </a:rPr>
              <a:t>S</a:t>
            </a:r>
            <a:r>
              <a:rPr lang="en-US" sz="2600" baseline="-25000" dirty="0">
                <a:solidFill>
                  <a:srgbClr val="000000"/>
                </a:solidFill>
              </a:rPr>
              <a:t>1</a:t>
            </a:r>
            <a:r>
              <a:rPr lang="en-US" sz="2600" dirty="0">
                <a:solidFill>
                  <a:srgbClr val="000000"/>
                </a:solidFill>
              </a:rPr>
              <a:t> = {I}</a:t>
            </a:r>
          </a:p>
          <a:p>
            <a:pPr marL="0" indent="0">
              <a:buNone/>
              <a:defRPr/>
            </a:pPr>
            <a:r>
              <a:rPr lang="en-US" sz="2600" dirty="0">
                <a:solidFill>
                  <a:srgbClr val="000000"/>
                </a:solidFill>
              </a:rPr>
              <a:t>S</a:t>
            </a:r>
            <a:r>
              <a:rPr lang="en-US" sz="2600" baseline="-25000" dirty="0">
                <a:solidFill>
                  <a:srgbClr val="000000"/>
                </a:solidFill>
              </a:rPr>
              <a:t>2</a:t>
            </a:r>
            <a:r>
              <a:rPr lang="en-US" sz="2600" dirty="0">
                <a:solidFill>
                  <a:srgbClr val="000000"/>
                </a:solidFill>
              </a:rPr>
              <a:t>= {</a:t>
            </a:r>
            <a:r>
              <a:rPr lang="en-US" sz="2600" dirty="0" smtClean="0">
                <a:solidFill>
                  <a:srgbClr val="000000"/>
                </a:solidFill>
              </a:rPr>
              <a:t>}</a:t>
            </a:r>
            <a:endParaRPr lang="en-US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01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Indirect Effects</a:t>
            </a:r>
            <a:r>
              <a:rPr lang="en-US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6856" y="1196975"/>
            <a:ext cx="8229600" cy="3672185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 smtClean="0"/>
              <a:t>Indirect effects not easily determinable </a:t>
            </a:r>
          </a:p>
          <a:p>
            <a:pPr lvl="1">
              <a:defRPr/>
            </a:pPr>
            <a:r>
              <a:rPr lang="en-US" dirty="0" smtClean="0"/>
              <a:t>Cannot </a:t>
            </a:r>
            <a:r>
              <a:rPr lang="en-US" smtClean="0"/>
              <a:t>condition away </a:t>
            </a:r>
            <a:r>
              <a:rPr lang="en-US" dirty="0" smtClean="0"/>
              <a:t>direct effects of </a:t>
            </a:r>
            <a:r>
              <a:rPr lang="en-US" dirty="0" smtClean="0">
                <a:solidFill>
                  <a:srgbClr val="008380"/>
                </a:solidFill>
              </a:rPr>
              <a:t>X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8380"/>
                </a:solidFill>
              </a:rPr>
              <a:t>Y</a:t>
            </a:r>
          </a:p>
          <a:p>
            <a:pPr lvl="1">
              <a:defRPr/>
            </a:pPr>
            <a:r>
              <a:rPr lang="en-US" dirty="0" smtClean="0"/>
              <a:t>In general (e.g. for non-linear correlations): </a:t>
            </a:r>
          </a:p>
          <a:p>
            <a:pPr marL="914400" lvl="2" indent="0">
              <a:buNone/>
              <a:defRPr/>
            </a:pPr>
            <a:r>
              <a:rPr lang="en-US" dirty="0" smtClean="0"/>
              <a:t>Indirect effect ≠ total effect + direct effect </a:t>
            </a:r>
          </a:p>
          <a:p>
            <a:pPr marL="514350" indent="-457200">
              <a:defRPr/>
            </a:pPr>
            <a:r>
              <a:rPr lang="en-US" dirty="0" smtClean="0"/>
              <a:t>But there is good news: </a:t>
            </a:r>
          </a:p>
          <a:p>
            <a:pPr marL="914400" lvl="1" indent="-457200">
              <a:defRPr/>
            </a:pPr>
            <a:r>
              <a:rPr lang="en-US" dirty="0" smtClean="0"/>
              <a:t>For </a:t>
            </a:r>
            <a:r>
              <a:rPr lang="en-US" dirty="0" smtClean="0">
                <a:solidFill>
                  <a:srgbClr val="0000FF"/>
                </a:solidFill>
              </a:rPr>
              <a:t>linear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FF"/>
                </a:solidFill>
              </a:rPr>
              <a:t>SCMs</a:t>
            </a:r>
            <a:r>
              <a:rPr lang="en-US" dirty="0" smtClean="0"/>
              <a:t> simpler (next lecture)</a:t>
            </a:r>
          </a:p>
          <a:p>
            <a:pPr marL="914400" lvl="1" indent="-457200">
              <a:defRPr/>
            </a:pPr>
            <a:r>
              <a:rPr lang="en-US" dirty="0" smtClean="0"/>
              <a:t>With framework of </a:t>
            </a:r>
            <a:r>
              <a:rPr lang="en-US" dirty="0" smtClean="0">
                <a:solidFill>
                  <a:srgbClr val="0000FF"/>
                </a:solidFill>
              </a:rPr>
              <a:t>counterfactuals</a:t>
            </a:r>
            <a:r>
              <a:rPr lang="en-US" b="1" dirty="0" smtClean="0"/>
              <a:t> </a:t>
            </a:r>
            <a:r>
              <a:rPr lang="en-US" dirty="0" smtClean="0"/>
              <a:t>one can determine indirect effects (lecture thereafter)</a:t>
            </a:r>
          </a:p>
          <a:p>
            <a:pPr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sz="2400" dirty="0" smtClean="0"/>
          </a:p>
          <a:p>
            <a:pPr lvl="1">
              <a:defRPr/>
            </a:pP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  </a:t>
            </a:r>
          </a:p>
          <a:p>
            <a:pPr>
              <a:defRPr/>
            </a:pPr>
            <a:endParaRPr lang="en-US" dirty="0" smtClean="0"/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 bwMode="auto">
          <a:xfrm>
            <a:off x="7956376" y="6381328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57</a:t>
            </a:fld>
            <a:endParaRPr lang="de-DE" dirty="0"/>
          </a:p>
        </p:txBody>
      </p:sp>
      <p:cxnSp>
        <p:nvCxnSpPr>
          <p:cNvPr id="6" name="Gerade Verbindung mit Pfeil 5"/>
          <p:cNvCxnSpPr>
            <a:stCxn id="14" idx="7"/>
            <a:endCxn id="7" idx="3"/>
          </p:cNvCxnSpPr>
          <p:nvPr/>
        </p:nvCxnSpPr>
        <p:spPr>
          <a:xfrm flipV="1">
            <a:off x="3095763" y="5630852"/>
            <a:ext cx="978286" cy="690280"/>
          </a:xfrm>
          <a:prstGeom prst="straightConnector1">
            <a:avLst/>
          </a:prstGeom>
          <a:ln>
            <a:solidFill>
              <a:srgbClr val="660066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4052958" y="550794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619672" y="615427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X =Gender</a:t>
            </a:r>
            <a:endParaRPr lang="de-DE" dirty="0"/>
          </a:p>
        </p:txBody>
      </p:sp>
      <p:sp>
        <p:nvSpPr>
          <p:cNvPr id="9" name="Oval 8"/>
          <p:cNvSpPr/>
          <p:nvPr/>
        </p:nvSpPr>
        <p:spPr>
          <a:xfrm>
            <a:off x="5133078" y="622802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mit Pfeil 9"/>
          <p:cNvCxnSpPr>
            <a:stCxn id="7" idx="6"/>
            <a:endCxn id="9" idx="1"/>
          </p:cNvCxnSpPr>
          <p:nvPr/>
        </p:nvCxnSpPr>
        <p:spPr>
          <a:xfrm>
            <a:off x="4196974" y="5579940"/>
            <a:ext cx="957195" cy="669168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14" idx="6"/>
            <a:endCxn id="9" idx="3"/>
          </p:cNvCxnSpPr>
          <p:nvPr/>
        </p:nvCxnSpPr>
        <p:spPr>
          <a:xfrm flipV="1">
            <a:off x="3116854" y="6350932"/>
            <a:ext cx="2037315" cy="21112"/>
          </a:xfrm>
          <a:prstGeom prst="straightConnector1">
            <a:avLst/>
          </a:prstGeom>
          <a:ln>
            <a:solidFill>
              <a:srgbClr val="660066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3620910" y="5147900"/>
            <a:ext cx="1858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Z</a:t>
            </a:r>
            <a:r>
              <a:rPr lang="de-DE" dirty="0" smtClean="0"/>
              <a:t> = </a:t>
            </a:r>
            <a:r>
              <a:rPr lang="de-DE" dirty="0" err="1" smtClean="0"/>
              <a:t>Qualification</a:t>
            </a:r>
            <a:endParaRPr lang="de-DE" baseline="-25000" dirty="0"/>
          </a:p>
        </p:txBody>
      </p:sp>
      <p:sp>
        <p:nvSpPr>
          <p:cNvPr id="13" name="Textfeld 12"/>
          <p:cNvSpPr txBox="1"/>
          <p:nvPr/>
        </p:nvSpPr>
        <p:spPr>
          <a:xfrm>
            <a:off x="5349102" y="6156012"/>
            <a:ext cx="1328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 </a:t>
            </a:r>
            <a:r>
              <a:rPr lang="de-DE" dirty="0"/>
              <a:t> </a:t>
            </a:r>
            <a:r>
              <a:rPr lang="de-DE" dirty="0" smtClean="0"/>
              <a:t>=  </a:t>
            </a:r>
            <a:r>
              <a:rPr lang="de-DE" dirty="0" err="1" smtClean="0"/>
              <a:t>Hiring</a:t>
            </a:r>
            <a:r>
              <a:rPr lang="de-DE" dirty="0" smtClean="0"/>
              <a:t> </a:t>
            </a:r>
          </a:p>
        </p:txBody>
      </p:sp>
      <p:sp>
        <p:nvSpPr>
          <p:cNvPr id="14" name="Oval 13"/>
          <p:cNvSpPr/>
          <p:nvPr/>
        </p:nvSpPr>
        <p:spPr>
          <a:xfrm>
            <a:off x="2972838" y="630004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/>
          <p:cNvSpPr/>
          <p:nvPr/>
        </p:nvSpPr>
        <p:spPr>
          <a:xfrm>
            <a:off x="5724128" y="558924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mit Pfeil 15"/>
          <p:cNvCxnSpPr>
            <a:stCxn id="15" idx="2"/>
            <a:endCxn id="7" idx="6"/>
          </p:cNvCxnSpPr>
          <p:nvPr/>
        </p:nvCxnSpPr>
        <p:spPr>
          <a:xfrm flipH="1" flipV="1">
            <a:off x="4196974" y="5579940"/>
            <a:ext cx="1527154" cy="81300"/>
          </a:xfrm>
          <a:prstGeom prst="straightConnector1">
            <a:avLst/>
          </a:prstGeom>
          <a:ln>
            <a:solidFill>
              <a:srgbClr val="B2B1A9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15" idx="4"/>
            <a:endCxn id="9" idx="6"/>
          </p:cNvCxnSpPr>
          <p:nvPr/>
        </p:nvCxnSpPr>
        <p:spPr>
          <a:xfrm flipH="1">
            <a:off x="5277094" y="5733240"/>
            <a:ext cx="519042" cy="566780"/>
          </a:xfrm>
          <a:prstGeom prst="straightConnector1">
            <a:avLst/>
          </a:prstGeom>
          <a:ln>
            <a:solidFill>
              <a:srgbClr val="B2B1A9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5737346" y="5229200"/>
            <a:ext cx="1268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 = Income</a:t>
            </a:r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178961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040560"/>
          </a:xfrm>
          <a:ln>
            <a:solidFill>
              <a:srgbClr val="FF66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  <a:defRPr/>
            </a:pPr>
            <a:r>
              <a:rPr lang="en-US" b="1" dirty="0">
                <a:solidFill>
                  <a:srgbClr val="FF6600"/>
                </a:solidFill>
              </a:rPr>
              <a:t>Example </a:t>
            </a:r>
            <a:r>
              <a:rPr lang="en-US" b="1" dirty="0" smtClean="0">
                <a:solidFill>
                  <a:srgbClr val="FF6600"/>
                </a:solidFill>
              </a:rPr>
              <a:t>(</a:t>
            </a:r>
            <a:r>
              <a:rPr lang="en-US" dirty="0" smtClean="0">
                <a:solidFill>
                  <a:srgbClr val="FF6600"/>
                </a:solidFill>
              </a:rPr>
              <a:t>SCM 5; Intervention)</a:t>
            </a:r>
            <a:endParaRPr lang="en-US" dirty="0">
              <a:solidFill>
                <a:srgbClr val="FF6600"/>
              </a:solidFill>
            </a:endParaRPr>
          </a:p>
          <a:p>
            <a:pPr marL="0" indent="0">
              <a:buNone/>
              <a:defRPr/>
            </a:pPr>
            <a:r>
              <a:rPr lang="en-US" dirty="0"/>
              <a:t>( </a:t>
            </a:r>
            <a:r>
              <a:rPr lang="en-US" dirty="0">
                <a:solidFill>
                  <a:srgbClr val="008380"/>
                </a:solidFill>
              </a:rPr>
              <a:t>X</a:t>
            </a:r>
            <a:r>
              <a:rPr lang="en-US" dirty="0"/>
              <a:t> = </a:t>
            </a:r>
            <a:r>
              <a:rPr lang="en-US" dirty="0" smtClean="0"/>
              <a:t>Temperature, 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 = </a:t>
            </a:r>
            <a:r>
              <a:rPr lang="en-US" dirty="0" smtClean="0"/>
              <a:t>Ice cream Sale, </a:t>
            </a:r>
            <a:r>
              <a:rPr lang="en-US" dirty="0">
                <a:solidFill>
                  <a:srgbClr val="008380"/>
                </a:solidFill>
              </a:rPr>
              <a:t>Z</a:t>
            </a:r>
            <a:r>
              <a:rPr lang="en-US" dirty="0"/>
              <a:t> = </a:t>
            </a:r>
            <a:r>
              <a:rPr lang="en-US" dirty="0" smtClean="0"/>
              <a:t>Crime)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Would </a:t>
            </a:r>
            <a:r>
              <a:rPr lang="en-US" dirty="0"/>
              <a:t>intervention on ice cream sales (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) lead to decrease of crime (</a:t>
            </a:r>
            <a:r>
              <a:rPr lang="en-US" dirty="0">
                <a:solidFill>
                  <a:srgbClr val="008380"/>
                </a:solidFill>
              </a:rPr>
              <a:t>Z</a:t>
            </a:r>
            <a:r>
              <a:rPr lang="en-US" dirty="0"/>
              <a:t>)?  </a:t>
            </a:r>
          </a:p>
          <a:p>
            <a:pPr marL="0" indent="0">
              <a:buNone/>
              <a:defRPr/>
            </a:pPr>
            <a:endParaRPr lang="en-US" sz="2000" dirty="0"/>
          </a:p>
          <a:p>
            <a:pPr>
              <a:defRPr/>
            </a:pPr>
            <a:r>
              <a:rPr lang="en-US" dirty="0"/>
              <a:t> What does it mean to intervene on 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?</a:t>
            </a:r>
          </a:p>
          <a:p>
            <a:pPr lvl="1">
              <a:defRPr/>
            </a:pPr>
            <a:r>
              <a:rPr lang="en-US" dirty="0"/>
              <a:t>Fix value of 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 in the sense of </a:t>
            </a:r>
            <a:endParaRPr lang="en-US" dirty="0" smtClean="0"/>
          </a:p>
          <a:p>
            <a:pPr marL="457200" lvl="1" indent="0">
              <a:buNone/>
              <a:defRPr/>
            </a:pPr>
            <a:r>
              <a:rPr lang="en-US" dirty="0"/>
              <a:t>i</a:t>
            </a:r>
            <a:r>
              <a:rPr lang="en-US" dirty="0" smtClean="0"/>
              <a:t>nhibiting </a:t>
            </a:r>
            <a:r>
              <a:rPr lang="en-US" dirty="0"/>
              <a:t>the natural influences on </a:t>
            </a:r>
            <a:r>
              <a:rPr lang="en-US" dirty="0">
                <a:solidFill>
                  <a:srgbClr val="008380"/>
                </a:solidFill>
              </a:rPr>
              <a:t>Y  </a:t>
            </a:r>
            <a:endParaRPr lang="en-US" dirty="0" smtClean="0">
              <a:solidFill>
                <a:srgbClr val="008380"/>
              </a:solidFill>
            </a:endParaRPr>
          </a:p>
          <a:p>
            <a:pPr marL="457200" lvl="1" indent="0">
              <a:buNone/>
              <a:defRPr/>
            </a:pPr>
            <a:r>
              <a:rPr lang="en-US" dirty="0" smtClean="0"/>
              <a:t>according </a:t>
            </a:r>
            <a:r>
              <a:rPr lang="en-US" dirty="0"/>
              <a:t>to SCM  (here of </a:t>
            </a:r>
            <a:r>
              <a:rPr lang="en-US" dirty="0">
                <a:solidFill>
                  <a:srgbClr val="008380"/>
                </a:solidFill>
              </a:rPr>
              <a:t>U</a:t>
            </a:r>
            <a:r>
              <a:rPr lang="en-US" baseline="-25000" dirty="0">
                <a:solidFill>
                  <a:srgbClr val="008380"/>
                </a:solidFill>
              </a:rPr>
              <a:t>Y</a:t>
            </a:r>
            <a:r>
              <a:rPr lang="en-US" baseline="-25000" dirty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008380"/>
                </a:solidFill>
              </a:rPr>
              <a:t>X</a:t>
            </a:r>
            <a:r>
              <a:rPr lang="en-US" dirty="0"/>
              <a:t>)</a:t>
            </a:r>
          </a:p>
          <a:p>
            <a:pPr lvl="1">
              <a:defRPr/>
            </a:pPr>
            <a:r>
              <a:rPr lang="en-US" dirty="0"/>
              <a:t>Leads to change of the SCM</a:t>
            </a:r>
            <a:endParaRPr lang="en-US" sz="1800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 marL="457200" lvl="1" indent="0">
              <a:buNone/>
              <a:defRPr/>
            </a:pPr>
            <a:endParaRPr lang="en-US" sz="2000" baseline="-25000" dirty="0"/>
          </a:p>
          <a:p>
            <a:pPr lvl="1">
              <a:defRPr/>
            </a:pPr>
            <a:endParaRPr lang="en-US" sz="2000" baseline="-25000" dirty="0" smtClean="0"/>
          </a:p>
          <a:p>
            <a:pPr lvl="1">
              <a:defRPr/>
            </a:pPr>
            <a:endParaRPr lang="en-US" sz="2000" baseline="-25000" dirty="0"/>
          </a:p>
          <a:p>
            <a:pPr lvl="1">
              <a:defRPr/>
            </a:pPr>
            <a:endParaRPr lang="en-US" sz="2000" baseline="-25000" dirty="0"/>
          </a:p>
          <a:p>
            <a:pPr marL="457200" lvl="1" indent="0">
              <a:buNone/>
              <a:defRPr/>
            </a:pPr>
            <a:endParaRPr lang="en-US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7286344" y="4139788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r>
              <a:rPr lang="de-DE" baseline="-25000" dirty="0" smtClean="0"/>
              <a:t>X</a:t>
            </a:r>
            <a:endParaRPr lang="de-DE" baseline="-25000" dirty="0"/>
          </a:p>
        </p:txBody>
      </p:sp>
      <p:sp>
        <p:nvSpPr>
          <p:cNvPr id="7" name="Oval 6"/>
          <p:cNvSpPr/>
          <p:nvPr/>
        </p:nvSpPr>
        <p:spPr>
          <a:xfrm>
            <a:off x="7452320" y="457183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/>
          <p:cNvSpPr/>
          <p:nvPr/>
        </p:nvSpPr>
        <p:spPr>
          <a:xfrm>
            <a:off x="7452320" y="514790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Oval 8"/>
          <p:cNvSpPr/>
          <p:nvPr/>
        </p:nvSpPr>
        <p:spPr>
          <a:xfrm>
            <a:off x="6732240" y="572396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" name="Gerade Verbindung mit Pfeil 9"/>
          <p:cNvCxnSpPr>
            <a:stCxn id="7" idx="4"/>
            <a:endCxn id="8" idx="0"/>
          </p:cNvCxnSpPr>
          <p:nvPr/>
        </p:nvCxnSpPr>
        <p:spPr>
          <a:xfrm>
            <a:off x="7524328" y="4715836"/>
            <a:ext cx="0" cy="43206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8" idx="3"/>
            <a:endCxn id="9" idx="7"/>
          </p:cNvCxnSpPr>
          <p:nvPr/>
        </p:nvCxnSpPr>
        <p:spPr>
          <a:xfrm flipH="1">
            <a:off x="6855165" y="5270812"/>
            <a:ext cx="618246" cy="47424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8172400" y="572396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/>
          <p:cNvSpPr/>
          <p:nvPr/>
        </p:nvSpPr>
        <p:spPr>
          <a:xfrm>
            <a:off x="8172400" y="507589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Oval 18"/>
          <p:cNvSpPr/>
          <p:nvPr/>
        </p:nvSpPr>
        <p:spPr>
          <a:xfrm>
            <a:off x="6732240" y="507590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rade Verbindung mit Pfeil 19"/>
          <p:cNvCxnSpPr>
            <a:stCxn id="18" idx="4"/>
            <a:endCxn id="17" idx="0"/>
          </p:cNvCxnSpPr>
          <p:nvPr/>
        </p:nvCxnSpPr>
        <p:spPr>
          <a:xfrm>
            <a:off x="8244408" y="5219892"/>
            <a:ext cx="0" cy="50407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8" idx="5"/>
            <a:endCxn id="17" idx="1"/>
          </p:cNvCxnSpPr>
          <p:nvPr/>
        </p:nvCxnSpPr>
        <p:spPr>
          <a:xfrm>
            <a:off x="7575245" y="5270812"/>
            <a:ext cx="618246" cy="47424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>
            <a:stCxn id="19" idx="4"/>
            <a:endCxn id="9" idx="0"/>
          </p:cNvCxnSpPr>
          <p:nvPr/>
        </p:nvCxnSpPr>
        <p:spPr>
          <a:xfrm>
            <a:off x="6804248" y="5219908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feld 39"/>
          <p:cNvSpPr txBox="1"/>
          <p:nvPr/>
        </p:nvSpPr>
        <p:spPr>
          <a:xfrm>
            <a:off x="8015065" y="4643844"/>
            <a:ext cx="44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r>
              <a:rPr lang="de-DE" baseline="-25000" dirty="0"/>
              <a:t>Z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6569044" y="4715852"/>
            <a:ext cx="45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r>
              <a:rPr lang="de-DE" baseline="-25000" dirty="0"/>
              <a:t>Y</a:t>
            </a:r>
          </a:p>
        </p:txBody>
      </p:sp>
      <p:sp>
        <p:nvSpPr>
          <p:cNvPr id="42" name="Textfeld 41"/>
          <p:cNvSpPr txBox="1"/>
          <p:nvPr/>
        </p:nvSpPr>
        <p:spPr>
          <a:xfrm>
            <a:off x="7596336" y="5003884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</a:t>
            </a:r>
            <a:endParaRPr lang="de-DE" baseline="-25000" dirty="0"/>
          </a:p>
        </p:txBody>
      </p:sp>
      <p:sp>
        <p:nvSpPr>
          <p:cNvPr id="44" name="Textfeld 43"/>
          <p:cNvSpPr txBox="1"/>
          <p:nvPr/>
        </p:nvSpPr>
        <p:spPr>
          <a:xfrm>
            <a:off x="8278780" y="5723964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</a:t>
            </a:r>
            <a:endParaRPr lang="de-DE" baseline="-25000" dirty="0"/>
          </a:p>
        </p:txBody>
      </p:sp>
      <p:sp>
        <p:nvSpPr>
          <p:cNvPr id="49" name="Textfeld 48"/>
          <p:cNvSpPr txBox="1"/>
          <p:nvPr/>
        </p:nvSpPr>
        <p:spPr>
          <a:xfrm>
            <a:off x="6372200" y="5723964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</a:t>
            </a:r>
            <a:endParaRPr lang="de-DE" baseline="-25000" dirty="0"/>
          </a:p>
        </p:txBody>
      </p:sp>
      <p:sp>
        <p:nvSpPr>
          <p:cNvPr id="5" name="Textfeld 4"/>
          <p:cNvSpPr txBox="1"/>
          <p:nvPr/>
        </p:nvSpPr>
        <p:spPr>
          <a:xfrm>
            <a:off x="6588224" y="572396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=</a:t>
            </a:r>
            <a:r>
              <a:rPr lang="de-DE" dirty="0" err="1" smtClean="0"/>
              <a:t>y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43375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1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Intervention vs. Conditioning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57200">
              <a:spcBef>
                <a:spcPct val="30000"/>
              </a:spcBef>
              <a:defRPr/>
            </a:pPr>
            <a:r>
              <a:rPr lang="de-DE" dirty="0" smtClean="0"/>
              <a:t>Intervention </a:t>
            </a:r>
            <a:r>
              <a:rPr lang="de-DE" dirty="0" err="1" smtClean="0"/>
              <a:t>denoted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8380"/>
                </a:solidFill>
              </a:rPr>
              <a:t>do(Y = </a:t>
            </a:r>
            <a:r>
              <a:rPr lang="de-DE" dirty="0" err="1" smtClean="0">
                <a:solidFill>
                  <a:srgbClr val="008380"/>
                </a:solidFill>
              </a:rPr>
              <a:t>y</a:t>
            </a:r>
            <a:r>
              <a:rPr lang="de-DE" dirty="0" smtClean="0">
                <a:solidFill>
                  <a:srgbClr val="008380"/>
                </a:solidFill>
              </a:rPr>
              <a:t>)</a:t>
            </a:r>
          </a:p>
          <a:p>
            <a:pPr marL="0" indent="0" defTabSz="457200">
              <a:spcBef>
                <a:spcPct val="30000"/>
              </a:spcBef>
              <a:buNone/>
              <a:defRPr/>
            </a:pPr>
            <a:r>
              <a:rPr lang="de-DE" dirty="0">
                <a:solidFill>
                  <a:srgbClr val="008380"/>
                </a:solidFill>
              </a:rPr>
              <a:t> </a:t>
            </a:r>
            <a:r>
              <a:rPr lang="de-DE" dirty="0" smtClean="0">
                <a:solidFill>
                  <a:srgbClr val="008380"/>
                </a:solidFill>
              </a:rPr>
              <a:t>    P(Z = </a:t>
            </a:r>
            <a:r>
              <a:rPr lang="de-DE" dirty="0" err="1" smtClean="0">
                <a:solidFill>
                  <a:srgbClr val="008380"/>
                </a:solidFill>
              </a:rPr>
              <a:t>z</a:t>
            </a:r>
            <a:r>
              <a:rPr lang="de-DE" dirty="0" smtClean="0">
                <a:solidFill>
                  <a:srgbClr val="008380"/>
                </a:solidFill>
              </a:rPr>
              <a:t> | do(Y = </a:t>
            </a:r>
            <a:r>
              <a:rPr lang="de-DE" dirty="0" err="1" smtClean="0">
                <a:solidFill>
                  <a:srgbClr val="008380"/>
                </a:solidFill>
              </a:rPr>
              <a:t>y</a:t>
            </a:r>
            <a:r>
              <a:rPr lang="de-DE" dirty="0" smtClean="0">
                <a:solidFill>
                  <a:srgbClr val="008380"/>
                </a:solidFill>
              </a:rPr>
              <a:t>)) = </a:t>
            </a:r>
          </a:p>
          <a:p>
            <a:pPr marL="457200" lvl="1" indent="0" defTabSz="457200">
              <a:spcBef>
                <a:spcPct val="30000"/>
              </a:spcBef>
              <a:buNone/>
              <a:defRPr/>
            </a:pPr>
            <a:r>
              <a:rPr lang="de-DE" dirty="0" smtClean="0"/>
              <a:t>	</a:t>
            </a:r>
            <a:r>
              <a:rPr lang="de-DE" dirty="0" err="1" smtClean="0"/>
              <a:t>probability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8380"/>
                </a:solidFill>
              </a:rPr>
              <a:t>Z = </a:t>
            </a:r>
            <a:r>
              <a:rPr lang="de-DE" dirty="0" err="1" smtClean="0">
                <a:solidFill>
                  <a:srgbClr val="008380"/>
                </a:solidFill>
              </a:rPr>
              <a:t>z</a:t>
            </a:r>
            <a:r>
              <a:rPr lang="de-DE" dirty="0" smtClean="0">
                <a:solidFill>
                  <a:srgbClr val="008380"/>
                </a:solidFill>
              </a:rPr>
              <a:t> </a:t>
            </a:r>
            <a:r>
              <a:rPr lang="de-DE" dirty="0" smtClean="0"/>
              <a:t>on </a:t>
            </a:r>
            <a:r>
              <a:rPr lang="de-DE" dirty="0" err="1" smtClean="0"/>
              <a:t>intervening</a:t>
            </a:r>
            <a:r>
              <a:rPr lang="de-DE" dirty="0" smtClean="0"/>
              <a:t> upon </a:t>
            </a:r>
            <a:r>
              <a:rPr lang="de-DE" dirty="0" smtClean="0">
                <a:solidFill>
                  <a:srgbClr val="008380"/>
                </a:solidFill>
              </a:rPr>
              <a:t>Y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	</a:t>
            </a:r>
            <a:r>
              <a:rPr lang="de-DE" dirty="0" err="1" smtClean="0"/>
              <a:t>setting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8380"/>
                </a:solidFill>
              </a:rPr>
              <a:t>Y = </a:t>
            </a:r>
            <a:r>
              <a:rPr lang="de-DE" dirty="0" err="1" smtClean="0">
                <a:solidFill>
                  <a:srgbClr val="008380"/>
                </a:solidFill>
              </a:rPr>
              <a:t>y</a:t>
            </a:r>
            <a:r>
              <a:rPr lang="de-DE" dirty="0" smtClean="0">
                <a:solidFill>
                  <a:srgbClr val="008380"/>
                </a:solidFill>
              </a:rPr>
              <a:t>  </a:t>
            </a:r>
          </a:p>
          <a:p>
            <a:pPr marL="0" indent="0" defTabSz="457200">
              <a:spcBef>
                <a:spcPct val="30000"/>
              </a:spcBef>
              <a:buNone/>
              <a:defRPr/>
            </a:pPr>
            <a:r>
              <a:rPr lang="de-DE" dirty="0" smtClean="0">
                <a:solidFill>
                  <a:srgbClr val="FF0000"/>
                </a:solidFill>
              </a:rPr>
              <a:t>Intervention </a:t>
            </a:r>
            <a:r>
              <a:rPr lang="de-DE" dirty="0" err="1" smtClean="0">
                <a:solidFill>
                  <a:srgbClr val="FF0000"/>
                </a:solidFill>
              </a:rPr>
              <a:t>changes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the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data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generation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mechanism</a:t>
            </a:r>
            <a:endParaRPr lang="de-DE" dirty="0" smtClean="0">
              <a:solidFill>
                <a:srgbClr val="FF0000"/>
              </a:solidFill>
            </a:endParaRPr>
          </a:p>
          <a:p>
            <a:pPr marL="0" indent="0" defTabSz="457200">
              <a:spcBef>
                <a:spcPct val="30000"/>
              </a:spcBef>
              <a:buNone/>
              <a:defRPr/>
            </a:pPr>
            <a:endParaRPr lang="de-DE" dirty="0"/>
          </a:p>
          <a:p>
            <a:pPr defTabSz="457200">
              <a:spcBef>
                <a:spcPct val="30000"/>
              </a:spcBef>
              <a:defRPr/>
            </a:pPr>
            <a:r>
              <a:rPr lang="de-DE" dirty="0" smtClean="0"/>
              <a:t>In </a:t>
            </a:r>
            <a:r>
              <a:rPr lang="de-DE" dirty="0" err="1" smtClean="0"/>
              <a:t>contrast</a:t>
            </a:r>
            <a:endParaRPr lang="de-DE" dirty="0" smtClean="0"/>
          </a:p>
          <a:p>
            <a:pPr marL="0" indent="0" defTabSz="457200">
              <a:spcBef>
                <a:spcPct val="30000"/>
              </a:spcBef>
              <a:buNone/>
              <a:defRPr/>
            </a:pPr>
            <a:r>
              <a:rPr lang="de-DE" dirty="0" smtClean="0"/>
              <a:t>   </a:t>
            </a:r>
            <a:r>
              <a:rPr lang="de-DE" dirty="0" smtClean="0">
                <a:solidFill>
                  <a:srgbClr val="008380"/>
                </a:solidFill>
              </a:rPr>
              <a:t> P(Z = </a:t>
            </a:r>
            <a:r>
              <a:rPr lang="de-DE" dirty="0" err="1" smtClean="0">
                <a:solidFill>
                  <a:srgbClr val="008380"/>
                </a:solidFill>
              </a:rPr>
              <a:t>z</a:t>
            </a:r>
            <a:r>
              <a:rPr lang="de-DE" dirty="0" smtClean="0">
                <a:solidFill>
                  <a:srgbClr val="008380"/>
                </a:solidFill>
              </a:rPr>
              <a:t> | Y = </a:t>
            </a:r>
            <a:r>
              <a:rPr lang="de-DE" dirty="0" err="1" smtClean="0">
                <a:solidFill>
                  <a:srgbClr val="008380"/>
                </a:solidFill>
              </a:rPr>
              <a:t>y</a:t>
            </a:r>
            <a:r>
              <a:rPr lang="de-DE" dirty="0" smtClean="0">
                <a:solidFill>
                  <a:srgbClr val="008380"/>
                </a:solidFill>
              </a:rPr>
              <a:t>) = </a:t>
            </a:r>
          </a:p>
          <a:p>
            <a:pPr marL="0" indent="0" defTabSz="457200">
              <a:spcBef>
                <a:spcPct val="30000"/>
              </a:spcBef>
              <a:buNone/>
              <a:defRPr/>
            </a:pPr>
            <a:r>
              <a:rPr lang="de-DE" dirty="0"/>
              <a:t>	</a:t>
            </a:r>
            <a:r>
              <a:rPr lang="de-DE" dirty="0" err="1" smtClean="0"/>
              <a:t>probability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event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8380"/>
                </a:solidFill>
              </a:rPr>
              <a:t>Z = </a:t>
            </a:r>
            <a:r>
              <a:rPr lang="de-DE" dirty="0" err="1" smtClean="0">
                <a:solidFill>
                  <a:srgbClr val="008380"/>
                </a:solidFill>
              </a:rPr>
              <a:t>z</a:t>
            </a:r>
            <a:r>
              <a:rPr lang="de-DE" dirty="0" smtClean="0">
                <a:solidFill>
                  <a:srgbClr val="008380"/>
                </a:solidFill>
              </a:rPr>
              <a:t>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knowing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8380"/>
                </a:solidFill>
              </a:rPr>
              <a:t>Y = </a:t>
            </a:r>
            <a:r>
              <a:rPr lang="de-DE" dirty="0" err="1" smtClean="0">
                <a:solidFill>
                  <a:srgbClr val="008380"/>
                </a:solidFill>
              </a:rPr>
              <a:t>y</a:t>
            </a:r>
            <a:endParaRPr lang="de-DE" dirty="0" smtClean="0">
              <a:solidFill>
                <a:srgbClr val="008380"/>
              </a:solidFill>
            </a:endParaRPr>
          </a:p>
          <a:p>
            <a:pPr marL="0" indent="0" defTabSz="457200">
              <a:spcBef>
                <a:spcPct val="30000"/>
              </a:spcBef>
              <a:buNone/>
              <a:defRPr/>
            </a:pPr>
            <a:r>
              <a:rPr lang="de-DE" dirty="0" err="1" smtClean="0">
                <a:solidFill>
                  <a:srgbClr val="FF0000"/>
                </a:solidFill>
              </a:rPr>
              <a:t>Conditioning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only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does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filtering</a:t>
            </a:r>
            <a:r>
              <a:rPr lang="de-DE" dirty="0" smtClean="0">
                <a:solidFill>
                  <a:srgbClr val="FF0000"/>
                </a:solidFill>
              </a:rPr>
              <a:t> on </a:t>
            </a:r>
            <a:r>
              <a:rPr lang="de-DE" dirty="0" err="1" smtClean="0">
                <a:solidFill>
                  <a:srgbClr val="FF0000"/>
                </a:solidFill>
              </a:rPr>
              <a:t>the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data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046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Average </a:t>
            </a:r>
            <a:r>
              <a:rPr lang="en-US" dirty="0"/>
              <a:t>C</a:t>
            </a:r>
            <a:r>
              <a:rPr lang="en-US" dirty="0" smtClean="0"/>
              <a:t>ausal Effect (ACE)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124967"/>
            <a:ext cx="8229600" cy="2376041"/>
          </a:xfrm>
        </p:spPr>
        <p:txBody>
          <a:bodyPr/>
          <a:lstStyle/>
          <a:p>
            <a:pPr>
              <a:defRPr/>
            </a:pPr>
            <a:r>
              <a:rPr lang="en-US" dirty="0"/>
              <a:t>Would intervention on ice cream sales (</a:t>
            </a:r>
            <a:r>
              <a:rPr lang="en-US" dirty="0">
                <a:solidFill>
                  <a:srgbClr val="008380"/>
                </a:solidFill>
              </a:rPr>
              <a:t>Y</a:t>
            </a:r>
            <a:r>
              <a:rPr lang="en-US" dirty="0"/>
              <a:t>) </a:t>
            </a:r>
            <a:r>
              <a:rPr lang="en-US" dirty="0" smtClean="0"/>
              <a:t>by increasing </a:t>
            </a:r>
            <a:r>
              <a:rPr lang="en-US" dirty="0" smtClean="0">
                <a:solidFill>
                  <a:srgbClr val="008380"/>
                </a:solidFill>
              </a:rPr>
              <a:t>Y</a:t>
            </a:r>
            <a:r>
              <a:rPr lang="en-US" dirty="0" smtClean="0"/>
              <a:t> lead </a:t>
            </a:r>
            <a:r>
              <a:rPr lang="en-US" dirty="0"/>
              <a:t>to decrease of crime (</a:t>
            </a:r>
            <a:r>
              <a:rPr lang="en-US" dirty="0">
                <a:solidFill>
                  <a:srgbClr val="008380"/>
                </a:solidFill>
              </a:rPr>
              <a:t>Z</a:t>
            </a:r>
            <a:r>
              <a:rPr lang="en-US" dirty="0"/>
              <a:t>)? </a:t>
            </a:r>
            <a:endParaRPr lang="en-US" dirty="0" smtClean="0"/>
          </a:p>
          <a:p>
            <a:pPr>
              <a:defRPr/>
            </a:pPr>
            <a:r>
              <a:rPr lang="de-DE" sz="2400" dirty="0" err="1">
                <a:solidFill>
                  <a:srgbClr val="0000FF"/>
                </a:solidFill>
              </a:rPr>
              <a:t>Causal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  <a:r>
              <a:rPr lang="de-DE" sz="2400" dirty="0" err="1">
                <a:solidFill>
                  <a:srgbClr val="0000FF"/>
                </a:solidFill>
              </a:rPr>
              <a:t>Effect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  <a:r>
              <a:rPr lang="de-DE" sz="2400" dirty="0" err="1">
                <a:solidFill>
                  <a:srgbClr val="0000FF"/>
                </a:solidFill>
              </a:rPr>
              <a:t>Difference</a:t>
            </a:r>
            <a:r>
              <a:rPr lang="de-DE" sz="2400" dirty="0">
                <a:solidFill>
                  <a:srgbClr val="0000FF"/>
                </a:solidFill>
              </a:rPr>
              <a:t>/</a:t>
            </a:r>
            <a:r>
              <a:rPr lang="de-DE" sz="2400" dirty="0" err="1">
                <a:solidFill>
                  <a:srgbClr val="0000FF"/>
                </a:solidFill>
              </a:rPr>
              <a:t>average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  <a:r>
              <a:rPr lang="de-DE" sz="2400" dirty="0" err="1">
                <a:solidFill>
                  <a:srgbClr val="0000FF"/>
                </a:solidFill>
              </a:rPr>
              <a:t>causal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  <a:r>
              <a:rPr lang="de-DE" sz="2400" dirty="0" err="1">
                <a:solidFill>
                  <a:srgbClr val="0000FF"/>
                </a:solidFill>
              </a:rPr>
              <a:t>effect</a:t>
            </a:r>
            <a:r>
              <a:rPr lang="de-DE" sz="2400" dirty="0">
                <a:solidFill>
                  <a:srgbClr val="0000FF"/>
                </a:solidFill>
              </a:rPr>
              <a:t> (ACE) </a:t>
            </a:r>
          </a:p>
          <a:p>
            <a:pPr marL="0" indent="0">
              <a:buNone/>
              <a:defRPr/>
            </a:pPr>
            <a:r>
              <a:rPr lang="en-US" dirty="0" smtClean="0"/>
              <a:t> </a:t>
            </a:r>
            <a:r>
              <a:rPr lang="de-DE" sz="2400" dirty="0"/>
              <a:t> 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008380"/>
                </a:solidFill>
              </a:rPr>
              <a:t> P</a:t>
            </a:r>
            <a:r>
              <a:rPr lang="de-DE" sz="2400" dirty="0">
                <a:solidFill>
                  <a:srgbClr val="008380"/>
                </a:solidFill>
              </a:rPr>
              <a:t>(Z = </a:t>
            </a:r>
            <a:r>
              <a:rPr lang="de-DE" sz="2400" dirty="0" err="1" smtClean="0">
                <a:solidFill>
                  <a:srgbClr val="008380"/>
                </a:solidFill>
              </a:rPr>
              <a:t>low</a:t>
            </a:r>
            <a:r>
              <a:rPr lang="de-DE" sz="2400" dirty="0" smtClean="0">
                <a:solidFill>
                  <a:srgbClr val="008380"/>
                </a:solidFill>
              </a:rPr>
              <a:t>| </a:t>
            </a:r>
            <a:r>
              <a:rPr lang="de-DE" sz="2400" dirty="0">
                <a:solidFill>
                  <a:srgbClr val="008380"/>
                </a:solidFill>
              </a:rPr>
              <a:t>do(Y = </a:t>
            </a:r>
            <a:r>
              <a:rPr lang="de-DE" sz="2400" dirty="0" smtClean="0">
                <a:solidFill>
                  <a:srgbClr val="008380"/>
                </a:solidFill>
              </a:rPr>
              <a:t>high)</a:t>
            </a:r>
            <a:r>
              <a:rPr lang="de-DE" sz="2400" dirty="0">
                <a:solidFill>
                  <a:srgbClr val="008380"/>
                </a:solidFill>
              </a:rPr>
              <a:t>)</a:t>
            </a:r>
            <a:r>
              <a:rPr lang="de-DE" sz="2400" b="1" dirty="0">
                <a:solidFill>
                  <a:srgbClr val="008380"/>
                </a:solidFill>
              </a:rPr>
              <a:t> </a:t>
            </a:r>
            <a:r>
              <a:rPr lang="de-DE" sz="2400" dirty="0">
                <a:solidFill>
                  <a:srgbClr val="008380"/>
                </a:solidFill>
              </a:rPr>
              <a:t>– P(Z = </a:t>
            </a:r>
            <a:r>
              <a:rPr lang="de-DE" sz="2400" dirty="0" err="1" smtClean="0">
                <a:solidFill>
                  <a:srgbClr val="008380"/>
                </a:solidFill>
              </a:rPr>
              <a:t>low</a:t>
            </a:r>
            <a:r>
              <a:rPr lang="de-DE" sz="2400" dirty="0" smtClean="0">
                <a:solidFill>
                  <a:srgbClr val="008380"/>
                </a:solidFill>
              </a:rPr>
              <a:t>| </a:t>
            </a:r>
            <a:r>
              <a:rPr lang="de-DE" sz="2400" dirty="0">
                <a:solidFill>
                  <a:srgbClr val="008380"/>
                </a:solidFill>
              </a:rPr>
              <a:t>do(Y = </a:t>
            </a:r>
            <a:r>
              <a:rPr lang="de-DE" sz="2400" dirty="0" err="1">
                <a:solidFill>
                  <a:srgbClr val="008380"/>
                </a:solidFill>
              </a:rPr>
              <a:t>low</a:t>
            </a:r>
            <a:r>
              <a:rPr lang="de-DE" sz="2400" dirty="0">
                <a:solidFill>
                  <a:srgbClr val="008380"/>
                </a:solidFill>
              </a:rPr>
              <a:t>)</a:t>
            </a:r>
            <a:r>
              <a:rPr lang="de-DE" sz="2400" dirty="0" smtClean="0">
                <a:solidFill>
                  <a:srgbClr val="008380"/>
                </a:solidFill>
              </a:rPr>
              <a:t>)</a:t>
            </a:r>
            <a:endParaRPr lang="en-US" dirty="0">
              <a:solidFill>
                <a:srgbClr val="008380"/>
              </a:solidFill>
            </a:endParaRPr>
          </a:p>
          <a:p>
            <a:pPr defTabSz="457200">
              <a:spcBef>
                <a:spcPct val="30000"/>
              </a:spcBef>
              <a:defRPr/>
            </a:pP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8380"/>
                </a:solidFill>
              </a:rPr>
              <a:t>ACE(Y = </a:t>
            </a:r>
            <a:r>
              <a:rPr lang="de-DE" dirty="0" err="1" smtClean="0">
                <a:solidFill>
                  <a:srgbClr val="008380"/>
                </a:solidFill>
              </a:rPr>
              <a:t>low</a:t>
            </a:r>
            <a:r>
              <a:rPr lang="de-DE" dirty="0" smtClean="0">
                <a:solidFill>
                  <a:srgbClr val="008380"/>
                </a:solidFill>
              </a:rPr>
              <a:t>-&gt;high) = 0 </a:t>
            </a:r>
          </a:p>
          <a:p>
            <a:pPr marL="0" indent="0" defTabSz="457200">
              <a:spcBef>
                <a:spcPct val="30000"/>
              </a:spcBef>
              <a:buNone/>
              <a:defRPr/>
            </a:pPr>
            <a:r>
              <a:rPr lang="de-DE" dirty="0"/>
              <a:t> </a:t>
            </a:r>
            <a:r>
              <a:rPr lang="de-DE" dirty="0" smtClean="0"/>
              <a:t>   </a:t>
            </a:r>
          </a:p>
          <a:p>
            <a:pPr defTabSz="457200">
              <a:spcBef>
                <a:spcPct val="30000"/>
              </a:spcBef>
              <a:defRPr/>
            </a:pPr>
            <a:endParaRPr lang="de-DE" dirty="0" smtClean="0"/>
          </a:p>
          <a:p>
            <a:pPr marL="0" indent="0" defTabSz="457200">
              <a:spcBef>
                <a:spcPct val="30000"/>
              </a:spcBef>
              <a:buNone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425" y="6381328"/>
            <a:ext cx="1008063" cy="196850"/>
          </a:xfrm>
        </p:spPr>
        <p:txBody>
          <a:bodyPr/>
          <a:lstStyle/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259632" y="4077072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r>
              <a:rPr lang="de-DE" baseline="-25000" dirty="0" smtClean="0"/>
              <a:t>X</a:t>
            </a:r>
            <a:endParaRPr lang="de-DE" baseline="-25000" dirty="0"/>
          </a:p>
        </p:txBody>
      </p:sp>
      <p:sp>
        <p:nvSpPr>
          <p:cNvPr id="6" name="Oval 5"/>
          <p:cNvSpPr/>
          <p:nvPr/>
        </p:nvSpPr>
        <p:spPr>
          <a:xfrm>
            <a:off x="1691680" y="423038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1691680" y="480644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Oval 7"/>
          <p:cNvSpPr/>
          <p:nvPr/>
        </p:nvSpPr>
        <p:spPr>
          <a:xfrm>
            <a:off x="971600" y="538250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" name="Gerade Verbindung mit Pfeil 8"/>
          <p:cNvCxnSpPr>
            <a:stCxn id="6" idx="4"/>
            <a:endCxn id="7" idx="0"/>
          </p:cNvCxnSpPr>
          <p:nvPr/>
        </p:nvCxnSpPr>
        <p:spPr>
          <a:xfrm>
            <a:off x="1763688" y="4374380"/>
            <a:ext cx="0" cy="43206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7" idx="3"/>
            <a:endCxn id="8" idx="7"/>
          </p:cNvCxnSpPr>
          <p:nvPr/>
        </p:nvCxnSpPr>
        <p:spPr>
          <a:xfrm flipH="1">
            <a:off x="1094525" y="4929356"/>
            <a:ext cx="618246" cy="47424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411760" y="538250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/>
          <p:cNvSpPr/>
          <p:nvPr/>
        </p:nvSpPr>
        <p:spPr>
          <a:xfrm>
            <a:off x="2411760" y="473443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/>
          <p:cNvSpPr/>
          <p:nvPr/>
        </p:nvSpPr>
        <p:spPr>
          <a:xfrm>
            <a:off x="971600" y="473445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" name="Gerade Verbindung mit Pfeil 13"/>
          <p:cNvCxnSpPr>
            <a:stCxn id="12" idx="4"/>
            <a:endCxn id="11" idx="0"/>
          </p:cNvCxnSpPr>
          <p:nvPr/>
        </p:nvCxnSpPr>
        <p:spPr>
          <a:xfrm>
            <a:off x="2483768" y="4878436"/>
            <a:ext cx="0" cy="50407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>
            <a:stCxn id="7" idx="5"/>
            <a:endCxn id="11" idx="1"/>
          </p:cNvCxnSpPr>
          <p:nvPr/>
        </p:nvCxnSpPr>
        <p:spPr>
          <a:xfrm>
            <a:off x="1814605" y="4929356"/>
            <a:ext cx="618246" cy="47424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13" idx="4"/>
            <a:endCxn id="8" idx="0"/>
          </p:cNvCxnSpPr>
          <p:nvPr/>
        </p:nvCxnSpPr>
        <p:spPr>
          <a:xfrm>
            <a:off x="1043608" y="4878452"/>
            <a:ext cx="0" cy="50405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2254425" y="4302388"/>
            <a:ext cx="44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r>
              <a:rPr lang="de-DE" baseline="-25000" dirty="0"/>
              <a:t>Z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808404" y="4374396"/>
            <a:ext cx="451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r>
              <a:rPr lang="de-DE" baseline="-25000" dirty="0"/>
              <a:t>Y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835696" y="466242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</a:t>
            </a:r>
            <a:endParaRPr lang="de-DE" baseline="-25000" dirty="0"/>
          </a:p>
        </p:txBody>
      </p:sp>
      <p:sp>
        <p:nvSpPr>
          <p:cNvPr id="20" name="Textfeld 19"/>
          <p:cNvSpPr txBox="1"/>
          <p:nvPr/>
        </p:nvSpPr>
        <p:spPr>
          <a:xfrm>
            <a:off x="611560" y="5445224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</a:t>
            </a:r>
            <a:endParaRPr lang="de-DE" baseline="-25000" dirty="0"/>
          </a:p>
        </p:txBody>
      </p:sp>
      <p:sp>
        <p:nvSpPr>
          <p:cNvPr id="21" name="Textfeld 20"/>
          <p:cNvSpPr txBox="1"/>
          <p:nvPr/>
        </p:nvSpPr>
        <p:spPr>
          <a:xfrm>
            <a:off x="6300192" y="2924944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r>
              <a:rPr lang="de-DE" baseline="-25000" dirty="0" smtClean="0"/>
              <a:t>X</a:t>
            </a:r>
            <a:endParaRPr lang="de-DE" baseline="-25000" dirty="0"/>
          </a:p>
        </p:txBody>
      </p:sp>
      <p:sp>
        <p:nvSpPr>
          <p:cNvPr id="22" name="Oval 21"/>
          <p:cNvSpPr/>
          <p:nvPr/>
        </p:nvSpPr>
        <p:spPr>
          <a:xfrm>
            <a:off x="6732240" y="307825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Oval 22"/>
          <p:cNvSpPr/>
          <p:nvPr/>
        </p:nvSpPr>
        <p:spPr>
          <a:xfrm>
            <a:off x="6732240" y="365431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Oval 23"/>
          <p:cNvSpPr/>
          <p:nvPr/>
        </p:nvSpPr>
        <p:spPr>
          <a:xfrm>
            <a:off x="6012160" y="414908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" name="Gerade Verbindung mit Pfeil 24"/>
          <p:cNvCxnSpPr>
            <a:stCxn id="22" idx="4"/>
            <a:endCxn id="23" idx="0"/>
          </p:cNvCxnSpPr>
          <p:nvPr/>
        </p:nvCxnSpPr>
        <p:spPr>
          <a:xfrm>
            <a:off x="6804248" y="3222252"/>
            <a:ext cx="0" cy="43206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7452320" y="423038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Oval 27"/>
          <p:cNvSpPr/>
          <p:nvPr/>
        </p:nvSpPr>
        <p:spPr>
          <a:xfrm>
            <a:off x="7452320" y="358230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0" name="Gerade Verbindung mit Pfeil 29"/>
          <p:cNvCxnSpPr>
            <a:stCxn id="28" idx="4"/>
            <a:endCxn id="27" idx="0"/>
          </p:cNvCxnSpPr>
          <p:nvPr/>
        </p:nvCxnSpPr>
        <p:spPr>
          <a:xfrm>
            <a:off x="7524328" y="3726308"/>
            <a:ext cx="0" cy="50407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23" idx="5"/>
            <a:endCxn id="27" idx="1"/>
          </p:cNvCxnSpPr>
          <p:nvPr/>
        </p:nvCxnSpPr>
        <p:spPr>
          <a:xfrm>
            <a:off x="6855165" y="3777228"/>
            <a:ext cx="618246" cy="47424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7294985" y="3150260"/>
            <a:ext cx="44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r>
              <a:rPr lang="de-DE" baseline="-25000" dirty="0"/>
              <a:t>Z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6876256" y="35103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</a:t>
            </a:r>
            <a:endParaRPr lang="de-DE" baseline="-25000" dirty="0"/>
          </a:p>
        </p:txBody>
      </p:sp>
      <p:sp>
        <p:nvSpPr>
          <p:cNvPr id="36" name="Textfeld 35"/>
          <p:cNvSpPr txBox="1"/>
          <p:nvPr/>
        </p:nvSpPr>
        <p:spPr>
          <a:xfrm>
            <a:off x="5652120" y="4221088"/>
            <a:ext cx="97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Y= high</a:t>
            </a:r>
            <a:endParaRPr lang="de-DE" baseline="-25000" dirty="0"/>
          </a:p>
        </p:txBody>
      </p:sp>
      <p:cxnSp>
        <p:nvCxnSpPr>
          <p:cNvPr id="38" name="Gerade Verbindung mit Pfeil 37"/>
          <p:cNvCxnSpPr/>
          <p:nvPr/>
        </p:nvCxnSpPr>
        <p:spPr>
          <a:xfrm flipV="1">
            <a:off x="3203848" y="4293096"/>
            <a:ext cx="2232248" cy="86409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feld 38"/>
          <p:cNvSpPr txBox="1"/>
          <p:nvPr/>
        </p:nvSpPr>
        <p:spPr>
          <a:xfrm rot="20235237">
            <a:off x="3145838" y="4208185"/>
            <a:ext cx="20882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600" dirty="0"/>
              <a:t>d</a:t>
            </a:r>
            <a:r>
              <a:rPr lang="de-DE" sz="2600" dirty="0" smtClean="0"/>
              <a:t>o(Y = high)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2505179" y="5454516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</a:t>
            </a:r>
            <a:endParaRPr lang="de-DE" baseline="-25000" dirty="0"/>
          </a:p>
        </p:txBody>
      </p:sp>
      <p:sp>
        <p:nvSpPr>
          <p:cNvPr id="43" name="Textfeld 42"/>
          <p:cNvSpPr txBox="1"/>
          <p:nvPr/>
        </p:nvSpPr>
        <p:spPr>
          <a:xfrm>
            <a:off x="7617747" y="423038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</a:t>
            </a:r>
            <a:endParaRPr lang="de-DE" baseline="-25000" dirty="0"/>
          </a:p>
        </p:txBody>
      </p:sp>
      <p:sp>
        <p:nvSpPr>
          <p:cNvPr id="46" name="Textfeld 45"/>
          <p:cNvSpPr txBox="1"/>
          <p:nvPr/>
        </p:nvSpPr>
        <p:spPr>
          <a:xfrm rot="753681">
            <a:off x="3242689" y="5571134"/>
            <a:ext cx="18742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600" dirty="0"/>
              <a:t>d</a:t>
            </a:r>
            <a:r>
              <a:rPr lang="de-DE" sz="2600" dirty="0" smtClean="0"/>
              <a:t>o(Y = </a:t>
            </a:r>
            <a:r>
              <a:rPr lang="de-DE" sz="2600" dirty="0" err="1" smtClean="0"/>
              <a:t>low</a:t>
            </a:r>
            <a:r>
              <a:rPr lang="de-DE" sz="2600" dirty="0" smtClean="0"/>
              <a:t>)</a:t>
            </a:r>
          </a:p>
        </p:txBody>
      </p:sp>
      <p:cxnSp>
        <p:nvCxnSpPr>
          <p:cNvPr id="47" name="Gerade Verbindung mit Pfeil 46"/>
          <p:cNvCxnSpPr/>
          <p:nvPr/>
        </p:nvCxnSpPr>
        <p:spPr>
          <a:xfrm>
            <a:off x="3275856" y="5373216"/>
            <a:ext cx="2304256" cy="50405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feld 65"/>
          <p:cNvSpPr txBox="1"/>
          <p:nvPr/>
        </p:nvSpPr>
        <p:spPr>
          <a:xfrm>
            <a:off x="6300192" y="4715852"/>
            <a:ext cx="45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r>
              <a:rPr lang="de-DE" baseline="-25000" dirty="0" smtClean="0"/>
              <a:t>X</a:t>
            </a:r>
            <a:endParaRPr lang="de-DE" baseline="-25000" dirty="0"/>
          </a:p>
        </p:txBody>
      </p:sp>
      <p:sp>
        <p:nvSpPr>
          <p:cNvPr id="67" name="Oval 66"/>
          <p:cNvSpPr/>
          <p:nvPr/>
        </p:nvSpPr>
        <p:spPr>
          <a:xfrm>
            <a:off x="6732240" y="4869160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Oval 67"/>
          <p:cNvSpPr/>
          <p:nvPr/>
        </p:nvSpPr>
        <p:spPr>
          <a:xfrm>
            <a:off x="6732240" y="5445224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Oval 68"/>
          <p:cNvSpPr/>
          <p:nvPr/>
        </p:nvSpPr>
        <p:spPr>
          <a:xfrm>
            <a:off x="6012160" y="602128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0" name="Gerade Verbindung mit Pfeil 69"/>
          <p:cNvCxnSpPr>
            <a:stCxn id="67" idx="4"/>
            <a:endCxn id="68" idx="0"/>
          </p:cNvCxnSpPr>
          <p:nvPr/>
        </p:nvCxnSpPr>
        <p:spPr>
          <a:xfrm>
            <a:off x="6804248" y="5013160"/>
            <a:ext cx="0" cy="432064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7452320" y="602128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2" name="Oval 71"/>
          <p:cNvSpPr/>
          <p:nvPr/>
        </p:nvSpPr>
        <p:spPr>
          <a:xfrm>
            <a:off x="7452320" y="537321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3" name="Gerade Verbindung mit Pfeil 72"/>
          <p:cNvCxnSpPr>
            <a:stCxn id="72" idx="4"/>
            <a:endCxn id="71" idx="0"/>
          </p:cNvCxnSpPr>
          <p:nvPr/>
        </p:nvCxnSpPr>
        <p:spPr>
          <a:xfrm>
            <a:off x="7524328" y="5517216"/>
            <a:ext cx="0" cy="50407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/>
          <p:cNvCxnSpPr>
            <a:stCxn id="68" idx="5"/>
            <a:endCxn id="71" idx="1"/>
          </p:cNvCxnSpPr>
          <p:nvPr/>
        </p:nvCxnSpPr>
        <p:spPr>
          <a:xfrm>
            <a:off x="6855165" y="5568136"/>
            <a:ext cx="618246" cy="474240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feld 74"/>
          <p:cNvSpPr txBox="1"/>
          <p:nvPr/>
        </p:nvSpPr>
        <p:spPr>
          <a:xfrm>
            <a:off x="7294985" y="4941168"/>
            <a:ext cx="445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U</a:t>
            </a:r>
            <a:r>
              <a:rPr lang="de-DE" baseline="-25000" dirty="0"/>
              <a:t>Z</a:t>
            </a:r>
          </a:p>
        </p:txBody>
      </p:sp>
      <p:sp>
        <p:nvSpPr>
          <p:cNvPr id="76" name="Textfeld 75"/>
          <p:cNvSpPr txBox="1"/>
          <p:nvPr/>
        </p:nvSpPr>
        <p:spPr>
          <a:xfrm>
            <a:off x="6876256" y="530120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X</a:t>
            </a:r>
            <a:endParaRPr lang="de-DE" baseline="-25000" dirty="0"/>
          </a:p>
        </p:txBody>
      </p:sp>
      <p:sp>
        <p:nvSpPr>
          <p:cNvPr id="77" name="Textfeld 76"/>
          <p:cNvSpPr txBox="1"/>
          <p:nvPr/>
        </p:nvSpPr>
        <p:spPr>
          <a:xfrm>
            <a:off x="5652120" y="615601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Y= </a:t>
            </a:r>
            <a:r>
              <a:rPr lang="de-DE" dirty="0" err="1" smtClean="0"/>
              <a:t>low</a:t>
            </a:r>
            <a:endParaRPr lang="de-DE" baseline="-25000" dirty="0"/>
          </a:p>
        </p:txBody>
      </p:sp>
      <p:sp>
        <p:nvSpPr>
          <p:cNvPr id="78" name="Textfeld 77"/>
          <p:cNvSpPr txBox="1"/>
          <p:nvPr/>
        </p:nvSpPr>
        <p:spPr>
          <a:xfrm>
            <a:off x="7617747" y="6021288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Z</a:t>
            </a:r>
            <a:endParaRPr lang="de-DE" baseline="-25000" dirty="0"/>
          </a:p>
        </p:txBody>
      </p:sp>
    </p:spTree>
    <p:extLst>
      <p:ext uri="{BB962C8B-B14F-4D97-AF65-F5344CB8AC3E}">
        <p14:creationId xmlns:p14="http://schemas.microsoft.com/office/powerpoint/2010/main" val="247333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7" grpId="0" animBg="1"/>
      <p:bldP spid="28" grpId="0" animBg="1"/>
      <p:bldP spid="33" grpId="0"/>
      <p:bldP spid="35" grpId="0"/>
      <p:bldP spid="36" grpId="0"/>
      <p:bldP spid="39" grpId="0"/>
      <p:bldP spid="41" grpId="0"/>
      <p:bldP spid="43" grpId="0"/>
      <p:bldP spid="46" grpId="0"/>
      <p:bldP spid="66" grpId="0"/>
      <p:bldP spid="67" grpId="0" animBg="1"/>
      <p:bldP spid="68" grpId="0" animBg="1"/>
      <p:bldP spid="69" grpId="0" animBg="1"/>
      <p:bldP spid="71" grpId="0" animBg="1"/>
      <p:bldP spid="72" grpId="0" animBg="1"/>
      <p:bldP spid="75" grpId="0"/>
      <p:bldP spid="76" grpId="0"/>
      <p:bldP spid="77" grpId="0"/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General Causal Effect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172796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How effective is drug usage for recovery?</a:t>
            </a:r>
          </a:p>
          <a:p>
            <a:pPr marL="0" indent="0">
              <a:buNone/>
              <a:defRPr/>
            </a:pPr>
            <a:r>
              <a:rPr lang="en-US" dirty="0" smtClean="0"/>
              <a:t>   </a:t>
            </a:r>
            <a:r>
              <a:rPr lang="en-US" dirty="0" smtClean="0">
                <a:solidFill>
                  <a:srgbClr val="008380"/>
                </a:solidFill>
              </a:rPr>
              <a:t>ACE =  P(Y = 1 | do(X = 1)) – P(Y = 1 | do(X = 0))</a:t>
            </a:r>
          </a:p>
          <a:p>
            <a:pPr>
              <a:defRPr/>
            </a:pPr>
            <a:r>
              <a:rPr lang="en-US" dirty="0" smtClean="0"/>
              <a:t>Need to compute </a:t>
            </a:r>
            <a:r>
              <a:rPr lang="en-US" dirty="0" smtClean="0">
                <a:solidFill>
                  <a:srgbClr val="0000FF"/>
                </a:solidFill>
              </a:rPr>
              <a:t>general causal effect </a:t>
            </a:r>
          </a:p>
          <a:p>
            <a:pPr marL="0" indent="0"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                                  </a:t>
            </a:r>
          </a:p>
          <a:p>
            <a:pPr marL="0" indent="0">
              <a:buNone/>
              <a:defRPr/>
            </a:pPr>
            <a:endParaRPr lang="en-US" dirty="0" smtClean="0"/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sp>
        <p:nvSpPr>
          <p:cNvPr id="26" name="Inhaltsplatzhalter 2"/>
          <p:cNvSpPr txBox="1">
            <a:spLocks/>
          </p:cNvSpPr>
          <p:nvPr/>
        </p:nvSpPr>
        <p:spPr bwMode="auto">
          <a:xfrm>
            <a:off x="467544" y="3212976"/>
            <a:ext cx="8229600" cy="2880320"/>
          </a:xfrm>
          <a:prstGeom prst="rect">
            <a:avLst/>
          </a:prstGeom>
          <a:noFill/>
          <a:ln>
            <a:solidFill>
              <a:srgbClr val="3366FF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en-US" b="1" dirty="0" smtClean="0">
                <a:solidFill>
                  <a:srgbClr val="0000FF"/>
                </a:solidFill>
              </a:rPr>
              <a:t>Definition </a:t>
            </a:r>
          </a:p>
          <a:p>
            <a:pPr marL="0" indent="0">
              <a:buNone/>
              <a:defRPr/>
            </a:pPr>
            <a:r>
              <a:rPr lang="en-US" dirty="0" smtClean="0"/>
              <a:t>The</a:t>
            </a:r>
            <a:r>
              <a:rPr lang="en-US" dirty="0" smtClean="0">
                <a:solidFill>
                  <a:srgbClr val="0000FF"/>
                </a:solidFill>
              </a:rPr>
              <a:t> general causal effect of X on Y </a:t>
            </a:r>
            <a:r>
              <a:rPr lang="en-US" dirty="0" smtClean="0">
                <a:solidFill>
                  <a:srgbClr val="000000"/>
                </a:solidFill>
              </a:rPr>
              <a:t>is given by 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00838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8380"/>
                </a:solidFill>
              </a:rPr>
              <a:t>P(Y = y | do(X = x))  = </a:t>
            </a:r>
            <a:r>
              <a:rPr lang="de-DE" dirty="0" smtClean="0">
                <a:solidFill>
                  <a:srgbClr val="008380"/>
                </a:solidFill>
              </a:rPr>
              <a:t> </a:t>
            </a:r>
            <a:r>
              <a:rPr lang="de-DE" dirty="0" err="1">
                <a:solidFill>
                  <a:srgbClr val="008380"/>
                </a:solidFill>
              </a:rPr>
              <a:t>P</a:t>
            </a:r>
            <a:r>
              <a:rPr lang="de-DE" baseline="-25000" dirty="0" err="1">
                <a:solidFill>
                  <a:srgbClr val="008380"/>
                </a:solidFill>
              </a:rPr>
              <a:t>m</a:t>
            </a:r>
            <a:r>
              <a:rPr lang="de-DE" dirty="0">
                <a:solidFill>
                  <a:srgbClr val="008380"/>
                </a:solidFill>
              </a:rPr>
              <a:t>(Y = </a:t>
            </a:r>
            <a:r>
              <a:rPr lang="de-DE" dirty="0" err="1">
                <a:solidFill>
                  <a:srgbClr val="008380"/>
                </a:solidFill>
              </a:rPr>
              <a:t>y</a:t>
            </a:r>
            <a:r>
              <a:rPr lang="de-DE" dirty="0">
                <a:solidFill>
                  <a:srgbClr val="008380"/>
                </a:solidFill>
              </a:rPr>
              <a:t> | X = x)</a:t>
            </a:r>
          </a:p>
          <a:p>
            <a:pPr marL="0" indent="0">
              <a:buNone/>
            </a:pPr>
            <a:r>
              <a:rPr lang="de-DE" dirty="0" smtClean="0"/>
              <a:t>                                 = </a:t>
            </a:r>
            <a:r>
              <a:rPr lang="de-DE" dirty="0" err="1" smtClean="0"/>
              <a:t>probability</a:t>
            </a:r>
            <a:r>
              <a:rPr lang="de-DE" dirty="0" smtClean="0"/>
              <a:t> in </a:t>
            </a:r>
            <a:r>
              <a:rPr lang="de-DE" b="1" dirty="0" err="1">
                <a:solidFill>
                  <a:srgbClr val="008380"/>
                </a:solidFill>
              </a:rPr>
              <a:t>m</a:t>
            </a:r>
            <a:r>
              <a:rPr lang="de-DE" dirty="0" err="1"/>
              <a:t>anipulated</a:t>
            </a:r>
            <a:r>
              <a:rPr lang="de-DE" dirty="0"/>
              <a:t> </a:t>
            </a:r>
            <a:r>
              <a:rPr lang="de-DE" dirty="0" err="1"/>
              <a:t>graph</a:t>
            </a:r>
            <a:endParaRPr lang="de-DE" dirty="0"/>
          </a:p>
          <a:p>
            <a:pPr marL="0" indent="0"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 marL="0" indent="0">
              <a:buFontTx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574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rgbClr val="000000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arrow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600" dirty="0" smtClean="0"/>
        </a:defPPr>
      </a:lstStyle>
    </a:tx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5884</Words>
  <Application>Microsoft Macintosh PowerPoint</Application>
  <PresentationFormat>Bildschirmpräsentation (4:3)</PresentationFormat>
  <Paragraphs>1106</Paragraphs>
  <Slides>57</Slides>
  <Notes>12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57</vt:i4>
      </vt:variant>
    </vt:vector>
  </HeadingPairs>
  <TitlesOfParts>
    <vt:vector size="58" baseType="lpstr">
      <vt:lpstr>7_Standarddesign</vt:lpstr>
      <vt:lpstr>Web-Mining Agents </vt:lpstr>
      <vt:lpstr>Structural Causal Models   </vt:lpstr>
      <vt:lpstr>Literature</vt:lpstr>
      <vt:lpstr>Intervention</vt:lpstr>
      <vt:lpstr>Randomized Controlled Experiment</vt:lpstr>
      <vt:lpstr>PowerPoint-Präsentation</vt:lpstr>
      <vt:lpstr>Intervention vs. Conditioning</vt:lpstr>
      <vt:lpstr>Average Causal Effect (ACE)</vt:lpstr>
      <vt:lpstr>General Causal Effect</vt:lpstr>
      <vt:lpstr>PowerPoint-Präsentation</vt:lpstr>
      <vt:lpstr>Intervention (alternatively)</vt:lpstr>
      <vt:lpstr>PowerPoint-Präsentation</vt:lpstr>
      <vt:lpstr>Adjustment</vt:lpstr>
      <vt:lpstr>Simpson’s Paradox</vt:lpstr>
      <vt:lpstr>Reminder: Simpson’s Paradox </vt:lpstr>
      <vt:lpstr>Resolving the Paradox (Formally)</vt:lpstr>
      <vt:lpstr>Resolving the Paradox (Formally)</vt:lpstr>
      <vt:lpstr>Simpson Paradox (Again)</vt:lpstr>
      <vt:lpstr>Resolving the Paradox (Formally)</vt:lpstr>
      <vt:lpstr>Causal Effect for Multiple Adjusted Variables</vt:lpstr>
      <vt:lpstr>Truncated Product Formula</vt:lpstr>
      <vt:lpstr>Truncated Product Formula</vt:lpstr>
      <vt:lpstr>Backdoor Criterion (Motivation)</vt:lpstr>
      <vt:lpstr>Backdoor Criterion (Formulation)</vt:lpstr>
      <vt:lpstr>Backdoor Criterion (Intuition)</vt:lpstr>
      <vt:lpstr>Backdoor Criterion Generalizes Adjustment</vt:lpstr>
      <vt:lpstr>Backdoor Criterion (Example 1)</vt:lpstr>
      <vt:lpstr>Backdoor Criterion (Example 1 (cont’d))</vt:lpstr>
      <vt:lpstr>Backdoor Criterion (Example 2a)</vt:lpstr>
      <vt:lpstr>Backdoor Criterion (Example 2b)</vt:lpstr>
      <vt:lpstr>Backdoor Criterion (Example 2c)</vt:lpstr>
      <vt:lpstr>Backdoor Criterion (Example 2c (cont’d))</vt:lpstr>
      <vt:lpstr>Backdoor Criterion (Example 3)</vt:lpstr>
      <vt:lpstr>Backdoor Criterion (Example 4)</vt:lpstr>
      <vt:lpstr>Front-door Criterion (Motivating Example)</vt:lpstr>
      <vt:lpstr>Front-door Criterion (Motivating Example)</vt:lpstr>
      <vt:lpstr>Front-door Criterion (Motivating Example)</vt:lpstr>
      <vt:lpstr>Front-door Criterion (Motivating Example)</vt:lpstr>
      <vt:lpstr>Front-door Criterion (Intuition)</vt:lpstr>
      <vt:lpstr>Front-door Criterion (Intuition)</vt:lpstr>
      <vt:lpstr>More detailed derivation </vt:lpstr>
      <vt:lpstr>Front-door Criterion (Formulation &amp; Theorem)</vt:lpstr>
      <vt:lpstr>Conditional Interventions (Example)</vt:lpstr>
      <vt:lpstr>Conditional Interventions (Rule)</vt:lpstr>
      <vt:lpstr>Intervention Calculation in Practice?</vt:lpstr>
      <vt:lpstr>Inverse Probability Weighing</vt:lpstr>
      <vt:lpstr>Inverse Probability Weighing</vt:lpstr>
      <vt:lpstr>Inverse Probability Weighing (Example)</vt:lpstr>
      <vt:lpstr>Sample percentages</vt:lpstr>
      <vt:lpstr>Weighing when Filtering for X=yes</vt:lpstr>
      <vt:lpstr>Weighing when Intervening do(X=yes)</vt:lpstr>
      <vt:lpstr>Mediation (Motivation)</vt:lpstr>
      <vt:lpstr>The Human Mediator</vt:lpstr>
      <vt:lpstr>Controlled Direct Effect</vt:lpstr>
      <vt:lpstr>Controlled Direct Effect (Extended Example)</vt:lpstr>
      <vt:lpstr>Controlled Direct Effect (Rule)</vt:lpstr>
      <vt:lpstr>Indirect Effects?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OeOe</cp:lastModifiedBy>
  <cp:revision>1803</cp:revision>
  <cp:lastPrinted>2014-10-18T14:57:02Z</cp:lastPrinted>
  <dcterms:created xsi:type="dcterms:W3CDTF">2010-04-27T12:26:40Z</dcterms:created>
  <dcterms:modified xsi:type="dcterms:W3CDTF">2017-12-01T09:36:55Z</dcterms:modified>
</cp:coreProperties>
</file>