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6"/>
  </p:notesMasterIdLst>
  <p:handoutMasterIdLst>
    <p:handoutMasterId r:id="rId47"/>
  </p:handoutMasterIdLst>
  <p:sldIdLst>
    <p:sldId id="425" r:id="rId2"/>
    <p:sldId id="273" r:id="rId3"/>
    <p:sldId id="389" r:id="rId4"/>
    <p:sldId id="274" r:id="rId5"/>
    <p:sldId id="376" r:id="rId6"/>
    <p:sldId id="397" r:id="rId7"/>
    <p:sldId id="377" r:id="rId8"/>
    <p:sldId id="391" r:id="rId9"/>
    <p:sldId id="393" r:id="rId10"/>
    <p:sldId id="394" r:id="rId11"/>
    <p:sldId id="395" r:id="rId12"/>
    <p:sldId id="396" r:id="rId13"/>
    <p:sldId id="398" r:id="rId14"/>
    <p:sldId id="399" r:id="rId15"/>
    <p:sldId id="400" r:id="rId16"/>
    <p:sldId id="401" r:id="rId17"/>
    <p:sldId id="422" r:id="rId18"/>
    <p:sldId id="423" r:id="rId19"/>
    <p:sldId id="424" r:id="rId20"/>
    <p:sldId id="378" r:id="rId21"/>
    <p:sldId id="402" r:id="rId22"/>
    <p:sldId id="379" r:id="rId23"/>
    <p:sldId id="380" r:id="rId24"/>
    <p:sldId id="381" r:id="rId25"/>
    <p:sldId id="407" r:id="rId26"/>
    <p:sldId id="408" r:id="rId27"/>
    <p:sldId id="382" r:id="rId28"/>
    <p:sldId id="383" r:id="rId29"/>
    <p:sldId id="384" r:id="rId30"/>
    <p:sldId id="385" r:id="rId31"/>
    <p:sldId id="386" r:id="rId32"/>
    <p:sldId id="405" r:id="rId33"/>
    <p:sldId id="421" r:id="rId34"/>
    <p:sldId id="409" r:id="rId35"/>
    <p:sldId id="410" r:id="rId36"/>
    <p:sldId id="412" r:id="rId37"/>
    <p:sldId id="413" r:id="rId38"/>
    <p:sldId id="415" r:id="rId39"/>
    <p:sldId id="414" r:id="rId40"/>
    <p:sldId id="416" r:id="rId41"/>
    <p:sldId id="418" r:id="rId42"/>
    <p:sldId id="417" r:id="rId43"/>
    <p:sldId id="419" r:id="rId44"/>
    <p:sldId id="388" r:id="rId4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8380"/>
    <a:srgbClr val="FF8000"/>
    <a:srgbClr val="00FFFF"/>
    <a:srgbClr val="6D7CFF"/>
    <a:srgbClr val="807CFF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7" autoAdjust="0"/>
    <p:restoredTop sz="85233" autoAdjust="0"/>
  </p:normalViewPr>
  <p:slideViewPr>
    <p:cSldViewPr>
      <p:cViewPr varScale="1">
        <p:scale>
          <a:sx n="127" d="100"/>
          <a:sy n="127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3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12.01.18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12.01.18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Remember</a:t>
            </a:r>
            <a:r>
              <a:rPr lang="de-DE" dirty="0" smtClean="0"/>
              <a:t>: </a:t>
            </a:r>
          </a:p>
          <a:p>
            <a:pPr marL="0" indent="0">
              <a:buFontTx/>
              <a:buNone/>
              <a:defRPr/>
            </a:pPr>
            <a:r>
              <a:rPr lang="en-US" sz="1200" b="1" dirty="0" smtClean="0">
                <a:solidFill>
                  <a:srgbClr val="0000FF"/>
                </a:solidFill>
              </a:rPr>
              <a:t>Definition (formal) 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A path </a:t>
            </a:r>
            <a:r>
              <a:rPr lang="en-US" sz="1200" dirty="0" smtClean="0">
                <a:solidFill>
                  <a:srgbClr val="008380"/>
                </a:solidFill>
              </a:rPr>
              <a:t>p</a:t>
            </a:r>
            <a:r>
              <a:rPr lang="en-US" sz="1200" dirty="0" smtClean="0"/>
              <a:t> in </a:t>
            </a:r>
            <a:r>
              <a:rPr lang="en-US" sz="1200" dirty="0" smtClean="0">
                <a:solidFill>
                  <a:srgbClr val="008380"/>
                </a:solidFill>
              </a:rPr>
              <a:t>G</a:t>
            </a:r>
            <a:r>
              <a:rPr lang="en-US" sz="1200" dirty="0" smtClean="0"/>
              <a:t> (between </a:t>
            </a:r>
            <a:r>
              <a:rPr lang="en-US" sz="1200" dirty="0" smtClean="0">
                <a:solidFill>
                  <a:srgbClr val="008380"/>
                </a:solidFill>
              </a:rPr>
              <a:t>X</a:t>
            </a:r>
            <a:r>
              <a:rPr lang="en-US" sz="1200" dirty="0" smtClean="0"/>
              <a:t> and </a:t>
            </a:r>
            <a:r>
              <a:rPr lang="en-US" sz="1200" dirty="0" smtClean="0">
                <a:solidFill>
                  <a:srgbClr val="008380"/>
                </a:solidFill>
              </a:rPr>
              <a:t>Y</a:t>
            </a:r>
            <a:r>
              <a:rPr lang="en-US" sz="1200" dirty="0" smtClean="0"/>
              <a:t>) is </a:t>
            </a:r>
            <a:r>
              <a:rPr lang="en-US" sz="1200" dirty="0" smtClean="0">
                <a:solidFill>
                  <a:srgbClr val="0000FF"/>
                </a:solidFill>
              </a:rPr>
              <a:t>blocked by </a:t>
            </a:r>
            <a:r>
              <a:rPr lang="en-US" sz="1200" dirty="0" smtClean="0">
                <a:solidFill>
                  <a:srgbClr val="008380"/>
                </a:solidFill>
              </a:rPr>
              <a:t>Z </a:t>
            </a:r>
            <a:r>
              <a:rPr lang="en-US" sz="1200" dirty="0" err="1" smtClean="0"/>
              <a:t>iff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8380"/>
                </a:solidFill>
              </a:rPr>
              <a:t>p </a:t>
            </a:r>
            <a:r>
              <a:rPr lang="en-US" sz="1200" dirty="0" smtClean="0"/>
              <a:t>contains chain </a:t>
            </a:r>
            <a:r>
              <a:rPr lang="en-US" sz="1200" dirty="0" smtClean="0">
                <a:solidFill>
                  <a:srgbClr val="008380"/>
                </a:solidFill>
              </a:rPr>
              <a:t>A → B →  C </a:t>
            </a:r>
            <a:r>
              <a:rPr lang="en-US" sz="1200" dirty="0" smtClean="0"/>
              <a:t>or fork </a:t>
            </a:r>
            <a:r>
              <a:rPr lang="en-US" sz="1200" dirty="0" smtClean="0">
                <a:solidFill>
                  <a:srgbClr val="008380"/>
                </a:solidFill>
              </a:rPr>
              <a:t>A ← B →  C </a:t>
            </a:r>
            <a:r>
              <a:rPr lang="en-US" sz="1200" dirty="0" err="1" smtClean="0"/>
              <a:t>s.t.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008380"/>
                </a:solidFill>
              </a:rPr>
              <a:t>B ∈ Z </a:t>
            </a:r>
            <a:r>
              <a:rPr lang="en-US" sz="1200" dirty="0" smtClean="0"/>
              <a:t>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8380"/>
                </a:solidFill>
              </a:rPr>
              <a:t>p</a:t>
            </a:r>
            <a:r>
              <a:rPr lang="en-US" sz="1200" dirty="0" smtClean="0"/>
              <a:t> contains collider </a:t>
            </a:r>
            <a:r>
              <a:rPr lang="en-US" sz="1200" dirty="0" smtClean="0">
                <a:solidFill>
                  <a:srgbClr val="008380"/>
                </a:solidFill>
              </a:rPr>
              <a:t>A →  B ← C </a:t>
            </a:r>
            <a:r>
              <a:rPr lang="en-US" sz="1200" dirty="0" err="1" smtClean="0"/>
              <a:t>s.t.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008380"/>
                </a:solidFill>
              </a:rPr>
              <a:t>B ∉ Z </a:t>
            </a:r>
            <a:r>
              <a:rPr lang="en-US" sz="1200" dirty="0" smtClean="0"/>
              <a:t>and all  descendants of </a:t>
            </a:r>
            <a:r>
              <a:rPr lang="en-US" sz="1200" dirty="0" smtClean="0">
                <a:solidFill>
                  <a:srgbClr val="008380"/>
                </a:solidFill>
              </a:rPr>
              <a:t>B  </a:t>
            </a:r>
            <a:r>
              <a:rPr lang="en-US" sz="1200" dirty="0" smtClean="0">
                <a:solidFill>
                  <a:schemeClr val="tx1"/>
                </a:solidFill>
              </a:rPr>
              <a:t>are </a:t>
            </a:r>
            <a:r>
              <a:rPr lang="en-US" sz="1200" dirty="0" smtClean="0">
                <a:solidFill>
                  <a:srgbClr val="008380"/>
                </a:solidFill>
              </a:rPr>
              <a:t>∉ Z</a:t>
            </a:r>
            <a:endParaRPr lang="en-US" sz="1200" dirty="0" smtClean="0"/>
          </a:p>
          <a:p>
            <a:pPr marL="0" indent="0">
              <a:buNone/>
              <a:defRPr/>
            </a:pPr>
            <a:r>
              <a:rPr lang="en-US" sz="1200" dirty="0" smtClean="0"/>
              <a:t>If </a:t>
            </a:r>
            <a:r>
              <a:rPr lang="en-US" sz="1200" dirty="0" smtClean="0">
                <a:solidFill>
                  <a:srgbClr val="008380"/>
                </a:solidFill>
              </a:rPr>
              <a:t>Z</a:t>
            </a:r>
            <a:r>
              <a:rPr lang="en-US" sz="1200" dirty="0" smtClean="0"/>
              <a:t> blocks every path between </a:t>
            </a:r>
            <a:r>
              <a:rPr lang="en-US" sz="1200" dirty="0" smtClean="0">
                <a:solidFill>
                  <a:srgbClr val="008380"/>
                </a:solidFill>
              </a:rPr>
              <a:t>X</a:t>
            </a:r>
            <a:r>
              <a:rPr lang="en-US" sz="1200" dirty="0" smtClean="0"/>
              <a:t> and </a:t>
            </a:r>
            <a:r>
              <a:rPr lang="en-US" sz="1200" dirty="0" smtClean="0">
                <a:solidFill>
                  <a:srgbClr val="008380"/>
                </a:solidFill>
              </a:rPr>
              <a:t>Y</a:t>
            </a:r>
            <a:r>
              <a:rPr lang="en-US" sz="1200" dirty="0" smtClean="0"/>
              <a:t>, then</a:t>
            </a:r>
            <a:r>
              <a:rPr lang="en-US" sz="1200" b="1" dirty="0" smtClean="0"/>
              <a:t> </a:t>
            </a:r>
            <a:r>
              <a:rPr lang="en-US" sz="1200" dirty="0" smtClean="0">
                <a:solidFill>
                  <a:srgbClr val="008380"/>
                </a:solidFill>
              </a:rPr>
              <a:t>X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and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 smtClean="0">
                <a:solidFill>
                  <a:srgbClr val="008380"/>
                </a:solidFill>
              </a:rPr>
              <a:t>Y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are</a:t>
            </a:r>
            <a:r>
              <a:rPr lang="en-US" sz="1200" dirty="0" smtClean="0">
                <a:solidFill>
                  <a:srgbClr val="0000FF"/>
                </a:solidFill>
              </a:rPr>
              <a:t> d-separated conditional on </a:t>
            </a:r>
            <a:r>
              <a:rPr lang="en-US" sz="1200" dirty="0" smtClean="0">
                <a:solidFill>
                  <a:srgbClr val="008380"/>
                </a:solidFill>
              </a:rPr>
              <a:t>Z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27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12.bin"/><Relationship Id="rId10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awm/tutorial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awm/tutorial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awm/tutoria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9" Type="http://schemas.openxmlformats.org/officeDocument/2006/relationships/image" Target="../media/image8.png"/><Relationship Id="rId10" Type="http://schemas.openxmlformats.org/officeDocument/2006/relationships/hyperlink" Target="http://www.cs.cmu.edu/~awm/tutorials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hausVomNikolau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7410"/>
            <a:ext cx="8748464" cy="673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7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/>
          <a:lstStyle/>
          <a:p>
            <a:r>
              <a:rPr lang="en-US"/>
              <a:t>Multivariate Gaussians</a:t>
            </a:r>
          </a:p>
        </p:txBody>
      </p:sp>
      <p:graphicFrame>
        <p:nvGraphicFramePr>
          <p:cNvPr id="402435" name="Object 3"/>
          <p:cNvGraphicFramePr>
            <a:graphicFrameLocks noChangeAspect="1"/>
          </p:cNvGraphicFramePr>
          <p:nvPr/>
        </p:nvGraphicFramePr>
        <p:xfrm>
          <a:off x="1311275" y="2819400"/>
          <a:ext cx="65119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0" name="Equation" r:id="rId3" imgW="3009600" imgH="469800" progId="Equation.3">
                  <p:embed/>
                </p:oleObj>
              </mc:Choice>
              <mc:Fallback>
                <p:oleObj name="Equation" r:id="rId3" imgW="3009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2819400"/>
                        <a:ext cx="6511925" cy="1025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436" name="Object 4"/>
          <p:cNvGraphicFramePr>
            <a:graphicFrameLocks noChangeAspect="1"/>
          </p:cNvGraphicFramePr>
          <p:nvPr/>
        </p:nvGraphicFramePr>
        <p:xfrm>
          <a:off x="4343400" y="4114800"/>
          <a:ext cx="1068388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1" name="Equation" r:id="rId5" imgW="609480" imgH="939600" progId="Equation.3">
                  <p:embed/>
                </p:oleObj>
              </mc:Choice>
              <mc:Fallback>
                <p:oleObj name="Equation" r:id="rId5" imgW="6094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14800"/>
                        <a:ext cx="1068388" cy="1566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437" name="Object 5"/>
          <p:cNvGraphicFramePr>
            <a:graphicFrameLocks noChangeAspect="1"/>
          </p:cNvGraphicFramePr>
          <p:nvPr/>
        </p:nvGraphicFramePr>
        <p:xfrm>
          <a:off x="381000" y="1143000"/>
          <a:ext cx="2335213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2" name="Equation" r:id="rId7" imgW="1333440" imgH="939600" progId="Equation.3">
                  <p:embed/>
                </p:oleObj>
              </mc:Choice>
              <mc:Fallback>
                <p:oleObj name="Equation" r:id="rId7" imgW="1333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2335213" cy="1566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438" name="Object 6"/>
          <p:cNvGraphicFramePr>
            <a:graphicFrameLocks noChangeAspect="1"/>
          </p:cNvGraphicFramePr>
          <p:nvPr/>
        </p:nvGraphicFramePr>
        <p:xfrm>
          <a:off x="5638800" y="4114800"/>
          <a:ext cx="29813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3" name="Equation" r:id="rId9" imgW="1701720" imgH="939600" progId="Equation.3">
                  <p:embed/>
                </p:oleObj>
              </mc:Choice>
              <mc:Fallback>
                <p:oleObj name="Equation" r:id="rId9" imgW="17017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2981325" cy="1571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2439" name="Group 7"/>
          <p:cNvGrpSpPr>
            <a:grpSpLocks/>
          </p:cNvGrpSpPr>
          <p:nvPr/>
        </p:nvGrpSpPr>
        <p:grpSpPr bwMode="auto">
          <a:xfrm>
            <a:off x="3352800" y="1752600"/>
            <a:ext cx="5486400" cy="415925"/>
            <a:chOff x="1872" y="720"/>
            <a:chExt cx="3456" cy="262"/>
          </a:xfrm>
        </p:grpSpPr>
        <p:sp>
          <p:nvSpPr>
            <p:cNvPr id="402440" name="Text Box 8"/>
            <p:cNvSpPr txBox="1">
              <a:spLocks noChangeArrowheads="1"/>
            </p:cNvSpPr>
            <p:nvPr/>
          </p:nvSpPr>
          <p:spPr bwMode="auto">
            <a:xfrm>
              <a:off x="1872" y="720"/>
              <a:ext cx="34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Then define</a:t>
              </a:r>
            </a:p>
          </p:txBody>
        </p:sp>
        <p:graphicFrame>
          <p:nvGraphicFramePr>
            <p:cNvPr id="402441" name="Object 9"/>
            <p:cNvGraphicFramePr>
              <a:graphicFrameLocks noChangeAspect="1"/>
            </p:cNvGraphicFramePr>
            <p:nvPr/>
          </p:nvGraphicFramePr>
          <p:xfrm>
            <a:off x="2928" y="768"/>
            <a:ext cx="8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94" name="Formel" r:id="rId11" imgW="812520" imgH="203040" progId="Equation.3">
                    <p:embed/>
                  </p:oleObj>
                </mc:Choice>
                <mc:Fallback>
                  <p:oleObj name="Formel" r:id="rId11" imgW="8125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768"/>
                          <a:ext cx="897" cy="2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2442" name="Text Box 10"/>
            <p:cNvSpPr txBox="1">
              <a:spLocks noChangeArrowheads="1"/>
            </p:cNvSpPr>
            <p:nvPr/>
          </p:nvSpPr>
          <p:spPr bwMode="auto">
            <a:xfrm>
              <a:off x="3888" y="720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to mean</a:t>
              </a:r>
            </a:p>
          </p:txBody>
        </p:sp>
      </p:grpSp>
      <p:sp>
        <p:nvSpPr>
          <p:cNvPr id="402443" name="Text Box 11"/>
          <p:cNvSpPr txBox="1">
            <a:spLocks noChangeArrowheads="1"/>
          </p:cNvSpPr>
          <p:nvPr/>
        </p:nvSpPr>
        <p:spPr bwMode="auto">
          <a:xfrm>
            <a:off x="533400" y="4267200"/>
            <a:ext cx="350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the Gaussian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parameters have…</a:t>
            </a:r>
          </a:p>
        </p:txBody>
      </p:sp>
      <p:sp>
        <p:nvSpPr>
          <p:cNvPr id="402444" name="Text Box 12"/>
          <p:cNvSpPr txBox="1">
            <a:spLocks noChangeArrowheads="1"/>
          </p:cNvSpPr>
          <p:nvPr/>
        </p:nvSpPr>
        <p:spPr bwMode="auto">
          <a:xfrm>
            <a:off x="304800" y="57150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we insist that </a:t>
            </a:r>
            <a:r>
              <a:rPr lang="en-US" b="1">
                <a:latin typeface="Symbol" charset="0"/>
              </a:rPr>
              <a:t>S</a:t>
            </a:r>
            <a:r>
              <a:rPr lang="en-US"/>
              <a:t> is symmetric non-negative definite</a:t>
            </a:r>
          </a:p>
        </p:txBody>
      </p:sp>
      <p:sp>
        <p:nvSpPr>
          <p:cNvPr id="402445" name="Text Box 13"/>
          <p:cNvSpPr txBox="1">
            <a:spLocks noChangeArrowheads="1"/>
          </p:cNvSpPr>
          <p:nvPr/>
        </p:nvSpPr>
        <p:spPr bwMode="auto">
          <a:xfrm>
            <a:off x="304800" y="6172200"/>
            <a:ext cx="830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/>
              <a:t>Again, E[X] = </a:t>
            </a:r>
            <a:r>
              <a:rPr lang="en-US" sz="1400">
                <a:latin typeface="Symbol" charset="0"/>
              </a:rPr>
              <a:t>m</a:t>
            </a:r>
            <a:r>
              <a:rPr lang="en-US" sz="1400"/>
              <a:t> and Cov[X] = </a:t>
            </a:r>
            <a:r>
              <a:rPr lang="en-US" sz="1400" b="1">
                <a:latin typeface="Symbol" charset="0"/>
              </a:rPr>
              <a:t>S</a:t>
            </a:r>
            <a:r>
              <a:rPr lang="en-US" sz="1400"/>
              <a:t>. (Note that this is a resulting property of Gaussians, not a definition)</a:t>
            </a:r>
            <a:endParaRPr lang="en-US" sz="900">
              <a:solidFill>
                <a:srgbClr val="048C0A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059832" y="620688"/>
            <a:ext cx="5832648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ÖÖ: So,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enough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pairwise</a:t>
            </a:r>
            <a:r>
              <a:rPr lang="de-DE" dirty="0" smtClean="0"/>
              <a:t> </a:t>
            </a:r>
            <a:r>
              <a:rPr lang="de-DE" dirty="0" err="1" smtClean="0"/>
              <a:t>correlation</a:t>
            </a:r>
            <a:endParaRPr lang="de-DE" dirty="0" smtClean="0"/>
          </a:p>
          <a:p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Xi</a:t>
            </a:r>
            <a:r>
              <a:rPr lang="de-DE" dirty="0" smtClean="0"/>
              <a:t>, </a:t>
            </a:r>
            <a:r>
              <a:rPr lang="de-DE" dirty="0" err="1" smtClean="0"/>
              <a:t>Xj</a:t>
            </a:r>
            <a:r>
              <a:rPr lang="de-DE" dirty="0" smtClean="0"/>
              <a:t> (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expectations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variances</a:t>
            </a:r>
            <a:r>
              <a:rPr lang="de-DE" dirty="0" smtClean="0"/>
              <a:t>)</a:t>
            </a:r>
          </a:p>
          <a:p>
            <a:r>
              <a:rPr lang="de-DE" dirty="0" smtClean="0">
                <a:solidFill>
                  <a:srgbClr val="008380"/>
                </a:solidFill>
              </a:rPr>
              <a:t>2*N + N(N-1)/2 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/>
              <a:t>=&gt; </a:t>
            </a:r>
            <a:r>
              <a:rPr lang="de-DE" dirty="0" err="1" smtClean="0"/>
              <a:t>efficient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joint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...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n</a:t>
            </a:r>
            <a:endParaRPr lang="de-DE" baseline="-2500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61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Gaussian?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32025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Andrew Moore: “Gaussians are as natural as Orange Juice and Sunshine”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  <a:hlinkClick r:id="rId2"/>
              </a:rPr>
              <a:t>(http://www.cs.cmu.edu/~awm/tutorials)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(Used in the following slides on Gaussians)</a:t>
            </a:r>
          </a:p>
          <a:p>
            <a:pPr>
              <a:defRPr/>
            </a:pPr>
            <a:r>
              <a:rPr lang="en-US" dirty="0" smtClean="0"/>
              <a:t>Proves useful to model RVs that are combinations of many (non)-measured influences</a:t>
            </a:r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akes life easy because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Efficient representation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Substitute probabilities by expectations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536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Substitute Probabilities by Expectations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388820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P(X) </a:t>
            </a:r>
            <a:r>
              <a:rPr lang="en-US" dirty="0" smtClean="0"/>
              <a:t>becomes </a:t>
            </a:r>
            <a:r>
              <a:rPr lang="en-US" dirty="0" smtClean="0">
                <a:solidFill>
                  <a:srgbClr val="008380"/>
                </a:solidFill>
              </a:rPr>
              <a:t>E[X</a:t>
            </a:r>
            <a:r>
              <a:rPr lang="en-US" dirty="0">
                <a:solidFill>
                  <a:srgbClr val="008380"/>
                </a:solidFill>
              </a:rPr>
              <a:t>]</a:t>
            </a:r>
            <a:endParaRPr lang="en-US" dirty="0" smtClean="0">
              <a:solidFill>
                <a:srgbClr val="00838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P(Y|X)</a:t>
            </a:r>
            <a:r>
              <a:rPr lang="en-US" dirty="0" smtClean="0"/>
              <a:t> becomes </a:t>
            </a:r>
            <a:r>
              <a:rPr lang="en-US" dirty="0" smtClean="0">
                <a:solidFill>
                  <a:srgbClr val="008380"/>
                </a:solidFill>
              </a:rPr>
              <a:t>E[Y|X]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(Conditional expectation defined as expected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8380"/>
                </a:solidFill>
              </a:rPr>
              <a:t>           E[Y|X=x] = ∑</a:t>
            </a:r>
            <a:r>
              <a:rPr lang="en-US" baseline="-25000" dirty="0" smtClean="0">
                <a:solidFill>
                  <a:srgbClr val="008380"/>
                </a:solidFill>
              </a:rPr>
              <a:t>y    </a:t>
            </a:r>
            <a:r>
              <a:rPr lang="en-US" dirty="0" smtClean="0">
                <a:solidFill>
                  <a:srgbClr val="008380"/>
                </a:solidFill>
              </a:rPr>
              <a:t>y P(Y=</a:t>
            </a:r>
            <a:r>
              <a:rPr lang="en-US" dirty="0" err="1" smtClean="0">
                <a:solidFill>
                  <a:srgbClr val="008380"/>
                </a:solidFill>
              </a:rPr>
              <a:t>y|X</a:t>
            </a:r>
            <a:r>
              <a:rPr lang="en-US" dirty="0" smtClean="0">
                <a:solidFill>
                  <a:srgbClr val="008380"/>
                </a:solidFill>
              </a:rPr>
              <a:t>=x)                     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→  Can use regression to determine causal relations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 E[Y|X] </a:t>
            </a:r>
            <a:r>
              <a:rPr lang="en-US" dirty="0" smtClean="0">
                <a:solidFill>
                  <a:schemeClr val="tx1"/>
                </a:solidFill>
              </a:rPr>
              <a:t>defines a function </a:t>
            </a:r>
            <a:r>
              <a:rPr lang="en-US" dirty="0" smtClean="0">
                <a:solidFill>
                  <a:srgbClr val="008380"/>
                </a:solidFill>
              </a:rPr>
              <a:t>f(X,Y) 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By regression we circumvent the problem of calculating the probabilities required for </a:t>
            </a:r>
            <a:r>
              <a:rPr lang="en-US" dirty="0">
                <a:solidFill>
                  <a:srgbClr val="008380"/>
                </a:solidFill>
              </a:rPr>
              <a:t>E[Y|X]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5445224"/>
            <a:ext cx="780630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dirty="0"/>
              <a:t>So, we will </a:t>
            </a:r>
            <a:r>
              <a:rPr lang="en-US" dirty="0" smtClean="0"/>
              <a:t>be guessing  </a:t>
            </a:r>
            <a:r>
              <a:rPr lang="en-US" dirty="0"/>
              <a:t>the deep/hidden structure (linear SCMs equations</a:t>
            </a:r>
            <a:r>
              <a:rPr lang="en-US" dirty="0" smtClean="0"/>
              <a:t>)</a:t>
            </a:r>
          </a:p>
          <a:p>
            <a:pPr marL="0" lvl="1"/>
            <a:r>
              <a:rPr lang="en-US" dirty="0" smtClean="0"/>
              <a:t> </a:t>
            </a:r>
            <a:r>
              <a:rPr lang="en-US" dirty="0"/>
              <a:t>as far as needed for our </a:t>
            </a:r>
            <a:r>
              <a:rPr lang="en-US" dirty="0" smtClean="0"/>
              <a:t>tasks – instead of working on probabilities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6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Gaussian?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Andrew Moore: “Gaussians are as natural as Orange Juice and Sunshine”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  <a:hlinkClick r:id="rId2"/>
              </a:rPr>
              <a:t>(http://www.cs.cmu.edu/~awm/tutorials)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(Used in the following slides on Gaussians)</a:t>
            </a:r>
          </a:p>
          <a:p>
            <a:pPr>
              <a:defRPr/>
            </a:pPr>
            <a:r>
              <a:rPr lang="en-US" dirty="0" smtClean="0"/>
              <a:t>Proves useful to model RVs that are combinations of many (non)-measured influences</a:t>
            </a:r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akes life easy because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Efficient representation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Substitute probabilities by expectations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FF0000"/>
                </a:solidFill>
              </a:rPr>
              <a:t>Linearity of </a:t>
            </a:r>
            <a:r>
              <a:rPr lang="en-US" dirty="0" smtClean="0">
                <a:solidFill>
                  <a:srgbClr val="FF0000"/>
                </a:solidFill>
              </a:rPr>
              <a:t>expectations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Invariance of regression coefficients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846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Linearity of Expectations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Expectations can be written as linear combinations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E[Y|X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=x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,X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=x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, …, 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smtClean="0">
                <a:solidFill>
                  <a:srgbClr val="008380"/>
                </a:solidFill>
              </a:rPr>
              <a:t>=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smtClean="0">
                <a:solidFill>
                  <a:srgbClr val="008380"/>
                </a:solidFill>
              </a:rPr>
              <a:t>] = r</a:t>
            </a:r>
            <a:r>
              <a:rPr lang="en-US" baseline="-25000" dirty="0" smtClean="0">
                <a:solidFill>
                  <a:srgbClr val="008380"/>
                </a:solidFill>
              </a:rPr>
              <a:t>0</a:t>
            </a:r>
            <a:r>
              <a:rPr lang="en-US" dirty="0" smtClean="0">
                <a:solidFill>
                  <a:srgbClr val="008380"/>
                </a:solidFill>
              </a:rPr>
              <a:t> + r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+ … +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endParaRPr lang="en-US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rgbClr val="000000"/>
                </a:solidFill>
              </a:rPr>
              <a:t>Each of the slopes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are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partial regression coefficients</a:t>
            </a:r>
          </a:p>
          <a:p>
            <a:pPr lvl="1">
              <a:defRPr/>
            </a:pPr>
            <a:r>
              <a:rPr lang="en-US" dirty="0" smtClean="0">
                <a:solidFill>
                  <a:srgbClr val="000000"/>
                </a:solidFill>
              </a:rPr>
              <a:t>Example and </a:t>
            </a:r>
            <a:r>
              <a:rPr lang="en-US" dirty="0" smtClean="0">
                <a:solidFill>
                  <a:srgbClr val="0000FF"/>
                </a:solidFill>
              </a:rPr>
              <a:t>Notation </a:t>
            </a:r>
          </a:p>
          <a:p>
            <a:pPr marL="914400" lvl="2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8380"/>
                </a:solidFill>
              </a:rPr>
              <a:t>  =   R</a:t>
            </a:r>
            <a:r>
              <a:rPr lang="en-US" baseline="-25000" dirty="0" smtClean="0">
                <a:solidFill>
                  <a:srgbClr val="008380"/>
                </a:solidFill>
              </a:rPr>
              <a:t>Y Xi .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baseline="-25000" dirty="0" smtClean="0">
                <a:solidFill>
                  <a:srgbClr val="008380"/>
                </a:solidFill>
              </a:rPr>
              <a:t>X1…Xi-1, Xi+1,…</a:t>
            </a:r>
            <a:r>
              <a:rPr lang="en-US" baseline="-25000" dirty="0" err="1" smtClean="0">
                <a:solidFill>
                  <a:srgbClr val="008380"/>
                </a:solidFill>
              </a:rPr>
              <a:t>Xn</a:t>
            </a:r>
            <a:r>
              <a:rPr lang="en-US" baseline="-25000" dirty="0" smtClean="0">
                <a:solidFill>
                  <a:srgbClr val="008380"/>
                </a:solidFill>
              </a:rPr>
              <a:t> </a:t>
            </a:r>
          </a:p>
          <a:p>
            <a:pPr marL="457200" lvl="1" indent="0">
              <a:buNone/>
              <a:defRPr/>
            </a:pPr>
            <a:r>
              <a:rPr lang="en-US" baseline="-25000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8380"/>
                </a:solidFill>
              </a:rPr>
              <a:t>          </a:t>
            </a:r>
            <a:r>
              <a:rPr lang="en-US" baseline="-25000" dirty="0" smtClean="0">
                <a:solidFill>
                  <a:srgbClr val="008380"/>
                </a:solidFill>
              </a:rPr>
              <a:t>  </a:t>
            </a:r>
            <a:r>
              <a:rPr lang="en-US" dirty="0" smtClean="0">
                <a:solidFill>
                  <a:srgbClr val="008380"/>
                </a:solidFill>
              </a:rPr>
              <a:t>=   </a:t>
            </a:r>
            <a:r>
              <a:rPr lang="en-US" dirty="0" smtClean="0">
                <a:solidFill>
                  <a:srgbClr val="0000FF"/>
                </a:solidFill>
              </a:rPr>
              <a:t>slope 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0000"/>
                </a:solidFill>
              </a:rPr>
              <a:t> on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when fixing all other 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smtClean="0">
                <a:solidFill>
                  <a:srgbClr val="008380"/>
                </a:solidFill>
              </a:rPr>
              <a:t>j ≠ </a:t>
            </a:r>
            <a:r>
              <a:rPr lang="en-US" dirty="0" err="1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does not depend on the values of the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but only which set of </a:t>
            </a:r>
            <a:r>
              <a:rPr lang="en-US" dirty="0" err="1" smtClean="0">
                <a:solidFill>
                  <a:srgbClr val="008380"/>
                </a:solidFill>
              </a:rPr>
              <a:t>Xi</a:t>
            </a:r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 (the set of </a:t>
            </a:r>
            <a:r>
              <a:rPr lang="en-US" dirty="0" err="1" smtClean="0">
                <a:solidFill>
                  <a:srgbClr val="0000FF"/>
                </a:solidFill>
              </a:rPr>
              <a:t>regressors</a:t>
            </a:r>
            <a:r>
              <a:rPr lang="en-US" dirty="0" smtClean="0">
                <a:solidFill>
                  <a:srgbClr val="000000"/>
                </a:solidFill>
              </a:rPr>
              <a:t>) was chosen</a:t>
            </a:r>
          </a:p>
          <a:p>
            <a:pPr lvl="1">
              <a:defRPr/>
            </a:pPr>
            <a:r>
              <a:rPr lang="en-US" dirty="0" smtClean="0">
                <a:solidFill>
                  <a:srgbClr val="000000"/>
                </a:solidFill>
              </a:rPr>
              <a:t>This independency also part of a continuous version of the Simpson’s paradox (next slides)</a:t>
            </a:r>
          </a:p>
          <a:p>
            <a:pPr>
              <a:defRPr/>
            </a:pPr>
            <a:endParaRPr lang="en-US" baseline="-25000" dirty="0" smtClean="0">
              <a:solidFill>
                <a:srgbClr val="008380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021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</a:t>
            </a:r>
            <a:r>
              <a:rPr lang="en-US" dirty="0" smtClean="0"/>
              <a:t>lope Constancy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93588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Measure weakly exercise and cholesterol in different age groups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418937" y="3861048"/>
            <a:ext cx="0" cy="2088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418937" y="5949280"/>
            <a:ext cx="43690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203848" y="6021288"/>
            <a:ext cx="148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Exercise</a:t>
            </a:r>
            <a:r>
              <a:rPr lang="de-DE" dirty="0" smtClean="0"/>
              <a:t> = X</a:t>
            </a:r>
          </a:p>
        </p:txBody>
      </p:sp>
      <p:sp>
        <p:nvSpPr>
          <p:cNvPr id="13" name="Textfeld 12"/>
          <p:cNvSpPr txBox="1"/>
          <p:nvPr/>
        </p:nvSpPr>
        <p:spPr>
          <a:xfrm rot="16200000">
            <a:off x="-641700" y="4696020"/>
            <a:ext cx="170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 </a:t>
            </a:r>
            <a:r>
              <a:rPr lang="en-US" dirty="0" err="1" smtClean="0"/>
              <a:t>Cholosterol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 rot="19444856">
            <a:off x="223924" y="3418259"/>
            <a:ext cx="4261689" cy="1972580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/>
          <p:cNvSpPr/>
          <p:nvPr/>
        </p:nvSpPr>
        <p:spPr>
          <a:xfrm rot="14172290">
            <a:off x="631181" y="4850333"/>
            <a:ext cx="1584422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1115617" y="474533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1268017" y="488935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1268017" y="510538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1403656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1475664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1547672" y="54654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1691688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1268017" y="489773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 rot="14172290">
            <a:off x="1047886" y="4400710"/>
            <a:ext cx="1897025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1652191" y="4241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1804591" y="438529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1804591" y="460133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1940230" y="445731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2012238" y="47453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2084246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2228262" y="47453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1804591" y="43936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2164638" y="510538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2195744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339760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2123728" y="452931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1835696" y="4241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1619672" y="40252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Oval 38"/>
          <p:cNvSpPr/>
          <p:nvPr/>
        </p:nvSpPr>
        <p:spPr>
          <a:xfrm>
            <a:off x="2164638" y="48977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Oval 39"/>
          <p:cNvSpPr/>
          <p:nvPr/>
        </p:nvSpPr>
        <p:spPr>
          <a:xfrm>
            <a:off x="1640318" y="431674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1792718" y="446075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1792718" y="467678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Oval 42"/>
          <p:cNvSpPr/>
          <p:nvPr/>
        </p:nvSpPr>
        <p:spPr>
          <a:xfrm>
            <a:off x="1928357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Oval 43"/>
          <p:cNvSpPr/>
          <p:nvPr/>
        </p:nvSpPr>
        <p:spPr>
          <a:xfrm>
            <a:off x="2000365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2072373" y="503682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216389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1792718" y="446914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 rot="14172290">
            <a:off x="1644595" y="4035743"/>
            <a:ext cx="1897025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2176892" y="38126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Oval 49"/>
          <p:cNvSpPr/>
          <p:nvPr/>
        </p:nvSpPr>
        <p:spPr>
          <a:xfrm>
            <a:off x="2329292" y="395670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Oval 50"/>
          <p:cNvSpPr/>
          <p:nvPr/>
        </p:nvSpPr>
        <p:spPr>
          <a:xfrm>
            <a:off x="2329292" y="41727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2464931" y="402871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2536939" y="43167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2608947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752963" y="43167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2329292" y="39650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2689339" y="467678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2720445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Oval 58"/>
          <p:cNvSpPr/>
          <p:nvPr/>
        </p:nvSpPr>
        <p:spPr>
          <a:xfrm>
            <a:off x="2864461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2648429" y="410071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Oval 60"/>
          <p:cNvSpPr/>
          <p:nvPr/>
        </p:nvSpPr>
        <p:spPr>
          <a:xfrm>
            <a:off x="2360397" y="38126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Oval 61"/>
          <p:cNvSpPr/>
          <p:nvPr/>
        </p:nvSpPr>
        <p:spPr>
          <a:xfrm>
            <a:off x="2144373" y="359666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2689339" y="44691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 rot="14172290">
            <a:off x="2334342" y="3529057"/>
            <a:ext cx="1697237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Oval 64"/>
          <p:cNvSpPr/>
          <p:nvPr/>
        </p:nvSpPr>
        <p:spPr>
          <a:xfrm>
            <a:off x="2876334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3020350" y="34492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Oval 66"/>
          <p:cNvSpPr/>
          <p:nvPr/>
        </p:nvSpPr>
        <p:spPr>
          <a:xfrm>
            <a:off x="2956726" y="38092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2987832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3131848" y="39532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Oval 69"/>
          <p:cNvSpPr/>
          <p:nvPr/>
        </p:nvSpPr>
        <p:spPr>
          <a:xfrm>
            <a:off x="2915816" y="32331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Oval 70"/>
          <p:cNvSpPr/>
          <p:nvPr/>
        </p:nvSpPr>
        <p:spPr>
          <a:xfrm>
            <a:off x="2956726" y="36016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3275856" y="402526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Oval 72"/>
          <p:cNvSpPr/>
          <p:nvPr/>
        </p:nvSpPr>
        <p:spPr>
          <a:xfrm>
            <a:off x="3419872" y="38092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Oval 73"/>
          <p:cNvSpPr/>
          <p:nvPr/>
        </p:nvSpPr>
        <p:spPr>
          <a:xfrm>
            <a:off x="3356248" y="4169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Oval 74"/>
          <p:cNvSpPr/>
          <p:nvPr/>
        </p:nvSpPr>
        <p:spPr>
          <a:xfrm>
            <a:off x="3387354" y="402526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Oval 75"/>
          <p:cNvSpPr/>
          <p:nvPr/>
        </p:nvSpPr>
        <p:spPr>
          <a:xfrm>
            <a:off x="3531370" y="431329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Oval 76"/>
          <p:cNvSpPr/>
          <p:nvPr/>
        </p:nvSpPr>
        <p:spPr>
          <a:xfrm>
            <a:off x="3203848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Oval 77"/>
          <p:cNvSpPr/>
          <p:nvPr/>
        </p:nvSpPr>
        <p:spPr>
          <a:xfrm>
            <a:off x="3356248" y="39616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0" name="Gerade Verbindung 79"/>
          <p:cNvCxnSpPr/>
          <p:nvPr/>
        </p:nvCxnSpPr>
        <p:spPr>
          <a:xfrm flipH="1" flipV="1">
            <a:off x="683568" y="395325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H="1" flipV="1">
            <a:off x="1259632" y="3521202"/>
            <a:ext cx="1440160" cy="2232248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flipH="1" flipV="1">
            <a:off x="1979712" y="323317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539552" y="2996952"/>
            <a:ext cx="101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Age = Z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386162" y="401596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962226" y="365592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90" name="Textfeld 89"/>
          <p:cNvSpPr txBox="1"/>
          <p:nvPr/>
        </p:nvSpPr>
        <p:spPr>
          <a:xfrm>
            <a:off x="1475656" y="3223878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2195736" y="2801122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40</a:t>
            </a:r>
          </a:p>
        </p:txBody>
      </p:sp>
      <p:cxnSp>
        <p:nvCxnSpPr>
          <p:cNvPr id="92" name="Gerade Verbindung 91"/>
          <p:cNvCxnSpPr/>
          <p:nvPr/>
        </p:nvCxnSpPr>
        <p:spPr>
          <a:xfrm flipH="1" flipV="1">
            <a:off x="2699792" y="287313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14" idx="2"/>
          </p:cNvCxnSpPr>
          <p:nvPr/>
        </p:nvCxnSpPr>
        <p:spPr>
          <a:xfrm flipV="1">
            <a:off x="629112" y="2924944"/>
            <a:ext cx="4086904" cy="2729648"/>
          </a:xfrm>
          <a:prstGeom prst="line">
            <a:avLst/>
          </a:prstGeom>
          <a:ln>
            <a:solidFill>
              <a:srgbClr val="0000FF"/>
            </a:solidFill>
            <a:prstDash val="sysDash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feld 107"/>
          <p:cNvSpPr txBox="1"/>
          <p:nvPr/>
        </p:nvSpPr>
        <p:spPr>
          <a:xfrm>
            <a:off x="5148064" y="2060848"/>
            <a:ext cx="367240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400" dirty="0" smtClean="0">
                <a:solidFill>
                  <a:srgbClr val="008380"/>
                </a:solidFill>
              </a:rPr>
              <a:t>Y = r</a:t>
            </a:r>
            <a:r>
              <a:rPr lang="de-DE" sz="2400" baseline="-25000" dirty="0" smtClean="0">
                <a:solidFill>
                  <a:srgbClr val="008380"/>
                </a:solidFill>
              </a:rPr>
              <a:t>0</a:t>
            </a:r>
            <a:r>
              <a:rPr lang="de-DE" sz="2400" dirty="0" smtClean="0">
                <a:solidFill>
                  <a:srgbClr val="008380"/>
                </a:solidFill>
              </a:rPr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r</a:t>
            </a:r>
            <a:r>
              <a:rPr lang="de-DE" sz="2400" baseline="-25000" dirty="0" smtClean="0">
                <a:solidFill>
                  <a:srgbClr val="FF0000"/>
                </a:solidFill>
              </a:rPr>
              <a:t>1</a:t>
            </a:r>
            <a:r>
              <a:rPr lang="de-DE" sz="2400" dirty="0" smtClean="0">
                <a:solidFill>
                  <a:srgbClr val="008380"/>
                </a:solidFill>
              </a:rPr>
              <a:t>X + r</a:t>
            </a:r>
            <a:r>
              <a:rPr lang="de-DE" sz="2400" baseline="-25000" dirty="0" smtClean="0">
                <a:solidFill>
                  <a:srgbClr val="008380"/>
                </a:solidFill>
              </a:rPr>
              <a:t>2</a:t>
            </a:r>
            <a:r>
              <a:rPr lang="de-DE" sz="2400" dirty="0" smtClean="0">
                <a:solidFill>
                  <a:srgbClr val="008380"/>
                </a:solidFill>
              </a:rPr>
              <a:t>Z</a:t>
            </a:r>
          </a:p>
          <a:p>
            <a:pPr marL="457200" indent="-457200">
              <a:buFont typeface="Arial"/>
              <a:buChar char="•"/>
            </a:pPr>
            <a:r>
              <a:rPr lang="de-DE" sz="2400" dirty="0">
                <a:solidFill>
                  <a:srgbClr val="FF0000"/>
                </a:solidFill>
              </a:rPr>
              <a:t>r</a:t>
            </a:r>
            <a:r>
              <a:rPr lang="de-DE" sz="2400" baseline="-25000" dirty="0" smtClean="0">
                <a:solidFill>
                  <a:srgbClr val="FF0000"/>
                </a:solidFill>
              </a:rPr>
              <a:t>1</a:t>
            </a:r>
            <a:r>
              <a:rPr lang="de-DE" sz="2400" dirty="0" smtClean="0">
                <a:solidFill>
                  <a:srgbClr val="FF0000"/>
                </a:solidFill>
              </a:rPr>
              <a:t> = R</a:t>
            </a:r>
            <a:r>
              <a:rPr lang="de-DE" sz="2400" baseline="-25000" dirty="0" smtClean="0">
                <a:solidFill>
                  <a:srgbClr val="FF0000"/>
                </a:solidFill>
              </a:rPr>
              <a:t>YX . Z </a:t>
            </a:r>
            <a:r>
              <a:rPr lang="de-DE" sz="2400" dirty="0" smtClean="0">
                <a:solidFill>
                  <a:srgbClr val="FF0000"/>
                </a:solidFill>
              </a:rPr>
              <a:t>&lt; 0</a:t>
            </a:r>
          </a:p>
          <a:p>
            <a:pPr marL="457200" indent="-457200">
              <a:buFont typeface="Arial"/>
              <a:buChar char="•"/>
            </a:pPr>
            <a:r>
              <a:rPr lang="de-DE" sz="2400" dirty="0">
                <a:solidFill>
                  <a:srgbClr val="008380"/>
                </a:solidFill>
              </a:rPr>
              <a:t>Z</a:t>
            </a:r>
            <a:r>
              <a:rPr lang="de-DE" sz="2400" dirty="0" smtClean="0"/>
              <a:t>-</a:t>
            </a:r>
            <a:r>
              <a:rPr lang="de-DE" sz="2400" dirty="0" err="1" smtClean="0"/>
              <a:t>fixed</a:t>
            </a:r>
            <a:r>
              <a:rPr lang="de-DE" sz="2400" dirty="0" smtClean="0"/>
              <a:t> </a:t>
            </a:r>
            <a:r>
              <a:rPr lang="de-DE" sz="2400" dirty="0" err="1" smtClean="0"/>
              <a:t>slope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Y,X</a:t>
            </a:r>
            <a:r>
              <a:rPr lang="de-DE" sz="2400" dirty="0" smtClean="0"/>
              <a:t> </a:t>
            </a:r>
            <a:r>
              <a:rPr lang="de-DE" sz="2400" dirty="0" err="1" smtClean="0"/>
              <a:t>independent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Z</a:t>
            </a:r>
          </a:p>
          <a:p>
            <a:r>
              <a:rPr lang="de-DE" sz="2400" dirty="0"/>
              <a:t> </a:t>
            </a:r>
            <a:r>
              <a:rPr lang="de-DE" sz="2400" dirty="0" smtClean="0"/>
              <a:t>    (</a:t>
            </a:r>
            <a:r>
              <a:rPr lang="de-DE" sz="2400" dirty="0" err="1" smtClean="0"/>
              <a:t>and</a:t>
            </a:r>
            <a:r>
              <a:rPr lang="de-DE" sz="2400" dirty="0" smtClean="0"/>
              <a:t> negative)</a:t>
            </a:r>
          </a:p>
          <a:p>
            <a:endParaRPr lang="de-DE" sz="2400" dirty="0" smtClean="0"/>
          </a:p>
          <a:p>
            <a:pPr marL="457200" indent="-457200">
              <a:buFont typeface="Arial"/>
              <a:buChar char="•"/>
            </a:pPr>
            <a:r>
              <a:rPr lang="de-DE" sz="2400" dirty="0" err="1" smtClean="0"/>
              <a:t>Ignoring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Z</a:t>
            </a:r>
            <a:r>
              <a:rPr lang="de-DE" sz="2400" dirty="0" smtClean="0"/>
              <a:t> (</a:t>
            </a:r>
            <a:r>
              <a:rPr lang="de-DE" sz="2400" dirty="0" err="1" smtClean="0"/>
              <a:t>regressing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Y</a:t>
            </a:r>
            <a:r>
              <a:rPr lang="de-DE" sz="2400" dirty="0" smtClean="0"/>
              <a:t> </a:t>
            </a:r>
            <a:r>
              <a:rPr lang="de-DE" sz="2400" dirty="0" err="1" smtClean="0"/>
              <a:t>w.r.t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X</a:t>
            </a:r>
            <a:r>
              <a:rPr lang="de-DE" sz="2400" dirty="0" smtClean="0"/>
              <a:t> </a:t>
            </a:r>
            <a:r>
              <a:rPr lang="de-DE" sz="2400" dirty="0" err="1" smtClean="0"/>
              <a:t>only</a:t>
            </a:r>
            <a:r>
              <a:rPr lang="de-DE" sz="2400" dirty="0" smtClean="0"/>
              <a:t>)  </a:t>
            </a:r>
            <a:r>
              <a:rPr lang="de-DE" sz="2400" dirty="0" err="1" smtClean="0"/>
              <a:t>leads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combind</a:t>
            </a:r>
            <a:r>
              <a:rPr lang="de-DE" sz="2400" dirty="0" smtClean="0"/>
              <a:t> positive </a:t>
            </a:r>
            <a:r>
              <a:rPr lang="de-DE" sz="2400" dirty="0" err="1" smtClean="0"/>
              <a:t>slope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R</a:t>
            </a:r>
            <a:r>
              <a:rPr lang="de-DE" sz="2400" baseline="-25000" dirty="0" smtClean="0">
                <a:solidFill>
                  <a:srgbClr val="0000FF"/>
                </a:solidFill>
              </a:rPr>
              <a:t>YX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</a:p>
          <a:p>
            <a:r>
              <a:rPr lang="de-DE" sz="2400" dirty="0" smtClean="0"/>
              <a:t>→  </a:t>
            </a:r>
            <a:r>
              <a:rPr lang="de-DE" sz="2400" dirty="0" err="1" smtClean="0"/>
              <a:t>Simpson‘s</a:t>
            </a:r>
            <a:r>
              <a:rPr lang="de-DE" sz="2400" dirty="0" smtClean="0"/>
              <a:t> paradox </a:t>
            </a:r>
            <a:endParaRPr lang="de-DE" sz="2600" dirty="0" smtClean="0"/>
          </a:p>
          <a:p>
            <a:pPr marL="457200" indent="-457200">
              <a:buFont typeface="Arial"/>
              <a:buChar char="•"/>
            </a:pPr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194656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Resolving the Paradox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93588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Measure weakly exercise and cholesterol in different age groups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418937" y="3861048"/>
            <a:ext cx="0" cy="2088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418937" y="5949280"/>
            <a:ext cx="43690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203848" y="6021288"/>
            <a:ext cx="148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Exercise</a:t>
            </a:r>
            <a:r>
              <a:rPr lang="de-DE" dirty="0" smtClean="0"/>
              <a:t> = X</a:t>
            </a:r>
          </a:p>
        </p:txBody>
      </p:sp>
      <p:sp>
        <p:nvSpPr>
          <p:cNvPr id="13" name="Textfeld 12"/>
          <p:cNvSpPr txBox="1"/>
          <p:nvPr/>
        </p:nvSpPr>
        <p:spPr>
          <a:xfrm rot="16200000">
            <a:off x="-641700" y="4696020"/>
            <a:ext cx="170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 </a:t>
            </a:r>
            <a:r>
              <a:rPr lang="en-US" dirty="0" err="1" smtClean="0"/>
              <a:t>Cholosterol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 rot="19444856">
            <a:off x="223924" y="3418259"/>
            <a:ext cx="4261689" cy="1972580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/>
          <p:cNvSpPr/>
          <p:nvPr/>
        </p:nvSpPr>
        <p:spPr>
          <a:xfrm rot="14172290">
            <a:off x="631181" y="4850333"/>
            <a:ext cx="1584422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1115617" y="474533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1268017" y="488935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1268017" y="510538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1403656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1475664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1547672" y="54654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1691688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1268017" y="489773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 rot="14172290">
            <a:off x="1047886" y="4400710"/>
            <a:ext cx="1897025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1652191" y="4241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1804591" y="438529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1804591" y="460133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1940230" y="445731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2012238" y="47453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2084246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2228262" y="47453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1804591" y="43936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2164638" y="510538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2195744" y="49613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339760" y="52494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2123728" y="452931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1835696" y="4241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1619672" y="40252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Oval 38"/>
          <p:cNvSpPr/>
          <p:nvPr/>
        </p:nvSpPr>
        <p:spPr>
          <a:xfrm>
            <a:off x="2164638" y="48977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Oval 39"/>
          <p:cNvSpPr/>
          <p:nvPr/>
        </p:nvSpPr>
        <p:spPr>
          <a:xfrm>
            <a:off x="1640318" y="431674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1792718" y="446075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1792718" y="467678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Oval 42"/>
          <p:cNvSpPr/>
          <p:nvPr/>
        </p:nvSpPr>
        <p:spPr>
          <a:xfrm>
            <a:off x="1928357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Oval 43"/>
          <p:cNvSpPr/>
          <p:nvPr/>
        </p:nvSpPr>
        <p:spPr>
          <a:xfrm>
            <a:off x="2000365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2072373" y="503682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216389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1792718" y="446914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 rot="14172290">
            <a:off x="1644595" y="4035743"/>
            <a:ext cx="1897025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2176892" y="38126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Oval 49"/>
          <p:cNvSpPr/>
          <p:nvPr/>
        </p:nvSpPr>
        <p:spPr>
          <a:xfrm>
            <a:off x="2329292" y="395670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Oval 50"/>
          <p:cNvSpPr/>
          <p:nvPr/>
        </p:nvSpPr>
        <p:spPr>
          <a:xfrm>
            <a:off x="2329292" y="41727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2464931" y="402871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2536939" y="43167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2608947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752963" y="43167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2329292" y="39650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2689339" y="467678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2720445" y="453277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Oval 58"/>
          <p:cNvSpPr/>
          <p:nvPr/>
        </p:nvSpPr>
        <p:spPr>
          <a:xfrm>
            <a:off x="2864461" y="482080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2648429" y="410071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Oval 60"/>
          <p:cNvSpPr/>
          <p:nvPr/>
        </p:nvSpPr>
        <p:spPr>
          <a:xfrm>
            <a:off x="2360397" y="381268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Oval 61"/>
          <p:cNvSpPr/>
          <p:nvPr/>
        </p:nvSpPr>
        <p:spPr>
          <a:xfrm>
            <a:off x="2144373" y="359666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2689339" y="446914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 rot="14172290">
            <a:off x="2334342" y="3529057"/>
            <a:ext cx="1697237" cy="546716"/>
          </a:xfrm>
          <a:prstGeom prst="ellips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Oval 64"/>
          <p:cNvSpPr/>
          <p:nvPr/>
        </p:nvSpPr>
        <p:spPr>
          <a:xfrm>
            <a:off x="2876334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3020350" y="34492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Oval 66"/>
          <p:cNvSpPr/>
          <p:nvPr/>
        </p:nvSpPr>
        <p:spPr>
          <a:xfrm>
            <a:off x="2956726" y="38092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2987832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3131848" y="39532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Oval 69"/>
          <p:cNvSpPr/>
          <p:nvPr/>
        </p:nvSpPr>
        <p:spPr>
          <a:xfrm>
            <a:off x="2915816" y="323317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Oval 70"/>
          <p:cNvSpPr/>
          <p:nvPr/>
        </p:nvSpPr>
        <p:spPr>
          <a:xfrm>
            <a:off x="2956726" y="360160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3275856" y="402526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Oval 72"/>
          <p:cNvSpPr/>
          <p:nvPr/>
        </p:nvSpPr>
        <p:spPr>
          <a:xfrm>
            <a:off x="3419872" y="38092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Oval 73"/>
          <p:cNvSpPr/>
          <p:nvPr/>
        </p:nvSpPr>
        <p:spPr>
          <a:xfrm>
            <a:off x="3356248" y="416928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Oval 74"/>
          <p:cNvSpPr/>
          <p:nvPr/>
        </p:nvSpPr>
        <p:spPr>
          <a:xfrm>
            <a:off x="3387354" y="402526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Oval 75"/>
          <p:cNvSpPr/>
          <p:nvPr/>
        </p:nvSpPr>
        <p:spPr>
          <a:xfrm>
            <a:off x="3531370" y="431329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Oval 76"/>
          <p:cNvSpPr/>
          <p:nvPr/>
        </p:nvSpPr>
        <p:spPr>
          <a:xfrm>
            <a:off x="3203848" y="366522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Oval 77"/>
          <p:cNvSpPr/>
          <p:nvPr/>
        </p:nvSpPr>
        <p:spPr>
          <a:xfrm>
            <a:off x="3356248" y="396164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0" name="Gerade Verbindung 79"/>
          <p:cNvCxnSpPr/>
          <p:nvPr/>
        </p:nvCxnSpPr>
        <p:spPr>
          <a:xfrm flipH="1" flipV="1">
            <a:off x="683568" y="395325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H="1" flipV="1">
            <a:off x="1259632" y="3521202"/>
            <a:ext cx="1440160" cy="2232248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flipH="1" flipV="1">
            <a:off x="1979712" y="323317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539552" y="2996952"/>
            <a:ext cx="101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Age = Z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386162" y="401596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962226" y="365592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90" name="Textfeld 89"/>
          <p:cNvSpPr txBox="1"/>
          <p:nvPr/>
        </p:nvSpPr>
        <p:spPr>
          <a:xfrm>
            <a:off x="1475656" y="3223878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2195736" y="2801122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40</a:t>
            </a:r>
          </a:p>
        </p:txBody>
      </p:sp>
      <p:cxnSp>
        <p:nvCxnSpPr>
          <p:cNvPr id="92" name="Gerade Verbindung 91"/>
          <p:cNvCxnSpPr/>
          <p:nvPr/>
        </p:nvCxnSpPr>
        <p:spPr>
          <a:xfrm flipH="1" flipV="1">
            <a:off x="2699792" y="2873130"/>
            <a:ext cx="1368152" cy="2160240"/>
          </a:xfrm>
          <a:prstGeom prst="line">
            <a:avLst/>
          </a:prstGeom>
          <a:ln>
            <a:solidFill>
              <a:srgbClr val="FF00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feld 101"/>
          <p:cNvSpPr txBox="1"/>
          <p:nvPr/>
        </p:nvSpPr>
        <p:spPr>
          <a:xfrm>
            <a:off x="5220072" y="2276872"/>
            <a:ext cx="3560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400" dirty="0" smtClean="0"/>
              <a:t>Age a </a:t>
            </a:r>
            <a:r>
              <a:rPr lang="de-DE" sz="2400" dirty="0" err="1" smtClean="0"/>
              <a:t>cofounder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Exercise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Cholosterol</a:t>
            </a:r>
            <a:r>
              <a:rPr lang="de-DE" sz="2400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de-DE" sz="2400" dirty="0" smtClean="0"/>
              <a:t>Need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condition</a:t>
            </a:r>
            <a:r>
              <a:rPr lang="de-DE" sz="2400" dirty="0" smtClean="0"/>
              <a:t> on </a:t>
            </a:r>
            <a:r>
              <a:rPr lang="de-DE" sz="2400" dirty="0" smtClean="0">
                <a:solidFill>
                  <a:srgbClr val="008380"/>
                </a:solidFill>
              </a:rPr>
              <a:t>Age=Z  </a:t>
            </a:r>
            <a:r>
              <a:rPr lang="de-DE" sz="2400" dirty="0" err="1" smtClean="0"/>
              <a:t>to</a:t>
            </a:r>
            <a:r>
              <a:rPr lang="de-DE" sz="2400" dirty="0" smtClean="0"/>
              <a:t> find </a:t>
            </a:r>
            <a:r>
              <a:rPr lang="de-DE" sz="2400" dirty="0" err="1" smtClean="0"/>
              <a:t>correct</a:t>
            </a:r>
            <a:endParaRPr lang="de-DE" sz="2400" dirty="0" smtClean="0"/>
          </a:p>
          <a:p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dirty="0" smtClean="0">
                <a:solidFill>
                  <a:srgbClr val="008380"/>
                </a:solidFill>
              </a:rPr>
              <a:t> P(</a:t>
            </a:r>
            <a:r>
              <a:rPr lang="de-DE" sz="2400" dirty="0" err="1" smtClean="0">
                <a:solidFill>
                  <a:srgbClr val="008380"/>
                </a:solidFill>
              </a:rPr>
              <a:t>Y|do</a:t>
            </a:r>
            <a:r>
              <a:rPr lang="de-DE" sz="2400" dirty="0" smtClean="0">
                <a:solidFill>
                  <a:srgbClr val="008380"/>
                </a:solidFill>
              </a:rPr>
              <a:t>(X))</a:t>
            </a:r>
          </a:p>
        </p:txBody>
      </p:sp>
      <p:cxnSp>
        <p:nvCxnSpPr>
          <p:cNvPr id="103" name="Gerade Verbindung 102"/>
          <p:cNvCxnSpPr>
            <a:stCxn id="14" idx="2"/>
          </p:cNvCxnSpPr>
          <p:nvPr/>
        </p:nvCxnSpPr>
        <p:spPr>
          <a:xfrm flipV="1">
            <a:off x="629112" y="2924944"/>
            <a:ext cx="4086904" cy="2729648"/>
          </a:xfrm>
          <a:prstGeom prst="line">
            <a:avLst/>
          </a:prstGeom>
          <a:ln>
            <a:solidFill>
              <a:srgbClr val="0000FF"/>
            </a:solidFill>
            <a:prstDash val="sysDash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mit Pfeil 92"/>
          <p:cNvCxnSpPr>
            <a:stCxn id="97" idx="3"/>
            <a:endCxn id="95" idx="6"/>
          </p:cNvCxnSpPr>
          <p:nvPr/>
        </p:nvCxnSpPr>
        <p:spPr>
          <a:xfrm flipH="1">
            <a:off x="6290292" y="4982780"/>
            <a:ext cx="815590" cy="67846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>
            <a:stCxn id="97" idx="5"/>
            <a:endCxn id="96" idx="0"/>
          </p:cNvCxnSpPr>
          <p:nvPr/>
        </p:nvCxnSpPr>
        <p:spPr>
          <a:xfrm>
            <a:off x="7207716" y="4982780"/>
            <a:ext cx="676652" cy="60646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6146276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Oval 95"/>
          <p:cNvSpPr/>
          <p:nvPr/>
        </p:nvSpPr>
        <p:spPr>
          <a:xfrm>
            <a:off x="781236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Oval 96"/>
          <p:cNvSpPr/>
          <p:nvPr/>
        </p:nvSpPr>
        <p:spPr>
          <a:xfrm>
            <a:off x="7084791" y="48598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Textfeld 97"/>
          <p:cNvSpPr txBox="1"/>
          <p:nvPr/>
        </p:nvSpPr>
        <p:spPr>
          <a:xfrm>
            <a:off x="7452320" y="4797152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Age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5642220" y="5723948"/>
            <a:ext cx="10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Exercise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524328" y="5733256"/>
            <a:ext cx="1352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Cholesterol</a:t>
            </a:r>
            <a:endParaRPr lang="de-DE" dirty="0"/>
          </a:p>
        </p:txBody>
      </p:sp>
      <p:cxnSp>
        <p:nvCxnSpPr>
          <p:cNvPr id="101" name="Gerade Verbindung mit Pfeil 100"/>
          <p:cNvCxnSpPr>
            <a:stCxn id="95" idx="5"/>
            <a:endCxn id="96" idx="3"/>
          </p:cNvCxnSpPr>
          <p:nvPr/>
        </p:nvCxnSpPr>
        <p:spPr>
          <a:xfrm>
            <a:off x="6269201" y="5712152"/>
            <a:ext cx="156425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04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Regression coefficients and covariance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de-DE" sz="2800" dirty="0" err="1" smtClean="0">
                <a:solidFill>
                  <a:schemeClr val="tx1"/>
                </a:solidFill>
              </a:rPr>
              <a:t>Usually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one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finds</a:t>
            </a:r>
            <a:r>
              <a:rPr lang="de-DE" sz="2800" dirty="0" smtClean="0">
                <a:solidFill>
                  <a:schemeClr val="tx1"/>
                </a:solidFill>
              </a:rPr>
              <a:t> (partial) </a:t>
            </a:r>
            <a:r>
              <a:rPr lang="de-DE" sz="2800" dirty="0" err="1" smtClean="0">
                <a:solidFill>
                  <a:schemeClr val="tx1"/>
                </a:solidFill>
              </a:rPr>
              <a:t>regression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coefficients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by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sampling</a:t>
            </a:r>
            <a:endParaRPr lang="de-DE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sz="2800" dirty="0" smtClean="0">
                <a:solidFill>
                  <a:schemeClr val="tx1"/>
                </a:solidFill>
              </a:rPr>
              <a:t>But </a:t>
            </a:r>
            <a:r>
              <a:rPr lang="de-DE" sz="2800" dirty="0" err="1" smtClean="0">
                <a:solidFill>
                  <a:schemeClr val="tx1"/>
                </a:solidFill>
              </a:rPr>
              <a:t>there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exists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formulae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expressing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connections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to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statistical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measures</a:t>
            </a:r>
            <a:r>
              <a:rPr lang="de-DE" sz="2800" dirty="0" smtClean="0">
                <a:solidFill>
                  <a:schemeClr val="tx1"/>
                </a:solidFill>
              </a:rPr>
              <a:t> such </a:t>
            </a:r>
            <a:r>
              <a:rPr lang="de-DE" sz="2800" dirty="0" err="1" smtClean="0">
                <a:solidFill>
                  <a:schemeClr val="tx1"/>
                </a:solidFill>
              </a:rPr>
              <a:t>as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covariance</a:t>
            </a:r>
            <a:r>
              <a:rPr lang="de-DE" sz="2800" dirty="0" smtClean="0">
                <a:solidFill>
                  <a:schemeClr val="tx1"/>
                </a:solidFill>
              </a:rPr>
              <a:t>. </a:t>
            </a:r>
          </a:p>
          <a:p>
            <a:pPr>
              <a:defRPr/>
            </a:pPr>
            <a:endParaRPr lang="de-DE" sz="2800" dirty="0">
              <a:solidFill>
                <a:srgbClr val="008380"/>
              </a:solidFill>
            </a:endParaRPr>
          </a:p>
          <a:p>
            <a:pPr>
              <a:defRPr/>
            </a:pPr>
            <a:r>
              <a:rPr lang="de-DE" sz="2800" dirty="0" err="1" smtClean="0">
                <a:solidFill>
                  <a:srgbClr val="008380"/>
                </a:solidFill>
              </a:rPr>
              <a:t>σ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XY</a:t>
            </a:r>
            <a:r>
              <a:rPr lang="de-DE" sz="2800" dirty="0" smtClean="0">
                <a:solidFill>
                  <a:srgbClr val="008380"/>
                </a:solidFill>
              </a:rPr>
              <a:t> = E[(X-E[Y])(Y-E[Y])]     </a:t>
            </a:r>
            <a:r>
              <a:rPr lang="de-DE" sz="2800" dirty="0" smtClean="0">
                <a:solidFill>
                  <a:srgbClr val="000000"/>
                </a:solidFill>
              </a:rPr>
              <a:t>(</a:t>
            </a:r>
            <a:r>
              <a:rPr lang="de-DE" sz="2400" dirty="0" err="1" smtClean="0">
                <a:solidFill>
                  <a:srgbClr val="000000"/>
                </a:solidFill>
              </a:rPr>
              <a:t>covariance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X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Y</a:t>
            </a:r>
            <a:r>
              <a:rPr lang="de-DE" sz="2400" dirty="0" smtClean="0">
                <a:solidFill>
                  <a:srgbClr val="000000"/>
                </a:solidFill>
              </a:rPr>
              <a:t>) </a:t>
            </a:r>
            <a:endParaRPr lang="de-DE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ρ</a:t>
            </a:r>
            <a:r>
              <a:rPr lang="en-US" baseline="-25000" dirty="0" err="1" smtClean="0">
                <a:solidFill>
                  <a:srgbClr val="008380"/>
                </a:solidFill>
              </a:rPr>
              <a:t>XY</a:t>
            </a:r>
            <a:r>
              <a:rPr lang="en-US" dirty="0" smtClean="0">
                <a:solidFill>
                  <a:srgbClr val="008380"/>
                </a:solidFill>
              </a:rPr>
              <a:t> = </a:t>
            </a:r>
            <a:r>
              <a:rPr lang="de-DE" sz="2400" dirty="0" err="1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XY</a:t>
            </a:r>
            <a:r>
              <a:rPr lang="de-DE" sz="2400" dirty="0" smtClean="0">
                <a:solidFill>
                  <a:srgbClr val="008380"/>
                </a:solidFill>
              </a:rPr>
              <a:t>/(</a:t>
            </a:r>
            <a:r>
              <a:rPr lang="de-DE" sz="2400" dirty="0" err="1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X</a:t>
            </a:r>
            <a:r>
              <a:rPr lang="de-DE" sz="2400" dirty="0" err="1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Y</a:t>
            </a:r>
            <a:r>
              <a:rPr lang="de-DE" sz="2400" dirty="0" smtClean="0">
                <a:solidFill>
                  <a:srgbClr val="008380"/>
                </a:solidFill>
              </a:rPr>
              <a:t>)	                                          </a:t>
            </a:r>
            <a:r>
              <a:rPr lang="de-DE" sz="2400" dirty="0" smtClean="0">
                <a:solidFill>
                  <a:srgbClr val="000000"/>
                </a:solidFill>
              </a:rPr>
              <a:t>(</a:t>
            </a:r>
            <a:r>
              <a:rPr lang="de-DE" sz="2400" dirty="0" err="1" smtClean="0">
                <a:solidFill>
                  <a:srgbClr val="000000"/>
                </a:solidFill>
              </a:rPr>
              <a:t>Correlation</a:t>
            </a:r>
            <a:r>
              <a:rPr lang="de-DE" sz="2400" dirty="0" smtClean="0">
                <a:solidFill>
                  <a:srgbClr val="000000"/>
                </a:solidFill>
              </a:rPr>
              <a:t>)</a:t>
            </a:r>
          </a:p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Note</a:t>
            </a:r>
            <a:r>
              <a:rPr lang="de-DE" dirty="0" smtClean="0">
                <a:solidFill>
                  <a:srgbClr val="008380"/>
                </a:solidFill>
              </a:rPr>
              <a:t>: </a:t>
            </a:r>
            <a:r>
              <a:rPr lang="de-DE" dirty="0" err="1" smtClean="0">
                <a:solidFill>
                  <a:srgbClr val="008380"/>
                </a:solidFill>
              </a:rPr>
              <a:t>σ</a:t>
            </a:r>
            <a:r>
              <a:rPr lang="de-DE" baseline="-25000" dirty="0" err="1" smtClean="0">
                <a:solidFill>
                  <a:srgbClr val="008380"/>
                </a:solidFill>
              </a:rPr>
              <a:t>XY</a:t>
            </a:r>
            <a:r>
              <a:rPr lang="de-DE" baseline="-25000" dirty="0" smtClean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= 0 = </a:t>
            </a:r>
            <a:r>
              <a:rPr lang="en-US" dirty="0" err="1" smtClean="0">
                <a:solidFill>
                  <a:srgbClr val="008380"/>
                </a:solidFill>
              </a:rPr>
              <a:t>ρ</a:t>
            </a:r>
            <a:r>
              <a:rPr lang="en-US" baseline="-25000" dirty="0" err="1" smtClean="0">
                <a:solidFill>
                  <a:srgbClr val="008380"/>
                </a:solidFill>
              </a:rPr>
              <a:t>XY</a:t>
            </a:r>
            <a:r>
              <a:rPr lang="en-US" baseline="-25000" dirty="0" smtClean="0">
                <a:solidFill>
                  <a:srgbClr val="00838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iff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0000"/>
                </a:solidFill>
              </a:rPr>
              <a:t> are independent</a:t>
            </a:r>
            <a:endParaRPr lang="de-DE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US" baseline="-25000" dirty="0" smtClean="0">
              <a:solidFill>
                <a:srgbClr val="008380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22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467544" y="2204864"/>
            <a:ext cx="8229600" cy="2592288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DE" sz="2800" b="1" dirty="0" smtClean="0">
                <a:solidFill>
                  <a:srgbClr val="FF0000"/>
                </a:solidFill>
              </a:rPr>
              <a:t>Theorem</a:t>
            </a:r>
            <a:r>
              <a:rPr lang="de-DE" sz="2800" dirty="0" smtClean="0">
                <a:solidFill>
                  <a:schemeClr val="tx1"/>
                </a:solidFill>
              </a:rPr>
              <a:t> (</a:t>
            </a:r>
            <a:r>
              <a:rPr lang="de-DE" sz="2800" dirty="0" err="1" smtClean="0">
                <a:solidFill>
                  <a:schemeClr val="tx1"/>
                </a:solidFill>
              </a:rPr>
              <a:t>Orthogonality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principle</a:t>
            </a:r>
            <a:r>
              <a:rPr lang="de-DE" sz="28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  <a:defRPr/>
            </a:pPr>
            <a:r>
              <a:rPr lang="de-DE" sz="2800" dirty="0" err="1" smtClean="0">
                <a:solidFill>
                  <a:schemeClr val="tx1"/>
                </a:solidFill>
              </a:rPr>
              <a:t>If</a:t>
            </a:r>
            <a:r>
              <a:rPr lang="de-DE" sz="2800" dirty="0" smtClean="0">
                <a:solidFill>
                  <a:schemeClr val="tx1"/>
                </a:solidFill>
              </a:rPr>
              <a:t>        </a:t>
            </a:r>
            <a:r>
              <a:rPr lang="de-DE" sz="2800" dirty="0" smtClean="0">
                <a:solidFill>
                  <a:srgbClr val="008380"/>
                </a:solidFill>
              </a:rPr>
              <a:t>Y = r</a:t>
            </a:r>
            <a:r>
              <a:rPr lang="de-DE" sz="2800" baseline="-25000" dirty="0" smtClean="0">
                <a:solidFill>
                  <a:srgbClr val="008380"/>
                </a:solidFill>
              </a:rPr>
              <a:t>0</a:t>
            </a:r>
            <a:r>
              <a:rPr lang="de-DE" sz="2800" dirty="0" smtClean="0">
                <a:solidFill>
                  <a:srgbClr val="008380"/>
                </a:solidFill>
              </a:rPr>
              <a:t> + r</a:t>
            </a:r>
            <a:r>
              <a:rPr lang="de-DE" sz="2800" baseline="-25000" dirty="0" smtClean="0">
                <a:solidFill>
                  <a:srgbClr val="008380"/>
                </a:solidFill>
              </a:rPr>
              <a:t>1</a:t>
            </a:r>
            <a:r>
              <a:rPr lang="de-DE" sz="2800" dirty="0" smtClean="0">
                <a:solidFill>
                  <a:srgbClr val="008380"/>
                </a:solidFill>
              </a:rPr>
              <a:t>X</a:t>
            </a:r>
            <a:r>
              <a:rPr lang="de-DE" sz="2800" baseline="-25000" dirty="0" smtClean="0">
                <a:solidFill>
                  <a:srgbClr val="008380"/>
                </a:solidFill>
              </a:rPr>
              <a:t>1</a:t>
            </a:r>
            <a:r>
              <a:rPr lang="de-DE" sz="2800" dirty="0" smtClean="0">
                <a:solidFill>
                  <a:srgbClr val="008380"/>
                </a:solidFill>
              </a:rPr>
              <a:t> + ... + </a:t>
            </a:r>
            <a:r>
              <a:rPr lang="de-DE" sz="2800" dirty="0" err="1" smtClean="0">
                <a:solidFill>
                  <a:srgbClr val="008380"/>
                </a:solidFill>
              </a:rPr>
              <a:t>r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k</a:t>
            </a:r>
            <a:r>
              <a:rPr lang="de-DE" sz="2800" dirty="0" err="1" smtClean="0">
                <a:solidFill>
                  <a:srgbClr val="008380"/>
                </a:solidFill>
              </a:rPr>
              <a:t>X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k</a:t>
            </a:r>
            <a:r>
              <a:rPr lang="de-DE" sz="2800" dirty="0" smtClean="0">
                <a:solidFill>
                  <a:srgbClr val="008380"/>
                </a:solidFill>
              </a:rPr>
              <a:t> + </a:t>
            </a:r>
            <a:r>
              <a:rPr lang="de-DE" sz="2800" dirty="0" err="1" smtClean="0">
                <a:solidFill>
                  <a:srgbClr val="008380"/>
                </a:solidFill>
              </a:rPr>
              <a:t>ε</a:t>
            </a:r>
            <a:endParaRPr lang="de-DE" sz="2800" dirty="0" smtClean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r>
              <a:rPr lang="de-DE" sz="2800" dirty="0" err="1">
                <a:solidFill>
                  <a:schemeClr val="tx1"/>
                </a:solidFill>
              </a:rPr>
              <a:t>t</a:t>
            </a:r>
            <a:r>
              <a:rPr lang="de-DE" sz="2800" dirty="0" err="1" smtClean="0">
                <a:solidFill>
                  <a:schemeClr val="tx1"/>
                </a:solidFill>
              </a:rPr>
              <a:t>hen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the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best</a:t>
            </a:r>
            <a:r>
              <a:rPr lang="de-DE" sz="2800" dirty="0" smtClean="0">
                <a:solidFill>
                  <a:schemeClr val="tx1"/>
                </a:solidFill>
              </a:rPr>
              <a:t> (least-</a:t>
            </a:r>
            <a:r>
              <a:rPr lang="de-DE" sz="2800" dirty="0" err="1" smtClean="0">
                <a:solidFill>
                  <a:schemeClr val="tx1"/>
                </a:solidFill>
              </a:rPr>
              <a:t>square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error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minimizing</a:t>
            </a:r>
            <a:r>
              <a:rPr lang="de-DE" sz="2800" dirty="0" smtClean="0">
                <a:solidFill>
                  <a:schemeClr val="tx1"/>
                </a:solidFill>
              </a:rPr>
              <a:t>) </a:t>
            </a:r>
            <a:r>
              <a:rPr lang="de-DE" sz="2800" dirty="0" err="1" smtClean="0">
                <a:solidFill>
                  <a:schemeClr val="tx1"/>
                </a:solidFill>
              </a:rPr>
              <a:t>coefficients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ri</a:t>
            </a:r>
            <a:r>
              <a:rPr lang="de-DE" sz="2800" dirty="0" smtClean="0">
                <a:solidFill>
                  <a:schemeClr val="tx1"/>
                </a:solidFill>
              </a:rPr>
              <a:t> (</a:t>
            </a:r>
            <a:r>
              <a:rPr lang="de-DE" sz="2800" dirty="0" err="1" smtClean="0">
                <a:solidFill>
                  <a:schemeClr val="tx1"/>
                </a:solidFill>
              </a:rPr>
              <a:t>for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any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distributions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Xi</a:t>
            </a:r>
            <a:r>
              <a:rPr lang="de-DE" sz="2800" dirty="0" smtClean="0">
                <a:solidFill>
                  <a:schemeClr val="tx1"/>
                </a:solidFill>
              </a:rPr>
              <a:t>) </a:t>
            </a:r>
            <a:r>
              <a:rPr lang="de-DE" sz="2800" dirty="0" err="1" smtClean="0">
                <a:solidFill>
                  <a:schemeClr val="tx1"/>
                </a:solidFill>
              </a:rPr>
              <a:t>result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when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σ</a:t>
            </a:r>
            <a:r>
              <a:rPr lang="de-DE" sz="2800" baseline="-25000" dirty="0" err="1">
                <a:solidFill>
                  <a:srgbClr val="008380"/>
                </a:solidFill>
              </a:rPr>
              <a:t>ε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Xi</a:t>
            </a:r>
            <a:r>
              <a:rPr lang="de-DE" sz="2800" dirty="0" smtClean="0">
                <a:solidFill>
                  <a:srgbClr val="008380"/>
                </a:solidFill>
              </a:rPr>
              <a:t> = 0 </a:t>
            </a:r>
            <a:r>
              <a:rPr lang="de-DE" sz="2800" dirty="0" err="1" smtClean="0">
                <a:solidFill>
                  <a:schemeClr val="tx1"/>
                </a:solidFill>
              </a:rPr>
              <a:t>for</a:t>
            </a:r>
            <a:r>
              <a:rPr lang="de-DE" sz="2800" dirty="0" smtClean="0">
                <a:solidFill>
                  <a:schemeClr val="tx1"/>
                </a:solidFill>
              </a:rPr>
              <a:t> all </a:t>
            </a:r>
            <a:r>
              <a:rPr lang="de-DE" sz="2800" dirty="0" smtClean="0">
                <a:solidFill>
                  <a:srgbClr val="008380"/>
                </a:solidFill>
              </a:rPr>
              <a:t>1 ≤ i </a:t>
            </a:r>
            <a:r>
              <a:rPr lang="de-DE" sz="2800" dirty="0">
                <a:solidFill>
                  <a:srgbClr val="008380"/>
                </a:solidFill>
              </a:rPr>
              <a:t>≤ </a:t>
            </a:r>
            <a:r>
              <a:rPr lang="de-DE" sz="2800" dirty="0" err="1" smtClean="0">
                <a:solidFill>
                  <a:srgbClr val="008380"/>
                </a:solidFill>
              </a:rPr>
              <a:t>k</a:t>
            </a:r>
            <a:r>
              <a:rPr lang="de-DE" sz="2800" dirty="0" smtClean="0">
                <a:solidFill>
                  <a:srgbClr val="008380"/>
                </a:solidFill>
              </a:rPr>
              <a:t> 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9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Regression coefficients and covariance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7632848" cy="345638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de-DE" sz="2000" dirty="0" err="1">
                <a:solidFill>
                  <a:schemeClr val="tx1"/>
                </a:solidFill>
              </a:rPr>
              <a:t>Assume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w.l.og</a:t>
            </a:r>
            <a:r>
              <a:rPr lang="de-DE" sz="2000" dirty="0">
                <a:solidFill>
                  <a:schemeClr val="tx1"/>
                </a:solidFill>
              </a:rPr>
              <a:t>. </a:t>
            </a:r>
            <a:r>
              <a:rPr lang="de-DE" sz="2000" dirty="0">
                <a:solidFill>
                  <a:srgbClr val="008380"/>
                </a:solidFill>
              </a:rPr>
              <a:t>E[</a:t>
            </a:r>
            <a:r>
              <a:rPr lang="de-DE" sz="2000" dirty="0" err="1">
                <a:solidFill>
                  <a:srgbClr val="008380"/>
                </a:solidFill>
              </a:rPr>
              <a:t>ε</a:t>
            </a:r>
            <a:r>
              <a:rPr lang="de-DE" sz="2000" smtClean="0">
                <a:solidFill>
                  <a:srgbClr val="008380"/>
                </a:solidFill>
              </a:rPr>
              <a:t>] = 0</a:t>
            </a:r>
            <a:endParaRPr lang="de-DE" sz="2000" dirty="0" smtClean="0">
              <a:solidFill>
                <a:srgbClr val="008380"/>
              </a:solidFill>
            </a:endParaRPr>
          </a:p>
          <a:p>
            <a:pPr>
              <a:defRPr/>
            </a:pPr>
            <a:r>
              <a:rPr lang="de-DE" sz="2000" dirty="0" smtClean="0">
                <a:solidFill>
                  <a:srgbClr val="008380"/>
                </a:solidFill>
              </a:rPr>
              <a:t>Y = 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 + 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X + </a:t>
            </a:r>
            <a:r>
              <a:rPr lang="de-DE" sz="2000" dirty="0" err="1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chemeClr val="tx1"/>
                </a:solidFill>
              </a:rPr>
              <a:t>      (*)</a:t>
            </a:r>
          </a:p>
          <a:p>
            <a:pPr>
              <a:defRPr/>
            </a:pPr>
            <a:r>
              <a:rPr lang="de-DE" sz="2000" dirty="0" smtClean="0">
                <a:solidFill>
                  <a:srgbClr val="008380"/>
                </a:solidFill>
              </a:rPr>
              <a:t>E[Y] = 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 + 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E[X]               </a:t>
            </a:r>
            <a:r>
              <a:rPr lang="de-DE" sz="2000" dirty="0" smtClean="0">
                <a:solidFill>
                  <a:schemeClr val="tx1"/>
                </a:solidFill>
              </a:rPr>
              <a:t>	                           (</a:t>
            </a:r>
            <a:r>
              <a:rPr lang="de-DE" sz="2000" dirty="0" err="1" smtClean="0">
                <a:solidFill>
                  <a:schemeClr val="tx1"/>
                </a:solidFill>
              </a:rPr>
              <a:t>by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applying</a:t>
            </a:r>
            <a:r>
              <a:rPr lang="de-DE" sz="2000" dirty="0" smtClean="0">
                <a:solidFill>
                  <a:schemeClr val="tx1"/>
                </a:solidFill>
              </a:rPr>
              <a:t> E)	</a:t>
            </a:r>
          </a:p>
          <a:p>
            <a:pPr>
              <a:defRPr/>
            </a:pPr>
            <a:r>
              <a:rPr lang="de-DE" sz="2000" dirty="0">
                <a:solidFill>
                  <a:srgbClr val="008380"/>
                </a:solidFill>
              </a:rPr>
              <a:t>X</a:t>
            </a:r>
            <a:r>
              <a:rPr lang="de-DE" sz="2000" dirty="0" smtClean="0">
                <a:solidFill>
                  <a:srgbClr val="008380"/>
                </a:solidFill>
              </a:rPr>
              <a:t>Y </a:t>
            </a:r>
            <a:r>
              <a:rPr lang="de-DE" sz="2000" dirty="0">
                <a:solidFill>
                  <a:srgbClr val="008380"/>
                </a:solidFill>
              </a:rPr>
              <a:t>= </a:t>
            </a:r>
            <a:r>
              <a:rPr lang="de-DE" sz="2000" dirty="0" smtClean="0">
                <a:solidFill>
                  <a:srgbClr val="008380"/>
                </a:solidFill>
              </a:rPr>
              <a:t>Xr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+ </a:t>
            </a:r>
            <a:r>
              <a:rPr lang="de-DE" sz="2000" dirty="0" smtClean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X</a:t>
            </a:r>
            <a:r>
              <a:rPr lang="de-DE" sz="2000" baseline="30000" dirty="0" smtClean="0">
                <a:solidFill>
                  <a:srgbClr val="008380"/>
                </a:solidFill>
              </a:rPr>
              <a:t>2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r>
              <a:rPr lang="de-DE" sz="2000" dirty="0">
                <a:solidFill>
                  <a:srgbClr val="008380"/>
                </a:solidFill>
              </a:rPr>
              <a:t>+ </a:t>
            </a:r>
            <a:r>
              <a:rPr lang="de-DE" sz="2000" dirty="0" err="1" smtClean="0">
                <a:solidFill>
                  <a:srgbClr val="008380"/>
                </a:solidFill>
              </a:rPr>
              <a:t>Xε</a:t>
            </a:r>
            <a:r>
              <a:rPr lang="de-DE" sz="2000" dirty="0" smtClean="0">
                <a:solidFill>
                  <a:srgbClr val="008380"/>
                </a:solidFill>
              </a:rPr>
              <a:t>                         </a:t>
            </a:r>
            <a:r>
              <a:rPr lang="de-DE" sz="2000" dirty="0" smtClean="0">
                <a:solidFill>
                  <a:srgbClr val="000000"/>
                </a:solidFill>
              </a:rPr>
              <a:t>(</a:t>
            </a:r>
            <a:r>
              <a:rPr lang="de-DE" sz="2000" dirty="0" err="1" smtClean="0">
                <a:solidFill>
                  <a:srgbClr val="000000"/>
                </a:solidFill>
              </a:rPr>
              <a:t>by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multiyplying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(*) </a:t>
            </a:r>
            <a:r>
              <a:rPr lang="de-DE" sz="2000" dirty="0" err="1" smtClean="0">
                <a:solidFill>
                  <a:srgbClr val="000000"/>
                </a:solidFill>
              </a:rPr>
              <a:t>with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X)      </a:t>
            </a:r>
          </a:p>
          <a:p>
            <a:pPr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E[XY] </a:t>
            </a:r>
            <a:r>
              <a:rPr lang="de-DE" sz="2000" dirty="0">
                <a:solidFill>
                  <a:srgbClr val="008380"/>
                </a:solidFill>
              </a:rPr>
              <a:t>= </a:t>
            </a:r>
            <a:r>
              <a:rPr lang="de-DE" sz="2000" dirty="0" smtClean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E[X] </a:t>
            </a:r>
            <a:r>
              <a:rPr lang="de-DE" sz="2000" dirty="0">
                <a:solidFill>
                  <a:srgbClr val="008380"/>
                </a:solidFill>
              </a:rPr>
              <a:t>+ </a:t>
            </a:r>
            <a:r>
              <a:rPr lang="de-DE" sz="2000" dirty="0" smtClean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E[X</a:t>
            </a:r>
            <a:r>
              <a:rPr lang="de-DE" sz="2000" baseline="30000" dirty="0" smtClean="0">
                <a:solidFill>
                  <a:srgbClr val="008380"/>
                </a:solidFill>
              </a:rPr>
              <a:t>2</a:t>
            </a:r>
            <a:r>
              <a:rPr lang="de-DE" sz="2000" dirty="0" smtClean="0">
                <a:solidFill>
                  <a:srgbClr val="008380"/>
                </a:solidFill>
              </a:rPr>
              <a:t>] </a:t>
            </a:r>
            <a:r>
              <a:rPr lang="de-DE" sz="2000" dirty="0">
                <a:solidFill>
                  <a:srgbClr val="008380"/>
                </a:solidFill>
              </a:rPr>
              <a:t>+ </a:t>
            </a:r>
            <a:r>
              <a:rPr lang="de-DE" sz="2000" dirty="0" smtClean="0">
                <a:solidFill>
                  <a:srgbClr val="008380"/>
                </a:solidFill>
              </a:rPr>
              <a:t>E[</a:t>
            </a:r>
            <a:r>
              <a:rPr lang="de-DE" sz="2000" dirty="0" err="1" smtClean="0">
                <a:solidFill>
                  <a:srgbClr val="008380"/>
                </a:solidFill>
              </a:rPr>
              <a:t>Xε</a:t>
            </a:r>
            <a:r>
              <a:rPr lang="de-DE" sz="2000" dirty="0" smtClean="0">
                <a:solidFill>
                  <a:srgbClr val="008380"/>
                </a:solidFill>
              </a:rPr>
              <a:t>]                   </a:t>
            </a: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err="1">
                <a:solidFill>
                  <a:schemeClr val="tx1"/>
                </a:solidFill>
              </a:rPr>
              <a:t>by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applying</a:t>
            </a:r>
            <a:r>
              <a:rPr lang="de-DE" sz="2000" dirty="0">
                <a:solidFill>
                  <a:schemeClr val="tx1"/>
                </a:solidFill>
              </a:rPr>
              <a:t> E)</a:t>
            </a:r>
            <a:endParaRPr lang="de-DE" sz="2000" dirty="0">
              <a:solidFill>
                <a:srgbClr val="008380"/>
              </a:solidFill>
            </a:endParaRPr>
          </a:p>
          <a:p>
            <a:pPr>
              <a:defRPr/>
            </a:pPr>
            <a:r>
              <a:rPr lang="de-DE" sz="2000" dirty="0" smtClean="0">
                <a:solidFill>
                  <a:srgbClr val="008380"/>
                </a:solidFill>
              </a:rPr>
              <a:t>E[</a:t>
            </a:r>
            <a:r>
              <a:rPr lang="de-DE" sz="2000" dirty="0" err="1" smtClean="0">
                <a:solidFill>
                  <a:srgbClr val="008380"/>
                </a:solidFill>
              </a:rPr>
              <a:t>X</a:t>
            </a:r>
            <a:r>
              <a:rPr lang="de-DE" sz="2000" dirty="0" err="1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] = 0                                                       </a:t>
            </a:r>
            <a:r>
              <a:rPr lang="de-DE" sz="2000" dirty="0" smtClean="0">
                <a:solidFill>
                  <a:srgbClr val="000000"/>
                </a:solidFill>
              </a:rPr>
              <a:t>(</a:t>
            </a:r>
            <a:r>
              <a:rPr lang="de-DE" sz="2000" dirty="0" err="1" smtClean="0">
                <a:solidFill>
                  <a:srgbClr val="000000"/>
                </a:solidFill>
              </a:rPr>
              <a:t>by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orthogonality</a:t>
            </a:r>
            <a:r>
              <a:rPr lang="de-DE" sz="2000" dirty="0" smtClean="0">
                <a:solidFill>
                  <a:srgbClr val="000000"/>
                </a:solidFill>
              </a:rPr>
              <a:t>)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</a:p>
          <a:p>
            <a:pPr>
              <a:defRPr/>
            </a:pPr>
            <a:r>
              <a:rPr lang="de-DE" sz="2000" dirty="0" err="1" smtClean="0">
                <a:solidFill>
                  <a:schemeClr val="tx1"/>
                </a:solidFill>
              </a:rPr>
              <a:t>Solving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for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and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</a:p>
          <a:p>
            <a:pPr lvl="1">
              <a:defRPr/>
            </a:pPr>
            <a:r>
              <a:rPr lang="de-DE" sz="2000" dirty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0</a:t>
            </a:r>
            <a:r>
              <a:rPr lang="de-DE" sz="2000" dirty="0" smtClean="0">
                <a:solidFill>
                  <a:srgbClr val="008380"/>
                </a:solidFill>
              </a:rPr>
              <a:t> = E[Y] –E[X](</a:t>
            </a:r>
            <a:r>
              <a:rPr lang="de-DE" sz="2000" dirty="0" err="1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XY</a:t>
            </a:r>
            <a:r>
              <a:rPr lang="de-DE" sz="2000" dirty="0" smtClean="0">
                <a:solidFill>
                  <a:srgbClr val="008380"/>
                </a:solidFill>
              </a:rPr>
              <a:t>/</a:t>
            </a:r>
            <a:r>
              <a:rPr lang="de-DE" sz="2000" dirty="0" err="1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XX</a:t>
            </a:r>
            <a:r>
              <a:rPr lang="de-DE" sz="2000" dirty="0" smtClean="0">
                <a:solidFill>
                  <a:srgbClr val="008380"/>
                </a:solidFill>
              </a:rPr>
              <a:t>)</a:t>
            </a:r>
          </a:p>
          <a:p>
            <a:pPr lvl="1">
              <a:defRPr/>
            </a:pPr>
            <a:r>
              <a:rPr lang="de-DE" sz="2000" dirty="0">
                <a:solidFill>
                  <a:srgbClr val="008380"/>
                </a:solidFill>
              </a:rPr>
              <a:t>r</a:t>
            </a:r>
            <a:r>
              <a:rPr lang="de-DE" sz="2000" baseline="-25000" dirty="0" smtClean="0">
                <a:solidFill>
                  <a:srgbClr val="008380"/>
                </a:solidFill>
              </a:rPr>
              <a:t>1</a:t>
            </a:r>
            <a:r>
              <a:rPr lang="de-DE" sz="2000" dirty="0" smtClean="0">
                <a:solidFill>
                  <a:srgbClr val="008380"/>
                </a:solidFill>
              </a:rPr>
              <a:t> =  </a:t>
            </a:r>
            <a:r>
              <a:rPr lang="de-DE" sz="2000" dirty="0" err="1">
                <a:solidFill>
                  <a:srgbClr val="008380"/>
                </a:solidFill>
              </a:rPr>
              <a:t>σ</a:t>
            </a:r>
            <a:r>
              <a:rPr lang="de-DE" sz="2000" baseline="-25000" dirty="0" err="1">
                <a:solidFill>
                  <a:srgbClr val="008380"/>
                </a:solidFill>
              </a:rPr>
              <a:t>XY</a:t>
            </a:r>
            <a:r>
              <a:rPr lang="de-DE" sz="2000" dirty="0">
                <a:solidFill>
                  <a:srgbClr val="008380"/>
                </a:solidFill>
              </a:rPr>
              <a:t>/</a:t>
            </a:r>
            <a:r>
              <a:rPr lang="de-DE" sz="2000" dirty="0" err="1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XX</a:t>
            </a:r>
            <a:endParaRPr lang="de-DE" dirty="0">
              <a:solidFill>
                <a:srgbClr val="008380"/>
              </a:solidFill>
            </a:endParaRPr>
          </a:p>
          <a:p>
            <a:pPr>
              <a:defRPr/>
            </a:pPr>
            <a:endParaRPr lang="de-DE" sz="2800" dirty="0">
              <a:solidFill>
                <a:schemeClr val="tx1"/>
              </a:solidFill>
            </a:endParaRPr>
          </a:p>
          <a:p>
            <a:pPr>
              <a:defRPr/>
            </a:pP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51520" y="5085184"/>
            <a:ext cx="6022794" cy="430887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err="1" smtClean="0"/>
              <a:t>Similar</a:t>
            </a:r>
            <a:r>
              <a:rPr lang="de-DE" sz="2200" dirty="0" smtClean="0"/>
              <a:t> </a:t>
            </a:r>
            <a:r>
              <a:rPr lang="de-DE" sz="2200" dirty="0" err="1" smtClean="0"/>
              <a:t>derivations</a:t>
            </a:r>
            <a:r>
              <a:rPr lang="de-DE" sz="2200" dirty="0" smtClean="0"/>
              <a:t> </a:t>
            </a:r>
            <a:r>
              <a:rPr lang="de-DE" sz="2200" dirty="0" err="1" smtClean="0"/>
              <a:t>fore</a:t>
            </a:r>
            <a:r>
              <a:rPr lang="de-DE" sz="2200" dirty="0" smtClean="0"/>
              <a:t> multiple </a:t>
            </a:r>
            <a:r>
              <a:rPr lang="de-DE" sz="2200" dirty="0" err="1" smtClean="0"/>
              <a:t>regression</a:t>
            </a:r>
            <a:endParaRPr 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360057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endParaRPr lang="de-DE" sz="24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Dr. Özgür </a:t>
            </a:r>
            <a:r>
              <a:rPr lang="de-DE" dirty="0" err="1" smtClean="0">
                <a:cs typeface="+mn-cs"/>
              </a:rPr>
              <a:t>Özçep</a:t>
            </a: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Tanya Braun (Lab Class)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Path </a:t>
            </a:r>
            <a:r>
              <a:rPr lang="en-US" dirty="0"/>
              <a:t>C</a:t>
            </a:r>
            <a:r>
              <a:rPr lang="en-US" dirty="0" smtClean="0"/>
              <a:t>oefficients (Example)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517632" cy="4104233"/>
          </a:xfrm>
          <a:ln>
            <a:solidFill>
              <a:srgbClr val="FF66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6600"/>
                </a:solidFill>
              </a:rPr>
              <a:t>Example</a:t>
            </a:r>
          </a:p>
          <a:p>
            <a:pPr>
              <a:defRPr/>
            </a:pPr>
            <a:r>
              <a:rPr lang="en-US" dirty="0" smtClean="0"/>
              <a:t>Linear SCM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X = 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Z = </a:t>
            </a:r>
            <a:r>
              <a:rPr lang="en-US" dirty="0" err="1" smtClean="0">
                <a:solidFill>
                  <a:srgbClr val="008380"/>
                </a:solidFill>
              </a:rPr>
              <a:t>aX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W = </a:t>
            </a:r>
            <a:r>
              <a:rPr lang="en-US" dirty="0" err="1" smtClean="0">
                <a:solidFill>
                  <a:srgbClr val="008380"/>
                </a:solidFill>
              </a:rPr>
              <a:t>bX</a:t>
            </a:r>
            <a:r>
              <a:rPr lang="en-US" dirty="0" smtClean="0">
                <a:solidFill>
                  <a:srgbClr val="008380"/>
                </a:solidFill>
              </a:rPr>
              <a:t> +</a:t>
            </a:r>
            <a:r>
              <a:rPr lang="en-US" dirty="0" err="1" smtClean="0">
                <a:solidFill>
                  <a:srgbClr val="008380"/>
                </a:solidFill>
              </a:rPr>
              <a:t>cZ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Y = </a:t>
            </a:r>
            <a:r>
              <a:rPr lang="en-US" dirty="0" err="1" smtClean="0">
                <a:solidFill>
                  <a:srgbClr val="008380"/>
                </a:solidFill>
              </a:rPr>
              <a:t>dZ</a:t>
            </a:r>
            <a:r>
              <a:rPr lang="en-US" dirty="0" smtClean="0">
                <a:solidFill>
                  <a:srgbClr val="008380"/>
                </a:solidFill>
              </a:rPr>
              <a:t> +</a:t>
            </a:r>
            <a:r>
              <a:rPr lang="en-US" dirty="0" err="1" smtClean="0">
                <a:solidFill>
                  <a:srgbClr val="008380"/>
                </a:solidFill>
              </a:rPr>
              <a:t>eW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</a:p>
          <a:p>
            <a:pPr>
              <a:defRPr/>
            </a:pPr>
            <a:r>
              <a:rPr lang="en-US" dirty="0" smtClean="0"/>
              <a:t>Graph of SCM as usual </a:t>
            </a:r>
          </a:p>
          <a:p>
            <a:pPr>
              <a:defRPr/>
            </a:pPr>
            <a:r>
              <a:rPr lang="en-US" dirty="0" smtClean="0"/>
              <a:t>But now </a:t>
            </a:r>
            <a:r>
              <a:rPr lang="en-US" dirty="0" smtClean="0">
                <a:solidFill>
                  <a:srgbClr val="FF0000"/>
                </a:solidFill>
              </a:rPr>
              <a:t>additional</a:t>
            </a:r>
            <a:r>
              <a:rPr lang="en-US" dirty="0" smtClean="0"/>
              <a:t> information by edge labels: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00FF"/>
                </a:solidFill>
              </a:rPr>
              <a:t>    Path Coefficients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660232" y="27809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26304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6926304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6998312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648072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46043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stCxn id="24" idx="3"/>
            <a:endCxn id="8" idx="7"/>
          </p:cNvCxnSpPr>
          <p:nvPr/>
        </p:nvCxnSpPr>
        <p:spPr>
          <a:xfrm flipH="1">
            <a:off x="7049229" y="2813264"/>
            <a:ext cx="1410334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62208" y="177281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20272" y="35637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6136" y="257419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843847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3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5"/>
            <a:endCxn id="24" idx="0"/>
          </p:cNvCxnSpPr>
          <p:nvPr/>
        </p:nvCxnSpPr>
        <p:spPr>
          <a:xfrm>
            <a:off x="7359221" y="1895728"/>
            <a:ext cx="115125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956926" y="1556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358352" y="11247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  <a:endParaRPr lang="de-DE" baseline="-25000" dirty="0" smtClean="0"/>
          </a:p>
        </p:txBody>
      </p:sp>
      <p:sp>
        <p:nvSpPr>
          <p:cNvPr id="35" name="Oval 3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>
            <a:stCxn id="35" idx="4"/>
            <a:endCxn id="3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8566812" y="256490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8519121" y="198884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</a:p>
        </p:txBody>
      </p:sp>
      <p:cxnSp>
        <p:nvCxnSpPr>
          <p:cNvPr id="43" name="Gerade Verbindung mit Pfeil 42"/>
          <p:cNvCxnSpPr>
            <a:stCxn id="13" idx="4"/>
            <a:endCxn id="24" idx="0"/>
          </p:cNvCxnSpPr>
          <p:nvPr/>
        </p:nvCxnSpPr>
        <p:spPr>
          <a:xfrm flipH="1">
            <a:off x="851048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4" idx="2"/>
            <a:endCxn id="9" idx="6"/>
          </p:cNvCxnSpPr>
          <p:nvPr/>
        </p:nvCxnSpPr>
        <p:spPr>
          <a:xfrm flipH="1" flipV="1">
            <a:off x="6350240" y="2762320"/>
            <a:ext cx="2088232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6588224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821022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7109326" y="24115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228184" y="306896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</a:rPr>
              <a:t>e</a:t>
            </a:r>
            <a:endParaRPr lang="de-DE" dirty="0" smtClean="0">
              <a:solidFill>
                <a:srgbClr val="0000FF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7544" y="5517232"/>
            <a:ext cx="8496944" cy="769441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err="1" smtClean="0"/>
              <a:t>Linearity</a:t>
            </a:r>
            <a:r>
              <a:rPr lang="de-DE" sz="2200" dirty="0" smtClean="0"/>
              <a:t> </a:t>
            </a:r>
            <a:r>
              <a:rPr lang="de-DE" sz="2200" dirty="0" err="1" smtClean="0"/>
              <a:t>assumption</a:t>
            </a:r>
            <a:r>
              <a:rPr lang="de-DE" sz="2200" dirty="0" smtClean="0"/>
              <a:t> </a:t>
            </a:r>
            <a:r>
              <a:rPr lang="de-DE" sz="2200" dirty="0" err="1" smtClean="0"/>
              <a:t>makes</a:t>
            </a:r>
            <a:r>
              <a:rPr lang="de-DE" sz="2200" dirty="0" smtClean="0"/>
              <a:t> </a:t>
            </a:r>
            <a:r>
              <a:rPr lang="de-DE" sz="2200" dirty="0" err="1" smtClean="0"/>
              <a:t>association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coefficient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edge</a:t>
            </a:r>
            <a:r>
              <a:rPr lang="de-DE" sz="2200" dirty="0" smtClean="0"/>
              <a:t> a well-</a:t>
            </a:r>
            <a:r>
              <a:rPr lang="de-DE" sz="2200" dirty="0" err="1" smtClean="0"/>
              <a:t>formed</a:t>
            </a:r>
            <a:r>
              <a:rPr lang="de-DE" sz="2200" dirty="0" smtClean="0"/>
              <a:t> </a:t>
            </a:r>
            <a:r>
              <a:rPr lang="de-DE" sz="2200" dirty="0" err="1" smtClean="0"/>
              <a:t>operation</a:t>
            </a:r>
            <a:endParaRPr 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164647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3" grpId="0" animBg="1"/>
      <p:bldP spid="14" grpId="0" animBg="1"/>
      <p:bldP spid="19" grpId="0"/>
      <p:bldP spid="20" grpId="0"/>
      <p:bldP spid="22" grpId="0"/>
      <p:bldP spid="24" grpId="0" animBg="1"/>
      <p:bldP spid="30" grpId="0" animBg="1"/>
      <p:bldP spid="33" grpId="0"/>
      <p:bldP spid="34" grpId="0"/>
      <p:bldP spid="35" grpId="0" animBg="1"/>
      <p:bldP spid="41" grpId="0"/>
      <p:bldP spid="42" grpId="0"/>
      <p:bldP spid="56" grpId="0"/>
      <p:bldP spid="57" grpId="0"/>
      <p:bldP spid="58" grpId="0"/>
      <p:bldP spid="59" grpId="0"/>
      <p:bldP spid="60" grpId="0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Path </a:t>
            </a:r>
            <a:r>
              <a:rPr lang="en-US" dirty="0"/>
              <a:t>C</a:t>
            </a:r>
            <a:r>
              <a:rPr lang="en-US" dirty="0" smtClean="0"/>
              <a:t>oefficients (Example)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517632" cy="4104233"/>
          </a:xfrm>
          <a:ln>
            <a:solidFill>
              <a:srgbClr val="FF66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6600"/>
                </a:solidFill>
              </a:rPr>
              <a:t>Example</a:t>
            </a:r>
          </a:p>
          <a:p>
            <a:pPr>
              <a:defRPr/>
            </a:pPr>
            <a:r>
              <a:rPr lang="en-US" dirty="0" smtClean="0"/>
              <a:t>Linear SCM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X = 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Z = </a:t>
            </a:r>
            <a:r>
              <a:rPr lang="en-US" dirty="0" err="1" smtClean="0">
                <a:solidFill>
                  <a:srgbClr val="008380"/>
                </a:solidFill>
              </a:rPr>
              <a:t>aX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W = </a:t>
            </a:r>
            <a:r>
              <a:rPr lang="en-US" dirty="0" err="1" smtClean="0">
                <a:solidFill>
                  <a:srgbClr val="008380"/>
                </a:solidFill>
              </a:rPr>
              <a:t>bX</a:t>
            </a:r>
            <a:r>
              <a:rPr lang="en-US" dirty="0" smtClean="0">
                <a:solidFill>
                  <a:srgbClr val="008380"/>
                </a:solidFill>
              </a:rPr>
              <a:t> +</a:t>
            </a:r>
            <a:r>
              <a:rPr lang="en-US" dirty="0" err="1" smtClean="0">
                <a:solidFill>
                  <a:srgbClr val="008380"/>
                </a:solidFill>
              </a:rPr>
              <a:t>cZ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Y = </a:t>
            </a:r>
            <a:r>
              <a:rPr lang="en-US" dirty="0" err="1" smtClean="0">
                <a:solidFill>
                  <a:srgbClr val="008380"/>
                </a:solidFill>
              </a:rPr>
              <a:t>dZ</a:t>
            </a:r>
            <a:r>
              <a:rPr lang="en-US" dirty="0" smtClean="0">
                <a:solidFill>
                  <a:srgbClr val="008380"/>
                </a:solidFill>
              </a:rPr>
              <a:t> +</a:t>
            </a:r>
            <a:r>
              <a:rPr lang="en-US" dirty="0" err="1" smtClean="0">
                <a:solidFill>
                  <a:srgbClr val="008380"/>
                </a:solidFill>
              </a:rPr>
              <a:t>eW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</a:p>
          <a:p>
            <a:pPr>
              <a:defRPr/>
            </a:pPr>
            <a:r>
              <a:rPr lang="en-US" dirty="0" smtClean="0"/>
              <a:t>Graph of SCM as usual </a:t>
            </a:r>
          </a:p>
          <a:p>
            <a:pPr>
              <a:defRPr/>
            </a:pPr>
            <a:r>
              <a:rPr lang="en-US" dirty="0" smtClean="0"/>
              <a:t>But now </a:t>
            </a:r>
            <a:r>
              <a:rPr lang="en-US" dirty="0" smtClean="0">
                <a:solidFill>
                  <a:srgbClr val="FF0000"/>
                </a:solidFill>
              </a:rPr>
              <a:t>additional</a:t>
            </a:r>
            <a:r>
              <a:rPr lang="en-US" dirty="0" smtClean="0"/>
              <a:t> information by edge labels: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00FF"/>
                </a:solidFill>
              </a:rPr>
              <a:t>    Path Coefficients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660232" y="27809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26304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6926304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6998312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648072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46043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stCxn id="24" idx="3"/>
            <a:endCxn id="8" idx="7"/>
          </p:cNvCxnSpPr>
          <p:nvPr/>
        </p:nvCxnSpPr>
        <p:spPr>
          <a:xfrm flipH="1">
            <a:off x="7049229" y="2813264"/>
            <a:ext cx="1410334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62208" y="177281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20272" y="35637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6136" y="257419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843847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3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5"/>
            <a:endCxn id="24" idx="0"/>
          </p:cNvCxnSpPr>
          <p:nvPr/>
        </p:nvCxnSpPr>
        <p:spPr>
          <a:xfrm>
            <a:off x="7359221" y="1895728"/>
            <a:ext cx="115125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956926" y="1556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358352" y="11247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  <a:endParaRPr lang="de-DE" baseline="-25000" dirty="0" smtClean="0"/>
          </a:p>
        </p:txBody>
      </p:sp>
      <p:sp>
        <p:nvSpPr>
          <p:cNvPr id="35" name="Oval 3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>
            <a:stCxn id="35" idx="4"/>
            <a:endCxn id="3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8566812" y="256490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8519121" y="198884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</a:p>
        </p:txBody>
      </p:sp>
      <p:cxnSp>
        <p:nvCxnSpPr>
          <p:cNvPr id="43" name="Gerade Verbindung mit Pfeil 42"/>
          <p:cNvCxnSpPr>
            <a:stCxn id="13" idx="4"/>
            <a:endCxn id="24" idx="0"/>
          </p:cNvCxnSpPr>
          <p:nvPr/>
        </p:nvCxnSpPr>
        <p:spPr>
          <a:xfrm flipH="1">
            <a:off x="851048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4" idx="2"/>
            <a:endCxn id="9" idx="6"/>
          </p:cNvCxnSpPr>
          <p:nvPr/>
        </p:nvCxnSpPr>
        <p:spPr>
          <a:xfrm flipH="1" flipV="1">
            <a:off x="6350240" y="2762320"/>
            <a:ext cx="2088232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6588224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821022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7109326" y="24115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228184" y="306896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</a:rPr>
              <a:t>e</a:t>
            </a:r>
            <a:endParaRPr lang="de-DE" dirty="0" smtClean="0">
              <a:solidFill>
                <a:srgbClr val="0000FF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67544" y="5517232"/>
            <a:ext cx="8496944" cy="769441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err="1">
                <a:solidFill>
                  <a:srgbClr val="FF0000"/>
                </a:solidFill>
              </a:rPr>
              <a:t>Warning</a:t>
            </a:r>
            <a:r>
              <a:rPr lang="de-DE" sz="2200" dirty="0">
                <a:solidFill>
                  <a:srgbClr val="FF0000"/>
                </a:solidFill>
              </a:rPr>
              <a:t> </a:t>
            </a:r>
            <a:r>
              <a:rPr lang="de-DE" sz="2200" dirty="0" err="1"/>
              <a:t>from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beginning</a:t>
            </a:r>
            <a:r>
              <a:rPr lang="de-DE" sz="2200" dirty="0"/>
              <a:t>: </a:t>
            </a:r>
            <a:endParaRPr lang="de-DE" sz="2200" dirty="0" smtClean="0"/>
          </a:p>
          <a:p>
            <a:r>
              <a:rPr lang="de-DE" sz="2200" dirty="0" smtClean="0"/>
              <a:t> </a:t>
            </a:r>
            <a:r>
              <a:rPr lang="de-DE" sz="2200" dirty="0"/>
              <a:t>Path </a:t>
            </a:r>
            <a:r>
              <a:rPr lang="de-DE" sz="2200" dirty="0" err="1"/>
              <a:t>coeefficients</a:t>
            </a:r>
            <a:r>
              <a:rPr lang="de-DE" sz="2200" dirty="0"/>
              <a:t> (</a:t>
            </a:r>
            <a:r>
              <a:rPr lang="de-DE" sz="2200" dirty="0" err="1"/>
              <a:t>causal</a:t>
            </a:r>
            <a:r>
              <a:rPr lang="de-DE" sz="2200" dirty="0"/>
              <a:t>) </a:t>
            </a:r>
            <a:r>
              <a:rPr lang="de-DE" sz="2200" dirty="0" smtClean="0"/>
              <a:t>≠ </a:t>
            </a:r>
            <a:r>
              <a:rPr lang="de-DE" sz="2200" dirty="0" err="1" smtClean="0"/>
              <a:t>regression</a:t>
            </a:r>
            <a:r>
              <a:rPr lang="de-DE" sz="2200" dirty="0" smtClean="0"/>
              <a:t> </a:t>
            </a:r>
            <a:r>
              <a:rPr lang="de-DE" sz="2200" dirty="0" err="1" smtClean="0"/>
              <a:t>coefficients</a:t>
            </a:r>
            <a:r>
              <a:rPr lang="de-DE" sz="2200" dirty="0"/>
              <a:t> </a:t>
            </a:r>
            <a:r>
              <a:rPr lang="de-DE" sz="2200" dirty="0" smtClean="0"/>
              <a:t>(</a:t>
            </a:r>
            <a:r>
              <a:rPr lang="de-DE" sz="2200" dirty="0" err="1"/>
              <a:t>descriptive</a:t>
            </a:r>
            <a:r>
              <a:rPr lang="de-DE" sz="2200" dirty="0" smtClean="0"/>
              <a:t>) 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13799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Path Coefficients (Semantics)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4989240" cy="230403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Linear SCM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Z = </a:t>
            </a:r>
            <a:r>
              <a:rPr lang="en-US" dirty="0" err="1">
                <a:solidFill>
                  <a:srgbClr val="008380"/>
                </a:solidFill>
              </a:rPr>
              <a:t>aX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W = </a:t>
            </a:r>
            <a:r>
              <a:rPr lang="en-US" dirty="0" err="1">
                <a:solidFill>
                  <a:srgbClr val="008380"/>
                </a:solidFill>
              </a:rPr>
              <a:t>bX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cZ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Y = </a:t>
            </a:r>
            <a:r>
              <a:rPr lang="en-US" dirty="0" err="1">
                <a:solidFill>
                  <a:srgbClr val="008380"/>
                </a:solidFill>
              </a:rPr>
              <a:t>dZ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eW</a:t>
            </a:r>
            <a:r>
              <a:rPr lang="en-US" dirty="0">
                <a:solidFill>
                  <a:srgbClr val="008380"/>
                </a:solidFill>
              </a:rPr>
              <a:t> +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endParaRPr lang="de-DE" dirty="0" smtClean="0">
              <a:solidFill>
                <a:srgbClr val="008380"/>
              </a:solidFill>
            </a:endParaRPr>
          </a:p>
          <a:p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660232" y="27809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26304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6926304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6998312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648072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46043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stCxn id="24" idx="3"/>
            <a:endCxn id="8" idx="7"/>
          </p:cNvCxnSpPr>
          <p:nvPr/>
        </p:nvCxnSpPr>
        <p:spPr>
          <a:xfrm flipH="1">
            <a:off x="7049229" y="2813264"/>
            <a:ext cx="1410334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62208" y="177281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20272" y="35637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6136" y="257419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843847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3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5"/>
            <a:endCxn id="24" idx="0"/>
          </p:cNvCxnSpPr>
          <p:nvPr/>
        </p:nvCxnSpPr>
        <p:spPr>
          <a:xfrm>
            <a:off x="7359221" y="1895728"/>
            <a:ext cx="115125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956926" y="1556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358352" y="11247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  <a:endParaRPr lang="de-DE" baseline="-25000" dirty="0" smtClean="0"/>
          </a:p>
        </p:txBody>
      </p:sp>
      <p:sp>
        <p:nvSpPr>
          <p:cNvPr id="35" name="Oval 3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>
            <a:stCxn id="35" idx="4"/>
            <a:endCxn id="3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8566812" y="25556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8519121" y="197954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</a:p>
        </p:txBody>
      </p:sp>
      <p:cxnSp>
        <p:nvCxnSpPr>
          <p:cNvPr id="43" name="Gerade Verbindung mit Pfeil 42"/>
          <p:cNvCxnSpPr>
            <a:stCxn id="13" idx="4"/>
            <a:endCxn id="24" idx="0"/>
          </p:cNvCxnSpPr>
          <p:nvPr/>
        </p:nvCxnSpPr>
        <p:spPr>
          <a:xfrm flipH="1">
            <a:off x="851048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4" idx="2"/>
            <a:endCxn id="9" idx="6"/>
          </p:cNvCxnSpPr>
          <p:nvPr/>
        </p:nvCxnSpPr>
        <p:spPr>
          <a:xfrm flipH="1" flipV="1">
            <a:off x="6350240" y="2762320"/>
            <a:ext cx="2088232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6588224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821022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7109326" y="24115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228184" y="306896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e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7" name="Inhaltsplatzhalter 2"/>
          <p:cNvSpPr txBox="1">
            <a:spLocks/>
          </p:cNvSpPr>
          <p:nvPr/>
        </p:nvSpPr>
        <p:spPr bwMode="auto">
          <a:xfrm>
            <a:off x="467544" y="3861048"/>
            <a:ext cx="8496944" cy="273630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Q: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semantics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</a:t>
            </a:r>
            <a:r>
              <a:rPr lang="de-DE" dirty="0" err="1"/>
              <a:t>coefficients</a:t>
            </a:r>
            <a:r>
              <a:rPr lang="de-DE" dirty="0"/>
              <a:t> on </a:t>
            </a:r>
            <a:r>
              <a:rPr lang="de-DE" dirty="0" err="1"/>
              <a:t>edge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Z-Y</a:t>
            </a:r>
            <a:r>
              <a:rPr lang="de-DE" dirty="0"/>
              <a:t>?</a:t>
            </a:r>
          </a:p>
          <a:p>
            <a:r>
              <a:rPr lang="de-DE" dirty="0"/>
              <a:t>A: </a:t>
            </a:r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smtClean="0"/>
              <a:t>CDE on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Z=+1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CDE = E[</a:t>
            </a:r>
            <a:r>
              <a:rPr lang="de-DE" sz="2400" dirty="0" err="1" smtClean="0">
                <a:solidFill>
                  <a:srgbClr val="008380"/>
                </a:solidFill>
              </a:rPr>
              <a:t>Y|do</a:t>
            </a:r>
            <a:r>
              <a:rPr lang="de-DE" sz="2400" dirty="0" smtClean="0">
                <a:solidFill>
                  <a:srgbClr val="008380"/>
                </a:solidFill>
              </a:rPr>
              <a:t>(Z=z+1), do(W=</a:t>
            </a:r>
            <a:r>
              <a:rPr lang="de-DE" sz="2400" dirty="0" err="1" smtClean="0">
                <a:solidFill>
                  <a:srgbClr val="008380"/>
                </a:solidFill>
              </a:rPr>
              <a:t>w</a:t>
            </a:r>
            <a:r>
              <a:rPr lang="de-DE" sz="2400" dirty="0" smtClean="0">
                <a:solidFill>
                  <a:srgbClr val="008380"/>
                </a:solidFill>
              </a:rPr>
              <a:t>)]- E[</a:t>
            </a:r>
            <a:r>
              <a:rPr lang="de-DE" sz="2400" dirty="0" err="1" smtClean="0">
                <a:solidFill>
                  <a:srgbClr val="008380"/>
                </a:solidFill>
              </a:rPr>
              <a:t>Y|do</a:t>
            </a:r>
            <a:r>
              <a:rPr lang="de-DE" sz="2400" dirty="0" smtClean="0">
                <a:solidFill>
                  <a:srgbClr val="008380"/>
                </a:solidFill>
              </a:rPr>
              <a:t>(Z = </a:t>
            </a:r>
            <a:r>
              <a:rPr lang="de-DE" sz="2400" dirty="0" err="1" smtClean="0">
                <a:solidFill>
                  <a:srgbClr val="008380"/>
                </a:solidFill>
              </a:rPr>
              <a:t>z</a:t>
            </a:r>
            <a:r>
              <a:rPr lang="de-DE" sz="2400" dirty="0" smtClean="0">
                <a:solidFill>
                  <a:srgbClr val="008380"/>
                </a:solidFill>
              </a:rPr>
              <a:t>), do(W=</a:t>
            </a:r>
            <a:r>
              <a:rPr lang="de-DE" sz="2400" dirty="0" err="1" smtClean="0">
                <a:solidFill>
                  <a:srgbClr val="008380"/>
                </a:solidFill>
              </a:rPr>
              <a:t>w</a:t>
            </a:r>
            <a:r>
              <a:rPr lang="de-DE" sz="2400" dirty="0" smtClean="0">
                <a:solidFill>
                  <a:srgbClr val="008380"/>
                </a:solidFill>
              </a:rPr>
              <a:t>)]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  <a:r>
              <a:rPr lang="de-DE" dirty="0" smtClean="0">
                <a:solidFill>
                  <a:srgbClr val="008380"/>
                </a:solidFill>
              </a:rPr>
              <a:t>=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d(z+1) +</a:t>
            </a:r>
            <a:r>
              <a:rPr lang="de-DE" dirty="0" err="1" smtClean="0">
                <a:solidFill>
                  <a:srgbClr val="008380"/>
                </a:solidFill>
              </a:rPr>
              <a:t>ew</a:t>
            </a:r>
            <a:r>
              <a:rPr lang="de-DE" dirty="0" smtClean="0">
                <a:solidFill>
                  <a:srgbClr val="008380"/>
                </a:solidFill>
              </a:rPr>
              <a:t> +E[U</a:t>
            </a:r>
            <a:r>
              <a:rPr lang="de-DE" baseline="-25000" dirty="0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]– (</a:t>
            </a:r>
            <a:r>
              <a:rPr lang="de-DE" dirty="0" err="1" smtClean="0">
                <a:solidFill>
                  <a:srgbClr val="008380"/>
                </a:solidFill>
              </a:rPr>
              <a:t>dz</a:t>
            </a:r>
            <a:r>
              <a:rPr lang="de-DE" dirty="0" smtClean="0">
                <a:solidFill>
                  <a:srgbClr val="008380"/>
                </a:solidFill>
              </a:rPr>
              <a:t> +</a:t>
            </a:r>
            <a:r>
              <a:rPr lang="de-DE" dirty="0" err="1" smtClean="0">
                <a:solidFill>
                  <a:srgbClr val="008380"/>
                </a:solidFill>
              </a:rPr>
              <a:t>ew+E</a:t>
            </a:r>
            <a:r>
              <a:rPr lang="de-DE" dirty="0" smtClean="0">
                <a:solidFill>
                  <a:srgbClr val="008380"/>
                </a:solidFill>
              </a:rPr>
              <a:t>[U</a:t>
            </a:r>
            <a:r>
              <a:rPr lang="de-DE" baseline="-25000" dirty="0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])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</a:t>
            </a:r>
            <a:r>
              <a:rPr lang="de-DE" dirty="0" smtClean="0"/>
              <a:t>= </a:t>
            </a:r>
            <a:r>
              <a:rPr lang="de-DE" dirty="0" smtClean="0">
                <a:solidFill>
                  <a:srgbClr val="FF0000"/>
                </a:solidFill>
              </a:rPr>
              <a:t>d </a:t>
            </a:r>
            <a:r>
              <a:rPr lang="de-DE" dirty="0" smtClean="0"/>
              <a:t>= </a:t>
            </a:r>
            <a:r>
              <a:rPr lang="de-DE" dirty="0" err="1" smtClean="0">
                <a:solidFill>
                  <a:srgbClr val="FF0000"/>
                </a:solidFill>
              </a:rPr>
              <a:t>label</a:t>
            </a:r>
            <a:r>
              <a:rPr lang="de-DE" dirty="0" smtClean="0">
                <a:solidFill>
                  <a:srgbClr val="FF0000"/>
                </a:solidFill>
              </a:rPr>
              <a:t> on Z-Y </a:t>
            </a:r>
            <a:r>
              <a:rPr lang="de-DE" dirty="0" err="1" smtClean="0">
                <a:solidFill>
                  <a:srgbClr val="FF0000"/>
                </a:solidFill>
              </a:rPr>
              <a:t>edge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en-US" dirty="0" smtClean="0"/>
          </a:p>
        </p:txBody>
      </p:sp>
      <p:sp>
        <p:nvSpPr>
          <p:cNvPr id="39" name="Textfeld 38"/>
          <p:cNvSpPr txBox="1"/>
          <p:nvPr/>
        </p:nvSpPr>
        <p:spPr>
          <a:xfrm>
            <a:off x="2699792" y="1124744"/>
            <a:ext cx="3421855" cy="1015663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Note: CDE </a:t>
            </a:r>
            <a:r>
              <a:rPr lang="de-DE" sz="2000" dirty="0" err="1" smtClean="0">
                <a:solidFill>
                  <a:srgbClr val="000000"/>
                </a:solidFill>
              </a:rPr>
              <a:t>does</a:t>
            </a:r>
            <a:r>
              <a:rPr lang="de-DE" sz="2000" dirty="0" smtClean="0">
                <a:solidFill>
                  <a:srgbClr val="000000"/>
                </a:solidFill>
              </a:rPr>
              <a:t> not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d</a:t>
            </a:r>
            <a:r>
              <a:rPr lang="de-DE" sz="2000" dirty="0" err="1" smtClean="0">
                <a:solidFill>
                  <a:srgbClr val="000000"/>
                </a:solidFill>
              </a:rPr>
              <a:t>epend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0000"/>
                </a:solidFill>
              </a:rPr>
              <a:t>o</a:t>
            </a:r>
            <a:r>
              <a:rPr lang="de-DE" sz="2000" dirty="0" smtClean="0">
                <a:solidFill>
                  <a:srgbClr val="000000"/>
                </a:solidFill>
              </a:rPr>
              <a:t>n </a:t>
            </a:r>
            <a:r>
              <a:rPr lang="de-DE" sz="2000" dirty="0" err="1" smtClean="0">
                <a:solidFill>
                  <a:srgbClr val="000000"/>
                </a:solidFill>
              </a:rPr>
              <a:t>the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exact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change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e-DE" sz="2000" dirty="0" err="1" smtClean="0">
                <a:solidFill>
                  <a:srgbClr val="000000"/>
                </a:solidFill>
              </a:rPr>
              <a:t>of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Z </a:t>
            </a:r>
            <a:r>
              <a:rPr lang="de-DE" sz="2000" dirty="0">
                <a:solidFill>
                  <a:srgbClr val="000000"/>
                </a:solidFill>
              </a:rPr>
              <a:t>b</a:t>
            </a:r>
            <a:r>
              <a:rPr lang="de-DE" sz="2000" dirty="0" smtClean="0">
                <a:solidFill>
                  <a:srgbClr val="000000"/>
                </a:solidFill>
              </a:rPr>
              <a:t>ut </a:t>
            </a:r>
            <a:r>
              <a:rPr lang="de-DE" sz="2000" dirty="0" err="1" smtClean="0">
                <a:solidFill>
                  <a:srgbClr val="000000"/>
                </a:solidFill>
              </a:rPr>
              <a:t>only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its</a:t>
            </a:r>
            <a:r>
              <a:rPr lang="de-DE" sz="2000" dirty="0" smtClean="0">
                <a:solidFill>
                  <a:srgbClr val="000000"/>
                </a:solidFill>
              </a:rPr>
              <a:t> rate </a:t>
            </a:r>
            <a:r>
              <a:rPr lang="de-DE" sz="2000" dirty="0" smtClean="0">
                <a:solidFill>
                  <a:srgbClr val="008380"/>
                </a:solidFill>
              </a:rPr>
              <a:t>Z=+1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932040" y="6093296"/>
            <a:ext cx="3744416" cy="707886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err="1" smtClean="0">
                <a:solidFill>
                  <a:srgbClr val="000000"/>
                </a:solidFill>
              </a:rPr>
              <a:t>We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used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the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linearity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of</a:t>
            </a:r>
            <a:r>
              <a:rPr lang="de-DE" sz="2000" dirty="0" smtClean="0">
                <a:solidFill>
                  <a:srgbClr val="000000"/>
                </a:solidFill>
              </a:rPr>
              <a:t> E</a:t>
            </a:r>
          </a:p>
          <a:p>
            <a:r>
              <a:rPr lang="de-DE" sz="2000" dirty="0" smtClean="0">
                <a:solidFill>
                  <a:srgbClr val="000000"/>
                </a:solidFill>
              </a:rPr>
              <a:t>E[</a:t>
            </a:r>
            <a:r>
              <a:rPr lang="de-DE" sz="2000" dirty="0" err="1" smtClean="0">
                <a:solidFill>
                  <a:srgbClr val="000000"/>
                </a:solidFill>
              </a:rPr>
              <a:t>aX</a:t>
            </a:r>
            <a:r>
              <a:rPr lang="de-DE" sz="2000" dirty="0" smtClean="0">
                <a:solidFill>
                  <a:srgbClr val="000000"/>
                </a:solidFill>
              </a:rPr>
              <a:t> + </a:t>
            </a:r>
            <a:r>
              <a:rPr lang="de-DE" sz="2000" dirty="0" err="1" smtClean="0">
                <a:solidFill>
                  <a:srgbClr val="000000"/>
                </a:solidFill>
              </a:rPr>
              <a:t>bY</a:t>
            </a:r>
            <a:r>
              <a:rPr lang="de-DE" sz="2000" dirty="0">
                <a:solidFill>
                  <a:srgbClr val="000000"/>
                </a:solidFill>
              </a:rPr>
              <a:t>]</a:t>
            </a:r>
            <a:r>
              <a:rPr lang="de-DE" sz="2000" dirty="0" smtClean="0">
                <a:solidFill>
                  <a:srgbClr val="000000"/>
                </a:solidFill>
              </a:rPr>
              <a:t> = </a:t>
            </a:r>
            <a:r>
              <a:rPr lang="de-DE" sz="2000" dirty="0" err="1" smtClean="0">
                <a:solidFill>
                  <a:srgbClr val="000000"/>
                </a:solidFill>
              </a:rPr>
              <a:t>aE</a:t>
            </a:r>
            <a:r>
              <a:rPr lang="de-DE" sz="2000" dirty="0" smtClean="0">
                <a:solidFill>
                  <a:srgbClr val="000000"/>
                </a:solidFill>
              </a:rPr>
              <a:t>[X]+</a:t>
            </a:r>
            <a:r>
              <a:rPr lang="de-DE" sz="2000" dirty="0" err="1" smtClean="0">
                <a:solidFill>
                  <a:srgbClr val="000000"/>
                </a:solidFill>
              </a:rPr>
              <a:t>bE</a:t>
            </a:r>
            <a:r>
              <a:rPr lang="de-DE" sz="2000" dirty="0" smtClean="0">
                <a:solidFill>
                  <a:srgbClr val="000000"/>
                </a:solidFill>
              </a:rPr>
              <a:t>[Y]</a:t>
            </a:r>
          </a:p>
        </p:txBody>
      </p:sp>
    </p:spTree>
    <p:extLst>
      <p:ext uri="{BB962C8B-B14F-4D97-AF65-F5344CB8AC3E}">
        <p14:creationId xmlns:p14="http://schemas.microsoft.com/office/powerpoint/2010/main" val="267853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Total Effect in Linear Systems (</a:t>
            </a:r>
            <a:r>
              <a:rPr lang="en-US" dirty="0" smtClean="0">
                <a:solidFill>
                  <a:srgbClr val="FF8000"/>
                </a:solidFill>
              </a:rPr>
              <a:t>Example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4989240" cy="230403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Linear SCM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Z = </a:t>
            </a:r>
            <a:r>
              <a:rPr lang="en-US" dirty="0" err="1">
                <a:solidFill>
                  <a:srgbClr val="008380"/>
                </a:solidFill>
              </a:rPr>
              <a:t>aX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W = </a:t>
            </a:r>
            <a:r>
              <a:rPr lang="en-US" dirty="0" err="1">
                <a:solidFill>
                  <a:srgbClr val="008380"/>
                </a:solidFill>
              </a:rPr>
              <a:t>bX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cZ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Y = </a:t>
            </a:r>
            <a:r>
              <a:rPr lang="en-US" dirty="0" err="1">
                <a:solidFill>
                  <a:srgbClr val="008380"/>
                </a:solidFill>
              </a:rPr>
              <a:t>dZ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eW</a:t>
            </a:r>
            <a:r>
              <a:rPr lang="en-US" dirty="0">
                <a:solidFill>
                  <a:srgbClr val="008380"/>
                </a:solidFill>
              </a:rPr>
              <a:t> +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endParaRPr lang="de-DE" dirty="0" smtClean="0">
              <a:solidFill>
                <a:srgbClr val="008380"/>
              </a:solidFill>
            </a:endParaRPr>
          </a:p>
          <a:p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660232" y="27809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26304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6926304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6998312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648072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46043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stCxn id="24" idx="3"/>
            <a:endCxn id="8" idx="7"/>
          </p:cNvCxnSpPr>
          <p:nvPr/>
        </p:nvCxnSpPr>
        <p:spPr>
          <a:xfrm flipH="1">
            <a:off x="7049229" y="2813264"/>
            <a:ext cx="1410334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62208" y="177281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20272" y="35637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6136" y="257419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843847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3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5"/>
            <a:endCxn id="24" idx="0"/>
          </p:cNvCxnSpPr>
          <p:nvPr/>
        </p:nvCxnSpPr>
        <p:spPr>
          <a:xfrm>
            <a:off x="7359221" y="1895728"/>
            <a:ext cx="115125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956926" y="1556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358352" y="11247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  <a:endParaRPr lang="de-DE" baseline="-25000" dirty="0" smtClean="0"/>
          </a:p>
        </p:txBody>
      </p:sp>
      <p:sp>
        <p:nvSpPr>
          <p:cNvPr id="35" name="Oval 3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>
            <a:stCxn id="35" idx="4"/>
            <a:endCxn id="3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8566812" y="25556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8519121" y="197954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</a:p>
        </p:txBody>
      </p:sp>
      <p:cxnSp>
        <p:nvCxnSpPr>
          <p:cNvPr id="43" name="Gerade Verbindung mit Pfeil 42"/>
          <p:cNvCxnSpPr>
            <a:stCxn id="13" idx="4"/>
            <a:endCxn id="24" idx="0"/>
          </p:cNvCxnSpPr>
          <p:nvPr/>
        </p:nvCxnSpPr>
        <p:spPr>
          <a:xfrm flipH="1">
            <a:off x="851048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4" idx="2"/>
            <a:endCxn id="9" idx="6"/>
          </p:cNvCxnSpPr>
          <p:nvPr/>
        </p:nvCxnSpPr>
        <p:spPr>
          <a:xfrm flipH="1" flipV="1">
            <a:off x="6350240" y="2762320"/>
            <a:ext cx="2088232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6588224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821022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7109326" y="24115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228184" y="306896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e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7" name="Inhaltsplatzhalter 2"/>
          <p:cNvSpPr txBox="1">
            <a:spLocks/>
          </p:cNvSpPr>
          <p:nvPr/>
        </p:nvSpPr>
        <p:spPr bwMode="auto">
          <a:xfrm>
            <a:off x="539552" y="3861048"/>
            <a:ext cx="8136904" cy="144016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Q: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smtClean="0"/>
              <a:t>total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/>
              <a:t>?</a:t>
            </a:r>
          </a:p>
          <a:p>
            <a:r>
              <a:rPr lang="de-DE" dirty="0"/>
              <a:t>A: 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coefficient</a:t>
            </a:r>
            <a:r>
              <a:rPr lang="de-DE" dirty="0" smtClean="0"/>
              <a:t> </a:t>
            </a:r>
            <a:r>
              <a:rPr lang="de-DE" dirty="0" err="1" smtClean="0"/>
              <a:t>products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directed</a:t>
            </a:r>
            <a:r>
              <a:rPr lang="de-DE" dirty="0" smtClean="0">
                <a:solidFill>
                  <a:srgbClr val="008380"/>
                </a:solidFill>
              </a:rPr>
              <a:t> Z-Y </a:t>
            </a:r>
            <a:r>
              <a:rPr lang="de-DE" dirty="0" err="1" smtClean="0"/>
              <a:t>path</a:t>
            </a:r>
            <a:endParaRPr lang="de-DE" dirty="0" smtClean="0"/>
          </a:p>
          <a:p>
            <a:pPr lvl="1"/>
            <a:r>
              <a:rPr lang="de-DE" dirty="0" err="1" smtClean="0"/>
              <a:t>Directed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1: </a:t>
            </a:r>
            <a:r>
              <a:rPr lang="de-DE" dirty="0" smtClean="0">
                <a:solidFill>
                  <a:srgbClr val="008380"/>
                </a:solidFill>
              </a:rPr>
              <a:t>Z-d-&gt;Y</a:t>
            </a:r>
            <a:r>
              <a:rPr lang="de-DE" dirty="0" smtClean="0"/>
              <a:t>;  </a:t>
            </a:r>
            <a:r>
              <a:rPr lang="de-DE" dirty="0" err="1" smtClean="0"/>
              <a:t>product</a:t>
            </a:r>
            <a:r>
              <a:rPr lang="de-DE" dirty="0" smtClean="0"/>
              <a:t> = </a:t>
            </a:r>
            <a:r>
              <a:rPr lang="de-DE" dirty="0" smtClean="0">
                <a:solidFill>
                  <a:srgbClr val="008380"/>
                </a:solidFill>
              </a:rPr>
              <a:t>d</a:t>
            </a:r>
          </a:p>
          <a:p>
            <a:pPr lvl="1"/>
            <a:r>
              <a:rPr lang="de-DE" dirty="0" err="1" smtClean="0"/>
              <a:t>Directed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2: </a:t>
            </a:r>
            <a:r>
              <a:rPr lang="de-DE" dirty="0" smtClean="0">
                <a:solidFill>
                  <a:srgbClr val="008380"/>
                </a:solidFill>
              </a:rPr>
              <a:t>Z-c-&gt;W-</a:t>
            </a:r>
            <a:r>
              <a:rPr lang="de-DE" dirty="0" err="1" smtClean="0">
                <a:solidFill>
                  <a:srgbClr val="008380"/>
                </a:solidFill>
              </a:rPr>
              <a:t>e</a:t>
            </a:r>
            <a:r>
              <a:rPr lang="de-DE" dirty="0" smtClean="0">
                <a:solidFill>
                  <a:srgbClr val="008380"/>
                </a:solidFill>
              </a:rPr>
              <a:t>-&gt;Y</a:t>
            </a:r>
            <a:r>
              <a:rPr lang="de-DE" dirty="0" smtClean="0"/>
              <a:t>; </a:t>
            </a:r>
            <a:r>
              <a:rPr lang="de-DE" dirty="0" err="1" smtClean="0"/>
              <a:t>product</a:t>
            </a:r>
            <a:r>
              <a:rPr lang="de-DE" dirty="0" smtClean="0"/>
              <a:t> =</a:t>
            </a:r>
            <a:r>
              <a:rPr lang="de-DE" dirty="0" smtClean="0">
                <a:solidFill>
                  <a:srgbClr val="008380"/>
                </a:solidFill>
              </a:rPr>
              <a:t>ec</a:t>
            </a:r>
          </a:p>
          <a:p>
            <a:pPr lvl="1"/>
            <a:r>
              <a:rPr lang="de-DE" dirty="0" smtClean="0"/>
              <a:t>Total </a:t>
            </a:r>
            <a:r>
              <a:rPr lang="de-DE" dirty="0" err="1" smtClean="0"/>
              <a:t>effect</a:t>
            </a:r>
            <a:r>
              <a:rPr lang="de-DE" dirty="0" smtClean="0"/>
              <a:t> = </a:t>
            </a:r>
            <a:r>
              <a:rPr lang="de-DE" dirty="0" smtClean="0">
                <a:solidFill>
                  <a:srgbClr val="008380"/>
                </a:solidFill>
              </a:rPr>
              <a:t>d + ec</a:t>
            </a:r>
            <a:r>
              <a:rPr lang="de-DE" dirty="0" smtClean="0"/>
              <a:t>  </a:t>
            </a:r>
            <a:endParaRPr lang="de-DE" dirty="0"/>
          </a:p>
          <a:p>
            <a:pPr marL="457200" lvl="1" indent="0">
              <a:buNone/>
            </a:pPr>
            <a:endParaRPr lang="de-DE" dirty="0" smtClean="0"/>
          </a:p>
          <a:p>
            <a:pPr lvl="1"/>
            <a:endParaRPr lang="de-DE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8" name="Textfeld 37"/>
          <p:cNvSpPr txBox="1"/>
          <p:nvPr/>
        </p:nvSpPr>
        <p:spPr>
          <a:xfrm>
            <a:off x="2267744" y="3501008"/>
            <a:ext cx="4074828" cy="400110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Total </a:t>
            </a:r>
            <a:r>
              <a:rPr lang="de-DE" sz="2000" dirty="0" err="1" smtClean="0">
                <a:solidFill>
                  <a:srgbClr val="000000"/>
                </a:solidFill>
              </a:rPr>
              <a:t>effect</a:t>
            </a:r>
            <a:r>
              <a:rPr lang="de-DE" sz="2000" dirty="0" smtClean="0">
                <a:solidFill>
                  <a:srgbClr val="000000"/>
                </a:solidFill>
              </a:rPr>
              <a:t> = </a:t>
            </a:r>
            <a:r>
              <a:rPr lang="de-DE" sz="2000" dirty="0" err="1" smtClean="0">
                <a:solidFill>
                  <a:srgbClr val="000000"/>
                </a:solidFill>
              </a:rPr>
              <a:t>general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causal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effect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endParaRPr lang="de-DE" sz="200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Total </a:t>
            </a:r>
            <a:r>
              <a:rPr lang="en-US" dirty="0" smtClean="0"/>
              <a:t>Effect </a:t>
            </a:r>
            <a:r>
              <a:rPr lang="en-US" dirty="0"/>
              <a:t>in </a:t>
            </a:r>
            <a:r>
              <a:rPr lang="en-US" dirty="0" smtClean="0"/>
              <a:t>Linear </a:t>
            </a:r>
            <a:r>
              <a:rPr lang="en-US" dirty="0"/>
              <a:t>S</a:t>
            </a:r>
            <a:r>
              <a:rPr lang="en-US" dirty="0" smtClean="0"/>
              <a:t>ystems (</a:t>
            </a:r>
            <a:r>
              <a:rPr lang="en-US" dirty="0"/>
              <a:t>I</a:t>
            </a:r>
            <a:r>
              <a:rPr lang="en-US" dirty="0" smtClean="0"/>
              <a:t>ntuition)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4989240" cy="230403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Linear SCM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Z = </a:t>
            </a:r>
            <a:r>
              <a:rPr lang="en-US" dirty="0" err="1">
                <a:solidFill>
                  <a:srgbClr val="008380"/>
                </a:solidFill>
              </a:rPr>
              <a:t>aX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W = </a:t>
            </a:r>
            <a:r>
              <a:rPr lang="en-US" dirty="0" err="1">
                <a:solidFill>
                  <a:srgbClr val="008380"/>
                </a:solidFill>
              </a:rPr>
              <a:t>bX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cZ</a:t>
            </a:r>
            <a:r>
              <a:rPr lang="en-US" dirty="0">
                <a:solidFill>
                  <a:srgbClr val="008380"/>
                </a:solidFill>
              </a:rPr>
              <a:t> + U</a:t>
            </a:r>
            <a:r>
              <a:rPr lang="en-US" baseline="-25000" dirty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Y = </a:t>
            </a:r>
            <a:r>
              <a:rPr lang="en-US" dirty="0" err="1">
                <a:solidFill>
                  <a:srgbClr val="008380"/>
                </a:solidFill>
              </a:rPr>
              <a:t>dZ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eW</a:t>
            </a:r>
            <a:r>
              <a:rPr lang="en-US" dirty="0">
                <a:solidFill>
                  <a:srgbClr val="008380"/>
                </a:solidFill>
              </a:rPr>
              <a:t> +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endParaRPr lang="de-DE" dirty="0" smtClean="0">
              <a:solidFill>
                <a:srgbClr val="008380"/>
              </a:solidFill>
            </a:endParaRPr>
          </a:p>
          <a:p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660232" y="27809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926304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6926304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6998312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648072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46043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stCxn id="24" idx="3"/>
            <a:endCxn id="8" idx="7"/>
          </p:cNvCxnSpPr>
          <p:nvPr/>
        </p:nvCxnSpPr>
        <p:spPr>
          <a:xfrm flipH="1">
            <a:off x="7049229" y="2813264"/>
            <a:ext cx="1410334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062208" y="177281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20272" y="35637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2" name="Textfeld 21"/>
          <p:cNvSpPr txBox="1"/>
          <p:nvPr/>
        </p:nvSpPr>
        <p:spPr>
          <a:xfrm>
            <a:off x="5796136" y="257419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843847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3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5"/>
            <a:endCxn id="24" idx="0"/>
          </p:cNvCxnSpPr>
          <p:nvPr/>
        </p:nvCxnSpPr>
        <p:spPr>
          <a:xfrm>
            <a:off x="7359221" y="1895728"/>
            <a:ext cx="115125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956926" y="1556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358352" y="11247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  <a:endParaRPr lang="de-DE" baseline="-25000" dirty="0" smtClean="0"/>
          </a:p>
        </p:txBody>
      </p:sp>
      <p:sp>
        <p:nvSpPr>
          <p:cNvPr id="35" name="Oval 3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>
            <a:stCxn id="35" idx="4"/>
            <a:endCxn id="3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8566812" y="25556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8519121" y="197954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</a:p>
        </p:txBody>
      </p:sp>
      <p:cxnSp>
        <p:nvCxnSpPr>
          <p:cNvPr id="43" name="Gerade Verbindung mit Pfeil 42"/>
          <p:cNvCxnSpPr>
            <a:stCxn id="13" idx="4"/>
            <a:endCxn id="24" idx="0"/>
          </p:cNvCxnSpPr>
          <p:nvPr/>
        </p:nvCxnSpPr>
        <p:spPr>
          <a:xfrm flipH="1">
            <a:off x="851048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24" idx="2"/>
            <a:endCxn id="9" idx="6"/>
          </p:cNvCxnSpPr>
          <p:nvPr/>
        </p:nvCxnSpPr>
        <p:spPr>
          <a:xfrm flipH="1" flipV="1">
            <a:off x="6350240" y="2762320"/>
            <a:ext cx="2088232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6588224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821022" y="191683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7109326" y="24115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228184" y="306896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e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7" name="Inhaltsplatzhalter 2"/>
          <p:cNvSpPr txBox="1">
            <a:spLocks/>
          </p:cNvSpPr>
          <p:nvPr/>
        </p:nvSpPr>
        <p:spPr bwMode="auto">
          <a:xfrm>
            <a:off x="467544" y="3861048"/>
            <a:ext cx="8136904" cy="273630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Q: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smtClean="0"/>
              <a:t>total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/>
              <a:t>?</a:t>
            </a:r>
          </a:p>
          <a:p>
            <a:r>
              <a:rPr lang="de-DE" dirty="0"/>
              <a:t>A: 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coefficient</a:t>
            </a:r>
            <a:r>
              <a:rPr lang="de-DE" dirty="0" smtClean="0"/>
              <a:t> </a:t>
            </a:r>
            <a:r>
              <a:rPr lang="de-DE" dirty="0" err="1" smtClean="0"/>
              <a:t>products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directed</a:t>
            </a:r>
            <a:r>
              <a:rPr lang="de-DE" dirty="0" smtClean="0"/>
              <a:t>  </a:t>
            </a:r>
            <a:r>
              <a:rPr lang="de-DE" dirty="0" smtClean="0">
                <a:solidFill>
                  <a:srgbClr val="008380"/>
                </a:solidFill>
              </a:rPr>
              <a:t>Z-Y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endParaRPr lang="de-DE" dirty="0"/>
          </a:p>
          <a:p>
            <a:pPr lvl="1"/>
            <a:r>
              <a:rPr lang="de-DE" dirty="0" smtClean="0"/>
              <a:t>Total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τ</a:t>
            </a:r>
            <a:r>
              <a:rPr lang="de-DE" dirty="0" smtClean="0"/>
              <a:t>: Intervene on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express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/>
              <a:t> = </a:t>
            </a:r>
            <a:r>
              <a:rPr lang="en-US" dirty="0" err="1">
                <a:solidFill>
                  <a:srgbClr val="008380"/>
                </a:solidFill>
              </a:rPr>
              <a:t>dZ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eW</a:t>
            </a:r>
            <a:r>
              <a:rPr lang="en-US" dirty="0">
                <a:solidFill>
                  <a:srgbClr val="008380"/>
                </a:solidFill>
              </a:rPr>
              <a:t> +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baseline="-25000" dirty="0" smtClean="0">
                <a:solidFill>
                  <a:srgbClr val="008380"/>
                </a:solidFill>
              </a:rPr>
              <a:t>Y </a:t>
            </a:r>
            <a:r>
              <a:rPr lang="en-US" dirty="0" smtClean="0">
                <a:solidFill>
                  <a:srgbClr val="008380"/>
                </a:solidFill>
              </a:rPr>
              <a:t>= </a:t>
            </a:r>
            <a:r>
              <a:rPr lang="en-US" dirty="0" err="1">
                <a:solidFill>
                  <a:srgbClr val="008380"/>
                </a:solidFill>
              </a:rPr>
              <a:t>dZ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smtClean="0">
                <a:solidFill>
                  <a:srgbClr val="008380"/>
                </a:solidFill>
              </a:rPr>
              <a:t>e(</a:t>
            </a:r>
            <a:r>
              <a:rPr lang="en-US" dirty="0" err="1">
                <a:solidFill>
                  <a:srgbClr val="008380"/>
                </a:solidFill>
              </a:rPr>
              <a:t>bX</a:t>
            </a:r>
            <a:r>
              <a:rPr lang="en-US" dirty="0">
                <a:solidFill>
                  <a:srgbClr val="008380"/>
                </a:solidFill>
              </a:rPr>
              <a:t> +</a:t>
            </a:r>
            <a:r>
              <a:rPr lang="en-US" dirty="0" err="1">
                <a:solidFill>
                  <a:srgbClr val="008380"/>
                </a:solidFill>
              </a:rPr>
              <a:t>cZ</a:t>
            </a:r>
            <a:r>
              <a:rPr lang="en-US" dirty="0">
                <a:solidFill>
                  <a:srgbClr val="008380"/>
                </a:solidFill>
              </a:rPr>
              <a:t> +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baseline="-25000" dirty="0" smtClean="0">
                <a:solidFill>
                  <a:srgbClr val="008380"/>
                </a:solidFill>
              </a:rPr>
              <a:t>W</a:t>
            </a:r>
            <a:r>
              <a:rPr lang="en-US" dirty="0" smtClean="0">
                <a:solidFill>
                  <a:srgbClr val="008380"/>
                </a:solidFill>
              </a:rPr>
              <a:t>) </a:t>
            </a:r>
            <a:r>
              <a:rPr lang="en-US" dirty="0">
                <a:solidFill>
                  <a:srgbClr val="008380"/>
                </a:solidFill>
              </a:rPr>
              <a:t>+ 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=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d+ec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008380"/>
                </a:solidFill>
              </a:rPr>
              <a:t>Z + </a:t>
            </a:r>
            <a:r>
              <a:rPr lang="en-US" dirty="0" err="1" smtClean="0">
                <a:solidFill>
                  <a:srgbClr val="008380"/>
                </a:solidFill>
              </a:rPr>
              <a:t>ebX</a:t>
            </a:r>
            <a:r>
              <a:rPr lang="en-US" dirty="0" smtClean="0">
                <a:solidFill>
                  <a:srgbClr val="008380"/>
                </a:solidFill>
              </a:rPr>
              <a:t> + 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en-US" dirty="0" err="1" smtClean="0">
                <a:solidFill>
                  <a:srgbClr val="008380"/>
                </a:solidFill>
              </a:rPr>
              <a:t>eU</a:t>
            </a:r>
            <a:r>
              <a:rPr lang="en-US" baseline="-25000" dirty="0" err="1" smtClean="0">
                <a:solidFill>
                  <a:srgbClr val="008380"/>
                </a:solidFill>
              </a:rPr>
              <a:t>W</a:t>
            </a:r>
            <a:r>
              <a:rPr lang="en-US" dirty="0" smtClean="0"/>
              <a:t> = </a:t>
            </a:r>
            <a:r>
              <a:rPr lang="de-DE" dirty="0" err="1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008380"/>
                </a:solidFill>
              </a:rPr>
              <a:t>Z+ U</a:t>
            </a:r>
            <a:endParaRPr lang="de-DE" dirty="0">
              <a:solidFill>
                <a:srgbClr val="008380"/>
              </a:solidFill>
            </a:endParaRP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en-US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6734667" y="6093296"/>
            <a:ext cx="2409333" cy="707886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Note1: X,U</a:t>
            </a:r>
            <a:r>
              <a:rPr lang="de-DE" sz="2000" baseline="-25000" dirty="0" smtClean="0">
                <a:solidFill>
                  <a:srgbClr val="000000"/>
                </a:solidFill>
              </a:rPr>
              <a:t>Y</a:t>
            </a:r>
            <a:r>
              <a:rPr lang="de-DE" sz="2000" dirty="0" smtClean="0">
                <a:solidFill>
                  <a:srgbClr val="000000"/>
                </a:solidFill>
              </a:rPr>
              <a:t>,U</a:t>
            </a:r>
            <a:r>
              <a:rPr lang="de-DE" sz="2000" baseline="-25000" dirty="0" smtClean="0">
                <a:solidFill>
                  <a:srgbClr val="000000"/>
                </a:solidFill>
              </a:rPr>
              <a:t>W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e-DE" sz="2000" dirty="0" smtClean="0">
                <a:solidFill>
                  <a:srgbClr val="000000"/>
                </a:solidFill>
              </a:rPr>
              <a:t>do not </a:t>
            </a:r>
            <a:r>
              <a:rPr lang="de-DE" sz="2000" dirty="0" err="1" smtClean="0">
                <a:solidFill>
                  <a:srgbClr val="000000"/>
                </a:solidFill>
              </a:rPr>
              <a:t>depend</a:t>
            </a:r>
            <a:r>
              <a:rPr lang="de-DE" sz="2000" dirty="0" smtClean="0">
                <a:solidFill>
                  <a:srgbClr val="000000"/>
                </a:solidFill>
              </a:rPr>
              <a:t> on Z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8465138" y="2780928"/>
            <a:ext cx="69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Z= </a:t>
            </a:r>
            <a:r>
              <a:rPr lang="de-DE" sz="2000" dirty="0" err="1" smtClean="0"/>
              <a:t>z</a:t>
            </a:r>
            <a:endParaRPr lang="de-DE" sz="2000" dirty="0" smtClean="0"/>
          </a:p>
        </p:txBody>
      </p:sp>
      <p:sp>
        <p:nvSpPr>
          <p:cNvPr id="38" name="Textfeld 37"/>
          <p:cNvSpPr txBox="1"/>
          <p:nvPr/>
        </p:nvSpPr>
        <p:spPr>
          <a:xfrm>
            <a:off x="179512" y="3429000"/>
            <a:ext cx="7272808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Note 3: Holds </a:t>
            </a:r>
            <a:r>
              <a:rPr lang="de-DE" sz="2000" dirty="0" err="1" smtClean="0">
                <a:solidFill>
                  <a:schemeClr val="tx1"/>
                </a:solidFill>
              </a:rPr>
              <a:t>for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any</a:t>
            </a:r>
            <a:r>
              <a:rPr lang="de-DE" sz="2000" dirty="0" smtClean="0">
                <a:solidFill>
                  <a:schemeClr val="tx1"/>
                </a:solidFill>
              </a:rPr>
              <a:t> linear SCM (</a:t>
            </a:r>
            <a:r>
              <a:rPr lang="de-DE" sz="2000" dirty="0" err="1" smtClean="0">
                <a:solidFill>
                  <a:schemeClr val="tx1"/>
                </a:solidFill>
              </a:rPr>
              <a:t>U</a:t>
            </a:r>
            <a:r>
              <a:rPr lang="de-DE" sz="2000" baseline="-25000" dirty="0" err="1" smtClean="0">
                <a:solidFill>
                  <a:schemeClr val="tx1"/>
                </a:solidFill>
              </a:rPr>
              <a:t>i</a:t>
            </a:r>
            <a:r>
              <a:rPr lang="de-DE" sz="2000" dirty="0" err="1" smtClean="0">
                <a:solidFill>
                  <a:schemeClr val="tx1"/>
                </a:solidFill>
              </a:rPr>
              <a:t>s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may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be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dependent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2987824" y="1124744"/>
            <a:ext cx="3464435" cy="1015663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Note 2: Total </a:t>
            </a:r>
            <a:r>
              <a:rPr lang="de-DE" sz="2000" dirty="0" err="1" smtClean="0">
                <a:solidFill>
                  <a:srgbClr val="000000"/>
                </a:solidFill>
              </a:rPr>
              <a:t>effect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does</a:t>
            </a:r>
            <a:r>
              <a:rPr lang="de-DE" sz="2000" dirty="0" smtClean="0">
                <a:solidFill>
                  <a:srgbClr val="000000"/>
                </a:solidFill>
              </a:rPr>
              <a:t> not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d</a:t>
            </a:r>
            <a:r>
              <a:rPr lang="de-DE" sz="2000" dirty="0" err="1" smtClean="0">
                <a:solidFill>
                  <a:srgbClr val="000000"/>
                </a:solidFill>
              </a:rPr>
              <a:t>epend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0000"/>
                </a:solidFill>
              </a:rPr>
              <a:t>o</a:t>
            </a:r>
            <a:r>
              <a:rPr lang="de-DE" sz="2000" dirty="0" smtClean="0">
                <a:solidFill>
                  <a:srgbClr val="000000"/>
                </a:solidFill>
              </a:rPr>
              <a:t>n </a:t>
            </a:r>
            <a:r>
              <a:rPr lang="de-DE" sz="2000" dirty="0" err="1" smtClean="0">
                <a:solidFill>
                  <a:srgbClr val="000000"/>
                </a:solidFill>
              </a:rPr>
              <a:t>the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exact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change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e-DE" sz="2000" dirty="0" err="1" smtClean="0">
                <a:solidFill>
                  <a:srgbClr val="000000"/>
                </a:solidFill>
              </a:rPr>
              <a:t>of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Z </a:t>
            </a:r>
            <a:r>
              <a:rPr lang="de-DE" sz="2000" dirty="0">
                <a:solidFill>
                  <a:srgbClr val="000000"/>
                </a:solidFill>
              </a:rPr>
              <a:t>b</a:t>
            </a:r>
            <a:r>
              <a:rPr lang="de-DE" sz="2000" dirty="0" smtClean="0">
                <a:solidFill>
                  <a:srgbClr val="000000"/>
                </a:solidFill>
              </a:rPr>
              <a:t>ut </a:t>
            </a:r>
            <a:r>
              <a:rPr lang="de-DE" sz="2000" dirty="0" err="1" smtClean="0">
                <a:solidFill>
                  <a:srgbClr val="000000"/>
                </a:solidFill>
              </a:rPr>
              <a:t>only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its</a:t>
            </a:r>
            <a:r>
              <a:rPr lang="de-DE" sz="2000" dirty="0" smtClean="0">
                <a:solidFill>
                  <a:srgbClr val="000000"/>
                </a:solidFill>
              </a:rPr>
              <a:t> rate </a:t>
            </a:r>
            <a:r>
              <a:rPr lang="de-DE" sz="2000" dirty="0" smtClean="0">
                <a:solidFill>
                  <a:srgbClr val="008380"/>
                </a:solidFill>
              </a:rPr>
              <a:t>Z=+1</a:t>
            </a:r>
          </a:p>
        </p:txBody>
      </p:sp>
    </p:spTree>
    <p:extLst>
      <p:ext uri="{BB962C8B-B14F-4D97-AF65-F5344CB8AC3E}">
        <p14:creationId xmlns:p14="http://schemas.microsoft.com/office/powerpoint/2010/main" val="343850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1" grpId="0"/>
      <p:bldP spid="42" grpId="0"/>
      <p:bldP spid="57" grpId="0"/>
      <p:bldP spid="4" grpId="0" animBg="1"/>
      <p:bldP spid="12" grpId="0"/>
      <p:bldP spid="38" grpId="0" animBg="1"/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de-DE" dirty="0" smtClean="0"/>
              <a:t>Note 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608289"/>
          </a:xfr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followed</a:t>
            </a:r>
            <a:r>
              <a:rPr lang="de-DE" dirty="0" smtClean="0"/>
              <a:t> </a:t>
            </a:r>
            <a:r>
              <a:rPr lang="de-DE" dirty="0"/>
              <a:t>(Bollen 1989))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summed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directed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 err="1" smtClean="0"/>
              <a:t>book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Pearl,Glymour</a:t>
            </a:r>
            <a:r>
              <a:rPr lang="de-DE" dirty="0" smtClean="0"/>
              <a:t> &amp; Jewell (p.82-83) </a:t>
            </a:r>
            <a:r>
              <a:rPr lang="de-DE" dirty="0" err="1" smtClean="0"/>
              <a:t>summation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non-</a:t>
            </a:r>
            <a:r>
              <a:rPr lang="de-DE" dirty="0" err="1" smtClean="0"/>
              <a:t>backdoor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endParaRPr lang="de-DE" dirty="0" smtClean="0"/>
          </a:p>
          <a:p>
            <a:pPr lvl="1"/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an </a:t>
            </a:r>
            <a:r>
              <a:rPr lang="de-DE" dirty="0" err="1" smtClean="0"/>
              <a:t>error</a:t>
            </a:r>
            <a:r>
              <a:rPr lang="de-DE" dirty="0" smtClean="0"/>
              <a:t> (due </a:t>
            </a:r>
            <a:r>
              <a:rPr lang="de-DE" dirty="0" err="1" smtClean="0"/>
              <a:t>to</a:t>
            </a:r>
            <a:r>
              <a:rPr lang="de-DE" dirty="0"/>
              <a:t> </a:t>
            </a:r>
            <a:r>
              <a:rPr lang="de-DE" dirty="0" err="1" smtClean="0"/>
              <a:t>wrongly</a:t>
            </a:r>
            <a:r>
              <a:rPr lang="de-DE" dirty="0" smtClean="0"/>
              <a:t> </a:t>
            </a:r>
            <a:r>
              <a:rPr lang="de-DE" dirty="0" err="1" smtClean="0"/>
              <a:t>applied</a:t>
            </a:r>
            <a:r>
              <a:rPr lang="de-DE" dirty="0" smtClean="0"/>
              <a:t> </a:t>
            </a:r>
            <a:r>
              <a:rPr lang="de-DE" dirty="0" err="1" smtClean="0"/>
              <a:t>Wright‘s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</a:t>
            </a:r>
            <a:r>
              <a:rPr lang="de-DE" dirty="0" err="1" smtClean="0"/>
              <a:t>rule</a:t>
            </a:r>
            <a:r>
              <a:rPr lang="de-DE" dirty="0" smtClean="0"/>
              <a:t>?)</a:t>
            </a:r>
            <a:endParaRPr lang="de-DE" dirty="0"/>
          </a:p>
          <a:p>
            <a:pPr lvl="1"/>
            <a:r>
              <a:rPr lang="de-DE" dirty="0" err="1" smtClean="0"/>
              <a:t>Consider</a:t>
            </a:r>
            <a:r>
              <a:rPr lang="de-DE" dirty="0" smtClean="0"/>
              <a:t> SCM </a:t>
            </a:r>
          </a:p>
          <a:p>
            <a:pPr lvl="2"/>
            <a:r>
              <a:rPr lang="de-DE" dirty="0" smtClean="0">
                <a:solidFill>
                  <a:srgbClr val="008380"/>
                </a:solidFill>
              </a:rPr>
              <a:t>W = </a:t>
            </a:r>
            <a:r>
              <a:rPr lang="de-DE" dirty="0" err="1" smtClean="0">
                <a:solidFill>
                  <a:srgbClr val="008380"/>
                </a:solidFill>
              </a:rPr>
              <a:t>bY</a:t>
            </a:r>
            <a:r>
              <a:rPr lang="de-DE" dirty="0" smtClean="0">
                <a:solidFill>
                  <a:srgbClr val="008380"/>
                </a:solidFill>
              </a:rPr>
              <a:t> + </a:t>
            </a:r>
            <a:r>
              <a:rPr lang="de-DE" dirty="0" err="1" smtClean="0">
                <a:solidFill>
                  <a:srgbClr val="008380"/>
                </a:solidFill>
              </a:rPr>
              <a:t>aX</a:t>
            </a:r>
            <a:endParaRPr lang="de-DE" dirty="0" smtClean="0">
              <a:solidFill>
                <a:srgbClr val="008380"/>
              </a:solidFill>
            </a:endParaRPr>
          </a:p>
          <a:p>
            <a:pPr lvl="2"/>
            <a:r>
              <a:rPr lang="de-DE" dirty="0" smtClean="0">
                <a:solidFill>
                  <a:srgbClr val="008380"/>
                </a:solidFill>
              </a:rPr>
              <a:t>Y = </a:t>
            </a:r>
            <a:r>
              <a:rPr lang="de-DE" dirty="0" err="1" smtClean="0">
                <a:solidFill>
                  <a:srgbClr val="008380"/>
                </a:solidFill>
              </a:rPr>
              <a:t>cX</a:t>
            </a:r>
            <a:endParaRPr lang="de-DE" dirty="0" smtClean="0">
              <a:solidFill>
                <a:srgbClr val="008380"/>
              </a:solidFill>
            </a:endParaRPr>
          </a:p>
          <a:p>
            <a:pPr lvl="2"/>
            <a:r>
              <a:rPr lang="de-DE" dirty="0" smtClean="0">
                <a:solidFill>
                  <a:srgbClr val="008380"/>
                </a:solidFill>
              </a:rPr>
              <a:t>ACE = c </a:t>
            </a:r>
            <a:r>
              <a:rPr lang="de-DE" dirty="0" smtClean="0">
                <a:solidFill>
                  <a:schemeClr val="tx1"/>
                </a:solidFill>
              </a:rPr>
              <a:t>( </a:t>
            </a:r>
            <a:r>
              <a:rPr lang="de-DE" dirty="0" err="1" smtClean="0">
                <a:solidFill>
                  <a:schemeClr val="tx1"/>
                </a:solidFill>
              </a:rPr>
              <a:t>and</a:t>
            </a:r>
            <a:r>
              <a:rPr lang="de-DE" dirty="0" smtClean="0">
                <a:solidFill>
                  <a:schemeClr val="tx1"/>
                </a:solidFill>
              </a:rPr>
              <a:t> not </a:t>
            </a:r>
            <a:r>
              <a:rPr lang="de-DE" dirty="0" smtClean="0">
                <a:solidFill>
                  <a:srgbClr val="008380"/>
                </a:solidFill>
              </a:rPr>
              <a:t>c + b*a 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74176" y="50665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5364088" y="495046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5" name="Oval 14"/>
          <p:cNvSpPr/>
          <p:nvPr/>
        </p:nvSpPr>
        <p:spPr>
          <a:xfrm>
            <a:off x="8006424" y="50666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6804248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9" idx="0"/>
            <a:endCxn id="16" idx="3"/>
          </p:cNvCxnSpPr>
          <p:nvPr/>
        </p:nvCxnSpPr>
        <p:spPr>
          <a:xfrm flipV="1">
            <a:off x="5846184" y="4271992"/>
            <a:ext cx="979155" cy="7945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15" idx="0"/>
          </p:cNvCxnSpPr>
          <p:nvPr/>
        </p:nvCxnSpPr>
        <p:spPr>
          <a:xfrm flipH="1" flipV="1">
            <a:off x="6876256" y="4221088"/>
            <a:ext cx="1202176" cy="8455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092280" y="39330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8134764" y="493187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</a:p>
        </p:txBody>
      </p:sp>
      <p:cxnSp>
        <p:nvCxnSpPr>
          <p:cNvPr id="25" name="Gerade Verbindung mit Pfeil 24"/>
          <p:cNvCxnSpPr>
            <a:stCxn id="15" idx="3"/>
            <a:endCxn id="9" idx="5"/>
          </p:cNvCxnSpPr>
          <p:nvPr/>
        </p:nvCxnSpPr>
        <p:spPr>
          <a:xfrm flipH="1" flipV="1">
            <a:off x="5897101" y="5189496"/>
            <a:ext cx="2130414" cy="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084168" y="43743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7388974" y="429309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6677278" y="47878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67544" y="5949280"/>
            <a:ext cx="71520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3366FF"/>
                </a:solidFill>
              </a:rPr>
              <a:t>K. Bollen: </a:t>
            </a:r>
            <a:r>
              <a:rPr lang="de-DE" dirty="0" err="1" smtClean="0">
                <a:solidFill>
                  <a:srgbClr val="3366FF"/>
                </a:solidFill>
              </a:rPr>
              <a:t>Structural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Equations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with</a:t>
            </a:r>
            <a:r>
              <a:rPr lang="de-DE" dirty="0" smtClean="0">
                <a:solidFill>
                  <a:srgbClr val="3366FF"/>
                </a:solidFill>
              </a:rPr>
              <a:t> latent variables. New York, 1989. </a:t>
            </a:r>
          </a:p>
        </p:txBody>
      </p:sp>
    </p:spTree>
    <p:extLst>
      <p:ext uri="{BB962C8B-B14F-4D97-AF65-F5344CB8AC3E}">
        <p14:creationId xmlns:p14="http://schemas.microsoft.com/office/powerpoint/2010/main" val="104496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smtClean="0"/>
              <a:t>Addendum </a:t>
            </a:r>
            <a:r>
              <a:rPr lang="de-DE" dirty="0" err="1" smtClean="0"/>
              <a:t>and</a:t>
            </a:r>
            <a:r>
              <a:rPr lang="de-DE" dirty="0" smtClean="0"/>
              <a:t> Historical Note </a:t>
            </a:r>
            <a:r>
              <a:rPr lang="de-DE" dirty="0" err="1" smtClean="0"/>
              <a:t>to</a:t>
            </a:r>
            <a:r>
              <a:rPr lang="de-DE" dirty="0" smtClean="0"/>
              <a:t> Note 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608289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Earliest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graphs</a:t>
            </a:r>
            <a:r>
              <a:rPr lang="de-DE" dirty="0" smtClean="0"/>
              <a:t> in </a:t>
            </a:r>
            <a:r>
              <a:rPr lang="de-DE" dirty="0" err="1" smtClean="0"/>
              <a:t>causal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in (Wright 1920)</a:t>
            </a:r>
          </a:p>
          <a:p>
            <a:r>
              <a:rPr lang="de-DE" dirty="0" smtClean="0">
                <a:solidFill>
                  <a:srgbClr val="0000FF"/>
                </a:solidFill>
              </a:rPr>
              <a:t>Wright </a:t>
            </a:r>
            <a:r>
              <a:rPr lang="de-DE" dirty="0" err="1" smtClean="0">
                <a:solidFill>
                  <a:srgbClr val="0000FF"/>
                </a:solidFill>
              </a:rPr>
              <a:t>path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tracing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calculating</a:t>
            </a:r>
            <a:r>
              <a:rPr lang="de-DE" dirty="0" smtClean="0"/>
              <a:t> </a:t>
            </a:r>
            <a:r>
              <a:rPr lang="de-DE" dirty="0" err="1" smtClean="0"/>
              <a:t>covariances</a:t>
            </a:r>
            <a:r>
              <a:rPr lang="de-DE" dirty="0" smtClean="0"/>
              <a:t> in linear SCMs</a:t>
            </a:r>
            <a:endParaRPr lang="de-DE" dirty="0"/>
          </a:p>
          <a:p>
            <a:pPr marL="0" indent="0">
              <a:buNone/>
            </a:pPr>
            <a:r>
              <a:rPr lang="de-DE" baseline="-25000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  </a:t>
            </a:r>
            <a:r>
              <a:rPr lang="de-DE" dirty="0" err="1" smtClean="0">
                <a:solidFill>
                  <a:srgbClr val="008380"/>
                </a:solidFill>
              </a:rPr>
              <a:t>σ</a:t>
            </a:r>
            <a:r>
              <a:rPr lang="de-DE" baseline="-25000" dirty="0" err="1" smtClean="0">
                <a:solidFill>
                  <a:srgbClr val="008380"/>
                </a:solidFill>
              </a:rPr>
              <a:t>XY</a:t>
            </a:r>
            <a:r>
              <a:rPr lang="de-DE" dirty="0" smtClean="0">
                <a:solidFill>
                  <a:srgbClr val="008380"/>
                </a:solidFill>
              </a:rPr>
              <a:t> = </a:t>
            </a:r>
            <a:r>
              <a:rPr lang="de-DE" dirty="0">
                <a:solidFill>
                  <a:srgbClr val="008380"/>
                </a:solidFill>
              </a:rPr>
              <a:t>∑</a:t>
            </a:r>
            <a:r>
              <a:rPr lang="de-DE" baseline="-25000" dirty="0" smtClean="0">
                <a:solidFill>
                  <a:srgbClr val="008380"/>
                </a:solidFill>
              </a:rPr>
              <a:t>p</a:t>
            </a:r>
            <a:r>
              <a:rPr lang="de-DE" dirty="0" smtClean="0">
                <a:solidFill>
                  <a:srgbClr val="008380"/>
                </a:solidFill>
              </a:rPr>
              <a:t>  </a:t>
            </a:r>
            <a:r>
              <a:rPr lang="de-DE" dirty="0" err="1" smtClean="0">
                <a:solidFill>
                  <a:srgbClr val="008380"/>
                </a:solidFill>
              </a:rPr>
              <a:t>product</a:t>
            </a:r>
            <a:r>
              <a:rPr lang="de-DE" dirty="0" smtClean="0">
                <a:solidFill>
                  <a:srgbClr val="008380"/>
                </a:solidFill>
              </a:rPr>
              <a:t>(p)     </a:t>
            </a:r>
          </a:p>
          <a:p>
            <a:pPr lvl="1"/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all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X-Y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not </a:t>
            </a:r>
            <a:r>
              <a:rPr lang="de-DE" dirty="0" err="1" smtClean="0"/>
              <a:t>containing</a:t>
            </a:r>
            <a:r>
              <a:rPr lang="de-DE" dirty="0" smtClean="0"/>
              <a:t> a </a:t>
            </a:r>
            <a:r>
              <a:rPr lang="de-DE" dirty="0" err="1" smtClean="0"/>
              <a:t>collider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 </a:t>
            </a:r>
          </a:p>
          <a:p>
            <a:pPr lvl="1"/>
            <a:r>
              <a:rPr lang="de-DE" dirty="0" err="1" smtClean="0">
                <a:solidFill>
                  <a:srgbClr val="008380"/>
                </a:solidFill>
              </a:rPr>
              <a:t>product</a:t>
            </a:r>
            <a:r>
              <a:rPr lang="de-DE" dirty="0" smtClean="0">
                <a:solidFill>
                  <a:srgbClr val="008380"/>
                </a:solidFill>
              </a:rPr>
              <a:t>(p)</a:t>
            </a:r>
            <a:r>
              <a:rPr lang="de-DE" dirty="0" smtClean="0"/>
              <a:t> = </a:t>
            </a:r>
            <a:r>
              <a:rPr lang="de-DE" dirty="0" err="1" smtClean="0"/>
              <a:t>product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structural</a:t>
            </a:r>
            <a:r>
              <a:rPr lang="de-DE" dirty="0" smtClean="0"/>
              <a:t> </a:t>
            </a:r>
            <a:r>
              <a:rPr lang="de-DE" dirty="0" err="1" smtClean="0"/>
              <a:t>coeeficients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covariances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979712" y="5949280"/>
            <a:ext cx="5458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3366FF"/>
                </a:solidFill>
              </a:rPr>
              <a:t>S. Wright. </a:t>
            </a:r>
            <a:r>
              <a:rPr lang="de-DE" dirty="0" err="1" smtClean="0">
                <a:solidFill>
                  <a:srgbClr val="3366FF"/>
                </a:solidFill>
              </a:rPr>
              <a:t>Correlation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and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Cuasation</a:t>
            </a:r>
            <a:r>
              <a:rPr lang="de-DE" dirty="0" smtClean="0">
                <a:solidFill>
                  <a:srgbClr val="3366FF"/>
                </a:solidFill>
              </a:rPr>
              <a:t>. </a:t>
            </a:r>
          </a:p>
          <a:p>
            <a:r>
              <a:rPr lang="de-DE" dirty="0" smtClean="0">
                <a:solidFill>
                  <a:srgbClr val="3366FF"/>
                </a:solidFill>
              </a:rPr>
              <a:t>Journal </a:t>
            </a:r>
            <a:r>
              <a:rPr lang="de-DE" dirty="0" err="1" smtClean="0">
                <a:solidFill>
                  <a:srgbClr val="3366FF"/>
                </a:solidFill>
              </a:rPr>
              <a:t>of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Agricultural</a:t>
            </a:r>
            <a:r>
              <a:rPr lang="de-DE" dirty="0" smtClean="0">
                <a:solidFill>
                  <a:srgbClr val="3366FF"/>
                </a:solidFill>
              </a:rPr>
              <a:t> Research 20, 557-585, 1921. </a:t>
            </a:r>
          </a:p>
        </p:txBody>
      </p:sp>
    </p:spTree>
    <p:extLst>
      <p:ext uri="{BB962C8B-B14F-4D97-AF65-F5344CB8AC3E}">
        <p14:creationId xmlns:p14="http://schemas.microsoft.com/office/powerpoint/2010/main" val="36782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Identifying Structural Coefficients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752305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What if path coefficients are not known </a:t>
            </a:r>
            <a:r>
              <a:rPr lang="en-US" dirty="0" err="1" smtClean="0"/>
              <a:t>apriori</a:t>
            </a:r>
            <a:r>
              <a:rPr lang="en-US" dirty="0" smtClean="0"/>
              <a:t> or are not testable?</a:t>
            </a:r>
          </a:p>
          <a:p>
            <a:pPr>
              <a:defRPr/>
            </a:pPr>
            <a:r>
              <a:rPr lang="en-US" dirty="0" smtClean="0"/>
              <a:t>One has to identify only those relevant for the specific task, e.g., total effect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or direct effect of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For those required for the task one can use </a:t>
            </a:r>
            <a:r>
              <a:rPr lang="en-US" dirty="0" smtClean="0">
                <a:solidFill>
                  <a:srgbClr val="FF0000"/>
                </a:solidFill>
              </a:rPr>
              <a:t>linear regression on the data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Identify relevant variables for linear regression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Identify within linear equation coefficients for the specific task</a:t>
            </a:r>
          </a:p>
          <a:p>
            <a:pPr marL="457200" lvl="1" indent="0">
              <a:buNone/>
              <a:defRPr/>
            </a:pPr>
            <a:endParaRPr lang="en-US" b="1" dirty="0" smtClean="0"/>
          </a:p>
          <a:p>
            <a:pPr marL="0" indent="0">
              <a:buNone/>
              <a:defRPr/>
            </a:pPr>
            <a:endParaRPr lang="en-US" b="1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130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Total effect in Incomplete </a:t>
            </a:r>
            <a:r>
              <a:rPr lang="en-US" dirty="0"/>
              <a:t>L</a:t>
            </a:r>
            <a:r>
              <a:rPr lang="en-US" dirty="0" smtClean="0"/>
              <a:t>inear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069360" cy="280808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Q: Total effect (GCE)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? </a:t>
            </a:r>
          </a:p>
          <a:p>
            <a:pPr>
              <a:defRPr/>
            </a:pPr>
            <a:r>
              <a:rPr lang="en-US" dirty="0" smtClean="0"/>
              <a:t>Now path coefficients not necessarily known (</a:t>
            </a:r>
            <a:r>
              <a:rPr lang="en-US" dirty="0" err="1" smtClean="0">
                <a:solidFill>
                  <a:srgbClr val="0000FF"/>
                </a:solidFill>
              </a:rPr>
              <a:t>greek</a:t>
            </a:r>
            <a:r>
              <a:rPr lang="en-US" dirty="0" smtClean="0">
                <a:solidFill>
                  <a:srgbClr val="0000FF"/>
                </a:solidFill>
              </a:rPr>
              <a:t> letters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r>
              <a:rPr lang="en-US" dirty="0" smtClean="0"/>
              <a:t>Recall: With backdoor criterion identify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to adjust for 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8380"/>
                </a:solidFill>
              </a:rPr>
              <a:t>   GCE =   P(</a:t>
            </a:r>
            <a:r>
              <a:rPr lang="en-US" dirty="0" err="1">
                <a:solidFill>
                  <a:srgbClr val="008380"/>
                </a:solidFill>
              </a:rPr>
              <a:t>y</a:t>
            </a:r>
            <a:r>
              <a:rPr lang="en-US" dirty="0" err="1" smtClean="0">
                <a:solidFill>
                  <a:srgbClr val="008380"/>
                </a:solidFill>
              </a:rPr>
              <a:t>|do</a:t>
            </a:r>
            <a:r>
              <a:rPr lang="en-US" dirty="0" smtClean="0">
                <a:solidFill>
                  <a:srgbClr val="008380"/>
                </a:solidFill>
              </a:rPr>
              <a:t>(x)) = ∑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err="1" smtClean="0">
                <a:solidFill>
                  <a:srgbClr val="008380"/>
                </a:solidFill>
              </a:rPr>
              <a:t>P</a:t>
            </a:r>
            <a:r>
              <a:rPr lang="en-US" dirty="0" smtClean="0">
                <a:solidFill>
                  <a:srgbClr val="008380"/>
                </a:solidFill>
              </a:rPr>
              <a:t>(y | </a:t>
            </a:r>
            <a:r>
              <a:rPr lang="en-US" dirty="0" err="1" smtClean="0">
                <a:solidFill>
                  <a:srgbClr val="008380"/>
                </a:solidFill>
              </a:rPr>
              <a:t>x,</a:t>
            </a:r>
            <a:r>
              <a:rPr lang="en-US" dirty="0" err="1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)P(z)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462514" y="2780928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W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728586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728586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763108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7800594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835116" y="2834320"/>
            <a:ext cx="893470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679236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6763108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8" idx="7"/>
            <a:endCxn id="19" idx="3"/>
          </p:cNvCxnSpPr>
          <p:nvPr/>
        </p:nvCxnSpPr>
        <p:spPr>
          <a:xfrm flipV="1">
            <a:off x="7851511" y="2813264"/>
            <a:ext cx="826856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13" idx="4"/>
            <a:endCxn id="9" idx="0"/>
          </p:cNvCxnSpPr>
          <p:nvPr/>
        </p:nvCxnSpPr>
        <p:spPr>
          <a:xfrm>
            <a:off x="6835116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619092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913742" y="356372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6353020" y="25741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8657276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793180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3"/>
            <a:endCxn id="9" idx="7"/>
          </p:cNvCxnSpPr>
          <p:nvPr/>
        </p:nvCxnSpPr>
        <p:spPr>
          <a:xfrm flipH="1">
            <a:off x="6886033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20" idx="5"/>
            <a:endCxn id="19" idx="0"/>
          </p:cNvCxnSpPr>
          <p:nvPr/>
        </p:nvCxnSpPr>
        <p:spPr>
          <a:xfrm>
            <a:off x="7916105" y="1895728"/>
            <a:ext cx="81317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7513810" y="15567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915236" y="1124744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T</a:t>
            </a:r>
          </a:p>
        </p:txBody>
      </p:sp>
      <p:sp>
        <p:nvSpPr>
          <p:cNvPr id="25" name="Oval 24"/>
          <p:cNvSpPr/>
          <p:nvPr/>
        </p:nvSpPr>
        <p:spPr>
          <a:xfrm>
            <a:off x="7793180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7865188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8785616" y="255561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8801292" y="205155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Y</a:t>
            </a:r>
          </a:p>
        </p:txBody>
      </p:sp>
      <p:cxnSp>
        <p:nvCxnSpPr>
          <p:cNvPr id="29" name="Gerade Verbindung mit Pfeil 28"/>
          <p:cNvCxnSpPr>
            <a:stCxn id="12" idx="4"/>
            <a:endCxn id="19" idx="0"/>
          </p:cNvCxnSpPr>
          <p:nvPr/>
        </p:nvCxnSpPr>
        <p:spPr>
          <a:xfrm flipH="1">
            <a:off x="8729284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7145108" y="1916832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25228" y="1916832"/>
            <a:ext cx="31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8305898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δ</a:t>
            </a:r>
            <a:endParaRPr lang="de-DE" dirty="0" smtClean="0"/>
          </a:p>
        </p:txBody>
      </p:sp>
      <p:sp>
        <p:nvSpPr>
          <p:cNvPr id="35" name="Textfeld 34"/>
          <p:cNvSpPr txBox="1"/>
          <p:nvPr/>
        </p:nvSpPr>
        <p:spPr>
          <a:xfrm>
            <a:off x="6989042" y="30689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3" name="Inhaltsplatzhalter 2"/>
          <p:cNvSpPr txBox="1">
            <a:spLocks/>
          </p:cNvSpPr>
          <p:nvPr/>
        </p:nvSpPr>
        <p:spPr bwMode="auto">
          <a:xfrm>
            <a:off x="467544" y="4077072"/>
            <a:ext cx="7920880" cy="187220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Use backdoor to identify variables to regress for</a:t>
            </a:r>
          </a:p>
          <a:p>
            <a:pPr>
              <a:defRPr/>
            </a:pPr>
            <a:r>
              <a:rPr lang="en-US" dirty="0"/>
              <a:t>H</a:t>
            </a:r>
            <a:r>
              <a:rPr lang="en-US" dirty="0" smtClean="0"/>
              <a:t>ere </a:t>
            </a:r>
            <a:r>
              <a:rPr lang="en-US" dirty="0" smtClean="0">
                <a:solidFill>
                  <a:srgbClr val="008380"/>
                </a:solidFill>
              </a:rPr>
              <a:t>Z = {T}</a:t>
            </a:r>
            <a:r>
              <a:rPr lang="en-US" dirty="0" smtClean="0"/>
              <a:t>, so do linear regression on </a:t>
            </a:r>
            <a:r>
              <a:rPr lang="en-US" dirty="0" smtClean="0">
                <a:solidFill>
                  <a:srgbClr val="008380"/>
                </a:solidFill>
              </a:rPr>
              <a:t>X,T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Y(X,T) =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T</a:t>
            </a:r>
            <a:r>
              <a:rPr lang="en-US" dirty="0" err="1" smtClean="0">
                <a:solidFill>
                  <a:srgbClr val="008380"/>
                </a:solidFill>
              </a:rPr>
              <a:t>T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de-DE" dirty="0" err="1" smtClean="0">
                <a:solidFill>
                  <a:srgbClr val="008380"/>
                </a:solidFill>
              </a:rPr>
              <a:t>ℇ</a:t>
            </a:r>
            <a:endParaRPr lang="de-DE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 err="1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= total </a:t>
            </a:r>
            <a:r>
              <a:rPr lang="de-DE" dirty="0" err="1" smtClean="0">
                <a:solidFill>
                  <a:schemeClr val="tx1"/>
                </a:solidFill>
              </a:rPr>
              <a:t>effect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chemeClr val="tx1"/>
                </a:solidFill>
              </a:rPr>
              <a:t> on</a:t>
            </a:r>
            <a:r>
              <a:rPr lang="de-DE" dirty="0" smtClean="0">
                <a:solidFill>
                  <a:srgbClr val="008380"/>
                </a:solidFill>
              </a:rPr>
              <a:t> Y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b="1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36" name="Textfeld 35"/>
          <p:cNvSpPr txBox="1"/>
          <p:nvPr/>
        </p:nvSpPr>
        <p:spPr>
          <a:xfrm>
            <a:off x="4679504" y="5229200"/>
            <a:ext cx="4464496" cy="132343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linear </a:t>
            </a:r>
            <a:r>
              <a:rPr lang="de-DE" sz="2000" dirty="0" err="1" smtClean="0">
                <a:solidFill>
                  <a:srgbClr val="000000"/>
                </a:solidFill>
              </a:rPr>
              <a:t>regression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equation</a:t>
            </a:r>
            <a:r>
              <a:rPr lang="de-DE" sz="2000" dirty="0" smtClean="0">
                <a:solidFill>
                  <a:srgbClr val="000000"/>
                </a:solidFill>
              </a:rPr>
              <a:t> ≠ </a:t>
            </a:r>
            <a:r>
              <a:rPr lang="de-DE" sz="2000" dirty="0" err="1" smtClean="0">
                <a:solidFill>
                  <a:srgbClr val="000000"/>
                </a:solidFill>
              </a:rPr>
              <a:t>structural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equation</a:t>
            </a:r>
            <a:endParaRPr lang="de-DE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Regression </a:t>
            </a:r>
            <a:r>
              <a:rPr lang="de-DE" sz="2000" dirty="0" err="1" smtClean="0">
                <a:solidFill>
                  <a:srgbClr val="000000"/>
                </a:solidFill>
              </a:rPr>
              <a:t>coefficients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handmade</a:t>
            </a:r>
            <a:endParaRPr lang="de-DE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de-DE" sz="2000" dirty="0" smtClean="0">
                <a:solidFill>
                  <a:srgbClr val="000000"/>
                </a:solidFill>
              </a:rPr>
              <a:t>Path </a:t>
            </a:r>
            <a:r>
              <a:rPr lang="de-DE" sz="2000" dirty="0" err="1" smtClean="0">
                <a:solidFill>
                  <a:srgbClr val="000000"/>
                </a:solidFill>
              </a:rPr>
              <a:t>coefficients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nature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made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758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Direct Effect in </a:t>
            </a:r>
            <a:r>
              <a:rPr lang="en-US" dirty="0"/>
              <a:t>I</a:t>
            </a:r>
            <a:r>
              <a:rPr lang="en-US" dirty="0" smtClean="0"/>
              <a:t>ncomplete </a:t>
            </a:r>
            <a:r>
              <a:rPr lang="en-US" dirty="0"/>
              <a:t>L</a:t>
            </a:r>
            <a:r>
              <a:rPr lang="en-US" dirty="0" smtClean="0"/>
              <a:t>inear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069360" cy="280808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Q: Direct effect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? 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A: Here, direct effect = 0</a:t>
            </a:r>
          </a:p>
          <a:p>
            <a:pPr lvl="1">
              <a:defRPr/>
            </a:pPr>
            <a:r>
              <a:rPr lang="en-US" dirty="0" smtClean="0"/>
              <a:t>There is no edge from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endParaRPr lang="en-US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dirty="0" smtClean="0"/>
              <a:t>Which amounts to path coefficient</a:t>
            </a:r>
          </a:p>
          <a:p>
            <a:pPr marL="457200" lvl="1" indent="0">
              <a:buNone/>
              <a:defRPr/>
            </a:pPr>
            <a:r>
              <a:rPr lang="en-US" dirty="0" smtClean="0"/>
              <a:t>    for </a:t>
            </a:r>
            <a:r>
              <a:rPr lang="en-US" dirty="0" smtClean="0">
                <a:solidFill>
                  <a:srgbClr val="008380"/>
                </a:solidFill>
              </a:rPr>
              <a:t>X-Y</a:t>
            </a:r>
            <a:r>
              <a:rPr lang="en-US" dirty="0" smtClean="0"/>
              <a:t> edge = 0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905630" y="2780928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W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171702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171702" y="35730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206224" y="2690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7243710" y="3356976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6278232" y="2834320"/>
            <a:ext cx="893470" cy="8106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122352" y="2267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6206224" y="2195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8" idx="7"/>
            <a:endCxn id="19" idx="3"/>
          </p:cNvCxnSpPr>
          <p:nvPr/>
        </p:nvCxnSpPr>
        <p:spPr>
          <a:xfrm flipV="1">
            <a:off x="7294627" y="2813264"/>
            <a:ext cx="826856" cy="7808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13" idx="4"/>
            <a:endCxn id="9" idx="0"/>
          </p:cNvCxnSpPr>
          <p:nvPr/>
        </p:nvCxnSpPr>
        <p:spPr>
          <a:xfrm>
            <a:off x="6278232" y="2339588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062208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265670" y="356372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5796136" y="25741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8100392" y="26903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236296" y="17728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3"/>
            <a:endCxn id="9" idx="7"/>
          </p:cNvCxnSpPr>
          <p:nvPr/>
        </p:nvCxnSpPr>
        <p:spPr>
          <a:xfrm flipH="1">
            <a:off x="6329149" y="1895728"/>
            <a:ext cx="928238" cy="8156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20" idx="5"/>
            <a:endCxn id="19" idx="0"/>
          </p:cNvCxnSpPr>
          <p:nvPr/>
        </p:nvCxnSpPr>
        <p:spPr>
          <a:xfrm>
            <a:off x="7359221" y="1895728"/>
            <a:ext cx="813179" cy="7946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956926" y="15567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358352" y="1124744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T</a:t>
            </a:r>
          </a:p>
        </p:txBody>
      </p:sp>
      <p:sp>
        <p:nvSpPr>
          <p:cNvPr id="25" name="Oval 24"/>
          <p:cNvSpPr/>
          <p:nvPr/>
        </p:nvSpPr>
        <p:spPr>
          <a:xfrm>
            <a:off x="7236296" y="1268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7308304" y="141276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8228732" y="255561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8244408" y="205155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Y</a:t>
            </a:r>
          </a:p>
        </p:txBody>
      </p:sp>
      <p:cxnSp>
        <p:nvCxnSpPr>
          <p:cNvPr id="29" name="Gerade Verbindung mit Pfeil 28"/>
          <p:cNvCxnSpPr>
            <a:stCxn id="12" idx="4"/>
            <a:endCxn id="19" idx="0"/>
          </p:cNvCxnSpPr>
          <p:nvPr/>
        </p:nvCxnSpPr>
        <p:spPr>
          <a:xfrm flipH="1">
            <a:off x="8172400" y="2411580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588224" y="1916832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7668344" y="1916832"/>
            <a:ext cx="31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749014" y="313167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δ</a:t>
            </a:r>
            <a:endParaRPr lang="de-DE" dirty="0" smtClean="0"/>
          </a:p>
        </p:txBody>
      </p:sp>
      <p:sp>
        <p:nvSpPr>
          <p:cNvPr id="35" name="Textfeld 34"/>
          <p:cNvSpPr txBox="1"/>
          <p:nvPr/>
        </p:nvSpPr>
        <p:spPr>
          <a:xfrm>
            <a:off x="6432158" y="30689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2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err="1" smtClean="0">
                <a:cs typeface="+mj-cs"/>
              </a:rPr>
              <a:t>Structural</a:t>
            </a:r>
            <a:r>
              <a:rPr lang="de-DE" sz="3600" b="1" dirty="0" smtClean="0">
                <a:cs typeface="+mj-cs"/>
              </a:rPr>
              <a:t> </a:t>
            </a:r>
            <a:r>
              <a:rPr lang="de-DE" sz="3600" b="1" dirty="0" err="1" smtClean="0">
                <a:cs typeface="+mj-cs"/>
              </a:rPr>
              <a:t>Causal</a:t>
            </a:r>
            <a:r>
              <a:rPr lang="de-DE" sz="3600" b="1" dirty="0" smtClean="0">
                <a:cs typeface="+mj-cs"/>
              </a:rPr>
              <a:t> Models </a:t>
            </a:r>
            <a:br>
              <a:rPr lang="de-DE" sz="3600" b="1" dirty="0" smtClean="0">
                <a:cs typeface="+mj-cs"/>
              </a:rPr>
            </a:b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endParaRPr lang="de-DE" sz="2600" b="1" dirty="0" smtClean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Slides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Özgür </a:t>
            </a:r>
            <a:r>
              <a:rPr lang="de-DE" dirty="0" err="1" smtClean="0"/>
              <a:t>Öz</a:t>
            </a:r>
            <a:r>
              <a:rPr lang="de-DE" dirty="0" err="1"/>
              <a:t>ç</a:t>
            </a:r>
            <a:r>
              <a:rPr lang="de-DE" dirty="0" err="1" smtClean="0"/>
              <a:t>ep</a:t>
            </a:r>
            <a:endParaRPr lang="de-DE" dirty="0" smtClean="0"/>
          </a:p>
          <a:p>
            <a:r>
              <a:rPr lang="de-DE" b="1" dirty="0" smtClean="0"/>
              <a:t>Part III: </a:t>
            </a:r>
            <a:r>
              <a:rPr lang="de-DE" b="1" dirty="0" err="1" smtClean="0"/>
              <a:t>Causality</a:t>
            </a:r>
            <a:r>
              <a:rPr lang="de-DE" b="1" dirty="0" smtClean="0"/>
              <a:t> in Linear SCMs </a:t>
            </a:r>
            <a:r>
              <a:rPr lang="de-DE" b="1" dirty="0" err="1" smtClean="0"/>
              <a:t>and</a:t>
            </a:r>
            <a:r>
              <a:rPr lang="de-DE" b="1" dirty="0" smtClean="0"/>
              <a:t> Instrumental Variables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414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Direct Effect in </a:t>
            </a:r>
            <a:r>
              <a:rPr lang="en-US" dirty="0"/>
              <a:t>I</a:t>
            </a:r>
            <a:r>
              <a:rPr lang="en-US" dirty="0" smtClean="0"/>
              <a:t>ncomplete </a:t>
            </a:r>
            <a:r>
              <a:rPr lang="en-US" dirty="0"/>
              <a:t>L</a:t>
            </a:r>
            <a:r>
              <a:rPr lang="en-US" dirty="0" smtClean="0"/>
              <a:t>inear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482431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Q: Direct effect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?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A: In general find blocking variables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for 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380"/>
                </a:solidFill>
              </a:rPr>
              <a:t>X-Y </a:t>
            </a:r>
            <a:r>
              <a:rPr lang="en-US" dirty="0" smtClean="0"/>
              <a:t>backdoor paths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 smtClean="0"/>
              <a:t>Indirect </a:t>
            </a:r>
            <a:r>
              <a:rPr lang="en-US" dirty="0" smtClean="0">
                <a:solidFill>
                  <a:srgbClr val="008380"/>
                </a:solidFill>
              </a:rPr>
              <a:t>X-Y</a:t>
            </a:r>
            <a:r>
              <a:rPr lang="en-US" dirty="0" smtClean="0"/>
              <a:t> paths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8" name="Oval 7"/>
          <p:cNvSpPr/>
          <p:nvPr/>
        </p:nvSpPr>
        <p:spPr>
          <a:xfrm>
            <a:off x="7675758" y="35730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7236296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7308304" y="3356976"/>
            <a:ext cx="367454" cy="288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626408" y="24836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9" idx="3"/>
            <a:endCxn id="8" idx="7"/>
          </p:cNvCxnSpPr>
          <p:nvPr/>
        </p:nvCxnSpPr>
        <p:spPr>
          <a:xfrm flipH="1">
            <a:off x="7798683" y="3029288"/>
            <a:ext cx="826856" cy="5648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804248" y="299695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769726" y="36450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7401723" y="24115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8604448" y="29063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668344" y="2348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4"/>
            <a:endCxn id="8" idx="0"/>
          </p:cNvCxnSpPr>
          <p:nvPr/>
        </p:nvCxnSpPr>
        <p:spPr>
          <a:xfrm>
            <a:off x="7740352" y="2492896"/>
            <a:ext cx="7414" cy="1080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20" idx="5"/>
            <a:endCxn id="19" idx="0"/>
          </p:cNvCxnSpPr>
          <p:nvPr/>
        </p:nvCxnSpPr>
        <p:spPr>
          <a:xfrm>
            <a:off x="7791269" y="2471808"/>
            <a:ext cx="885187" cy="4345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7812360" y="1412776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</a:t>
            </a:r>
            <a:endParaRPr lang="de-DE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7862408" y="980728"/>
            <a:ext cx="46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H</a:t>
            </a:r>
          </a:p>
        </p:txBody>
      </p:sp>
      <p:sp>
        <p:nvSpPr>
          <p:cNvPr id="25" name="Oval 24"/>
          <p:cNvSpPr/>
          <p:nvPr/>
        </p:nvSpPr>
        <p:spPr>
          <a:xfrm>
            <a:off x="7668344" y="15568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7740352" y="1700808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8732788" y="277163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8748464" y="2267580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  <a:endParaRPr lang="de-DE" baseline="-25000" dirty="0" smtClean="0"/>
          </a:p>
        </p:txBody>
      </p:sp>
      <p:cxnSp>
        <p:nvCxnSpPr>
          <p:cNvPr id="29" name="Gerade Verbindung mit Pfeil 28"/>
          <p:cNvCxnSpPr>
            <a:stCxn id="12" idx="4"/>
            <a:endCxn id="19" idx="0"/>
          </p:cNvCxnSpPr>
          <p:nvPr/>
        </p:nvCxnSpPr>
        <p:spPr>
          <a:xfrm flipH="1">
            <a:off x="8676456" y="2627604"/>
            <a:ext cx="21960" cy="278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7452320" y="2852936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7452320" y="1763524"/>
            <a:ext cx="31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8100392" y="33477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δ</a:t>
            </a:r>
            <a:endParaRPr lang="de-DE" dirty="0" smtClean="0"/>
          </a:p>
        </p:txBody>
      </p:sp>
      <p:sp>
        <p:nvSpPr>
          <p:cNvPr id="35" name="Textfeld 34"/>
          <p:cNvSpPr txBox="1"/>
          <p:nvPr/>
        </p:nvSpPr>
        <p:spPr>
          <a:xfrm>
            <a:off x="8100392" y="23395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7668344" y="1124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7" idx="4"/>
            <a:endCxn id="25" idx="0"/>
          </p:cNvCxnSpPr>
          <p:nvPr/>
        </p:nvCxnSpPr>
        <p:spPr>
          <a:xfrm>
            <a:off x="7740352" y="1268760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nhaltsplatzhalter 2"/>
          <p:cNvSpPr txBox="1">
            <a:spLocks/>
          </p:cNvSpPr>
          <p:nvPr/>
        </p:nvSpPr>
        <p:spPr bwMode="auto">
          <a:xfrm>
            <a:off x="395536" y="4085679"/>
            <a:ext cx="7789168" cy="236765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This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achieved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follows</a:t>
            </a:r>
            <a:endParaRPr lang="de-DE" dirty="0" smtClean="0"/>
          </a:p>
          <a:p>
            <a:pPr lvl="1">
              <a:defRPr/>
            </a:pPr>
            <a:r>
              <a:rPr lang="de-DE" dirty="0" smtClean="0">
                <a:solidFill>
                  <a:srgbClr val="008380"/>
                </a:solidFill>
              </a:rPr>
              <a:t>G</a:t>
            </a:r>
            <a:r>
              <a:rPr lang="de-DE" baseline="-25000" dirty="0" smtClean="0">
                <a:solidFill>
                  <a:srgbClr val="008380"/>
                </a:solidFill>
              </a:rPr>
              <a:t>α</a:t>
            </a:r>
            <a:r>
              <a:rPr lang="de-DE" dirty="0" smtClean="0">
                <a:solidFill>
                  <a:schemeClr val="tx1"/>
                </a:solidFill>
              </a:rPr>
              <a:t> = Graph </a:t>
            </a:r>
            <a:r>
              <a:rPr lang="de-DE" dirty="0" smtClean="0">
                <a:solidFill>
                  <a:srgbClr val="008380"/>
                </a:solidFill>
              </a:rPr>
              <a:t>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without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edge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–α-</a:t>
            </a:r>
            <a:r>
              <a:rPr lang="de-DE" dirty="0" smtClean="0">
                <a:solidFill>
                  <a:srgbClr val="008380"/>
                </a:solidFill>
              </a:rPr>
              <a:t>&gt;Y</a:t>
            </a:r>
          </a:p>
          <a:p>
            <a:pPr lvl="1">
              <a:defRPr/>
            </a:pP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>
                <a:solidFill>
                  <a:schemeClr val="tx1"/>
                </a:solidFill>
              </a:rPr>
              <a:t> = variables d-</a:t>
            </a:r>
            <a:r>
              <a:rPr lang="de-DE" dirty="0" err="1" smtClean="0">
                <a:solidFill>
                  <a:schemeClr val="tx1"/>
                </a:solidFill>
              </a:rPr>
              <a:t>separating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and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</a:p>
          <a:p>
            <a:pPr>
              <a:defRPr/>
            </a:pPr>
            <a:r>
              <a:rPr lang="de-DE" dirty="0" smtClean="0">
                <a:solidFill>
                  <a:srgbClr val="008380"/>
                </a:solidFill>
              </a:rPr>
              <a:t>Y =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en-US" dirty="0" err="1" smtClean="0">
                <a:solidFill>
                  <a:srgbClr val="008380"/>
                </a:solidFill>
              </a:rPr>
              <a:t>r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de-DE" dirty="0" err="1" smtClean="0">
                <a:solidFill>
                  <a:srgbClr val="008380"/>
                </a:solidFill>
              </a:rPr>
              <a:t>ℇ</a:t>
            </a:r>
            <a:endParaRPr lang="de-DE" dirty="0" smtClean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de-DE" dirty="0" smtClean="0">
                <a:solidFill>
                  <a:schemeClr val="tx1"/>
                </a:solidFill>
              </a:rPr>
              <a:t>     </a:t>
            </a:r>
            <a:r>
              <a:rPr lang="de-DE" dirty="0" err="1" smtClean="0">
                <a:solidFill>
                  <a:schemeClr val="tx1"/>
                </a:solidFill>
              </a:rPr>
              <a:t>Direct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effect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chemeClr val="tx1"/>
                </a:solidFill>
              </a:rPr>
              <a:t> on </a:t>
            </a:r>
            <a:r>
              <a:rPr lang="de-DE" dirty="0" smtClean="0">
                <a:solidFill>
                  <a:srgbClr val="008380"/>
                </a:solidFill>
              </a:rPr>
              <a:t>Y= </a:t>
            </a: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 err="1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rgbClr val="008380"/>
                </a:solidFill>
              </a:rPr>
              <a:t> =:α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b="1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57" name="Textfeld 56"/>
          <p:cNvSpPr txBox="1"/>
          <p:nvPr/>
        </p:nvSpPr>
        <p:spPr>
          <a:xfrm>
            <a:off x="6732240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58" name="Oval 57"/>
          <p:cNvSpPr/>
          <p:nvPr/>
        </p:nvSpPr>
        <p:spPr>
          <a:xfrm>
            <a:off x="7164288" y="20608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8" idx="5"/>
            <a:endCxn id="20" idx="2"/>
          </p:cNvCxnSpPr>
          <p:nvPr/>
        </p:nvCxnSpPr>
        <p:spPr>
          <a:xfrm>
            <a:off x="7287213" y="2183776"/>
            <a:ext cx="381131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6660232" y="4797152"/>
            <a:ext cx="2213705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err="1" smtClean="0">
                <a:solidFill>
                  <a:srgbClr val="000000"/>
                </a:solidFill>
              </a:rPr>
              <a:t>Here</a:t>
            </a:r>
            <a:r>
              <a:rPr lang="de-DE" sz="2600" dirty="0" smtClean="0">
                <a:solidFill>
                  <a:srgbClr val="000000"/>
                </a:solidFill>
              </a:rPr>
              <a:t>: </a:t>
            </a:r>
            <a:r>
              <a:rPr lang="de-DE" sz="2600" dirty="0" smtClean="0">
                <a:solidFill>
                  <a:srgbClr val="008380"/>
                </a:solidFill>
              </a:rPr>
              <a:t>Z = {W} 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499992" y="5456837"/>
            <a:ext cx="3839558" cy="5232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err="1" smtClean="0">
                <a:solidFill>
                  <a:srgbClr val="000000"/>
                </a:solidFill>
              </a:rPr>
              <a:t>Here</a:t>
            </a:r>
            <a:r>
              <a:rPr lang="de-DE" sz="2600" dirty="0" smtClean="0">
                <a:solidFill>
                  <a:srgbClr val="000000"/>
                </a:solidFill>
              </a:rPr>
              <a:t>: </a:t>
            </a:r>
            <a:r>
              <a:rPr lang="de-DE" sz="2600" dirty="0" smtClean="0">
                <a:solidFill>
                  <a:srgbClr val="008380"/>
                </a:solidFill>
              </a:rPr>
              <a:t>Y= </a:t>
            </a:r>
            <a:r>
              <a:rPr lang="en-US" sz="2800" dirty="0" err="1" smtClean="0">
                <a:solidFill>
                  <a:srgbClr val="00838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X</a:t>
            </a:r>
            <a:r>
              <a:rPr lang="en-US" sz="2800" dirty="0" err="1" smtClean="0">
                <a:solidFill>
                  <a:srgbClr val="008380"/>
                </a:solidFill>
              </a:rPr>
              <a:t>X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+ </a:t>
            </a:r>
            <a:r>
              <a:rPr lang="en-US" sz="2800" dirty="0" err="1" smtClean="0">
                <a:solidFill>
                  <a:srgbClr val="008380"/>
                </a:solidFill>
              </a:rPr>
              <a:t>r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W</a:t>
            </a:r>
            <a:r>
              <a:rPr lang="en-US" sz="2800" dirty="0" err="1">
                <a:solidFill>
                  <a:srgbClr val="008380"/>
                </a:solidFill>
              </a:rPr>
              <a:t>W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+ </a:t>
            </a:r>
            <a:r>
              <a:rPr lang="de-DE" sz="2800" dirty="0" err="1" smtClean="0">
                <a:solidFill>
                  <a:srgbClr val="008380"/>
                </a:solidFill>
              </a:rPr>
              <a:t>ℇ</a:t>
            </a:r>
            <a:endParaRPr lang="de-DE" sz="260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2" grpId="0" animBg="1"/>
      <p:bldP spid="6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Direct Effect in </a:t>
            </a:r>
            <a:r>
              <a:rPr lang="en-US" dirty="0"/>
              <a:t>I</a:t>
            </a:r>
            <a:r>
              <a:rPr lang="en-US" dirty="0" smtClean="0"/>
              <a:t>ncomplete </a:t>
            </a:r>
            <a:r>
              <a:rPr lang="en-US" dirty="0"/>
              <a:t>L</a:t>
            </a:r>
            <a:r>
              <a:rPr lang="en-US" dirty="0" smtClean="0"/>
              <a:t>inear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7077472" cy="525636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Q: What if there are no d-separating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?  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A: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Find </a:t>
            </a:r>
            <a:r>
              <a:rPr lang="en-US" dirty="0" smtClean="0">
                <a:solidFill>
                  <a:srgbClr val="0000FF"/>
                </a:solidFill>
              </a:rPr>
              <a:t>instrumental</a:t>
            </a:r>
            <a:r>
              <a:rPr lang="en-US" dirty="0" smtClean="0"/>
              <a:t> variables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is d-connected to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G</a:t>
            </a:r>
            <a:r>
              <a:rPr lang="de-DE" baseline="-25000" dirty="0" smtClean="0">
                <a:solidFill>
                  <a:srgbClr val="008380"/>
                </a:solidFill>
              </a:rPr>
              <a:t>α </a:t>
            </a:r>
            <a:r>
              <a:rPr lang="en-US" dirty="0" smtClean="0"/>
              <a:t>and 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is d-separated from </a:t>
            </a:r>
            <a:r>
              <a:rPr lang="en-US" dirty="0" smtClean="0">
                <a:solidFill>
                  <a:srgbClr val="008380"/>
                </a:solidFill>
              </a:rPr>
              <a:t>Y </a:t>
            </a:r>
            <a:r>
              <a:rPr lang="en-US" dirty="0" smtClean="0">
                <a:solidFill>
                  <a:schemeClr val="tx1"/>
                </a:solidFill>
              </a:rPr>
              <a:t>in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G</a:t>
            </a:r>
            <a:r>
              <a:rPr lang="de-DE" baseline="-25000" dirty="0">
                <a:solidFill>
                  <a:srgbClr val="008380"/>
                </a:solidFill>
              </a:rPr>
              <a:t>α</a:t>
            </a:r>
            <a:endParaRPr lang="en-US" dirty="0" smtClean="0">
              <a:solidFill>
                <a:srgbClr val="008380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Regress </a:t>
            </a:r>
            <a:r>
              <a:rPr lang="en-US" dirty="0" smtClean="0">
                <a:solidFill>
                  <a:srgbClr val="008380"/>
                </a:solidFill>
              </a:rPr>
              <a:t>Y = r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 + </a:t>
            </a:r>
            <a:r>
              <a:rPr lang="en-US" dirty="0" err="1" smtClean="0">
                <a:solidFill>
                  <a:srgbClr val="008380"/>
                </a:solidFill>
              </a:rPr>
              <a:t>ε</a:t>
            </a:r>
            <a:endParaRPr lang="en-US" dirty="0" smtClean="0">
              <a:solidFill>
                <a:srgbClr val="008380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Regress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= </a:t>
            </a:r>
            <a:r>
              <a:rPr lang="en-US" dirty="0" smtClean="0">
                <a:solidFill>
                  <a:srgbClr val="008380"/>
                </a:solidFill>
              </a:rPr>
              <a:t>r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+ </a:t>
            </a:r>
            <a:r>
              <a:rPr lang="en-US" dirty="0" err="1" smtClean="0">
                <a:solidFill>
                  <a:srgbClr val="008380"/>
                </a:solidFill>
              </a:rPr>
              <a:t>ε</a:t>
            </a:r>
            <a:endParaRPr lang="en-US" dirty="0" smtClean="0">
              <a:solidFill>
                <a:srgbClr val="008380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/r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= </a:t>
            </a:r>
            <a:r>
              <a:rPr lang="en-US" dirty="0">
                <a:solidFill>
                  <a:srgbClr val="008380"/>
                </a:solidFill>
              </a:rPr>
              <a:t>β</a:t>
            </a:r>
            <a:r>
              <a:rPr lang="en-US" baseline="-25000" dirty="0">
                <a:solidFill>
                  <a:srgbClr val="008380"/>
                </a:solidFill>
              </a:rPr>
              <a:t>YZ</a:t>
            </a:r>
            <a:r>
              <a:rPr lang="en-US" dirty="0">
                <a:solidFill>
                  <a:srgbClr val="008380"/>
                </a:solidFill>
              </a:rPr>
              <a:t>/ </a:t>
            </a:r>
            <a:r>
              <a:rPr lang="en-US" dirty="0" smtClean="0">
                <a:solidFill>
                  <a:srgbClr val="008380"/>
                </a:solidFill>
              </a:rPr>
              <a:t>β</a:t>
            </a:r>
            <a:r>
              <a:rPr lang="en-US" baseline="-25000" dirty="0" smtClean="0">
                <a:solidFill>
                  <a:srgbClr val="008380"/>
                </a:solidFill>
              </a:rPr>
              <a:t>XZ</a:t>
            </a:r>
            <a:r>
              <a:rPr lang="en-US" dirty="0" smtClean="0">
                <a:solidFill>
                  <a:srgbClr val="008380"/>
                </a:solidFill>
              </a:rPr>
              <a:t> =: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= direct effect of </a:t>
            </a: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r>
              <a:rPr lang="en-US" dirty="0" smtClean="0">
                <a:solidFill>
                  <a:srgbClr val="008380"/>
                </a:solidFill>
              </a:rPr>
              <a:t> Y</a:t>
            </a:r>
            <a:r>
              <a:rPr lang="en-US" dirty="0" smtClean="0"/>
              <a:t> </a:t>
            </a:r>
            <a:endParaRPr lang="en-US" dirty="0" smtClean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  <p:sp>
        <p:nvSpPr>
          <p:cNvPr id="8" name="Oval 7"/>
          <p:cNvSpPr/>
          <p:nvPr/>
        </p:nvSpPr>
        <p:spPr>
          <a:xfrm>
            <a:off x="7675758" y="35730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7236296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>
            <a:stCxn id="9" idx="4"/>
            <a:endCxn id="8" idx="2"/>
          </p:cNvCxnSpPr>
          <p:nvPr/>
        </p:nvCxnSpPr>
        <p:spPr>
          <a:xfrm>
            <a:off x="7308304" y="3356976"/>
            <a:ext cx="367454" cy="288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804248" y="299695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769726" y="36450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7401723" y="24115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20" name="Oval 19"/>
          <p:cNvSpPr/>
          <p:nvPr/>
        </p:nvSpPr>
        <p:spPr>
          <a:xfrm>
            <a:off x="7668344" y="2348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4"/>
            <a:endCxn id="8" idx="0"/>
          </p:cNvCxnSpPr>
          <p:nvPr/>
        </p:nvCxnSpPr>
        <p:spPr>
          <a:xfrm>
            <a:off x="7740352" y="2492896"/>
            <a:ext cx="7414" cy="1080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7812360" y="1412776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</a:t>
            </a:r>
            <a:endParaRPr lang="de-DE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7862408" y="980728"/>
            <a:ext cx="46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H</a:t>
            </a:r>
          </a:p>
        </p:txBody>
      </p:sp>
      <p:sp>
        <p:nvSpPr>
          <p:cNvPr id="25" name="Oval 24"/>
          <p:cNvSpPr/>
          <p:nvPr/>
        </p:nvSpPr>
        <p:spPr>
          <a:xfrm>
            <a:off x="7668344" y="15568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7740352" y="1700808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7452320" y="2852936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7452320" y="1763524"/>
            <a:ext cx="31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7" name="Oval 36"/>
          <p:cNvSpPr/>
          <p:nvPr/>
        </p:nvSpPr>
        <p:spPr>
          <a:xfrm>
            <a:off x="7668344" y="11247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7" idx="4"/>
            <a:endCxn id="25" idx="0"/>
          </p:cNvCxnSpPr>
          <p:nvPr/>
        </p:nvCxnSpPr>
        <p:spPr>
          <a:xfrm>
            <a:off x="7740352" y="1268760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6732240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58" name="Oval 57"/>
          <p:cNvSpPr/>
          <p:nvPr/>
        </p:nvSpPr>
        <p:spPr>
          <a:xfrm>
            <a:off x="7164288" y="20608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8" idx="5"/>
            <a:endCxn id="20" idx="2"/>
          </p:cNvCxnSpPr>
          <p:nvPr/>
        </p:nvCxnSpPr>
        <p:spPr>
          <a:xfrm>
            <a:off x="7287213" y="2183776"/>
            <a:ext cx="381131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krümmte Verbindung 5"/>
          <p:cNvCxnSpPr>
            <a:stCxn id="20" idx="7"/>
            <a:endCxn id="8" idx="6"/>
          </p:cNvCxnSpPr>
          <p:nvPr/>
        </p:nvCxnSpPr>
        <p:spPr>
          <a:xfrm rot="16200000" flipH="1">
            <a:off x="7167997" y="2993256"/>
            <a:ext cx="1275048" cy="28505"/>
          </a:xfrm>
          <a:prstGeom prst="curvedConnector4">
            <a:avLst>
              <a:gd name="adj1" fmla="val -19583"/>
              <a:gd name="adj2" fmla="val 4367248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292080" y="2204864"/>
            <a:ext cx="1650550" cy="43088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Here: </a:t>
            </a:r>
            <a:r>
              <a:rPr lang="en-US" sz="2200" dirty="0">
                <a:solidFill>
                  <a:srgbClr val="008380"/>
                </a:solidFill>
              </a:rPr>
              <a:t>Z = </a:t>
            </a:r>
            <a:r>
              <a:rPr lang="en-US" sz="2200" dirty="0" smtClean="0">
                <a:solidFill>
                  <a:srgbClr val="008380"/>
                </a:solidFill>
              </a:rPr>
              <a:t>H</a:t>
            </a:r>
            <a:endParaRPr lang="en-US" sz="2200" dirty="0">
              <a:solidFill>
                <a:srgbClr val="00838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403648" y="5229200"/>
            <a:ext cx="6480720" cy="116955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00"/>
                </a:solidFill>
              </a:rPr>
              <a:t>This is because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8380"/>
                </a:solidFill>
              </a:rPr>
              <a:t>Z = H </a:t>
            </a:r>
            <a:r>
              <a:rPr lang="en-US" sz="2200" dirty="0" smtClean="0">
                <a:solidFill>
                  <a:srgbClr val="000000"/>
                </a:solidFill>
              </a:rPr>
              <a:t>emits no backdoors, so </a:t>
            </a:r>
            <a:r>
              <a:rPr lang="en-US" sz="2200" dirty="0" smtClean="0">
                <a:solidFill>
                  <a:srgbClr val="008380"/>
                </a:solidFill>
              </a:rPr>
              <a:t>r</a:t>
            </a:r>
            <a:r>
              <a:rPr lang="en-US" sz="2200" baseline="-25000" dirty="0" smtClean="0">
                <a:solidFill>
                  <a:srgbClr val="008380"/>
                </a:solidFill>
              </a:rPr>
              <a:t>2</a:t>
            </a:r>
            <a:r>
              <a:rPr lang="en-US" sz="2200" dirty="0" smtClean="0">
                <a:solidFill>
                  <a:srgbClr val="008380"/>
                </a:solidFill>
              </a:rPr>
              <a:t> = </a:t>
            </a:r>
            <a:r>
              <a:rPr lang="de-DE" sz="2400" dirty="0">
                <a:solidFill>
                  <a:srgbClr val="008380"/>
                </a:solidFill>
              </a:rPr>
              <a:t>β</a:t>
            </a:r>
            <a:endParaRPr lang="en-US" sz="2200" dirty="0" smtClean="0">
              <a:solidFill>
                <a:srgbClr val="00838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8380"/>
                </a:solidFill>
              </a:rPr>
              <a:t>r</a:t>
            </a:r>
            <a:r>
              <a:rPr lang="en-US" sz="2200" baseline="-25000" dirty="0" smtClean="0">
                <a:solidFill>
                  <a:srgbClr val="008380"/>
                </a:solidFill>
              </a:rPr>
              <a:t>1</a:t>
            </a:r>
            <a:r>
              <a:rPr lang="en-US" sz="2200" dirty="0" smtClean="0">
                <a:solidFill>
                  <a:srgbClr val="008000"/>
                </a:solidFill>
              </a:rPr>
              <a:t> = </a:t>
            </a:r>
            <a:r>
              <a:rPr lang="en-US" sz="2200" dirty="0" smtClean="0">
                <a:solidFill>
                  <a:srgbClr val="000000"/>
                </a:solidFill>
              </a:rPr>
              <a:t>total effect of </a:t>
            </a:r>
            <a:r>
              <a:rPr lang="en-US" sz="2200" dirty="0" smtClean="0">
                <a:solidFill>
                  <a:srgbClr val="008380"/>
                </a:solidFill>
              </a:rPr>
              <a:t>Z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on</a:t>
            </a:r>
            <a:r>
              <a:rPr lang="en-US" sz="2200" dirty="0" smtClean="0">
                <a:solidFill>
                  <a:srgbClr val="008000"/>
                </a:solidFill>
              </a:rPr>
              <a:t> </a:t>
            </a:r>
            <a:r>
              <a:rPr lang="en-US" sz="2200" dirty="0" smtClean="0">
                <a:solidFill>
                  <a:srgbClr val="008380"/>
                </a:solidFill>
              </a:rPr>
              <a:t>Y</a:t>
            </a:r>
            <a:r>
              <a:rPr lang="en-US" sz="2200" dirty="0" smtClean="0">
                <a:solidFill>
                  <a:srgbClr val="008000"/>
                </a:solidFill>
              </a:rPr>
              <a:t> = </a:t>
            </a:r>
            <a:r>
              <a:rPr lang="en-US" sz="22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β</a:t>
            </a:r>
            <a:r>
              <a:rPr lang="de-DE" sz="2400" dirty="0">
                <a:solidFill>
                  <a:srgbClr val="008380"/>
                </a:solidFill>
              </a:rPr>
              <a:t>α</a:t>
            </a:r>
            <a:endParaRPr lang="en-US" sz="2200" dirty="0">
              <a:solidFill>
                <a:srgbClr val="00838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8100392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=Z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368334" y="4005064"/>
            <a:ext cx="4775666" cy="83099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400" dirty="0" err="1" smtClean="0"/>
              <a:t>Dashed</a:t>
            </a:r>
            <a:r>
              <a:rPr lang="de-DE" sz="2400" dirty="0" smtClean="0"/>
              <a:t> </a:t>
            </a:r>
            <a:r>
              <a:rPr lang="de-DE" sz="2400" dirty="0" err="1" smtClean="0"/>
              <a:t>arrow</a:t>
            </a:r>
            <a:r>
              <a:rPr lang="de-DE" sz="2400" dirty="0" smtClean="0"/>
              <a:t> </a:t>
            </a:r>
            <a:r>
              <a:rPr lang="de-DE" sz="2400" dirty="0" err="1" smtClean="0"/>
              <a:t>denotes</a:t>
            </a:r>
            <a:r>
              <a:rPr lang="de-DE" sz="2400" dirty="0" smtClean="0"/>
              <a:t> </a:t>
            </a:r>
            <a:r>
              <a:rPr lang="de-DE" sz="2400" dirty="0" err="1" smtClean="0"/>
              <a:t>existence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unobserved</a:t>
            </a:r>
            <a:r>
              <a:rPr lang="de-DE" sz="2400" dirty="0" smtClean="0"/>
              <a:t> </a:t>
            </a:r>
            <a:r>
              <a:rPr lang="de-DE" sz="2400" dirty="0" err="1" smtClean="0"/>
              <a:t>confounder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17546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1" grpId="0" animBg="1"/>
      <p:bldP spid="42" grpId="1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Instrumental Variables (IVs)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76041"/>
          </a:xfrm>
        </p:spPr>
        <p:txBody>
          <a:bodyPr/>
          <a:lstStyle/>
          <a:p>
            <a:r>
              <a:rPr lang="de-DE" dirty="0" err="1" smtClean="0"/>
              <a:t>Usage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IVs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trace</a:t>
            </a:r>
            <a:r>
              <a:rPr lang="de-DE" dirty="0" smtClean="0"/>
              <a:t> </a:t>
            </a:r>
            <a:r>
              <a:rPr lang="de-DE" dirty="0" err="1" smtClean="0"/>
              <a:t>causal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starts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in 1925 (</a:t>
            </a:r>
            <a:r>
              <a:rPr lang="de-DE" dirty="0" err="1" smtClean="0"/>
              <a:t>econometrics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Standard </a:t>
            </a:r>
            <a:r>
              <a:rPr lang="de-DE" dirty="0" err="1" smtClean="0"/>
              <a:t>definitions</a:t>
            </a:r>
            <a:r>
              <a:rPr lang="de-DE" dirty="0" smtClean="0"/>
              <a:t> in </a:t>
            </a:r>
            <a:r>
              <a:rPr lang="de-DE" dirty="0" err="1" smtClean="0"/>
              <a:t>econometrics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IVs </a:t>
            </a:r>
            <a:r>
              <a:rPr lang="de-DE" dirty="0" err="1" smtClean="0"/>
              <a:t>w.r.t</a:t>
            </a:r>
            <a:r>
              <a:rPr lang="de-DE" dirty="0" smtClean="0"/>
              <a:t>.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equation</a:t>
            </a:r>
            <a:r>
              <a:rPr lang="de-DE" dirty="0" smtClean="0"/>
              <a:t> not </a:t>
            </a:r>
            <a:r>
              <a:rPr lang="de-DE" dirty="0" err="1" smtClean="0"/>
              <a:t>parameter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323472" y="6516732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611560" y="3573016"/>
            <a:ext cx="8136904" cy="28931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600" dirty="0" smtClean="0">
                <a:solidFill>
                  <a:srgbClr val="0000FF"/>
                </a:solidFill>
              </a:rPr>
              <a:t>Definition</a:t>
            </a:r>
            <a:r>
              <a:rPr lang="de-DE" sz="2600" dirty="0" smtClean="0"/>
              <a:t> (</a:t>
            </a:r>
            <a:r>
              <a:rPr lang="de-DE" sz="2600" dirty="0" err="1" smtClean="0"/>
              <a:t>classically</a:t>
            </a:r>
            <a:r>
              <a:rPr lang="de-DE" sz="2600" dirty="0" smtClean="0"/>
              <a:t> </a:t>
            </a:r>
            <a:r>
              <a:rPr lang="de-DE" sz="2600" dirty="0" err="1" smtClean="0"/>
              <a:t>according</a:t>
            </a:r>
            <a:r>
              <a:rPr lang="de-DE" sz="2600" dirty="0" smtClean="0"/>
              <a:t> </a:t>
            </a:r>
            <a:r>
              <a:rPr lang="de-DE" sz="2600" dirty="0" err="1" smtClean="0"/>
              <a:t>to</a:t>
            </a:r>
            <a:r>
              <a:rPr lang="de-DE" sz="2600" dirty="0" smtClean="0"/>
              <a:t> </a:t>
            </a:r>
            <a:r>
              <a:rPr lang="de-DE" sz="2600" dirty="0" err="1" smtClean="0"/>
              <a:t>economist‘s</a:t>
            </a:r>
            <a:r>
              <a:rPr lang="de-DE" sz="2600" dirty="0" smtClean="0"/>
              <a:t>)</a:t>
            </a:r>
          </a:p>
          <a:p>
            <a:r>
              <a:rPr lang="de-DE" sz="2600" dirty="0" err="1" smtClean="0"/>
              <a:t>For</a:t>
            </a:r>
            <a:r>
              <a:rPr lang="de-DE" sz="2600" dirty="0" smtClean="0"/>
              <a:t> an </a:t>
            </a:r>
            <a:r>
              <a:rPr lang="de-DE" sz="2600" dirty="0" err="1" smtClean="0"/>
              <a:t>equation</a:t>
            </a:r>
            <a:r>
              <a:rPr lang="de-DE" sz="2600" dirty="0" smtClean="0"/>
              <a:t> </a:t>
            </a:r>
          </a:p>
          <a:p>
            <a:r>
              <a:rPr lang="de-DE" sz="2600" dirty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        Y </a:t>
            </a:r>
            <a:r>
              <a:rPr lang="de-DE" sz="2600" dirty="0">
                <a:solidFill>
                  <a:srgbClr val="008380"/>
                </a:solidFill>
              </a:rPr>
              <a:t>= α</a:t>
            </a:r>
            <a:r>
              <a:rPr lang="de-DE" sz="2600" baseline="-25000" dirty="0">
                <a:solidFill>
                  <a:srgbClr val="008380"/>
                </a:solidFill>
              </a:rPr>
              <a:t>1</a:t>
            </a:r>
            <a:r>
              <a:rPr lang="de-DE" sz="2600" dirty="0">
                <a:solidFill>
                  <a:srgbClr val="008380"/>
                </a:solidFill>
              </a:rPr>
              <a:t>X</a:t>
            </a:r>
            <a:r>
              <a:rPr lang="de-DE" sz="2600" baseline="-25000" dirty="0">
                <a:solidFill>
                  <a:srgbClr val="008380"/>
                </a:solidFill>
              </a:rPr>
              <a:t>1</a:t>
            </a:r>
            <a:r>
              <a:rPr lang="de-DE" sz="2600" dirty="0">
                <a:solidFill>
                  <a:srgbClr val="008380"/>
                </a:solidFill>
              </a:rPr>
              <a:t> +  . . . + α</a:t>
            </a:r>
            <a:r>
              <a:rPr lang="de-DE" sz="2600" baseline="-25000" dirty="0" err="1">
                <a:solidFill>
                  <a:srgbClr val="008380"/>
                </a:solidFill>
              </a:rPr>
              <a:t>k</a:t>
            </a:r>
            <a:r>
              <a:rPr lang="de-DE" sz="2600" dirty="0" err="1">
                <a:solidFill>
                  <a:srgbClr val="008380"/>
                </a:solidFill>
              </a:rPr>
              <a:t>X</a:t>
            </a:r>
            <a:r>
              <a:rPr lang="de-DE" sz="2600" baseline="-25000" dirty="0" err="1">
                <a:solidFill>
                  <a:srgbClr val="008380"/>
                </a:solidFill>
              </a:rPr>
              <a:t>k</a:t>
            </a:r>
            <a:r>
              <a:rPr lang="de-DE" sz="2600" dirty="0">
                <a:solidFill>
                  <a:srgbClr val="008380"/>
                </a:solidFill>
              </a:rPr>
              <a:t> + U</a:t>
            </a:r>
            <a:r>
              <a:rPr lang="de-DE" sz="2600" baseline="-25000" dirty="0">
                <a:solidFill>
                  <a:srgbClr val="008380"/>
                </a:solidFill>
              </a:rPr>
              <a:t>Y   </a:t>
            </a:r>
            <a:r>
              <a:rPr lang="de-DE" sz="2600" dirty="0">
                <a:solidFill>
                  <a:srgbClr val="008380"/>
                </a:solidFill>
              </a:rPr>
              <a:t>(*</a:t>
            </a:r>
            <a:r>
              <a:rPr lang="de-DE" sz="2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2600" dirty="0" smtClean="0">
                <a:solidFill>
                  <a:srgbClr val="008380"/>
                </a:solidFill>
              </a:rPr>
              <a:t>Z </a:t>
            </a:r>
            <a:r>
              <a:rPr lang="de-DE" sz="2600" dirty="0" err="1">
                <a:solidFill>
                  <a:srgbClr val="000000"/>
                </a:solidFill>
              </a:rPr>
              <a:t>is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FF"/>
                </a:solidFill>
              </a:rPr>
              <a:t>instrumtenal</a:t>
            </a:r>
            <a:r>
              <a:rPr lang="de-DE" sz="2600" dirty="0">
                <a:solidFill>
                  <a:srgbClr val="0000FF"/>
                </a:solidFill>
              </a:rPr>
              <a:t> variable </a:t>
            </a:r>
            <a:r>
              <a:rPr lang="de-DE" sz="2600" dirty="0" err="1">
                <a:solidFill>
                  <a:srgbClr val="0000FF"/>
                </a:solidFill>
              </a:rPr>
              <a:t>for</a:t>
            </a:r>
            <a:r>
              <a:rPr lang="de-DE" sz="2600" dirty="0">
                <a:solidFill>
                  <a:srgbClr val="0000FF"/>
                </a:solidFill>
              </a:rPr>
              <a:t> </a:t>
            </a:r>
            <a:r>
              <a:rPr lang="de-DE" sz="2600" dirty="0" err="1" smtClean="0">
                <a:solidFill>
                  <a:srgbClr val="0000FF"/>
                </a:solidFill>
              </a:rPr>
              <a:t>equation</a:t>
            </a:r>
            <a:r>
              <a:rPr lang="de-DE" sz="2600" dirty="0" smtClean="0">
                <a:solidFill>
                  <a:srgbClr val="0000FF"/>
                </a:solidFill>
              </a:rPr>
              <a:t> </a:t>
            </a:r>
            <a:r>
              <a:rPr lang="de-DE" sz="2600" dirty="0" smtClean="0">
                <a:solidFill>
                  <a:srgbClr val="000000"/>
                </a:solidFill>
              </a:rPr>
              <a:t>(</a:t>
            </a:r>
            <a:r>
              <a:rPr lang="de-DE" sz="2600" dirty="0">
                <a:solidFill>
                  <a:srgbClr val="000000"/>
                </a:solidFill>
              </a:rPr>
              <a:t>*) </a:t>
            </a:r>
            <a:r>
              <a:rPr lang="de-DE" sz="2600" dirty="0" err="1">
                <a:solidFill>
                  <a:srgbClr val="000000"/>
                </a:solidFill>
              </a:rPr>
              <a:t>iff</a:t>
            </a:r>
            <a:endParaRPr lang="de-DE" sz="2600" dirty="0">
              <a:solidFill>
                <a:srgbClr val="000000"/>
              </a:solidFill>
            </a:endParaRPr>
          </a:p>
          <a:p>
            <a:pPr marL="914400" lvl="1" indent="-4572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Z </a:t>
            </a:r>
            <a:r>
              <a:rPr lang="de-DE" sz="2600" dirty="0" err="1">
                <a:solidFill>
                  <a:srgbClr val="000000"/>
                </a:solidFill>
              </a:rPr>
              <a:t>is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correlated</a:t>
            </a:r>
            <a:r>
              <a:rPr lang="de-DE" sz="2600" dirty="0">
                <a:solidFill>
                  <a:srgbClr val="000000"/>
                </a:solidFill>
              </a:rPr>
              <a:t> </a:t>
            </a:r>
            <a:r>
              <a:rPr lang="de-DE" sz="2600" dirty="0" err="1">
                <a:solidFill>
                  <a:srgbClr val="000000"/>
                </a:solidFill>
              </a:rPr>
              <a:t>wit</a:t>
            </a:r>
            <a:r>
              <a:rPr lang="de-DE" sz="2600" dirty="0" err="1">
                <a:solidFill>
                  <a:srgbClr val="008380"/>
                </a:solidFill>
              </a:rPr>
              <a:t>h</a:t>
            </a:r>
            <a:r>
              <a:rPr lang="de-DE" sz="2600" dirty="0">
                <a:solidFill>
                  <a:srgbClr val="008380"/>
                </a:solidFill>
              </a:rPr>
              <a:t> X={X</a:t>
            </a:r>
            <a:r>
              <a:rPr lang="de-DE" sz="2600" baseline="-25000" dirty="0">
                <a:solidFill>
                  <a:srgbClr val="008380"/>
                </a:solidFill>
              </a:rPr>
              <a:t>1</a:t>
            </a:r>
            <a:r>
              <a:rPr lang="de-DE" sz="2600" dirty="0">
                <a:solidFill>
                  <a:srgbClr val="008380"/>
                </a:solidFill>
              </a:rPr>
              <a:t>, ... </a:t>
            </a:r>
            <a:r>
              <a:rPr lang="de-DE" sz="2600" dirty="0" err="1">
                <a:solidFill>
                  <a:srgbClr val="008380"/>
                </a:solidFill>
              </a:rPr>
              <a:t>X</a:t>
            </a:r>
            <a:r>
              <a:rPr lang="de-DE" sz="2600" baseline="-25000" dirty="0" err="1">
                <a:solidFill>
                  <a:srgbClr val="008380"/>
                </a:solidFill>
              </a:rPr>
              <a:t>k</a:t>
            </a:r>
            <a:r>
              <a:rPr lang="de-DE" sz="2600" dirty="0" smtClean="0">
                <a:solidFill>
                  <a:srgbClr val="008380"/>
                </a:solidFill>
              </a:rPr>
              <a:t>} </a:t>
            </a:r>
            <a:r>
              <a:rPr lang="de-DE" sz="2600" dirty="0" err="1" smtClean="0"/>
              <a:t>and</a:t>
            </a:r>
            <a:r>
              <a:rPr lang="de-DE" sz="2600" dirty="0" smtClean="0"/>
              <a:t> </a:t>
            </a:r>
            <a:endParaRPr lang="de-DE" sz="2600" dirty="0"/>
          </a:p>
          <a:p>
            <a:pPr marL="914400" lvl="1" indent="-457200">
              <a:buFont typeface="Arial"/>
              <a:buChar char="•"/>
            </a:pPr>
            <a:r>
              <a:rPr lang="de-DE" sz="2600" dirty="0">
                <a:solidFill>
                  <a:srgbClr val="008380"/>
                </a:solidFill>
              </a:rPr>
              <a:t>Z </a:t>
            </a:r>
            <a:r>
              <a:rPr lang="de-DE" sz="2600" dirty="0" err="1"/>
              <a:t>is</a:t>
            </a:r>
            <a:r>
              <a:rPr lang="de-DE" sz="2600" dirty="0"/>
              <a:t> not </a:t>
            </a:r>
            <a:r>
              <a:rPr lang="de-DE" sz="2600" dirty="0" err="1"/>
              <a:t>correlated</a:t>
            </a:r>
            <a:r>
              <a:rPr lang="de-DE" sz="2600" dirty="0"/>
              <a:t> </a:t>
            </a:r>
            <a:r>
              <a:rPr lang="de-DE" sz="2600" dirty="0" err="1"/>
              <a:t>with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U</a:t>
            </a:r>
            <a:r>
              <a:rPr lang="de-DE" sz="2600" baseline="-25000" dirty="0">
                <a:solidFill>
                  <a:srgbClr val="008380"/>
                </a:solidFill>
              </a:rPr>
              <a:t>Y</a:t>
            </a:r>
            <a:endParaRPr lang="de-DE" sz="2600" dirty="0"/>
          </a:p>
          <a:p>
            <a:endParaRPr lang="de-DE" sz="2600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827584" y="2132856"/>
            <a:ext cx="741682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sz="1400" dirty="0">
                <a:solidFill>
                  <a:srgbClr val="3366FF"/>
                </a:solidFill>
              </a:rPr>
              <a:t>Wright. </a:t>
            </a:r>
            <a:r>
              <a:rPr lang="de-DE" sz="1400" dirty="0" err="1">
                <a:solidFill>
                  <a:srgbClr val="3366FF"/>
                </a:solidFill>
              </a:rPr>
              <a:t>Corn</a:t>
            </a:r>
            <a:r>
              <a:rPr lang="de-DE" sz="1400" dirty="0">
                <a:solidFill>
                  <a:srgbClr val="3366FF"/>
                </a:solidFill>
              </a:rPr>
              <a:t> </a:t>
            </a:r>
            <a:r>
              <a:rPr lang="de-DE" sz="1400" dirty="0" err="1">
                <a:solidFill>
                  <a:srgbClr val="3366FF"/>
                </a:solidFill>
              </a:rPr>
              <a:t>and</a:t>
            </a:r>
            <a:r>
              <a:rPr lang="de-DE" sz="1400" dirty="0">
                <a:solidFill>
                  <a:srgbClr val="3366FF"/>
                </a:solidFill>
              </a:rPr>
              <a:t> </a:t>
            </a:r>
            <a:r>
              <a:rPr lang="de-DE" sz="1400" dirty="0" err="1">
                <a:solidFill>
                  <a:srgbClr val="3366FF"/>
                </a:solidFill>
              </a:rPr>
              <a:t>Hog</a:t>
            </a:r>
            <a:r>
              <a:rPr lang="de-DE" sz="1400" dirty="0">
                <a:solidFill>
                  <a:srgbClr val="3366FF"/>
                </a:solidFill>
              </a:rPr>
              <a:t> </a:t>
            </a:r>
            <a:r>
              <a:rPr lang="de-DE" sz="1400" dirty="0" err="1">
                <a:solidFill>
                  <a:srgbClr val="3366FF"/>
                </a:solidFill>
              </a:rPr>
              <a:t>correlations</a:t>
            </a:r>
            <a:r>
              <a:rPr lang="de-DE" sz="1400" dirty="0">
                <a:solidFill>
                  <a:srgbClr val="3366FF"/>
                </a:solidFill>
              </a:rPr>
              <a:t>, Tech. Rep. 1300</a:t>
            </a:r>
            <a:r>
              <a:rPr lang="de-DE" sz="1400" dirty="0" smtClean="0">
                <a:solidFill>
                  <a:srgbClr val="3366FF"/>
                </a:solidFill>
              </a:rPr>
              <a:t>, US </a:t>
            </a:r>
            <a:r>
              <a:rPr lang="de-DE" sz="1400" dirty="0">
                <a:solidFill>
                  <a:srgbClr val="3366FF"/>
                </a:solidFill>
              </a:rPr>
              <a:t>Department </a:t>
            </a:r>
            <a:r>
              <a:rPr lang="de-DE" sz="1400" dirty="0" err="1">
                <a:solidFill>
                  <a:srgbClr val="3366FF"/>
                </a:solidFill>
              </a:rPr>
              <a:t>of</a:t>
            </a:r>
            <a:r>
              <a:rPr lang="de-DE" sz="1400" dirty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Agriculture</a:t>
            </a:r>
            <a:r>
              <a:rPr lang="de-DE" sz="1400" dirty="0" smtClean="0">
                <a:solidFill>
                  <a:srgbClr val="3366FF"/>
                </a:solidFill>
              </a:rPr>
              <a:t>, 1925. </a:t>
            </a:r>
          </a:p>
        </p:txBody>
      </p:sp>
    </p:spTree>
    <p:extLst>
      <p:ext uri="{BB962C8B-B14F-4D97-AF65-F5344CB8AC3E}">
        <p14:creationId xmlns:p14="http://schemas.microsoft.com/office/powerpoint/2010/main" val="64100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What‘s</a:t>
            </a:r>
            <a:r>
              <a:rPr lang="de-DE" dirty="0" smtClean="0"/>
              <a:t> in a </a:t>
            </a:r>
            <a:r>
              <a:rPr lang="de-DE" dirty="0" err="1" smtClean="0"/>
              <a:t>definition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608289"/>
          </a:xfrm>
        </p:spPr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early</a:t>
            </a:r>
            <a:r>
              <a:rPr lang="de-DE" dirty="0" smtClean="0"/>
              <a:t> </a:t>
            </a:r>
            <a:r>
              <a:rPr lang="de-DE" dirty="0" err="1" smtClean="0"/>
              <a:t>economist‘s</a:t>
            </a:r>
            <a:r>
              <a:rPr lang="de-DE" dirty="0" smtClean="0"/>
              <a:t> </a:t>
            </a:r>
            <a:r>
              <a:rPr lang="de-DE" dirty="0" err="1"/>
              <a:t>definition</a:t>
            </a:r>
            <a:r>
              <a:rPr lang="de-DE" dirty="0"/>
              <a:t> not (!)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official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endParaRPr lang="de-DE" dirty="0"/>
          </a:p>
          <a:p>
            <a:pPr lvl="1"/>
            <a:r>
              <a:rPr lang="de-DE" dirty="0" smtClean="0"/>
              <a:t>General </a:t>
            </a:r>
            <a:r>
              <a:rPr lang="de-DE" dirty="0" err="1" smtClean="0"/>
              <a:t>question</a:t>
            </a:r>
            <a:r>
              <a:rPr lang="de-DE" dirty="0" smtClean="0"/>
              <a:t>: </a:t>
            </a:r>
            <a:r>
              <a:rPr lang="de-DE" dirty="0" err="1" smtClean="0"/>
              <a:t>What‘s</a:t>
            </a:r>
            <a:r>
              <a:rPr lang="de-DE" dirty="0" smtClean="0"/>
              <a:t>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? </a:t>
            </a:r>
          </a:p>
          <a:p>
            <a:pPr lvl="1"/>
            <a:r>
              <a:rPr lang="de-DE" dirty="0" smtClean="0"/>
              <a:t>Main </a:t>
            </a:r>
            <a:r>
              <a:rPr lang="de-DE" dirty="0" err="1" smtClean="0"/>
              <a:t>problem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classical</a:t>
            </a:r>
            <a:r>
              <a:rPr lang="de-DE" dirty="0" smtClean="0"/>
              <a:t> </a:t>
            </a:r>
            <a:r>
              <a:rPr lang="de-DE" dirty="0" err="1" smtClean="0"/>
              <a:t>equation</a:t>
            </a:r>
            <a:r>
              <a:rPr lang="de-DE" dirty="0" smtClean="0"/>
              <a:t>-: </a:t>
            </a:r>
            <a:r>
              <a:rPr lang="de-DE" dirty="0" err="1"/>
              <a:t>too</a:t>
            </a:r>
            <a:r>
              <a:rPr lang="de-DE" dirty="0"/>
              <a:t> global </a:t>
            </a:r>
          </a:p>
          <a:p>
            <a:pPr lvl="2"/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equation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identifiable</a:t>
            </a:r>
            <a:r>
              <a:rPr lang="de-DE" dirty="0"/>
              <a:t> </a:t>
            </a:r>
            <a:r>
              <a:rPr lang="de-DE" dirty="0" err="1"/>
              <a:t>though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parameters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. 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phenomen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simplifications</a:t>
            </a:r>
            <a:r>
              <a:rPr lang="de-DE" dirty="0" smtClean="0"/>
              <a:t> (</a:t>
            </a:r>
            <a:r>
              <a:rPr lang="de-DE" dirty="0" err="1" smtClean="0"/>
              <a:t>clarifications</a:t>
            </a:r>
            <a:r>
              <a:rPr lang="de-DE" dirty="0" smtClean="0"/>
              <a:t>/</a:t>
            </a:r>
            <a:r>
              <a:rPr lang="de-DE" dirty="0" err="1" smtClean="0"/>
              <a:t>disambiguations</a:t>
            </a:r>
            <a:r>
              <a:rPr lang="de-DE" dirty="0" smtClean="0"/>
              <a:t>) </a:t>
            </a:r>
            <a:r>
              <a:rPr lang="de-DE" dirty="0" err="1" smtClean="0"/>
              <a:t>of</a:t>
            </a:r>
            <a:r>
              <a:rPr lang="de-DE" dirty="0" smtClean="0"/>
              <a:t> (IV) </a:t>
            </a:r>
            <a:r>
              <a:rPr lang="de-DE" dirty="0" err="1"/>
              <a:t>research</a:t>
            </a:r>
            <a:r>
              <a:rPr lang="de-DE" dirty="0"/>
              <a:t> in </a:t>
            </a:r>
            <a:r>
              <a:rPr lang="de-DE" dirty="0" err="1"/>
              <a:t>econometrics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considering</a:t>
            </a:r>
            <a:r>
              <a:rPr lang="de-DE" dirty="0"/>
              <a:t> </a:t>
            </a:r>
            <a:r>
              <a:rPr lang="de-DE" dirty="0" err="1"/>
              <a:t>associated</a:t>
            </a:r>
            <a:r>
              <a:rPr lang="de-DE" dirty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 </a:t>
            </a:r>
            <a:r>
              <a:rPr lang="de-DE" dirty="0" err="1"/>
              <a:t>for</a:t>
            </a:r>
            <a:r>
              <a:rPr lang="de-DE" dirty="0"/>
              <a:t> SCM </a:t>
            </a:r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663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Conditional IVs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208800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r>
              <a:rPr lang="en-US" dirty="0" smtClean="0"/>
              <a:t>no IV anymore for </a:t>
            </a:r>
            <a:r>
              <a:rPr lang="de-DE" dirty="0" smtClean="0">
                <a:solidFill>
                  <a:srgbClr val="008380"/>
                </a:solidFill>
              </a:rPr>
              <a:t>α, </a:t>
            </a:r>
            <a:r>
              <a:rPr lang="de-DE" dirty="0" err="1" smtClean="0">
                <a:solidFill>
                  <a:srgbClr val="000000"/>
                </a:solidFill>
              </a:rPr>
              <a:t>because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not d-separated from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endParaRPr lang="en-US" dirty="0"/>
          </a:p>
          <a:p>
            <a:pPr>
              <a:defRPr/>
            </a:pPr>
            <a:r>
              <a:rPr lang="en-US" dirty="0" smtClean="0"/>
              <a:t>But conditioning on </a:t>
            </a:r>
            <a:r>
              <a:rPr lang="en-US" dirty="0" smtClean="0">
                <a:solidFill>
                  <a:srgbClr val="008380"/>
                </a:solidFill>
              </a:rPr>
              <a:t>W</a:t>
            </a:r>
            <a:r>
              <a:rPr lang="en-US" dirty="0" smtClean="0"/>
              <a:t> helps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sp>
        <p:nvSpPr>
          <p:cNvPr id="8" name="Oval 7"/>
          <p:cNvSpPr/>
          <p:nvPr/>
        </p:nvSpPr>
        <p:spPr>
          <a:xfrm>
            <a:off x="7099694" y="28529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6804248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6804248" y="18448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8100392" y="1403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092280" y="1979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4"/>
            <a:endCxn id="8" idx="0"/>
          </p:cNvCxnSpPr>
          <p:nvPr/>
        </p:nvCxnSpPr>
        <p:spPr>
          <a:xfrm>
            <a:off x="7164288" y="2123564"/>
            <a:ext cx="7414" cy="7293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9" idx="2"/>
            <a:endCxn id="25" idx="5"/>
          </p:cNvCxnSpPr>
          <p:nvPr/>
        </p:nvCxnSpPr>
        <p:spPr>
          <a:xfrm flipH="1" flipV="1">
            <a:off x="7215205" y="1310388"/>
            <a:ext cx="885187" cy="1650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092280" y="11874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7164288" y="1331476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8100392" y="97143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876256" y="2276872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876256" y="1394192"/>
            <a:ext cx="31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596336" y="97143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δ</a:t>
            </a:r>
            <a:endParaRPr lang="de-DE" dirty="0" smtClean="0"/>
          </a:p>
        </p:txBody>
      </p:sp>
      <p:cxnSp>
        <p:nvCxnSpPr>
          <p:cNvPr id="6" name="Gekrümmte Verbindung 5"/>
          <p:cNvCxnSpPr>
            <a:stCxn id="20" idx="7"/>
            <a:endCxn id="8" idx="6"/>
          </p:cNvCxnSpPr>
          <p:nvPr/>
        </p:nvCxnSpPr>
        <p:spPr>
          <a:xfrm rot="16200000" flipH="1">
            <a:off x="6767315" y="2448542"/>
            <a:ext cx="924284" cy="28505"/>
          </a:xfrm>
          <a:prstGeom prst="curvedConnector4">
            <a:avLst>
              <a:gd name="adj1" fmla="val -27014"/>
              <a:gd name="adj2" fmla="val 901965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660232" y="11154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45" name="Gekrümmte Verbindung 44"/>
          <p:cNvCxnSpPr>
            <a:stCxn id="19" idx="4"/>
            <a:endCxn id="8" idx="4"/>
          </p:cNvCxnSpPr>
          <p:nvPr/>
        </p:nvCxnSpPr>
        <p:spPr>
          <a:xfrm rot="5400000">
            <a:off x="6947325" y="1771861"/>
            <a:ext cx="1449452" cy="1000698"/>
          </a:xfrm>
          <a:prstGeom prst="curvedConnector3">
            <a:avLst>
              <a:gd name="adj1" fmla="val 115771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Inhaltsplatzhalter 2"/>
          <p:cNvSpPr txBox="1">
            <a:spLocks/>
          </p:cNvSpPr>
          <p:nvPr/>
        </p:nvSpPr>
        <p:spPr bwMode="auto">
          <a:xfrm>
            <a:off x="467544" y="3429000"/>
            <a:ext cx="7992888" cy="3096344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Definition</a:t>
            </a:r>
            <a:r>
              <a:rPr lang="en-US" dirty="0" smtClean="0">
                <a:solidFill>
                  <a:srgbClr val="0000FF"/>
                </a:solidFill>
              </a:rPr>
              <a:t> (</a:t>
            </a:r>
            <a:r>
              <a:rPr lang="en-US" dirty="0" err="1" smtClean="0">
                <a:solidFill>
                  <a:srgbClr val="0000FF"/>
                </a:solidFill>
              </a:rPr>
              <a:t>Brito</a:t>
            </a:r>
            <a:r>
              <a:rPr lang="en-US" dirty="0" smtClean="0">
                <a:solidFill>
                  <a:srgbClr val="0000FF"/>
                </a:solidFill>
              </a:rPr>
              <a:t> &amp; Pearl, 02) </a:t>
            </a:r>
            <a:r>
              <a:rPr lang="en-US" dirty="0" smtClean="0">
                <a:solidFill>
                  <a:schemeClr val="tx1"/>
                </a:solidFill>
              </a:rPr>
              <a:t>A variable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is a conditional </a:t>
            </a:r>
            <a:r>
              <a:rPr lang="en-US" dirty="0" smtClean="0">
                <a:solidFill>
                  <a:srgbClr val="0000FF"/>
                </a:solidFill>
              </a:rPr>
              <a:t>instrumental variable </a:t>
            </a:r>
            <a:r>
              <a:rPr lang="en-US" dirty="0" smtClean="0"/>
              <a:t>given set </a:t>
            </a:r>
            <a:r>
              <a:rPr lang="en-US" dirty="0" smtClean="0">
                <a:solidFill>
                  <a:srgbClr val="008380"/>
                </a:solidFill>
              </a:rPr>
              <a:t>W</a:t>
            </a:r>
            <a:r>
              <a:rPr lang="en-US" dirty="0" smtClean="0"/>
              <a:t> for coefficient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dirty="0" smtClean="0">
                <a:solidFill>
                  <a:srgbClr val="000000"/>
                </a:solidFill>
              </a:rPr>
              <a:t> (</a:t>
            </a:r>
            <a:r>
              <a:rPr lang="de-DE" dirty="0" err="1" smtClean="0">
                <a:solidFill>
                  <a:srgbClr val="000000"/>
                </a:solidFill>
              </a:rPr>
              <a:t>from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0000"/>
                </a:solidFill>
              </a:rPr>
              <a:t>) </a:t>
            </a:r>
            <a:r>
              <a:rPr lang="de-DE" dirty="0" err="1" smtClean="0">
                <a:solidFill>
                  <a:srgbClr val="000000"/>
                </a:solidFill>
              </a:rPr>
              <a:t>iff</a:t>
            </a:r>
            <a:endParaRPr lang="de-DE" dirty="0" smtClean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de-DE" dirty="0" smtClean="0">
                <a:solidFill>
                  <a:srgbClr val="000000"/>
                </a:solidFill>
              </a:rPr>
              <a:t>Set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</a:t>
            </a:r>
            <a:r>
              <a:rPr lang="de-DE" dirty="0" err="1" smtClean="0">
                <a:solidFill>
                  <a:srgbClr val="000000"/>
                </a:solidFill>
              </a:rPr>
              <a:t>escendants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0000"/>
                </a:solidFill>
              </a:rPr>
              <a:t> not </a:t>
            </a:r>
            <a:r>
              <a:rPr lang="de-DE" dirty="0" err="1" smtClean="0">
                <a:solidFill>
                  <a:srgbClr val="000000"/>
                </a:solidFill>
              </a:rPr>
              <a:t>intersecting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de-DE" dirty="0" smtClean="0">
                <a:solidFill>
                  <a:srgbClr val="008380"/>
                </a:solidFill>
              </a:rPr>
              <a:t>W</a:t>
            </a:r>
            <a:r>
              <a:rPr lang="de-DE" dirty="0" smtClean="0">
                <a:solidFill>
                  <a:srgbClr val="000000"/>
                </a:solidFill>
              </a:rPr>
              <a:t> d-separates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from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0000"/>
                </a:solidFill>
              </a:rPr>
              <a:t> in </a:t>
            </a:r>
            <a:r>
              <a:rPr lang="de-DE" dirty="0" smtClean="0">
                <a:solidFill>
                  <a:srgbClr val="008380"/>
                </a:solidFill>
              </a:rPr>
              <a:t>G</a:t>
            </a:r>
            <a:r>
              <a:rPr lang="de-DE" baseline="-25000" dirty="0" smtClean="0">
                <a:solidFill>
                  <a:srgbClr val="008380"/>
                </a:solidFill>
              </a:rPr>
              <a:t>α</a:t>
            </a:r>
          </a:p>
          <a:p>
            <a:pPr lvl="1">
              <a:defRPr/>
            </a:pPr>
            <a:r>
              <a:rPr lang="de-DE" dirty="0" smtClean="0">
                <a:solidFill>
                  <a:srgbClr val="008380"/>
                </a:solidFill>
              </a:rPr>
              <a:t>W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does</a:t>
            </a:r>
            <a:r>
              <a:rPr lang="de-DE" dirty="0" smtClean="0">
                <a:solidFill>
                  <a:schemeClr val="tx1"/>
                </a:solidFill>
              </a:rPr>
              <a:t> not d-separate </a:t>
            </a:r>
            <a:r>
              <a:rPr lang="de-DE" dirty="0" smtClean="0">
                <a:solidFill>
                  <a:srgbClr val="008380"/>
                </a:solidFill>
              </a:rPr>
              <a:t>Z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from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chemeClr val="tx1"/>
                </a:solidFill>
              </a:rPr>
              <a:t> in</a:t>
            </a:r>
            <a:r>
              <a:rPr lang="de-DE" baseline="-25000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G</a:t>
            </a:r>
            <a:r>
              <a:rPr lang="de-DE" baseline="-25000" dirty="0" smtClean="0">
                <a:solidFill>
                  <a:srgbClr val="008380"/>
                </a:solidFill>
              </a:rPr>
              <a:t>α</a:t>
            </a:r>
            <a:r>
              <a:rPr lang="de-DE" baseline="-250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de-DE" dirty="0" err="1" smtClean="0">
                <a:solidFill>
                  <a:schemeClr val="tx1"/>
                </a:solidFill>
              </a:rPr>
              <a:t>If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conditions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fulfilled</a:t>
            </a:r>
            <a:r>
              <a:rPr lang="de-DE" dirty="0" smtClean="0">
                <a:solidFill>
                  <a:schemeClr val="tx1"/>
                </a:solidFill>
              </a:rPr>
              <a:t>, </a:t>
            </a:r>
            <a:r>
              <a:rPr lang="de-DE" dirty="0" err="1" smtClean="0">
                <a:solidFill>
                  <a:schemeClr val="tx1"/>
                </a:solidFill>
              </a:rPr>
              <a:t>then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dirty="0" smtClean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8380"/>
                </a:solidFill>
              </a:rPr>
              <a:t>β</a:t>
            </a:r>
            <a:r>
              <a:rPr lang="en-US" baseline="-25000" dirty="0" smtClean="0">
                <a:solidFill>
                  <a:srgbClr val="008380"/>
                </a:solidFill>
              </a:rPr>
              <a:t>YZ.W </a:t>
            </a:r>
            <a:r>
              <a:rPr lang="en-US" dirty="0" smtClean="0">
                <a:solidFill>
                  <a:srgbClr val="008380"/>
                </a:solidFill>
              </a:rPr>
              <a:t>/ β</a:t>
            </a:r>
            <a:r>
              <a:rPr lang="en-US" baseline="-25000" dirty="0" smtClean="0">
                <a:solidFill>
                  <a:srgbClr val="008380"/>
                </a:solidFill>
              </a:rPr>
              <a:t>XZ.W</a:t>
            </a:r>
            <a:endParaRPr lang="de-DE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62" name="Textfeld 61"/>
          <p:cNvSpPr txBox="1"/>
          <p:nvPr/>
        </p:nvSpPr>
        <p:spPr>
          <a:xfrm>
            <a:off x="467544" y="2679303"/>
            <a:ext cx="60486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3366FF"/>
                </a:solidFill>
              </a:rPr>
              <a:t>C. </a:t>
            </a:r>
            <a:r>
              <a:rPr lang="de-DE" sz="1200" dirty="0" err="1" smtClean="0">
                <a:solidFill>
                  <a:srgbClr val="3366FF"/>
                </a:solidFill>
              </a:rPr>
              <a:t>Brito</a:t>
            </a:r>
            <a:r>
              <a:rPr lang="de-DE" sz="1200" dirty="0" smtClean="0">
                <a:solidFill>
                  <a:srgbClr val="3366FF"/>
                </a:solidFill>
              </a:rPr>
              <a:t> &amp; </a:t>
            </a:r>
            <a:r>
              <a:rPr lang="de-DE" sz="1200" dirty="0" err="1" smtClean="0">
                <a:solidFill>
                  <a:srgbClr val="3366FF"/>
                </a:solidFill>
              </a:rPr>
              <a:t>J.Pearl</a:t>
            </a:r>
            <a:r>
              <a:rPr lang="de-DE" sz="1200" dirty="0" smtClean="0">
                <a:solidFill>
                  <a:srgbClr val="3366FF"/>
                </a:solidFill>
              </a:rPr>
              <a:t>: </a:t>
            </a:r>
            <a:r>
              <a:rPr lang="de-DE" sz="1200" dirty="0" err="1">
                <a:solidFill>
                  <a:srgbClr val="3366FF"/>
                </a:solidFill>
              </a:rPr>
              <a:t>Generalized</a:t>
            </a:r>
            <a:r>
              <a:rPr lang="de-DE" sz="1200" dirty="0">
                <a:solidFill>
                  <a:srgbClr val="3366FF"/>
                </a:solidFill>
              </a:rPr>
              <a:t> instrumental variables. In </a:t>
            </a:r>
            <a:r>
              <a:rPr lang="de-DE" sz="1200" i="1" dirty="0" err="1">
                <a:solidFill>
                  <a:srgbClr val="3366FF"/>
                </a:solidFill>
              </a:rPr>
              <a:t>Uncertainty</a:t>
            </a:r>
            <a:r>
              <a:rPr lang="de-DE" sz="1200" i="1" dirty="0">
                <a:solidFill>
                  <a:srgbClr val="3366FF"/>
                </a:solidFill>
              </a:rPr>
              <a:t> in </a:t>
            </a:r>
            <a:r>
              <a:rPr lang="de-DE" sz="1200" i="1" dirty="0" err="1">
                <a:solidFill>
                  <a:srgbClr val="3366FF"/>
                </a:solidFill>
              </a:rPr>
              <a:t>Artificial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Intelligence</a:t>
            </a:r>
            <a:r>
              <a:rPr lang="de-DE" sz="1200" i="1" dirty="0">
                <a:solidFill>
                  <a:srgbClr val="3366FF"/>
                </a:solidFill>
              </a:rPr>
              <a:t>, </a:t>
            </a:r>
            <a:r>
              <a:rPr lang="de-DE" sz="1200" i="1" dirty="0" err="1" smtClean="0">
                <a:solidFill>
                  <a:srgbClr val="3366FF"/>
                </a:solidFill>
              </a:rPr>
              <a:t>Proceedings</a:t>
            </a:r>
            <a:r>
              <a:rPr lang="de-DE" sz="1200" i="1" dirty="0" smtClean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of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the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Eighteenth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smtClean="0">
                <a:solidFill>
                  <a:srgbClr val="3366FF"/>
                </a:solidFill>
              </a:rPr>
              <a:t>Conference</a:t>
            </a:r>
            <a:r>
              <a:rPr lang="de-DE" sz="1200" dirty="0" smtClean="0">
                <a:solidFill>
                  <a:srgbClr val="3366FF"/>
                </a:solidFill>
              </a:rPr>
              <a:t>, </a:t>
            </a:r>
            <a:r>
              <a:rPr lang="de-DE" sz="1200" dirty="0">
                <a:solidFill>
                  <a:srgbClr val="3366FF"/>
                </a:solidFill>
              </a:rPr>
              <a:t>85–</a:t>
            </a:r>
            <a:r>
              <a:rPr lang="de-DE" sz="1200" dirty="0" smtClean="0">
                <a:solidFill>
                  <a:srgbClr val="3366FF"/>
                </a:solidFill>
              </a:rPr>
              <a:t>93, 2002.  </a:t>
            </a:r>
            <a:endParaRPr lang="de-DE" sz="1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41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allAtOnce" animBg="1"/>
      <p:bldP spid="6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Conditional IVs (Examples)</a:t>
            </a: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sp>
        <p:nvSpPr>
          <p:cNvPr id="8" name="Oval 7"/>
          <p:cNvSpPr/>
          <p:nvPr/>
        </p:nvSpPr>
        <p:spPr>
          <a:xfrm>
            <a:off x="762990" y="52919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856958" y="53639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488955" y="41304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1734314" y="40770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55576" y="40677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>
            <a:stCxn id="20" idx="4"/>
            <a:endCxn id="8" idx="0"/>
          </p:cNvCxnSpPr>
          <p:nvPr/>
        </p:nvCxnSpPr>
        <p:spPr>
          <a:xfrm>
            <a:off x="827584" y="4211796"/>
            <a:ext cx="7414" cy="1080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25" idx="5"/>
            <a:endCxn id="19" idx="0"/>
          </p:cNvCxnSpPr>
          <p:nvPr/>
        </p:nvCxnSpPr>
        <p:spPr>
          <a:xfrm>
            <a:off x="878501" y="3398620"/>
            <a:ext cx="927821" cy="6784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55576" y="32757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4"/>
            <a:endCxn id="20" idx="0"/>
          </p:cNvCxnSpPr>
          <p:nvPr/>
        </p:nvCxnSpPr>
        <p:spPr>
          <a:xfrm>
            <a:off x="827584" y="3419708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907704" y="39330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39552" y="4571836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6" name="Gekrümmte Verbindung 5"/>
          <p:cNvCxnSpPr>
            <a:stCxn id="20" idx="2"/>
            <a:endCxn id="8" idx="2"/>
          </p:cNvCxnSpPr>
          <p:nvPr/>
        </p:nvCxnSpPr>
        <p:spPr>
          <a:xfrm rot="10800000" flipH="1" flipV="1">
            <a:off x="755576" y="4139796"/>
            <a:ext cx="7414" cy="1224136"/>
          </a:xfrm>
          <a:prstGeom prst="curvedConnector3">
            <a:avLst>
              <a:gd name="adj1" fmla="val -6509307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323528" y="32036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30" name="Gerade Verbindung mit Pfeil 29"/>
          <p:cNvCxnSpPr>
            <a:stCxn id="19" idx="2"/>
            <a:endCxn id="20" idx="6"/>
          </p:cNvCxnSpPr>
          <p:nvPr/>
        </p:nvCxnSpPr>
        <p:spPr>
          <a:xfrm flipH="1" flipV="1">
            <a:off x="899592" y="4139796"/>
            <a:ext cx="834722" cy="92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19" idx="3"/>
            <a:endCxn id="8" idx="0"/>
          </p:cNvCxnSpPr>
          <p:nvPr/>
        </p:nvCxnSpPr>
        <p:spPr>
          <a:xfrm flipH="1">
            <a:off x="834998" y="4200000"/>
            <a:ext cx="920407" cy="10919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4062098" y="52919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4156066" y="53639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3788063" y="41304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5033422" y="40770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054684" y="40677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8" name="Gerade Verbindung mit Pfeil 47"/>
          <p:cNvCxnSpPr>
            <a:stCxn id="47" idx="4"/>
            <a:endCxn id="41" idx="0"/>
          </p:cNvCxnSpPr>
          <p:nvPr/>
        </p:nvCxnSpPr>
        <p:spPr>
          <a:xfrm>
            <a:off x="4126692" y="4211796"/>
            <a:ext cx="7414" cy="1080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50" idx="5"/>
            <a:endCxn id="46" idx="0"/>
          </p:cNvCxnSpPr>
          <p:nvPr/>
        </p:nvCxnSpPr>
        <p:spPr>
          <a:xfrm>
            <a:off x="4177609" y="3398620"/>
            <a:ext cx="927821" cy="6784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054684" y="32757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1" name="Gerade Verbindung mit Pfeil 50"/>
          <p:cNvCxnSpPr>
            <a:stCxn id="50" idx="4"/>
            <a:endCxn id="47" idx="0"/>
          </p:cNvCxnSpPr>
          <p:nvPr/>
        </p:nvCxnSpPr>
        <p:spPr>
          <a:xfrm>
            <a:off x="4126692" y="3419708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5220072" y="39330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3838660" y="4571836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54" name="Gekrümmte Verbindung 53"/>
          <p:cNvCxnSpPr>
            <a:stCxn id="47" idx="2"/>
            <a:endCxn id="41" idx="2"/>
          </p:cNvCxnSpPr>
          <p:nvPr/>
        </p:nvCxnSpPr>
        <p:spPr>
          <a:xfrm rot="10800000" flipH="1" flipV="1">
            <a:off x="4054684" y="4139796"/>
            <a:ext cx="7414" cy="1224136"/>
          </a:xfrm>
          <a:prstGeom prst="curvedConnector3">
            <a:avLst>
              <a:gd name="adj1" fmla="val -6509307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3622636" y="32036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6" name="Gerade Verbindung mit Pfeil 55"/>
          <p:cNvCxnSpPr>
            <a:stCxn id="47" idx="6"/>
            <a:endCxn id="46" idx="2"/>
          </p:cNvCxnSpPr>
          <p:nvPr/>
        </p:nvCxnSpPr>
        <p:spPr>
          <a:xfrm>
            <a:off x="4198700" y="4139796"/>
            <a:ext cx="834722" cy="92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46" idx="3"/>
            <a:endCxn id="41" idx="0"/>
          </p:cNvCxnSpPr>
          <p:nvPr/>
        </p:nvCxnSpPr>
        <p:spPr>
          <a:xfrm flipH="1">
            <a:off x="4134106" y="4200000"/>
            <a:ext cx="920407" cy="10919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7158442" y="5363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7252410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60" name="Textfeld 59"/>
          <p:cNvSpPr txBox="1"/>
          <p:nvPr/>
        </p:nvSpPr>
        <p:spPr>
          <a:xfrm>
            <a:off x="6884407" y="420250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62" name="Oval 61"/>
          <p:cNvSpPr/>
          <p:nvPr/>
        </p:nvSpPr>
        <p:spPr>
          <a:xfrm>
            <a:off x="8129766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7151028" y="41398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4" name="Gerade Verbindung mit Pfeil 63"/>
          <p:cNvCxnSpPr>
            <a:stCxn id="63" idx="4"/>
            <a:endCxn id="58" idx="0"/>
          </p:cNvCxnSpPr>
          <p:nvPr/>
        </p:nvCxnSpPr>
        <p:spPr>
          <a:xfrm>
            <a:off x="7223036" y="4283804"/>
            <a:ext cx="7414" cy="1080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66" idx="5"/>
            <a:endCxn id="62" idx="2"/>
          </p:cNvCxnSpPr>
          <p:nvPr/>
        </p:nvCxnSpPr>
        <p:spPr>
          <a:xfrm>
            <a:off x="7273953" y="3470628"/>
            <a:ext cx="855813" cy="6784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7151028" y="33477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7" name="Gerade Verbindung mit Pfeil 66"/>
          <p:cNvCxnSpPr>
            <a:stCxn id="66" idx="4"/>
            <a:endCxn id="63" idx="0"/>
          </p:cNvCxnSpPr>
          <p:nvPr/>
        </p:nvCxnSpPr>
        <p:spPr>
          <a:xfrm>
            <a:off x="7223036" y="3491716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8316416" y="39330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935004" y="4643844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70" name="Gekrümmte Verbindung 69"/>
          <p:cNvCxnSpPr>
            <a:stCxn id="63" idx="2"/>
            <a:endCxn id="58" idx="2"/>
          </p:cNvCxnSpPr>
          <p:nvPr/>
        </p:nvCxnSpPr>
        <p:spPr>
          <a:xfrm rot="10800000" flipH="1" flipV="1">
            <a:off x="7151028" y="4211804"/>
            <a:ext cx="7414" cy="1224136"/>
          </a:xfrm>
          <a:prstGeom prst="curvedConnector3">
            <a:avLst>
              <a:gd name="adj1" fmla="val -6509307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6718980" y="32756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72" name="Gerade Verbindung mit Pfeil 71"/>
          <p:cNvCxnSpPr>
            <a:stCxn id="62" idx="3"/>
            <a:endCxn id="63" idx="6"/>
          </p:cNvCxnSpPr>
          <p:nvPr/>
        </p:nvCxnSpPr>
        <p:spPr>
          <a:xfrm flipH="1">
            <a:off x="7295044" y="4199984"/>
            <a:ext cx="855813" cy="118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>
            <a:stCxn id="62" idx="3"/>
            <a:endCxn id="58" idx="0"/>
          </p:cNvCxnSpPr>
          <p:nvPr/>
        </p:nvCxnSpPr>
        <p:spPr>
          <a:xfrm flipH="1">
            <a:off x="7230450" y="4199984"/>
            <a:ext cx="920407" cy="11639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>
            <a:stCxn id="63" idx="6"/>
            <a:endCxn id="62" idx="3"/>
          </p:cNvCxnSpPr>
          <p:nvPr/>
        </p:nvCxnSpPr>
        <p:spPr>
          <a:xfrm flipV="1">
            <a:off x="7295044" y="4199984"/>
            <a:ext cx="855813" cy="118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feld 80"/>
          <p:cNvSpPr txBox="1"/>
          <p:nvPr/>
        </p:nvSpPr>
        <p:spPr>
          <a:xfrm>
            <a:off x="395536" y="1124744"/>
            <a:ext cx="4416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solidFill>
                  <a:srgbClr val="008380"/>
                </a:solidFill>
              </a:rPr>
              <a:t>Z</a:t>
            </a:r>
            <a:r>
              <a:rPr lang="de-DE" sz="2600" dirty="0" smtClean="0"/>
              <a:t> </a:t>
            </a:r>
            <a:r>
              <a:rPr lang="de-DE" sz="2600" dirty="0" err="1" smtClean="0"/>
              <a:t>instrument</a:t>
            </a:r>
            <a:r>
              <a:rPr lang="de-DE" sz="2600" dirty="0" smtClean="0"/>
              <a:t> </a:t>
            </a:r>
            <a:r>
              <a:rPr lang="de-DE" sz="2600" dirty="0" err="1" smtClean="0"/>
              <a:t>for</a:t>
            </a:r>
            <a:r>
              <a:rPr lang="de-DE" sz="2600" dirty="0" smtClean="0"/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α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given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W</a:t>
            </a:r>
            <a:r>
              <a:rPr lang="de-DE" sz="2800" dirty="0" smtClean="0">
                <a:solidFill>
                  <a:srgbClr val="000000"/>
                </a:solidFill>
              </a:rPr>
              <a:t>? 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683568" y="5888885"/>
            <a:ext cx="7035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 smtClean="0"/>
              <a:t>yes</a:t>
            </a:r>
            <a:endParaRPr lang="de-DE" sz="2600" dirty="0" smtClean="0"/>
          </a:p>
        </p:txBody>
      </p:sp>
      <p:sp>
        <p:nvSpPr>
          <p:cNvPr id="83" name="Textfeld 82"/>
          <p:cNvSpPr txBox="1"/>
          <p:nvPr/>
        </p:nvSpPr>
        <p:spPr>
          <a:xfrm>
            <a:off x="3851920" y="5888885"/>
            <a:ext cx="55553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 smtClean="0"/>
              <a:t>no</a:t>
            </a:r>
            <a:endParaRPr lang="de-DE" sz="2600" dirty="0" smtClean="0"/>
          </a:p>
        </p:txBody>
      </p:sp>
      <p:sp>
        <p:nvSpPr>
          <p:cNvPr id="84" name="Textfeld 83"/>
          <p:cNvSpPr txBox="1"/>
          <p:nvPr/>
        </p:nvSpPr>
        <p:spPr>
          <a:xfrm>
            <a:off x="6948264" y="5888885"/>
            <a:ext cx="7035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err="1" smtClean="0"/>
              <a:t>yes</a:t>
            </a:r>
            <a:endParaRPr lang="de-DE" sz="2600" dirty="0" smtClean="0"/>
          </a:p>
        </p:txBody>
      </p:sp>
      <p:sp>
        <p:nvSpPr>
          <p:cNvPr id="61" name="Inhaltsplatzhalter 2"/>
          <p:cNvSpPr txBox="1">
            <a:spLocks/>
          </p:cNvSpPr>
          <p:nvPr/>
        </p:nvSpPr>
        <p:spPr bwMode="auto">
          <a:xfrm>
            <a:off x="3635896" y="1772816"/>
            <a:ext cx="5256584" cy="1296144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600" b="1" dirty="0" smtClean="0">
                <a:solidFill>
                  <a:srgbClr val="0000FF"/>
                </a:solidFill>
              </a:rPr>
              <a:t>Definition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rgbClr val="008380"/>
                </a:solidFill>
              </a:rPr>
              <a:t>Z</a:t>
            </a:r>
            <a:r>
              <a:rPr lang="en-US" sz="1600" dirty="0" smtClean="0"/>
              <a:t> is a conditional </a:t>
            </a:r>
            <a:r>
              <a:rPr lang="en-US" sz="1600" dirty="0" smtClean="0">
                <a:solidFill>
                  <a:srgbClr val="0000FF"/>
                </a:solidFill>
              </a:rPr>
              <a:t>IV </a:t>
            </a:r>
            <a:r>
              <a:rPr lang="en-US" sz="1600" dirty="0" smtClean="0"/>
              <a:t>given set </a:t>
            </a:r>
            <a:r>
              <a:rPr lang="en-US" sz="1600" dirty="0" smtClean="0">
                <a:solidFill>
                  <a:srgbClr val="008380"/>
                </a:solidFill>
              </a:rPr>
              <a:t>W</a:t>
            </a:r>
            <a:r>
              <a:rPr lang="en-US" sz="1600" dirty="0" smtClean="0"/>
              <a:t> for </a:t>
            </a:r>
            <a:r>
              <a:rPr lang="de-DE" sz="1600" dirty="0" smtClean="0">
                <a:solidFill>
                  <a:srgbClr val="008380"/>
                </a:solidFill>
              </a:rPr>
              <a:t>α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iff</a:t>
            </a:r>
            <a:endParaRPr lang="de-DE" sz="1600" dirty="0" smtClean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de-DE" sz="1600" dirty="0" smtClean="0">
                <a:solidFill>
                  <a:srgbClr val="000000"/>
                </a:solidFill>
              </a:rPr>
              <a:t>Set </a:t>
            </a:r>
            <a:r>
              <a:rPr lang="de-DE" sz="1600" dirty="0" err="1" smtClean="0">
                <a:solidFill>
                  <a:srgbClr val="000000"/>
                </a:solidFill>
              </a:rPr>
              <a:t>of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>
                <a:solidFill>
                  <a:srgbClr val="000000"/>
                </a:solidFill>
              </a:rPr>
              <a:t>d</a:t>
            </a:r>
            <a:r>
              <a:rPr lang="de-DE" sz="1600" dirty="0" err="1" smtClean="0">
                <a:solidFill>
                  <a:srgbClr val="000000"/>
                </a:solidFill>
              </a:rPr>
              <a:t>escendants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of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smtClean="0">
                <a:solidFill>
                  <a:srgbClr val="008380"/>
                </a:solidFill>
              </a:rPr>
              <a:t>Y</a:t>
            </a:r>
            <a:r>
              <a:rPr lang="de-DE" sz="1600" dirty="0" smtClean="0">
                <a:solidFill>
                  <a:srgbClr val="000000"/>
                </a:solidFill>
              </a:rPr>
              <a:t> not </a:t>
            </a:r>
            <a:r>
              <a:rPr lang="de-DE" sz="1600" dirty="0" err="1" smtClean="0">
                <a:solidFill>
                  <a:srgbClr val="000000"/>
                </a:solidFill>
              </a:rPr>
              <a:t>intersecting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with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smtClean="0">
                <a:solidFill>
                  <a:srgbClr val="008380"/>
                </a:solidFill>
              </a:rPr>
              <a:t>W</a:t>
            </a:r>
          </a:p>
          <a:p>
            <a:pPr lvl="1">
              <a:defRPr/>
            </a:pPr>
            <a:r>
              <a:rPr lang="de-DE" sz="1600" dirty="0" smtClean="0">
                <a:solidFill>
                  <a:srgbClr val="008380"/>
                </a:solidFill>
              </a:rPr>
              <a:t>W</a:t>
            </a:r>
            <a:r>
              <a:rPr lang="de-DE" sz="1600" dirty="0" smtClean="0">
                <a:solidFill>
                  <a:srgbClr val="000000"/>
                </a:solidFill>
              </a:rPr>
              <a:t> d-separates </a:t>
            </a:r>
            <a:r>
              <a:rPr lang="de-DE" sz="1600" dirty="0" smtClean="0">
                <a:solidFill>
                  <a:srgbClr val="008380"/>
                </a:solidFill>
              </a:rPr>
              <a:t>Z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</a:rPr>
              <a:t>from</a:t>
            </a:r>
            <a:r>
              <a:rPr lang="de-DE" sz="1600" dirty="0" smtClean="0">
                <a:solidFill>
                  <a:srgbClr val="000000"/>
                </a:solidFill>
              </a:rPr>
              <a:t> </a:t>
            </a:r>
            <a:r>
              <a:rPr lang="de-DE" sz="1600" dirty="0" smtClean="0">
                <a:solidFill>
                  <a:srgbClr val="008380"/>
                </a:solidFill>
              </a:rPr>
              <a:t>Y</a:t>
            </a:r>
            <a:r>
              <a:rPr lang="de-DE" sz="1600" dirty="0" smtClean="0">
                <a:solidFill>
                  <a:srgbClr val="000000"/>
                </a:solidFill>
              </a:rPr>
              <a:t> in </a:t>
            </a:r>
            <a:r>
              <a:rPr lang="de-DE" sz="1600" dirty="0" smtClean="0">
                <a:solidFill>
                  <a:srgbClr val="008380"/>
                </a:solidFill>
              </a:rPr>
              <a:t>G</a:t>
            </a:r>
            <a:r>
              <a:rPr lang="de-DE" sz="1600" baseline="-25000" dirty="0" smtClean="0">
                <a:solidFill>
                  <a:srgbClr val="008380"/>
                </a:solidFill>
              </a:rPr>
              <a:t>α</a:t>
            </a:r>
          </a:p>
          <a:p>
            <a:pPr lvl="1">
              <a:defRPr/>
            </a:pPr>
            <a:r>
              <a:rPr lang="de-DE" sz="1600" dirty="0" smtClean="0">
                <a:solidFill>
                  <a:srgbClr val="008380"/>
                </a:solidFill>
              </a:rPr>
              <a:t>W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does</a:t>
            </a:r>
            <a:r>
              <a:rPr lang="de-DE" sz="1600" dirty="0" smtClean="0">
                <a:solidFill>
                  <a:schemeClr val="tx1"/>
                </a:solidFill>
              </a:rPr>
              <a:t> not d-separate </a:t>
            </a:r>
            <a:r>
              <a:rPr lang="de-DE" sz="1600" dirty="0" smtClean="0">
                <a:solidFill>
                  <a:srgbClr val="008380"/>
                </a:solidFill>
              </a:rPr>
              <a:t>Z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from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rgbClr val="008380"/>
                </a:solidFill>
              </a:rPr>
              <a:t>X</a:t>
            </a:r>
            <a:r>
              <a:rPr lang="de-DE" sz="1600" dirty="0" smtClean="0">
                <a:solidFill>
                  <a:schemeClr val="tx1"/>
                </a:solidFill>
              </a:rPr>
              <a:t> in</a:t>
            </a:r>
            <a:r>
              <a:rPr lang="de-DE" sz="1600" baseline="-250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rgbClr val="008380"/>
                </a:solidFill>
              </a:rPr>
              <a:t>G</a:t>
            </a:r>
            <a:r>
              <a:rPr lang="de-DE" sz="1600" baseline="-25000" dirty="0" smtClean="0">
                <a:solidFill>
                  <a:srgbClr val="008380"/>
                </a:solidFill>
              </a:rPr>
              <a:t>α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3736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18" grpId="0"/>
      <p:bldP spid="19" grpId="0" animBg="1"/>
      <p:bldP spid="20" grpId="0" animBg="1"/>
      <p:bldP spid="25" grpId="0" animBg="1"/>
      <p:bldP spid="27" grpId="0"/>
      <p:bldP spid="31" grpId="0"/>
      <p:bldP spid="42" grpId="0"/>
      <p:bldP spid="41" grpId="0" animBg="1"/>
      <p:bldP spid="43" grpId="0"/>
      <p:bldP spid="44" grpId="0"/>
      <p:bldP spid="46" grpId="0" animBg="1"/>
      <p:bldP spid="47" grpId="0" animBg="1"/>
      <p:bldP spid="50" grpId="0" animBg="1"/>
      <p:bldP spid="52" grpId="0"/>
      <p:bldP spid="53" grpId="0"/>
      <p:bldP spid="55" grpId="0"/>
      <p:bldP spid="58" grpId="0" animBg="1"/>
      <p:bldP spid="59" grpId="0"/>
      <p:bldP spid="60" grpId="0"/>
      <p:bldP spid="62" grpId="0" animBg="1"/>
      <p:bldP spid="63" grpId="0" animBg="1"/>
      <p:bldP spid="66" grpId="0" animBg="1"/>
      <p:bldP spid="68" grpId="0"/>
      <p:bldP spid="69" grpId="0"/>
      <p:bldP spid="71" grpId="0"/>
      <p:bldP spid="82" grpId="0"/>
      <p:bldP spid="83" grpId="0"/>
      <p:bldP spid="8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Sets of IVs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4032225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Sometimes need sets of instrumental variables </a:t>
            </a:r>
          </a:p>
          <a:p>
            <a:pPr>
              <a:defRPr/>
            </a:pPr>
            <a:r>
              <a:rPr lang="en-US" dirty="0" smtClean="0"/>
              <a:t>Neither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/>
              <a:t> nor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/>
              <a:t> (on their own) are instrumental variables (for the identification of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γ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endParaRPr lang="de-DE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dirty="0" err="1" smtClean="0">
                <a:solidFill>
                  <a:srgbClr val="000000"/>
                </a:solidFill>
              </a:rPr>
              <a:t>Using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them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both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helps</a:t>
            </a:r>
            <a:r>
              <a:rPr lang="de-DE" dirty="0" smtClean="0">
                <a:solidFill>
                  <a:srgbClr val="000000"/>
                </a:solidFill>
              </a:rPr>
              <a:t>. </a:t>
            </a:r>
          </a:p>
          <a:p>
            <a:pPr lvl="1">
              <a:defRPr/>
            </a:pPr>
            <a:r>
              <a:rPr lang="de-DE" dirty="0" smtClean="0">
                <a:solidFill>
                  <a:srgbClr val="000000"/>
                </a:solidFill>
              </a:rPr>
              <a:t>Definition not trivial due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possible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path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intersections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paths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</a:p>
          <a:p>
            <a:pPr lvl="2">
              <a:defRPr/>
            </a:pPr>
            <a:r>
              <a:rPr lang="de-DE" dirty="0" err="1" smtClean="0">
                <a:solidFill>
                  <a:srgbClr val="008380"/>
                </a:solidFill>
              </a:rPr>
              <a:t>Zi</a:t>
            </a:r>
            <a:r>
              <a:rPr lang="de-DE" dirty="0" smtClean="0">
                <a:solidFill>
                  <a:srgbClr val="008380"/>
                </a:solidFill>
              </a:rPr>
              <a:t> -&gt; .. -&gt; </a:t>
            </a:r>
            <a:r>
              <a:rPr lang="de-DE" dirty="0" err="1" smtClean="0">
                <a:solidFill>
                  <a:srgbClr val="008380"/>
                </a:solidFill>
              </a:rPr>
              <a:t>Xi</a:t>
            </a:r>
            <a:r>
              <a:rPr lang="de-DE" dirty="0" smtClean="0">
                <a:solidFill>
                  <a:srgbClr val="008380"/>
                </a:solidFill>
              </a:rPr>
              <a:t>-&gt;Y </a:t>
            </a:r>
            <a:r>
              <a:rPr lang="de-DE" dirty="0" err="1" smtClean="0">
                <a:solidFill>
                  <a:srgbClr val="000000"/>
                </a:solidFill>
              </a:rPr>
              <a:t>and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Zj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-&gt; .. -&gt; </a:t>
            </a:r>
            <a:r>
              <a:rPr lang="de-DE" dirty="0" err="1" smtClean="0">
                <a:solidFill>
                  <a:srgbClr val="008380"/>
                </a:solidFill>
              </a:rPr>
              <a:t>Xj</a:t>
            </a:r>
            <a:r>
              <a:rPr lang="de-DE" dirty="0" smtClean="0">
                <a:solidFill>
                  <a:srgbClr val="008380"/>
                </a:solidFill>
              </a:rPr>
              <a:t>-</a:t>
            </a:r>
            <a:r>
              <a:rPr lang="de-DE" dirty="0">
                <a:solidFill>
                  <a:srgbClr val="008380"/>
                </a:solidFill>
              </a:rPr>
              <a:t>&gt;Y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7430779" y="31409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7308174" y="33569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8" name="Textfeld 27"/>
          <p:cNvSpPr txBox="1"/>
          <p:nvPr/>
        </p:nvSpPr>
        <p:spPr>
          <a:xfrm>
            <a:off x="6278651" y="1988840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baseline="-25000" dirty="0"/>
          </a:p>
        </p:txBody>
      </p:sp>
      <p:sp>
        <p:nvSpPr>
          <p:cNvPr id="29" name="Oval 28"/>
          <p:cNvSpPr/>
          <p:nvPr/>
        </p:nvSpPr>
        <p:spPr>
          <a:xfrm>
            <a:off x="7905461" y="21421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926723" y="21328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>
            <a:stCxn id="30" idx="4"/>
            <a:endCxn id="23" idx="0"/>
          </p:cNvCxnSpPr>
          <p:nvPr/>
        </p:nvCxnSpPr>
        <p:spPr>
          <a:xfrm>
            <a:off x="6998731" y="2276872"/>
            <a:ext cx="504056" cy="8640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36" idx="5"/>
            <a:endCxn id="29" idx="2"/>
          </p:cNvCxnSpPr>
          <p:nvPr/>
        </p:nvCxnSpPr>
        <p:spPr>
          <a:xfrm>
            <a:off x="7049648" y="1463696"/>
            <a:ext cx="855813" cy="7504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926723" y="13407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4"/>
            <a:endCxn id="30" idx="0"/>
          </p:cNvCxnSpPr>
          <p:nvPr/>
        </p:nvCxnSpPr>
        <p:spPr>
          <a:xfrm>
            <a:off x="6998731" y="1484784"/>
            <a:ext cx="0" cy="6480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8252241" y="198884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7760735" y="2564904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40" name="Gekrümmte Verbindung 39"/>
          <p:cNvCxnSpPr>
            <a:stCxn id="30" idx="2"/>
            <a:endCxn id="23" idx="2"/>
          </p:cNvCxnSpPr>
          <p:nvPr/>
        </p:nvCxnSpPr>
        <p:spPr>
          <a:xfrm rot="10800000" flipH="1" flipV="1">
            <a:off x="6926723" y="2204872"/>
            <a:ext cx="504056" cy="1008096"/>
          </a:xfrm>
          <a:prstGeom prst="curvedConnector3">
            <a:avLst>
              <a:gd name="adj1" fmla="val -45352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6494675" y="11247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43" name="Gerade Verbindung mit Pfeil 42"/>
          <p:cNvCxnSpPr>
            <a:stCxn id="29" idx="2"/>
            <a:endCxn id="30" idx="6"/>
          </p:cNvCxnSpPr>
          <p:nvPr/>
        </p:nvCxnSpPr>
        <p:spPr>
          <a:xfrm flipH="1" flipV="1">
            <a:off x="7070739" y="2204872"/>
            <a:ext cx="834722" cy="929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29" idx="3"/>
            <a:endCxn id="23" idx="0"/>
          </p:cNvCxnSpPr>
          <p:nvPr/>
        </p:nvCxnSpPr>
        <p:spPr>
          <a:xfrm flipH="1">
            <a:off x="7502787" y="2265076"/>
            <a:ext cx="423765" cy="875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862827" y="13407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8078851" y="11874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/>
              <a:t>2</a:t>
            </a:r>
          </a:p>
        </p:txBody>
      </p:sp>
      <p:cxnSp>
        <p:nvCxnSpPr>
          <p:cNvPr id="48" name="Gerade Verbindung mit Pfeil 47"/>
          <p:cNvCxnSpPr>
            <a:stCxn id="46" idx="3"/>
            <a:endCxn id="30" idx="7"/>
          </p:cNvCxnSpPr>
          <p:nvPr/>
        </p:nvCxnSpPr>
        <p:spPr>
          <a:xfrm flipH="1">
            <a:off x="7049648" y="1463696"/>
            <a:ext cx="834270" cy="6902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46" idx="4"/>
            <a:endCxn id="29" idx="0"/>
          </p:cNvCxnSpPr>
          <p:nvPr/>
        </p:nvCxnSpPr>
        <p:spPr>
          <a:xfrm>
            <a:off x="7934835" y="1484784"/>
            <a:ext cx="42634" cy="6573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6911078" y="2564904"/>
            <a:ext cx="34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cxnSp>
        <p:nvCxnSpPr>
          <p:cNvPr id="51" name="Gekrümmte Verbindung 50"/>
          <p:cNvCxnSpPr>
            <a:stCxn id="23" idx="5"/>
            <a:endCxn id="29" idx="6"/>
          </p:cNvCxnSpPr>
          <p:nvPr/>
        </p:nvCxnSpPr>
        <p:spPr>
          <a:xfrm rot="5400000" flipH="1" flipV="1">
            <a:off x="7276732" y="2491135"/>
            <a:ext cx="1049716" cy="495773"/>
          </a:xfrm>
          <a:prstGeom prst="curvedConnector4">
            <a:avLst>
              <a:gd name="adj1" fmla="val 6779"/>
              <a:gd name="adj2" fmla="val 146110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467544" y="5085184"/>
            <a:ext cx="82089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de-DE" sz="2600" dirty="0" err="1"/>
              <a:t>Using</a:t>
            </a:r>
            <a:r>
              <a:rPr lang="de-DE" sz="2600" dirty="0"/>
              <a:t> </a:t>
            </a:r>
            <a:r>
              <a:rPr lang="de-DE" sz="2600" dirty="0" err="1"/>
              <a:t>Wright‘s</a:t>
            </a:r>
            <a:r>
              <a:rPr lang="de-DE" sz="2600" dirty="0"/>
              <a:t> </a:t>
            </a:r>
            <a:r>
              <a:rPr lang="de-DE" sz="2600" dirty="0" err="1"/>
              <a:t>path</a:t>
            </a:r>
            <a:r>
              <a:rPr lang="de-DE" sz="2600" dirty="0"/>
              <a:t> </a:t>
            </a:r>
            <a:r>
              <a:rPr lang="de-DE" sz="2600" dirty="0" err="1"/>
              <a:t>tracing</a:t>
            </a:r>
            <a:r>
              <a:rPr lang="de-DE" sz="2600" dirty="0"/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solving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>
                <a:solidFill>
                  <a:srgbClr val="008380"/>
                </a:solidFill>
              </a:rPr>
              <a:t>γ</a:t>
            </a:r>
            <a:r>
              <a:rPr lang="de-DE" sz="2600" dirty="0">
                <a:solidFill>
                  <a:srgbClr val="008380"/>
                </a:solidFill>
              </a:rPr>
              <a:t>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α </a:t>
            </a:r>
          </a:p>
          <a:p>
            <a:pPr lvl="1">
              <a:defRPr/>
            </a:pPr>
            <a:r>
              <a:rPr lang="de-DE" sz="2600" dirty="0">
                <a:solidFill>
                  <a:srgbClr val="008380"/>
                </a:solidFill>
              </a:rPr>
              <a:t>σ</a:t>
            </a:r>
            <a:r>
              <a:rPr lang="de-DE" sz="2600" baseline="-25000" dirty="0">
                <a:solidFill>
                  <a:srgbClr val="008380"/>
                </a:solidFill>
              </a:rPr>
              <a:t>Z1Y 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baseline="-25000" dirty="0">
                <a:solidFill>
                  <a:srgbClr val="008380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σ</a:t>
            </a:r>
            <a:r>
              <a:rPr lang="de-DE" sz="2600" baseline="-25000" dirty="0">
                <a:solidFill>
                  <a:srgbClr val="008380"/>
                </a:solidFill>
              </a:rPr>
              <a:t>Z1X1</a:t>
            </a:r>
            <a:r>
              <a:rPr lang="de-DE" sz="2600" dirty="0">
                <a:solidFill>
                  <a:srgbClr val="008380"/>
                </a:solidFill>
              </a:rPr>
              <a:t>γ</a:t>
            </a:r>
            <a:r>
              <a:rPr lang="de-DE" sz="2600" baseline="-25000" dirty="0">
                <a:solidFill>
                  <a:srgbClr val="008380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+ σ</a:t>
            </a:r>
            <a:r>
              <a:rPr lang="de-DE" sz="2600" baseline="-25000" dirty="0">
                <a:solidFill>
                  <a:srgbClr val="008380"/>
                </a:solidFill>
              </a:rPr>
              <a:t>Z1X2</a:t>
            </a:r>
            <a:r>
              <a:rPr lang="de-DE" sz="2600" dirty="0">
                <a:solidFill>
                  <a:srgbClr val="008380"/>
                </a:solidFill>
              </a:rPr>
              <a:t>α</a:t>
            </a:r>
            <a:endParaRPr lang="de-DE" sz="26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de-DE" sz="2600" dirty="0">
                <a:solidFill>
                  <a:srgbClr val="008380"/>
                </a:solidFill>
              </a:rPr>
              <a:t>σ</a:t>
            </a:r>
            <a:r>
              <a:rPr lang="de-DE" sz="2600" baseline="-25000" dirty="0">
                <a:solidFill>
                  <a:srgbClr val="008380"/>
                </a:solidFill>
              </a:rPr>
              <a:t>Z2Y </a:t>
            </a:r>
            <a:r>
              <a:rPr lang="de-DE" sz="2600" dirty="0">
                <a:solidFill>
                  <a:srgbClr val="008380"/>
                </a:solidFill>
              </a:rPr>
              <a:t>=</a:t>
            </a:r>
            <a:r>
              <a:rPr lang="de-DE" sz="2600" baseline="-25000" dirty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σ</a:t>
            </a:r>
            <a:r>
              <a:rPr lang="de-DE" sz="2600" baseline="-25000" dirty="0" smtClean="0">
                <a:solidFill>
                  <a:srgbClr val="008380"/>
                </a:solidFill>
              </a:rPr>
              <a:t>Z2X1</a:t>
            </a:r>
            <a:r>
              <a:rPr lang="de-DE" sz="2600" dirty="0">
                <a:solidFill>
                  <a:srgbClr val="008380"/>
                </a:solidFill>
              </a:rPr>
              <a:t>γ</a:t>
            </a:r>
            <a:r>
              <a:rPr lang="de-DE" sz="2600" baseline="-25000" dirty="0" smtClean="0">
                <a:solidFill>
                  <a:srgbClr val="008380"/>
                </a:solidFill>
              </a:rPr>
              <a:t> </a:t>
            </a:r>
            <a:r>
              <a:rPr lang="de-DE" sz="2600" dirty="0">
                <a:solidFill>
                  <a:srgbClr val="008380"/>
                </a:solidFill>
              </a:rPr>
              <a:t>+ </a:t>
            </a:r>
            <a:r>
              <a:rPr lang="de-DE" sz="2600" dirty="0" smtClean="0">
                <a:solidFill>
                  <a:srgbClr val="008380"/>
                </a:solidFill>
              </a:rPr>
              <a:t>σ</a:t>
            </a:r>
            <a:r>
              <a:rPr lang="de-DE" sz="2600" baseline="-25000" dirty="0" smtClean="0">
                <a:solidFill>
                  <a:srgbClr val="008380"/>
                </a:solidFill>
              </a:rPr>
              <a:t>Z2X2</a:t>
            </a:r>
            <a:r>
              <a:rPr lang="de-DE" sz="2600" dirty="0" smtClean="0">
                <a:solidFill>
                  <a:srgbClr val="008380"/>
                </a:solidFill>
              </a:rPr>
              <a:t>α</a:t>
            </a:r>
            <a:endParaRPr lang="de-DE" sz="2600" baseline="-250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2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36281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0000FF"/>
                </a:solidFill>
              </a:rPr>
              <a:t>Definition </a:t>
            </a:r>
            <a:endParaRPr lang="de-DE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de-DE" dirty="0" smtClean="0"/>
              <a:t>Set </a:t>
            </a:r>
            <a:r>
              <a:rPr lang="de-DE" dirty="0" smtClean="0">
                <a:solidFill>
                  <a:srgbClr val="008380"/>
                </a:solidFill>
              </a:rPr>
              <a:t>{Z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 ..., 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} </a:t>
            </a:r>
            <a:r>
              <a:rPr lang="de-DE" dirty="0" err="1" smtClean="0"/>
              <a:t>is</a:t>
            </a:r>
            <a:r>
              <a:rPr lang="de-DE" dirty="0" smtClean="0"/>
              <a:t> an </a:t>
            </a:r>
            <a:r>
              <a:rPr lang="de-DE" dirty="0" smtClean="0">
                <a:solidFill>
                  <a:srgbClr val="0000FF"/>
                </a:solidFill>
              </a:rPr>
              <a:t>instrumental </a:t>
            </a:r>
            <a:r>
              <a:rPr lang="de-DE" dirty="0" err="1" smtClean="0">
                <a:solidFill>
                  <a:srgbClr val="0000FF"/>
                </a:solidFill>
              </a:rPr>
              <a:t>set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</a:t>
            </a:r>
            <a:r>
              <a:rPr lang="de-DE" dirty="0" err="1" smtClean="0"/>
              <a:t>coefficients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baseline="-25000" dirty="0" smtClean="0">
                <a:solidFill>
                  <a:srgbClr val="008380"/>
                </a:solidFill>
              </a:rPr>
              <a:t>1,</a:t>
            </a:r>
            <a:r>
              <a:rPr lang="de-DE" dirty="0" smtClean="0">
                <a:solidFill>
                  <a:srgbClr val="008380"/>
                </a:solidFill>
              </a:rPr>
              <a:t>...,α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-</a:t>
            </a:r>
            <a:r>
              <a:rPr lang="de-DE" dirty="0">
                <a:solidFill>
                  <a:srgbClr val="008380"/>
                </a:solidFill>
              </a:rPr>
              <a:t>α</a:t>
            </a:r>
            <a:r>
              <a:rPr lang="de-DE" baseline="-25000" dirty="0" err="1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-&gt;Y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i, 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separated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from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Y </a:t>
            </a:r>
            <a:r>
              <a:rPr lang="de-DE" dirty="0" smtClean="0">
                <a:solidFill>
                  <a:srgbClr val="000000"/>
                </a:solidFill>
              </a:rPr>
              <a:t>in</a:t>
            </a:r>
            <a:r>
              <a:rPr lang="de-DE" dirty="0" smtClean="0">
                <a:solidFill>
                  <a:srgbClr val="008380"/>
                </a:solidFill>
              </a:rPr>
              <a:t> G‘ </a:t>
            </a:r>
            <a:r>
              <a:rPr lang="de-DE" dirty="0" smtClean="0">
                <a:solidFill>
                  <a:schemeClr val="tx1"/>
                </a:solidFill>
              </a:rPr>
              <a:t>(= </a:t>
            </a:r>
            <a:r>
              <a:rPr lang="de-DE" dirty="0" smtClean="0">
                <a:solidFill>
                  <a:srgbClr val="008380"/>
                </a:solidFill>
              </a:rPr>
              <a:t>G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edges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-&gt;Y, ...,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-&gt;Y </a:t>
            </a:r>
            <a:r>
              <a:rPr lang="de-DE" dirty="0" err="1" smtClean="0">
                <a:solidFill>
                  <a:srgbClr val="000000"/>
                </a:solidFill>
              </a:rPr>
              <a:t>deleted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  <a:endParaRPr lang="de-DE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: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8380"/>
                </a:solidFill>
              </a:rPr>
              <a:t> Y </a:t>
            </a:r>
            <a:r>
              <a:rPr lang="de-DE" dirty="0" err="1" smtClean="0"/>
              <a:t>containing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-&gt;Y </a:t>
            </a:r>
            <a:r>
              <a:rPr lang="de-DE" dirty="0" smtClean="0"/>
              <a:t>(</a:t>
            </a:r>
            <a:r>
              <a:rPr lang="de-DE" dirty="0" smtClean="0">
                <a:solidFill>
                  <a:srgbClr val="008380"/>
                </a:solidFill>
              </a:rPr>
              <a:t>1 &lt;= i &lt;=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/>
              <a:t>) s.t.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/>
              <a:t>(</a:t>
            </a:r>
            <a:r>
              <a:rPr lang="de-DE" dirty="0">
                <a:solidFill>
                  <a:srgbClr val="008380"/>
                </a:solidFill>
              </a:rPr>
              <a:t>i ≠</a:t>
            </a:r>
            <a:r>
              <a:rPr lang="de-DE" dirty="0" err="1">
                <a:solidFill>
                  <a:srgbClr val="008380"/>
                </a:solidFill>
              </a:rPr>
              <a:t>j</a:t>
            </a:r>
            <a:r>
              <a:rPr lang="de-DE" dirty="0"/>
              <a:t> in </a:t>
            </a:r>
            <a:r>
              <a:rPr lang="de-DE" dirty="0">
                <a:solidFill>
                  <a:srgbClr val="008380"/>
                </a:solidFill>
              </a:rPr>
              <a:t>{1,2,...</a:t>
            </a:r>
            <a:r>
              <a:rPr lang="de-DE" dirty="0" err="1">
                <a:solidFill>
                  <a:srgbClr val="008380"/>
                </a:solidFill>
              </a:rPr>
              <a:t>k</a:t>
            </a:r>
            <a:r>
              <a:rPr lang="de-DE" dirty="0">
                <a:solidFill>
                  <a:srgbClr val="008380"/>
                </a:solidFill>
              </a:rPr>
              <a:t>}</a:t>
            </a:r>
            <a:r>
              <a:rPr lang="de-DE" dirty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RV </a:t>
            </a:r>
            <a:r>
              <a:rPr lang="de-DE" dirty="0" smtClean="0">
                <a:solidFill>
                  <a:srgbClr val="008380"/>
                </a:solidFill>
              </a:rPr>
              <a:t>V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holds</a:t>
            </a:r>
            <a:r>
              <a:rPr lang="de-DE" dirty="0" smtClean="0"/>
              <a:t>:</a:t>
            </a:r>
          </a:p>
          <a:p>
            <a:pPr marL="914400" lvl="1" indent="-514350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...V]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[V...Y]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</a:p>
          <a:p>
            <a:pPr marL="914400" lvl="1" indent="-514350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...V]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>
                <a:solidFill>
                  <a:srgbClr val="008380"/>
                </a:solidFill>
              </a:rPr>
              <a:t>V</a:t>
            </a:r>
            <a:r>
              <a:rPr lang="de-DE" dirty="0" smtClean="0">
                <a:solidFill>
                  <a:srgbClr val="008380"/>
                </a:solidFill>
              </a:rPr>
              <a:t>.</a:t>
            </a:r>
            <a:r>
              <a:rPr lang="de-DE" dirty="0">
                <a:solidFill>
                  <a:srgbClr val="008380"/>
                </a:solidFill>
              </a:rPr>
              <a:t>.</a:t>
            </a:r>
            <a:r>
              <a:rPr lang="de-DE" dirty="0" smtClean="0">
                <a:solidFill>
                  <a:srgbClr val="008380"/>
                </a:solidFill>
              </a:rPr>
              <a:t>.Y] </a:t>
            </a:r>
            <a:r>
              <a:rPr lang="de-DE" dirty="0" err="1" smtClean="0">
                <a:solidFill>
                  <a:srgbClr val="000000"/>
                </a:solidFill>
              </a:rPr>
              <a:t>point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475656" y="5877272"/>
            <a:ext cx="6021700" cy="5232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[W.</a:t>
            </a:r>
            <a:r>
              <a:rPr lang="de-DE" sz="2800" dirty="0">
                <a:solidFill>
                  <a:srgbClr val="008380"/>
                </a:solidFill>
              </a:rPr>
              <a:t>.</a:t>
            </a:r>
            <a:r>
              <a:rPr lang="de-DE" sz="2800" dirty="0" smtClean="0">
                <a:solidFill>
                  <a:srgbClr val="008380"/>
                </a:solidFill>
              </a:rPr>
              <a:t>.H] </a:t>
            </a:r>
            <a:r>
              <a:rPr lang="de-DE" sz="2800" dirty="0" smtClean="0"/>
              <a:t>= </a:t>
            </a:r>
            <a:r>
              <a:rPr lang="de-DE" sz="2800" dirty="0" err="1" smtClean="0"/>
              <a:t>subpath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/>
              <a:t> </a:t>
            </a:r>
            <a:r>
              <a:rPr lang="de-DE" sz="2800" dirty="0" err="1" smtClean="0"/>
              <a:t>from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W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H</a:t>
            </a:r>
            <a:r>
              <a:rPr lang="de-DE" sz="2800" dirty="0" smtClean="0"/>
              <a:t> </a:t>
            </a:r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171589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24313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0000FF"/>
                </a:solidFill>
              </a:rPr>
              <a:t>Definition</a:t>
            </a:r>
            <a:r>
              <a:rPr lang="de-DE" dirty="0" smtClean="0">
                <a:solidFill>
                  <a:srgbClr val="0000FF"/>
                </a:solidFill>
              </a:rPr>
              <a:t> (Instrumental Set)</a:t>
            </a:r>
          </a:p>
          <a:p>
            <a:pPr marL="0" indent="0">
              <a:buNone/>
            </a:pPr>
            <a:r>
              <a:rPr lang="de-DE" dirty="0" smtClean="0"/>
              <a:t>Set </a:t>
            </a:r>
            <a:r>
              <a:rPr lang="de-DE" dirty="0" smtClean="0">
                <a:solidFill>
                  <a:srgbClr val="008380"/>
                </a:solidFill>
              </a:rPr>
              <a:t>{Z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 ..., 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} </a:t>
            </a:r>
            <a:r>
              <a:rPr lang="de-DE" dirty="0" err="1" smtClean="0"/>
              <a:t>is</a:t>
            </a:r>
            <a:r>
              <a:rPr lang="de-DE" dirty="0" smtClean="0"/>
              <a:t> instrumental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coefficient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...α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-</a:t>
            </a:r>
            <a:r>
              <a:rPr lang="de-DE" dirty="0">
                <a:solidFill>
                  <a:srgbClr val="008380"/>
                </a:solidFill>
              </a:rPr>
              <a:t>α</a:t>
            </a:r>
            <a:r>
              <a:rPr lang="de-DE" baseline="-25000" dirty="0" err="1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-&gt;Y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i, </a:t>
            </a:r>
            <a:r>
              <a:rPr lang="de-DE" dirty="0" err="1" smtClean="0"/>
              <a:t>Z</a:t>
            </a:r>
            <a:r>
              <a:rPr lang="de-DE" baseline="-25000" dirty="0" err="1" smtClean="0"/>
              <a:t>i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separated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Y in G‘ (= G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edges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-&gt;Y, ...,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-&gt;Y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unblocked</a:t>
            </a:r>
            <a:r>
              <a:rPr lang="de-DE" smtClean="0"/>
              <a:t> paths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: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to</a:t>
            </a:r>
            <a:r>
              <a:rPr lang="de-DE" dirty="0" smtClean="0">
                <a:solidFill>
                  <a:srgbClr val="008380"/>
                </a:solidFill>
              </a:rPr>
              <a:t> Y </a:t>
            </a:r>
            <a:r>
              <a:rPr lang="de-DE" dirty="0" err="1" smtClean="0"/>
              <a:t>containing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-&gt;Y </a:t>
            </a:r>
            <a:r>
              <a:rPr lang="de-DE" dirty="0" smtClean="0"/>
              <a:t>(</a:t>
            </a:r>
            <a:r>
              <a:rPr lang="de-DE" dirty="0" smtClean="0">
                <a:solidFill>
                  <a:srgbClr val="008380"/>
                </a:solidFill>
              </a:rPr>
              <a:t>1 ≤ i </a:t>
            </a:r>
            <a:r>
              <a:rPr lang="de-DE" dirty="0">
                <a:solidFill>
                  <a:srgbClr val="008380"/>
                </a:solidFill>
              </a:rPr>
              <a:t>≤ </a:t>
            </a:r>
            <a:r>
              <a:rPr lang="de-DE" dirty="0" err="1">
                <a:solidFill>
                  <a:srgbClr val="008380"/>
                </a:solidFill>
              </a:rPr>
              <a:t>k</a:t>
            </a:r>
            <a:r>
              <a:rPr lang="de-DE" dirty="0" smtClean="0"/>
              <a:t>) s.t.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RV </a:t>
            </a:r>
            <a:r>
              <a:rPr lang="de-DE" dirty="0" smtClean="0">
                <a:solidFill>
                  <a:srgbClr val="008380"/>
                </a:solidFill>
              </a:rPr>
              <a:t>V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 </a:t>
            </a:r>
            <a:r>
              <a:rPr lang="de-DE" dirty="0" err="1" smtClean="0"/>
              <a:t>holds</a:t>
            </a:r>
            <a:r>
              <a:rPr lang="de-DE" dirty="0" smtClean="0"/>
              <a:t>:</a:t>
            </a:r>
          </a:p>
          <a:p>
            <a:pPr marL="914400" lvl="1" indent="-514350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...V]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[V...Y]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</a:p>
          <a:p>
            <a:pPr marL="914400" lvl="1" indent="-514350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>
                <a:solidFill>
                  <a:srgbClr val="008380"/>
                </a:solidFill>
              </a:rPr>
              <a:t>...V]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p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[</a:t>
            </a:r>
            <a:r>
              <a:rPr lang="de-DE" dirty="0">
                <a:solidFill>
                  <a:srgbClr val="008380"/>
                </a:solidFill>
              </a:rPr>
              <a:t>V</a:t>
            </a:r>
            <a:r>
              <a:rPr lang="de-DE" dirty="0" smtClean="0">
                <a:solidFill>
                  <a:srgbClr val="008380"/>
                </a:solidFill>
              </a:rPr>
              <a:t>.</a:t>
            </a:r>
            <a:r>
              <a:rPr lang="de-DE" dirty="0">
                <a:solidFill>
                  <a:srgbClr val="008380"/>
                </a:solidFill>
              </a:rPr>
              <a:t>.</a:t>
            </a:r>
            <a:r>
              <a:rPr lang="de-DE" dirty="0" smtClean="0">
                <a:solidFill>
                  <a:srgbClr val="008380"/>
                </a:solidFill>
              </a:rPr>
              <a:t>.Y] </a:t>
            </a:r>
            <a:r>
              <a:rPr lang="de-DE" dirty="0" err="1" smtClean="0">
                <a:solidFill>
                  <a:srgbClr val="000000"/>
                </a:solidFill>
              </a:rPr>
              <a:t>point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to</a:t>
            </a:r>
            <a:r>
              <a:rPr lang="de-DE" dirty="0" smtClean="0">
                <a:solidFill>
                  <a:srgbClr val="008380"/>
                </a:solidFill>
              </a:rPr>
              <a:t> V</a:t>
            </a:r>
          </a:p>
          <a:p>
            <a:pPr marL="400050" lvl="1" indent="0">
              <a:buNone/>
            </a:pPr>
            <a:r>
              <a:rPr lang="de-DE" dirty="0" smtClean="0"/>
              <a:t>(</a:t>
            </a:r>
            <a:r>
              <a:rPr lang="de-DE" dirty="0" smtClean="0">
                <a:solidFill>
                  <a:srgbClr val="008380"/>
                </a:solidFill>
              </a:rPr>
              <a:t>i ≠</a:t>
            </a:r>
            <a:r>
              <a:rPr lang="de-DE" dirty="0" err="1" smtClean="0">
                <a:solidFill>
                  <a:srgbClr val="008380"/>
                </a:solidFill>
              </a:rPr>
              <a:t>j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{1,2,...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}</a:t>
            </a:r>
            <a:r>
              <a:rPr lang="de-DE" dirty="0" smtClean="0"/>
              <a:t>) 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475656" y="6093296"/>
            <a:ext cx="6021700" cy="5232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[W.</a:t>
            </a:r>
            <a:r>
              <a:rPr lang="de-DE" sz="2800" dirty="0">
                <a:solidFill>
                  <a:srgbClr val="008380"/>
                </a:solidFill>
              </a:rPr>
              <a:t>.</a:t>
            </a:r>
            <a:r>
              <a:rPr lang="de-DE" sz="2800" dirty="0" smtClean="0">
                <a:solidFill>
                  <a:srgbClr val="008380"/>
                </a:solidFill>
              </a:rPr>
              <a:t>.H] </a:t>
            </a:r>
            <a:r>
              <a:rPr lang="de-DE" sz="2800" dirty="0" smtClean="0"/>
              <a:t>= </a:t>
            </a:r>
            <a:r>
              <a:rPr lang="de-DE" sz="2800" dirty="0" err="1" smtClean="0"/>
              <a:t>subpath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/>
              <a:t> </a:t>
            </a:r>
            <a:r>
              <a:rPr lang="de-DE" sz="2800" dirty="0" err="1" smtClean="0"/>
              <a:t>from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W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rgbClr val="008380"/>
                </a:solidFill>
              </a:rPr>
              <a:t>H</a:t>
            </a:r>
            <a:r>
              <a:rPr lang="de-DE" sz="2800" dirty="0" smtClean="0"/>
              <a:t> </a:t>
            </a:r>
            <a:endParaRPr lang="de-DE" sz="2600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539552" y="1628800"/>
            <a:ext cx="7848872" cy="181588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</a:rPr>
              <a:t>C</a:t>
            </a:r>
            <a:r>
              <a:rPr lang="de-DE" sz="2800" dirty="0" err="1" smtClean="0">
                <a:solidFill>
                  <a:srgbClr val="000000"/>
                </a:solidFill>
              </a:rPr>
              <a:t>ondition</a:t>
            </a:r>
            <a:r>
              <a:rPr lang="de-DE" sz="2800" dirty="0" smtClean="0">
                <a:solidFill>
                  <a:srgbClr val="000000"/>
                </a:solidFill>
              </a:rPr>
              <a:t> 2. </a:t>
            </a:r>
            <a:r>
              <a:rPr lang="de-DE" sz="2800" dirty="0" err="1" smtClean="0">
                <a:solidFill>
                  <a:srgbClr val="000000"/>
                </a:solidFill>
              </a:rPr>
              <a:t>says</a:t>
            </a:r>
            <a:r>
              <a:rPr lang="de-DE" sz="2800" dirty="0" smtClean="0">
                <a:solidFill>
                  <a:srgbClr val="000000"/>
                </a:solidFill>
              </a:rPr>
              <a:t>: </a:t>
            </a:r>
          </a:p>
          <a:p>
            <a:r>
              <a:rPr lang="de-DE" sz="2800" dirty="0" err="1" smtClean="0">
                <a:solidFill>
                  <a:srgbClr val="000000"/>
                </a:solidFill>
              </a:rPr>
              <a:t>Cannot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merge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two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intersecting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paths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and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p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j</a:t>
            </a:r>
            <a:endParaRPr lang="de-DE" sz="2800" baseline="-25000" dirty="0" smtClean="0">
              <a:solidFill>
                <a:srgbClr val="008380"/>
              </a:solidFill>
            </a:endParaRPr>
          </a:p>
          <a:p>
            <a:r>
              <a:rPr lang="de-DE" sz="2800" dirty="0" err="1">
                <a:solidFill>
                  <a:srgbClr val="000000"/>
                </a:solidFill>
              </a:rPr>
              <a:t>t</a:t>
            </a:r>
            <a:r>
              <a:rPr lang="de-DE" sz="2800" dirty="0" err="1" smtClean="0">
                <a:solidFill>
                  <a:srgbClr val="000000"/>
                </a:solidFill>
              </a:rPr>
              <a:t>o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yield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two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unblocked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paths</a:t>
            </a:r>
            <a:r>
              <a:rPr lang="de-DE" sz="2800" dirty="0" smtClean="0">
                <a:solidFill>
                  <a:srgbClr val="000000"/>
                </a:solidFill>
              </a:rPr>
              <a:t>: </a:t>
            </a:r>
            <a:r>
              <a:rPr lang="de-DE" sz="2800" dirty="0" err="1" smtClean="0">
                <a:solidFill>
                  <a:srgbClr val="000000"/>
                </a:solidFill>
              </a:rPr>
              <a:t>one</a:t>
            </a:r>
            <a:r>
              <a:rPr lang="de-DE" sz="2800" dirty="0" smtClean="0">
                <a:solidFill>
                  <a:srgbClr val="000000"/>
                </a:solidFill>
              </a:rPr>
              <a:t> must </a:t>
            </a:r>
            <a:r>
              <a:rPr lang="de-DE" sz="2800" dirty="0" err="1" smtClean="0">
                <a:solidFill>
                  <a:srgbClr val="000000"/>
                </a:solidFill>
              </a:rPr>
              <a:t>contain</a:t>
            </a:r>
            <a:r>
              <a:rPr lang="de-DE" sz="2800" dirty="0" smtClean="0">
                <a:solidFill>
                  <a:srgbClr val="000000"/>
                </a:solidFill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</a:rPr>
              <a:t>collider</a:t>
            </a:r>
            <a:endParaRPr lang="de-DE" sz="2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3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8369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FF0000"/>
                </a:solidFill>
              </a:rPr>
              <a:t>Theorem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err="1" smtClean="0"/>
              <a:t>Let</a:t>
            </a:r>
            <a:r>
              <a:rPr lang="de-DE" dirty="0" smtClean="0"/>
              <a:t>  </a:t>
            </a:r>
            <a:r>
              <a:rPr lang="de-DE" dirty="0" smtClean="0">
                <a:solidFill>
                  <a:srgbClr val="008380"/>
                </a:solidFill>
              </a:rPr>
              <a:t>{Z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 ..., 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} </a:t>
            </a:r>
            <a:r>
              <a:rPr lang="de-DE" dirty="0" err="1" smtClean="0">
                <a:solidFill>
                  <a:schemeClr val="tx1"/>
                </a:solidFill>
              </a:rPr>
              <a:t>be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/>
              <a:t>an instrumental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coefficients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...α</a:t>
            </a:r>
            <a:r>
              <a:rPr lang="de-DE" baseline="-25000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X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-</a:t>
            </a:r>
            <a:r>
              <a:rPr lang="de-DE" dirty="0">
                <a:solidFill>
                  <a:srgbClr val="008380"/>
                </a:solidFill>
              </a:rPr>
              <a:t>α</a:t>
            </a:r>
            <a:r>
              <a:rPr lang="de-DE" baseline="-25000" dirty="0" err="1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-&gt;Y. </a:t>
            </a:r>
          </a:p>
          <a:p>
            <a:pPr marL="0" indent="0">
              <a:buNone/>
            </a:pPr>
            <a:endParaRPr lang="de-DE" dirty="0" smtClean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de-DE" dirty="0" err="1" smtClean="0">
                <a:solidFill>
                  <a:schemeClr val="tx1"/>
                </a:solidFill>
              </a:rPr>
              <a:t>Then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DE" dirty="0" smtClean="0"/>
              <a:t> The </a:t>
            </a:r>
            <a:r>
              <a:rPr lang="de-DE" dirty="0" err="1" smtClean="0"/>
              <a:t>equations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linearly</a:t>
            </a:r>
            <a:r>
              <a:rPr lang="de-DE" dirty="0" smtClean="0"/>
              <a:t> </a:t>
            </a:r>
            <a:r>
              <a:rPr lang="de-DE" dirty="0" err="1" smtClean="0"/>
              <a:t>independent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almost</a:t>
            </a:r>
            <a:r>
              <a:rPr lang="de-DE" dirty="0" smtClean="0"/>
              <a:t> all </a:t>
            </a:r>
            <a:r>
              <a:rPr lang="de-DE" dirty="0" err="1" smtClean="0"/>
              <a:t>parameterizations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solved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obtain</a:t>
            </a:r>
            <a:r>
              <a:rPr lang="de-DE" dirty="0" smtClean="0"/>
              <a:t> </a:t>
            </a:r>
            <a:r>
              <a:rPr lang="de-DE" dirty="0" err="1" smtClean="0"/>
              <a:t>expressions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>
                <a:solidFill>
                  <a:srgbClr val="008380"/>
                </a:solidFill>
              </a:rPr>
              <a:t>α</a:t>
            </a:r>
            <a:r>
              <a:rPr lang="de-DE" baseline="-25000" dirty="0">
                <a:solidFill>
                  <a:srgbClr val="008380"/>
                </a:solidFill>
              </a:rPr>
              <a:t>1</a:t>
            </a:r>
            <a:r>
              <a:rPr lang="de-DE" dirty="0">
                <a:solidFill>
                  <a:srgbClr val="008380"/>
                </a:solidFill>
              </a:rPr>
              <a:t>...α</a:t>
            </a:r>
            <a:r>
              <a:rPr lang="de-DE" baseline="-25000" dirty="0" err="1">
                <a:solidFill>
                  <a:srgbClr val="008380"/>
                </a:solidFill>
              </a:rPr>
              <a:t>k</a:t>
            </a: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in </a:t>
            </a:r>
            <a:r>
              <a:rPr lang="de-DE" dirty="0" err="1" smtClean="0">
                <a:solidFill>
                  <a:schemeClr val="tx1"/>
                </a:solidFill>
              </a:rPr>
              <a:t>terms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covariance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matrix</a:t>
            </a:r>
            <a:endParaRPr lang="de-D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	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Z1Y </a:t>
            </a:r>
            <a:r>
              <a:rPr lang="de-DE" sz="2400" dirty="0" smtClean="0">
                <a:solidFill>
                  <a:srgbClr val="008380"/>
                </a:solidFill>
              </a:rPr>
              <a:t>=</a:t>
            </a:r>
            <a:r>
              <a:rPr lang="de-DE" sz="2400" baseline="-250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Z1X1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1 </a:t>
            </a:r>
            <a:r>
              <a:rPr lang="de-DE" sz="2400" dirty="0" smtClean="0">
                <a:solidFill>
                  <a:srgbClr val="008380"/>
                </a:solidFill>
              </a:rPr>
              <a:t>+ 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Z1X2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2</a:t>
            </a:r>
            <a:r>
              <a:rPr lang="de-DE" sz="2400" dirty="0" smtClean="0">
                <a:solidFill>
                  <a:srgbClr val="008380"/>
                </a:solidFill>
              </a:rPr>
              <a:t> + ... + 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Z1Xk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k</a:t>
            </a:r>
            <a:r>
              <a:rPr lang="de-DE" sz="2400" baseline="-250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chemeClr val="tx1"/>
                </a:solidFill>
              </a:rPr>
              <a:t>	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Z2Y </a:t>
            </a:r>
            <a:r>
              <a:rPr lang="de-DE" sz="2400" dirty="0">
                <a:solidFill>
                  <a:srgbClr val="008380"/>
                </a:solidFill>
              </a:rPr>
              <a:t>=</a:t>
            </a:r>
            <a:r>
              <a:rPr lang="de-DE" sz="2400" baseline="-25000" dirty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Z2X1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1 </a:t>
            </a:r>
            <a:r>
              <a:rPr lang="de-DE" sz="2400" dirty="0">
                <a:solidFill>
                  <a:srgbClr val="008380"/>
                </a:solidFill>
              </a:rPr>
              <a:t>+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Z2X2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2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+ ... +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Z2Xk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k</a:t>
            </a:r>
            <a:endParaRPr lang="de-DE" sz="2400" baseline="-25000" dirty="0" smtClean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de-DE" sz="2400" baseline="-25000" dirty="0" smtClean="0">
                <a:solidFill>
                  <a:schemeClr val="tx1"/>
                </a:solidFill>
              </a:rPr>
              <a:t>...</a:t>
            </a:r>
          </a:p>
          <a:p>
            <a:pPr marL="0" indent="0">
              <a:buNone/>
            </a:pPr>
            <a:r>
              <a:rPr lang="de-DE" sz="2400" baseline="-25000" dirty="0">
                <a:solidFill>
                  <a:schemeClr val="tx1"/>
                </a:solidFill>
              </a:rPr>
              <a:t>	</a:t>
            </a:r>
            <a:r>
              <a:rPr lang="de-DE" sz="2400" dirty="0" err="1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ZkY</a:t>
            </a:r>
            <a:r>
              <a:rPr lang="de-DE" sz="2400" baseline="-250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=</a:t>
            </a:r>
            <a:r>
              <a:rPr lang="de-DE" sz="2400" baseline="-25000" dirty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ZkX1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1 </a:t>
            </a:r>
            <a:r>
              <a:rPr lang="de-DE" sz="2400" dirty="0">
                <a:solidFill>
                  <a:srgbClr val="008380"/>
                </a:solidFill>
              </a:rPr>
              <a:t>+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ZkX2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smtClean="0">
                <a:solidFill>
                  <a:srgbClr val="008380"/>
                </a:solidFill>
              </a:rPr>
              <a:t>2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+ ... + </a:t>
            </a:r>
            <a:r>
              <a:rPr lang="de-DE" sz="2400" dirty="0" err="1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ZkXk</a:t>
            </a:r>
            <a:r>
              <a:rPr lang="de-DE" sz="2400" dirty="0" smtClean="0">
                <a:solidFill>
                  <a:srgbClr val="008380"/>
                </a:solidFill>
              </a:rPr>
              <a:t>α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k</a:t>
            </a:r>
            <a:endParaRPr lang="de-DE" sz="2400" baseline="-25000" dirty="0" smtClean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516216" y="4365104"/>
            <a:ext cx="2627784" cy="175432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err="1" smtClean="0">
                <a:solidFill>
                  <a:srgbClr val="000000"/>
                </a:solidFill>
              </a:rPr>
              <a:t>Ensuring</a:t>
            </a:r>
            <a:r>
              <a:rPr lang="de-DE" sz="1400" dirty="0" smtClean="0">
                <a:solidFill>
                  <a:srgbClr val="000000"/>
                </a:solidFill>
              </a:rPr>
              <a:t> linear </a:t>
            </a:r>
            <a:r>
              <a:rPr lang="de-DE" sz="1400" dirty="0" err="1" smtClean="0">
                <a:solidFill>
                  <a:srgbClr val="000000"/>
                </a:solidFill>
              </a:rPr>
              <a:t>independence</a:t>
            </a:r>
            <a:r>
              <a:rPr lang="de-DE" sz="1400" dirty="0" smtClean="0">
                <a:solidFill>
                  <a:srgbClr val="000000"/>
                </a:solidFill>
              </a:rPr>
              <a:t>:</a:t>
            </a:r>
          </a:p>
          <a:p>
            <a:pPr marL="171450" indent="-171450">
              <a:buFont typeface="Arial"/>
              <a:buChar char="•"/>
            </a:pPr>
            <a:r>
              <a:rPr lang="de-DE" sz="1400" dirty="0">
                <a:solidFill>
                  <a:srgbClr val="000000"/>
                </a:solidFill>
              </a:rPr>
              <a:t>The rank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covriance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matrix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has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its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maximum</a:t>
            </a:r>
            <a:endParaRPr lang="de-DE" sz="1400" dirty="0" smtClean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de-DE" sz="1400" dirty="0">
                <a:solidFill>
                  <a:srgbClr val="000000"/>
                </a:solidFill>
              </a:rPr>
              <a:t>-</a:t>
            </a:r>
            <a:r>
              <a:rPr lang="de-DE" sz="1400" dirty="0" smtClean="0">
                <a:solidFill>
                  <a:srgbClr val="000000"/>
                </a:solidFill>
              </a:rPr>
              <a:t>&gt; </a:t>
            </a:r>
            <a:r>
              <a:rPr lang="de-DE" sz="1400" dirty="0" err="1" smtClean="0">
                <a:solidFill>
                  <a:srgbClr val="000000"/>
                </a:solidFill>
              </a:rPr>
              <a:t>no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information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loss</a:t>
            </a:r>
            <a:endParaRPr lang="de-DE" sz="1400" dirty="0" smtClean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de-DE" sz="1400" dirty="0" err="1" smtClean="0">
                <a:solidFill>
                  <a:srgbClr val="000000"/>
                </a:solidFill>
              </a:rPr>
              <a:t>ensuring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identifiability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e-DE" sz="1400" dirty="0" err="1" smtClean="0">
                <a:solidFill>
                  <a:srgbClr val="000000"/>
                </a:solidFill>
              </a:rPr>
              <a:t>parameters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8380"/>
                </a:solidFill>
              </a:rPr>
              <a:t>α</a:t>
            </a:r>
            <a:r>
              <a:rPr lang="de-DE" sz="1400" baseline="-25000" dirty="0">
                <a:solidFill>
                  <a:srgbClr val="008380"/>
                </a:solidFill>
              </a:rPr>
              <a:t>1</a:t>
            </a:r>
            <a:r>
              <a:rPr lang="de-DE" sz="1400" dirty="0">
                <a:solidFill>
                  <a:srgbClr val="008380"/>
                </a:solidFill>
              </a:rPr>
              <a:t>...</a:t>
            </a:r>
            <a:r>
              <a:rPr lang="de-DE" sz="1400" dirty="0" smtClean="0">
                <a:solidFill>
                  <a:srgbClr val="008380"/>
                </a:solidFill>
              </a:rPr>
              <a:t>α</a:t>
            </a:r>
            <a:r>
              <a:rPr lang="de-DE" sz="1400" baseline="-25000" dirty="0" smtClean="0">
                <a:solidFill>
                  <a:srgbClr val="008380"/>
                </a:solidFill>
              </a:rPr>
              <a:t>k</a:t>
            </a:r>
            <a:r>
              <a:rPr lang="de-DE" sz="1400" baseline="-25000" dirty="0" smtClean="0">
                <a:solidFill>
                  <a:srgbClr val="000000"/>
                </a:solidFill>
              </a:rPr>
              <a:t>.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endParaRPr lang="de-DE" sz="1400" dirty="0">
              <a:solidFill>
                <a:srgbClr val="000000"/>
              </a:solidFill>
            </a:endParaRPr>
          </a:p>
          <a:p>
            <a:endParaRPr lang="de-DE" sz="1200" dirty="0" smtClean="0">
              <a:solidFill>
                <a:srgbClr val="000000"/>
              </a:solidFill>
            </a:endParaRPr>
          </a:p>
          <a:p>
            <a:endParaRPr lang="de-DE" sz="1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8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J.Pearl</a:t>
            </a:r>
            <a:r>
              <a:rPr lang="en-US" dirty="0" smtClean="0"/>
              <a:t>, M. </a:t>
            </a:r>
            <a:r>
              <a:rPr lang="en-US" dirty="0" err="1" smtClean="0"/>
              <a:t>Glymour</a:t>
            </a:r>
            <a:r>
              <a:rPr lang="en-US" dirty="0" smtClean="0"/>
              <a:t>, N. P. Jewell: Causal inference in statistics – A primer, Wiley, 2016. </a:t>
            </a:r>
          </a:p>
          <a:p>
            <a:pPr marL="0" indent="0">
              <a:buNone/>
              <a:defRPr/>
            </a:pPr>
            <a:r>
              <a:rPr lang="en-US" dirty="0" smtClean="0"/>
              <a:t>                                                           (Main Reference)</a:t>
            </a:r>
          </a:p>
          <a:p>
            <a:pPr>
              <a:defRPr/>
            </a:pPr>
            <a:r>
              <a:rPr lang="en-US" dirty="0" smtClean="0"/>
              <a:t>J. Pearl: Causality, CUP, 2000.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B. Chen &amp; Pearl: Graphical Tools for Linear Structural Equation Modeling, Technical Report R-432, July 2015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Example:</a:t>
            </a:r>
            <a:r>
              <a:rPr lang="en-US" dirty="0" smtClean="0"/>
              <a:t> Instrument sets (positive case)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410423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= 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-&gt; 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-&gt;X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-&gt;Y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 = 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&lt;-&gt; 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-&gt;Y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satisfy condition 2 </a:t>
            </a:r>
            <a:r>
              <a:rPr lang="en-US" dirty="0" err="1" smtClean="0">
                <a:solidFill>
                  <a:schemeClr val="tx1"/>
                </a:solidFill>
              </a:rPr>
              <a:t>w.r.t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ommon variable </a:t>
            </a:r>
            <a:r>
              <a:rPr lang="en-US" dirty="0" smtClean="0">
                <a:solidFill>
                  <a:srgbClr val="008380"/>
                </a:solidFill>
              </a:rPr>
              <a:t>V = 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[Z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…V] = 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-&gt;Z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points to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[V…Y] = 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also points to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as a collider blocks possible path merges of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7430779" y="34197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7308174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8" name="Textfeld 27"/>
          <p:cNvSpPr txBox="1"/>
          <p:nvPr/>
        </p:nvSpPr>
        <p:spPr>
          <a:xfrm>
            <a:off x="627865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29" name="Oval 28"/>
          <p:cNvSpPr/>
          <p:nvPr/>
        </p:nvSpPr>
        <p:spPr>
          <a:xfrm>
            <a:off x="7905461" y="24209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926723" y="2411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>
            <a:stCxn id="30" idx="4"/>
            <a:endCxn id="23" idx="0"/>
          </p:cNvCxnSpPr>
          <p:nvPr/>
        </p:nvCxnSpPr>
        <p:spPr>
          <a:xfrm>
            <a:off x="6998731" y="2555612"/>
            <a:ext cx="504056" cy="8640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020272" y="1835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4"/>
            <a:endCxn id="30" idx="0"/>
          </p:cNvCxnSpPr>
          <p:nvPr/>
        </p:nvCxnSpPr>
        <p:spPr>
          <a:xfrm flipH="1">
            <a:off x="6998731" y="1979532"/>
            <a:ext cx="93549" cy="432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825224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8070308" y="2843644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40" name="Gekrümmte Verbindung 39"/>
          <p:cNvCxnSpPr>
            <a:stCxn id="30" idx="2"/>
            <a:endCxn id="23" idx="2"/>
          </p:cNvCxnSpPr>
          <p:nvPr/>
        </p:nvCxnSpPr>
        <p:spPr>
          <a:xfrm rot="10800000" flipH="1" flipV="1">
            <a:off x="6926723" y="2483612"/>
            <a:ext cx="504056" cy="1008096"/>
          </a:xfrm>
          <a:prstGeom prst="curvedConnector3">
            <a:avLst>
              <a:gd name="adj1" fmla="val -45352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6588224" y="15475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44" name="Gerade Verbindung mit Pfeil 43"/>
          <p:cNvCxnSpPr>
            <a:stCxn id="29" idx="3"/>
            <a:endCxn id="23" idx="0"/>
          </p:cNvCxnSpPr>
          <p:nvPr/>
        </p:nvCxnSpPr>
        <p:spPr>
          <a:xfrm flipH="1">
            <a:off x="7502787" y="2543816"/>
            <a:ext cx="423765" cy="875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668344" y="1403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7812360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48" name="Gerade Verbindung mit Pfeil 47"/>
          <p:cNvCxnSpPr>
            <a:stCxn id="46" idx="3"/>
            <a:endCxn id="36" idx="7"/>
          </p:cNvCxnSpPr>
          <p:nvPr/>
        </p:nvCxnSpPr>
        <p:spPr>
          <a:xfrm flipH="1">
            <a:off x="7143197" y="1526396"/>
            <a:ext cx="546238" cy="3302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6911078" y="2843644"/>
            <a:ext cx="34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cxnSp>
        <p:nvCxnSpPr>
          <p:cNvPr id="51" name="Gekrümmte Verbindung 50"/>
          <p:cNvCxnSpPr>
            <a:stCxn id="29" idx="1"/>
            <a:endCxn id="36" idx="6"/>
          </p:cNvCxnSpPr>
          <p:nvPr/>
        </p:nvCxnSpPr>
        <p:spPr>
          <a:xfrm rot="16200000" flipV="1">
            <a:off x="7278190" y="1793630"/>
            <a:ext cx="534460" cy="762264"/>
          </a:xfrm>
          <a:prstGeom prst="curvedConnector2">
            <a:avLst/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732240" y="190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7740352" y="17635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cxnSp>
        <p:nvCxnSpPr>
          <p:cNvPr id="52" name="Gekrümmte Verbindung 51"/>
          <p:cNvCxnSpPr>
            <a:stCxn id="23" idx="6"/>
            <a:endCxn id="29" idx="5"/>
          </p:cNvCxnSpPr>
          <p:nvPr/>
        </p:nvCxnSpPr>
        <p:spPr>
          <a:xfrm flipV="1">
            <a:off x="7574795" y="2543816"/>
            <a:ext cx="453591" cy="947892"/>
          </a:xfrm>
          <a:prstGeom prst="curvedConnector2">
            <a:avLst/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7211284" y="13407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8695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Example: </a:t>
            </a:r>
            <a:r>
              <a:rPr lang="en-US" dirty="0" smtClean="0"/>
              <a:t>Instrument sets (positive case)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244804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Algebraically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σ</a:t>
            </a:r>
            <a:r>
              <a:rPr lang="de-DE" baseline="-25000" dirty="0">
                <a:solidFill>
                  <a:srgbClr val="008380"/>
                </a:solidFill>
              </a:rPr>
              <a:t>Z1Y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lacks influence of path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&lt;-&gt; 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-&gt; Y</a:t>
            </a:r>
            <a:r>
              <a:rPr lang="en-US" dirty="0" smtClean="0">
                <a:solidFill>
                  <a:schemeClr val="tx1"/>
                </a:solidFill>
              </a:rPr>
              <a:t> and hence does not contain term </a:t>
            </a:r>
            <a:r>
              <a:rPr lang="en-US" dirty="0" smtClean="0">
                <a:solidFill>
                  <a:srgbClr val="008380"/>
                </a:solidFill>
              </a:rPr>
              <a:t>ac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</a:p>
          <a:p>
            <a:pPr lvl="1">
              <a:defRPr/>
            </a:pPr>
            <a:r>
              <a:rPr lang="de-DE" dirty="0" smtClean="0">
                <a:solidFill>
                  <a:srgbClr val="008380"/>
                </a:solidFill>
              </a:rPr>
              <a:t>σ</a:t>
            </a:r>
            <a:r>
              <a:rPr lang="de-DE" baseline="-25000" dirty="0" smtClean="0">
                <a:solidFill>
                  <a:srgbClr val="008380"/>
                </a:solidFill>
              </a:rPr>
              <a:t>Z2Y </a:t>
            </a:r>
            <a:r>
              <a:rPr lang="de-DE" dirty="0" err="1" smtClean="0">
                <a:solidFill>
                  <a:schemeClr val="tx1"/>
                </a:solidFill>
              </a:rPr>
              <a:t>contains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term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de-DE" dirty="0">
                <a:solidFill>
                  <a:srgbClr val="008380"/>
                </a:solidFill>
              </a:rPr>
              <a:t>α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8380"/>
                </a:solidFill>
              </a:rPr>
              <a:t> 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7430779" y="34197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7308174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8" name="Textfeld 27"/>
          <p:cNvSpPr txBox="1"/>
          <p:nvPr/>
        </p:nvSpPr>
        <p:spPr>
          <a:xfrm>
            <a:off x="627865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29" name="Oval 28"/>
          <p:cNvSpPr/>
          <p:nvPr/>
        </p:nvSpPr>
        <p:spPr>
          <a:xfrm>
            <a:off x="7905461" y="24209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926723" y="2411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>
            <a:stCxn id="30" idx="4"/>
            <a:endCxn id="23" idx="0"/>
          </p:cNvCxnSpPr>
          <p:nvPr/>
        </p:nvCxnSpPr>
        <p:spPr>
          <a:xfrm>
            <a:off x="6998731" y="2555612"/>
            <a:ext cx="504056" cy="8640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020272" y="1835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4"/>
            <a:endCxn id="30" idx="0"/>
          </p:cNvCxnSpPr>
          <p:nvPr/>
        </p:nvCxnSpPr>
        <p:spPr>
          <a:xfrm flipH="1">
            <a:off x="6998731" y="1979532"/>
            <a:ext cx="93549" cy="432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825224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8070308" y="2843644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40" name="Gekrümmte Verbindung 39"/>
          <p:cNvCxnSpPr>
            <a:stCxn id="30" idx="2"/>
            <a:endCxn id="23" idx="2"/>
          </p:cNvCxnSpPr>
          <p:nvPr/>
        </p:nvCxnSpPr>
        <p:spPr>
          <a:xfrm rot="10800000" flipH="1" flipV="1">
            <a:off x="6926723" y="2483612"/>
            <a:ext cx="504056" cy="1008096"/>
          </a:xfrm>
          <a:prstGeom prst="curvedConnector3">
            <a:avLst>
              <a:gd name="adj1" fmla="val -45352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6588224" y="15475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44" name="Gerade Verbindung mit Pfeil 43"/>
          <p:cNvCxnSpPr>
            <a:stCxn id="29" idx="3"/>
            <a:endCxn id="23" idx="0"/>
          </p:cNvCxnSpPr>
          <p:nvPr/>
        </p:nvCxnSpPr>
        <p:spPr>
          <a:xfrm flipH="1">
            <a:off x="7502787" y="2543816"/>
            <a:ext cx="423765" cy="875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668344" y="1403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7812360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48" name="Gerade Verbindung mit Pfeil 47"/>
          <p:cNvCxnSpPr>
            <a:stCxn id="46" idx="3"/>
            <a:endCxn id="36" idx="7"/>
          </p:cNvCxnSpPr>
          <p:nvPr/>
        </p:nvCxnSpPr>
        <p:spPr>
          <a:xfrm flipH="1">
            <a:off x="7143197" y="1526396"/>
            <a:ext cx="546238" cy="3302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6911078" y="2843644"/>
            <a:ext cx="34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cxnSp>
        <p:nvCxnSpPr>
          <p:cNvPr id="51" name="Gekrümmte Verbindung 50"/>
          <p:cNvCxnSpPr>
            <a:stCxn id="29" idx="1"/>
            <a:endCxn id="36" idx="6"/>
          </p:cNvCxnSpPr>
          <p:nvPr/>
        </p:nvCxnSpPr>
        <p:spPr>
          <a:xfrm rot="16200000" flipV="1">
            <a:off x="7278190" y="1793630"/>
            <a:ext cx="534460" cy="762264"/>
          </a:xfrm>
          <a:prstGeom prst="curvedConnector2">
            <a:avLst/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732240" y="190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7740352" y="17635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cxnSp>
        <p:nvCxnSpPr>
          <p:cNvPr id="52" name="Gekrümmte Verbindung 51"/>
          <p:cNvCxnSpPr>
            <a:stCxn id="23" idx="6"/>
            <a:endCxn id="29" idx="5"/>
          </p:cNvCxnSpPr>
          <p:nvPr/>
        </p:nvCxnSpPr>
        <p:spPr>
          <a:xfrm flipV="1">
            <a:off x="7574795" y="2543816"/>
            <a:ext cx="453591" cy="947892"/>
          </a:xfrm>
          <a:prstGeom prst="curvedConnector2">
            <a:avLst/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7211284" y="13407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7" name="Inhaltsplatzhalter 2"/>
          <p:cNvSpPr txBox="1">
            <a:spLocks/>
          </p:cNvSpPr>
          <p:nvPr/>
        </p:nvSpPr>
        <p:spPr bwMode="auto">
          <a:xfrm>
            <a:off x="467544" y="4005287"/>
            <a:ext cx="8208912" cy="244804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Tx/>
              <a:buChar char="•"/>
            </a:pPr>
            <a:r>
              <a:rPr lang="de-DE" dirty="0" err="1" smtClean="0">
                <a:solidFill>
                  <a:srgbClr val="000000"/>
                </a:solidFill>
              </a:rPr>
              <a:t>Applying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Wright‘s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rule</a:t>
            </a:r>
            <a:endParaRPr lang="de-DE" dirty="0" smtClean="0">
              <a:solidFill>
                <a:srgbClr val="000000"/>
              </a:solidFill>
            </a:endParaRPr>
          </a:p>
          <a:p>
            <a:pPr marL="400050" lvl="2" indent="0">
              <a:buNone/>
            </a:pPr>
            <a:r>
              <a:rPr lang="de-DE" dirty="0" smtClean="0">
                <a:solidFill>
                  <a:srgbClr val="008380"/>
                </a:solidFill>
              </a:rPr>
              <a:t> σ</a:t>
            </a:r>
            <a:r>
              <a:rPr lang="de-DE" baseline="-25000" dirty="0" smtClean="0">
                <a:solidFill>
                  <a:srgbClr val="008380"/>
                </a:solidFill>
              </a:rPr>
              <a:t>Z1Y </a:t>
            </a:r>
            <a:r>
              <a:rPr lang="de-DE" dirty="0">
                <a:solidFill>
                  <a:srgbClr val="008380"/>
                </a:solidFill>
              </a:rPr>
              <a:t>=</a:t>
            </a:r>
            <a:r>
              <a:rPr lang="de-DE" baseline="-25000" dirty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σ</a:t>
            </a:r>
            <a:r>
              <a:rPr lang="de-DE" baseline="-25000" dirty="0">
                <a:solidFill>
                  <a:srgbClr val="008380"/>
                </a:solidFill>
              </a:rPr>
              <a:t>Z1X1</a:t>
            </a:r>
            <a:r>
              <a:rPr lang="de-DE" dirty="0">
                <a:solidFill>
                  <a:srgbClr val="008380"/>
                </a:solidFill>
              </a:rPr>
              <a:t>γ</a:t>
            </a:r>
            <a:r>
              <a:rPr lang="de-DE" baseline="-25000" dirty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 </a:t>
            </a:r>
            <a:r>
              <a:rPr lang="de-DE" dirty="0" smtClean="0">
                <a:solidFill>
                  <a:srgbClr val="008380"/>
                </a:solidFill>
              </a:rPr>
              <a:t>σ</a:t>
            </a:r>
            <a:r>
              <a:rPr lang="de-DE" baseline="-25000" dirty="0" smtClean="0">
                <a:solidFill>
                  <a:srgbClr val="008380"/>
                </a:solidFill>
              </a:rPr>
              <a:t>Z1X2</a:t>
            </a:r>
            <a:r>
              <a:rPr lang="de-DE" dirty="0" smtClean="0">
                <a:solidFill>
                  <a:srgbClr val="008380"/>
                </a:solidFill>
              </a:rPr>
              <a:t>α</a:t>
            </a:r>
            <a:r>
              <a:rPr lang="de-DE" baseline="-25000" dirty="0" smtClean="0">
                <a:solidFill>
                  <a:srgbClr val="008380"/>
                </a:solidFill>
              </a:rPr>
              <a:t>  </a:t>
            </a:r>
            <a:r>
              <a:rPr lang="de-DE" dirty="0" smtClean="0">
                <a:solidFill>
                  <a:srgbClr val="008380"/>
                </a:solidFill>
              </a:rPr>
              <a:t>=</a:t>
            </a:r>
            <a:r>
              <a:rPr lang="de-DE" baseline="-25000" dirty="0" smtClean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σ</a:t>
            </a:r>
            <a:r>
              <a:rPr lang="de-DE" baseline="-25000" dirty="0" smtClean="0">
                <a:solidFill>
                  <a:srgbClr val="008380"/>
                </a:solidFill>
              </a:rPr>
              <a:t>Z1X1</a:t>
            </a:r>
            <a:r>
              <a:rPr lang="de-DE" dirty="0" smtClean="0">
                <a:solidFill>
                  <a:srgbClr val="008380"/>
                </a:solidFill>
              </a:rPr>
              <a:t>γ</a:t>
            </a:r>
            <a:r>
              <a:rPr lang="de-DE" baseline="-25000" dirty="0" smtClean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+ 0α = </a:t>
            </a:r>
            <a:r>
              <a:rPr lang="de-DE" dirty="0" err="1" smtClean="0">
                <a:solidFill>
                  <a:srgbClr val="008380"/>
                </a:solidFill>
              </a:rPr>
              <a:t>abγ</a:t>
            </a:r>
            <a:endParaRPr lang="de-DE" baseline="-25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    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Z2Y </a:t>
            </a:r>
            <a:r>
              <a:rPr lang="de-DE" sz="2400" dirty="0">
                <a:solidFill>
                  <a:srgbClr val="008380"/>
                </a:solidFill>
              </a:rPr>
              <a:t>=</a:t>
            </a:r>
            <a:r>
              <a:rPr lang="de-DE" sz="2400" baseline="-25000" dirty="0">
                <a:solidFill>
                  <a:srgbClr val="00838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Z2X1</a:t>
            </a:r>
            <a:r>
              <a:rPr lang="de-DE" sz="2400" dirty="0">
                <a:solidFill>
                  <a:srgbClr val="008380"/>
                </a:solidFill>
              </a:rPr>
              <a:t>γ</a:t>
            </a:r>
            <a:r>
              <a:rPr lang="de-DE" sz="2400" baseline="-250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+ 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Z2X2</a:t>
            </a:r>
            <a:r>
              <a:rPr lang="de-DE" sz="2400" dirty="0" smtClean="0">
                <a:solidFill>
                  <a:srgbClr val="008380"/>
                </a:solidFill>
              </a:rPr>
              <a:t>α = </a:t>
            </a:r>
            <a:r>
              <a:rPr lang="de-DE" sz="2400" dirty="0" err="1" smtClean="0">
                <a:solidFill>
                  <a:srgbClr val="008380"/>
                </a:solidFill>
              </a:rPr>
              <a:t>bγ</a:t>
            </a:r>
            <a:r>
              <a:rPr lang="de-DE" sz="2400" dirty="0" smtClean="0">
                <a:solidFill>
                  <a:srgbClr val="008380"/>
                </a:solidFill>
              </a:rPr>
              <a:t> + cα</a:t>
            </a:r>
          </a:p>
          <a:p>
            <a:r>
              <a:rPr lang="de-DE" sz="2400" dirty="0" err="1" smtClean="0">
                <a:solidFill>
                  <a:srgbClr val="000000"/>
                </a:solidFill>
              </a:rPr>
              <a:t>Solving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l</a:t>
            </a:r>
            <a:r>
              <a:rPr lang="de-DE" sz="2400" dirty="0" err="1" smtClean="0">
                <a:solidFill>
                  <a:srgbClr val="000000"/>
                </a:solidFill>
              </a:rPr>
              <a:t>inearly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err="1" smtClean="0">
                <a:solidFill>
                  <a:srgbClr val="000000"/>
                </a:solidFill>
              </a:rPr>
              <a:t>independent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err="1" smtClean="0">
                <a:solidFill>
                  <a:srgbClr val="000000"/>
                </a:solidFill>
              </a:rPr>
              <a:t>equations</a:t>
            </a:r>
            <a:r>
              <a:rPr lang="de-DE" sz="2400" dirty="0" smtClean="0">
                <a:solidFill>
                  <a:srgbClr val="000000"/>
                </a:solidFill>
              </a:rPr>
              <a:t>: </a:t>
            </a:r>
          </a:p>
          <a:p>
            <a:pPr lvl="1"/>
            <a:r>
              <a:rPr lang="de-DE" sz="2000" dirty="0" err="1" smtClean="0">
                <a:solidFill>
                  <a:srgbClr val="008380"/>
                </a:solidFill>
              </a:rPr>
              <a:t>γ</a:t>
            </a:r>
            <a:r>
              <a:rPr lang="de-DE" sz="2000" dirty="0" smtClean="0">
                <a:solidFill>
                  <a:srgbClr val="008380"/>
                </a:solidFill>
              </a:rPr>
              <a:t>=  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Z1Y/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Z1X1</a:t>
            </a:r>
          </a:p>
          <a:p>
            <a:pPr lvl="1"/>
            <a:r>
              <a:rPr lang="de-DE" sz="2000" dirty="0" smtClean="0">
                <a:solidFill>
                  <a:srgbClr val="008380"/>
                </a:solidFill>
              </a:rPr>
              <a:t>α = 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Z2Y/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Z2X2 </a:t>
            </a:r>
            <a:r>
              <a:rPr lang="de-DE" sz="2000" dirty="0" smtClean="0">
                <a:solidFill>
                  <a:srgbClr val="008380"/>
                </a:solidFill>
              </a:rPr>
              <a:t>–</a:t>
            </a:r>
            <a:r>
              <a:rPr lang="de-DE" sz="2000" baseline="-25000" dirty="0" smtClean="0">
                <a:solidFill>
                  <a:srgbClr val="008380"/>
                </a:solidFill>
              </a:rPr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Z2X1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Z1Y/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Z2X2</a:t>
            </a:r>
            <a:r>
              <a:rPr lang="de-DE" sz="2000" dirty="0" smtClean="0">
                <a:solidFill>
                  <a:srgbClr val="008380"/>
                </a:solidFill>
              </a:rPr>
              <a:t>σ</a:t>
            </a:r>
            <a:r>
              <a:rPr lang="de-DE" sz="2000" baseline="-25000" dirty="0" smtClean="0">
                <a:solidFill>
                  <a:srgbClr val="008380"/>
                </a:solidFill>
              </a:rPr>
              <a:t>Z1X1 </a:t>
            </a:r>
          </a:p>
          <a:p>
            <a:pPr lvl="1"/>
            <a:endParaRPr lang="de-DE" sz="2200" dirty="0">
              <a:solidFill>
                <a:srgbClr val="00838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solidFill>
                  <a:srgbClr val="008380"/>
                </a:solidFill>
              </a:rPr>
              <a:t> </a:t>
            </a:r>
          </a:p>
          <a:p>
            <a:pPr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414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Example: </a:t>
            </a:r>
            <a:r>
              <a:rPr lang="en-US" dirty="0" smtClean="0"/>
              <a:t>Instrument sets (negative case)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6285384" cy="252005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= 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-&gt; 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-&gt;X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-&gt;Y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 = 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-&gt; 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-&gt;Y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Every path from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is a “sub-path”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f a path from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7430779" y="34197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7308174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28" name="Textfeld 27"/>
          <p:cNvSpPr txBox="1"/>
          <p:nvPr/>
        </p:nvSpPr>
        <p:spPr>
          <a:xfrm>
            <a:off x="627865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29" name="Oval 28"/>
          <p:cNvSpPr/>
          <p:nvPr/>
        </p:nvSpPr>
        <p:spPr>
          <a:xfrm>
            <a:off x="7905461" y="24209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926723" y="2411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>
            <a:stCxn id="30" idx="4"/>
            <a:endCxn id="23" idx="0"/>
          </p:cNvCxnSpPr>
          <p:nvPr/>
        </p:nvCxnSpPr>
        <p:spPr>
          <a:xfrm>
            <a:off x="6998731" y="2555612"/>
            <a:ext cx="504056" cy="8640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020272" y="1835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4"/>
            <a:endCxn id="30" idx="0"/>
          </p:cNvCxnSpPr>
          <p:nvPr/>
        </p:nvCxnSpPr>
        <p:spPr>
          <a:xfrm flipH="1">
            <a:off x="6998731" y="1979532"/>
            <a:ext cx="93549" cy="432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8252241" y="2267580"/>
            <a:ext cx="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8070308" y="2843644"/>
            <a:ext cx="31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α</a:t>
            </a:r>
          </a:p>
        </p:txBody>
      </p:sp>
      <p:cxnSp>
        <p:nvCxnSpPr>
          <p:cNvPr id="40" name="Gekrümmte Verbindung 39"/>
          <p:cNvCxnSpPr>
            <a:stCxn id="30" idx="2"/>
            <a:endCxn id="23" idx="2"/>
          </p:cNvCxnSpPr>
          <p:nvPr/>
        </p:nvCxnSpPr>
        <p:spPr>
          <a:xfrm rot="10800000" flipH="1" flipV="1">
            <a:off x="6926723" y="2483612"/>
            <a:ext cx="504056" cy="1008096"/>
          </a:xfrm>
          <a:prstGeom prst="curvedConnector3">
            <a:avLst>
              <a:gd name="adj1" fmla="val -45352"/>
            </a:avLst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6588224" y="15475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44" name="Gerade Verbindung mit Pfeil 43"/>
          <p:cNvCxnSpPr>
            <a:stCxn id="29" idx="3"/>
            <a:endCxn id="23" idx="0"/>
          </p:cNvCxnSpPr>
          <p:nvPr/>
        </p:nvCxnSpPr>
        <p:spPr>
          <a:xfrm flipH="1">
            <a:off x="7502787" y="2543816"/>
            <a:ext cx="423765" cy="875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668344" y="1403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7812360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48" name="Gerade Verbindung mit Pfeil 47"/>
          <p:cNvCxnSpPr>
            <a:stCxn id="46" idx="3"/>
            <a:endCxn id="36" idx="7"/>
          </p:cNvCxnSpPr>
          <p:nvPr/>
        </p:nvCxnSpPr>
        <p:spPr>
          <a:xfrm flipH="1">
            <a:off x="7143197" y="1526396"/>
            <a:ext cx="546238" cy="3302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6911078" y="2843644"/>
            <a:ext cx="34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γ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732240" y="190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7740352" y="17635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c</a:t>
            </a:r>
          </a:p>
        </p:txBody>
      </p:sp>
      <p:cxnSp>
        <p:nvCxnSpPr>
          <p:cNvPr id="52" name="Gekrümmte Verbindung 51"/>
          <p:cNvCxnSpPr>
            <a:stCxn id="23" idx="6"/>
            <a:endCxn id="29" idx="5"/>
          </p:cNvCxnSpPr>
          <p:nvPr/>
        </p:nvCxnSpPr>
        <p:spPr>
          <a:xfrm flipV="1">
            <a:off x="7574795" y="2543816"/>
            <a:ext cx="453591" cy="947892"/>
          </a:xfrm>
          <a:prstGeom prst="curvedConnector2">
            <a:avLst/>
          </a:prstGeom>
          <a:ln>
            <a:solidFill>
              <a:schemeClr val="tx1"/>
            </a:solidFill>
            <a:prstDash val="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7211284" y="13407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27" name="Gerade Verbindung mit Pfeil 26"/>
          <p:cNvCxnSpPr>
            <a:stCxn id="36" idx="5"/>
            <a:endCxn id="29" idx="1"/>
          </p:cNvCxnSpPr>
          <p:nvPr/>
        </p:nvCxnSpPr>
        <p:spPr>
          <a:xfrm>
            <a:off x="7143197" y="1958444"/>
            <a:ext cx="783355" cy="4835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Inhaltsplatzhalter 2"/>
          <p:cNvSpPr txBox="1">
            <a:spLocks/>
          </p:cNvSpPr>
          <p:nvPr/>
        </p:nvSpPr>
        <p:spPr bwMode="auto">
          <a:xfrm>
            <a:off x="467544" y="3933279"/>
            <a:ext cx="8136904" cy="252005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Applying Wright’s rule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</a:t>
            </a:r>
            <a:r>
              <a:rPr lang="de-DE" dirty="0" smtClean="0">
                <a:solidFill>
                  <a:srgbClr val="008380"/>
                </a:solidFill>
              </a:rPr>
              <a:t>σ</a:t>
            </a:r>
            <a:r>
              <a:rPr lang="de-DE" baseline="-25000" dirty="0" smtClean="0">
                <a:solidFill>
                  <a:srgbClr val="008380"/>
                </a:solidFill>
              </a:rPr>
              <a:t>Z2Y </a:t>
            </a:r>
            <a:r>
              <a:rPr lang="de-DE" dirty="0">
                <a:solidFill>
                  <a:srgbClr val="008380"/>
                </a:solidFill>
              </a:rPr>
              <a:t>=</a:t>
            </a:r>
            <a:r>
              <a:rPr lang="de-DE" baseline="-25000" dirty="0">
                <a:solidFill>
                  <a:srgbClr val="008380"/>
                </a:solidFill>
              </a:rPr>
              <a:t> </a:t>
            </a:r>
            <a:r>
              <a:rPr lang="de-DE" dirty="0" err="1" smtClean="0">
                <a:solidFill>
                  <a:srgbClr val="008380"/>
                </a:solidFill>
              </a:rPr>
              <a:t>bγ</a:t>
            </a:r>
            <a:r>
              <a:rPr lang="de-DE" baseline="-25000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 </a:t>
            </a:r>
            <a:r>
              <a:rPr lang="de-DE" dirty="0" smtClean="0">
                <a:solidFill>
                  <a:srgbClr val="008380"/>
                </a:solidFill>
              </a:rPr>
              <a:t>cα</a:t>
            </a:r>
            <a:endParaRPr lang="de-DE" baseline="-25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</a:rPr>
              <a:t>     </a:t>
            </a:r>
            <a:r>
              <a:rPr lang="de-DE" dirty="0" smtClean="0">
                <a:solidFill>
                  <a:schemeClr val="tx1"/>
                </a:solidFill>
              </a:rPr>
              <a:t>	</a:t>
            </a:r>
            <a:r>
              <a:rPr lang="de-DE" sz="2400" dirty="0" smtClean="0">
                <a:solidFill>
                  <a:srgbClr val="008380"/>
                </a:solidFill>
              </a:rPr>
              <a:t>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Z1Y </a:t>
            </a:r>
            <a:r>
              <a:rPr lang="de-DE" sz="2400" dirty="0">
                <a:solidFill>
                  <a:srgbClr val="008380"/>
                </a:solidFill>
              </a:rPr>
              <a:t>=</a:t>
            </a:r>
            <a:r>
              <a:rPr lang="de-DE" sz="2400" baseline="-25000" dirty="0">
                <a:solidFill>
                  <a:srgbClr val="008380"/>
                </a:solidFill>
              </a:rPr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abγ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+ </a:t>
            </a:r>
            <a:r>
              <a:rPr lang="de-DE" sz="2400" dirty="0" err="1" smtClean="0">
                <a:solidFill>
                  <a:srgbClr val="008380"/>
                </a:solidFill>
              </a:rPr>
              <a:t>ac</a:t>
            </a:r>
            <a:r>
              <a:rPr lang="de-DE" sz="2400" dirty="0" smtClean="0">
                <a:solidFill>
                  <a:srgbClr val="008380"/>
                </a:solidFill>
              </a:rPr>
              <a:t>α = a(</a:t>
            </a:r>
            <a:r>
              <a:rPr lang="de-DE" sz="2400" dirty="0" err="1" smtClean="0">
                <a:solidFill>
                  <a:srgbClr val="008380"/>
                </a:solidFill>
              </a:rPr>
              <a:t>bγ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+ </a:t>
            </a:r>
            <a:r>
              <a:rPr lang="de-DE" sz="2400" dirty="0" smtClean="0">
                <a:solidFill>
                  <a:srgbClr val="008380"/>
                </a:solidFill>
              </a:rPr>
              <a:t>cα) = aσ</a:t>
            </a:r>
            <a:r>
              <a:rPr lang="de-DE" sz="2400" baseline="-25000" dirty="0" smtClean="0">
                <a:solidFill>
                  <a:srgbClr val="008380"/>
                </a:solidFill>
              </a:rPr>
              <a:t>Z2Y </a:t>
            </a:r>
            <a:endParaRPr lang="de-DE" sz="2400" dirty="0">
              <a:solidFill>
                <a:srgbClr val="008380"/>
              </a:solidFill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DE" dirty="0" smtClean="0">
              <a:solidFill>
                <a:srgbClr val="00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368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Conditional</a:t>
            </a:r>
            <a:r>
              <a:rPr lang="de-DE" dirty="0" smtClean="0"/>
              <a:t> Instrumental Sets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392265"/>
          </a:xfrm>
        </p:spPr>
        <p:txBody>
          <a:bodyPr/>
          <a:lstStyle/>
          <a:p>
            <a:r>
              <a:rPr lang="de-DE" dirty="0" smtClean="0"/>
              <a:t>See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979712" y="1340768"/>
            <a:ext cx="604867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3366FF"/>
                </a:solidFill>
              </a:rPr>
              <a:t>C. </a:t>
            </a:r>
            <a:r>
              <a:rPr lang="de-DE" sz="1200" dirty="0" err="1" smtClean="0">
                <a:solidFill>
                  <a:srgbClr val="3366FF"/>
                </a:solidFill>
              </a:rPr>
              <a:t>Brito</a:t>
            </a:r>
            <a:r>
              <a:rPr lang="de-DE" sz="1200" dirty="0" smtClean="0">
                <a:solidFill>
                  <a:srgbClr val="3366FF"/>
                </a:solidFill>
              </a:rPr>
              <a:t> &amp; </a:t>
            </a:r>
            <a:r>
              <a:rPr lang="de-DE" sz="1200" dirty="0" err="1" smtClean="0">
                <a:solidFill>
                  <a:srgbClr val="3366FF"/>
                </a:solidFill>
              </a:rPr>
              <a:t>J.Pearl</a:t>
            </a:r>
            <a:r>
              <a:rPr lang="de-DE" sz="1200" dirty="0" smtClean="0">
                <a:solidFill>
                  <a:srgbClr val="3366FF"/>
                </a:solidFill>
              </a:rPr>
              <a:t>: </a:t>
            </a:r>
            <a:r>
              <a:rPr lang="de-DE" sz="1200" dirty="0" err="1">
                <a:solidFill>
                  <a:srgbClr val="3366FF"/>
                </a:solidFill>
              </a:rPr>
              <a:t>Generalized</a:t>
            </a:r>
            <a:r>
              <a:rPr lang="de-DE" sz="1200" dirty="0">
                <a:solidFill>
                  <a:srgbClr val="3366FF"/>
                </a:solidFill>
              </a:rPr>
              <a:t> instrumental variables. In </a:t>
            </a:r>
            <a:r>
              <a:rPr lang="de-DE" sz="1200" i="1" dirty="0" err="1">
                <a:solidFill>
                  <a:srgbClr val="3366FF"/>
                </a:solidFill>
              </a:rPr>
              <a:t>Uncertainty</a:t>
            </a:r>
            <a:r>
              <a:rPr lang="de-DE" sz="1200" i="1" dirty="0">
                <a:solidFill>
                  <a:srgbClr val="3366FF"/>
                </a:solidFill>
              </a:rPr>
              <a:t> in </a:t>
            </a:r>
            <a:r>
              <a:rPr lang="de-DE" sz="1200" i="1" dirty="0" err="1">
                <a:solidFill>
                  <a:srgbClr val="3366FF"/>
                </a:solidFill>
              </a:rPr>
              <a:t>Artificial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Intelligence</a:t>
            </a:r>
            <a:r>
              <a:rPr lang="de-DE" sz="1200" i="1" dirty="0">
                <a:solidFill>
                  <a:srgbClr val="3366FF"/>
                </a:solidFill>
              </a:rPr>
              <a:t>, </a:t>
            </a:r>
            <a:r>
              <a:rPr lang="de-DE" sz="1200" i="1" dirty="0" err="1" smtClean="0">
                <a:solidFill>
                  <a:srgbClr val="3366FF"/>
                </a:solidFill>
              </a:rPr>
              <a:t>Proceedings</a:t>
            </a:r>
            <a:r>
              <a:rPr lang="de-DE" sz="1200" i="1" dirty="0" smtClean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of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the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err="1">
                <a:solidFill>
                  <a:srgbClr val="3366FF"/>
                </a:solidFill>
              </a:rPr>
              <a:t>Eighteenth</a:t>
            </a:r>
            <a:r>
              <a:rPr lang="de-DE" sz="1200" i="1" dirty="0">
                <a:solidFill>
                  <a:srgbClr val="3366FF"/>
                </a:solidFill>
              </a:rPr>
              <a:t> </a:t>
            </a:r>
            <a:r>
              <a:rPr lang="de-DE" sz="1200" i="1" dirty="0" smtClean="0">
                <a:solidFill>
                  <a:srgbClr val="3366FF"/>
                </a:solidFill>
              </a:rPr>
              <a:t>Conference</a:t>
            </a:r>
            <a:r>
              <a:rPr lang="de-DE" sz="1200" dirty="0" smtClean="0">
                <a:solidFill>
                  <a:srgbClr val="3366FF"/>
                </a:solidFill>
              </a:rPr>
              <a:t>, </a:t>
            </a:r>
            <a:r>
              <a:rPr lang="de-DE" sz="1200" dirty="0">
                <a:solidFill>
                  <a:srgbClr val="3366FF"/>
                </a:solidFill>
              </a:rPr>
              <a:t>85–</a:t>
            </a:r>
            <a:r>
              <a:rPr lang="de-DE" sz="1200" dirty="0" smtClean="0">
                <a:solidFill>
                  <a:srgbClr val="3366FF"/>
                </a:solidFill>
              </a:rPr>
              <a:t>93, 2002.  </a:t>
            </a:r>
            <a:endParaRPr lang="de-DE" sz="1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8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Mediation in Linear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388820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Direct effect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(DE)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mediated by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 smtClean="0"/>
              <a:t>Estimate path coefficient between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as shown before </a:t>
            </a:r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Total effect</a:t>
            </a:r>
            <a:r>
              <a:rPr lang="en-US" b="1" dirty="0" smtClean="0"/>
              <a:t> 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008380"/>
                </a:solidFill>
              </a:rPr>
              <a:t>τ</a:t>
            </a:r>
            <a:r>
              <a:rPr lang="en-US" dirty="0" smtClean="0"/>
              <a:t>)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mediated by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r>
              <a:rPr lang="en-US" dirty="0"/>
              <a:t>Estimate </a:t>
            </a:r>
            <a:r>
              <a:rPr lang="en-US" dirty="0" smtClean="0"/>
              <a:t>by regression as shown before</a:t>
            </a:r>
            <a:endParaRPr lang="en-US" dirty="0"/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Indirect effect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IE = </a:t>
            </a:r>
            <a:r>
              <a:rPr lang="en-US" dirty="0" err="1">
                <a:solidFill>
                  <a:srgbClr val="008380"/>
                </a:solidFill>
              </a:rPr>
              <a:t>τ</a:t>
            </a:r>
            <a:r>
              <a:rPr lang="en-US" dirty="0" smtClean="0">
                <a:solidFill>
                  <a:srgbClr val="008380"/>
                </a:solidFill>
              </a:rPr>
              <a:t>- DE</a:t>
            </a:r>
          </a:p>
          <a:p>
            <a:pPr marL="457200" lvl="1" indent="0"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(For non-linear systems need approach with counterfactuals)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885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Causal Inference in Linear SCMs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518435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All techniques and notions developed so far applicable for any SCM</a:t>
            </a:r>
          </a:p>
          <a:p>
            <a:pPr>
              <a:defRPr/>
            </a:pPr>
            <a:r>
              <a:rPr lang="en-US" dirty="0" smtClean="0"/>
              <a:t>Of importance are </a:t>
            </a:r>
            <a:r>
              <a:rPr lang="en-US" dirty="0" smtClean="0">
                <a:solidFill>
                  <a:srgbClr val="0000FF"/>
                </a:solidFill>
              </a:rPr>
              <a:t>linear SCMs</a:t>
            </a:r>
          </a:p>
          <a:p>
            <a:pPr lvl="1">
              <a:defRPr/>
            </a:pPr>
            <a:r>
              <a:rPr lang="en-US" dirty="0" smtClean="0"/>
              <a:t>Equations of form </a:t>
            </a:r>
            <a:r>
              <a:rPr lang="en-US" dirty="0" smtClean="0">
                <a:solidFill>
                  <a:srgbClr val="008380"/>
                </a:solidFill>
              </a:rPr>
              <a:t>Y = a</a:t>
            </a:r>
            <a:r>
              <a:rPr lang="en-US" baseline="-25000" dirty="0" smtClean="0">
                <a:solidFill>
                  <a:srgbClr val="008380"/>
                </a:solidFill>
              </a:rPr>
              <a:t>0</a:t>
            </a:r>
            <a:r>
              <a:rPr lang="en-US" dirty="0" smtClean="0">
                <a:solidFill>
                  <a:srgbClr val="008380"/>
                </a:solidFill>
              </a:rPr>
              <a:t> + a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+ a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 + … </a:t>
            </a:r>
            <a:r>
              <a:rPr lang="en-US" dirty="0" err="1" smtClean="0">
                <a:solidFill>
                  <a:srgbClr val="008380"/>
                </a:solidFill>
              </a:rPr>
              <a:t>a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endParaRPr lang="en-US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dirty="0" smtClean="0"/>
              <a:t>In focus of traditional causal analysis (in economics)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Assumption for the following</a:t>
            </a:r>
          </a:p>
          <a:p>
            <a:pPr lvl="1">
              <a:defRPr/>
            </a:pPr>
            <a:r>
              <a:rPr lang="en-US" dirty="0" smtClean="0"/>
              <a:t>All variables depending linearly on others (if at all)</a:t>
            </a:r>
          </a:p>
          <a:p>
            <a:pPr lvl="1">
              <a:defRPr/>
            </a:pPr>
            <a:r>
              <a:rPr lang="en-US" dirty="0" smtClean="0"/>
              <a:t>Error variables (exogenous variables)  have </a:t>
            </a:r>
            <a:r>
              <a:rPr lang="en-US" dirty="0" smtClean="0">
                <a:solidFill>
                  <a:srgbClr val="0000FF"/>
                </a:solidFill>
              </a:rPr>
              <a:t>Gaussian/Normal distribution 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82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Want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learn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Gauss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7" name="Bild 6" descr="vermessungDerWe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3027908" cy="460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5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Gaussian?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388820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 smtClean="0"/>
              <a:t>Andrew Moore: “Gaussians </a:t>
            </a:r>
            <a:r>
              <a:rPr lang="en-US" dirty="0"/>
              <a:t>are as natural as Orange Juice and </a:t>
            </a:r>
            <a:r>
              <a:rPr lang="en-US" dirty="0" smtClean="0"/>
              <a:t>Sunshine”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  <a:hlinkClick r:id="rId2"/>
              </a:rPr>
              <a:t>(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dirty="0">
                <a:solidFill>
                  <a:schemeClr val="tx1"/>
                </a:solidFill>
                <a:hlinkClick r:id="rId2"/>
              </a:rPr>
              <a:t>://www.cs.cmu.edu/~awm/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tutorials)</a:t>
            </a: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r>
              <a:rPr lang="en-US" dirty="0" smtClean="0"/>
              <a:t>(Used in the following slides on Gaussians)</a:t>
            </a:r>
            <a:endParaRPr lang="en-US" dirty="0"/>
          </a:p>
          <a:p>
            <a:pPr>
              <a:defRPr/>
            </a:pPr>
            <a:r>
              <a:rPr lang="en-US" dirty="0" smtClean="0"/>
              <a:t>Proves useful to model RVs that are combinations of many (non)-measured influences</a:t>
            </a:r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akes life easy because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Efficient representation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Substitute probabilities by expectations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Linearity of expectations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Invariance of regression coefficients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762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4419600" cy="1447800"/>
          </a:xfrm>
        </p:spPr>
        <p:txBody>
          <a:bodyPr/>
          <a:lstStyle/>
          <a:p>
            <a:r>
              <a:rPr lang="en-US"/>
              <a:t>General Gaussian</a:t>
            </a:r>
          </a:p>
        </p:txBody>
      </p:sp>
      <p:graphicFrame>
        <p:nvGraphicFramePr>
          <p:cNvPr id="3840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486071"/>
              </p:ext>
            </p:extLst>
          </p:nvPr>
        </p:nvGraphicFramePr>
        <p:xfrm>
          <a:off x="1691680" y="4005064"/>
          <a:ext cx="39528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80" name="Equation" r:id="rId3" imgW="1904760" imgH="482400" progId="Equation.3">
                  <p:embed/>
                </p:oleObj>
              </mc:Choice>
              <mc:Fallback>
                <p:oleObj name="Equation" r:id="rId3" imgW="1904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005064"/>
                        <a:ext cx="39528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004" name="Object 4"/>
          <p:cNvGraphicFramePr>
            <a:graphicFrameLocks noChangeAspect="1"/>
          </p:cNvGraphicFramePr>
          <p:nvPr/>
        </p:nvGraphicFramePr>
        <p:xfrm>
          <a:off x="6973888" y="2895600"/>
          <a:ext cx="21701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81" name="Equation" r:id="rId5" imgW="812520" imgH="228600" progId="Equation.3">
                  <p:embed/>
                </p:oleObj>
              </mc:Choice>
              <mc:Fallback>
                <p:oleObj name="Equation" r:id="rId5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2895600"/>
                        <a:ext cx="217011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005" name="Object 5"/>
          <p:cNvGraphicFramePr>
            <a:graphicFrameLocks noChangeAspect="1"/>
          </p:cNvGraphicFramePr>
          <p:nvPr/>
        </p:nvGraphicFramePr>
        <p:xfrm>
          <a:off x="7104063" y="2057400"/>
          <a:ext cx="1660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82" name="Formel" r:id="rId7" imgW="622080" imgH="203040" progId="Equation.3">
                  <p:embed/>
                </p:oleObj>
              </mc:Choice>
              <mc:Fallback>
                <p:oleObj name="Formel" r:id="rId7" imgW="622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063" y="2057400"/>
                        <a:ext cx="1660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4006" name="Picture 6" descr="iq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6705600" cy="249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3923928" y="3501008"/>
            <a:ext cx="928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hlink"/>
                </a:solidFill>
                <a:latin typeface="Symbol" charset="0"/>
              </a:rPr>
              <a:t>m</a:t>
            </a:r>
            <a:r>
              <a:rPr lang="en-US" dirty="0">
                <a:solidFill>
                  <a:schemeClr val="hlink"/>
                </a:solidFill>
              </a:rPr>
              <a:t>=100</a:t>
            </a:r>
          </a:p>
        </p:txBody>
      </p:sp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4114800" y="1828800"/>
            <a:ext cx="809625" cy="409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Symbol" charset="0"/>
              </a:rPr>
              <a:t>s</a:t>
            </a:r>
            <a:r>
              <a:rPr lang="en-US" dirty="0"/>
              <a:t>=15</a:t>
            </a:r>
          </a:p>
        </p:txBody>
      </p:sp>
      <p:sp>
        <p:nvSpPr>
          <p:cNvPr id="384009" name="Line 9"/>
          <p:cNvSpPr>
            <a:spLocks noChangeShapeType="1"/>
          </p:cNvSpPr>
          <p:nvPr/>
        </p:nvSpPr>
        <p:spPr bwMode="auto">
          <a:xfrm>
            <a:off x="4324350" y="2570163"/>
            <a:ext cx="4953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84011" name="Text Box 11"/>
          <p:cNvSpPr txBox="1">
            <a:spLocks noChangeArrowheads="1"/>
          </p:cNvSpPr>
          <p:nvPr/>
        </p:nvSpPr>
        <p:spPr bwMode="auto">
          <a:xfrm>
            <a:off x="323528" y="5085184"/>
            <a:ext cx="82296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Shorthand: We say X ~ N(</a:t>
            </a:r>
            <a:r>
              <a:rPr lang="en-US" dirty="0">
                <a:latin typeface="Symbol" charset="0"/>
              </a:rPr>
              <a:t>m</a:t>
            </a:r>
            <a:r>
              <a:rPr lang="en-US" dirty="0"/>
              <a:t>,</a:t>
            </a:r>
            <a:r>
              <a:rPr lang="en-US" dirty="0">
                <a:latin typeface="Symbol" charset="0"/>
              </a:rPr>
              <a:t>s</a:t>
            </a:r>
            <a:r>
              <a:rPr lang="en-US" baseline="30000" dirty="0"/>
              <a:t>2</a:t>
            </a:r>
            <a:r>
              <a:rPr lang="en-US" dirty="0"/>
              <a:t>) to mean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X is distributed as a Gaussian with parameters </a:t>
            </a:r>
            <a:r>
              <a:rPr lang="en-US" dirty="0">
                <a:latin typeface="Symbol" charset="0"/>
              </a:rPr>
              <a:t>m</a:t>
            </a:r>
            <a:r>
              <a:rPr lang="en-US" dirty="0"/>
              <a:t> and </a:t>
            </a:r>
            <a:r>
              <a:rPr lang="en-US" dirty="0">
                <a:latin typeface="Symbol" charset="0"/>
              </a:rPr>
              <a:t>s</a:t>
            </a:r>
            <a:r>
              <a:rPr lang="en-US" baseline="30000" dirty="0"/>
              <a:t>2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>
              <a:spcBef>
                <a:spcPct val="50000"/>
              </a:spcBef>
            </a:pPr>
            <a:r>
              <a:rPr lang="en-US" dirty="0"/>
              <a:t>In the above figure, X ~ N(100,15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384012" name="AutoShape 12"/>
          <p:cNvSpPr>
            <a:spLocks noChangeArrowheads="1"/>
          </p:cNvSpPr>
          <p:nvPr/>
        </p:nvSpPr>
        <p:spPr bwMode="auto">
          <a:xfrm>
            <a:off x="6300192" y="4005064"/>
            <a:ext cx="1433513" cy="1123950"/>
          </a:xfrm>
          <a:prstGeom prst="wedgeRectCallout">
            <a:avLst>
              <a:gd name="adj1" fmla="val -60852"/>
              <a:gd name="adj2" fmla="val 26130"/>
            </a:avLst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</a:rPr>
              <a:t>Also known as the normal distribution or Bell-shaped curve </a:t>
            </a:r>
          </a:p>
        </p:txBody>
      </p:sp>
      <p:sp>
        <p:nvSpPr>
          <p:cNvPr id="2" name="Rechteck 1"/>
          <p:cNvSpPr/>
          <p:nvPr/>
        </p:nvSpPr>
        <p:spPr>
          <a:xfrm>
            <a:off x="2555776" y="6237312"/>
            <a:ext cx="4206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dirty="0">
                <a:hlinkClick r:id="rId10"/>
              </a:rPr>
              <a:t>(http://www.cs.cmu.edu/~awm/tutorials)</a:t>
            </a:r>
            <a:r>
              <a:rPr lang="en-US" dirty="0"/>
              <a:t>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283968" y="5517232"/>
            <a:ext cx="4714435" cy="5232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smtClean="0"/>
              <a:t>ÖÖ: So </a:t>
            </a:r>
            <a:r>
              <a:rPr lang="de-DE" sz="2600" dirty="0" err="1" smtClean="0"/>
              <a:t>need</a:t>
            </a:r>
            <a:r>
              <a:rPr lang="de-DE" sz="2600" dirty="0" smtClean="0"/>
              <a:t> </a:t>
            </a:r>
            <a:r>
              <a:rPr lang="de-DE" sz="2600" dirty="0" err="1" smtClean="0"/>
              <a:t>only</a:t>
            </a:r>
            <a:r>
              <a:rPr lang="de-DE" sz="2600" dirty="0" smtClean="0"/>
              <a:t> </a:t>
            </a:r>
            <a:r>
              <a:rPr lang="de-DE" sz="2600" dirty="0" err="1" smtClean="0"/>
              <a:t>specify</a:t>
            </a:r>
            <a:r>
              <a:rPr lang="de-DE" sz="2600" dirty="0" smtClean="0"/>
              <a:t> </a:t>
            </a:r>
            <a:r>
              <a:rPr lang="en-US" sz="2800" dirty="0">
                <a:latin typeface="Symbol" charset="0"/>
              </a:rPr>
              <a:t>m</a:t>
            </a:r>
            <a:r>
              <a:rPr lang="en-US" sz="2800" dirty="0"/>
              <a:t>,</a:t>
            </a:r>
            <a:r>
              <a:rPr lang="en-US" sz="2800" dirty="0">
                <a:latin typeface="Symbol" charset="0"/>
              </a:rPr>
              <a:t>s</a:t>
            </a:r>
            <a:r>
              <a:rPr lang="en-US" sz="2800" baseline="30000" dirty="0"/>
              <a:t>2</a:t>
            </a:r>
            <a:r>
              <a:rPr lang="de-DE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128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/>
          <a:lstStyle/>
          <a:p>
            <a:r>
              <a:rPr lang="en-US"/>
              <a:t>Bivariate Gaussians</a:t>
            </a:r>
          </a:p>
        </p:txBody>
      </p:sp>
      <p:graphicFrame>
        <p:nvGraphicFramePr>
          <p:cNvPr id="404483" name="Object 3"/>
          <p:cNvGraphicFramePr>
            <a:graphicFrameLocks noChangeAspect="1"/>
          </p:cNvGraphicFramePr>
          <p:nvPr/>
        </p:nvGraphicFramePr>
        <p:xfrm>
          <a:off x="1495425" y="1752600"/>
          <a:ext cx="598963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6" name="Equation" r:id="rId3" imgW="2768400" imgH="469800" progId="Equation.3">
                  <p:embed/>
                </p:oleObj>
              </mc:Choice>
              <mc:Fallback>
                <p:oleObj name="Equation" r:id="rId3" imgW="2768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752600"/>
                        <a:ext cx="5989638" cy="1025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4484" name="Object 4"/>
          <p:cNvGraphicFramePr>
            <a:graphicFrameLocks noChangeAspect="1"/>
          </p:cNvGraphicFramePr>
          <p:nvPr/>
        </p:nvGraphicFramePr>
        <p:xfrm>
          <a:off x="1600200" y="3352800"/>
          <a:ext cx="104616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7" name="Equation" r:id="rId5" imgW="596880" imgH="482400" progId="Equation.3">
                  <p:embed/>
                </p:oleObj>
              </mc:Choice>
              <mc:Fallback>
                <p:oleObj name="Equation" r:id="rId5" imgW="596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1046163" cy="804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4485" name="Object 5"/>
          <p:cNvGraphicFramePr>
            <a:graphicFrameLocks noChangeAspect="1"/>
          </p:cNvGraphicFramePr>
          <p:nvPr/>
        </p:nvGraphicFramePr>
        <p:xfrm>
          <a:off x="533400" y="914400"/>
          <a:ext cx="2224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8" name="Equation" r:id="rId7" imgW="1269720" imgH="457200" progId="Equation.3">
                  <p:embed/>
                </p:oleObj>
              </mc:Choice>
              <mc:Fallback>
                <p:oleObj name="Equation" r:id="rId7" imgW="1269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2224088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4486" name="Object 6"/>
          <p:cNvGraphicFramePr>
            <a:graphicFrameLocks noChangeAspect="1"/>
          </p:cNvGraphicFramePr>
          <p:nvPr/>
        </p:nvGraphicFramePr>
        <p:xfrm>
          <a:off x="2819400" y="3352800"/>
          <a:ext cx="18462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9" name="Equation" r:id="rId9" imgW="1054080" imgH="507960" progId="Equation.3">
                  <p:embed/>
                </p:oleObj>
              </mc:Choice>
              <mc:Fallback>
                <p:oleObj name="Equation" r:id="rId9" imgW="10540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352800"/>
                        <a:ext cx="1846263" cy="849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4487" name="Group 7"/>
          <p:cNvGrpSpPr>
            <a:grpSpLocks/>
          </p:cNvGrpSpPr>
          <p:nvPr/>
        </p:nvGrpSpPr>
        <p:grpSpPr bwMode="auto">
          <a:xfrm>
            <a:off x="2971800" y="1143000"/>
            <a:ext cx="5486400" cy="415925"/>
            <a:chOff x="1872" y="720"/>
            <a:chExt cx="3456" cy="262"/>
          </a:xfrm>
        </p:grpSpPr>
        <p:sp>
          <p:nvSpPr>
            <p:cNvPr id="404488" name="Text Box 8"/>
            <p:cNvSpPr txBox="1">
              <a:spLocks noChangeArrowheads="1"/>
            </p:cNvSpPr>
            <p:nvPr/>
          </p:nvSpPr>
          <p:spPr bwMode="auto">
            <a:xfrm>
              <a:off x="1872" y="720"/>
              <a:ext cx="34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Then define</a:t>
              </a:r>
            </a:p>
          </p:txBody>
        </p:sp>
        <p:graphicFrame>
          <p:nvGraphicFramePr>
            <p:cNvPr id="404489" name="Object 9"/>
            <p:cNvGraphicFramePr>
              <a:graphicFrameLocks noChangeAspect="1"/>
            </p:cNvGraphicFramePr>
            <p:nvPr/>
          </p:nvGraphicFramePr>
          <p:xfrm>
            <a:off x="2928" y="768"/>
            <a:ext cx="8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10" name="Formel" r:id="rId11" imgW="812520" imgH="203040" progId="Equation.3">
                    <p:embed/>
                  </p:oleObj>
                </mc:Choice>
                <mc:Fallback>
                  <p:oleObj name="Formel" r:id="rId11" imgW="8125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768"/>
                          <a:ext cx="897" cy="21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4490" name="Text Box 10"/>
            <p:cNvSpPr txBox="1">
              <a:spLocks noChangeArrowheads="1"/>
            </p:cNvSpPr>
            <p:nvPr/>
          </p:nvSpPr>
          <p:spPr bwMode="auto">
            <a:xfrm>
              <a:off x="3888" y="720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to mean</a:t>
              </a:r>
            </a:p>
          </p:txBody>
        </p:sp>
      </p:grpSp>
      <p:sp>
        <p:nvSpPr>
          <p:cNvPr id="404491" name="Text Box 11"/>
          <p:cNvSpPr txBox="1">
            <a:spLocks noChangeArrowheads="1"/>
          </p:cNvSpPr>
          <p:nvPr/>
        </p:nvSpPr>
        <p:spPr bwMode="auto">
          <a:xfrm>
            <a:off x="457200" y="28194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the Gaussian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parameters are…</a:t>
            </a:r>
          </a:p>
        </p:txBody>
      </p:sp>
      <p:sp>
        <p:nvSpPr>
          <p:cNvPr id="404492" name="Text Box 12"/>
          <p:cNvSpPr txBox="1">
            <a:spLocks noChangeArrowheads="1"/>
          </p:cNvSpPr>
          <p:nvPr/>
        </p:nvSpPr>
        <p:spPr bwMode="auto">
          <a:xfrm>
            <a:off x="533400" y="44196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we insist that </a:t>
            </a:r>
            <a:r>
              <a:rPr lang="en-US" b="1">
                <a:latin typeface="Symbol" charset="0"/>
              </a:rPr>
              <a:t>S</a:t>
            </a:r>
            <a:r>
              <a:rPr lang="en-US"/>
              <a:t> is symmetric non-negative definite</a:t>
            </a:r>
          </a:p>
        </p:txBody>
      </p:sp>
      <p:sp>
        <p:nvSpPr>
          <p:cNvPr id="404493" name="Text Box 13"/>
          <p:cNvSpPr txBox="1">
            <a:spLocks noChangeArrowheads="1"/>
          </p:cNvSpPr>
          <p:nvPr/>
        </p:nvSpPr>
        <p:spPr bwMode="auto">
          <a:xfrm>
            <a:off x="533400" y="5029200"/>
            <a:ext cx="78152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It turns out that E[X] = </a:t>
            </a:r>
            <a:r>
              <a:rPr lang="en-US">
                <a:latin typeface="Symbol" charset="0"/>
              </a:rPr>
              <a:t>m</a:t>
            </a:r>
            <a:r>
              <a:rPr lang="en-US"/>
              <a:t> and Cov[X] = </a:t>
            </a:r>
            <a:r>
              <a:rPr lang="en-US" b="1">
                <a:latin typeface="Symbol" charset="0"/>
              </a:rPr>
              <a:t>S</a:t>
            </a:r>
            <a:r>
              <a:rPr lang="en-US"/>
              <a:t>. (Note that this is a resulting property of Gaussians, not a definition)</a:t>
            </a:r>
            <a:r>
              <a:rPr lang="en-US">
                <a:solidFill>
                  <a:srgbClr val="048C0A"/>
                </a:solidFill>
              </a:rPr>
              <a:t>*</a:t>
            </a:r>
          </a:p>
          <a:p>
            <a:endParaRPr lang="en-US">
              <a:solidFill>
                <a:srgbClr val="048C0A"/>
              </a:solidFill>
            </a:endParaRPr>
          </a:p>
          <a:p>
            <a:pPr algn="r"/>
            <a:r>
              <a:rPr lang="en-US" sz="1400">
                <a:solidFill>
                  <a:srgbClr val="048C0A"/>
                </a:solidFill>
              </a:rPr>
              <a:t>*This note rates 7.4 on the pedanticness scale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051720" y="6165304"/>
            <a:ext cx="5714726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ÖÖ: So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specify</a:t>
            </a:r>
            <a:r>
              <a:rPr lang="de-DE" dirty="0" smtClean="0"/>
              <a:t> 5= 2*2 + 2(2-1)/2 </a:t>
            </a:r>
            <a:r>
              <a:rPr lang="de-DE" dirty="0" err="1" smtClean="0"/>
              <a:t>paramters</a:t>
            </a:r>
            <a:r>
              <a:rPr lang="de-DE" dirty="0" smtClean="0"/>
              <a:t>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004048" y="3140968"/>
            <a:ext cx="3888696" cy="12926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600" dirty="0" smtClean="0"/>
              <a:t>ÖÖ: </a:t>
            </a:r>
            <a:r>
              <a:rPr lang="de-DE" sz="2600" dirty="0" err="1" smtClean="0"/>
              <a:t>Covariance</a:t>
            </a:r>
            <a:r>
              <a:rPr lang="de-DE" sz="2600" dirty="0" smtClean="0"/>
              <a:t> </a:t>
            </a:r>
          </a:p>
          <a:p>
            <a:r>
              <a:rPr lang="de-DE" sz="2600" dirty="0" err="1" smtClean="0"/>
              <a:t>matrix</a:t>
            </a:r>
            <a:r>
              <a:rPr lang="de-DE" sz="2600" dirty="0" smtClean="0"/>
              <a:t> in 2 </a:t>
            </a:r>
            <a:r>
              <a:rPr lang="de-DE" sz="2600" dirty="0" err="1" smtClean="0"/>
              <a:t>dimesions</a:t>
            </a:r>
            <a:endParaRPr lang="de-DE" sz="2600" dirty="0" smtClean="0"/>
          </a:p>
          <a:p>
            <a:r>
              <a:rPr lang="de-DE" sz="2600" dirty="0" err="1" smtClean="0">
                <a:solidFill>
                  <a:srgbClr val="008380"/>
                </a:solidFill>
              </a:rPr>
              <a:t>σ</a:t>
            </a:r>
            <a:r>
              <a:rPr lang="de-DE" sz="2600" baseline="-25000" dirty="0" err="1" smtClean="0">
                <a:solidFill>
                  <a:srgbClr val="008380"/>
                </a:solidFill>
              </a:rPr>
              <a:t>XY</a:t>
            </a:r>
            <a:r>
              <a:rPr lang="de-DE" sz="2600" dirty="0" smtClean="0">
                <a:solidFill>
                  <a:srgbClr val="008380"/>
                </a:solidFill>
              </a:rPr>
              <a:t> = E[(X-E(X))(Y-E(Y))]</a:t>
            </a:r>
          </a:p>
        </p:txBody>
      </p:sp>
    </p:spTree>
    <p:extLst>
      <p:ext uri="{BB962C8B-B14F-4D97-AF65-F5344CB8AC3E}">
        <p14:creationId xmlns:p14="http://schemas.microsoft.com/office/powerpoint/2010/main" val="364897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3937</Words>
  <Application>Microsoft Macintosh PowerPoint</Application>
  <PresentationFormat>Bildschirmpräsentation (4:3)</PresentationFormat>
  <Paragraphs>685</Paragraphs>
  <Slides>44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44</vt:i4>
      </vt:variant>
    </vt:vector>
  </HeadingPairs>
  <TitlesOfParts>
    <vt:vector size="47" baseType="lpstr">
      <vt:lpstr>7_Standarddesign</vt:lpstr>
      <vt:lpstr>Equation</vt:lpstr>
      <vt:lpstr>Formel</vt:lpstr>
      <vt:lpstr>PowerPoint-Präsentation</vt:lpstr>
      <vt:lpstr>Web-Mining Agents </vt:lpstr>
      <vt:lpstr>Structural Causal Models   </vt:lpstr>
      <vt:lpstr>Literature</vt:lpstr>
      <vt:lpstr>Causal Inference in Linear SCMs</vt:lpstr>
      <vt:lpstr>Want to learn something about Gauss?</vt:lpstr>
      <vt:lpstr>Why Gaussian?</vt:lpstr>
      <vt:lpstr>General Gaussian</vt:lpstr>
      <vt:lpstr>Bivariate Gaussians</vt:lpstr>
      <vt:lpstr>Multivariate Gaussians</vt:lpstr>
      <vt:lpstr>Why Gaussian?</vt:lpstr>
      <vt:lpstr>Substitute Probabilities by Expectations</vt:lpstr>
      <vt:lpstr>Why Gaussian?</vt:lpstr>
      <vt:lpstr>Linearity of Expectations</vt:lpstr>
      <vt:lpstr>Slope Constancy</vt:lpstr>
      <vt:lpstr>Resolving the Paradox</vt:lpstr>
      <vt:lpstr>Regression coefficients and covariance</vt:lpstr>
      <vt:lpstr>PowerPoint-Präsentation</vt:lpstr>
      <vt:lpstr>Regression coefficients and covariance</vt:lpstr>
      <vt:lpstr>Path Coefficients (Example)</vt:lpstr>
      <vt:lpstr>Path Coefficients (Example)</vt:lpstr>
      <vt:lpstr>Path Coefficients (Semantics)</vt:lpstr>
      <vt:lpstr>Total Effect in Linear Systems (Example)</vt:lpstr>
      <vt:lpstr>Total Effect in Linear Systems (Intuition)</vt:lpstr>
      <vt:lpstr>Note 4</vt:lpstr>
      <vt:lpstr>Addendum and Historical Note to Note 4</vt:lpstr>
      <vt:lpstr>Identifying Structural Coefficients </vt:lpstr>
      <vt:lpstr>Total effect in Incomplete Linear Systems</vt:lpstr>
      <vt:lpstr>Direct Effect in Incomplete Linear Systems</vt:lpstr>
      <vt:lpstr>Direct Effect in Incomplete Linear Systems</vt:lpstr>
      <vt:lpstr>Direct Effect in Incomplete Linear Systems</vt:lpstr>
      <vt:lpstr>Instrumental Variables (IVs)</vt:lpstr>
      <vt:lpstr>What‘s in a definition?</vt:lpstr>
      <vt:lpstr>Conditional IVs</vt:lpstr>
      <vt:lpstr>Conditional IVs (Examples)</vt:lpstr>
      <vt:lpstr>Sets of IVs</vt:lpstr>
      <vt:lpstr>PowerPoint-Präsentation</vt:lpstr>
      <vt:lpstr>PowerPoint-Präsentation</vt:lpstr>
      <vt:lpstr>PowerPoint-Präsentation</vt:lpstr>
      <vt:lpstr>Example: Instrument sets (positive case)</vt:lpstr>
      <vt:lpstr>Example: Instrument sets (positive case)</vt:lpstr>
      <vt:lpstr>Example: Instrument sets (negative case)</vt:lpstr>
      <vt:lpstr>Conditional Instrumental Sets</vt:lpstr>
      <vt:lpstr>Mediation in Linear Systems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OeOe</cp:lastModifiedBy>
  <cp:revision>2113</cp:revision>
  <cp:lastPrinted>2017-12-06T12:27:23Z</cp:lastPrinted>
  <dcterms:created xsi:type="dcterms:W3CDTF">2010-04-27T12:26:40Z</dcterms:created>
  <dcterms:modified xsi:type="dcterms:W3CDTF">2018-01-12T10:42:30Z</dcterms:modified>
</cp:coreProperties>
</file>