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57"/>
  </p:notesMasterIdLst>
  <p:sldIdLst>
    <p:sldId id="450" r:id="rId3"/>
    <p:sldId id="434" r:id="rId4"/>
    <p:sldId id="429" r:id="rId5"/>
    <p:sldId id="430" r:id="rId6"/>
    <p:sldId id="422" r:id="rId7"/>
    <p:sldId id="423" r:id="rId8"/>
    <p:sldId id="424" r:id="rId9"/>
    <p:sldId id="425" r:id="rId10"/>
    <p:sldId id="426" r:id="rId11"/>
    <p:sldId id="427" r:id="rId12"/>
    <p:sldId id="428" r:id="rId13"/>
    <p:sldId id="441" r:id="rId14"/>
    <p:sldId id="442" r:id="rId15"/>
    <p:sldId id="443" r:id="rId16"/>
    <p:sldId id="435" r:id="rId17"/>
    <p:sldId id="436" r:id="rId18"/>
    <p:sldId id="437" r:id="rId19"/>
    <p:sldId id="445" r:id="rId20"/>
    <p:sldId id="446" r:id="rId21"/>
    <p:sldId id="447" r:id="rId22"/>
    <p:sldId id="448" r:id="rId23"/>
    <p:sldId id="449" r:id="rId24"/>
    <p:sldId id="438" r:id="rId25"/>
    <p:sldId id="439" r:id="rId26"/>
    <p:sldId id="421" r:id="rId27"/>
    <p:sldId id="257" r:id="rId28"/>
    <p:sldId id="286" r:id="rId29"/>
    <p:sldId id="260" r:id="rId30"/>
    <p:sldId id="261" r:id="rId31"/>
    <p:sldId id="262" r:id="rId32"/>
    <p:sldId id="264" r:id="rId33"/>
    <p:sldId id="263" r:id="rId34"/>
    <p:sldId id="265" r:id="rId35"/>
    <p:sldId id="287" r:id="rId36"/>
    <p:sldId id="267" r:id="rId37"/>
    <p:sldId id="268" r:id="rId38"/>
    <p:sldId id="301" r:id="rId39"/>
    <p:sldId id="302" r:id="rId40"/>
    <p:sldId id="271" r:id="rId41"/>
    <p:sldId id="270" r:id="rId42"/>
    <p:sldId id="304" r:id="rId43"/>
    <p:sldId id="303" r:id="rId44"/>
    <p:sldId id="292" r:id="rId45"/>
    <p:sldId id="294" r:id="rId46"/>
    <p:sldId id="296" r:id="rId47"/>
    <p:sldId id="273" r:id="rId48"/>
    <p:sldId id="275" r:id="rId49"/>
    <p:sldId id="276" r:id="rId50"/>
    <p:sldId id="277" r:id="rId51"/>
    <p:sldId id="451" r:id="rId52"/>
    <p:sldId id="278" r:id="rId53"/>
    <p:sldId id="307" r:id="rId54"/>
    <p:sldId id="279" r:id="rId55"/>
    <p:sldId id="297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008380"/>
    <a:srgbClr val="150CFF"/>
    <a:srgbClr val="D7E4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949"/>
    <p:restoredTop sz="99537" autoAdjust="0"/>
  </p:normalViewPr>
  <p:slideViewPr>
    <p:cSldViewPr snapToGrid="0" snapToObjects="1">
      <p:cViewPr>
        <p:scale>
          <a:sx n="90" d="100"/>
          <a:sy n="90" d="100"/>
        </p:scale>
        <p:origin x="38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" d="100"/>
        <a:sy n="46" d="100"/>
      </p:scale>
      <p:origin x="0" y="35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notesMaster" Target="notesMasters/notesMaster1.xml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7" Type="http://schemas.openxmlformats.org/officeDocument/2006/relationships/image" Target="../media/image22.emf"/><Relationship Id="rId8" Type="http://schemas.openxmlformats.org/officeDocument/2006/relationships/image" Target="../media/image23.emf"/><Relationship Id="rId9" Type="http://schemas.openxmlformats.org/officeDocument/2006/relationships/image" Target="../media/image18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4.emf"/><Relationship Id="rId7" Type="http://schemas.openxmlformats.org/officeDocument/2006/relationships/image" Target="../media/image21.emf"/><Relationship Id="rId8" Type="http://schemas.openxmlformats.org/officeDocument/2006/relationships/image" Target="../media/image25.emf"/><Relationship Id="rId9" Type="http://schemas.openxmlformats.org/officeDocument/2006/relationships/image" Target="../media/image26.emf"/><Relationship Id="rId10" Type="http://schemas.openxmlformats.org/officeDocument/2006/relationships/image" Target="../media/image22.emf"/><Relationship Id="rId11" Type="http://schemas.openxmlformats.org/officeDocument/2006/relationships/image" Target="../media/image23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27.emf"/><Relationship Id="rId1" Type="http://schemas.openxmlformats.org/officeDocument/2006/relationships/image" Target="../media/image15.emf"/><Relationship Id="rId2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30.emf"/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6E68E-BAD4-1749-8D8C-033EFD1C8FE1}" type="datetimeFigureOut">
              <a:rPr lang="en-US" smtClean="0"/>
              <a:t>1/13/20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1C540-DF3B-A64F-BD27-021F6796D6F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11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138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60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40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47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9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17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998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7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75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75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34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48CB68D-0FBC-AD48-A257-1B4929FC6335}" type="slidenum">
              <a:rPr lang="de-DE" sz="1200"/>
              <a:pPr/>
              <a:t>2</a:t>
            </a:fld>
            <a:endParaRPr lang="de-DE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36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341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341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913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545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771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437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024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768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716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71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B26AB56-EC60-1249-B73A-AA48E2749E73}" type="slidenum">
              <a:rPr lang="en-US" altLang="x-none" sz="1200">
                <a:ea typeface="ＭＳ Ｐゴシック" charset="-128"/>
              </a:rPr>
              <a:pPr/>
              <a:t>18</a:t>
            </a:fld>
            <a:endParaRPr lang="en-US" altLang="x-none" sz="1200">
              <a:ea typeface="ＭＳ Ｐゴシック" charset="-128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5583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876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876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97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86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84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84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84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84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C540-DF3B-A64F-BD27-021F6796D6F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95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98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78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30DDB-2896-C449-90C0-E5BCD712258C}" type="slidenum">
              <a:rPr lang="en-US" altLang="x-none"/>
              <a:pPr/>
              <a:t>‹Nr.›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6150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8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08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1/13/20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94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1/13/20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4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1/13/20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5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1/13/20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38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1/13/20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11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BE11-B75A-0B4E-9C2C-6BDD1081E671}" type="datetimeFigureOut">
              <a:rPr lang="en-US" smtClean="0"/>
              <a:t>1/13/20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66CD-7001-BF49-A0D4-5051796D7A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0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1.png"/><Relationship Id="rId5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ABE11-B75A-0B4E-9C2C-6BDD1081E671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566CD-7001-BF49-A0D4-5051796D7A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1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B1C38A0-67D8-0242-BF64-2E51696E2079}" type="slidenum">
              <a:rPr lang="de-DE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79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epository.upenn.edu/cgi/viewcontent.cgi?article=1162&amp;context=cis_papers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16.e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17.emf"/><Relationship Id="rId10" Type="http://schemas.openxmlformats.org/officeDocument/2006/relationships/oleObject" Target="../embeddings/oleObject7.bin"/><Relationship Id="rId11" Type="http://schemas.openxmlformats.org/officeDocument/2006/relationships/image" Target="../media/image1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emf"/><Relationship Id="rId20" Type="http://schemas.openxmlformats.org/officeDocument/2006/relationships/oleObject" Target="../embeddings/oleObject16.bin"/><Relationship Id="rId21" Type="http://schemas.openxmlformats.org/officeDocument/2006/relationships/image" Target="../media/image18.emf"/><Relationship Id="rId10" Type="http://schemas.openxmlformats.org/officeDocument/2006/relationships/oleObject" Target="../embeddings/oleObject11.bin"/><Relationship Id="rId11" Type="http://schemas.openxmlformats.org/officeDocument/2006/relationships/image" Target="../media/image19.emf"/><Relationship Id="rId12" Type="http://schemas.openxmlformats.org/officeDocument/2006/relationships/oleObject" Target="../embeddings/oleObject12.bin"/><Relationship Id="rId13" Type="http://schemas.openxmlformats.org/officeDocument/2006/relationships/image" Target="../media/image20.emf"/><Relationship Id="rId14" Type="http://schemas.openxmlformats.org/officeDocument/2006/relationships/oleObject" Target="../embeddings/oleObject13.bin"/><Relationship Id="rId15" Type="http://schemas.openxmlformats.org/officeDocument/2006/relationships/image" Target="../media/image21.emf"/><Relationship Id="rId16" Type="http://schemas.openxmlformats.org/officeDocument/2006/relationships/oleObject" Target="../embeddings/oleObject14.bin"/><Relationship Id="rId17" Type="http://schemas.openxmlformats.org/officeDocument/2006/relationships/image" Target="../media/image22.emf"/><Relationship Id="rId18" Type="http://schemas.openxmlformats.org/officeDocument/2006/relationships/oleObject" Target="../embeddings/oleObject15.bin"/><Relationship Id="rId19" Type="http://schemas.openxmlformats.org/officeDocument/2006/relationships/image" Target="../media/image2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16.emf"/><Relationship Id="rId8" Type="http://schemas.openxmlformats.org/officeDocument/2006/relationships/oleObject" Target="../embeddings/oleObject10.bin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emf"/><Relationship Id="rId20" Type="http://schemas.openxmlformats.org/officeDocument/2006/relationships/oleObject" Target="../embeddings/oleObject25.bin"/><Relationship Id="rId21" Type="http://schemas.openxmlformats.org/officeDocument/2006/relationships/image" Target="../media/image26.emf"/><Relationship Id="rId22" Type="http://schemas.openxmlformats.org/officeDocument/2006/relationships/oleObject" Target="../embeddings/oleObject26.bin"/><Relationship Id="rId23" Type="http://schemas.openxmlformats.org/officeDocument/2006/relationships/image" Target="../media/image22.emf"/><Relationship Id="rId24" Type="http://schemas.openxmlformats.org/officeDocument/2006/relationships/oleObject" Target="../embeddings/oleObject27.bin"/><Relationship Id="rId25" Type="http://schemas.openxmlformats.org/officeDocument/2006/relationships/image" Target="../media/image23.emf"/><Relationship Id="rId10" Type="http://schemas.openxmlformats.org/officeDocument/2006/relationships/oleObject" Target="../embeddings/oleObject20.bin"/><Relationship Id="rId11" Type="http://schemas.openxmlformats.org/officeDocument/2006/relationships/image" Target="../media/image18.emf"/><Relationship Id="rId12" Type="http://schemas.openxmlformats.org/officeDocument/2006/relationships/oleObject" Target="../embeddings/oleObject21.bin"/><Relationship Id="rId13" Type="http://schemas.openxmlformats.org/officeDocument/2006/relationships/image" Target="../media/image19.emf"/><Relationship Id="rId14" Type="http://schemas.openxmlformats.org/officeDocument/2006/relationships/oleObject" Target="../embeddings/oleObject22.bin"/><Relationship Id="rId15" Type="http://schemas.openxmlformats.org/officeDocument/2006/relationships/image" Target="../media/image24.emf"/><Relationship Id="rId16" Type="http://schemas.openxmlformats.org/officeDocument/2006/relationships/oleObject" Target="../embeddings/oleObject23.bin"/><Relationship Id="rId17" Type="http://schemas.openxmlformats.org/officeDocument/2006/relationships/image" Target="../media/image21.emf"/><Relationship Id="rId18" Type="http://schemas.openxmlformats.org/officeDocument/2006/relationships/oleObject" Target="../embeddings/oleObject24.bin"/><Relationship Id="rId19" Type="http://schemas.openxmlformats.org/officeDocument/2006/relationships/image" Target="../media/image2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16.emf"/><Relationship Id="rId8" Type="http://schemas.openxmlformats.org/officeDocument/2006/relationships/oleObject" Target="../embeddings/oleObject19.bin"/></Relationships>
</file>

<file path=ppt/slides/_rels/slide4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emf"/><Relationship Id="rId12" Type="http://schemas.openxmlformats.org/officeDocument/2006/relationships/oleObject" Target="../embeddings/oleObject32.bin"/><Relationship Id="rId13" Type="http://schemas.openxmlformats.org/officeDocument/2006/relationships/image" Target="../media/image2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28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29.bin"/><Relationship Id="rId7" Type="http://schemas.openxmlformats.org/officeDocument/2006/relationships/image" Target="../media/image18.emf"/><Relationship Id="rId8" Type="http://schemas.openxmlformats.org/officeDocument/2006/relationships/oleObject" Target="../embeddings/oleObject30.bin"/><Relationship Id="rId9" Type="http://schemas.openxmlformats.org/officeDocument/2006/relationships/image" Target="../media/image16.emf"/><Relationship Id="rId10" Type="http://schemas.openxmlformats.org/officeDocument/2006/relationships/oleObject" Target="../embeddings/oleObject31.bin"/></Relationships>
</file>

<file path=ppt/slides/_rels/slide4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emf"/><Relationship Id="rId12" Type="http://schemas.openxmlformats.org/officeDocument/2006/relationships/oleObject" Target="../embeddings/oleObject37.bin"/><Relationship Id="rId13" Type="http://schemas.openxmlformats.org/officeDocument/2006/relationships/image" Target="../media/image3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33.bin"/><Relationship Id="rId5" Type="http://schemas.openxmlformats.org/officeDocument/2006/relationships/image" Target="../media/image28.emf"/><Relationship Id="rId6" Type="http://schemas.openxmlformats.org/officeDocument/2006/relationships/oleObject" Target="../embeddings/oleObject34.bin"/><Relationship Id="rId7" Type="http://schemas.openxmlformats.org/officeDocument/2006/relationships/image" Target="../media/image29.emf"/><Relationship Id="rId8" Type="http://schemas.openxmlformats.org/officeDocument/2006/relationships/oleObject" Target="../embeddings/oleObject35.bin"/><Relationship Id="rId9" Type="http://schemas.openxmlformats.org/officeDocument/2006/relationships/image" Target="../media/image16.emf"/><Relationship Id="rId10" Type="http://schemas.openxmlformats.org/officeDocument/2006/relationships/oleObject" Target="../embeddings/oleObject36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38.bin"/><Relationship Id="rId5" Type="http://schemas.openxmlformats.org/officeDocument/2006/relationships/image" Target="../media/image31.emf"/><Relationship Id="rId6" Type="http://schemas.openxmlformats.org/officeDocument/2006/relationships/oleObject" Target="../embeddings/oleObject39.bin"/><Relationship Id="rId7" Type="http://schemas.openxmlformats.org/officeDocument/2006/relationships/image" Target="../media/image3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image" Target="../media/image14.png"/><Relationship Id="rId5" Type="http://schemas.openxmlformats.org/officeDocument/2006/relationships/oleObject" Target="../embeddings/oleObject40.bin"/><Relationship Id="rId6" Type="http://schemas.openxmlformats.org/officeDocument/2006/relationships/image" Target="../media/image33.emf"/><Relationship Id="rId7" Type="http://schemas.openxmlformats.org/officeDocument/2006/relationships/oleObject" Target="../embeddings/oleObject41.bin"/><Relationship Id="rId8" Type="http://schemas.openxmlformats.org/officeDocument/2006/relationships/image" Target="../media/image34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cs typeface="+mj-cs"/>
              </a:rPr>
              <a:t>Web-Mining </a:t>
            </a:r>
            <a:r>
              <a:rPr lang="de-DE" sz="3600" b="1" dirty="0" err="1" smtClean="0">
                <a:cs typeface="+mj-cs"/>
              </a:rPr>
              <a:t>Agents</a:t>
            </a:r>
            <a:r>
              <a:rPr lang="de-DE" sz="3600" b="1" dirty="0" smtClean="0">
                <a:cs typeface="+mj-cs"/>
              </a:rPr>
              <a:t/>
            </a:r>
            <a:br>
              <a:rPr lang="de-DE" sz="3600" b="1" dirty="0" smtClean="0">
                <a:cs typeface="+mj-cs"/>
              </a:rPr>
            </a:br>
            <a:endParaRPr lang="de-DE" sz="2400" b="1" dirty="0" smtClean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3068960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n-cs"/>
              </a:rPr>
              <a:t>Özgür </a:t>
            </a:r>
            <a:r>
              <a:rPr lang="de-DE" dirty="0" err="1" smtClean="0">
                <a:cs typeface="+mn-cs"/>
              </a:rPr>
              <a:t>Özçep</a:t>
            </a:r>
            <a:endParaRPr lang="de-DE" dirty="0" smtClean="0">
              <a:cs typeface="+mn-cs"/>
            </a:endParaRPr>
          </a:p>
          <a:p>
            <a:pPr eaLnBrk="1" hangingPunct="1">
              <a:defRPr/>
            </a:pPr>
            <a:endParaRPr lang="de-DE" dirty="0" smtClean="0">
              <a:cs typeface="+mn-cs"/>
            </a:endParaRPr>
          </a:p>
          <a:p>
            <a:pPr eaLnBrk="1" hangingPunct="1">
              <a:defRPr/>
            </a:pPr>
            <a:r>
              <a:rPr lang="de-DE" b="1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b="1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38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261BFF-C04F-284D-B7B3-1AE200E6E156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429064" name="Rectangle 8"/>
          <p:cNvSpPr>
            <a:spLocks noGrp="1" noChangeArrowheads="1"/>
          </p:cNvSpPr>
          <p:nvPr>
            <p:ph type="title"/>
          </p:nvPr>
        </p:nvSpPr>
        <p:spPr>
          <a:xfrm>
            <a:off x="717550" y="265113"/>
            <a:ext cx="7772400" cy="930275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Variable Elimination with loops</a:t>
            </a:r>
          </a:p>
        </p:txBody>
      </p:sp>
      <p:sp>
        <p:nvSpPr>
          <p:cNvPr id="429066" name="Oval 10"/>
          <p:cNvSpPr>
            <a:spLocks noChangeArrowheads="1"/>
          </p:cNvSpPr>
          <p:nvPr/>
        </p:nvSpPr>
        <p:spPr bwMode="auto">
          <a:xfrm>
            <a:off x="1844675" y="2646363"/>
            <a:ext cx="12700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i="0">
                <a:cs typeface="+mn-cs"/>
              </a:rPr>
              <a:t>Smoking</a:t>
            </a:r>
          </a:p>
        </p:txBody>
      </p:sp>
      <p:sp>
        <p:nvSpPr>
          <p:cNvPr id="429067" name="Oval 11"/>
          <p:cNvSpPr>
            <a:spLocks noChangeArrowheads="1"/>
          </p:cNvSpPr>
          <p:nvPr/>
        </p:nvSpPr>
        <p:spPr bwMode="auto">
          <a:xfrm>
            <a:off x="1857375" y="1389063"/>
            <a:ext cx="12700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i="0">
                <a:cs typeface="+mn-cs"/>
              </a:rPr>
              <a:t>Gender</a:t>
            </a:r>
          </a:p>
        </p:txBody>
      </p:sp>
      <p:sp>
        <p:nvSpPr>
          <p:cNvPr id="429068" name="Oval 12"/>
          <p:cNvSpPr>
            <a:spLocks noChangeArrowheads="1"/>
          </p:cNvSpPr>
          <p:nvPr/>
        </p:nvSpPr>
        <p:spPr bwMode="auto">
          <a:xfrm>
            <a:off x="130175" y="1389063"/>
            <a:ext cx="12700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i="0">
                <a:cs typeface="+mn-cs"/>
              </a:rPr>
              <a:t>Age</a:t>
            </a:r>
          </a:p>
        </p:txBody>
      </p:sp>
      <p:sp>
        <p:nvSpPr>
          <p:cNvPr id="429069" name="Line 13"/>
          <p:cNvSpPr>
            <a:spLocks noChangeShapeType="1"/>
          </p:cNvSpPr>
          <p:nvPr/>
        </p:nvSpPr>
        <p:spPr bwMode="auto">
          <a:xfrm flipH="1">
            <a:off x="2479675" y="2125663"/>
            <a:ext cx="0" cy="52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9070" name="Line 14"/>
          <p:cNvSpPr>
            <a:spLocks noChangeShapeType="1"/>
          </p:cNvSpPr>
          <p:nvPr/>
        </p:nvSpPr>
        <p:spPr bwMode="auto">
          <a:xfrm>
            <a:off x="1235075" y="2011363"/>
            <a:ext cx="901700" cy="723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9071" name="Oval 15"/>
          <p:cNvSpPr>
            <a:spLocks noChangeArrowheads="1"/>
          </p:cNvSpPr>
          <p:nvPr/>
        </p:nvSpPr>
        <p:spPr bwMode="auto">
          <a:xfrm>
            <a:off x="1108075" y="3776663"/>
            <a:ext cx="11811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i="0">
                <a:cs typeface="+mn-cs"/>
              </a:rPr>
              <a:t>Cancer</a:t>
            </a:r>
          </a:p>
        </p:txBody>
      </p:sp>
      <p:sp>
        <p:nvSpPr>
          <p:cNvPr id="429072" name="Line 16"/>
          <p:cNvSpPr>
            <a:spLocks noChangeShapeType="1"/>
          </p:cNvSpPr>
          <p:nvPr/>
        </p:nvSpPr>
        <p:spPr bwMode="auto">
          <a:xfrm flipH="1">
            <a:off x="1933575" y="3370263"/>
            <a:ext cx="355600" cy="469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9073" name="Line 17"/>
          <p:cNvSpPr>
            <a:spLocks noChangeShapeType="1"/>
          </p:cNvSpPr>
          <p:nvPr/>
        </p:nvSpPr>
        <p:spPr bwMode="auto">
          <a:xfrm>
            <a:off x="2085975" y="4437063"/>
            <a:ext cx="446088" cy="563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9074" name="Line 18"/>
          <p:cNvSpPr>
            <a:spLocks noChangeShapeType="1"/>
          </p:cNvSpPr>
          <p:nvPr/>
        </p:nvSpPr>
        <p:spPr bwMode="auto">
          <a:xfrm flipH="1">
            <a:off x="882650" y="4398963"/>
            <a:ext cx="415925" cy="519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9075" name="Oval 19"/>
          <p:cNvSpPr>
            <a:spLocks noChangeArrowheads="1"/>
          </p:cNvSpPr>
          <p:nvPr/>
        </p:nvSpPr>
        <p:spPr bwMode="auto">
          <a:xfrm>
            <a:off x="1730375" y="4994275"/>
            <a:ext cx="1498600" cy="7366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i="0">
                <a:cs typeface="+mn-cs"/>
              </a:rPr>
              <a:t>Lung</a:t>
            </a:r>
          </a:p>
          <a:p>
            <a:pPr algn="ctr">
              <a:defRPr/>
            </a:pPr>
            <a:r>
              <a:rPr lang="en-US" sz="2400" i="0">
                <a:cs typeface="+mn-cs"/>
              </a:rPr>
              <a:t>Tumor</a:t>
            </a:r>
          </a:p>
        </p:txBody>
      </p:sp>
      <p:sp>
        <p:nvSpPr>
          <p:cNvPr id="429076" name="Oval 20"/>
          <p:cNvSpPr>
            <a:spLocks noChangeArrowheads="1"/>
          </p:cNvSpPr>
          <p:nvPr/>
        </p:nvSpPr>
        <p:spPr bwMode="auto">
          <a:xfrm>
            <a:off x="141288" y="4897438"/>
            <a:ext cx="1422400" cy="8255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i="0">
                <a:cs typeface="+mn-cs"/>
              </a:rPr>
              <a:t>Serum</a:t>
            </a:r>
          </a:p>
          <a:p>
            <a:pPr algn="ctr">
              <a:defRPr/>
            </a:pPr>
            <a:r>
              <a:rPr lang="en-US" sz="2400" i="0">
                <a:cs typeface="+mn-cs"/>
              </a:rPr>
              <a:t>Calcium</a:t>
            </a:r>
          </a:p>
        </p:txBody>
      </p:sp>
      <p:sp>
        <p:nvSpPr>
          <p:cNvPr id="429077" name="Oval 21"/>
          <p:cNvSpPr>
            <a:spLocks noChangeArrowheads="1"/>
          </p:cNvSpPr>
          <p:nvPr/>
        </p:nvSpPr>
        <p:spPr bwMode="auto">
          <a:xfrm>
            <a:off x="79375" y="2595563"/>
            <a:ext cx="1371600" cy="8763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i="0">
                <a:cs typeface="+mn-cs"/>
              </a:rPr>
              <a:t>Exposure</a:t>
            </a:r>
          </a:p>
          <a:p>
            <a:pPr algn="ctr">
              <a:defRPr/>
            </a:pPr>
            <a:r>
              <a:rPr lang="en-US" sz="2400" i="0">
                <a:cs typeface="+mn-cs"/>
              </a:rPr>
              <a:t>to Toxics</a:t>
            </a:r>
          </a:p>
        </p:txBody>
      </p:sp>
      <p:sp>
        <p:nvSpPr>
          <p:cNvPr id="429078" name="Line 22"/>
          <p:cNvSpPr>
            <a:spLocks noChangeShapeType="1"/>
          </p:cNvSpPr>
          <p:nvPr/>
        </p:nvSpPr>
        <p:spPr bwMode="auto">
          <a:xfrm>
            <a:off x="1044575" y="3421063"/>
            <a:ext cx="406400" cy="40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9079" name="Line 23"/>
          <p:cNvSpPr>
            <a:spLocks noChangeShapeType="1"/>
          </p:cNvSpPr>
          <p:nvPr/>
        </p:nvSpPr>
        <p:spPr bwMode="auto">
          <a:xfrm>
            <a:off x="765175" y="2100263"/>
            <a:ext cx="0" cy="52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429146" name="Group 90"/>
          <p:cNvGrpSpPr>
            <a:grpSpLocks/>
          </p:cNvGrpSpPr>
          <p:nvPr/>
        </p:nvGrpSpPr>
        <p:grpSpPr bwMode="auto">
          <a:xfrm>
            <a:off x="3138488" y="1136650"/>
            <a:ext cx="4013200" cy="1779588"/>
            <a:chOff x="1977" y="716"/>
            <a:chExt cx="2528" cy="1121"/>
          </a:xfrm>
        </p:grpSpPr>
        <p:grpSp>
          <p:nvGrpSpPr>
            <p:cNvPr id="47172" name="Group 68"/>
            <p:cNvGrpSpPr>
              <a:grpSpLocks/>
            </p:cNvGrpSpPr>
            <p:nvPr/>
          </p:nvGrpSpPr>
          <p:grpSpPr bwMode="auto">
            <a:xfrm>
              <a:off x="2185" y="1167"/>
              <a:ext cx="480" cy="365"/>
              <a:chOff x="3140" y="1566"/>
              <a:chExt cx="480" cy="365"/>
            </a:xfrm>
          </p:grpSpPr>
          <p:sp>
            <p:nvSpPr>
              <p:cNvPr id="429058" name="AutoShape 2"/>
              <p:cNvSpPr>
                <a:spLocks noChangeArrowheads="1"/>
              </p:cNvSpPr>
              <p:nvPr/>
            </p:nvSpPr>
            <p:spPr bwMode="auto">
              <a:xfrm>
                <a:off x="3140" y="1595"/>
                <a:ext cx="480" cy="336"/>
              </a:xfrm>
              <a:prstGeom prst="downArrowCallout">
                <a:avLst>
                  <a:gd name="adj1" fmla="val 35714"/>
                  <a:gd name="adj2" fmla="val 35714"/>
                  <a:gd name="adj3" fmla="val 16667"/>
                  <a:gd name="adj4" fmla="val 66667"/>
                </a:avLst>
              </a:prstGeom>
              <a:solidFill>
                <a:srgbClr val="66FF66"/>
              </a:solidFill>
              <a:ln w="38100" cap="sq">
                <a:solidFill>
                  <a:schemeClr val="tx1"/>
                </a:solidFill>
                <a:miter lim="800000"/>
                <a:headEnd type="none" w="med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429081" name="Text Box 25"/>
              <p:cNvSpPr txBox="1">
                <a:spLocks noChangeArrowheads="1"/>
              </p:cNvSpPr>
              <p:nvPr/>
            </p:nvSpPr>
            <p:spPr bwMode="auto">
              <a:xfrm>
                <a:off x="3219" y="1566"/>
                <a:ext cx="25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cap="sq">
                    <a:solidFill>
                      <a:schemeClr val="tx1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>
                  <a:defRPr/>
                </a:pPr>
                <a:r>
                  <a:rPr lang="en-US" sz="2400" i="0" dirty="0" smtClean="0">
                    <a:latin typeface="Albertus Medium" charset="0"/>
                    <a:cs typeface="+mn-cs"/>
                  </a:rPr>
                  <a:t>𝚷</a:t>
                </a:r>
                <a:endParaRPr lang="en-US" sz="2400" i="0" dirty="0">
                  <a:cs typeface="+mn-cs"/>
                </a:endParaRPr>
              </a:p>
            </p:txBody>
          </p:sp>
        </p:grpSp>
        <p:sp>
          <p:nvSpPr>
            <p:cNvPr id="429084" name="Text Box 28"/>
            <p:cNvSpPr txBox="1">
              <a:spLocks noChangeArrowheads="1"/>
            </p:cNvSpPr>
            <p:nvPr/>
          </p:nvSpPr>
          <p:spPr bwMode="auto">
            <a:xfrm>
              <a:off x="2110" y="1507"/>
              <a:ext cx="86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 dirty="0">
                  <a:solidFill>
                    <a:srgbClr val="008380"/>
                  </a:solidFill>
                  <a:cs typeface="+mn-cs"/>
                </a:rPr>
                <a:t>P(A,G,S)</a:t>
              </a:r>
            </a:p>
          </p:txBody>
        </p:sp>
        <p:sp>
          <p:nvSpPr>
            <p:cNvPr id="429085" name="Text Box 29"/>
            <p:cNvSpPr txBox="1">
              <a:spLocks noChangeArrowheads="1"/>
            </p:cNvSpPr>
            <p:nvPr/>
          </p:nvSpPr>
          <p:spPr bwMode="auto">
            <a:xfrm>
              <a:off x="1977" y="716"/>
              <a:ext cx="79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1" algn="r">
                <a:defRPr/>
              </a:pPr>
              <a:r>
                <a:rPr lang="en-US" sz="2800" dirty="0">
                  <a:solidFill>
                    <a:srgbClr val="008380"/>
                  </a:solidFill>
                  <a:cs typeface="+mn-cs"/>
                </a:rPr>
                <a:t>P(A)</a:t>
              </a:r>
            </a:p>
          </p:txBody>
        </p:sp>
        <p:sp>
          <p:nvSpPr>
            <p:cNvPr id="429090" name="Text Box 34"/>
            <p:cNvSpPr txBox="1">
              <a:spLocks noChangeArrowheads="1"/>
            </p:cNvSpPr>
            <p:nvPr/>
          </p:nvSpPr>
          <p:spPr bwMode="auto">
            <a:xfrm>
              <a:off x="3461" y="716"/>
              <a:ext cx="10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 dirty="0">
                  <a:solidFill>
                    <a:srgbClr val="008380"/>
                  </a:solidFill>
                  <a:cs typeface="+mn-cs"/>
                </a:rPr>
                <a:t>P(S | A,G)</a:t>
              </a:r>
            </a:p>
          </p:txBody>
        </p:sp>
        <p:sp>
          <p:nvSpPr>
            <p:cNvPr id="429091" name="Text Box 35"/>
            <p:cNvSpPr txBox="1">
              <a:spLocks noChangeArrowheads="1"/>
            </p:cNvSpPr>
            <p:nvPr/>
          </p:nvSpPr>
          <p:spPr bwMode="auto">
            <a:xfrm>
              <a:off x="2858" y="716"/>
              <a:ext cx="51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 dirty="0">
                  <a:solidFill>
                    <a:srgbClr val="008380"/>
                  </a:solidFill>
                  <a:cs typeface="+mn-cs"/>
                </a:rPr>
                <a:t>P(G)</a:t>
              </a:r>
            </a:p>
          </p:txBody>
        </p:sp>
        <p:sp>
          <p:nvSpPr>
            <p:cNvPr id="429093" name="Line 37"/>
            <p:cNvSpPr>
              <a:spLocks noChangeShapeType="1"/>
            </p:cNvSpPr>
            <p:nvPr/>
          </p:nvSpPr>
          <p:spPr bwMode="auto">
            <a:xfrm>
              <a:off x="2405" y="983"/>
              <a:ext cx="1" cy="21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9094" name="Line 38"/>
            <p:cNvSpPr>
              <a:spLocks noChangeShapeType="1"/>
            </p:cNvSpPr>
            <p:nvPr/>
          </p:nvSpPr>
          <p:spPr bwMode="auto">
            <a:xfrm flipH="1">
              <a:off x="2664" y="994"/>
              <a:ext cx="456" cy="24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9095" name="Line 39"/>
            <p:cNvSpPr>
              <a:spLocks noChangeShapeType="1"/>
            </p:cNvSpPr>
            <p:nvPr/>
          </p:nvSpPr>
          <p:spPr bwMode="auto">
            <a:xfrm flipH="1">
              <a:off x="2644" y="1004"/>
              <a:ext cx="1266" cy="337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429148" name="Group 92"/>
          <p:cNvGrpSpPr>
            <a:grpSpLocks/>
          </p:cNvGrpSpPr>
          <p:nvPr/>
        </p:nvGrpSpPr>
        <p:grpSpPr bwMode="auto">
          <a:xfrm>
            <a:off x="4632325" y="2224088"/>
            <a:ext cx="2214563" cy="808037"/>
            <a:chOff x="2918" y="1401"/>
            <a:chExt cx="1395" cy="509"/>
          </a:xfrm>
        </p:grpSpPr>
        <p:sp>
          <p:nvSpPr>
            <p:cNvPr id="429092" name="Text Box 36"/>
            <p:cNvSpPr txBox="1">
              <a:spLocks noChangeArrowheads="1"/>
            </p:cNvSpPr>
            <p:nvPr/>
          </p:nvSpPr>
          <p:spPr bwMode="auto">
            <a:xfrm>
              <a:off x="3649" y="1504"/>
              <a:ext cx="66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 dirty="0">
                  <a:solidFill>
                    <a:srgbClr val="008380"/>
                  </a:solidFill>
                  <a:cs typeface="+mn-cs"/>
                </a:rPr>
                <a:t>P(A,S)</a:t>
              </a:r>
            </a:p>
          </p:txBody>
        </p:sp>
        <p:grpSp>
          <p:nvGrpSpPr>
            <p:cNvPr id="47167" name="Group 91"/>
            <p:cNvGrpSpPr>
              <a:grpSpLocks/>
            </p:cNvGrpSpPr>
            <p:nvPr/>
          </p:nvGrpSpPr>
          <p:grpSpPr bwMode="auto">
            <a:xfrm>
              <a:off x="3182" y="1401"/>
              <a:ext cx="466" cy="509"/>
              <a:chOff x="3182" y="1401"/>
              <a:chExt cx="466" cy="509"/>
            </a:xfrm>
          </p:grpSpPr>
          <p:sp>
            <p:nvSpPr>
              <p:cNvPr id="429061" name="AutoShape 5"/>
              <p:cNvSpPr>
                <a:spLocks noChangeArrowheads="1"/>
              </p:cNvSpPr>
              <p:nvPr/>
            </p:nvSpPr>
            <p:spPr bwMode="auto">
              <a:xfrm>
                <a:off x="3182" y="1464"/>
                <a:ext cx="466" cy="432"/>
              </a:xfrm>
              <a:prstGeom prst="rightArrowCallout">
                <a:avLst>
                  <a:gd name="adj1" fmla="val 25000"/>
                  <a:gd name="adj2" fmla="val 25000"/>
                  <a:gd name="adj3" fmla="val 17978"/>
                  <a:gd name="adj4" fmla="val 66667"/>
                </a:avLst>
              </a:prstGeom>
              <a:solidFill>
                <a:srgbClr val="66FF66"/>
              </a:solidFill>
              <a:ln w="38100" cap="sq">
                <a:solidFill>
                  <a:schemeClr val="tx1"/>
                </a:solidFill>
                <a:miter lim="800000"/>
                <a:headEnd type="none" w="med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429099" name="Text Box 43"/>
              <p:cNvSpPr txBox="1">
                <a:spLocks noChangeArrowheads="1"/>
              </p:cNvSpPr>
              <p:nvPr/>
            </p:nvSpPr>
            <p:spPr bwMode="auto">
              <a:xfrm>
                <a:off x="3190" y="1401"/>
                <a:ext cx="287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66FF66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cap="sq">
                    <a:solidFill>
                      <a:schemeClr val="tx1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>
                  <a:defRPr/>
                </a:pPr>
                <a:r>
                  <a:rPr lang="en-US" sz="3600" b="1" i="0">
                    <a:latin typeface="Symbol" charset="0"/>
                    <a:cs typeface="+mn-cs"/>
                  </a:rPr>
                  <a:t>S</a:t>
                </a:r>
                <a:endParaRPr lang="en-US" sz="2800">
                  <a:cs typeface="+mn-cs"/>
                </a:endParaRPr>
              </a:p>
            </p:txBody>
          </p:sp>
          <p:sp>
            <p:nvSpPr>
              <p:cNvPr id="429100" name="Text Box 44"/>
              <p:cNvSpPr txBox="1">
                <a:spLocks noChangeArrowheads="1"/>
              </p:cNvSpPr>
              <p:nvPr/>
            </p:nvSpPr>
            <p:spPr bwMode="auto">
              <a:xfrm>
                <a:off x="3216" y="1660"/>
                <a:ext cx="23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66FF66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cap="sq">
                    <a:solidFill>
                      <a:schemeClr val="tx1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>
                    <a:cs typeface="+mn-cs"/>
                  </a:rPr>
                  <a:t>G</a:t>
                </a:r>
                <a:endParaRPr lang="en-US" sz="2800">
                  <a:cs typeface="+mn-cs"/>
                </a:endParaRPr>
              </a:p>
            </p:txBody>
          </p:sp>
        </p:grpSp>
        <p:sp>
          <p:nvSpPr>
            <p:cNvPr id="429101" name="Line 45"/>
            <p:cNvSpPr>
              <a:spLocks noChangeShapeType="1"/>
            </p:cNvSpPr>
            <p:nvPr/>
          </p:nvSpPr>
          <p:spPr bwMode="auto">
            <a:xfrm flipV="1">
              <a:off x="2918" y="1678"/>
              <a:ext cx="252" cy="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429156" name="Group 100"/>
          <p:cNvGrpSpPr>
            <a:grpSpLocks/>
          </p:cNvGrpSpPr>
          <p:nvPr/>
        </p:nvGrpSpPr>
        <p:grpSpPr bwMode="auto">
          <a:xfrm>
            <a:off x="5822950" y="4217988"/>
            <a:ext cx="2044700" cy="819150"/>
            <a:chOff x="3668" y="2657"/>
            <a:chExt cx="1288" cy="516"/>
          </a:xfrm>
        </p:grpSpPr>
        <p:grpSp>
          <p:nvGrpSpPr>
            <p:cNvPr id="47160" name="Group 99"/>
            <p:cNvGrpSpPr>
              <a:grpSpLocks/>
            </p:cNvGrpSpPr>
            <p:nvPr/>
          </p:nvGrpSpPr>
          <p:grpSpPr bwMode="auto">
            <a:xfrm>
              <a:off x="3908" y="2657"/>
              <a:ext cx="467" cy="516"/>
              <a:chOff x="3908" y="2657"/>
              <a:chExt cx="467" cy="516"/>
            </a:xfrm>
          </p:grpSpPr>
          <p:sp>
            <p:nvSpPr>
              <p:cNvPr id="429059" name="AutoShape 3"/>
              <p:cNvSpPr>
                <a:spLocks noChangeArrowheads="1"/>
              </p:cNvSpPr>
              <p:nvPr/>
            </p:nvSpPr>
            <p:spPr bwMode="auto">
              <a:xfrm>
                <a:off x="3946" y="2733"/>
                <a:ext cx="429" cy="432"/>
              </a:xfrm>
              <a:prstGeom prst="rightArrowCallout">
                <a:avLst>
                  <a:gd name="adj1" fmla="val 25175"/>
                  <a:gd name="adj2" fmla="val 25175"/>
                  <a:gd name="adj3" fmla="val 16667"/>
                  <a:gd name="adj4" fmla="val 66667"/>
                </a:avLst>
              </a:prstGeom>
              <a:solidFill>
                <a:srgbClr val="66FF66"/>
              </a:solidFill>
              <a:ln w="38100" cap="sq">
                <a:solidFill>
                  <a:schemeClr val="tx1"/>
                </a:solidFill>
                <a:miter lim="800000"/>
                <a:headEnd type="none" w="med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429082" name="Text Box 26"/>
              <p:cNvSpPr txBox="1">
                <a:spLocks noChangeArrowheads="1"/>
              </p:cNvSpPr>
              <p:nvPr/>
            </p:nvSpPr>
            <p:spPr bwMode="auto">
              <a:xfrm>
                <a:off x="3908" y="2657"/>
                <a:ext cx="287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cap="sq">
                    <a:solidFill>
                      <a:schemeClr val="tx1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>
                  <a:defRPr/>
                </a:pPr>
                <a:r>
                  <a:rPr lang="en-US" sz="3600" b="1" i="0">
                    <a:latin typeface="Symbol" charset="0"/>
                    <a:cs typeface="+mn-cs"/>
                  </a:rPr>
                  <a:t>S</a:t>
                </a:r>
                <a:endParaRPr lang="en-US" sz="2800">
                  <a:cs typeface="+mn-cs"/>
                </a:endParaRPr>
              </a:p>
            </p:txBody>
          </p:sp>
          <p:sp>
            <p:nvSpPr>
              <p:cNvPr id="429083" name="Text Box 27"/>
              <p:cNvSpPr txBox="1">
                <a:spLocks noChangeArrowheads="1"/>
              </p:cNvSpPr>
              <p:nvPr/>
            </p:nvSpPr>
            <p:spPr bwMode="auto">
              <a:xfrm>
                <a:off x="3915" y="2923"/>
                <a:ext cx="33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cap="sq">
                    <a:solidFill>
                      <a:schemeClr val="tx1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>
                  <a:defRPr/>
                </a:pPr>
                <a:r>
                  <a:rPr lang="en-US">
                    <a:cs typeface="+mn-cs"/>
                  </a:rPr>
                  <a:t>E,S</a:t>
                </a:r>
                <a:endParaRPr lang="en-US" sz="2800">
                  <a:cs typeface="+mn-cs"/>
                </a:endParaRPr>
              </a:p>
            </p:txBody>
          </p:sp>
        </p:grpSp>
        <p:sp>
          <p:nvSpPr>
            <p:cNvPr id="429088" name="Text Box 32"/>
            <p:cNvSpPr txBox="1">
              <a:spLocks noChangeArrowheads="1"/>
            </p:cNvSpPr>
            <p:nvPr/>
          </p:nvSpPr>
          <p:spPr bwMode="auto">
            <a:xfrm>
              <a:off x="4465" y="2759"/>
              <a:ext cx="49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 dirty="0">
                  <a:solidFill>
                    <a:srgbClr val="008380"/>
                  </a:solidFill>
                  <a:cs typeface="+mn-cs"/>
                </a:rPr>
                <a:t>P(C)</a:t>
              </a:r>
            </a:p>
          </p:txBody>
        </p:sp>
        <p:sp>
          <p:nvSpPr>
            <p:cNvPr id="429104" name="Line 48"/>
            <p:cNvSpPr>
              <a:spLocks noChangeShapeType="1"/>
            </p:cNvSpPr>
            <p:nvPr/>
          </p:nvSpPr>
          <p:spPr bwMode="auto">
            <a:xfrm>
              <a:off x="3668" y="2910"/>
              <a:ext cx="240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429157" name="Group 101"/>
          <p:cNvGrpSpPr>
            <a:grpSpLocks/>
          </p:cNvGrpSpPr>
          <p:nvPr/>
        </p:nvGrpSpPr>
        <p:grpSpPr bwMode="auto">
          <a:xfrm>
            <a:off x="3705225" y="4903790"/>
            <a:ext cx="5224463" cy="1169988"/>
            <a:chOff x="2334" y="3089"/>
            <a:chExt cx="3291" cy="737"/>
          </a:xfrm>
        </p:grpSpPr>
        <p:sp>
          <p:nvSpPr>
            <p:cNvPr id="429063" name="AutoShape 7"/>
            <p:cNvSpPr>
              <a:spLocks noChangeArrowheads="1"/>
            </p:cNvSpPr>
            <p:nvPr/>
          </p:nvSpPr>
          <p:spPr bwMode="auto">
            <a:xfrm>
              <a:off x="3332" y="3381"/>
              <a:ext cx="346" cy="288"/>
            </a:xfrm>
            <a:prstGeom prst="rightArrowCallout">
              <a:avLst>
                <a:gd name="adj1" fmla="val 25000"/>
                <a:gd name="adj2" fmla="val 25000"/>
                <a:gd name="adj3" fmla="val 20023"/>
                <a:gd name="adj4" fmla="val 66667"/>
              </a:avLst>
            </a:prstGeom>
            <a:solidFill>
              <a:srgbClr val="66FF66"/>
            </a:solidFill>
            <a:ln w="38100" cap="sq">
              <a:solidFill>
                <a:schemeClr val="tx1"/>
              </a:solidFill>
              <a:miter lim="800000"/>
              <a:headEnd type="none" w="med" len="sm"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9110" name="Line 54"/>
            <p:cNvSpPr>
              <a:spLocks noChangeShapeType="1"/>
            </p:cNvSpPr>
            <p:nvPr/>
          </p:nvSpPr>
          <p:spPr bwMode="auto">
            <a:xfrm>
              <a:off x="3092" y="3525"/>
              <a:ext cx="240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9105" name="Text Box 49"/>
            <p:cNvSpPr txBox="1">
              <a:spLocks noChangeArrowheads="1"/>
            </p:cNvSpPr>
            <p:nvPr/>
          </p:nvSpPr>
          <p:spPr bwMode="auto">
            <a:xfrm>
              <a:off x="2334" y="3333"/>
              <a:ext cx="79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 dirty="0">
                  <a:solidFill>
                    <a:srgbClr val="008380"/>
                  </a:solidFill>
                  <a:cs typeface="+mn-cs"/>
                </a:rPr>
                <a:t>P(L | C)</a:t>
              </a:r>
            </a:p>
          </p:txBody>
        </p:sp>
        <p:sp>
          <p:nvSpPr>
            <p:cNvPr id="429108" name="Text Box 52"/>
            <p:cNvSpPr txBox="1">
              <a:spLocks noChangeArrowheads="1"/>
            </p:cNvSpPr>
            <p:nvPr/>
          </p:nvSpPr>
          <p:spPr bwMode="auto">
            <a:xfrm>
              <a:off x="3292" y="3381"/>
              <a:ext cx="25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400" i="0" dirty="0" smtClean="0">
                  <a:latin typeface="Albertus Medium" charset="0"/>
                  <a:cs typeface="+mn-cs"/>
                </a:rPr>
                <a:t>𝚷</a:t>
              </a:r>
              <a:endParaRPr lang="en-US" sz="2400" i="0" dirty="0">
                <a:cs typeface="+mn-cs"/>
              </a:endParaRPr>
            </a:p>
          </p:txBody>
        </p:sp>
        <p:cxnSp>
          <p:nvCxnSpPr>
            <p:cNvPr id="429109" name="AutoShape 53"/>
            <p:cNvCxnSpPr>
              <a:cxnSpLocks noChangeShapeType="1"/>
              <a:stCxn id="429088" idx="2"/>
              <a:endCxn id="429108" idx="0"/>
            </p:cNvCxnSpPr>
            <p:nvPr/>
          </p:nvCxnSpPr>
          <p:spPr bwMode="auto">
            <a:xfrm rot="5400000">
              <a:off x="3920" y="2590"/>
              <a:ext cx="292" cy="1290"/>
            </a:xfrm>
            <a:prstGeom prst="bentConnector3">
              <a:avLst>
                <a:gd name="adj1" fmla="val 50000"/>
              </a:avLst>
            </a:prstGeom>
            <a:noFill/>
            <a:ln w="38100" cap="sq">
              <a:solidFill>
                <a:schemeClr val="tx1"/>
              </a:solidFill>
              <a:miter lim="800000"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29111" name="Text Box 55"/>
            <p:cNvSpPr txBox="1">
              <a:spLocks noChangeArrowheads="1"/>
            </p:cNvSpPr>
            <p:nvPr/>
          </p:nvSpPr>
          <p:spPr bwMode="auto">
            <a:xfrm>
              <a:off x="3759" y="3381"/>
              <a:ext cx="64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 dirty="0">
                  <a:solidFill>
                    <a:srgbClr val="008380"/>
                  </a:solidFill>
                  <a:cs typeface="+mn-cs"/>
                </a:rPr>
                <a:t>P(C,L)</a:t>
              </a:r>
            </a:p>
          </p:txBody>
        </p:sp>
        <p:sp>
          <p:nvSpPr>
            <p:cNvPr id="429062" name="AutoShape 6"/>
            <p:cNvSpPr>
              <a:spLocks noChangeArrowheads="1"/>
            </p:cNvSpPr>
            <p:nvPr/>
          </p:nvSpPr>
          <p:spPr bwMode="auto">
            <a:xfrm>
              <a:off x="4631" y="3361"/>
              <a:ext cx="384" cy="432"/>
            </a:xfrm>
            <a:prstGeom prst="rightArrowCallout">
              <a:avLst>
                <a:gd name="adj1" fmla="val 28125"/>
                <a:gd name="adj2" fmla="val 28125"/>
                <a:gd name="adj3" fmla="val 16667"/>
                <a:gd name="adj4" fmla="val 66667"/>
              </a:avLst>
            </a:prstGeom>
            <a:solidFill>
              <a:srgbClr val="66FF66"/>
            </a:solidFill>
            <a:ln w="38100" cap="sq">
              <a:solidFill>
                <a:schemeClr val="tx1"/>
              </a:solidFill>
              <a:miter lim="800000"/>
              <a:headEnd type="none" w="med" len="sm"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9106" name="Text Box 50"/>
            <p:cNvSpPr txBox="1">
              <a:spLocks noChangeArrowheads="1"/>
            </p:cNvSpPr>
            <p:nvPr/>
          </p:nvSpPr>
          <p:spPr bwMode="auto">
            <a:xfrm>
              <a:off x="4593" y="3298"/>
              <a:ext cx="28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3600" b="1" i="0">
                  <a:latin typeface="Symbol" charset="0"/>
                  <a:cs typeface="+mn-cs"/>
                </a:rPr>
                <a:t>S</a:t>
              </a:r>
              <a:endParaRPr lang="en-US" sz="2800">
                <a:cs typeface="+mn-cs"/>
              </a:endParaRPr>
            </a:p>
          </p:txBody>
        </p:sp>
        <p:sp>
          <p:nvSpPr>
            <p:cNvPr id="429107" name="Text Box 51"/>
            <p:cNvSpPr txBox="1">
              <a:spLocks noChangeArrowheads="1"/>
            </p:cNvSpPr>
            <p:nvPr/>
          </p:nvSpPr>
          <p:spPr bwMode="auto">
            <a:xfrm>
              <a:off x="4628" y="3576"/>
              <a:ext cx="2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>
                  <a:cs typeface="+mn-cs"/>
                </a:rPr>
                <a:t>C</a:t>
              </a:r>
              <a:endParaRPr lang="en-US" sz="2800">
                <a:cs typeface="+mn-cs"/>
              </a:endParaRPr>
            </a:p>
          </p:txBody>
        </p:sp>
        <p:sp>
          <p:nvSpPr>
            <p:cNvPr id="429112" name="Line 56"/>
            <p:cNvSpPr>
              <a:spLocks noChangeShapeType="1"/>
            </p:cNvSpPr>
            <p:nvPr/>
          </p:nvSpPr>
          <p:spPr bwMode="auto">
            <a:xfrm>
              <a:off x="4353" y="3538"/>
              <a:ext cx="240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9113" name="Text Box 57"/>
            <p:cNvSpPr txBox="1">
              <a:spLocks noChangeArrowheads="1"/>
            </p:cNvSpPr>
            <p:nvPr/>
          </p:nvSpPr>
          <p:spPr bwMode="auto">
            <a:xfrm>
              <a:off x="5159" y="3394"/>
              <a:ext cx="46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 dirty="0">
                  <a:solidFill>
                    <a:srgbClr val="008380"/>
                  </a:solidFill>
                  <a:cs typeface="+mn-cs"/>
                </a:rPr>
                <a:t>P(L)</a:t>
              </a:r>
            </a:p>
          </p:txBody>
        </p:sp>
      </p:grpSp>
      <p:sp>
        <p:nvSpPr>
          <p:cNvPr id="429123" name="Text Box 67"/>
          <p:cNvSpPr txBox="1">
            <a:spLocks noChangeArrowheads="1"/>
          </p:cNvSpPr>
          <p:nvPr/>
        </p:nvSpPr>
        <p:spPr bwMode="auto">
          <a:xfrm>
            <a:off x="646113" y="6078538"/>
            <a:ext cx="74215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>
                <a:cs typeface="+mn-cs"/>
              </a:rPr>
              <a:t>Complexity is exponential in the size of the factors</a:t>
            </a:r>
          </a:p>
        </p:txBody>
      </p:sp>
      <p:grpSp>
        <p:nvGrpSpPr>
          <p:cNvPr id="429152" name="Group 96"/>
          <p:cNvGrpSpPr>
            <a:grpSpLocks/>
          </p:cNvGrpSpPr>
          <p:nvPr/>
        </p:nvGrpSpPr>
        <p:grpSpPr bwMode="auto">
          <a:xfrm>
            <a:off x="3914775" y="2894014"/>
            <a:ext cx="4570413" cy="1008063"/>
            <a:chOff x="2466" y="1823"/>
            <a:chExt cx="2879" cy="635"/>
          </a:xfrm>
        </p:grpSpPr>
        <p:cxnSp>
          <p:nvCxnSpPr>
            <p:cNvPr id="429102" name="AutoShape 46"/>
            <p:cNvCxnSpPr>
              <a:cxnSpLocks noChangeShapeType="1"/>
              <a:stCxn id="429087" idx="2"/>
              <a:endCxn id="429139" idx="1"/>
            </p:cNvCxnSpPr>
            <p:nvPr/>
          </p:nvCxnSpPr>
          <p:spPr bwMode="auto">
            <a:xfrm rot="5400000">
              <a:off x="3749" y="548"/>
              <a:ext cx="321" cy="2871"/>
            </a:xfrm>
            <a:prstGeom prst="bentConnector4">
              <a:avLst>
                <a:gd name="adj1" fmla="val 18536"/>
                <a:gd name="adj2" fmla="val 105017"/>
              </a:avLst>
            </a:prstGeom>
            <a:noFill/>
            <a:ln w="38100" cap="sq">
              <a:solidFill>
                <a:schemeClr val="tx1"/>
              </a:solidFill>
              <a:miter lim="800000"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29131" name="Text Box 75"/>
            <p:cNvSpPr txBox="1">
              <a:spLocks noChangeArrowheads="1"/>
            </p:cNvSpPr>
            <p:nvPr/>
          </p:nvSpPr>
          <p:spPr bwMode="auto">
            <a:xfrm>
              <a:off x="3041" y="2038"/>
              <a:ext cx="64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 dirty="0">
                  <a:solidFill>
                    <a:srgbClr val="008380"/>
                  </a:solidFill>
                  <a:cs typeface="+mn-cs"/>
                </a:rPr>
                <a:t>P(E,S)</a:t>
              </a:r>
            </a:p>
          </p:txBody>
        </p:sp>
        <p:grpSp>
          <p:nvGrpSpPr>
            <p:cNvPr id="47145" name="Group 95"/>
            <p:cNvGrpSpPr>
              <a:grpSpLocks/>
            </p:cNvGrpSpPr>
            <p:nvPr/>
          </p:nvGrpSpPr>
          <p:grpSpPr bwMode="auto">
            <a:xfrm>
              <a:off x="2466" y="1942"/>
              <a:ext cx="466" cy="516"/>
              <a:chOff x="2466" y="1942"/>
              <a:chExt cx="466" cy="516"/>
            </a:xfrm>
          </p:grpSpPr>
          <p:sp>
            <p:nvSpPr>
              <p:cNvPr id="429138" name="AutoShape 82"/>
              <p:cNvSpPr>
                <a:spLocks noChangeArrowheads="1"/>
              </p:cNvSpPr>
              <p:nvPr/>
            </p:nvSpPr>
            <p:spPr bwMode="auto">
              <a:xfrm>
                <a:off x="2466" y="2005"/>
                <a:ext cx="466" cy="432"/>
              </a:xfrm>
              <a:prstGeom prst="rightArrowCallout">
                <a:avLst>
                  <a:gd name="adj1" fmla="val 25000"/>
                  <a:gd name="adj2" fmla="val 25000"/>
                  <a:gd name="adj3" fmla="val 17978"/>
                  <a:gd name="adj4" fmla="val 66667"/>
                </a:avLst>
              </a:prstGeom>
              <a:solidFill>
                <a:srgbClr val="66FF66"/>
              </a:solidFill>
              <a:ln w="38100" cap="sq">
                <a:solidFill>
                  <a:schemeClr val="tx1"/>
                </a:solidFill>
                <a:miter lim="800000"/>
                <a:headEnd type="none" w="med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429139" name="Text Box 83"/>
              <p:cNvSpPr txBox="1">
                <a:spLocks noChangeArrowheads="1"/>
              </p:cNvSpPr>
              <p:nvPr/>
            </p:nvSpPr>
            <p:spPr bwMode="auto">
              <a:xfrm>
                <a:off x="2474" y="1942"/>
                <a:ext cx="287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66FF66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cap="sq">
                    <a:solidFill>
                      <a:schemeClr val="tx1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>
                  <a:defRPr/>
                </a:pPr>
                <a:r>
                  <a:rPr lang="en-US" sz="3600" b="1" i="0">
                    <a:latin typeface="Symbol" charset="0"/>
                    <a:cs typeface="+mn-cs"/>
                  </a:rPr>
                  <a:t>S</a:t>
                </a:r>
                <a:endParaRPr lang="en-US" sz="2800">
                  <a:cs typeface="+mn-cs"/>
                </a:endParaRPr>
              </a:p>
            </p:txBody>
          </p:sp>
          <p:sp>
            <p:nvSpPr>
              <p:cNvPr id="429140" name="Text Box 84"/>
              <p:cNvSpPr txBox="1">
                <a:spLocks noChangeArrowheads="1"/>
              </p:cNvSpPr>
              <p:nvPr/>
            </p:nvSpPr>
            <p:spPr bwMode="auto">
              <a:xfrm>
                <a:off x="2516" y="2208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66FF66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cap="sq">
                    <a:solidFill>
                      <a:schemeClr val="tx1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>
                    <a:cs typeface="+mn-cs"/>
                  </a:rPr>
                  <a:t>A</a:t>
                </a:r>
                <a:endParaRPr lang="en-US" sz="2800">
                  <a:cs typeface="+mn-cs"/>
                </a:endParaRPr>
              </a:p>
            </p:txBody>
          </p:sp>
        </p:grpSp>
      </p:grpSp>
      <p:grpSp>
        <p:nvGrpSpPr>
          <p:cNvPr id="429150" name="Group 94"/>
          <p:cNvGrpSpPr>
            <a:grpSpLocks/>
          </p:cNvGrpSpPr>
          <p:nvPr/>
        </p:nvGrpSpPr>
        <p:grpSpPr bwMode="auto">
          <a:xfrm>
            <a:off x="6556375" y="1760539"/>
            <a:ext cx="2587625" cy="1138238"/>
            <a:chOff x="4130" y="1109"/>
            <a:chExt cx="1630" cy="717"/>
          </a:xfrm>
        </p:grpSpPr>
        <p:sp>
          <p:nvSpPr>
            <p:cNvPr id="429096" name="Line 40"/>
            <p:cNvSpPr>
              <a:spLocks noChangeShapeType="1"/>
            </p:cNvSpPr>
            <p:nvPr/>
          </p:nvSpPr>
          <p:spPr bwMode="auto">
            <a:xfrm>
              <a:off x="4572" y="1382"/>
              <a:ext cx="42" cy="14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9087" name="Text Box 31"/>
            <p:cNvSpPr txBox="1">
              <a:spLocks noChangeArrowheads="1"/>
            </p:cNvSpPr>
            <p:nvPr/>
          </p:nvSpPr>
          <p:spPr bwMode="auto">
            <a:xfrm>
              <a:off x="4929" y="1493"/>
              <a:ext cx="83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 dirty="0">
                  <a:solidFill>
                    <a:srgbClr val="008380"/>
                  </a:solidFill>
                  <a:cs typeface="+mn-cs"/>
                </a:rPr>
                <a:t>P(A,E,S)</a:t>
              </a:r>
            </a:p>
          </p:txBody>
        </p:sp>
        <p:sp>
          <p:nvSpPr>
            <p:cNvPr id="429126" name="Text Box 70"/>
            <p:cNvSpPr txBox="1">
              <a:spLocks noChangeArrowheads="1"/>
            </p:cNvSpPr>
            <p:nvPr/>
          </p:nvSpPr>
          <p:spPr bwMode="auto">
            <a:xfrm>
              <a:off x="4130" y="1109"/>
              <a:ext cx="85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 dirty="0">
                  <a:solidFill>
                    <a:srgbClr val="008380"/>
                  </a:solidFill>
                  <a:cs typeface="+mn-cs"/>
                </a:rPr>
                <a:t>P(E | A)</a:t>
              </a:r>
            </a:p>
          </p:txBody>
        </p:sp>
        <p:sp>
          <p:nvSpPr>
            <p:cNvPr id="429130" name="Line 74"/>
            <p:cNvSpPr>
              <a:spLocks noChangeShapeType="1"/>
            </p:cNvSpPr>
            <p:nvPr/>
          </p:nvSpPr>
          <p:spPr bwMode="auto">
            <a:xfrm flipV="1">
              <a:off x="4271" y="1678"/>
              <a:ext cx="220" cy="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grpSp>
          <p:nvGrpSpPr>
            <p:cNvPr id="47140" name="Group 93"/>
            <p:cNvGrpSpPr>
              <a:grpSpLocks/>
            </p:cNvGrpSpPr>
            <p:nvPr/>
          </p:nvGrpSpPr>
          <p:grpSpPr bwMode="auto">
            <a:xfrm>
              <a:off x="4445" y="1535"/>
              <a:ext cx="386" cy="291"/>
              <a:chOff x="4445" y="1535"/>
              <a:chExt cx="386" cy="291"/>
            </a:xfrm>
          </p:grpSpPr>
          <p:sp>
            <p:nvSpPr>
              <p:cNvPr id="429141" name="AutoShape 85"/>
              <p:cNvSpPr>
                <a:spLocks noChangeArrowheads="1"/>
              </p:cNvSpPr>
              <p:nvPr/>
            </p:nvSpPr>
            <p:spPr bwMode="auto">
              <a:xfrm>
                <a:off x="4485" y="1535"/>
                <a:ext cx="346" cy="288"/>
              </a:xfrm>
              <a:prstGeom prst="rightArrowCallout">
                <a:avLst>
                  <a:gd name="adj1" fmla="val 25000"/>
                  <a:gd name="adj2" fmla="val 25000"/>
                  <a:gd name="adj3" fmla="val 20023"/>
                  <a:gd name="adj4" fmla="val 66667"/>
                </a:avLst>
              </a:prstGeom>
              <a:solidFill>
                <a:srgbClr val="66FF66"/>
              </a:solidFill>
              <a:ln w="38100" cap="sq">
                <a:solidFill>
                  <a:schemeClr val="tx1"/>
                </a:solidFill>
                <a:miter lim="800000"/>
                <a:headEnd type="none" w="med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429142" name="Text Box 86"/>
              <p:cNvSpPr txBox="1">
                <a:spLocks noChangeArrowheads="1"/>
              </p:cNvSpPr>
              <p:nvPr/>
            </p:nvSpPr>
            <p:spPr bwMode="auto">
              <a:xfrm>
                <a:off x="4445" y="1535"/>
                <a:ext cx="25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cap="sq">
                    <a:solidFill>
                      <a:schemeClr val="tx1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>
                  <a:defRPr/>
                </a:pPr>
                <a:r>
                  <a:rPr lang="en-US" sz="2400" i="0" dirty="0" smtClean="0">
                    <a:latin typeface="Albertus Medium" charset="0"/>
                    <a:cs typeface="+mn-cs"/>
                  </a:rPr>
                  <a:t>𝚷</a:t>
                </a:r>
                <a:endParaRPr lang="en-US" sz="2400" i="0" dirty="0">
                  <a:cs typeface="+mn-cs"/>
                </a:endParaRPr>
              </a:p>
            </p:txBody>
          </p:sp>
        </p:grpSp>
      </p:grpSp>
      <p:grpSp>
        <p:nvGrpSpPr>
          <p:cNvPr id="429153" name="Group 97"/>
          <p:cNvGrpSpPr>
            <a:grpSpLocks/>
          </p:cNvGrpSpPr>
          <p:nvPr/>
        </p:nvGrpSpPr>
        <p:grpSpPr bwMode="auto">
          <a:xfrm>
            <a:off x="4602163" y="3225801"/>
            <a:ext cx="3465513" cy="1689101"/>
            <a:chOff x="2899" y="2032"/>
            <a:chExt cx="2183" cy="1064"/>
          </a:xfrm>
        </p:grpSpPr>
        <p:sp>
          <p:nvSpPr>
            <p:cNvPr id="429086" name="Text Box 30"/>
            <p:cNvSpPr txBox="1">
              <a:spLocks noChangeArrowheads="1"/>
            </p:cNvSpPr>
            <p:nvPr/>
          </p:nvSpPr>
          <p:spPr bwMode="auto">
            <a:xfrm>
              <a:off x="4113" y="2032"/>
              <a:ext cx="96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 dirty="0">
                  <a:solidFill>
                    <a:srgbClr val="008380"/>
                  </a:solidFill>
                  <a:cs typeface="+mn-cs"/>
                </a:rPr>
                <a:t>P(C | E,S)</a:t>
              </a:r>
            </a:p>
          </p:txBody>
        </p:sp>
        <p:sp>
          <p:nvSpPr>
            <p:cNvPr id="429089" name="Text Box 33"/>
            <p:cNvSpPr txBox="1">
              <a:spLocks noChangeArrowheads="1"/>
            </p:cNvSpPr>
            <p:nvPr/>
          </p:nvSpPr>
          <p:spPr bwMode="auto">
            <a:xfrm>
              <a:off x="2899" y="2766"/>
              <a:ext cx="81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 dirty="0">
                  <a:solidFill>
                    <a:srgbClr val="008380"/>
                  </a:solidFill>
                  <a:cs typeface="+mn-cs"/>
                </a:rPr>
                <a:t>P(E,S,C)</a:t>
              </a:r>
            </a:p>
          </p:txBody>
        </p:sp>
        <p:grpSp>
          <p:nvGrpSpPr>
            <p:cNvPr id="47131" name="Group 87"/>
            <p:cNvGrpSpPr>
              <a:grpSpLocks/>
            </p:cNvGrpSpPr>
            <p:nvPr/>
          </p:nvGrpSpPr>
          <p:grpSpPr bwMode="auto">
            <a:xfrm>
              <a:off x="3063" y="2442"/>
              <a:ext cx="480" cy="365"/>
              <a:chOff x="3121" y="2404"/>
              <a:chExt cx="480" cy="365"/>
            </a:xfrm>
          </p:grpSpPr>
          <p:sp>
            <p:nvSpPr>
              <p:cNvPr id="429060" name="AutoShape 4"/>
              <p:cNvSpPr>
                <a:spLocks noChangeArrowheads="1"/>
              </p:cNvSpPr>
              <p:nvPr/>
            </p:nvSpPr>
            <p:spPr bwMode="auto">
              <a:xfrm>
                <a:off x="3121" y="2433"/>
                <a:ext cx="480" cy="336"/>
              </a:xfrm>
              <a:prstGeom prst="downArrowCallout">
                <a:avLst>
                  <a:gd name="adj1" fmla="val 35714"/>
                  <a:gd name="adj2" fmla="val 35714"/>
                  <a:gd name="adj3" fmla="val 16667"/>
                  <a:gd name="adj4" fmla="val 66667"/>
                </a:avLst>
              </a:prstGeom>
              <a:solidFill>
                <a:srgbClr val="66FF66"/>
              </a:solidFill>
              <a:ln w="38100" cap="sq">
                <a:solidFill>
                  <a:schemeClr val="tx1"/>
                </a:solidFill>
                <a:miter lim="800000"/>
                <a:headEnd type="none" w="med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429097" name="Text Box 41"/>
              <p:cNvSpPr txBox="1">
                <a:spLocks noChangeArrowheads="1"/>
              </p:cNvSpPr>
              <p:nvPr/>
            </p:nvSpPr>
            <p:spPr bwMode="auto">
              <a:xfrm>
                <a:off x="3200" y="2404"/>
                <a:ext cx="25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cap="sq">
                    <a:solidFill>
                      <a:schemeClr val="tx1"/>
                    </a:solidFill>
                    <a:miter lim="800000"/>
                    <a:headEnd type="none" w="med" len="sm"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>
                  <a:defRPr/>
                </a:pPr>
                <a:r>
                  <a:rPr lang="en-US" sz="2400" i="0" dirty="0" smtClean="0">
                    <a:latin typeface="Albertus Medium" charset="0"/>
                    <a:cs typeface="+mn-cs"/>
                  </a:rPr>
                  <a:t>𝚷</a:t>
                </a:r>
                <a:endParaRPr lang="en-US" sz="2400" i="0" dirty="0">
                  <a:cs typeface="+mn-cs"/>
                </a:endParaRPr>
              </a:p>
            </p:txBody>
          </p:sp>
        </p:grpSp>
        <p:sp>
          <p:nvSpPr>
            <p:cNvPr id="429144" name="Line 88"/>
            <p:cNvSpPr>
              <a:spLocks noChangeShapeType="1"/>
            </p:cNvSpPr>
            <p:nvPr/>
          </p:nvSpPr>
          <p:spPr bwMode="auto">
            <a:xfrm flipH="1">
              <a:off x="3534" y="2296"/>
              <a:ext cx="875" cy="253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9145" name="Line 89"/>
            <p:cNvSpPr>
              <a:spLocks noChangeShapeType="1"/>
            </p:cNvSpPr>
            <p:nvPr/>
          </p:nvSpPr>
          <p:spPr bwMode="auto">
            <a:xfrm>
              <a:off x="3327" y="2307"/>
              <a:ext cx="0" cy="15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80" name="Text Box 20"/>
          <p:cNvSpPr txBox="1">
            <a:spLocks noChangeArrowheads="1"/>
          </p:cNvSpPr>
          <p:nvPr/>
        </p:nvSpPr>
        <p:spPr bwMode="auto">
          <a:xfrm>
            <a:off x="5062221" y="6580365"/>
            <a:ext cx="40817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FF"/>
                </a:solidFill>
                <a:cs typeface="Times New Roman" charset="0"/>
              </a:rPr>
              <a:t>© Jack Breese (Microsoft) &amp; Daphne </a:t>
            </a:r>
            <a:r>
              <a:rPr lang="en-US" sz="1400" dirty="0" err="1">
                <a:solidFill>
                  <a:srgbClr val="0000FF"/>
                </a:solidFill>
                <a:cs typeface="Times New Roman" charset="0"/>
              </a:rPr>
              <a:t>Koller</a:t>
            </a:r>
            <a:r>
              <a:rPr lang="en-US" sz="1400" dirty="0">
                <a:solidFill>
                  <a:srgbClr val="0000FF"/>
                </a:solidFill>
                <a:cs typeface="Times New Roman" charset="0"/>
              </a:rPr>
              <a:t> (Stanford)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43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9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9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9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9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9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9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9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9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9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9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9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9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12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A9D9E1-BBA4-354F-B43F-DC4BF6966030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430082" name="AutoShape 2"/>
          <p:cNvSpPr>
            <a:spLocks noChangeArrowheads="1"/>
          </p:cNvSpPr>
          <p:nvPr/>
        </p:nvSpPr>
        <p:spPr bwMode="auto">
          <a:xfrm flipH="1">
            <a:off x="3929063" y="1733550"/>
            <a:ext cx="2286000" cy="1087438"/>
          </a:xfrm>
          <a:prstGeom prst="cloudCallout">
            <a:avLst>
              <a:gd name="adj1" fmla="val -64792"/>
              <a:gd name="adj2" fmla="val -10148"/>
            </a:avLst>
          </a:prstGeom>
          <a:solidFill>
            <a:srgbClr val="FF0000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 sz="2800">
              <a:cs typeface="+mn-cs"/>
            </a:endParaRPr>
          </a:p>
        </p:txBody>
      </p:sp>
      <p:sp>
        <p:nvSpPr>
          <p:cNvPr id="430083" name="AutoShape 3"/>
          <p:cNvSpPr>
            <a:spLocks noChangeArrowheads="1"/>
          </p:cNvSpPr>
          <p:nvPr/>
        </p:nvSpPr>
        <p:spPr bwMode="auto">
          <a:xfrm flipH="1">
            <a:off x="7854950" y="2590800"/>
            <a:ext cx="819150" cy="381000"/>
          </a:xfrm>
          <a:prstGeom prst="wedgeRectCallout">
            <a:avLst>
              <a:gd name="adj1" fmla="val 125190"/>
              <a:gd name="adj2" fmla="val 17079"/>
            </a:avLst>
          </a:prstGeom>
          <a:solidFill>
            <a:srgbClr val="FF0000"/>
          </a:solidFill>
          <a:ln w="38100" cap="sq">
            <a:solidFill>
              <a:schemeClr val="tx1"/>
            </a:solidFill>
            <a:miter lim="800000"/>
            <a:headEnd type="none" w="med" len="sm"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 sz="2800">
              <a:cs typeface="+mn-cs"/>
            </a:endParaRPr>
          </a:p>
        </p:txBody>
      </p:sp>
      <p:sp>
        <p:nvSpPr>
          <p:cNvPr id="430085" name="AutoShape 5"/>
          <p:cNvSpPr>
            <a:spLocks noChangeArrowheads="1"/>
          </p:cNvSpPr>
          <p:nvPr/>
        </p:nvSpPr>
        <p:spPr bwMode="auto">
          <a:xfrm>
            <a:off x="6596063" y="4243388"/>
            <a:ext cx="1295400" cy="685800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0086" name="AutoShape 6"/>
          <p:cNvSpPr>
            <a:spLocks noChangeArrowheads="1"/>
          </p:cNvSpPr>
          <p:nvPr/>
        </p:nvSpPr>
        <p:spPr bwMode="auto">
          <a:xfrm>
            <a:off x="8050213" y="5386388"/>
            <a:ext cx="838200" cy="685800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0087" name="AutoShape 7"/>
          <p:cNvSpPr>
            <a:spLocks noChangeArrowheads="1"/>
          </p:cNvSpPr>
          <p:nvPr/>
        </p:nvSpPr>
        <p:spPr bwMode="auto">
          <a:xfrm>
            <a:off x="5635625" y="5386388"/>
            <a:ext cx="1149350" cy="685800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0088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280988"/>
            <a:ext cx="7772400" cy="9445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Join trees*</a:t>
            </a:r>
          </a:p>
        </p:txBody>
      </p:sp>
      <p:sp>
        <p:nvSpPr>
          <p:cNvPr id="430089" name="Text Box 9"/>
          <p:cNvSpPr txBox="1">
            <a:spLocks noChangeArrowheads="1"/>
          </p:cNvSpPr>
          <p:nvPr/>
        </p:nvSpPr>
        <p:spPr bwMode="auto">
          <a:xfrm>
            <a:off x="4081463" y="1885950"/>
            <a:ext cx="663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>
                <a:cs typeface="+mn-cs"/>
              </a:rPr>
              <a:t>P(A)</a:t>
            </a:r>
            <a:endParaRPr lang="en-US" sz="2800">
              <a:cs typeface="+mn-cs"/>
            </a:endParaRPr>
          </a:p>
        </p:txBody>
      </p:sp>
      <p:sp>
        <p:nvSpPr>
          <p:cNvPr id="430090" name="Text Box 10"/>
          <p:cNvSpPr txBox="1">
            <a:spLocks noChangeArrowheads="1"/>
          </p:cNvSpPr>
          <p:nvPr/>
        </p:nvSpPr>
        <p:spPr bwMode="auto">
          <a:xfrm>
            <a:off x="4262438" y="2266950"/>
            <a:ext cx="1235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>
                <a:cs typeface="+mn-cs"/>
              </a:rPr>
              <a:t>P(S | A,G)</a:t>
            </a:r>
          </a:p>
        </p:txBody>
      </p:sp>
      <p:sp>
        <p:nvSpPr>
          <p:cNvPr id="430091" name="Text Box 11"/>
          <p:cNvSpPr txBox="1">
            <a:spLocks noChangeArrowheads="1"/>
          </p:cNvSpPr>
          <p:nvPr/>
        </p:nvSpPr>
        <p:spPr bwMode="auto">
          <a:xfrm>
            <a:off x="4843463" y="1885950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>
                <a:cs typeface="+mn-cs"/>
              </a:rPr>
              <a:t>P(G)</a:t>
            </a:r>
          </a:p>
        </p:txBody>
      </p:sp>
      <p:sp>
        <p:nvSpPr>
          <p:cNvPr id="430093" name="Text Box 13"/>
          <p:cNvSpPr txBox="1">
            <a:spLocks noChangeArrowheads="1"/>
          </p:cNvSpPr>
          <p:nvPr/>
        </p:nvSpPr>
        <p:spPr bwMode="auto">
          <a:xfrm>
            <a:off x="7783513" y="2573338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>
                <a:cs typeface="+mn-cs"/>
              </a:rPr>
              <a:t>P(A,S)</a:t>
            </a:r>
          </a:p>
        </p:txBody>
      </p:sp>
      <p:sp>
        <p:nvSpPr>
          <p:cNvPr id="430094" name="Text Box 14"/>
          <p:cNvSpPr txBox="1">
            <a:spLocks noChangeArrowheads="1"/>
          </p:cNvSpPr>
          <p:nvPr/>
        </p:nvSpPr>
        <p:spPr bwMode="auto">
          <a:xfrm>
            <a:off x="5356225" y="2266950"/>
            <a:ext cx="327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b="1" i="0">
                <a:latin typeface="Albertus Medium" charset="0"/>
                <a:cs typeface="+mn-cs"/>
              </a:rPr>
              <a:t>x</a:t>
            </a:r>
            <a:endParaRPr lang="en-US" b="1" i="0">
              <a:cs typeface="+mn-cs"/>
            </a:endParaRPr>
          </a:p>
        </p:txBody>
      </p:sp>
      <p:sp>
        <p:nvSpPr>
          <p:cNvPr id="430095" name="Text Box 15"/>
          <p:cNvSpPr txBox="1">
            <a:spLocks noChangeArrowheads="1"/>
          </p:cNvSpPr>
          <p:nvPr/>
        </p:nvSpPr>
        <p:spPr bwMode="auto">
          <a:xfrm>
            <a:off x="5432425" y="1885950"/>
            <a:ext cx="327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b="1" i="0">
                <a:latin typeface="Albertus Medium" charset="0"/>
                <a:cs typeface="+mn-cs"/>
              </a:rPr>
              <a:t>x</a:t>
            </a:r>
            <a:endParaRPr lang="en-US" b="1" i="0">
              <a:cs typeface="+mn-cs"/>
            </a:endParaRPr>
          </a:p>
        </p:txBody>
      </p:sp>
      <p:sp>
        <p:nvSpPr>
          <p:cNvPr id="430096" name="Text Box 16"/>
          <p:cNvSpPr txBox="1">
            <a:spLocks noChangeArrowheads="1"/>
          </p:cNvSpPr>
          <p:nvPr/>
        </p:nvSpPr>
        <p:spPr bwMode="auto">
          <a:xfrm>
            <a:off x="4594225" y="1885950"/>
            <a:ext cx="327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b="1" i="0">
                <a:latin typeface="Albertus Medium" charset="0"/>
                <a:cs typeface="+mn-cs"/>
              </a:rPr>
              <a:t>x</a:t>
            </a:r>
            <a:endParaRPr lang="en-US" b="1" i="0">
              <a:cs typeface="+mn-cs"/>
            </a:endParaRPr>
          </a:p>
        </p:txBody>
      </p:sp>
      <p:grpSp>
        <p:nvGrpSpPr>
          <p:cNvPr id="48143" name="Group 42"/>
          <p:cNvGrpSpPr>
            <a:grpSpLocks/>
          </p:cNvGrpSpPr>
          <p:nvPr/>
        </p:nvGrpSpPr>
        <p:grpSpPr bwMode="auto">
          <a:xfrm>
            <a:off x="6588125" y="1868488"/>
            <a:ext cx="1393825" cy="685800"/>
            <a:chOff x="4169" y="1764"/>
            <a:chExt cx="878" cy="432"/>
          </a:xfrm>
        </p:grpSpPr>
        <p:sp>
          <p:nvSpPr>
            <p:cNvPr id="430084" name="AutoShape 4"/>
            <p:cNvSpPr>
              <a:spLocks noChangeArrowheads="1"/>
            </p:cNvSpPr>
            <p:nvPr/>
          </p:nvSpPr>
          <p:spPr bwMode="auto">
            <a:xfrm>
              <a:off x="4169" y="1764"/>
              <a:ext cx="878" cy="432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 w="3810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0097" name="Text Box 17"/>
            <p:cNvSpPr txBox="1">
              <a:spLocks noChangeArrowheads="1"/>
            </p:cNvSpPr>
            <p:nvPr/>
          </p:nvSpPr>
          <p:spPr bwMode="auto">
            <a:xfrm>
              <a:off x="4214" y="1812"/>
              <a:ext cx="75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A, G, S</a:t>
              </a:r>
            </a:p>
          </p:txBody>
        </p:sp>
      </p:grpSp>
      <p:sp>
        <p:nvSpPr>
          <p:cNvPr id="430098" name="Text Box 18"/>
          <p:cNvSpPr txBox="1">
            <a:spLocks noChangeArrowheads="1"/>
          </p:cNvSpPr>
          <p:nvPr/>
        </p:nvSpPr>
        <p:spPr bwMode="auto">
          <a:xfrm>
            <a:off x="6672263" y="4319588"/>
            <a:ext cx="1171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800">
                <a:cs typeface="+mn-cs"/>
              </a:rPr>
              <a:t>E, S, C</a:t>
            </a:r>
          </a:p>
        </p:txBody>
      </p:sp>
      <p:sp>
        <p:nvSpPr>
          <p:cNvPr id="430099" name="Text Box 19"/>
          <p:cNvSpPr txBox="1">
            <a:spLocks noChangeArrowheads="1"/>
          </p:cNvSpPr>
          <p:nvPr/>
        </p:nvSpPr>
        <p:spPr bwMode="auto">
          <a:xfrm>
            <a:off x="8043863" y="5462588"/>
            <a:ext cx="7969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800">
                <a:cs typeface="+mn-cs"/>
              </a:rPr>
              <a:t>C, L</a:t>
            </a:r>
          </a:p>
        </p:txBody>
      </p:sp>
      <p:sp>
        <p:nvSpPr>
          <p:cNvPr id="430100" name="Text Box 20"/>
          <p:cNvSpPr txBox="1">
            <a:spLocks noChangeArrowheads="1"/>
          </p:cNvSpPr>
          <p:nvPr/>
        </p:nvSpPr>
        <p:spPr bwMode="auto">
          <a:xfrm>
            <a:off x="5605463" y="5462588"/>
            <a:ext cx="1131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800">
                <a:cs typeface="+mn-cs"/>
              </a:rPr>
              <a:t>C, S-C</a:t>
            </a:r>
          </a:p>
        </p:txBody>
      </p:sp>
      <p:sp>
        <p:nvSpPr>
          <p:cNvPr id="430101" name="Line 21"/>
          <p:cNvSpPr>
            <a:spLocks noChangeShapeType="1"/>
          </p:cNvSpPr>
          <p:nvPr/>
        </p:nvSpPr>
        <p:spPr bwMode="auto">
          <a:xfrm>
            <a:off x="7251700" y="2565400"/>
            <a:ext cx="0" cy="441325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0102" name="Line 22"/>
          <p:cNvSpPr>
            <a:spLocks noChangeShapeType="1"/>
          </p:cNvSpPr>
          <p:nvPr/>
        </p:nvSpPr>
        <p:spPr bwMode="auto">
          <a:xfrm flipH="1">
            <a:off x="6356350" y="4938713"/>
            <a:ext cx="676275" cy="436562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0103" name="Line 23"/>
          <p:cNvSpPr>
            <a:spLocks noChangeShapeType="1"/>
          </p:cNvSpPr>
          <p:nvPr/>
        </p:nvSpPr>
        <p:spPr bwMode="auto">
          <a:xfrm>
            <a:off x="7388225" y="4938713"/>
            <a:ext cx="819150" cy="43815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0104" name="Text Box 24"/>
          <p:cNvSpPr txBox="1">
            <a:spLocks noChangeArrowheads="1"/>
          </p:cNvSpPr>
          <p:nvPr/>
        </p:nvSpPr>
        <p:spPr bwMode="auto">
          <a:xfrm>
            <a:off x="500063" y="1047750"/>
            <a:ext cx="7292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>
                <a:cs typeface="+mn-cs"/>
              </a:rPr>
              <a:t>A join tree is a partially precompiled factorization</a:t>
            </a:r>
          </a:p>
        </p:txBody>
      </p:sp>
      <p:sp>
        <p:nvSpPr>
          <p:cNvPr id="430106" name="Oval 26"/>
          <p:cNvSpPr>
            <a:spLocks noChangeArrowheads="1"/>
          </p:cNvSpPr>
          <p:nvPr/>
        </p:nvSpPr>
        <p:spPr bwMode="auto">
          <a:xfrm>
            <a:off x="2239963" y="2990850"/>
            <a:ext cx="12700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i="0">
                <a:cs typeface="+mn-cs"/>
              </a:rPr>
              <a:t>Smoking</a:t>
            </a:r>
          </a:p>
        </p:txBody>
      </p:sp>
      <p:sp>
        <p:nvSpPr>
          <p:cNvPr id="430107" name="Oval 27"/>
          <p:cNvSpPr>
            <a:spLocks noChangeArrowheads="1"/>
          </p:cNvSpPr>
          <p:nvPr/>
        </p:nvSpPr>
        <p:spPr bwMode="auto">
          <a:xfrm>
            <a:off x="2252663" y="1733550"/>
            <a:ext cx="12700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i="0">
                <a:cs typeface="+mn-cs"/>
              </a:rPr>
              <a:t>Gender</a:t>
            </a:r>
          </a:p>
        </p:txBody>
      </p:sp>
      <p:sp>
        <p:nvSpPr>
          <p:cNvPr id="430108" name="Oval 28"/>
          <p:cNvSpPr>
            <a:spLocks noChangeArrowheads="1"/>
          </p:cNvSpPr>
          <p:nvPr/>
        </p:nvSpPr>
        <p:spPr bwMode="auto">
          <a:xfrm>
            <a:off x="525463" y="1733550"/>
            <a:ext cx="12700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i="0">
                <a:cs typeface="+mn-cs"/>
              </a:rPr>
              <a:t>Age</a:t>
            </a:r>
          </a:p>
        </p:txBody>
      </p:sp>
      <p:sp>
        <p:nvSpPr>
          <p:cNvPr id="430109" name="Line 29"/>
          <p:cNvSpPr>
            <a:spLocks noChangeShapeType="1"/>
          </p:cNvSpPr>
          <p:nvPr/>
        </p:nvSpPr>
        <p:spPr bwMode="auto">
          <a:xfrm flipH="1">
            <a:off x="2874963" y="2470150"/>
            <a:ext cx="0" cy="52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0110" name="Line 30"/>
          <p:cNvSpPr>
            <a:spLocks noChangeShapeType="1"/>
          </p:cNvSpPr>
          <p:nvPr/>
        </p:nvSpPr>
        <p:spPr bwMode="auto">
          <a:xfrm>
            <a:off x="1630363" y="2355850"/>
            <a:ext cx="901700" cy="723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0111" name="Oval 31"/>
          <p:cNvSpPr>
            <a:spLocks noChangeArrowheads="1"/>
          </p:cNvSpPr>
          <p:nvPr/>
        </p:nvSpPr>
        <p:spPr bwMode="auto">
          <a:xfrm>
            <a:off x="1503363" y="4121150"/>
            <a:ext cx="1181100" cy="7239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i="0">
                <a:cs typeface="+mn-cs"/>
              </a:rPr>
              <a:t>Cancer</a:t>
            </a:r>
          </a:p>
        </p:txBody>
      </p:sp>
      <p:sp>
        <p:nvSpPr>
          <p:cNvPr id="430112" name="Line 32"/>
          <p:cNvSpPr>
            <a:spLocks noChangeShapeType="1"/>
          </p:cNvSpPr>
          <p:nvPr/>
        </p:nvSpPr>
        <p:spPr bwMode="auto">
          <a:xfrm flipH="1">
            <a:off x="2328863" y="3714750"/>
            <a:ext cx="355600" cy="469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0113" name="Line 33"/>
          <p:cNvSpPr>
            <a:spLocks noChangeShapeType="1"/>
          </p:cNvSpPr>
          <p:nvPr/>
        </p:nvSpPr>
        <p:spPr bwMode="auto">
          <a:xfrm>
            <a:off x="2481263" y="478155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0114" name="Line 34"/>
          <p:cNvSpPr>
            <a:spLocks noChangeShapeType="1"/>
          </p:cNvSpPr>
          <p:nvPr/>
        </p:nvSpPr>
        <p:spPr bwMode="auto">
          <a:xfrm flipH="1">
            <a:off x="1287463" y="4743450"/>
            <a:ext cx="406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0115" name="Oval 35"/>
          <p:cNvSpPr>
            <a:spLocks noChangeArrowheads="1"/>
          </p:cNvSpPr>
          <p:nvPr/>
        </p:nvSpPr>
        <p:spPr bwMode="auto">
          <a:xfrm>
            <a:off x="2074863" y="5327650"/>
            <a:ext cx="1498600" cy="7366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i="0">
                <a:cs typeface="+mn-cs"/>
              </a:rPr>
              <a:t>Lung</a:t>
            </a:r>
          </a:p>
          <a:p>
            <a:pPr algn="ctr">
              <a:defRPr/>
            </a:pPr>
            <a:r>
              <a:rPr lang="en-US" sz="2400" i="0">
                <a:cs typeface="+mn-cs"/>
              </a:rPr>
              <a:t>Tumor</a:t>
            </a:r>
          </a:p>
        </p:txBody>
      </p:sp>
      <p:sp>
        <p:nvSpPr>
          <p:cNvPr id="430116" name="Oval 36"/>
          <p:cNvSpPr>
            <a:spLocks noChangeArrowheads="1"/>
          </p:cNvSpPr>
          <p:nvPr/>
        </p:nvSpPr>
        <p:spPr bwMode="auto">
          <a:xfrm>
            <a:off x="423863" y="5200650"/>
            <a:ext cx="1422400" cy="8255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i="0">
                <a:cs typeface="+mn-cs"/>
              </a:rPr>
              <a:t>Serum</a:t>
            </a:r>
          </a:p>
          <a:p>
            <a:pPr algn="ctr">
              <a:defRPr/>
            </a:pPr>
            <a:r>
              <a:rPr lang="en-US" sz="2400" i="0">
                <a:cs typeface="+mn-cs"/>
              </a:rPr>
              <a:t>Calcium</a:t>
            </a:r>
          </a:p>
        </p:txBody>
      </p:sp>
      <p:sp>
        <p:nvSpPr>
          <p:cNvPr id="430117" name="Oval 37"/>
          <p:cNvSpPr>
            <a:spLocks noChangeArrowheads="1"/>
          </p:cNvSpPr>
          <p:nvPr/>
        </p:nvSpPr>
        <p:spPr bwMode="auto">
          <a:xfrm>
            <a:off x="474663" y="2940050"/>
            <a:ext cx="1371600" cy="876300"/>
          </a:xfrm>
          <a:prstGeom prst="ellipse">
            <a:avLst/>
          </a:prstGeom>
          <a:solidFill>
            <a:srgbClr val="33CCCC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i="0">
                <a:cs typeface="+mn-cs"/>
              </a:rPr>
              <a:t>Exposure</a:t>
            </a:r>
          </a:p>
          <a:p>
            <a:pPr algn="ctr">
              <a:defRPr/>
            </a:pPr>
            <a:r>
              <a:rPr lang="en-US" sz="2400" i="0">
                <a:cs typeface="+mn-cs"/>
              </a:rPr>
              <a:t>to Toxics</a:t>
            </a:r>
          </a:p>
        </p:txBody>
      </p:sp>
      <p:sp>
        <p:nvSpPr>
          <p:cNvPr id="430118" name="Line 38"/>
          <p:cNvSpPr>
            <a:spLocks noChangeShapeType="1"/>
          </p:cNvSpPr>
          <p:nvPr/>
        </p:nvSpPr>
        <p:spPr bwMode="auto">
          <a:xfrm>
            <a:off x="1439863" y="3765550"/>
            <a:ext cx="406400" cy="40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0119" name="Line 39"/>
          <p:cNvSpPr>
            <a:spLocks noChangeShapeType="1"/>
          </p:cNvSpPr>
          <p:nvPr/>
        </p:nvSpPr>
        <p:spPr bwMode="auto">
          <a:xfrm>
            <a:off x="1160463" y="2444750"/>
            <a:ext cx="0" cy="52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0121" name="Text Box 41"/>
          <p:cNvSpPr txBox="1">
            <a:spLocks noChangeArrowheads="1"/>
          </p:cNvSpPr>
          <p:nvPr/>
        </p:nvSpPr>
        <p:spPr bwMode="auto">
          <a:xfrm>
            <a:off x="284163" y="6194425"/>
            <a:ext cx="25656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0" dirty="0">
                <a:cs typeface="+mn-cs"/>
              </a:rPr>
              <a:t>* aka </a:t>
            </a:r>
            <a:r>
              <a:rPr lang="en-US" sz="2400" i="0" dirty="0" smtClean="0">
                <a:cs typeface="+mn-cs"/>
              </a:rPr>
              <a:t>Junction Tree</a:t>
            </a:r>
            <a:endParaRPr lang="en-US" sz="2400" i="0" dirty="0">
              <a:cs typeface="+mn-cs"/>
            </a:endParaRPr>
          </a:p>
        </p:txBody>
      </p:sp>
      <p:grpSp>
        <p:nvGrpSpPr>
          <p:cNvPr id="48166" name="Group 43"/>
          <p:cNvGrpSpPr>
            <a:grpSpLocks/>
          </p:cNvGrpSpPr>
          <p:nvPr/>
        </p:nvGrpSpPr>
        <p:grpSpPr bwMode="auto">
          <a:xfrm>
            <a:off x="6597650" y="3065463"/>
            <a:ext cx="1393825" cy="685800"/>
            <a:chOff x="4169" y="1764"/>
            <a:chExt cx="878" cy="432"/>
          </a:xfrm>
        </p:grpSpPr>
        <p:sp>
          <p:nvSpPr>
            <p:cNvPr id="430124" name="AutoShape 44"/>
            <p:cNvSpPr>
              <a:spLocks noChangeArrowheads="1"/>
            </p:cNvSpPr>
            <p:nvPr/>
          </p:nvSpPr>
          <p:spPr bwMode="auto">
            <a:xfrm>
              <a:off x="4169" y="1764"/>
              <a:ext cx="878" cy="432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 w="3810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0125" name="Text Box 45"/>
            <p:cNvSpPr txBox="1">
              <a:spLocks noChangeArrowheads="1"/>
            </p:cNvSpPr>
            <p:nvPr/>
          </p:nvSpPr>
          <p:spPr bwMode="auto">
            <a:xfrm>
              <a:off x="4239" y="1812"/>
              <a:ext cx="72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>
                  <a:cs typeface="+mn-cs"/>
                </a:rPr>
                <a:t>A, E, S</a:t>
              </a:r>
            </a:p>
          </p:txBody>
        </p:sp>
      </p:grpSp>
      <p:sp>
        <p:nvSpPr>
          <p:cNvPr id="430126" name="Line 46"/>
          <p:cNvSpPr>
            <a:spLocks noChangeShapeType="1"/>
          </p:cNvSpPr>
          <p:nvPr/>
        </p:nvSpPr>
        <p:spPr bwMode="auto">
          <a:xfrm>
            <a:off x="7270750" y="3760788"/>
            <a:ext cx="0" cy="441325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5062221" y="6580365"/>
            <a:ext cx="40817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FF"/>
                </a:solidFill>
                <a:cs typeface="Times New Roman" charset="0"/>
              </a:rPr>
              <a:t>© Jack Breese (Microsoft) &amp; Daphne </a:t>
            </a:r>
            <a:r>
              <a:rPr lang="en-US" sz="1400" dirty="0" err="1">
                <a:solidFill>
                  <a:srgbClr val="0000FF"/>
                </a:solidFill>
                <a:cs typeface="Times New Roman" charset="0"/>
              </a:rPr>
              <a:t>Koller</a:t>
            </a:r>
            <a:r>
              <a:rPr lang="en-US" sz="1400" dirty="0">
                <a:solidFill>
                  <a:srgbClr val="0000FF"/>
                </a:solidFill>
                <a:cs typeface="Times New Roman" charset="0"/>
              </a:rPr>
              <a:t> (Stanford)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71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Recap: 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Markov networks</a:t>
            </a:r>
          </a:p>
        </p:txBody>
      </p:sp>
      <p:sp>
        <p:nvSpPr>
          <p:cNvPr id="30722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676400"/>
            <a:ext cx="5410200" cy="5029200"/>
          </a:xfrm>
        </p:spPr>
        <p:txBody>
          <a:bodyPr/>
          <a:lstStyle/>
          <a:p>
            <a:r>
              <a:rPr lang="en-US" altLang="x-none" u="sng">
                <a:latin typeface="Gill Sans MT" charset="0"/>
              </a:rPr>
              <a:t>Random variable</a:t>
            </a:r>
            <a:r>
              <a:rPr lang="en-US" altLang="x-none">
                <a:latin typeface="Gill Sans MT" charset="0"/>
              </a:rPr>
              <a:t>: </a:t>
            </a:r>
            <a:r>
              <a:rPr lang="en-US" altLang="x-none">
                <a:solidFill>
                  <a:srgbClr val="008000"/>
                </a:solidFill>
                <a:latin typeface="Gill Sans MT" charset="0"/>
              </a:rPr>
              <a:t>B,E,A,J,M</a:t>
            </a:r>
          </a:p>
          <a:p>
            <a:r>
              <a:rPr lang="en-US" altLang="x-none" u="sng">
                <a:latin typeface="Gill Sans MT" charset="0"/>
              </a:rPr>
              <a:t>Joint distribution</a:t>
            </a:r>
            <a:r>
              <a:rPr lang="en-US" altLang="x-none">
                <a:latin typeface="Gill Sans MT" charset="0"/>
              </a:rPr>
              <a:t>: </a:t>
            </a:r>
            <a:r>
              <a:rPr lang="en-US" altLang="x-none">
                <a:solidFill>
                  <a:srgbClr val="008000"/>
                </a:solidFill>
                <a:latin typeface="Gill Sans MT" charset="0"/>
              </a:rPr>
              <a:t>Pr(B,E,A,J,M)</a:t>
            </a:r>
          </a:p>
          <a:p>
            <a:endParaRPr lang="en-US" altLang="x-none">
              <a:solidFill>
                <a:srgbClr val="000000"/>
              </a:solidFill>
              <a:latin typeface="Gill Sans MT" charset="0"/>
            </a:endParaRPr>
          </a:p>
          <a:p>
            <a:r>
              <a:rPr lang="en-US" altLang="x-none" u="sng">
                <a:solidFill>
                  <a:srgbClr val="000000"/>
                </a:solidFill>
                <a:latin typeface="Gill Sans MT" charset="0"/>
              </a:rPr>
              <a:t>Undirected graphical models </a:t>
            </a:r>
            <a:r>
              <a:rPr lang="en-US" altLang="x-none">
                <a:solidFill>
                  <a:srgbClr val="000000"/>
                </a:solidFill>
                <a:latin typeface="Gill Sans MT" charset="0"/>
              </a:rPr>
              <a:t>give another way of defining a compact model of the joint distribution…via </a:t>
            </a:r>
            <a:r>
              <a:rPr lang="en-US" altLang="x-none" u="sng">
                <a:solidFill>
                  <a:srgbClr val="000000"/>
                </a:solidFill>
                <a:latin typeface="Gill Sans MT" charset="0"/>
              </a:rPr>
              <a:t>potential functions</a:t>
            </a:r>
            <a:r>
              <a:rPr lang="en-US" altLang="x-none">
                <a:solidFill>
                  <a:srgbClr val="000000"/>
                </a:solidFill>
                <a:latin typeface="Gill Sans MT" charset="0"/>
              </a:rPr>
              <a:t>.</a:t>
            </a:r>
          </a:p>
          <a:p>
            <a:r>
              <a:rPr lang="en-US" altLang="x-none">
                <a:solidFill>
                  <a:srgbClr val="008000"/>
                </a:solidFill>
                <a:latin typeface="Gill Sans MT" charset="0"/>
              </a:rPr>
              <a:t>ϕ(A=a,J=j) </a:t>
            </a:r>
            <a:r>
              <a:rPr lang="en-US" altLang="x-none">
                <a:latin typeface="Gill Sans MT" charset="0"/>
              </a:rPr>
              <a:t>is a scalar measuring the </a:t>
            </a:r>
            <a:r>
              <a:rPr lang="en-US" altLang="en-US">
                <a:latin typeface="Gill Sans MT" charset="0"/>
              </a:rPr>
              <a:t>“</a:t>
            </a:r>
            <a:r>
              <a:rPr lang="en-US" altLang="x-none">
                <a:latin typeface="Gill Sans MT" charset="0"/>
              </a:rPr>
              <a:t>compatibility</a:t>
            </a:r>
            <a:r>
              <a:rPr lang="en-US" altLang="en-US">
                <a:latin typeface="Gill Sans MT" charset="0"/>
              </a:rPr>
              <a:t>”</a:t>
            </a:r>
            <a:r>
              <a:rPr lang="en-US" altLang="x-none">
                <a:latin typeface="Gill Sans MT" charset="0"/>
              </a:rPr>
              <a:t> of A=a J=j</a:t>
            </a:r>
            <a:endParaRPr lang="en-US" altLang="x-none">
              <a:solidFill>
                <a:srgbClr val="000000"/>
              </a:solidFill>
              <a:latin typeface="Gill Sans MT" charset="0"/>
            </a:endParaRPr>
          </a:p>
          <a:p>
            <a:endParaRPr lang="en-US" altLang="x-none">
              <a:solidFill>
                <a:srgbClr val="000000"/>
              </a:solidFill>
              <a:latin typeface="Gill Sans MT" charset="0"/>
            </a:endParaRPr>
          </a:p>
          <a:p>
            <a:endParaRPr lang="en-US" altLang="x-none">
              <a:solidFill>
                <a:srgbClr val="000000"/>
              </a:solidFill>
              <a:latin typeface="Gill Sans MT" charset="0"/>
            </a:endParaRPr>
          </a:p>
        </p:txBody>
      </p:sp>
      <p:pic>
        <p:nvPicPr>
          <p:cNvPr id="32771" name="Picture 3" descr="Screen Shot 2016-02-16 at 11.52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t="215" b="-2"/>
          <a:stretch>
            <a:fillRect/>
          </a:stretch>
        </p:blipFill>
        <p:spPr bwMode="auto">
          <a:xfrm>
            <a:off x="5486400" y="1371600"/>
            <a:ext cx="3309938" cy="2357438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7264400" y="20685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b="1" smtClean="0">
                <a:solidFill>
                  <a:srgbClr val="FF3300"/>
                </a:solidFill>
                <a:latin typeface="+mn-lt"/>
              </a:rPr>
              <a:t>x</a:t>
            </a:r>
          </a:p>
        </p:txBody>
      </p:sp>
      <p:sp>
        <p:nvSpPr>
          <p:cNvPr id="30725" name="TextBox 13"/>
          <p:cNvSpPr txBox="1">
            <a:spLocks noChangeArrowheads="1"/>
          </p:cNvSpPr>
          <p:nvPr/>
        </p:nvSpPr>
        <p:spPr bwMode="auto">
          <a:xfrm>
            <a:off x="7416800" y="27432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b="1" smtClean="0">
                <a:solidFill>
                  <a:srgbClr val="FF3300"/>
                </a:solidFill>
                <a:latin typeface="+mn-lt"/>
              </a:rPr>
              <a:t>x</a:t>
            </a:r>
          </a:p>
        </p:txBody>
      </p:sp>
      <p:sp>
        <p:nvSpPr>
          <p:cNvPr id="30726" name="TextBox 14"/>
          <p:cNvSpPr txBox="1">
            <a:spLocks noChangeArrowheads="1"/>
          </p:cNvSpPr>
          <p:nvPr/>
        </p:nvSpPr>
        <p:spPr bwMode="auto">
          <a:xfrm>
            <a:off x="6426200" y="27432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b="1" smtClean="0">
                <a:solidFill>
                  <a:srgbClr val="FF3300"/>
                </a:solidFill>
                <a:latin typeface="+mn-lt"/>
              </a:rPr>
              <a:t>x</a:t>
            </a:r>
          </a:p>
        </p:txBody>
      </p:sp>
      <p:sp>
        <p:nvSpPr>
          <p:cNvPr id="30727" name="TextBox 15"/>
          <p:cNvSpPr txBox="1">
            <a:spLocks noChangeArrowheads="1"/>
          </p:cNvSpPr>
          <p:nvPr/>
        </p:nvSpPr>
        <p:spPr bwMode="auto">
          <a:xfrm>
            <a:off x="6553200" y="20574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b="1" smtClean="0">
                <a:solidFill>
                  <a:srgbClr val="FF3300"/>
                </a:solidFill>
                <a:latin typeface="+mn-lt"/>
              </a:rPr>
              <a:t>x</a:t>
            </a:r>
          </a:p>
        </p:txBody>
      </p:sp>
      <p:sp>
        <p:nvSpPr>
          <p:cNvPr id="17" name="Rectangular Callout 16"/>
          <p:cNvSpPr>
            <a:spLocks noChangeArrowheads="1"/>
          </p:cNvSpPr>
          <p:nvPr/>
        </p:nvSpPr>
        <p:spPr bwMode="auto">
          <a:xfrm>
            <a:off x="5867400" y="4648200"/>
            <a:ext cx="2971800" cy="2209800"/>
          </a:xfrm>
          <a:prstGeom prst="wedgeRectCallout">
            <a:avLst>
              <a:gd name="adj1" fmla="val -24065"/>
              <a:gd name="adj2" fmla="val -12681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x-none" altLang="x-none" sz="1800">
              <a:solidFill>
                <a:srgbClr val="FFFFFF"/>
              </a:solidFill>
              <a:latin typeface="Gill Sans MT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6019800" y="4724400"/>
          <a:ext cx="2743200" cy="1828800"/>
        </p:xfrm>
        <a:graphic>
          <a:graphicData uri="http://schemas.openxmlformats.org/drawingml/2006/table">
            <a:tbl>
              <a:tblPr/>
              <a:tblGrid>
                <a:gridCol w="617538"/>
                <a:gridCol w="617537"/>
                <a:gridCol w="1508125"/>
              </a:tblGrid>
              <a:tr h="361950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J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ϕ(a,j)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361950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361950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1950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0.1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361950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0.4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9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Background</a:t>
            </a:r>
          </a:p>
        </p:txBody>
      </p:sp>
      <p:sp>
        <p:nvSpPr>
          <p:cNvPr id="31746" name="Content Placeholder 4"/>
          <p:cNvSpPr>
            <a:spLocks noGrp="1"/>
          </p:cNvSpPr>
          <p:nvPr>
            <p:ph sz="half" idx="1"/>
          </p:nvPr>
        </p:nvSpPr>
        <p:spPr>
          <a:xfrm>
            <a:off x="152400" y="5562600"/>
            <a:ext cx="5410200" cy="1143000"/>
          </a:xfrm>
        </p:spPr>
        <p:txBody>
          <a:bodyPr/>
          <a:lstStyle/>
          <a:p>
            <a:r>
              <a:rPr lang="en-US" altLang="x-none">
                <a:solidFill>
                  <a:srgbClr val="008000"/>
                </a:solidFill>
                <a:latin typeface="Gill Sans MT" charset="0"/>
              </a:rPr>
              <a:t>ϕ(A=a,J=j) </a:t>
            </a:r>
            <a:r>
              <a:rPr lang="en-US" altLang="x-none">
                <a:latin typeface="Gill Sans MT" charset="0"/>
              </a:rPr>
              <a:t>is a scalar measuring the </a:t>
            </a:r>
            <a:r>
              <a:rPr lang="en-US" altLang="en-US">
                <a:latin typeface="Gill Sans MT" charset="0"/>
              </a:rPr>
              <a:t>“</a:t>
            </a:r>
            <a:r>
              <a:rPr lang="en-US" altLang="x-none">
                <a:latin typeface="Gill Sans MT" charset="0"/>
              </a:rPr>
              <a:t>compatibility</a:t>
            </a:r>
            <a:r>
              <a:rPr lang="en-US" altLang="en-US">
                <a:latin typeface="Gill Sans MT" charset="0"/>
              </a:rPr>
              <a:t>”</a:t>
            </a:r>
            <a:r>
              <a:rPr lang="en-US" altLang="x-none">
                <a:latin typeface="Gill Sans MT" charset="0"/>
              </a:rPr>
              <a:t> of A=a J=j</a:t>
            </a:r>
            <a:endParaRPr lang="en-US" altLang="x-none">
              <a:solidFill>
                <a:srgbClr val="000000"/>
              </a:solidFill>
              <a:latin typeface="Gill Sans MT" charset="0"/>
            </a:endParaRPr>
          </a:p>
          <a:p>
            <a:endParaRPr lang="en-US" altLang="x-none">
              <a:solidFill>
                <a:srgbClr val="000000"/>
              </a:solidFill>
              <a:latin typeface="Gill Sans MT" charset="0"/>
            </a:endParaRPr>
          </a:p>
          <a:p>
            <a:endParaRPr lang="en-US" altLang="x-none">
              <a:solidFill>
                <a:srgbClr val="000000"/>
              </a:solidFill>
              <a:latin typeface="Gill Sans MT" charset="0"/>
            </a:endParaRPr>
          </a:p>
        </p:txBody>
      </p:sp>
      <p:pic>
        <p:nvPicPr>
          <p:cNvPr id="33795" name="Picture 3" descr="Screen Shot 2016-02-16 at 11.52.4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t="215" b="-2"/>
          <a:stretch>
            <a:fillRect/>
          </a:stretch>
        </p:blipFill>
        <p:spPr bwMode="auto">
          <a:xfrm>
            <a:off x="5486400" y="1371600"/>
            <a:ext cx="3309938" cy="2357438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7264400" y="20685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b="1" smtClean="0">
                <a:solidFill>
                  <a:srgbClr val="FF3300"/>
                </a:solidFill>
                <a:latin typeface="+mn-lt"/>
              </a:rPr>
              <a:t>x</a:t>
            </a:r>
          </a:p>
        </p:txBody>
      </p:sp>
      <p:sp>
        <p:nvSpPr>
          <p:cNvPr id="31749" name="TextBox 13"/>
          <p:cNvSpPr txBox="1">
            <a:spLocks noChangeArrowheads="1"/>
          </p:cNvSpPr>
          <p:nvPr/>
        </p:nvSpPr>
        <p:spPr bwMode="auto">
          <a:xfrm>
            <a:off x="7416800" y="27432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b="1" smtClean="0">
                <a:solidFill>
                  <a:srgbClr val="FF3300"/>
                </a:solidFill>
                <a:latin typeface="+mn-lt"/>
              </a:rPr>
              <a:t>x</a:t>
            </a:r>
          </a:p>
        </p:txBody>
      </p:sp>
      <p:sp>
        <p:nvSpPr>
          <p:cNvPr id="31750" name="TextBox 14"/>
          <p:cNvSpPr txBox="1">
            <a:spLocks noChangeArrowheads="1"/>
          </p:cNvSpPr>
          <p:nvPr/>
        </p:nvSpPr>
        <p:spPr bwMode="auto">
          <a:xfrm>
            <a:off x="6426200" y="27432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b="1" smtClean="0">
                <a:solidFill>
                  <a:srgbClr val="FF3300"/>
                </a:solidFill>
                <a:latin typeface="+mn-lt"/>
              </a:rPr>
              <a:t>x</a:t>
            </a:r>
          </a:p>
        </p:txBody>
      </p:sp>
      <p:sp>
        <p:nvSpPr>
          <p:cNvPr id="31751" name="TextBox 15"/>
          <p:cNvSpPr txBox="1">
            <a:spLocks noChangeArrowheads="1"/>
          </p:cNvSpPr>
          <p:nvPr/>
        </p:nvSpPr>
        <p:spPr bwMode="auto">
          <a:xfrm>
            <a:off x="6553200" y="20574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b="1" smtClean="0">
                <a:solidFill>
                  <a:srgbClr val="FF3300"/>
                </a:solidFill>
                <a:latin typeface="+mn-lt"/>
              </a:rPr>
              <a:t>x</a:t>
            </a:r>
          </a:p>
        </p:txBody>
      </p:sp>
      <p:sp>
        <p:nvSpPr>
          <p:cNvPr id="17" name="Rectangular Callout 16"/>
          <p:cNvSpPr>
            <a:spLocks noChangeArrowheads="1"/>
          </p:cNvSpPr>
          <p:nvPr/>
        </p:nvSpPr>
        <p:spPr bwMode="auto">
          <a:xfrm>
            <a:off x="5867400" y="4648200"/>
            <a:ext cx="2971800" cy="2209800"/>
          </a:xfrm>
          <a:prstGeom prst="wedgeRectCallout">
            <a:avLst>
              <a:gd name="adj1" fmla="val -24065"/>
              <a:gd name="adj2" fmla="val -12681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x-none" altLang="x-none" sz="1800">
              <a:solidFill>
                <a:srgbClr val="FFFFFF"/>
              </a:solidFill>
              <a:latin typeface="Gill Sans MT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6019800" y="4724400"/>
          <a:ext cx="2743200" cy="1828800"/>
        </p:xfrm>
        <a:graphic>
          <a:graphicData uri="http://schemas.openxmlformats.org/drawingml/2006/table">
            <a:tbl>
              <a:tblPr/>
              <a:tblGrid>
                <a:gridCol w="617538"/>
                <a:gridCol w="617537"/>
                <a:gridCol w="1508125"/>
              </a:tblGrid>
              <a:tr h="361950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J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ϕ(a,j)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361950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361950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1950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0.1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361950"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0.4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82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390312"/>
              </p:ext>
            </p:extLst>
          </p:nvPr>
        </p:nvGraphicFramePr>
        <p:xfrm>
          <a:off x="228601" y="1662120"/>
          <a:ext cx="5105400" cy="1025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83" name="Equation" r:id="rId4" imgW="3035300" imgH="609600" progId="Equation.3">
                  <p:embed/>
                </p:oleObj>
              </mc:Choice>
              <mc:Fallback>
                <p:oleObj name="Equation" r:id="rId4" imgW="30353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1" y="1662120"/>
                        <a:ext cx="5105400" cy="102535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ular Callout 11"/>
          <p:cNvSpPr>
            <a:spLocks noChangeArrowheads="1"/>
          </p:cNvSpPr>
          <p:nvPr/>
        </p:nvSpPr>
        <p:spPr bwMode="auto">
          <a:xfrm>
            <a:off x="914400" y="4419600"/>
            <a:ext cx="2438400" cy="762000"/>
          </a:xfrm>
          <a:prstGeom prst="wedgeRectCallout">
            <a:avLst>
              <a:gd name="adj1" fmla="val -4019"/>
              <a:gd name="adj2" fmla="val -27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u="sng" dirty="0">
                <a:solidFill>
                  <a:schemeClr val="lt1"/>
                </a:solidFill>
                <a:latin typeface="+mn-lt"/>
                <a:ea typeface="+mn-ea"/>
              </a:rPr>
              <a:t>clique potential</a:t>
            </a:r>
          </a:p>
        </p:txBody>
      </p:sp>
      <p:sp>
        <p:nvSpPr>
          <p:cNvPr id="13" name="Rectangular Callout 12"/>
          <p:cNvSpPr>
            <a:spLocks noChangeArrowheads="1"/>
          </p:cNvSpPr>
          <p:nvPr/>
        </p:nvSpPr>
        <p:spPr bwMode="auto">
          <a:xfrm>
            <a:off x="2895600" y="3505200"/>
            <a:ext cx="762000" cy="762000"/>
          </a:xfrm>
          <a:prstGeom prst="wedgeRectCallout">
            <a:avLst>
              <a:gd name="adj1" fmla="val 26972"/>
              <a:gd name="adj2" fmla="val -159023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>
                <a:solidFill>
                  <a:srgbClr val="FFFFFF"/>
                </a:solidFill>
                <a:latin typeface="Gill Sans MT" charset="0"/>
              </a:rPr>
              <a:t>…</a:t>
            </a:r>
          </a:p>
        </p:txBody>
      </p:sp>
      <p:sp>
        <p:nvSpPr>
          <p:cNvPr id="19" name="Rectangular Callout 18"/>
          <p:cNvSpPr>
            <a:spLocks noChangeArrowheads="1"/>
          </p:cNvSpPr>
          <p:nvPr/>
        </p:nvSpPr>
        <p:spPr bwMode="auto">
          <a:xfrm>
            <a:off x="3886200" y="3581400"/>
            <a:ext cx="762000" cy="762000"/>
          </a:xfrm>
          <a:prstGeom prst="wedgeRectCallout">
            <a:avLst>
              <a:gd name="adj1" fmla="val 43778"/>
              <a:gd name="adj2" fmla="val -17022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>
                <a:solidFill>
                  <a:srgbClr val="FFFFFF"/>
                </a:solidFill>
                <a:latin typeface="Gill Sans MT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2595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13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7318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Another example</a:t>
            </a:r>
            <a:endParaRPr lang="en-US" sz="36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84582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b="1" dirty="0">
                <a:latin typeface="+mn-lt"/>
                <a:ea typeface="ＭＳ Ｐゴシック" charset="0"/>
                <a:cs typeface="ＭＳ Ｐゴシック" charset="0"/>
              </a:rPr>
              <a:t>Undirected</a:t>
            </a:r>
            <a:r>
              <a:rPr lang="en-US" sz="2600" dirty="0">
                <a:latin typeface="+mn-lt"/>
                <a:ea typeface="ＭＳ Ｐゴシック" charset="0"/>
                <a:cs typeface="ＭＳ Ｐゴシック" charset="0"/>
              </a:rPr>
              <a:t> graphical models</a:t>
            </a:r>
          </a:p>
        </p:txBody>
      </p:sp>
      <p:sp>
        <p:nvSpPr>
          <p:cNvPr id="35843" name="Oval 4"/>
          <p:cNvSpPr>
            <a:spLocks noChangeArrowheads="1"/>
          </p:cNvSpPr>
          <p:nvPr/>
        </p:nvSpPr>
        <p:spPr bwMode="auto">
          <a:xfrm>
            <a:off x="4038600" y="1371600"/>
            <a:ext cx="1828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+mn-lt"/>
                <a:ea typeface="ＭＳ Ｐゴシック" charset="0"/>
                <a:cs typeface="ＭＳ Ｐゴシック" charset="0"/>
              </a:rPr>
              <a:t>Cancer</a:t>
            </a:r>
          </a:p>
        </p:txBody>
      </p:sp>
      <p:sp>
        <p:nvSpPr>
          <p:cNvPr id="35844" name="Oval 5"/>
          <p:cNvSpPr>
            <a:spLocks noChangeArrowheads="1"/>
          </p:cNvSpPr>
          <p:nvPr/>
        </p:nvSpPr>
        <p:spPr bwMode="auto">
          <a:xfrm>
            <a:off x="5410200" y="2286000"/>
            <a:ext cx="1828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+mn-lt"/>
                <a:ea typeface="ＭＳ Ｐゴシック" charset="0"/>
                <a:cs typeface="ＭＳ Ｐゴシック" charset="0"/>
              </a:rPr>
              <a:t>Cough</a:t>
            </a:r>
          </a:p>
        </p:txBody>
      </p:sp>
      <p:sp>
        <p:nvSpPr>
          <p:cNvPr id="35845" name="Oval 6"/>
          <p:cNvSpPr>
            <a:spLocks noChangeArrowheads="1"/>
          </p:cNvSpPr>
          <p:nvPr/>
        </p:nvSpPr>
        <p:spPr bwMode="auto">
          <a:xfrm>
            <a:off x="2743200" y="2286000"/>
            <a:ext cx="1828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+mn-lt"/>
                <a:ea typeface="ＭＳ Ｐゴシック" charset="0"/>
                <a:cs typeface="ＭＳ Ｐゴシック" charset="0"/>
              </a:rPr>
              <a:t>Asthma</a:t>
            </a:r>
          </a:p>
        </p:txBody>
      </p:sp>
      <p:sp>
        <p:nvSpPr>
          <p:cNvPr id="35846" name="Oval 7"/>
          <p:cNvSpPr>
            <a:spLocks noChangeArrowheads="1"/>
          </p:cNvSpPr>
          <p:nvPr/>
        </p:nvSpPr>
        <p:spPr bwMode="auto">
          <a:xfrm>
            <a:off x="1371600" y="1371600"/>
            <a:ext cx="1828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+mn-lt"/>
                <a:ea typeface="ＭＳ Ｐゴシック" charset="0"/>
                <a:cs typeface="ＭＳ Ｐゴシック" charset="0"/>
              </a:rPr>
              <a:t>Smoking</a:t>
            </a:r>
          </a:p>
        </p:txBody>
      </p:sp>
      <p:cxnSp>
        <p:nvCxnSpPr>
          <p:cNvPr id="34823" name="AutoShape 8"/>
          <p:cNvCxnSpPr>
            <a:cxnSpLocks noChangeShapeType="1"/>
            <a:stCxn id="35846" idx="6"/>
            <a:endCxn id="35843" idx="2"/>
          </p:cNvCxnSpPr>
          <p:nvPr/>
        </p:nvCxnSpPr>
        <p:spPr bwMode="auto">
          <a:xfrm>
            <a:off x="3200400" y="1676400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824" name="AutoShape 9"/>
          <p:cNvCxnSpPr>
            <a:cxnSpLocks noChangeShapeType="1"/>
          </p:cNvCxnSpPr>
          <p:nvPr/>
        </p:nvCxnSpPr>
        <p:spPr bwMode="auto">
          <a:xfrm>
            <a:off x="5638800" y="1905000"/>
            <a:ext cx="384175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825" name="AutoShape 10"/>
          <p:cNvCxnSpPr>
            <a:cxnSpLocks noChangeShapeType="1"/>
          </p:cNvCxnSpPr>
          <p:nvPr/>
        </p:nvCxnSpPr>
        <p:spPr bwMode="auto">
          <a:xfrm flipH="1">
            <a:off x="4114800" y="1905000"/>
            <a:ext cx="268288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826" name="AutoShape 11"/>
          <p:cNvCxnSpPr>
            <a:cxnSpLocks noChangeShapeType="1"/>
            <a:stCxn id="35845" idx="6"/>
            <a:endCxn id="35844" idx="2"/>
          </p:cNvCxnSpPr>
          <p:nvPr/>
        </p:nvCxnSpPr>
        <p:spPr bwMode="auto">
          <a:xfrm>
            <a:off x="4572000" y="2590800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958477" name="Group 13"/>
          <p:cNvGraphicFramePr>
            <a:graphicFrameLocks noGrp="1"/>
          </p:cNvGraphicFramePr>
          <p:nvPr/>
        </p:nvGraphicFramePr>
        <p:xfrm>
          <a:off x="4419600" y="3657600"/>
          <a:ext cx="3962400" cy="2489201"/>
        </p:xfrm>
        <a:graphic>
          <a:graphicData uri="http://schemas.openxmlformats.org/drawingml/2006/table">
            <a:tbl>
              <a:tblPr/>
              <a:tblGrid>
                <a:gridCol w="1320800"/>
                <a:gridCol w="1320800"/>
                <a:gridCol w="1320800"/>
              </a:tblGrid>
              <a:tr h="5175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Smoking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Cancer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</a:t>
                      </a:r>
                      <a:r>
                        <a:rPr kumimoji="0" lang="ru-RU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Ф</a:t>
                      </a: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(S,C)</a:t>
                      </a:r>
                      <a:endParaRPr kumimoji="0" lang="ru-RU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 4.5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 4.5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 2.7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ill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 4.5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853" name="Object 39"/>
          <p:cNvGraphicFramePr>
            <a:graphicFrameLocks noChangeAspect="1"/>
          </p:cNvGraphicFramePr>
          <p:nvPr/>
        </p:nvGraphicFramePr>
        <p:xfrm>
          <a:off x="1033463" y="3733800"/>
          <a:ext cx="2982912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78" name="Equation" r:id="rId3" imgW="1282700" imgH="419100" progId="Equation.3">
                  <p:embed/>
                </p:oleObj>
              </mc:Choice>
              <mc:Fallback>
                <p:oleObj name="Equation" r:id="rId3" imgW="1282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463" y="3733800"/>
                        <a:ext cx="2982912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54" name="Object 40"/>
          <p:cNvGraphicFramePr>
            <a:graphicFrameLocks noChangeAspect="1"/>
          </p:cNvGraphicFramePr>
          <p:nvPr/>
        </p:nvGraphicFramePr>
        <p:xfrm>
          <a:off x="1143000" y="5105400"/>
          <a:ext cx="2628900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79" name="Equation" r:id="rId5" imgW="1129810" imgH="342751" progId="Equation.3">
                  <p:embed/>
                </p:oleObj>
              </mc:Choice>
              <mc:Fallback>
                <p:oleObj name="Equation" r:id="rId5" imgW="1129810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105400"/>
                        <a:ext cx="2628900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79" name="TextBox 1"/>
          <p:cNvSpPr txBox="1">
            <a:spLocks noChangeArrowheads="1"/>
          </p:cNvSpPr>
          <p:nvPr/>
        </p:nvSpPr>
        <p:spPr bwMode="auto">
          <a:xfrm>
            <a:off x="6904038" y="6465888"/>
            <a:ext cx="2216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smtClean="0">
                <a:latin typeface="+mn-lt"/>
              </a:rPr>
              <a:t>H/T: Pedro Domingos</a:t>
            </a:r>
          </a:p>
        </p:txBody>
      </p:sp>
      <p:sp>
        <p:nvSpPr>
          <p:cNvPr id="3" name="Rounded Rectangular Callout 2"/>
          <p:cNvSpPr>
            <a:spLocks noChangeArrowheads="1"/>
          </p:cNvSpPr>
          <p:nvPr/>
        </p:nvSpPr>
        <p:spPr bwMode="auto">
          <a:xfrm>
            <a:off x="762000" y="2819400"/>
            <a:ext cx="1600200" cy="533400"/>
          </a:xfrm>
          <a:prstGeom prst="wedgeRoundRectCallout">
            <a:avLst>
              <a:gd name="adj1" fmla="val 1579"/>
              <a:gd name="adj2" fmla="val 184546"/>
              <a:gd name="adj3" fmla="val 16667"/>
            </a:avLst>
          </a:prstGeom>
          <a:solidFill>
            <a:srgbClr val="008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chemeClr val="lt1"/>
                </a:solidFill>
                <a:latin typeface="+mn-lt"/>
                <a:ea typeface="+mn-ea"/>
              </a:rPr>
              <a:t>x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= vector</a:t>
            </a:r>
          </a:p>
        </p:txBody>
      </p:sp>
      <p:sp>
        <p:nvSpPr>
          <p:cNvPr id="18" name="Rounded Rectangular Callout 17"/>
          <p:cNvSpPr>
            <a:spLocks noChangeArrowheads="1"/>
          </p:cNvSpPr>
          <p:nvPr/>
        </p:nvSpPr>
        <p:spPr bwMode="auto">
          <a:xfrm>
            <a:off x="1981200" y="6019800"/>
            <a:ext cx="1905000" cy="533400"/>
          </a:xfrm>
          <a:prstGeom prst="wedgeRoundRectCallout">
            <a:avLst>
              <a:gd name="adj1" fmla="val 32259"/>
              <a:gd name="adj2" fmla="val -131569"/>
              <a:gd name="adj3" fmla="val 16667"/>
            </a:avLst>
          </a:prstGeom>
          <a:solidFill>
            <a:srgbClr val="008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chemeClr val="lt1"/>
                </a:solidFill>
                <a:latin typeface="+mn-lt"/>
                <a:ea typeface="+mn-ea"/>
              </a:rPr>
              <a:t>x</a:t>
            </a:r>
            <a:r>
              <a:rPr lang="en-US" i="1" baseline="-25000" dirty="0">
                <a:solidFill>
                  <a:schemeClr val="lt1"/>
                </a:solidFill>
                <a:latin typeface="+mn-lt"/>
                <a:ea typeface="+mn-ea"/>
              </a:rPr>
              <a:t>c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= short vector</a:t>
            </a:r>
          </a:p>
        </p:txBody>
      </p:sp>
      <p:sp>
        <p:nvSpPr>
          <p:cNvPr id="34858" name="TextBox 3"/>
          <p:cNvSpPr txBox="1">
            <a:spLocks noChangeArrowheads="1"/>
          </p:cNvSpPr>
          <p:nvPr/>
        </p:nvSpPr>
        <p:spPr bwMode="auto">
          <a:xfrm>
            <a:off x="5791200" y="838200"/>
            <a:ext cx="2352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/>
              <a:t>[h/t Pedro Domingos]</a:t>
            </a:r>
          </a:p>
        </p:txBody>
      </p:sp>
      <p:cxnSp>
        <p:nvCxnSpPr>
          <p:cNvPr id="20" name="AutoShape 8"/>
          <p:cNvCxnSpPr>
            <a:cxnSpLocks noChangeShapeType="1"/>
          </p:cNvCxnSpPr>
          <p:nvPr/>
        </p:nvCxnSpPr>
        <p:spPr bwMode="auto">
          <a:xfrm>
            <a:off x="3200400" y="1676400"/>
            <a:ext cx="838200" cy="0"/>
          </a:xfrm>
          <a:prstGeom prst="straightConnector1">
            <a:avLst/>
          </a:prstGeom>
          <a:noFill/>
          <a:ln w="5715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343400" y="3581400"/>
            <a:ext cx="4038600" cy="2590800"/>
          </a:xfrm>
          <a:prstGeom prst="rect">
            <a:avLst/>
          </a:prstGeom>
          <a:noFill/>
          <a:ln w="57150">
            <a:solidFill>
              <a:srgbClr val="3366F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x-none" altLang="x-none" sz="1800">
              <a:solidFill>
                <a:srgbClr val="FFFFFF"/>
              </a:solidFill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47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>
            <a:noAutofit/>
          </a:bodyPr>
          <a:lstStyle/>
          <a:p>
            <a:r>
              <a:rPr lang="en-US" altLang="x-none" sz="3200" smtClean="0"/>
              <a:t>Markov Networks = Markov </a:t>
            </a:r>
            <a:r>
              <a:rPr lang="en-US" altLang="x-none" sz="3200" dirty="0"/>
              <a:t>Random Fields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17525" y="1219200"/>
            <a:ext cx="426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800"/>
              <a:t>Undirected Graphical Model</a:t>
            </a:r>
          </a:p>
        </p:txBody>
      </p:sp>
      <p:grpSp>
        <p:nvGrpSpPr>
          <p:cNvPr id="12302" name="Group 14"/>
          <p:cNvGrpSpPr>
            <a:grpSpLocks/>
          </p:cNvGrpSpPr>
          <p:nvPr/>
        </p:nvGrpSpPr>
        <p:grpSpPr bwMode="auto">
          <a:xfrm>
            <a:off x="1828800" y="3048000"/>
            <a:ext cx="4724400" cy="914400"/>
            <a:chOff x="1152" y="1920"/>
            <a:chExt cx="2976" cy="576"/>
          </a:xfrm>
        </p:grpSpPr>
        <p:sp>
          <p:nvSpPr>
            <p:cNvPr id="12292" name="Oval 4"/>
            <p:cNvSpPr>
              <a:spLocks noChangeArrowheads="1"/>
            </p:cNvSpPr>
            <p:nvPr/>
          </p:nvSpPr>
          <p:spPr bwMode="auto">
            <a:xfrm>
              <a:off x="1152" y="1920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/>
                <a:t>A</a:t>
              </a:r>
            </a:p>
          </p:txBody>
        </p:sp>
        <p:sp>
          <p:nvSpPr>
            <p:cNvPr id="12293" name="Oval 5"/>
            <p:cNvSpPr>
              <a:spLocks noChangeArrowheads="1"/>
            </p:cNvSpPr>
            <p:nvPr/>
          </p:nvSpPr>
          <p:spPr bwMode="auto">
            <a:xfrm>
              <a:off x="2352" y="1920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/>
                <a:t>B</a:t>
              </a:r>
            </a:p>
          </p:txBody>
        </p:sp>
        <p:sp>
          <p:nvSpPr>
            <p:cNvPr id="12294" name="Oval 6"/>
            <p:cNvSpPr>
              <a:spLocks noChangeArrowheads="1"/>
            </p:cNvSpPr>
            <p:nvPr/>
          </p:nvSpPr>
          <p:spPr bwMode="auto">
            <a:xfrm>
              <a:off x="3552" y="1920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/>
                <a:t>C</a:t>
              </a:r>
            </a:p>
          </p:txBody>
        </p:sp>
        <p:cxnSp>
          <p:nvCxnSpPr>
            <p:cNvPr id="12300" name="AutoShape 12"/>
            <p:cNvCxnSpPr>
              <a:cxnSpLocks noChangeShapeType="1"/>
              <a:stCxn id="12292" idx="6"/>
              <a:endCxn id="12293" idx="2"/>
            </p:cNvCxnSpPr>
            <p:nvPr/>
          </p:nvCxnSpPr>
          <p:spPr bwMode="auto">
            <a:xfrm>
              <a:off x="1728" y="2208"/>
              <a:ext cx="62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301" name="AutoShape 13"/>
            <p:cNvCxnSpPr>
              <a:cxnSpLocks noChangeShapeType="1"/>
              <a:stCxn id="12293" idx="6"/>
              <a:endCxn id="12294" idx="2"/>
            </p:cNvCxnSpPr>
            <p:nvPr/>
          </p:nvCxnSpPr>
          <p:spPr bwMode="auto">
            <a:xfrm>
              <a:off x="2928" y="2208"/>
              <a:ext cx="62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2303" name="Oval 15"/>
          <p:cNvSpPr>
            <a:spLocks noChangeArrowheads="1"/>
          </p:cNvSpPr>
          <p:nvPr/>
        </p:nvSpPr>
        <p:spPr bwMode="auto">
          <a:xfrm>
            <a:off x="1371600" y="2362200"/>
            <a:ext cx="3657600" cy="2133600"/>
          </a:xfrm>
          <a:prstGeom prst="ellipse">
            <a:avLst/>
          </a:prstGeom>
          <a:solidFill>
            <a:schemeClr val="accent1">
              <a:alpha val="3999"/>
            </a:schemeClr>
          </a:solidFill>
          <a:ln w="317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Oval 16"/>
          <p:cNvSpPr>
            <a:spLocks noChangeArrowheads="1"/>
          </p:cNvSpPr>
          <p:nvPr/>
        </p:nvSpPr>
        <p:spPr bwMode="auto">
          <a:xfrm>
            <a:off x="3505200" y="2362200"/>
            <a:ext cx="3657600" cy="2133600"/>
          </a:xfrm>
          <a:prstGeom prst="ellipse">
            <a:avLst/>
          </a:prstGeom>
          <a:solidFill>
            <a:schemeClr val="accent1">
              <a:alpha val="3999"/>
            </a:schemeClr>
          </a:solidFill>
          <a:ln w="317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3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3" grpId="0" animBg="1"/>
      <p:bldP spid="1230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altLang="x-none"/>
              <a:t>Markov Random Fields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17525" y="1219200"/>
            <a:ext cx="426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800"/>
              <a:t>Undirected Graphical Model</a:t>
            </a:r>
          </a:p>
        </p:txBody>
      </p:sp>
      <p:sp>
        <p:nvSpPr>
          <p:cNvPr id="13324" name="Oval 12"/>
          <p:cNvSpPr>
            <a:spLocks noChangeArrowheads="1"/>
          </p:cNvSpPr>
          <p:nvPr/>
        </p:nvSpPr>
        <p:spPr bwMode="auto">
          <a:xfrm>
            <a:off x="1752600" y="2895600"/>
            <a:ext cx="13716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/>
              <a:t>AB</a:t>
            </a:r>
          </a:p>
        </p:txBody>
      </p:sp>
      <p:sp>
        <p:nvSpPr>
          <p:cNvPr id="13325" name="Oval 13"/>
          <p:cNvSpPr>
            <a:spLocks noChangeArrowheads="1"/>
          </p:cNvSpPr>
          <p:nvPr/>
        </p:nvSpPr>
        <p:spPr bwMode="auto">
          <a:xfrm>
            <a:off x="5486400" y="2895600"/>
            <a:ext cx="13716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/>
              <a:t>BC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3962400" y="3200400"/>
            <a:ext cx="685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x-none"/>
              <a:t>B</a:t>
            </a:r>
          </a:p>
        </p:txBody>
      </p:sp>
      <p:cxnSp>
        <p:nvCxnSpPr>
          <p:cNvPr id="13327" name="AutoShape 15"/>
          <p:cNvCxnSpPr>
            <a:cxnSpLocks noChangeShapeType="1"/>
            <a:stCxn id="13324" idx="6"/>
            <a:endCxn id="13326" idx="1"/>
          </p:cNvCxnSpPr>
          <p:nvPr/>
        </p:nvCxnSpPr>
        <p:spPr bwMode="auto">
          <a:xfrm>
            <a:off x="3124200" y="3467100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329" name="AutoShape 17"/>
          <p:cNvCxnSpPr>
            <a:cxnSpLocks noChangeShapeType="1"/>
            <a:stCxn id="13326" idx="3"/>
            <a:endCxn id="13325" idx="2"/>
          </p:cNvCxnSpPr>
          <p:nvPr/>
        </p:nvCxnSpPr>
        <p:spPr bwMode="auto">
          <a:xfrm>
            <a:off x="4648200" y="3467100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1470025" y="4713288"/>
            <a:ext cx="62261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3200">
                <a:solidFill>
                  <a:schemeClr val="accent2"/>
                </a:solidFill>
              </a:rPr>
              <a:t>P(U) = </a:t>
            </a:r>
            <a:r>
              <a:rPr lang="en-US" altLang="x-none" sz="3200">
                <a:solidFill>
                  <a:schemeClr val="accent2"/>
                </a:solidFill>
                <a:sym typeface="Symbol" charset="2"/>
              </a:rPr>
              <a:t> P(Clique) /  P(Separator)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1905000" y="4022725"/>
            <a:ext cx="995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Clique</a:t>
            </a: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5638800" y="4038600"/>
            <a:ext cx="995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Clique</a:t>
            </a: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3602038" y="4038600"/>
            <a:ext cx="1350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/>
              <a:t>Separator</a:t>
            </a: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1905000" y="5729288"/>
            <a:ext cx="44635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800" dirty="0">
                <a:solidFill>
                  <a:srgbClr val="008380"/>
                </a:solidFill>
              </a:rPr>
              <a:t>P(A,B,C) = P(A,B) P(B,C) / P(B)</a:t>
            </a:r>
          </a:p>
        </p:txBody>
      </p:sp>
    </p:spTree>
    <p:extLst>
      <p:ext uri="{BB962C8B-B14F-4D97-AF65-F5344CB8AC3E}">
        <p14:creationId xmlns:p14="http://schemas.microsoft.com/office/powerpoint/2010/main" val="18707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4" grpId="0" autoUpdateAnimBg="0"/>
      <p:bldP spid="1333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altLang="x-none"/>
              <a:t>Markov Random Fields</a:t>
            </a:r>
          </a:p>
        </p:txBody>
      </p:sp>
      <p:sp>
        <p:nvSpPr>
          <p:cNvPr id="24579" name="Oval 3"/>
          <p:cNvSpPr>
            <a:spLocks noChangeArrowheads="1"/>
          </p:cNvSpPr>
          <p:nvPr/>
        </p:nvSpPr>
        <p:spPr bwMode="auto">
          <a:xfrm>
            <a:off x="4191000" y="28194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2667000" y="2819400"/>
            <a:ext cx="762000" cy="762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5638800" y="2819400"/>
            <a:ext cx="762000" cy="762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4582" name="AutoShape 6"/>
          <p:cNvCxnSpPr>
            <a:cxnSpLocks noChangeShapeType="1"/>
            <a:stCxn id="24580" idx="6"/>
            <a:endCxn id="24579" idx="2"/>
          </p:cNvCxnSpPr>
          <p:nvPr/>
        </p:nvCxnSpPr>
        <p:spPr bwMode="auto">
          <a:xfrm>
            <a:off x="3429000" y="3200400"/>
            <a:ext cx="762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583" name="AutoShape 7"/>
          <p:cNvCxnSpPr>
            <a:cxnSpLocks noChangeShapeType="1"/>
            <a:stCxn id="24579" idx="6"/>
            <a:endCxn id="24581" idx="2"/>
          </p:cNvCxnSpPr>
          <p:nvPr/>
        </p:nvCxnSpPr>
        <p:spPr bwMode="auto">
          <a:xfrm>
            <a:off x="4953000" y="32004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4191000" y="1600200"/>
            <a:ext cx="762000" cy="762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Oval 9"/>
          <p:cNvSpPr>
            <a:spLocks noChangeArrowheads="1"/>
          </p:cNvSpPr>
          <p:nvPr/>
        </p:nvSpPr>
        <p:spPr bwMode="auto">
          <a:xfrm>
            <a:off x="2667000" y="16002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Oval 10"/>
          <p:cNvSpPr>
            <a:spLocks noChangeArrowheads="1"/>
          </p:cNvSpPr>
          <p:nvPr/>
        </p:nvSpPr>
        <p:spPr bwMode="auto">
          <a:xfrm>
            <a:off x="5638800" y="16002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4587" name="AutoShape 11"/>
          <p:cNvCxnSpPr>
            <a:cxnSpLocks noChangeShapeType="1"/>
            <a:stCxn id="24585" idx="6"/>
            <a:endCxn id="24584" idx="2"/>
          </p:cNvCxnSpPr>
          <p:nvPr/>
        </p:nvCxnSpPr>
        <p:spPr bwMode="auto">
          <a:xfrm>
            <a:off x="3429000" y="1981200"/>
            <a:ext cx="762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588" name="AutoShape 12"/>
          <p:cNvCxnSpPr>
            <a:cxnSpLocks noChangeShapeType="1"/>
            <a:stCxn id="24584" idx="6"/>
            <a:endCxn id="24586" idx="2"/>
          </p:cNvCxnSpPr>
          <p:nvPr/>
        </p:nvCxnSpPr>
        <p:spPr bwMode="auto">
          <a:xfrm>
            <a:off x="4953000" y="19812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589" name="Oval 13"/>
          <p:cNvSpPr>
            <a:spLocks noChangeArrowheads="1"/>
          </p:cNvSpPr>
          <p:nvPr/>
        </p:nvSpPr>
        <p:spPr bwMode="auto">
          <a:xfrm>
            <a:off x="4191000" y="4038600"/>
            <a:ext cx="762000" cy="762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Oval 14"/>
          <p:cNvSpPr>
            <a:spLocks noChangeArrowheads="1"/>
          </p:cNvSpPr>
          <p:nvPr/>
        </p:nvSpPr>
        <p:spPr bwMode="auto">
          <a:xfrm>
            <a:off x="2667000" y="40386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Oval 15"/>
          <p:cNvSpPr>
            <a:spLocks noChangeArrowheads="1"/>
          </p:cNvSpPr>
          <p:nvPr/>
        </p:nvSpPr>
        <p:spPr bwMode="auto">
          <a:xfrm>
            <a:off x="5638800" y="4038600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4592" name="AutoShape 16"/>
          <p:cNvCxnSpPr>
            <a:cxnSpLocks noChangeShapeType="1"/>
            <a:stCxn id="24590" idx="6"/>
            <a:endCxn id="24589" idx="2"/>
          </p:cNvCxnSpPr>
          <p:nvPr/>
        </p:nvCxnSpPr>
        <p:spPr bwMode="auto">
          <a:xfrm>
            <a:off x="3429000" y="4419600"/>
            <a:ext cx="762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593" name="AutoShape 17"/>
          <p:cNvCxnSpPr>
            <a:cxnSpLocks noChangeShapeType="1"/>
            <a:stCxn id="24589" idx="6"/>
            <a:endCxn id="24591" idx="2"/>
          </p:cNvCxnSpPr>
          <p:nvPr/>
        </p:nvCxnSpPr>
        <p:spPr bwMode="auto">
          <a:xfrm>
            <a:off x="4953000" y="44196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594" name="AutoShape 18"/>
          <p:cNvCxnSpPr>
            <a:cxnSpLocks noChangeShapeType="1"/>
            <a:stCxn id="24585" idx="4"/>
            <a:endCxn id="24580" idx="0"/>
          </p:cNvCxnSpPr>
          <p:nvPr/>
        </p:nvCxnSpPr>
        <p:spPr bwMode="auto">
          <a:xfrm>
            <a:off x="3048000" y="2362200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595" name="AutoShape 19"/>
          <p:cNvCxnSpPr>
            <a:cxnSpLocks noChangeShapeType="1"/>
            <a:stCxn id="24580" idx="4"/>
            <a:endCxn id="24590" idx="0"/>
          </p:cNvCxnSpPr>
          <p:nvPr/>
        </p:nvCxnSpPr>
        <p:spPr bwMode="auto">
          <a:xfrm>
            <a:off x="3048000" y="3581400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596" name="AutoShape 20"/>
          <p:cNvCxnSpPr>
            <a:cxnSpLocks noChangeShapeType="1"/>
            <a:stCxn id="24584" idx="4"/>
            <a:endCxn id="24579" idx="0"/>
          </p:cNvCxnSpPr>
          <p:nvPr/>
        </p:nvCxnSpPr>
        <p:spPr bwMode="auto">
          <a:xfrm>
            <a:off x="4572000" y="2362200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597" name="AutoShape 21"/>
          <p:cNvCxnSpPr>
            <a:cxnSpLocks noChangeShapeType="1"/>
            <a:stCxn id="24579" idx="4"/>
            <a:endCxn id="24589" idx="0"/>
          </p:cNvCxnSpPr>
          <p:nvPr/>
        </p:nvCxnSpPr>
        <p:spPr bwMode="auto">
          <a:xfrm>
            <a:off x="4572000" y="3581400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598" name="AutoShape 22"/>
          <p:cNvCxnSpPr>
            <a:cxnSpLocks noChangeShapeType="1"/>
            <a:stCxn id="24586" idx="4"/>
            <a:endCxn id="24581" idx="0"/>
          </p:cNvCxnSpPr>
          <p:nvPr/>
        </p:nvCxnSpPr>
        <p:spPr bwMode="auto">
          <a:xfrm>
            <a:off x="6019800" y="2362200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599" name="AutoShape 23"/>
          <p:cNvCxnSpPr>
            <a:cxnSpLocks noChangeShapeType="1"/>
            <a:stCxn id="24581" idx="4"/>
            <a:endCxn id="24591" idx="0"/>
          </p:cNvCxnSpPr>
          <p:nvPr/>
        </p:nvCxnSpPr>
        <p:spPr bwMode="auto">
          <a:xfrm>
            <a:off x="6019800" y="3581400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600" name="Line 24"/>
          <p:cNvSpPr>
            <a:spLocks noChangeShapeType="1"/>
          </p:cNvSpPr>
          <p:nvPr/>
        </p:nvSpPr>
        <p:spPr bwMode="auto">
          <a:xfrm flipH="1">
            <a:off x="2133600" y="1981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1" name="Line 25"/>
          <p:cNvSpPr>
            <a:spLocks noChangeShapeType="1"/>
          </p:cNvSpPr>
          <p:nvPr/>
        </p:nvSpPr>
        <p:spPr bwMode="auto">
          <a:xfrm flipH="1">
            <a:off x="2133600" y="3200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2" name="Line 26"/>
          <p:cNvSpPr>
            <a:spLocks noChangeShapeType="1"/>
          </p:cNvSpPr>
          <p:nvPr/>
        </p:nvSpPr>
        <p:spPr bwMode="auto">
          <a:xfrm flipH="1">
            <a:off x="2133600" y="4419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3" name="Line 27"/>
          <p:cNvSpPr>
            <a:spLocks noChangeShapeType="1"/>
          </p:cNvSpPr>
          <p:nvPr/>
        </p:nvSpPr>
        <p:spPr bwMode="auto">
          <a:xfrm flipH="1">
            <a:off x="6400800" y="1981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4" name="Line 28"/>
          <p:cNvSpPr>
            <a:spLocks noChangeShapeType="1"/>
          </p:cNvSpPr>
          <p:nvPr/>
        </p:nvSpPr>
        <p:spPr bwMode="auto">
          <a:xfrm flipH="1">
            <a:off x="6400800" y="3200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5" name="Line 29"/>
          <p:cNvSpPr>
            <a:spLocks noChangeShapeType="1"/>
          </p:cNvSpPr>
          <p:nvPr/>
        </p:nvSpPr>
        <p:spPr bwMode="auto">
          <a:xfrm flipH="1">
            <a:off x="6400800" y="4419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6" name="Line 30"/>
          <p:cNvSpPr>
            <a:spLocks noChangeShapeType="1"/>
          </p:cNvSpPr>
          <p:nvPr/>
        </p:nvSpPr>
        <p:spPr bwMode="auto">
          <a:xfrm flipV="1">
            <a:off x="3048000" y="1219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7" name="Line 31"/>
          <p:cNvSpPr>
            <a:spLocks noChangeShapeType="1"/>
          </p:cNvSpPr>
          <p:nvPr/>
        </p:nvSpPr>
        <p:spPr bwMode="auto">
          <a:xfrm flipV="1">
            <a:off x="4572000" y="1219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8" name="Line 32"/>
          <p:cNvSpPr>
            <a:spLocks noChangeShapeType="1"/>
          </p:cNvSpPr>
          <p:nvPr/>
        </p:nvSpPr>
        <p:spPr bwMode="auto">
          <a:xfrm flipV="1">
            <a:off x="6019800" y="1219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9" name="Line 33"/>
          <p:cNvSpPr>
            <a:spLocks noChangeShapeType="1"/>
          </p:cNvSpPr>
          <p:nvPr/>
        </p:nvSpPr>
        <p:spPr bwMode="auto">
          <a:xfrm flipV="1">
            <a:off x="3048000" y="4800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0" name="Line 34"/>
          <p:cNvSpPr>
            <a:spLocks noChangeShapeType="1"/>
          </p:cNvSpPr>
          <p:nvPr/>
        </p:nvSpPr>
        <p:spPr bwMode="auto">
          <a:xfrm flipV="1">
            <a:off x="4572000" y="4800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1" name="Line 35"/>
          <p:cNvSpPr>
            <a:spLocks noChangeShapeType="1"/>
          </p:cNvSpPr>
          <p:nvPr/>
        </p:nvSpPr>
        <p:spPr bwMode="auto">
          <a:xfrm flipV="1">
            <a:off x="6019800" y="4800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3" name="Text Box 37"/>
          <p:cNvSpPr txBox="1">
            <a:spLocks noChangeArrowheads="1"/>
          </p:cNvSpPr>
          <p:nvPr/>
        </p:nvSpPr>
        <p:spPr bwMode="auto">
          <a:xfrm>
            <a:off x="1143000" y="5562600"/>
            <a:ext cx="72072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x-none" sz="2800"/>
              <a:t>A node is conditionally independent of all others </a:t>
            </a:r>
          </a:p>
          <a:p>
            <a:pPr algn="ctr"/>
            <a:r>
              <a:rPr lang="en-US" altLang="x-none" sz="2800"/>
              <a:t>given its neighbours.</a:t>
            </a:r>
          </a:p>
        </p:txBody>
      </p:sp>
    </p:spTree>
    <p:extLst>
      <p:ext uri="{BB962C8B-B14F-4D97-AF65-F5344CB8AC3E}">
        <p14:creationId xmlns:p14="http://schemas.microsoft.com/office/powerpoint/2010/main" val="29316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1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4000"/>
              <a:t>Factor Graphs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8708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x-none" dirty="0"/>
              <a:t>Example</a:t>
            </a:r>
          </a:p>
          <a:p>
            <a:pPr lvl="1" eaLnBrk="1" hangingPunct="1"/>
            <a:r>
              <a:rPr lang="en-US" altLang="x-none" dirty="0"/>
              <a:t>Exponential (joint) parameterization</a:t>
            </a:r>
          </a:p>
          <a:p>
            <a:pPr lvl="1" eaLnBrk="1" hangingPunct="1"/>
            <a:r>
              <a:rPr lang="en-US" altLang="x-none" dirty="0"/>
              <a:t>Pairwise parameterization</a:t>
            </a:r>
          </a:p>
        </p:txBody>
      </p:sp>
      <p:sp>
        <p:nvSpPr>
          <p:cNvPr id="97284" name="Oval 4"/>
          <p:cNvSpPr>
            <a:spLocks noChangeArrowheads="1"/>
          </p:cNvSpPr>
          <p:nvPr/>
        </p:nvSpPr>
        <p:spPr bwMode="auto">
          <a:xfrm>
            <a:off x="4000500" y="2971800"/>
            <a:ext cx="457200" cy="52863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lIns="18288" tIns="0" rIns="18288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x-none"/>
              <a:t>A</a:t>
            </a:r>
          </a:p>
        </p:txBody>
      </p:sp>
      <p:sp>
        <p:nvSpPr>
          <p:cNvPr id="97285" name="Oval 5"/>
          <p:cNvSpPr>
            <a:spLocks noChangeArrowheads="1"/>
          </p:cNvSpPr>
          <p:nvPr/>
        </p:nvSpPr>
        <p:spPr bwMode="auto">
          <a:xfrm>
            <a:off x="3276600" y="4038600"/>
            <a:ext cx="457200" cy="528638"/>
          </a:xfrm>
          <a:prstGeom prst="ellipse">
            <a:avLst/>
          </a:prstGeom>
          <a:solidFill>
            <a:srgbClr val="FFCC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18288" tIns="0" rIns="18288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x-none"/>
              <a:t>B</a:t>
            </a:r>
          </a:p>
        </p:txBody>
      </p:sp>
      <p:sp>
        <p:nvSpPr>
          <p:cNvPr id="97286" name="Oval 6"/>
          <p:cNvSpPr>
            <a:spLocks noChangeArrowheads="1"/>
          </p:cNvSpPr>
          <p:nvPr/>
        </p:nvSpPr>
        <p:spPr bwMode="auto">
          <a:xfrm>
            <a:off x="4724400" y="4038600"/>
            <a:ext cx="457200" cy="52863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18288" tIns="0" rIns="18288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x-none"/>
              <a:t>C</a:t>
            </a:r>
          </a:p>
        </p:txBody>
      </p:sp>
      <p:cxnSp>
        <p:nvCxnSpPr>
          <p:cNvPr id="97287" name="AutoShape 7"/>
          <p:cNvCxnSpPr>
            <a:cxnSpLocks noChangeShapeType="1"/>
            <a:stCxn id="97284" idx="3"/>
            <a:endCxn id="97285" idx="0"/>
          </p:cNvCxnSpPr>
          <p:nvPr/>
        </p:nvCxnSpPr>
        <p:spPr bwMode="auto">
          <a:xfrm flipH="1">
            <a:off x="3505200" y="3422650"/>
            <a:ext cx="561975" cy="6159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7288" name="AutoShape 8"/>
          <p:cNvCxnSpPr>
            <a:cxnSpLocks noChangeShapeType="1"/>
            <a:stCxn id="97285" idx="6"/>
            <a:endCxn id="97286" idx="2"/>
          </p:cNvCxnSpPr>
          <p:nvPr/>
        </p:nvCxnSpPr>
        <p:spPr bwMode="auto">
          <a:xfrm>
            <a:off x="3733800" y="4303713"/>
            <a:ext cx="9906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7289" name="AutoShape 9"/>
          <p:cNvCxnSpPr>
            <a:cxnSpLocks noChangeShapeType="1"/>
            <a:stCxn id="97284" idx="5"/>
            <a:endCxn id="97286" idx="0"/>
          </p:cNvCxnSpPr>
          <p:nvPr/>
        </p:nvCxnSpPr>
        <p:spPr bwMode="auto">
          <a:xfrm>
            <a:off x="4391025" y="3422650"/>
            <a:ext cx="561975" cy="6159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7290" name="Oval 23"/>
          <p:cNvSpPr>
            <a:spLocks noChangeArrowheads="1"/>
          </p:cNvSpPr>
          <p:nvPr/>
        </p:nvSpPr>
        <p:spPr bwMode="auto">
          <a:xfrm>
            <a:off x="1325563" y="2979738"/>
            <a:ext cx="457200" cy="52863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lIns="18288" tIns="0" rIns="18288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x-none"/>
              <a:t>A</a:t>
            </a:r>
          </a:p>
        </p:txBody>
      </p:sp>
      <p:sp>
        <p:nvSpPr>
          <p:cNvPr id="97291" name="Oval 24"/>
          <p:cNvSpPr>
            <a:spLocks noChangeArrowheads="1"/>
          </p:cNvSpPr>
          <p:nvPr/>
        </p:nvSpPr>
        <p:spPr bwMode="auto">
          <a:xfrm>
            <a:off x="609600" y="4038600"/>
            <a:ext cx="457200" cy="528638"/>
          </a:xfrm>
          <a:prstGeom prst="ellipse">
            <a:avLst/>
          </a:prstGeom>
          <a:solidFill>
            <a:srgbClr val="FFCC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18288" tIns="0" rIns="18288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x-none"/>
              <a:t>B</a:t>
            </a:r>
          </a:p>
        </p:txBody>
      </p:sp>
      <p:sp>
        <p:nvSpPr>
          <p:cNvPr id="97292" name="Oval 25"/>
          <p:cNvSpPr>
            <a:spLocks noChangeArrowheads="1"/>
          </p:cNvSpPr>
          <p:nvPr/>
        </p:nvSpPr>
        <p:spPr bwMode="auto">
          <a:xfrm>
            <a:off x="2057400" y="4038600"/>
            <a:ext cx="457200" cy="52863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18288" tIns="0" rIns="18288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x-none"/>
              <a:t>C</a:t>
            </a:r>
          </a:p>
        </p:txBody>
      </p:sp>
      <p:cxnSp>
        <p:nvCxnSpPr>
          <p:cNvPr id="97293" name="AutoShape 27"/>
          <p:cNvCxnSpPr>
            <a:cxnSpLocks noChangeShapeType="1"/>
            <a:stCxn id="97291" idx="4"/>
            <a:endCxn id="97295" idx="0"/>
          </p:cNvCxnSpPr>
          <p:nvPr/>
        </p:nvCxnSpPr>
        <p:spPr bwMode="auto">
          <a:xfrm>
            <a:off x="838200" y="4567238"/>
            <a:ext cx="715963" cy="3730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7294" name="AutoShape 28"/>
          <p:cNvCxnSpPr>
            <a:cxnSpLocks noChangeShapeType="1"/>
            <a:stCxn id="97290" idx="4"/>
            <a:endCxn id="97295" idx="0"/>
          </p:cNvCxnSpPr>
          <p:nvPr/>
        </p:nvCxnSpPr>
        <p:spPr bwMode="auto">
          <a:xfrm>
            <a:off x="1554163" y="3508375"/>
            <a:ext cx="0" cy="14319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7295" name="Rectangle 31"/>
          <p:cNvSpPr>
            <a:spLocks noChangeArrowheads="1"/>
          </p:cNvSpPr>
          <p:nvPr/>
        </p:nvSpPr>
        <p:spPr bwMode="auto">
          <a:xfrm>
            <a:off x="1146175" y="4940300"/>
            <a:ext cx="815975" cy="469900"/>
          </a:xfrm>
          <a:prstGeom prst="rect">
            <a:avLst/>
          </a:prstGeom>
          <a:solidFill>
            <a:srgbClr val="99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x-none"/>
              <a:t>V</a:t>
            </a:r>
            <a:r>
              <a:rPr lang="en-US" altLang="x-none" baseline="-25000"/>
              <a:t>ABC</a:t>
            </a:r>
          </a:p>
        </p:txBody>
      </p:sp>
      <p:cxnSp>
        <p:nvCxnSpPr>
          <p:cNvPr id="97296" name="AutoShape 32"/>
          <p:cNvCxnSpPr>
            <a:cxnSpLocks noChangeShapeType="1"/>
            <a:stCxn id="97295" idx="0"/>
            <a:endCxn id="97292" idx="4"/>
          </p:cNvCxnSpPr>
          <p:nvPr/>
        </p:nvCxnSpPr>
        <p:spPr bwMode="auto">
          <a:xfrm flipV="1">
            <a:off x="1554163" y="4567238"/>
            <a:ext cx="731837" cy="3730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7297" name="Text Box 35"/>
          <p:cNvSpPr txBox="1">
            <a:spLocks noChangeArrowheads="1"/>
          </p:cNvSpPr>
          <p:nvPr/>
        </p:nvSpPr>
        <p:spPr bwMode="auto">
          <a:xfrm>
            <a:off x="0" y="5638800"/>
            <a:ext cx="3124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x-none"/>
              <a:t>Factor graph for</a:t>
            </a:r>
            <a:br>
              <a:rPr lang="en-US" altLang="x-none"/>
            </a:br>
            <a:r>
              <a:rPr lang="en-US" altLang="x-none"/>
              <a:t>joint parameterization</a:t>
            </a:r>
          </a:p>
        </p:txBody>
      </p:sp>
      <p:sp>
        <p:nvSpPr>
          <p:cNvPr id="97298" name="Oval 37"/>
          <p:cNvSpPr>
            <a:spLocks noChangeArrowheads="1"/>
          </p:cNvSpPr>
          <p:nvPr/>
        </p:nvSpPr>
        <p:spPr bwMode="auto">
          <a:xfrm>
            <a:off x="7132638" y="2979738"/>
            <a:ext cx="457200" cy="52863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lIns="18288" tIns="0" rIns="18288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x-none"/>
              <a:t>A</a:t>
            </a:r>
          </a:p>
        </p:txBody>
      </p:sp>
      <p:sp>
        <p:nvSpPr>
          <p:cNvPr id="97299" name="Oval 38"/>
          <p:cNvSpPr>
            <a:spLocks noChangeArrowheads="1"/>
          </p:cNvSpPr>
          <p:nvPr/>
        </p:nvSpPr>
        <p:spPr bwMode="auto">
          <a:xfrm>
            <a:off x="6416675" y="4038600"/>
            <a:ext cx="457200" cy="528638"/>
          </a:xfrm>
          <a:prstGeom prst="ellipse">
            <a:avLst/>
          </a:prstGeom>
          <a:solidFill>
            <a:srgbClr val="FFCC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18288" tIns="0" rIns="18288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x-none"/>
              <a:t>B</a:t>
            </a:r>
          </a:p>
        </p:txBody>
      </p:sp>
      <p:sp>
        <p:nvSpPr>
          <p:cNvPr id="97300" name="Oval 39"/>
          <p:cNvSpPr>
            <a:spLocks noChangeArrowheads="1"/>
          </p:cNvSpPr>
          <p:nvPr/>
        </p:nvSpPr>
        <p:spPr bwMode="auto">
          <a:xfrm>
            <a:off x="7864475" y="4038600"/>
            <a:ext cx="457200" cy="52863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18288" tIns="0" rIns="18288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x-none"/>
              <a:t>C</a:t>
            </a:r>
          </a:p>
        </p:txBody>
      </p:sp>
      <p:cxnSp>
        <p:nvCxnSpPr>
          <p:cNvPr id="97301" name="AutoShape 40"/>
          <p:cNvCxnSpPr>
            <a:cxnSpLocks noChangeShapeType="1"/>
            <a:stCxn id="97304" idx="2"/>
            <a:endCxn id="97299" idx="0"/>
          </p:cNvCxnSpPr>
          <p:nvPr/>
        </p:nvCxnSpPr>
        <p:spPr bwMode="auto">
          <a:xfrm>
            <a:off x="6065838" y="3479800"/>
            <a:ext cx="579437" cy="558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7302" name="AutoShape 41"/>
          <p:cNvCxnSpPr>
            <a:cxnSpLocks noChangeShapeType="1"/>
            <a:stCxn id="97299" idx="4"/>
            <a:endCxn id="97306" idx="0"/>
          </p:cNvCxnSpPr>
          <p:nvPr/>
        </p:nvCxnSpPr>
        <p:spPr bwMode="auto">
          <a:xfrm>
            <a:off x="6645275" y="4567238"/>
            <a:ext cx="715963" cy="3730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7303" name="AutoShape 42"/>
          <p:cNvCxnSpPr>
            <a:cxnSpLocks noChangeShapeType="1"/>
            <a:stCxn id="97298" idx="6"/>
            <a:endCxn id="97305" idx="1"/>
          </p:cNvCxnSpPr>
          <p:nvPr/>
        </p:nvCxnSpPr>
        <p:spPr bwMode="auto">
          <a:xfrm>
            <a:off x="7589838" y="3244850"/>
            <a:ext cx="65563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7304" name="Rectangle 43"/>
          <p:cNvSpPr>
            <a:spLocks noChangeArrowheads="1"/>
          </p:cNvSpPr>
          <p:nvPr/>
        </p:nvSpPr>
        <p:spPr bwMode="auto">
          <a:xfrm>
            <a:off x="5730875" y="3009900"/>
            <a:ext cx="669925" cy="469900"/>
          </a:xfrm>
          <a:prstGeom prst="rect">
            <a:avLst/>
          </a:prstGeom>
          <a:solidFill>
            <a:srgbClr val="99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x-none"/>
              <a:t>V</a:t>
            </a:r>
            <a:r>
              <a:rPr lang="en-US" altLang="x-none" baseline="-25000"/>
              <a:t>AB</a:t>
            </a:r>
          </a:p>
        </p:txBody>
      </p:sp>
      <p:sp>
        <p:nvSpPr>
          <p:cNvPr id="97305" name="Rectangle 44"/>
          <p:cNvSpPr>
            <a:spLocks noChangeArrowheads="1"/>
          </p:cNvSpPr>
          <p:nvPr/>
        </p:nvSpPr>
        <p:spPr bwMode="auto">
          <a:xfrm>
            <a:off x="8245475" y="3009900"/>
            <a:ext cx="669925" cy="469900"/>
          </a:xfrm>
          <a:prstGeom prst="rect">
            <a:avLst/>
          </a:prstGeom>
          <a:solidFill>
            <a:srgbClr val="99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x-none"/>
              <a:t>V</a:t>
            </a:r>
            <a:r>
              <a:rPr lang="en-US" altLang="x-none" baseline="-25000"/>
              <a:t>AB</a:t>
            </a:r>
          </a:p>
        </p:txBody>
      </p:sp>
      <p:sp>
        <p:nvSpPr>
          <p:cNvPr id="97306" name="Rectangle 45"/>
          <p:cNvSpPr>
            <a:spLocks noChangeArrowheads="1"/>
          </p:cNvSpPr>
          <p:nvPr/>
        </p:nvSpPr>
        <p:spPr bwMode="auto">
          <a:xfrm>
            <a:off x="7026275" y="4940300"/>
            <a:ext cx="669925" cy="469900"/>
          </a:xfrm>
          <a:prstGeom prst="rect">
            <a:avLst/>
          </a:prstGeom>
          <a:solidFill>
            <a:srgbClr val="99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x-none"/>
              <a:t>V</a:t>
            </a:r>
            <a:r>
              <a:rPr lang="en-US" altLang="x-none" baseline="-25000"/>
              <a:t>AB</a:t>
            </a:r>
          </a:p>
        </p:txBody>
      </p:sp>
      <p:cxnSp>
        <p:nvCxnSpPr>
          <p:cNvPr id="97307" name="AutoShape 46"/>
          <p:cNvCxnSpPr>
            <a:cxnSpLocks noChangeShapeType="1"/>
            <a:stCxn id="97306" idx="0"/>
            <a:endCxn id="97300" idx="4"/>
          </p:cNvCxnSpPr>
          <p:nvPr/>
        </p:nvCxnSpPr>
        <p:spPr bwMode="auto">
          <a:xfrm flipV="1">
            <a:off x="7361238" y="4567238"/>
            <a:ext cx="731837" cy="3730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7308" name="AutoShape 47"/>
          <p:cNvCxnSpPr>
            <a:cxnSpLocks noChangeShapeType="1"/>
            <a:stCxn id="97300" idx="0"/>
            <a:endCxn id="97305" idx="2"/>
          </p:cNvCxnSpPr>
          <p:nvPr/>
        </p:nvCxnSpPr>
        <p:spPr bwMode="auto">
          <a:xfrm flipV="1">
            <a:off x="8093075" y="3479800"/>
            <a:ext cx="487363" cy="558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7309" name="AutoShape 48"/>
          <p:cNvCxnSpPr>
            <a:cxnSpLocks noChangeShapeType="1"/>
            <a:stCxn id="97298" idx="2"/>
            <a:endCxn id="97304" idx="3"/>
          </p:cNvCxnSpPr>
          <p:nvPr/>
        </p:nvCxnSpPr>
        <p:spPr bwMode="auto">
          <a:xfrm flipH="1">
            <a:off x="6400800" y="3244850"/>
            <a:ext cx="731838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7310" name="Text Box 49"/>
          <p:cNvSpPr txBox="1">
            <a:spLocks noChangeArrowheads="1"/>
          </p:cNvSpPr>
          <p:nvPr/>
        </p:nvSpPr>
        <p:spPr bwMode="auto">
          <a:xfrm>
            <a:off x="5257800" y="5638800"/>
            <a:ext cx="3886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x-none"/>
              <a:t>Factor graph for</a:t>
            </a:r>
            <a:br>
              <a:rPr lang="en-US" altLang="x-none"/>
            </a:br>
            <a:r>
              <a:rPr lang="en-US" altLang="x-none"/>
              <a:t>pairwise  parameterization</a:t>
            </a:r>
          </a:p>
        </p:txBody>
      </p:sp>
      <p:sp>
        <p:nvSpPr>
          <p:cNvPr id="97311" name="Text Box 50"/>
          <p:cNvSpPr txBox="1">
            <a:spLocks noChangeArrowheads="1"/>
          </p:cNvSpPr>
          <p:nvPr/>
        </p:nvSpPr>
        <p:spPr bwMode="auto">
          <a:xfrm>
            <a:off x="3048000" y="46482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x-none">
                <a:solidFill>
                  <a:schemeClr val="hlink"/>
                </a:solidFill>
              </a:rPr>
              <a:t>Markov network</a:t>
            </a:r>
          </a:p>
        </p:txBody>
      </p:sp>
    </p:spTree>
    <p:extLst>
      <p:ext uri="{BB962C8B-B14F-4D97-AF65-F5344CB8AC3E}">
        <p14:creationId xmlns:p14="http://schemas.microsoft.com/office/powerpoint/2010/main" val="81123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Transforming MRFs into BNs and back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77" y="1570037"/>
            <a:ext cx="7067446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2986088" y="1882557"/>
            <a:ext cx="428625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/>
              <a:t>Remember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four</a:t>
            </a:r>
            <a:r>
              <a:rPr lang="de-DE" dirty="0" smtClean="0"/>
              <a:t> </a:t>
            </a:r>
            <a:r>
              <a:rPr lang="de-DE" dirty="0" err="1" smtClean="0"/>
              <a:t>students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Solving</a:t>
            </a:r>
            <a:r>
              <a:rPr lang="de-DE" dirty="0" smtClean="0"/>
              <a:t> </a:t>
            </a:r>
            <a:r>
              <a:rPr lang="de-DE" dirty="0" err="1" smtClean="0"/>
              <a:t>home</a:t>
            </a:r>
            <a:r>
              <a:rPr lang="de-DE" dirty="0" smtClean="0"/>
              <a:t> </a:t>
            </a:r>
            <a:r>
              <a:rPr lang="de-DE" dirty="0" err="1" smtClean="0"/>
              <a:t>assignments</a:t>
            </a:r>
            <a:r>
              <a:rPr lang="de-DE" dirty="0" smtClean="0"/>
              <a:t> in </a:t>
            </a:r>
            <a:r>
              <a:rPr lang="de-DE" dirty="0" err="1" smtClean="0"/>
              <a:t>pairs</a:t>
            </a:r>
            <a:r>
              <a:rPr lang="de-DE" dirty="0" smtClean="0"/>
              <a:t> </a:t>
            </a:r>
          </a:p>
        </p:txBody>
      </p:sp>
      <p:cxnSp>
        <p:nvCxnSpPr>
          <p:cNvPr id="7" name="Gerade Verbindung mit Pfeil 6"/>
          <p:cNvCxnSpPr/>
          <p:nvPr/>
        </p:nvCxnSpPr>
        <p:spPr>
          <a:xfrm flipH="1">
            <a:off x="2986088" y="2528888"/>
            <a:ext cx="1943100" cy="385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15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219200"/>
            <a:ext cx="8382000" cy="1470025"/>
          </a:xfrm>
        </p:spPr>
        <p:txBody>
          <a:bodyPr>
            <a:noAutofit/>
          </a:bodyPr>
          <a:lstStyle/>
          <a:p>
            <a:r>
              <a:rPr lang="de-DE" sz="4000" dirty="0" err="1" smtClean="0"/>
              <a:t>Recap</a:t>
            </a:r>
            <a:r>
              <a:rPr lang="de-DE" sz="4000" dirty="0" smtClean="0"/>
              <a:t>: </a:t>
            </a:r>
            <a:r>
              <a:rPr lang="de-DE" sz="4000" dirty="0" err="1" smtClean="0"/>
              <a:t>Inference</a:t>
            </a:r>
            <a:r>
              <a:rPr lang="de-DE" sz="4000" dirty="0" smtClean="0"/>
              <a:t> in </a:t>
            </a:r>
            <a:r>
              <a:rPr lang="de-DE" sz="4000" dirty="0" err="1" smtClean="0"/>
              <a:t>Probabilistic</a:t>
            </a:r>
            <a:r>
              <a:rPr lang="de-DE" sz="4000" dirty="0" smtClean="0"/>
              <a:t> </a:t>
            </a:r>
            <a:r>
              <a:rPr lang="de-DE" sz="4000" dirty="0" err="1" smtClean="0"/>
              <a:t>Graphical</a:t>
            </a:r>
            <a:r>
              <a:rPr lang="de-DE" sz="4000" dirty="0" smtClean="0"/>
              <a:t> Models</a:t>
            </a:r>
            <a:endParaRPr lang="en-US" sz="40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2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 Graphs vs. MRFs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99" y="1196975"/>
            <a:ext cx="7262201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22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13" y="684212"/>
            <a:ext cx="9173627" cy="620077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BNs – MRFs – FGs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2894743" y="2528890"/>
            <a:ext cx="8914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/>
              <a:t>implied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6233255" y="4895852"/>
            <a:ext cx="8914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/>
              <a:t>implied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77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Generative vs. Discriminative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7" y="1368430"/>
            <a:ext cx="7998145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4940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Random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Conditional random field (CRF) is a Markov random field of </a:t>
            </a:r>
            <a:r>
              <a:rPr lang="en-US" dirty="0" err="1">
                <a:solidFill>
                  <a:srgbClr val="0070C0"/>
                </a:solidFill>
              </a:rPr>
              <a:t>unobservables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which are globally conditioned on a set of </a:t>
            </a:r>
            <a:r>
              <a:rPr lang="en-US" dirty="0">
                <a:solidFill>
                  <a:srgbClr val="0070C0"/>
                </a:solidFill>
              </a:rPr>
              <a:t>observables</a:t>
            </a:r>
            <a:r>
              <a:rPr lang="en-US" dirty="0"/>
              <a:t> (Lafferty et al., 2001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14500" y="6126163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150CFF"/>
                </a:solidFill>
                <a:latin typeface="Arial" charset="0"/>
              </a:rPr>
              <a:t>Lafferty, J., McCallum, A., Pereira, </a:t>
            </a:r>
            <a:r>
              <a:rPr lang="en-US" sz="1200" dirty="0" smtClean="0">
                <a:solidFill>
                  <a:srgbClr val="150CFF"/>
                </a:solidFill>
                <a:latin typeface="Arial" charset="0"/>
              </a:rPr>
              <a:t>F.</a:t>
            </a:r>
            <a:r>
              <a:rPr lang="en-US" sz="1200" dirty="0">
                <a:solidFill>
                  <a:srgbClr val="150CFF"/>
                </a:solidFill>
                <a:latin typeface="Arial" charset="0"/>
              </a:rPr>
              <a:t> </a:t>
            </a:r>
            <a:r>
              <a:rPr lang="en-US" sz="1200" dirty="0">
                <a:solidFill>
                  <a:srgbClr val="150CFF"/>
                </a:solidFill>
                <a:latin typeface="Arial" charset="0"/>
                <a:hlinkClick r:id="rId2"/>
              </a:rPr>
              <a:t>"Conditional random fields: Probabilistic models for segmenting and labeling sequence data"</a:t>
            </a:r>
            <a:r>
              <a:rPr lang="en-US" sz="1200" dirty="0">
                <a:solidFill>
                  <a:srgbClr val="150CFF"/>
                </a:solidFill>
                <a:latin typeface="Arial" charset="0"/>
              </a:rPr>
              <a:t>. </a:t>
            </a:r>
            <a:r>
              <a:rPr lang="en-US" sz="1200" i="1" dirty="0">
                <a:solidFill>
                  <a:srgbClr val="150CFF"/>
                </a:solidFill>
                <a:latin typeface="Arial" charset="0"/>
              </a:rPr>
              <a:t>Proc. 18th International Conf. on Machine Learning</a:t>
            </a:r>
            <a:r>
              <a:rPr lang="en-US" sz="1200" dirty="0">
                <a:solidFill>
                  <a:srgbClr val="150CFF"/>
                </a:solidFill>
                <a:latin typeface="Arial" charset="0"/>
              </a:rPr>
              <a:t>. Morgan Kaufmann. pp. 282–289</a:t>
            </a:r>
            <a:r>
              <a:rPr lang="en-US" sz="1200" dirty="0" smtClean="0">
                <a:solidFill>
                  <a:srgbClr val="150CFF"/>
                </a:solidFill>
                <a:latin typeface="Arial" charset="0"/>
              </a:rPr>
              <a:t>. 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2001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1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1" y="457206"/>
            <a:ext cx="9034357" cy="6159200"/>
          </a:xfrm>
        </p:spPr>
      </p:pic>
      <p:sp>
        <p:nvSpPr>
          <p:cNvPr id="3" name="TextBox 2"/>
          <p:cNvSpPr txBox="1"/>
          <p:nvPr/>
        </p:nvSpPr>
        <p:spPr>
          <a:xfrm>
            <a:off x="5943600" y="4214813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P(</a:t>
            </a:r>
            <a:r>
              <a:rPr lang="en-US" b="1" dirty="0" smtClean="0"/>
              <a:t>Y</a:t>
            </a:r>
            <a:r>
              <a:rPr lang="en-US" dirty="0" smtClean="0"/>
              <a:t> | </a:t>
            </a:r>
            <a:r>
              <a:rPr lang="en-US" b="1" dirty="0" smtClean="0"/>
              <a:t>X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4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Large-Scale Object Recognition using Label Relation Graphs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70933" y="3911600"/>
            <a:ext cx="10131547" cy="1752600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solidFill>
                  <a:schemeClr val="tx1"/>
                </a:solidFill>
              </a:rPr>
              <a:t>Jia Deng</a:t>
            </a:r>
            <a:r>
              <a:rPr lang="en-US" sz="2400" baseline="30000" dirty="0" smtClean="0">
                <a:solidFill>
                  <a:schemeClr val="tx1"/>
                </a:solidFill>
              </a:rPr>
              <a:t>1,2</a:t>
            </a:r>
            <a:r>
              <a:rPr lang="en-US" sz="2400" dirty="0">
                <a:solidFill>
                  <a:schemeClr val="tx1"/>
                </a:solidFill>
              </a:rPr>
              <a:t>,</a:t>
            </a:r>
            <a:r>
              <a:rPr lang="en-US" sz="2400" dirty="0" smtClean="0">
                <a:solidFill>
                  <a:schemeClr val="tx1"/>
                </a:solidFill>
              </a:rPr>
              <a:t> Nan Ding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Yangqing</a:t>
            </a:r>
            <a:r>
              <a:rPr lang="en-US" sz="2400" dirty="0" smtClean="0">
                <a:solidFill>
                  <a:schemeClr val="tx1"/>
                </a:solidFill>
              </a:rPr>
              <a:t> Jia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, Andrea Frome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, Kevin Murphy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Samy</a:t>
            </a:r>
            <a:r>
              <a:rPr lang="en-US" sz="2400" dirty="0" smtClean="0">
                <a:solidFill>
                  <a:schemeClr val="tx1"/>
                </a:solidFill>
              </a:rPr>
              <a:t> Bengio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, Yuan Li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Hartmut</a:t>
            </a:r>
            <a:r>
              <a:rPr lang="en-US" sz="2400" dirty="0" smtClean="0">
                <a:solidFill>
                  <a:schemeClr val="tx1"/>
                </a:solidFill>
              </a:rPr>
              <a:t> Neven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Hartwig</a:t>
            </a:r>
            <a:r>
              <a:rPr lang="en-US" sz="2400" dirty="0" smtClean="0">
                <a:solidFill>
                  <a:schemeClr val="tx1"/>
                </a:solidFill>
              </a:rPr>
              <a:t> Adam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99" y="5831990"/>
            <a:ext cx="1445178" cy="8591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28447" y="5151216"/>
            <a:ext cx="5044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University of Michigan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, Google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021" y="5934261"/>
            <a:ext cx="2204967" cy="75689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990600" y="1058333"/>
            <a:ext cx="7315200" cy="715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Times" charset="0"/>
              <a:buNone/>
            </a:pPr>
            <a:r>
              <a:rPr lang="en-US" sz="4000" dirty="0" smtClean="0">
                <a:latin typeface="Lucida Grande" charset="0"/>
                <a:ea typeface="ＭＳ Ｐゴシック" charset="0"/>
                <a:cs typeface="ＭＳ Ｐゴシック" charset="0"/>
              </a:rPr>
              <a:t>Based on ECCV14 paper:</a:t>
            </a:r>
            <a:endParaRPr lang="en-US" sz="4400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41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72067"/>
          </a:xfrm>
        </p:spPr>
        <p:txBody>
          <a:bodyPr/>
          <a:lstStyle/>
          <a:p>
            <a:r>
              <a:rPr lang="en-US" dirty="0" smtClean="0"/>
              <a:t>Assign semantic labels to objects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62666" y="4110665"/>
            <a:ext cx="4961467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64372" y="3710668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264372" y="4144531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264372" y="3247065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66" y="3213199"/>
            <a:ext cx="1270001" cy="175113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281307" y="4564662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353062" y="3213199"/>
            <a:ext cx="677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53062" y="3686398"/>
            <a:ext cx="677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69995" y="4585127"/>
            <a:ext cx="677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✖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53062" y="4110665"/>
            <a:ext cx="677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50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72067"/>
          </a:xfrm>
        </p:spPr>
        <p:txBody>
          <a:bodyPr/>
          <a:lstStyle/>
          <a:p>
            <a:r>
              <a:rPr lang="en-US" dirty="0" smtClean="0"/>
              <a:t>Assign semantic labels to objects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66" y="3213199"/>
            <a:ext cx="1270001" cy="1751131"/>
          </a:xfrm>
          <a:prstGeom prst="rect">
            <a:avLst/>
          </a:prstGeom>
        </p:spPr>
      </p:pic>
      <p:sp>
        <p:nvSpPr>
          <p:cNvPr id="135" name="TextBox 134"/>
          <p:cNvSpPr txBox="1"/>
          <p:nvPr/>
        </p:nvSpPr>
        <p:spPr>
          <a:xfrm>
            <a:off x="7780625" y="2654654"/>
            <a:ext cx="136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Probabilities</a:t>
            </a:r>
            <a:endParaRPr lang="en-US" dirty="0"/>
          </a:p>
        </p:txBody>
      </p:sp>
      <p:sp>
        <p:nvSpPr>
          <p:cNvPr id="136" name="TextBox 135"/>
          <p:cNvSpPr txBox="1"/>
          <p:nvPr/>
        </p:nvSpPr>
        <p:spPr>
          <a:xfrm>
            <a:off x="8382576" y="3248412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0.9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8391325" y="3762624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0.8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8400021" y="4204642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0.9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8412594" y="4643892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0.1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264372" y="3710668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7264372" y="4144531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7264372" y="3247065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7281307" y="4564662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7055895" y="2654654"/>
            <a:ext cx="2035185" cy="2496564"/>
          </a:xfrm>
          <a:prstGeom prst="rect">
            <a:avLst/>
          </a:prstGeom>
          <a:noFill/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1862666" y="4110665"/>
            <a:ext cx="4961467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90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72067"/>
          </a:xfrm>
        </p:spPr>
        <p:txBody>
          <a:bodyPr/>
          <a:lstStyle/>
          <a:p>
            <a:r>
              <a:rPr lang="en-US" dirty="0" smtClean="0"/>
              <a:t>Assign semantic labels to objects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42532" y="4110665"/>
            <a:ext cx="3894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66" y="3213199"/>
            <a:ext cx="1270001" cy="17511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50534" y="3137332"/>
            <a:ext cx="1845733" cy="20700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Feature Extractor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102734" y="4146906"/>
            <a:ext cx="3894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755517" y="339354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599428" y="321580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599428" y="361774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599428" y="4007536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599428" y="4414873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599428" y="481660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>
            <a:stCxn id="28" idx="6"/>
            <a:endCxn id="13" idx="2"/>
          </p:cNvCxnSpPr>
          <p:nvPr/>
        </p:nvCxnSpPr>
        <p:spPr>
          <a:xfrm>
            <a:off x="4917629" y="3374910"/>
            <a:ext cx="837888" cy="177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9" idx="6"/>
            <a:endCxn id="13" idx="2"/>
          </p:cNvCxnSpPr>
          <p:nvPr/>
        </p:nvCxnSpPr>
        <p:spPr>
          <a:xfrm flipV="1">
            <a:off x="4917629" y="3552643"/>
            <a:ext cx="837888" cy="224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0" idx="6"/>
            <a:endCxn id="13" idx="2"/>
          </p:cNvCxnSpPr>
          <p:nvPr/>
        </p:nvCxnSpPr>
        <p:spPr>
          <a:xfrm flipV="1">
            <a:off x="4917629" y="3552643"/>
            <a:ext cx="837888" cy="613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1" idx="6"/>
            <a:endCxn id="13" idx="2"/>
          </p:cNvCxnSpPr>
          <p:nvPr/>
        </p:nvCxnSpPr>
        <p:spPr>
          <a:xfrm flipV="1">
            <a:off x="4917629" y="3552643"/>
            <a:ext cx="837888" cy="1021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3" idx="6"/>
            <a:endCxn id="13" idx="2"/>
          </p:cNvCxnSpPr>
          <p:nvPr/>
        </p:nvCxnSpPr>
        <p:spPr>
          <a:xfrm flipV="1">
            <a:off x="4917629" y="3552643"/>
            <a:ext cx="837888" cy="1423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5755517" y="383151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/>
          <p:cNvCxnSpPr>
            <a:stCxn id="28" idx="6"/>
            <a:endCxn id="61" idx="2"/>
          </p:cNvCxnSpPr>
          <p:nvPr/>
        </p:nvCxnSpPr>
        <p:spPr>
          <a:xfrm>
            <a:off x="4917629" y="3374910"/>
            <a:ext cx="837888" cy="6157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9" idx="6"/>
            <a:endCxn id="61" idx="2"/>
          </p:cNvCxnSpPr>
          <p:nvPr/>
        </p:nvCxnSpPr>
        <p:spPr>
          <a:xfrm>
            <a:off x="4917629" y="3776845"/>
            <a:ext cx="837888" cy="213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0" idx="6"/>
            <a:endCxn id="61" idx="2"/>
          </p:cNvCxnSpPr>
          <p:nvPr/>
        </p:nvCxnSpPr>
        <p:spPr>
          <a:xfrm flipV="1">
            <a:off x="4917629" y="3990620"/>
            <a:ext cx="837888" cy="176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1" idx="6"/>
            <a:endCxn id="61" idx="2"/>
          </p:cNvCxnSpPr>
          <p:nvPr/>
        </p:nvCxnSpPr>
        <p:spPr>
          <a:xfrm flipV="1">
            <a:off x="4917629" y="3990620"/>
            <a:ext cx="837888" cy="583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33" idx="6"/>
            <a:endCxn id="61" idx="2"/>
          </p:cNvCxnSpPr>
          <p:nvPr/>
        </p:nvCxnSpPr>
        <p:spPr>
          <a:xfrm flipV="1">
            <a:off x="4917629" y="3990620"/>
            <a:ext cx="837888" cy="985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5755517" y="4246461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Arrow Connector 86"/>
          <p:cNvCxnSpPr>
            <a:stCxn id="28" idx="6"/>
            <a:endCxn id="85" idx="2"/>
          </p:cNvCxnSpPr>
          <p:nvPr/>
        </p:nvCxnSpPr>
        <p:spPr>
          <a:xfrm>
            <a:off x="4917629" y="3374910"/>
            <a:ext cx="837888" cy="1030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30" idx="6"/>
            <a:endCxn id="85" idx="2"/>
          </p:cNvCxnSpPr>
          <p:nvPr/>
        </p:nvCxnSpPr>
        <p:spPr>
          <a:xfrm>
            <a:off x="4917629" y="4166637"/>
            <a:ext cx="837888" cy="23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9" idx="6"/>
            <a:endCxn id="85" idx="2"/>
          </p:cNvCxnSpPr>
          <p:nvPr/>
        </p:nvCxnSpPr>
        <p:spPr>
          <a:xfrm>
            <a:off x="4917629" y="3776845"/>
            <a:ext cx="837888" cy="628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31" idx="6"/>
            <a:endCxn id="85" idx="2"/>
          </p:cNvCxnSpPr>
          <p:nvPr/>
        </p:nvCxnSpPr>
        <p:spPr>
          <a:xfrm flipV="1">
            <a:off x="4917629" y="4405562"/>
            <a:ext cx="837888" cy="168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33" idx="6"/>
            <a:endCxn id="85" idx="2"/>
          </p:cNvCxnSpPr>
          <p:nvPr/>
        </p:nvCxnSpPr>
        <p:spPr>
          <a:xfrm flipV="1">
            <a:off x="4917629" y="4405562"/>
            <a:ext cx="837888" cy="570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 96"/>
          <p:cNvSpPr/>
          <p:nvPr/>
        </p:nvSpPr>
        <p:spPr>
          <a:xfrm>
            <a:off x="5755517" y="468887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Arrow Connector 97"/>
          <p:cNvCxnSpPr>
            <a:stCxn id="28" idx="6"/>
            <a:endCxn id="97" idx="2"/>
          </p:cNvCxnSpPr>
          <p:nvPr/>
        </p:nvCxnSpPr>
        <p:spPr>
          <a:xfrm>
            <a:off x="4917629" y="3374910"/>
            <a:ext cx="837888" cy="1473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29" idx="6"/>
            <a:endCxn id="97" idx="2"/>
          </p:cNvCxnSpPr>
          <p:nvPr/>
        </p:nvCxnSpPr>
        <p:spPr>
          <a:xfrm>
            <a:off x="4917629" y="3776845"/>
            <a:ext cx="837888" cy="1071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30" idx="6"/>
            <a:endCxn id="97" idx="2"/>
          </p:cNvCxnSpPr>
          <p:nvPr/>
        </p:nvCxnSpPr>
        <p:spPr>
          <a:xfrm>
            <a:off x="4917629" y="4166637"/>
            <a:ext cx="837888" cy="681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31" idx="6"/>
            <a:endCxn id="97" idx="2"/>
          </p:cNvCxnSpPr>
          <p:nvPr/>
        </p:nvCxnSpPr>
        <p:spPr>
          <a:xfrm>
            <a:off x="4917629" y="4573974"/>
            <a:ext cx="837888" cy="274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33" idx="6"/>
            <a:endCxn id="97" idx="2"/>
          </p:cNvCxnSpPr>
          <p:nvPr/>
        </p:nvCxnSpPr>
        <p:spPr>
          <a:xfrm flipV="1">
            <a:off x="4917629" y="4847975"/>
            <a:ext cx="837888" cy="1277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4228470" y="2642340"/>
            <a:ext cx="1052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Features </a:t>
            </a:r>
            <a:endParaRPr lang="en-US" sz="1600" dirty="0"/>
          </a:p>
        </p:txBody>
      </p:sp>
      <p:sp>
        <p:nvSpPr>
          <p:cNvPr id="127" name="Rectangle 126"/>
          <p:cNvSpPr/>
          <p:nvPr/>
        </p:nvSpPr>
        <p:spPr>
          <a:xfrm>
            <a:off x="5280826" y="3137332"/>
            <a:ext cx="1533954" cy="207000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8" name="Straight Arrow Connector 127"/>
          <p:cNvCxnSpPr/>
          <p:nvPr/>
        </p:nvCxnSpPr>
        <p:spPr>
          <a:xfrm>
            <a:off x="6221087" y="3552643"/>
            <a:ext cx="10684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6238022" y="3990620"/>
            <a:ext cx="10684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>
            <a:off x="6238022" y="4405562"/>
            <a:ext cx="10684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6238022" y="4816609"/>
            <a:ext cx="10684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5468588" y="2642340"/>
            <a:ext cx="1052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Classifier</a:t>
            </a:r>
            <a:endParaRPr lang="en-US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7780625" y="2654654"/>
            <a:ext cx="136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Probabilities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8382576" y="3248412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0.9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391325" y="3762624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0.8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400021" y="4204642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0.9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12594" y="4643892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0.1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264372" y="3710668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7264372" y="4144531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67" name="TextBox 66"/>
          <p:cNvSpPr txBox="1"/>
          <p:nvPr/>
        </p:nvSpPr>
        <p:spPr>
          <a:xfrm>
            <a:off x="7264372" y="3247065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7281307" y="4564662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565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823"/>
            <a:ext cx="8229600" cy="1143000"/>
          </a:xfrm>
        </p:spPr>
        <p:txBody>
          <a:bodyPr/>
          <a:lstStyle/>
          <a:p>
            <a:r>
              <a:rPr lang="en-US" dirty="0" smtClean="0"/>
              <a:t>Object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889" y="3779972"/>
            <a:ext cx="8229600" cy="8720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Multiclass classifier: </a:t>
            </a:r>
            <a:r>
              <a:rPr lang="en-US" sz="2800" dirty="0" err="1" smtClean="0"/>
              <a:t>Softmax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691513" y="5025937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691513" y="5459800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691513" y="4562334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708448" y="5879931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13" name="Oval 12"/>
          <p:cNvSpPr/>
          <p:nvPr/>
        </p:nvSpPr>
        <p:spPr>
          <a:xfrm>
            <a:off x="2289975" y="4708811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133886" y="453107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133886" y="4933013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133886" y="532280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133886" y="573014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133886" y="613187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>
            <a:stCxn id="28" idx="6"/>
            <a:endCxn id="13" idx="2"/>
          </p:cNvCxnSpPr>
          <p:nvPr/>
        </p:nvCxnSpPr>
        <p:spPr>
          <a:xfrm>
            <a:off x="1452087" y="4690179"/>
            <a:ext cx="837888" cy="177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9" idx="6"/>
            <a:endCxn id="13" idx="2"/>
          </p:cNvCxnSpPr>
          <p:nvPr/>
        </p:nvCxnSpPr>
        <p:spPr>
          <a:xfrm flipV="1">
            <a:off x="1452087" y="4867912"/>
            <a:ext cx="837888" cy="224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0" idx="6"/>
            <a:endCxn id="13" idx="2"/>
          </p:cNvCxnSpPr>
          <p:nvPr/>
        </p:nvCxnSpPr>
        <p:spPr>
          <a:xfrm flipV="1">
            <a:off x="1452087" y="4867912"/>
            <a:ext cx="837888" cy="613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1" idx="6"/>
            <a:endCxn id="13" idx="2"/>
          </p:cNvCxnSpPr>
          <p:nvPr/>
        </p:nvCxnSpPr>
        <p:spPr>
          <a:xfrm flipV="1">
            <a:off x="1452087" y="4867912"/>
            <a:ext cx="837888" cy="1021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3" idx="6"/>
            <a:endCxn id="13" idx="2"/>
          </p:cNvCxnSpPr>
          <p:nvPr/>
        </p:nvCxnSpPr>
        <p:spPr>
          <a:xfrm flipV="1">
            <a:off x="1452087" y="4867912"/>
            <a:ext cx="837888" cy="1423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2289975" y="514678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/>
          <p:cNvCxnSpPr>
            <a:stCxn id="28" idx="6"/>
            <a:endCxn id="61" idx="2"/>
          </p:cNvCxnSpPr>
          <p:nvPr/>
        </p:nvCxnSpPr>
        <p:spPr>
          <a:xfrm>
            <a:off x="1452087" y="4690179"/>
            <a:ext cx="837888" cy="6157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9" idx="6"/>
            <a:endCxn id="61" idx="2"/>
          </p:cNvCxnSpPr>
          <p:nvPr/>
        </p:nvCxnSpPr>
        <p:spPr>
          <a:xfrm>
            <a:off x="1452087" y="5092114"/>
            <a:ext cx="837888" cy="213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0" idx="6"/>
            <a:endCxn id="61" idx="2"/>
          </p:cNvCxnSpPr>
          <p:nvPr/>
        </p:nvCxnSpPr>
        <p:spPr>
          <a:xfrm flipV="1">
            <a:off x="1452087" y="5305889"/>
            <a:ext cx="837888" cy="176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1" idx="6"/>
            <a:endCxn id="61" idx="2"/>
          </p:cNvCxnSpPr>
          <p:nvPr/>
        </p:nvCxnSpPr>
        <p:spPr>
          <a:xfrm flipV="1">
            <a:off x="1452087" y="5305889"/>
            <a:ext cx="837888" cy="583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33" idx="6"/>
            <a:endCxn id="61" idx="2"/>
          </p:cNvCxnSpPr>
          <p:nvPr/>
        </p:nvCxnSpPr>
        <p:spPr>
          <a:xfrm flipV="1">
            <a:off x="1452087" y="5305889"/>
            <a:ext cx="837888" cy="985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2289975" y="556173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Arrow Connector 86"/>
          <p:cNvCxnSpPr>
            <a:stCxn id="28" idx="6"/>
            <a:endCxn id="85" idx="2"/>
          </p:cNvCxnSpPr>
          <p:nvPr/>
        </p:nvCxnSpPr>
        <p:spPr>
          <a:xfrm>
            <a:off x="1452087" y="4690179"/>
            <a:ext cx="837888" cy="1030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30" idx="6"/>
            <a:endCxn id="85" idx="2"/>
          </p:cNvCxnSpPr>
          <p:nvPr/>
        </p:nvCxnSpPr>
        <p:spPr>
          <a:xfrm>
            <a:off x="1452087" y="5481906"/>
            <a:ext cx="837888" cy="23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9" idx="6"/>
            <a:endCxn id="85" idx="2"/>
          </p:cNvCxnSpPr>
          <p:nvPr/>
        </p:nvCxnSpPr>
        <p:spPr>
          <a:xfrm>
            <a:off x="1452087" y="5092114"/>
            <a:ext cx="837888" cy="628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31" idx="6"/>
            <a:endCxn id="85" idx="2"/>
          </p:cNvCxnSpPr>
          <p:nvPr/>
        </p:nvCxnSpPr>
        <p:spPr>
          <a:xfrm flipV="1">
            <a:off x="1452087" y="5720831"/>
            <a:ext cx="837888" cy="168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33" idx="6"/>
            <a:endCxn id="85" idx="2"/>
          </p:cNvCxnSpPr>
          <p:nvPr/>
        </p:nvCxnSpPr>
        <p:spPr>
          <a:xfrm flipV="1">
            <a:off x="1452087" y="5720831"/>
            <a:ext cx="837888" cy="570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 96"/>
          <p:cNvSpPr/>
          <p:nvPr/>
        </p:nvSpPr>
        <p:spPr>
          <a:xfrm>
            <a:off x="2289975" y="6004143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Arrow Connector 97"/>
          <p:cNvCxnSpPr>
            <a:stCxn id="28" idx="6"/>
            <a:endCxn id="97" idx="2"/>
          </p:cNvCxnSpPr>
          <p:nvPr/>
        </p:nvCxnSpPr>
        <p:spPr>
          <a:xfrm>
            <a:off x="1452087" y="4690179"/>
            <a:ext cx="837888" cy="1473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29" idx="6"/>
            <a:endCxn id="97" idx="2"/>
          </p:cNvCxnSpPr>
          <p:nvPr/>
        </p:nvCxnSpPr>
        <p:spPr>
          <a:xfrm>
            <a:off x="1452087" y="5092114"/>
            <a:ext cx="837888" cy="1071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30" idx="6"/>
            <a:endCxn id="97" idx="2"/>
          </p:cNvCxnSpPr>
          <p:nvPr/>
        </p:nvCxnSpPr>
        <p:spPr>
          <a:xfrm>
            <a:off x="1452087" y="5481906"/>
            <a:ext cx="837888" cy="681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31" idx="6"/>
            <a:endCxn id="97" idx="2"/>
          </p:cNvCxnSpPr>
          <p:nvPr/>
        </p:nvCxnSpPr>
        <p:spPr>
          <a:xfrm>
            <a:off x="1452087" y="5889243"/>
            <a:ext cx="837888" cy="274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33" idx="6"/>
            <a:endCxn id="97" idx="2"/>
          </p:cNvCxnSpPr>
          <p:nvPr/>
        </p:nvCxnSpPr>
        <p:spPr>
          <a:xfrm flipV="1">
            <a:off x="1452087" y="6163244"/>
            <a:ext cx="837888" cy="1277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/>
          <p:cNvSpPr/>
          <p:nvPr/>
        </p:nvSpPr>
        <p:spPr>
          <a:xfrm>
            <a:off x="1815283" y="4531077"/>
            <a:ext cx="2439241" cy="227869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8" name="Straight Arrow Connector 127"/>
          <p:cNvCxnSpPr>
            <a:stCxn id="13" idx="6"/>
            <a:endCxn id="67" idx="2"/>
          </p:cNvCxnSpPr>
          <p:nvPr/>
        </p:nvCxnSpPr>
        <p:spPr>
          <a:xfrm>
            <a:off x="2608176" y="4867912"/>
            <a:ext cx="1080526" cy="58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85" idx="6"/>
            <a:endCxn id="71" idx="2"/>
          </p:cNvCxnSpPr>
          <p:nvPr/>
        </p:nvCxnSpPr>
        <p:spPr>
          <a:xfrm>
            <a:off x="2608176" y="5720831"/>
            <a:ext cx="1119769" cy="89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3688702" y="471468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</a:t>
            </a:r>
            <a:endParaRPr lang="en-US" dirty="0"/>
          </a:p>
        </p:txBody>
      </p:sp>
      <p:cxnSp>
        <p:nvCxnSpPr>
          <p:cNvPr id="68" name="Straight Arrow Connector 67"/>
          <p:cNvCxnSpPr>
            <a:stCxn id="61" idx="6"/>
            <a:endCxn id="69" idx="2"/>
          </p:cNvCxnSpPr>
          <p:nvPr/>
        </p:nvCxnSpPr>
        <p:spPr>
          <a:xfrm flipV="1">
            <a:off x="2608176" y="5300700"/>
            <a:ext cx="1080526" cy="51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3688702" y="514159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3727945" y="557064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3727945" y="5985353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</a:t>
            </a:r>
            <a:endParaRPr lang="en-US" dirty="0"/>
          </a:p>
        </p:txBody>
      </p:sp>
      <p:cxnSp>
        <p:nvCxnSpPr>
          <p:cNvPr id="73" name="Straight Arrow Connector 72"/>
          <p:cNvCxnSpPr>
            <a:stCxn id="97" idx="6"/>
            <a:endCxn id="72" idx="2"/>
          </p:cNvCxnSpPr>
          <p:nvPr/>
        </p:nvCxnSpPr>
        <p:spPr>
          <a:xfrm flipV="1">
            <a:off x="2608176" y="6144454"/>
            <a:ext cx="1119769" cy="187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2868952" y="6341596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cxnSp>
        <p:nvCxnSpPr>
          <p:cNvPr id="75" name="Straight Arrow Connector 74"/>
          <p:cNvCxnSpPr>
            <a:stCxn id="97" idx="6"/>
            <a:endCxn id="74" idx="1"/>
          </p:cNvCxnSpPr>
          <p:nvPr/>
        </p:nvCxnSpPr>
        <p:spPr>
          <a:xfrm>
            <a:off x="2608176" y="6163244"/>
            <a:ext cx="307375" cy="2249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85" idx="6"/>
            <a:endCxn id="74" idx="1"/>
          </p:cNvCxnSpPr>
          <p:nvPr/>
        </p:nvCxnSpPr>
        <p:spPr>
          <a:xfrm>
            <a:off x="2608176" y="5720831"/>
            <a:ext cx="307375" cy="6673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61" idx="6"/>
            <a:endCxn id="74" idx="1"/>
          </p:cNvCxnSpPr>
          <p:nvPr/>
        </p:nvCxnSpPr>
        <p:spPr>
          <a:xfrm>
            <a:off x="2608176" y="5305889"/>
            <a:ext cx="307375" cy="1082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13" idx="6"/>
            <a:endCxn id="74" idx="1"/>
          </p:cNvCxnSpPr>
          <p:nvPr/>
        </p:nvCxnSpPr>
        <p:spPr>
          <a:xfrm>
            <a:off x="2608176" y="4867912"/>
            <a:ext cx="307375" cy="1520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4" idx="6"/>
            <a:endCxn id="67" idx="2"/>
          </p:cNvCxnSpPr>
          <p:nvPr/>
        </p:nvCxnSpPr>
        <p:spPr>
          <a:xfrm flipV="1">
            <a:off x="3187153" y="4873786"/>
            <a:ext cx="501549" cy="16269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74" idx="6"/>
            <a:endCxn id="69" idx="2"/>
          </p:cNvCxnSpPr>
          <p:nvPr/>
        </p:nvCxnSpPr>
        <p:spPr>
          <a:xfrm flipV="1">
            <a:off x="3187153" y="5300700"/>
            <a:ext cx="501549" cy="11999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74" idx="6"/>
            <a:endCxn id="71" idx="2"/>
          </p:cNvCxnSpPr>
          <p:nvPr/>
        </p:nvCxnSpPr>
        <p:spPr>
          <a:xfrm flipV="1">
            <a:off x="3187153" y="5729750"/>
            <a:ext cx="540792" cy="7709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74" idx="6"/>
            <a:endCxn id="72" idx="2"/>
          </p:cNvCxnSpPr>
          <p:nvPr/>
        </p:nvCxnSpPr>
        <p:spPr>
          <a:xfrm flipV="1">
            <a:off x="3187153" y="6144454"/>
            <a:ext cx="540792" cy="356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67" idx="6"/>
          </p:cNvCxnSpPr>
          <p:nvPr/>
        </p:nvCxnSpPr>
        <p:spPr>
          <a:xfrm>
            <a:off x="4006903" y="4873786"/>
            <a:ext cx="5242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4033571" y="5300700"/>
            <a:ext cx="5242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4046146" y="5731548"/>
            <a:ext cx="5242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4046146" y="6142221"/>
            <a:ext cx="5242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6316165" y="4977098"/>
            <a:ext cx="2418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504D"/>
                </a:solidFill>
              </a:rPr>
              <a:t>Assumes mutual exclusive labels. 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5554622" y="4631500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0.2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5581011" y="5128071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0.4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5589707" y="5552448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0.3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5602280" y="5991698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0.1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6" name="Content Placeholder 2"/>
          <p:cNvSpPr txBox="1">
            <a:spLocks/>
          </p:cNvSpPr>
          <p:nvPr/>
        </p:nvSpPr>
        <p:spPr>
          <a:xfrm>
            <a:off x="251290" y="982605"/>
            <a:ext cx="8229600" cy="872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Independent binary classifiers: Logistic Regression</a:t>
            </a:r>
            <a:endParaRPr lang="en-US" sz="2800" dirty="0"/>
          </a:p>
        </p:txBody>
      </p:sp>
      <p:sp>
        <p:nvSpPr>
          <p:cNvPr id="120" name="TextBox 119"/>
          <p:cNvSpPr txBox="1"/>
          <p:nvPr/>
        </p:nvSpPr>
        <p:spPr>
          <a:xfrm>
            <a:off x="4614809" y="2124224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121" name="TextBox 120"/>
          <p:cNvSpPr txBox="1"/>
          <p:nvPr/>
        </p:nvSpPr>
        <p:spPr>
          <a:xfrm>
            <a:off x="4614809" y="2558087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122" name="TextBox 121"/>
          <p:cNvSpPr txBox="1"/>
          <p:nvPr/>
        </p:nvSpPr>
        <p:spPr>
          <a:xfrm>
            <a:off x="4614809" y="1660621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123" name="TextBox 122"/>
          <p:cNvSpPr txBox="1"/>
          <p:nvPr/>
        </p:nvSpPr>
        <p:spPr>
          <a:xfrm>
            <a:off x="4631744" y="2978218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124" name="Oval 123"/>
          <p:cNvSpPr/>
          <p:nvPr/>
        </p:nvSpPr>
        <p:spPr>
          <a:xfrm>
            <a:off x="2213271" y="180709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1057182" y="162936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1057182" y="203130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1057182" y="242109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1057182" y="282842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1057182" y="323016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Straight Arrow Connector 131"/>
          <p:cNvCxnSpPr>
            <a:stCxn id="125" idx="6"/>
            <a:endCxn id="124" idx="2"/>
          </p:cNvCxnSpPr>
          <p:nvPr/>
        </p:nvCxnSpPr>
        <p:spPr>
          <a:xfrm>
            <a:off x="1375383" y="1788466"/>
            <a:ext cx="837888" cy="177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126" idx="6"/>
            <a:endCxn id="124" idx="2"/>
          </p:cNvCxnSpPr>
          <p:nvPr/>
        </p:nvCxnSpPr>
        <p:spPr>
          <a:xfrm flipV="1">
            <a:off x="1375383" y="1966199"/>
            <a:ext cx="837888" cy="224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29" idx="6"/>
            <a:endCxn id="124" idx="2"/>
          </p:cNvCxnSpPr>
          <p:nvPr/>
        </p:nvCxnSpPr>
        <p:spPr>
          <a:xfrm flipV="1">
            <a:off x="1375383" y="1966199"/>
            <a:ext cx="837888" cy="613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130" idx="6"/>
            <a:endCxn id="124" idx="2"/>
          </p:cNvCxnSpPr>
          <p:nvPr/>
        </p:nvCxnSpPr>
        <p:spPr>
          <a:xfrm flipV="1">
            <a:off x="1375383" y="1966199"/>
            <a:ext cx="837888" cy="1021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131" idx="6"/>
            <a:endCxn id="124" idx="2"/>
          </p:cNvCxnSpPr>
          <p:nvPr/>
        </p:nvCxnSpPr>
        <p:spPr>
          <a:xfrm flipV="1">
            <a:off x="1375383" y="1966199"/>
            <a:ext cx="837888" cy="1423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Oval 137"/>
          <p:cNvSpPr/>
          <p:nvPr/>
        </p:nvSpPr>
        <p:spPr>
          <a:xfrm>
            <a:off x="2213271" y="224507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" name="Straight Arrow Connector 138"/>
          <p:cNvCxnSpPr>
            <a:stCxn id="125" idx="6"/>
            <a:endCxn id="138" idx="2"/>
          </p:cNvCxnSpPr>
          <p:nvPr/>
        </p:nvCxnSpPr>
        <p:spPr>
          <a:xfrm>
            <a:off x="1375383" y="1788466"/>
            <a:ext cx="837888" cy="6157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stCxn id="126" idx="6"/>
            <a:endCxn id="138" idx="2"/>
          </p:cNvCxnSpPr>
          <p:nvPr/>
        </p:nvCxnSpPr>
        <p:spPr>
          <a:xfrm>
            <a:off x="1375383" y="2190401"/>
            <a:ext cx="837888" cy="213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stCxn id="129" idx="6"/>
            <a:endCxn id="138" idx="2"/>
          </p:cNvCxnSpPr>
          <p:nvPr/>
        </p:nvCxnSpPr>
        <p:spPr>
          <a:xfrm flipV="1">
            <a:off x="1375383" y="2404176"/>
            <a:ext cx="837888" cy="176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stCxn id="130" idx="6"/>
            <a:endCxn id="138" idx="2"/>
          </p:cNvCxnSpPr>
          <p:nvPr/>
        </p:nvCxnSpPr>
        <p:spPr>
          <a:xfrm flipV="1">
            <a:off x="1375383" y="2404176"/>
            <a:ext cx="837888" cy="583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>
            <a:stCxn id="131" idx="6"/>
            <a:endCxn id="138" idx="2"/>
          </p:cNvCxnSpPr>
          <p:nvPr/>
        </p:nvCxnSpPr>
        <p:spPr>
          <a:xfrm flipV="1">
            <a:off x="1375383" y="2404176"/>
            <a:ext cx="837888" cy="985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Oval 184"/>
          <p:cNvSpPr/>
          <p:nvPr/>
        </p:nvSpPr>
        <p:spPr>
          <a:xfrm>
            <a:off x="2213271" y="266001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6" name="Straight Arrow Connector 185"/>
          <p:cNvCxnSpPr>
            <a:stCxn id="125" idx="6"/>
            <a:endCxn id="185" idx="2"/>
          </p:cNvCxnSpPr>
          <p:nvPr/>
        </p:nvCxnSpPr>
        <p:spPr>
          <a:xfrm>
            <a:off x="1375383" y="1788466"/>
            <a:ext cx="837888" cy="1030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>
            <a:stCxn id="129" idx="6"/>
            <a:endCxn id="185" idx="2"/>
          </p:cNvCxnSpPr>
          <p:nvPr/>
        </p:nvCxnSpPr>
        <p:spPr>
          <a:xfrm>
            <a:off x="1375383" y="2580193"/>
            <a:ext cx="837888" cy="23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>
            <a:stCxn id="126" idx="6"/>
            <a:endCxn id="185" idx="2"/>
          </p:cNvCxnSpPr>
          <p:nvPr/>
        </p:nvCxnSpPr>
        <p:spPr>
          <a:xfrm>
            <a:off x="1375383" y="2190401"/>
            <a:ext cx="837888" cy="628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>
            <a:stCxn id="130" idx="6"/>
            <a:endCxn id="185" idx="2"/>
          </p:cNvCxnSpPr>
          <p:nvPr/>
        </p:nvCxnSpPr>
        <p:spPr>
          <a:xfrm flipV="1">
            <a:off x="1375383" y="2819118"/>
            <a:ext cx="837888" cy="168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>
            <a:stCxn id="131" idx="6"/>
            <a:endCxn id="185" idx="2"/>
          </p:cNvCxnSpPr>
          <p:nvPr/>
        </p:nvCxnSpPr>
        <p:spPr>
          <a:xfrm flipV="1">
            <a:off x="1375383" y="2819118"/>
            <a:ext cx="837888" cy="570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Oval 190"/>
          <p:cNvSpPr/>
          <p:nvPr/>
        </p:nvSpPr>
        <p:spPr>
          <a:xfrm>
            <a:off x="2213271" y="310243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2" name="Straight Arrow Connector 191"/>
          <p:cNvCxnSpPr>
            <a:stCxn id="125" idx="6"/>
            <a:endCxn id="191" idx="2"/>
          </p:cNvCxnSpPr>
          <p:nvPr/>
        </p:nvCxnSpPr>
        <p:spPr>
          <a:xfrm>
            <a:off x="1375383" y="1788466"/>
            <a:ext cx="837888" cy="1473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stCxn id="126" idx="6"/>
            <a:endCxn id="191" idx="2"/>
          </p:cNvCxnSpPr>
          <p:nvPr/>
        </p:nvCxnSpPr>
        <p:spPr>
          <a:xfrm>
            <a:off x="1375383" y="2190401"/>
            <a:ext cx="837888" cy="1071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>
            <a:stCxn id="129" idx="6"/>
            <a:endCxn id="191" idx="2"/>
          </p:cNvCxnSpPr>
          <p:nvPr/>
        </p:nvCxnSpPr>
        <p:spPr>
          <a:xfrm>
            <a:off x="1375383" y="2580193"/>
            <a:ext cx="837888" cy="681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130" idx="6"/>
            <a:endCxn id="191" idx="2"/>
          </p:cNvCxnSpPr>
          <p:nvPr/>
        </p:nvCxnSpPr>
        <p:spPr>
          <a:xfrm>
            <a:off x="1375383" y="2987530"/>
            <a:ext cx="837888" cy="274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>
            <a:stCxn id="131" idx="6"/>
            <a:endCxn id="191" idx="2"/>
          </p:cNvCxnSpPr>
          <p:nvPr/>
        </p:nvCxnSpPr>
        <p:spPr>
          <a:xfrm flipV="1">
            <a:off x="1375383" y="3261531"/>
            <a:ext cx="837888" cy="1277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Rectangle 196"/>
          <p:cNvSpPr/>
          <p:nvPr/>
        </p:nvSpPr>
        <p:spPr>
          <a:xfrm>
            <a:off x="1738579" y="1629365"/>
            <a:ext cx="2439241" cy="191900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8" name="Straight Arrow Connector 197"/>
          <p:cNvCxnSpPr>
            <a:stCxn id="124" idx="6"/>
          </p:cNvCxnSpPr>
          <p:nvPr/>
        </p:nvCxnSpPr>
        <p:spPr>
          <a:xfrm>
            <a:off x="2531472" y="1966199"/>
            <a:ext cx="19575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>
            <a:stCxn id="185" idx="6"/>
          </p:cNvCxnSpPr>
          <p:nvPr/>
        </p:nvCxnSpPr>
        <p:spPr>
          <a:xfrm>
            <a:off x="2531472" y="2819118"/>
            <a:ext cx="19575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>
            <a:stCxn id="138" idx="6"/>
          </p:cNvCxnSpPr>
          <p:nvPr/>
        </p:nvCxnSpPr>
        <p:spPr>
          <a:xfrm>
            <a:off x="2531472" y="2404176"/>
            <a:ext cx="19575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Curved Connector 213"/>
          <p:cNvCxnSpPr/>
          <p:nvPr/>
        </p:nvCxnSpPr>
        <p:spPr>
          <a:xfrm flipV="1">
            <a:off x="2251425" y="1914453"/>
            <a:ext cx="280047" cy="116847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Curved Connector 214"/>
          <p:cNvCxnSpPr/>
          <p:nvPr/>
        </p:nvCxnSpPr>
        <p:spPr>
          <a:xfrm flipV="1">
            <a:off x="2251425" y="2349501"/>
            <a:ext cx="280047" cy="116847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Curved Connector 215"/>
          <p:cNvCxnSpPr/>
          <p:nvPr/>
        </p:nvCxnSpPr>
        <p:spPr>
          <a:xfrm flipV="1">
            <a:off x="2213271" y="2771411"/>
            <a:ext cx="280047" cy="116847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Curved Connector 217"/>
          <p:cNvCxnSpPr/>
          <p:nvPr/>
        </p:nvCxnSpPr>
        <p:spPr>
          <a:xfrm flipV="1">
            <a:off x="2225647" y="3203107"/>
            <a:ext cx="280047" cy="116847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9" name="TextBox 218"/>
          <p:cNvSpPr txBox="1"/>
          <p:nvPr/>
        </p:nvSpPr>
        <p:spPr>
          <a:xfrm>
            <a:off x="5622890" y="1725674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0.4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5631639" y="2239886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0.8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5640335" y="2681904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0.6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5652908" y="3085872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0.2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6426460" y="1932019"/>
            <a:ext cx="2418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504D"/>
                </a:solidFill>
              </a:rPr>
              <a:t>No assumptions about relations.</a:t>
            </a:r>
          </a:p>
        </p:txBody>
      </p:sp>
      <p:cxnSp>
        <p:nvCxnSpPr>
          <p:cNvPr id="224" name="Straight Arrow Connector 223"/>
          <p:cNvCxnSpPr/>
          <p:nvPr/>
        </p:nvCxnSpPr>
        <p:spPr>
          <a:xfrm>
            <a:off x="2523334" y="3269297"/>
            <a:ext cx="19575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 flipV="1">
            <a:off x="2217509" y="4714685"/>
            <a:ext cx="305825" cy="239726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Arc 143"/>
          <p:cNvSpPr/>
          <p:nvPr/>
        </p:nvSpPr>
        <p:spPr>
          <a:xfrm flipV="1">
            <a:off x="2228786" y="5146788"/>
            <a:ext cx="305825" cy="239726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Arc 144"/>
          <p:cNvSpPr/>
          <p:nvPr/>
        </p:nvSpPr>
        <p:spPr>
          <a:xfrm flipV="1">
            <a:off x="2199869" y="5991698"/>
            <a:ext cx="305825" cy="239726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Arc 145"/>
          <p:cNvSpPr/>
          <p:nvPr/>
        </p:nvSpPr>
        <p:spPr>
          <a:xfrm flipV="1">
            <a:off x="2209092" y="5533508"/>
            <a:ext cx="305825" cy="239726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2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altLang="x-none"/>
              <a:t>A Simple Example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990725" y="1690688"/>
            <a:ext cx="37284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800" dirty="0">
                <a:solidFill>
                  <a:srgbClr val="008380"/>
                </a:solidFill>
              </a:rPr>
              <a:t>P(A,B,C) = P(A)P(B,C | A)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429000" y="2224088"/>
            <a:ext cx="39371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800" dirty="0">
                <a:solidFill>
                  <a:srgbClr val="008380"/>
                </a:solidFill>
              </a:rPr>
              <a:t>= P(A)   P(B|A)     P(C|B,A)</a:t>
            </a:r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5943600" y="2133600"/>
            <a:ext cx="1828800" cy="762000"/>
          </a:xfrm>
          <a:prstGeom prst="ellipse">
            <a:avLst/>
          </a:prstGeom>
          <a:solidFill>
            <a:schemeClr val="accent1">
              <a:alpha val="5000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447800" y="3733800"/>
            <a:ext cx="63918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800" dirty="0" smtClean="0">
                <a:solidFill>
                  <a:srgbClr val="008380"/>
                </a:solidFill>
              </a:rPr>
              <a:t>C </a:t>
            </a:r>
            <a:r>
              <a:rPr lang="en-US" altLang="x-none" sz="2800" dirty="0" smtClean="0"/>
              <a:t>is </a:t>
            </a:r>
            <a:r>
              <a:rPr lang="en-US" altLang="x-none" sz="2800" dirty="0"/>
              <a:t>conditionally independent of </a:t>
            </a:r>
            <a:r>
              <a:rPr lang="en-US" altLang="x-none" sz="2800" dirty="0">
                <a:solidFill>
                  <a:srgbClr val="008380"/>
                </a:solidFill>
              </a:rPr>
              <a:t>A</a:t>
            </a:r>
            <a:r>
              <a:rPr lang="en-US" altLang="x-none" sz="2800" dirty="0"/>
              <a:t> given </a:t>
            </a:r>
            <a:r>
              <a:rPr lang="en-US" altLang="x-none" sz="2800" dirty="0">
                <a:solidFill>
                  <a:srgbClr val="008380"/>
                </a:solidFill>
              </a:rPr>
              <a:t>B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429000" y="3048000"/>
            <a:ext cx="36407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800" dirty="0">
                <a:solidFill>
                  <a:srgbClr val="008380"/>
                </a:solidFill>
              </a:rPr>
              <a:t>= P(A)   P(B|A)     P(C|B)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447800" y="4770438"/>
            <a:ext cx="49736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3200">
                <a:solidFill>
                  <a:schemeClr val="accent2"/>
                </a:solidFill>
              </a:rPr>
              <a:t>Graphical Representation ???</a:t>
            </a:r>
          </a:p>
        </p:txBody>
      </p:sp>
    </p:spTree>
    <p:extLst>
      <p:ext uri="{BB962C8B-B14F-4D97-AF65-F5344CB8AC3E}">
        <p14:creationId xmlns:p14="http://schemas.microsoft.com/office/powerpoint/2010/main" val="66867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utoUpdateAnimBg="0"/>
      <p:bldP spid="10245" grpId="0" animBg="1"/>
      <p:bldP spid="10246" grpId="0" autoUpdateAnimBg="0"/>
      <p:bldP spid="10247" grpId="0" autoUpdateAnimBg="0"/>
      <p:bldP spid="10248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080" y="204074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/>
              <a:t>O</a:t>
            </a:r>
            <a:r>
              <a:rPr lang="en-US" dirty="0" smtClean="0"/>
              <a:t>bject labels have rich relations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44996" y="3903784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590236" y="3930202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15338" y="2245816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755467" y="2361709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6272035" y="287731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844749" y="3585583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86322" y="3548631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836968" y="287731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8" idx="3"/>
            <a:endCxn id="9" idx="0"/>
          </p:cNvCxnSpPr>
          <p:nvPr/>
        </p:nvCxnSpPr>
        <p:spPr>
          <a:xfrm flipH="1">
            <a:off x="6003850" y="3148912"/>
            <a:ext cx="314784" cy="436671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5"/>
            <a:endCxn id="10" idx="0"/>
          </p:cNvCxnSpPr>
          <p:nvPr/>
        </p:nvCxnSpPr>
        <p:spPr>
          <a:xfrm>
            <a:off x="6543637" y="3148912"/>
            <a:ext cx="401786" cy="399719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6"/>
            <a:endCxn id="11" idx="2"/>
          </p:cNvCxnSpPr>
          <p:nvPr/>
        </p:nvCxnSpPr>
        <p:spPr>
          <a:xfrm>
            <a:off x="6590236" y="3036411"/>
            <a:ext cx="1246732" cy="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Rounded Rectangular Callout 29"/>
          <p:cNvSpPr/>
          <p:nvPr/>
        </p:nvSpPr>
        <p:spPr>
          <a:xfrm>
            <a:off x="6779165" y="1051980"/>
            <a:ext cx="1380196" cy="858071"/>
          </a:xfrm>
          <a:prstGeom prst="wedgeRoundRectCallout">
            <a:avLst>
              <a:gd name="adj1" fmla="val -29912"/>
              <a:gd name="adj2" fmla="val 160855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Exclusion</a:t>
            </a:r>
            <a:endParaRPr lang="en-US" dirty="0"/>
          </a:p>
        </p:txBody>
      </p:sp>
      <p:sp>
        <p:nvSpPr>
          <p:cNvPr id="31" name="Rounded Rectangular Callout 30"/>
          <p:cNvSpPr/>
          <p:nvPr/>
        </p:nvSpPr>
        <p:spPr>
          <a:xfrm>
            <a:off x="4276504" y="1387745"/>
            <a:ext cx="1568245" cy="858071"/>
          </a:xfrm>
          <a:prstGeom prst="wedgeRoundRectCallout">
            <a:avLst>
              <a:gd name="adj1" fmla="val 61952"/>
              <a:gd name="adj2" fmla="val 140296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Hierarchical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23478" y="2208188"/>
            <a:ext cx="2475461" cy="1776997"/>
          </a:xfrm>
          <a:prstGeom prst="ellipse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2792977" y="2476081"/>
            <a:ext cx="1677565" cy="1120660"/>
          </a:xfrm>
          <a:prstGeom prst="ellipse">
            <a:avLst/>
          </a:prstGeom>
          <a:solidFill>
            <a:schemeClr val="tx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316080" y="2704475"/>
            <a:ext cx="1324416" cy="950725"/>
          </a:xfrm>
          <a:prstGeom prst="ellipse">
            <a:avLst/>
          </a:prstGeom>
          <a:solidFill>
            <a:schemeClr val="accent1">
              <a:lumMod val="60000"/>
              <a:lumOff val="40000"/>
              <a:alpha val="58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1186323" y="2702507"/>
            <a:ext cx="1324416" cy="950725"/>
          </a:xfrm>
          <a:prstGeom prst="ellipse">
            <a:avLst/>
          </a:prstGeom>
          <a:solidFill>
            <a:schemeClr val="accent4">
              <a:lumMod val="60000"/>
              <a:lumOff val="40000"/>
              <a:alpha val="4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154686" y="2208188"/>
            <a:ext cx="66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Dog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399859" y="2851745"/>
            <a:ext cx="66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09204" y="2948547"/>
            <a:ext cx="745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Corgi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640496" y="2963513"/>
            <a:ext cx="958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Puppy</a:t>
            </a:r>
            <a:endParaRPr lang="en-US" dirty="0"/>
          </a:p>
        </p:txBody>
      </p:sp>
      <p:sp>
        <p:nvSpPr>
          <p:cNvPr id="42" name="Rounded Rectangular Callout 41"/>
          <p:cNvSpPr/>
          <p:nvPr/>
        </p:nvSpPr>
        <p:spPr>
          <a:xfrm>
            <a:off x="6096224" y="4805028"/>
            <a:ext cx="1380196" cy="858071"/>
          </a:xfrm>
          <a:prstGeom prst="wedgeRoundRectCallout">
            <a:avLst>
              <a:gd name="adj1" fmla="val -23522"/>
              <a:gd name="adj2" fmla="val -170146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Overlap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24638" y="4320950"/>
            <a:ext cx="5760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504D"/>
                </a:solidFill>
              </a:rPr>
              <a:t>Softmax</a:t>
            </a:r>
            <a:r>
              <a:rPr lang="en-US" sz="2400" dirty="0" smtClean="0">
                <a:solidFill>
                  <a:srgbClr val="C0504D"/>
                </a:solidFill>
              </a:rPr>
              <a:t>: all labels are mutually exclusive </a:t>
            </a:r>
            <a:r>
              <a:rPr lang="en-US" sz="2400" dirty="0" smtClean="0">
                <a:solidFill>
                  <a:srgbClr val="C0504D"/>
                </a:solidFill>
                <a:sym typeface="Wingdings"/>
              </a:rPr>
              <a:t></a:t>
            </a:r>
            <a:endParaRPr lang="en-US" sz="2400" dirty="0" smtClean="0">
              <a:solidFill>
                <a:srgbClr val="C0504D"/>
              </a:solidFill>
            </a:endParaRPr>
          </a:p>
          <a:p>
            <a:r>
              <a:rPr lang="en-US" sz="2400" dirty="0" smtClean="0">
                <a:solidFill>
                  <a:srgbClr val="C0504D"/>
                </a:solidFill>
              </a:rPr>
              <a:t>Logistic Regression: all labels overlap </a:t>
            </a:r>
            <a:r>
              <a:rPr lang="en-US" sz="2400" dirty="0" smtClean="0">
                <a:solidFill>
                  <a:srgbClr val="C0504D"/>
                </a:solidFill>
                <a:sym typeface="Wingdings"/>
              </a:rPr>
              <a:t></a:t>
            </a:r>
            <a:endParaRPr lang="en-US" sz="2400" dirty="0">
              <a:solidFill>
                <a:srgbClr val="C0504D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89789" y="5786613"/>
            <a:ext cx="7744556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Note ÖÖ: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handled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deep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linguistic</a:t>
            </a:r>
            <a:r>
              <a:rPr lang="de-DE" dirty="0" smtClean="0"/>
              <a:t> </a:t>
            </a:r>
            <a:r>
              <a:rPr lang="de-DE" dirty="0" err="1" smtClean="0"/>
              <a:t>perspective</a:t>
            </a:r>
            <a:r>
              <a:rPr lang="de-DE" dirty="0" smtClean="0"/>
              <a:t> </a:t>
            </a:r>
          </a:p>
          <a:p>
            <a:r>
              <a:rPr lang="de-DE" dirty="0" err="1"/>
              <a:t>w</a:t>
            </a:r>
            <a:r>
              <a:rPr lang="de-DE" dirty="0" err="1" smtClean="0"/>
              <a:t>hen</a:t>
            </a:r>
            <a:r>
              <a:rPr lang="de-DE" dirty="0" smtClean="0"/>
              <a:t> </a:t>
            </a:r>
            <a:r>
              <a:rPr lang="de-DE" dirty="0" err="1" smtClean="0"/>
              <a:t>discussing</a:t>
            </a:r>
            <a:r>
              <a:rPr lang="de-DE" dirty="0" smtClean="0"/>
              <a:t> </a:t>
            </a:r>
            <a:r>
              <a:rPr lang="de-DE" dirty="0" smtClean="0"/>
              <a:t>multi-relational </a:t>
            </a:r>
            <a:r>
              <a:rPr lang="de-DE" dirty="0" err="1" smtClean="0"/>
              <a:t>semantics</a:t>
            </a:r>
            <a:r>
              <a:rPr lang="de-DE" dirty="0" smtClean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synonymy</a:t>
            </a:r>
            <a:r>
              <a:rPr lang="de-DE" dirty="0" smtClean="0"/>
              <a:t>, </a:t>
            </a:r>
            <a:r>
              <a:rPr lang="de-DE" dirty="0" err="1" smtClean="0"/>
              <a:t>hyponymy</a:t>
            </a:r>
            <a:r>
              <a:rPr lang="de-DE" dirty="0" smtClean="0"/>
              <a:t>, </a:t>
            </a:r>
            <a:r>
              <a:rPr lang="de-DE" dirty="0" err="1" smtClean="0"/>
              <a:t>antinomy</a:t>
            </a:r>
            <a:r>
              <a:rPr lang="de-DE" dirty="0" smtClean="0"/>
              <a:t>). </a:t>
            </a:r>
          </a:p>
          <a:p>
            <a:r>
              <a:rPr lang="de-DE" dirty="0" smtClean="0"/>
              <a:t>The </a:t>
            </a:r>
            <a:r>
              <a:rPr lang="de-DE" dirty="0" err="1" smtClean="0"/>
              <a:t>present</a:t>
            </a:r>
            <a:r>
              <a:rPr lang="de-DE" dirty="0" smtClean="0"/>
              <a:t> </a:t>
            </a:r>
            <a:r>
              <a:rPr lang="de-DE" dirty="0" err="1" smtClean="0"/>
              <a:t>approach</a:t>
            </a:r>
            <a:r>
              <a:rPr lang="de-DE" dirty="0" smtClean="0"/>
              <a:t> </a:t>
            </a:r>
            <a:r>
              <a:rPr lang="de-DE" dirty="0" err="1" smtClean="0"/>
              <a:t>considers</a:t>
            </a:r>
            <a:r>
              <a:rPr lang="de-DE" dirty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(</a:t>
            </a:r>
            <a:r>
              <a:rPr lang="de-DE" dirty="0" err="1" smtClean="0"/>
              <a:t>onto</a:t>
            </a:r>
            <a:r>
              <a:rPr lang="de-DE" dirty="0" smtClean="0"/>
              <a:t>)</a:t>
            </a:r>
            <a:r>
              <a:rPr lang="de-DE" dirty="0" err="1" smtClean="0"/>
              <a:t>logical</a:t>
            </a:r>
            <a:r>
              <a:rPr lang="de-DE" dirty="0" smtClean="0"/>
              <a:t> </a:t>
            </a:r>
            <a:r>
              <a:rPr lang="de-DE" dirty="0" err="1" smtClean="0"/>
              <a:t>approach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hard</a:t>
            </a:r>
            <a:r>
              <a:rPr lang="de-DE" dirty="0" smtClean="0"/>
              <a:t> </a:t>
            </a:r>
            <a:r>
              <a:rPr lang="de-DE" dirty="0" err="1" smtClean="0"/>
              <a:t>constraints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98367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10" grpId="0" animBg="1"/>
      <p:bldP spid="31" grpId="0" animBg="1"/>
      <p:bldP spid="36" grpId="0" animBg="1"/>
      <p:bldP spid="37" grpId="0" animBg="1"/>
      <p:bldP spid="40" grpId="0"/>
      <p:bldP spid="41" grpId="0"/>
      <p:bldP spid="42" grpId="0" animBg="1"/>
      <p:bldP spid="43" grpId="0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8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Goal: A new classification model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/>
              <a:t>R</a:t>
            </a:r>
            <a:r>
              <a:rPr lang="en-US" dirty="0" smtClean="0"/>
              <a:t>espects real world label relations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917528" y="3577179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917528" y="4011042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917528" y="3113576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934463" y="4431173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12" name="Oval 11"/>
          <p:cNvSpPr/>
          <p:nvPr/>
        </p:nvSpPr>
        <p:spPr>
          <a:xfrm>
            <a:off x="2155455" y="3215853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99366" y="303812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99366" y="344005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99366" y="382984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99366" y="423718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99366" y="463892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3" idx="6"/>
            <a:endCxn id="12" idx="2"/>
          </p:cNvCxnSpPr>
          <p:nvPr/>
        </p:nvCxnSpPr>
        <p:spPr>
          <a:xfrm>
            <a:off x="1317567" y="3197221"/>
            <a:ext cx="837888" cy="177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6"/>
            <a:endCxn id="12" idx="2"/>
          </p:cNvCxnSpPr>
          <p:nvPr/>
        </p:nvCxnSpPr>
        <p:spPr>
          <a:xfrm flipV="1">
            <a:off x="1317567" y="3374954"/>
            <a:ext cx="837888" cy="224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5" idx="6"/>
            <a:endCxn id="12" idx="2"/>
          </p:cNvCxnSpPr>
          <p:nvPr/>
        </p:nvCxnSpPr>
        <p:spPr>
          <a:xfrm flipV="1">
            <a:off x="1317567" y="3374954"/>
            <a:ext cx="837888" cy="613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6" idx="6"/>
            <a:endCxn id="12" idx="2"/>
          </p:cNvCxnSpPr>
          <p:nvPr/>
        </p:nvCxnSpPr>
        <p:spPr>
          <a:xfrm flipV="1">
            <a:off x="1317567" y="3374954"/>
            <a:ext cx="837888" cy="1021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7" idx="6"/>
            <a:endCxn id="12" idx="2"/>
          </p:cNvCxnSpPr>
          <p:nvPr/>
        </p:nvCxnSpPr>
        <p:spPr>
          <a:xfrm flipV="1">
            <a:off x="1317567" y="3374954"/>
            <a:ext cx="837888" cy="1423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155455" y="365383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13" idx="6"/>
            <a:endCxn id="23" idx="2"/>
          </p:cNvCxnSpPr>
          <p:nvPr/>
        </p:nvCxnSpPr>
        <p:spPr>
          <a:xfrm>
            <a:off x="1317567" y="3197221"/>
            <a:ext cx="837888" cy="6157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4" idx="6"/>
            <a:endCxn id="23" idx="2"/>
          </p:cNvCxnSpPr>
          <p:nvPr/>
        </p:nvCxnSpPr>
        <p:spPr>
          <a:xfrm>
            <a:off x="1317567" y="3599156"/>
            <a:ext cx="837888" cy="213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5" idx="6"/>
            <a:endCxn id="23" idx="2"/>
          </p:cNvCxnSpPr>
          <p:nvPr/>
        </p:nvCxnSpPr>
        <p:spPr>
          <a:xfrm flipV="1">
            <a:off x="1317567" y="3812931"/>
            <a:ext cx="837888" cy="176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6" idx="6"/>
            <a:endCxn id="23" idx="2"/>
          </p:cNvCxnSpPr>
          <p:nvPr/>
        </p:nvCxnSpPr>
        <p:spPr>
          <a:xfrm flipV="1">
            <a:off x="1317567" y="3812931"/>
            <a:ext cx="837888" cy="583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7" idx="6"/>
            <a:endCxn id="23" idx="2"/>
          </p:cNvCxnSpPr>
          <p:nvPr/>
        </p:nvCxnSpPr>
        <p:spPr>
          <a:xfrm flipV="1">
            <a:off x="1317567" y="3812931"/>
            <a:ext cx="837888" cy="985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155455" y="406877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13" idx="6"/>
            <a:endCxn id="29" idx="2"/>
          </p:cNvCxnSpPr>
          <p:nvPr/>
        </p:nvCxnSpPr>
        <p:spPr>
          <a:xfrm>
            <a:off x="1317567" y="3197221"/>
            <a:ext cx="837888" cy="1030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5" idx="6"/>
            <a:endCxn id="29" idx="2"/>
          </p:cNvCxnSpPr>
          <p:nvPr/>
        </p:nvCxnSpPr>
        <p:spPr>
          <a:xfrm>
            <a:off x="1317567" y="3988948"/>
            <a:ext cx="837888" cy="23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4" idx="6"/>
            <a:endCxn id="29" idx="2"/>
          </p:cNvCxnSpPr>
          <p:nvPr/>
        </p:nvCxnSpPr>
        <p:spPr>
          <a:xfrm>
            <a:off x="1317567" y="3599156"/>
            <a:ext cx="837888" cy="628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6" idx="6"/>
            <a:endCxn id="29" idx="2"/>
          </p:cNvCxnSpPr>
          <p:nvPr/>
        </p:nvCxnSpPr>
        <p:spPr>
          <a:xfrm flipV="1">
            <a:off x="1317567" y="4227873"/>
            <a:ext cx="837888" cy="168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7" idx="6"/>
            <a:endCxn id="29" idx="2"/>
          </p:cNvCxnSpPr>
          <p:nvPr/>
        </p:nvCxnSpPr>
        <p:spPr>
          <a:xfrm flipV="1">
            <a:off x="1317567" y="4227873"/>
            <a:ext cx="837888" cy="570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2155455" y="451118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stCxn id="13" idx="6"/>
            <a:endCxn id="35" idx="2"/>
          </p:cNvCxnSpPr>
          <p:nvPr/>
        </p:nvCxnSpPr>
        <p:spPr>
          <a:xfrm>
            <a:off x="1317567" y="3197221"/>
            <a:ext cx="837888" cy="1473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4" idx="6"/>
            <a:endCxn id="35" idx="2"/>
          </p:cNvCxnSpPr>
          <p:nvPr/>
        </p:nvCxnSpPr>
        <p:spPr>
          <a:xfrm>
            <a:off x="1317567" y="3599156"/>
            <a:ext cx="837888" cy="1071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5" idx="6"/>
            <a:endCxn id="35" idx="2"/>
          </p:cNvCxnSpPr>
          <p:nvPr/>
        </p:nvCxnSpPr>
        <p:spPr>
          <a:xfrm>
            <a:off x="1317567" y="3988948"/>
            <a:ext cx="837888" cy="681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6" idx="6"/>
            <a:endCxn id="35" idx="2"/>
          </p:cNvCxnSpPr>
          <p:nvPr/>
        </p:nvCxnSpPr>
        <p:spPr>
          <a:xfrm>
            <a:off x="1317567" y="4396285"/>
            <a:ext cx="837888" cy="274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7" idx="6"/>
            <a:endCxn id="35" idx="2"/>
          </p:cNvCxnSpPr>
          <p:nvPr/>
        </p:nvCxnSpPr>
        <p:spPr>
          <a:xfrm flipV="1">
            <a:off x="1317567" y="4670286"/>
            <a:ext cx="837888" cy="1277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940368" y="3003843"/>
            <a:ext cx="4502422" cy="207000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849097" y="3419154"/>
            <a:ext cx="10684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866032" y="3857131"/>
            <a:ext cx="10684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866032" y="4272073"/>
            <a:ext cx="10684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866032" y="4683120"/>
            <a:ext cx="10684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010586" y="3114923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0.9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19335" y="3629135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0.8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028031" y="4071153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0.9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040604" y="4510403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0.1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712968" y="4589740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3952368" y="4598517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3342190" y="2967054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56" name="TextBox 55"/>
          <p:cNvSpPr txBox="1"/>
          <p:nvPr/>
        </p:nvSpPr>
        <p:spPr>
          <a:xfrm>
            <a:off x="5082319" y="2982931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57" name="Oval 56"/>
          <p:cNvSpPr/>
          <p:nvPr/>
        </p:nvSpPr>
        <p:spPr>
          <a:xfrm>
            <a:off x="3598887" y="359854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171601" y="4306821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113174" y="426986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163820" y="359854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57" idx="3"/>
            <a:endCxn id="58" idx="0"/>
          </p:cNvCxnSpPr>
          <p:nvPr/>
        </p:nvCxnSpPr>
        <p:spPr>
          <a:xfrm flipH="1">
            <a:off x="3330702" y="3870150"/>
            <a:ext cx="314784" cy="436671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7" idx="5"/>
            <a:endCxn id="59" idx="0"/>
          </p:cNvCxnSpPr>
          <p:nvPr/>
        </p:nvCxnSpPr>
        <p:spPr>
          <a:xfrm>
            <a:off x="3870489" y="3870150"/>
            <a:ext cx="401786" cy="399719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7" idx="6"/>
            <a:endCxn id="60" idx="2"/>
          </p:cNvCxnSpPr>
          <p:nvPr/>
        </p:nvCxnSpPr>
        <p:spPr>
          <a:xfrm>
            <a:off x="3917088" y="3757649"/>
            <a:ext cx="1246732" cy="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2" idx="6"/>
            <a:endCxn id="57" idx="1"/>
          </p:cNvCxnSpPr>
          <p:nvPr/>
        </p:nvCxnSpPr>
        <p:spPr>
          <a:xfrm>
            <a:off x="2473656" y="3374954"/>
            <a:ext cx="1171830" cy="2701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23" idx="6"/>
            <a:endCxn id="60" idx="3"/>
          </p:cNvCxnSpPr>
          <p:nvPr/>
        </p:nvCxnSpPr>
        <p:spPr>
          <a:xfrm>
            <a:off x="2473656" y="3812931"/>
            <a:ext cx="2736763" cy="572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29" idx="6"/>
            <a:endCxn id="59" idx="2"/>
          </p:cNvCxnSpPr>
          <p:nvPr/>
        </p:nvCxnSpPr>
        <p:spPr>
          <a:xfrm>
            <a:off x="2473656" y="4227873"/>
            <a:ext cx="1639518" cy="2010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35" idx="6"/>
            <a:endCxn id="58" idx="2"/>
          </p:cNvCxnSpPr>
          <p:nvPr/>
        </p:nvCxnSpPr>
        <p:spPr>
          <a:xfrm flipV="1">
            <a:off x="2473656" y="4465922"/>
            <a:ext cx="697945" cy="2043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95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Visual Model + Knowledge Graph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642532" y="3863691"/>
            <a:ext cx="2625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377718" y="3463694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377718" y="3897557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377718" y="3000091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66" y="2966225"/>
            <a:ext cx="1270001" cy="17511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94653" y="4317688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969676" y="2890358"/>
            <a:ext cx="1658135" cy="20700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Visual </a:t>
            </a:r>
          </a:p>
          <a:p>
            <a:pPr algn="ctr"/>
            <a:r>
              <a:rPr lang="en-US" sz="2400" dirty="0" smtClean="0"/>
              <a:t>Model</a:t>
            </a:r>
          </a:p>
          <a:p>
            <a:pPr algn="ctr"/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6724343" y="3892656"/>
            <a:ext cx="6033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470776" y="3001438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0.9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479525" y="3515650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0.8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488221" y="3957668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0.9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500794" y="4396918"/>
            <a:ext cx="5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0.1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442817" y="2901143"/>
            <a:ext cx="1639881" cy="20700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Knowledge </a:t>
            </a:r>
          </a:p>
          <a:p>
            <a:pPr algn="ctr"/>
            <a:r>
              <a:rPr lang="en-US" sz="2400" dirty="0" smtClean="0"/>
              <a:t>Graph</a:t>
            </a:r>
          </a:p>
        </p:txBody>
      </p:sp>
      <p:sp>
        <p:nvSpPr>
          <p:cNvPr id="61" name="Left-Right Arrow 60"/>
          <p:cNvSpPr/>
          <p:nvPr/>
        </p:nvSpPr>
        <p:spPr>
          <a:xfrm>
            <a:off x="3721982" y="3281255"/>
            <a:ext cx="1579715" cy="1498097"/>
          </a:xfrm>
          <a:prstGeom prst="leftRightArrow">
            <a:avLst>
              <a:gd name="adj1" fmla="val 50000"/>
              <a:gd name="adj2" fmla="val 3095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Joint Inference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79206" y="5768361"/>
            <a:ext cx="4364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Assumption in this work:</a:t>
            </a:r>
          </a:p>
          <a:p>
            <a:r>
              <a:rPr lang="en-US" sz="2000" b="1" dirty="0" smtClean="0">
                <a:solidFill>
                  <a:schemeClr val="accent2"/>
                </a:solidFill>
              </a:rPr>
              <a:t>Knowledge graph is given and fixed</a:t>
            </a:r>
            <a:r>
              <a:rPr lang="en-US" b="1" dirty="0" smtClean="0">
                <a:solidFill>
                  <a:schemeClr val="accent2"/>
                </a:solidFill>
              </a:rPr>
              <a:t>. </a:t>
            </a:r>
            <a:endParaRPr lang="en-US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243108" y="5294840"/>
            <a:ext cx="0" cy="40895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33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Encoding prior knowledge (HEX graph)</a:t>
            </a:r>
          </a:p>
          <a:p>
            <a:r>
              <a:rPr lang="en-US" dirty="0" smtClean="0"/>
              <a:t>Classification model</a:t>
            </a:r>
          </a:p>
          <a:p>
            <a:r>
              <a:rPr lang="en-US" dirty="0" smtClean="0"/>
              <a:t>Efficient Exact Inference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4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Encoding prior knowledge (HEX graph)</a:t>
            </a:r>
          </a:p>
          <a:p>
            <a:r>
              <a:rPr lang="en-US" dirty="0" smtClean="0"/>
              <a:t>Classification model</a:t>
            </a:r>
          </a:p>
          <a:p>
            <a:r>
              <a:rPr lang="en-US" dirty="0" smtClean="0"/>
              <a:t>Efficient Exact Inference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15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Hierarchy and Exclusion (HEX) Graph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00973" y="4282017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446213" y="4308435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871315" y="2624049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611444" y="2639926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4128012" y="3255543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00726" y="3963816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42299" y="392686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92945" y="3255543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8" idx="3"/>
            <a:endCxn id="9" idx="0"/>
          </p:cNvCxnSpPr>
          <p:nvPr/>
        </p:nvCxnSpPr>
        <p:spPr>
          <a:xfrm flipH="1">
            <a:off x="3859827" y="3527145"/>
            <a:ext cx="314784" cy="436671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5"/>
            <a:endCxn id="10" idx="0"/>
          </p:cNvCxnSpPr>
          <p:nvPr/>
        </p:nvCxnSpPr>
        <p:spPr>
          <a:xfrm>
            <a:off x="4399614" y="3527145"/>
            <a:ext cx="401786" cy="399719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6"/>
            <a:endCxn id="11" idx="2"/>
          </p:cNvCxnSpPr>
          <p:nvPr/>
        </p:nvCxnSpPr>
        <p:spPr>
          <a:xfrm>
            <a:off x="4446213" y="3414644"/>
            <a:ext cx="1246732" cy="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4635142" y="1430213"/>
            <a:ext cx="1380196" cy="858071"/>
          </a:xfrm>
          <a:prstGeom prst="wedgeRoundRectCallout">
            <a:avLst>
              <a:gd name="adj1" fmla="val -29912"/>
              <a:gd name="adj2" fmla="val 160855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Exclusion</a:t>
            </a:r>
            <a:endParaRPr lang="en-US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2132481" y="1765978"/>
            <a:ext cx="1568245" cy="858071"/>
          </a:xfrm>
          <a:prstGeom prst="wedgeRoundRectCallout">
            <a:avLst>
              <a:gd name="adj1" fmla="val 61952"/>
              <a:gd name="adj2" fmla="val 140296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Hierarchical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425292" y="5141585"/>
            <a:ext cx="4645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Hierarchical edges (directed)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Exclusion edges (undirected) </a:t>
            </a:r>
          </a:p>
        </p:txBody>
      </p:sp>
    </p:spTree>
    <p:extLst>
      <p:ext uri="{BB962C8B-B14F-4D97-AF65-F5344CB8AC3E}">
        <p14:creationId xmlns:p14="http://schemas.microsoft.com/office/powerpoint/2010/main" val="387895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HEX graphs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0910" y="4222768"/>
            <a:ext cx="662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346509" y="4215403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Bird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63703" y="2752848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292832" y="2728374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501547" y="324921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01547" y="395749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10140" y="392053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493135" y="324921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8" idx="6"/>
            <a:endCxn id="11" idx="2"/>
          </p:cNvCxnSpPr>
          <p:nvPr/>
        </p:nvCxnSpPr>
        <p:spPr>
          <a:xfrm>
            <a:off x="819748" y="3408318"/>
            <a:ext cx="673387" cy="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4"/>
            <a:endCxn id="9" idx="0"/>
          </p:cNvCxnSpPr>
          <p:nvPr/>
        </p:nvCxnSpPr>
        <p:spPr>
          <a:xfrm>
            <a:off x="660648" y="3567418"/>
            <a:ext cx="0" cy="390072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2"/>
            <a:endCxn id="9" idx="6"/>
          </p:cNvCxnSpPr>
          <p:nvPr/>
        </p:nvCxnSpPr>
        <p:spPr>
          <a:xfrm flipH="1">
            <a:off x="819748" y="4079639"/>
            <a:ext cx="690392" cy="36952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0"/>
            <a:endCxn id="11" idx="4"/>
          </p:cNvCxnSpPr>
          <p:nvPr/>
        </p:nvCxnSpPr>
        <p:spPr>
          <a:xfrm flipH="1" flipV="1">
            <a:off x="1652236" y="3567418"/>
            <a:ext cx="17005" cy="35312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6"/>
            <a:endCxn id="10" idx="1"/>
          </p:cNvCxnSpPr>
          <p:nvPr/>
        </p:nvCxnSpPr>
        <p:spPr>
          <a:xfrm>
            <a:off x="819748" y="3408318"/>
            <a:ext cx="736991" cy="558819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7"/>
            <a:endCxn id="11" idx="3"/>
          </p:cNvCxnSpPr>
          <p:nvPr/>
        </p:nvCxnSpPr>
        <p:spPr>
          <a:xfrm flipV="1">
            <a:off x="773149" y="3520819"/>
            <a:ext cx="766585" cy="48327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476531" y="3751798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Male</a:t>
            </a:r>
            <a:endParaRPr lang="en-US" sz="2400" dirty="0"/>
          </a:p>
        </p:txBody>
      </p:sp>
      <p:sp>
        <p:nvSpPr>
          <p:cNvPr id="69" name="TextBox 68"/>
          <p:cNvSpPr txBox="1"/>
          <p:nvPr/>
        </p:nvSpPr>
        <p:spPr>
          <a:xfrm>
            <a:off x="6528532" y="3751517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Female</a:t>
            </a:r>
            <a:endParaRPr lang="en-US" sz="2400" dirty="0"/>
          </a:p>
        </p:txBody>
      </p:sp>
      <p:sp>
        <p:nvSpPr>
          <p:cNvPr id="70" name="TextBox 69"/>
          <p:cNvSpPr txBox="1"/>
          <p:nvPr/>
        </p:nvSpPr>
        <p:spPr>
          <a:xfrm>
            <a:off x="5948520" y="2318290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Person</a:t>
            </a:r>
            <a:endParaRPr lang="en-US" sz="2400" dirty="0"/>
          </a:p>
        </p:txBody>
      </p:sp>
      <p:sp>
        <p:nvSpPr>
          <p:cNvPr id="72" name="Oval 71"/>
          <p:cNvSpPr/>
          <p:nvPr/>
        </p:nvSpPr>
        <p:spPr>
          <a:xfrm>
            <a:off x="6598084" y="286733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6170798" y="357560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12371" y="3538656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304818" y="349788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Arrow Connector 75"/>
          <p:cNvCxnSpPr>
            <a:stCxn id="72" idx="3"/>
            <a:endCxn id="73" idx="0"/>
          </p:cNvCxnSpPr>
          <p:nvPr/>
        </p:nvCxnSpPr>
        <p:spPr>
          <a:xfrm flipH="1">
            <a:off x="6329899" y="3138937"/>
            <a:ext cx="314784" cy="436671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72" idx="5"/>
            <a:endCxn id="74" idx="0"/>
          </p:cNvCxnSpPr>
          <p:nvPr/>
        </p:nvCxnSpPr>
        <p:spPr>
          <a:xfrm>
            <a:off x="6869686" y="3138937"/>
            <a:ext cx="401786" cy="399719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73" idx="6"/>
            <a:endCxn id="74" idx="2"/>
          </p:cNvCxnSpPr>
          <p:nvPr/>
        </p:nvCxnSpPr>
        <p:spPr>
          <a:xfrm flipV="1">
            <a:off x="6488999" y="3697757"/>
            <a:ext cx="623372" cy="36952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8335210" y="3777074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Child</a:t>
            </a:r>
            <a:endParaRPr lang="en-US" sz="2400" dirty="0"/>
          </a:p>
        </p:txBody>
      </p:sp>
      <p:cxnSp>
        <p:nvCxnSpPr>
          <p:cNvPr id="82" name="Straight Arrow Connector 81"/>
          <p:cNvCxnSpPr>
            <a:stCxn id="72" idx="6"/>
            <a:endCxn id="75" idx="2"/>
          </p:cNvCxnSpPr>
          <p:nvPr/>
        </p:nvCxnSpPr>
        <p:spPr>
          <a:xfrm>
            <a:off x="6916285" y="3026436"/>
            <a:ext cx="1388533" cy="630553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73" idx="4"/>
          </p:cNvCxnSpPr>
          <p:nvPr/>
        </p:nvCxnSpPr>
        <p:spPr>
          <a:xfrm flipH="1">
            <a:off x="6328190" y="3893809"/>
            <a:ext cx="1709" cy="634801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6170798" y="452861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Arrow Connector 88"/>
          <p:cNvCxnSpPr>
            <a:stCxn id="75" idx="3"/>
          </p:cNvCxnSpPr>
          <p:nvPr/>
        </p:nvCxnSpPr>
        <p:spPr>
          <a:xfrm flipH="1">
            <a:off x="6480591" y="3769490"/>
            <a:ext cx="1870826" cy="911520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5975088" y="4829831"/>
            <a:ext cx="958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  <a:r>
              <a:rPr lang="en-US" sz="2400" dirty="0" smtClean="0"/>
              <a:t>oy</a:t>
            </a:r>
            <a:endParaRPr lang="en-US" sz="2400" dirty="0"/>
          </a:p>
        </p:txBody>
      </p:sp>
      <p:sp>
        <p:nvSpPr>
          <p:cNvPr id="92" name="TextBox 91"/>
          <p:cNvSpPr txBox="1"/>
          <p:nvPr/>
        </p:nvSpPr>
        <p:spPr>
          <a:xfrm>
            <a:off x="2803716" y="4375168"/>
            <a:ext cx="1077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Round</a:t>
            </a:r>
            <a:endParaRPr lang="en-US" sz="2400" dirty="0"/>
          </a:p>
        </p:txBody>
      </p:sp>
      <p:sp>
        <p:nvSpPr>
          <p:cNvPr id="93" name="TextBox 92"/>
          <p:cNvSpPr txBox="1"/>
          <p:nvPr/>
        </p:nvSpPr>
        <p:spPr>
          <a:xfrm>
            <a:off x="2956509" y="2905248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Red</a:t>
            </a:r>
            <a:endParaRPr lang="en-US" sz="2400" dirty="0"/>
          </a:p>
        </p:txBody>
      </p:sp>
      <p:sp>
        <p:nvSpPr>
          <p:cNvPr id="94" name="Oval 93"/>
          <p:cNvSpPr/>
          <p:nvPr/>
        </p:nvSpPr>
        <p:spPr>
          <a:xfrm>
            <a:off x="3194353" y="340161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194353" y="410989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202946" y="407293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185941" y="340161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104719" y="1823394"/>
            <a:ext cx="2069605" cy="3792848"/>
          </a:xfrm>
          <a:prstGeom prst="rect">
            <a:avLst/>
          </a:prstGeom>
          <a:noFill/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2583965" y="1812077"/>
            <a:ext cx="2364846" cy="3792848"/>
          </a:xfrm>
          <a:prstGeom prst="rect">
            <a:avLst/>
          </a:prstGeom>
          <a:noFill/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5346108" y="1838285"/>
            <a:ext cx="3711780" cy="3792848"/>
          </a:xfrm>
          <a:prstGeom prst="rect">
            <a:avLst/>
          </a:prstGeom>
          <a:noFill/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/>
          <p:cNvSpPr txBox="1"/>
          <p:nvPr/>
        </p:nvSpPr>
        <p:spPr>
          <a:xfrm>
            <a:off x="3976753" y="2870168"/>
            <a:ext cx="946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Shiny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3912992" y="4375168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Thick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204592" y="5945070"/>
            <a:ext cx="2476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Mutually exclusive</a:t>
            </a:r>
            <a:endParaRPr lang="en-US" sz="2000" dirty="0"/>
          </a:p>
        </p:txBody>
      </p:sp>
      <p:sp>
        <p:nvSpPr>
          <p:cNvPr id="110" name="TextBox 109"/>
          <p:cNvSpPr txBox="1"/>
          <p:nvPr/>
        </p:nvSpPr>
        <p:spPr>
          <a:xfrm>
            <a:off x="3021093" y="5945070"/>
            <a:ext cx="201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All overlapping</a:t>
            </a:r>
            <a:endParaRPr lang="en-US" sz="2000" dirty="0"/>
          </a:p>
        </p:txBody>
      </p:sp>
      <p:sp>
        <p:nvSpPr>
          <p:cNvPr id="111" name="TextBox 110"/>
          <p:cNvSpPr txBox="1"/>
          <p:nvPr/>
        </p:nvSpPr>
        <p:spPr>
          <a:xfrm>
            <a:off x="6299966" y="5956341"/>
            <a:ext cx="201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Combination</a:t>
            </a:r>
            <a:endParaRPr lang="en-US" sz="2000" dirty="0"/>
          </a:p>
        </p:txBody>
      </p:sp>
      <p:sp>
        <p:nvSpPr>
          <p:cNvPr id="47" name="Oval 46"/>
          <p:cNvSpPr/>
          <p:nvPr/>
        </p:nvSpPr>
        <p:spPr>
          <a:xfrm>
            <a:off x="7702966" y="452861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7348059" y="4857059"/>
            <a:ext cx="958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Girl</a:t>
            </a:r>
            <a:endParaRPr lang="en-US" sz="2400" dirty="0"/>
          </a:p>
        </p:txBody>
      </p:sp>
      <p:cxnSp>
        <p:nvCxnSpPr>
          <p:cNvPr id="49" name="Straight Arrow Connector 48"/>
          <p:cNvCxnSpPr>
            <a:stCxn id="74" idx="6"/>
            <a:endCxn id="47" idx="0"/>
          </p:cNvCxnSpPr>
          <p:nvPr/>
        </p:nvCxnSpPr>
        <p:spPr>
          <a:xfrm>
            <a:off x="7430572" y="3697757"/>
            <a:ext cx="431495" cy="830853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75" idx="4"/>
            <a:endCxn id="47" idx="0"/>
          </p:cNvCxnSpPr>
          <p:nvPr/>
        </p:nvCxnSpPr>
        <p:spPr>
          <a:xfrm flipH="1">
            <a:off x="7862067" y="3816089"/>
            <a:ext cx="601852" cy="712521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02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72" grpId="0" animBg="1"/>
      <p:bldP spid="73" grpId="0" animBg="1"/>
      <p:bldP spid="74" grpId="0" animBg="1"/>
      <p:bldP spid="75" grpId="0" animBg="1"/>
      <p:bldP spid="81" grpId="0"/>
      <p:bldP spid="88" grpId="0" animBg="1"/>
      <p:bldP spid="91" grpId="0"/>
      <p:bldP spid="92" grpId="0"/>
      <p:bldP spid="93" grpId="0"/>
      <p:bldP spid="94" grpId="0" animBg="1"/>
      <p:bldP spid="95" grpId="0" animBg="1"/>
      <p:bldP spid="96" grpId="0" animBg="1"/>
      <p:bldP spid="97" grpId="0" animBg="1"/>
      <p:bldP spid="105" grpId="0" animBg="1"/>
      <p:bldP spid="106" grpId="0" animBg="1"/>
      <p:bldP spid="107" grpId="0"/>
      <p:bldP spid="108" grpId="0"/>
      <p:bldP spid="110" grpId="0"/>
      <p:bldP spid="111" grpId="0"/>
      <p:bldP spid="47" grpId="0" animBg="1"/>
      <p:bldP spid="4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0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State Space: Legal label configurations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680107"/>
              </p:ext>
            </p:extLst>
          </p:nvPr>
        </p:nvGraphicFramePr>
        <p:xfrm>
          <a:off x="4706840" y="2123927"/>
          <a:ext cx="397996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990"/>
                <a:gridCol w="994990"/>
                <a:gridCol w="994990"/>
                <a:gridCol w="9949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Corgi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Puppy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05874" y="3530425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1651114" y="3556843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1076216" y="1872457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2816345" y="1888334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32" name="Oval 31"/>
          <p:cNvSpPr/>
          <p:nvPr/>
        </p:nvSpPr>
        <p:spPr>
          <a:xfrm>
            <a:off x="1332913" y="2503951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905627" y="321222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847200" y="317527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897846" y="2503951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stCxn id="32" idx="3"/>
            <a:endCxn id="33" idx="0"/>
          </p:cNvCxnSpPr>
          <p:nvPr/>
        </p:nvCxnSpPr>
        <p:spPr>
          <a:xfrm flipH="1">
            <a:off x="1064728" y="2775553"/>
            <a:ext cx="314784" cy="436671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2" idx="5"/>
            <a:endCxn id="34" idx="0"/>
          </p:cNvCxnSpPr>
          <p:nvPr/>
        </p:nvCxnSpPr>
        <p:spPr>
          <a:xfrm>
            <a:off x="1604515" y="2775553"/>
            <a:ext cx="401786" cy="399719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2" idx="6"/>
            <a:endCxn id="35" idx="2"/>
          </p:cNvCxnSpPr>
          <p:nvPr/>
        </p:nvCxnSpPr>
        <p:spPr>
          <a:xfrm>
            <a:off x="1651114" y="2663052"/>
            <a:ext cx="1246732" cy="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04036" y="1258732"/>
            <a:ext cx="4791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Each edge defines a constraint.</a:t>
            </a:r>
          </a:p>
        </p:txBody>
      </p:sp>
    </p:spTree>
    <p:extLst>
      <p:ext uri="{BB962C8B-B14F-4D97-AF65-F5344CB8AC3E}">
        <p14:creationId xmlns:p14="http://schemas.microsoft.com/office/powerpoint/2010/main" val="135053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 animBg="1"/>
      <p:bldP spid="33" grpId="0" animBg="1"/>
      <p:bldP spid="34" grpId="0" animBg="1"/>
      <p:bldP spid="35" grpId="0" animBg="1"/>
      <p:bldP spid="3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0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State Space: Legal label configurations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5874" y="3530425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651114" y="3556843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76216" y="1872457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816345" y="1888334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1332913" y="2503951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05627" y="321222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847200" y="317527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97846" y="2503951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8" idx="3"/>
            <a:endCxn id="9" idx="0"/>
          </p:cNvCxnSpPr>
          <p:nvPr/>
        </p:nvCxnSpPr>
        <p:spPr>
          <a:xfrm flipH="1">
            <a:off x="1064728" y="2775553"/>
            <a:ext cx="314784" cy="436671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5"/>
            <a:endCxn id="10" idx="0"/>
          </p:cNvCxnSpPr>
          <p:nvPr/>
        </p:nvCxnSpPr>
        <p:spPr>
          <a:xfrm>
            <a:off x="1604515" y="2775553"/>
            <a:ext cx="401786" cy="399719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6"/>
            <a:endCxn id="11" idx="2"/>
          </p:cNvCxnSpPr>
          <p:nvPr/>
        </p:nvCxnSpPr>
        <p:spPr>
          <a:xfrm>
            <a:off x="1651114" y="2663052"/>
            <a:ext cx="1246732" cy="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109349"/>
              </p:ext>
            </p:extLst>
          </p:nvPr>
        </p:nvGraphicFramePr>
        <p:xfrm>
          <a:off x="4706840" y="2123927"/>
          <a:ext cx="397996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990"/>
                <a:gridCol w="994990"/>
                <a:gridCol w="994990"/>
                <a:gridCol w="9949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Corgi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Puppy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4427575" y="3050822"/>
            <a:ext cx="451577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64545" y="3439587"/>
            <a:ext cx="451577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40587" y="3829659"/>
            <a:ext cx="451577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39464" y="4286471"/>
            <a:ext cx="4158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504D"/>
                </a:solidFill>
              </a:rPr>
              <a:t>Hierarchy: (dog, corgi) can’t be (0,1)</a:t>
            </a:r>
            <a:endParaRPr lang="en-US" sz="2000" dirty="0">
              <a:solidFill>
                <a:srgbClr val="C0504D"/>
              </a:solidFill>
            </a:endParaRPr>
          </a:p>
        </p:txBody>
      </p:sp>
      <p:sp>
        <p:nvSpPr>
          <p:cNvPr id="25" name="Rectangular Callout 24"/>
          <p:cNvSpPr/>
          <p:nvPr/>
        </p:nvSpPr>
        <p:spPr>
          <a:xfrm>
            <a:off x="305874" y="4251189"/>
            <a:ext cx="4021477" cy="488315"/>
          </a:xfrm>
          <a:prstGeom prst="wedgeRectCallout">
            <a:avLst>
              <a:gd name="adj1" fmla="val 50604"/>
              <a:gd name="adj2" fmla="val -160592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04036" y="1258732"/>
            <a:ext cx="4791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Each edge defines a constraint.</a:t>
            </a:r>
          </a:p>
        </p:txBody>
      </p:sp>
    </p:spTree>
    <p:extLst>
      <p:ext uri="{BB962C8B-B14F-4D97-AF65-F5344CB8AC3E}">
        <p14:creationId xmlns:p14="http://schemas.microsoft.com/office/powerpoint/2010/main" val="377982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0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State Space: Legal label configurations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5874" y="3530425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651114" y="3556843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76216" y="1872457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816345" y="1888334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1332913" y="2503951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05627" y="321222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847200" y="317527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97846" y="2503951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8" idx="3"/>
            <a:endCxn id="9" idx="0"/>
          </p:cNvCxnSpPr>
          <p:nvPr/>
        </p:nvCxnSpPr>
        <p:spPr>
          <a:xfrm flipH="1">
            <a:off x="1064728" y="2775553"/>
            <a:ext cx="314784" cy="436671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5"/>
            <a:endCxn id="10" idx="0"/>
          </p:cNvCxnSpPr>
          <p:nvPr/>
        </p:nvCxnSpPr>
        <p:spPr>
          <a:xfrm>
            <a:off x="1604515" y="2775553"/>
            <a:ext cx="401786" cy="399719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6"/>
            <a:endCxn id="11" idx="2"/>
          </p:cNvCxnSpPr>
          <p:nvPr/>
        </p:nvCxnSpPr>
        <p:spPr>
          <a:xfrm>
            <a:off x="1651114" y="2663052"/>
            <a:ext cx="1246732" cy="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618672"/>
              </p:ext>
            </p:extLst>
          </p:nvPr>
        </p:nvGraphicFramePr>
        <p:xfrm>
          <a:off x="4706840" y="2123927"/>
          <a:ext cx="397996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990"/>
                <a:gridCol w="994990"/>
                <a:gridCol w="994990"/>
                <a:gridCol w="9949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Corgi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Puppy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4427575" y="3050822"/>
            <a:ext cx="451577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64545" y="3439587"/>
            <a:ext cx="451577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64545" y="4938061"/>
            <a:ext cx="451577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40587" y="3829659"/>
            <a:ext cx="451577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27575" y="5301623"/>
            <a:ext cx="451577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38115" y="5585353"/>
            <a:ext cx="4400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504D"/>
                </a:solidFill>
              </a:rPr>
              <a:t>Exclusion: (dog, cat) can’t be (1,1)</a:t>
            </a:r>
            <a:endParaRPr lang="en-US" sz="2000" dirty="0">
              <a:solidFill>
                <a:srgbClr val="C0504D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9464" y="4286471"/>
            <a:ext cx="4158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504D"/>
                </a:solidFill>
              </a:rPr>
              <a:t>Hierarchy: (dog, corgi) can’t be (0,1)</a:t>
            </a:r>
            <a:endParaRPr lang="en-US" sz="2000" dirty="0">
              <a:solidFill>
                <a:srgbClr val="C0504D"/>
              </a:solidFill>
            </a:endParaRPr>
          </a:p>
        </p:txBody>
      </p:sp>
      <p:sp>
        <p:nvSpPr>
          <p:cNvPr id="25" name="Rectangular Callout 24"/>
          <p:cNvSpPr/>
          <p:nvPr/>
        </p:nvSpPr>
        <p:spPr>
          <a:xfrm>
            <a:off x="305874" y="4251189"/>
            <a:ext cx="4021477" cy="488315"/>
          </a:xfrm>
          <a:prstGeom prst="wedgeRectCallout">
            <a:avLst>
              <a:gd name="adj1" fmla="val 50604"/>
              <a:gd name="adj2" fmla="val -160592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ular Callout 25"/>
          <p:cNvSpPr/>
          <p:nvPr/>
        </p:nvSpPr>
        <p:spPr>
          <a:xfrm>
            <a:off x="293849" y="5545566"/>
            <a:ext cx="4021477" cy="475179"/>
          </a:xfrm>
          <a:prstGeom prst="wedgeRectCallout">
            <a:avLst>
              <a:gd name="adj1" fmla="val 49288"/>
              <a:gd name="adj2" fmla="val -117410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04036" y="1258732"/>
            <a:ext cx="4791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Each edge defines a constraint.</a:t>
            </a:r>
          </a:p>
        </p:txBody>
      </p:sp>
    </p:spTree>
    <p:extLst>
      <p:ext uri="{BB962C8B-B14F-4D97-AF65-F5344CB8AC3E}">
        <p14:creationId xmlns:p14="http://schemas.microsoft.com/office/powerpoint/2010/main" val="129216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altLang="x-none"/>
              <a:t>Bayesian Network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81000" y="1219200"/>
            <a:ext cx="390934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800" dirty="0"/>
              <a:t>Directed Graphical </a:t>
            </a:r>
            <a:r>
              <a:rPr lang="en-US" altLang="x-none" sz="2800" dirty="0" smtClean="0"/>
              <a:t>Model</a:t>
            </a:r>
          </a:p>
          <a:p>
            <a:r>
              <a:rPr lang="en-US" altLang="x-none" sz="2800" dirty="0" smtClean="0">
                <a:solidFill>
                  <a:srgbClr val="008380"/>
                </a:solidFill>
              </a:rPr>
              <a:t>U = (V</a:t>
            </a:r>
            <a:r>
              <a:rPr lang="en-US" altLang="x-none" sz="2800" baseline="-25000" dirty="0" smtClean="0">
                <a:solidFill>
                  <a:srgbClr val="008380"/>
                </a:solidFill>
              </a:rPr>
              <a:t>1</a:t>
            </a:r>
            <a:r>
              <a:rPr lang="en-US" altLang="x-none" sz="2800" dirty="0" smtClean="0">
                <a:solidFill>
                  <a:srgbClr val="008380"/>
                </a:solidFill>
              </a:rPr>
              <a:t>, </a:t>
            </a:r>
            <a:r>
              <a:rPr lang="mr-IN" altLang="x-none" sz="2800" dirty="0" smtClean="0">
                <a:solidFill>
                  <a:srgbClr val="008380"/>
                </a:solidFill>
              </a:rPr>
              <a:t>…</a:t>
            </a:r>
            <a:r>
              <a:rPr lang="de-DE" altLang="x-none" sz="2800" dirty="0" smtClean="0">
                <a:solidFill>
                  <a:srgbClr val="008380"/>
                </a:solidFill>
              </a:rPr>
              <a:t>, </a:t>
            </a:r>
            <a:r>
              <a:rPr lang="de-DE" altLang="x-none" sz="2800" dirty="0" err="1" smtClean="0">
                <a:solidFill>
                  <a:srgbClr val="008380"/>
                </a:solidFill>
              </a:rPr>
              <a:t>V</a:t>
            </a:r>
            <a:r>
              <a:rPr lang="de-DE" altLang="x-none" sz="2800" baseline="-25000" dirty="0" err="1" smtClean="0">
                <a:solidFill>
                  <a:srgbClr val="008380"/>
                </a:solidFill>
              </a:rPr>
              <a:t>n</a:t>
            </a:r>
            <a:r>
              <a:rPr lang="de-DE" altLang="x-none" sz="2800" dirty="0" smtClean="0">
                <a:solidFill>
                  <a:srgbClr val="008380"/>
                </a:solidFill>
              </a:rPr>
              <a:t>)</a:t>
            </a:r>
            <a:endParaRPr lang="en-US" altLang="x-none" sz="2800" dirty="0">
              <a:solidFill>
                <a:srgbClr val="008380"/>
              </a:solidFill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81000" y="2836868"/>
            <a:ext cx="38084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3200" dirty="0">
                <a:solidFill>
                  <a:srgbClr val="008380"/>
                </a:solidFill>
              </a:rPr>
              <a:t>P(U) = </a:t>
            </a:r>
            <a:r>
              <a:rPr lang="en-US" altLang="x-none" sz="3200" dirty="0">
                <a:solidFill>
                  <a:srgbClr val="008380"/>
                </a:solidFill>
                <a:sym typeface="Symbol" charset="2"/>
              </a:rPr>
              <a:t> P(V</a:t>
            </a:r>
            <a:r>
              <a:rPr lang="en-US" altLang="x-none" sz="3200" baseline="-25000" dirty="0">
                <a:solidFill>
                  <a:srgbClr val="008380"/>
                </a:solidFill>
                <a:sym typeface="Symbol" charset="2"/>
              </a:rPr>
              <a:t>i</a:t>
            </a:r>
            <a:r>
              <a:rPr lang="en-US" altLang="x-none" sz="3200" dirty="0">
                <a:solidFill>
                  <a:srgbClr val="008380"/>
                </a:solidFill>
                <a:sym typeface="Symbol" charset="2"/>
              </a:rPr>
              <a:t> | Pa(V</a:t>
            </a:r>
            <a:r>
              <a:rPr lang="en-US" altLang="x-none" sz="3200" baseline="-25000" dirty="0">
                <a:solidFill>
                  <a:srgbClr val="008380"/>
                </a:solidFill>
                <a:sym typeface="Symbol" charset="2"/>
              </a:rPr>
              <a:t>i</a:t>
            </a:r>
            <a:r>
              <a:rPr lang="en-US" altLang="x-none" sz="3200" dirty="0">
                <a:solidFill>
                  <a:srgbClr val="008380"/>
                </a:solidFill>
                <a:sym typeface="Symbol" charset="2"/>
              </a:rPr>
              <a:t>))</a:t>
            </a:r>
            <a:endParaRPr lang="en-US" altLang="x-none" sz="3200" dirty="0">
              <a:solidFill>
                <a:srgbClr val="008380"/>
              </a:solidFill>
            </a:endParaRPr>
          </a:p>
        </p:txBody>
      </p:sp>
      <p:grpSp>
        <p:nvGrpSpPr>
          <p:cNvPr id="11280" name="Group 16"/>
          <p:cNvGrpSpPr>
            <a:grpSpLocks/>
          </p:cNvGrpSpPr>
          <p:nvPr/>
        </p:nvGrpSpPr>
        <p:grpSpPr bwMode="auto">
          <a:xfrm>
            <a:off x="6400800" y="2133600"/>
            <a:ext cx="838200" cy="3505200"/>
            <a:chOff x="4032" y="1344"/>
            <a:chExt cx="528" cy="2208"/>
          </a:xfrm>
        </p:grpSpPr>
        <p:sp>
          <p:nvSpPr>
            <p:cNvPr id="11269" name="Oval 5"/>
            <p:cNvSpPr>
              <a:spLocks noChangeArrowheads="1"/>
            </p:cNvSpPr>
            <p:nvPr/>
          </p:nvSpPr>
          <p:spPr bwMode="auto">
            <a:xfrm>
              <a:off x="4032" y="1344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/>
                <a:t>A</a:t>
              </a:r>
            </a:p>
          </p:txBody>
        </p:sp>
        <p:sp>
          <p:nvSpPr>
            <p:cNvPr id="11270" name="Oval 6"/>
            <p:cNvSpPr>
              <a:spLocks noChangeArrowheads="1"/>
            </p:cNvSpPr>
            <p:nvPr/>
          </p:nvSpPr>
          <p:spPr bwMode="auto">
            <a:xfrm>
              <a:off x="4032" y="2160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/>
                <a:t>B</a:t>
              </a:r>
            </a:p>
          </p:txBody>
        </p:sp>
        <p:sp>
          <p:nvSpPr>
            <p:cNvPr id="11271" name="Oval 7"/>
            <p:cNvSpPr>
              <a:spLocks noChangeArrowheads="1"/>
            </p:cNvSpPr>
            <p:nvPr/>
          </p:nvSpPr>
          <p:spPr bwMode="auto">
            <a:xfrm>
              <a:off x="4032" y="3024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x-none"/>
                <a:t>C</a:t>
              </a:r>
            </a:p>
          </p:txBody>
        </p:sp>
        <p:cxnSp>
          <p:nvCxnSpPr>
            <p:cNvPr id="11272" name="AutoShape 8"/>
            <p:cNvCxnSpPr>
              <a:cxnSpLocks noChangeShapeType="1"/>
              <a:stCxn id="11269" idx="4"/>
              <a:endCxn id="11270" idx="0"/>
            </p:cNvCxnSpPr>
            <p:nvPr/>
          </p:nvCxnSpPr>
          <p:spPr bwMode="auto">
            <a:xfrm>
              <a:off x="4296" y="1872"/>
              <a:ext cx="0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273" name="AutoShape 9"/>
            <p:cNvCxnSpPr>
              <a:cxnSpLocks noChangeShapeType="1"/>
              <a:stCxn id="11270" idx="4"/>
              <a:endCxn id="11271" idx="0"/>
            </p:cNvCxnSpPr>
            <p:nvPr/>
          </p:nvCxnSpPr>
          <p:spPr bwMode="auto">
            <a:xfrm>
              <a:off x="4296" y="2688"/>
              <a:ext cx="0" cy="3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381000" y="4114800"/>
            <a:ext cx="47350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800" dirty="0">
                <a:solidFill>
                  <a:srgbClr val="008380"/>
                </a:solidFill>
              </a:rPr>
              <a:t>P(A,B,C) = P(A) P(B | A) P(C | B)</a:t>
            </a:r>
          </a:p>
        </p:txBody>
      </p:sp>
    </p:spTree>
    <p:extLst>
      <p:ext uri="{BB962C8B-B14F-4D97-AF65-F5344CB8AC3E}">
        <p14:creationId xmlns:p14="http://schemas.microsoft.com/office/powerpoint/2010/main" val="64658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utoUpdateAnimBg="0"/>
      <p:bldP spid="11279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Encoding prior knowledge (HEX graph)</a:t>
            </a:r>
          </a:p>
          <a:p>
            <a:r>
              <a:rPr lang="en-US" dirty="0" smtClean="0">
                <a:solidFill>
                  <a:srgbClr val="C0504D"/>
                </a:solidFill>
              </a:rPr>
              <a:t>Classification model</a:t>
            </a:r>
          </a:p>
          <a:p>
            <a:r>
              <a:rPr lang="en-US" dirty="0" smtClean="0"/>
              <a:t>Efficient Exact Inference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79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601148"/>
              </p:ext>
            </p:extLst>
          </p:nvPr>
        </p:nvGraphicFramePr>
        <p:xfrm>
          <a:off x="1094141" y="3810691"/>
          <a:ext cx="4183063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80" name="Equation" r:id="rId4" imgW="1689100" imgH="431800" progId="Equation.3">
                  <p:embed/>
                </p:oleObj>
              </mc:Choice>
              <mc:Fallback>
                <p:oleObj name="Equation" r:id="rId4" imgW="1689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4141" y="3810691"/>
                        <a:ext cx="4183063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4572"/>
            <a:ext cx="8229600" cy="1143000"/>
          </a:xfrm>
        </p:spPr>
        <p:txBody>
          <a:bodyPr/>
          <a:lstStyle/>
          <a:p>
            <a:r>
              <a:rPr lang="en-US" dirty="0" smtClean="0"/>
              <a:t>HEX Classification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3233"/>
            <a:ext cx="8229600" cy="853236"/>
          </a:xfrm>
        </p:spPr>
        <p:txBody>
          <a:bodyPr/>
          <a:lstStyle/>
          <a:p>
            <a:r>
              <a:rPr lang="en-US" dirty="0" smtClean="0"/>
              <a:t>Pairwise Conditional Random Field (CRF) 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538638"/>
              </p:ext>
            </p:extLst>
          </p:nvPr>
        </p:nvGraphicFramePr>
        <p:xfrm>
          <a:off x="425379" y="2127857"/>
          <a:ext cx="862552" cy="382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81" name="Equation" r:id="rId6" imgW="457200" imgH="203200" progId="Equation.3">
                  <p:embed/>
                </p:oleObj>
              </mc:Choice>
              <mc:Fallback>
                <p:oleObj name="Equation" r:id="rId6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5379" y="2127857"/>
                        <a:ext cx="862552" cy="382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498987"/>
              </p:ext>
            </p:extLst>
          </p:nvPr>
        </p:nvGraphicFramePr>
        <p:xfrm>
          <a:off x="7293954" y="2125858"/>
          <a:ext cx="1401478" cy="484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82" name="Equation" r:id="rId8" imgW="660400" imgH="228600" progId="Equation.3">
                  <p:embed/>
                </p:oleObj>
              </mc:Choice>
              <mc:Fallback>
                <p:oleObj name="Equation" r:id="rId8" imgW="660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93954" y="2125858"/>
                        <a:ext cx="1401478" cy="484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85918" y="2484009"/>
            <a:ext cx="195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scores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21999" y="2519469"/>
            <a:ext cx="249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 Label vector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2160174" y="188136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160174" y="231934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160174" y="273428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160174" y="317669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078499" y="1721897"/>
            <a:ext cx="3715272" cy="198203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4640802" y="188136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875726" y="317669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277204" y="272326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168564" y="231934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/>
          <p:cNvCxnSpPr>
            <a:stCxn id="42" idx="6"/>
            <a:endCxn id="84" idx="2"/>
          </p:cNvCxnSpPr>
          <p:nvPr/>
        </p:nvCxnSpPr>
        <p:spPr>
          <a:xfrm>
            <a:off x="2478375" y="2040466"/>
            <a:ext cx="21624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53" idx="6"/>
            <a:endCxn id="87" idx="2"/>
          </p:cNvCxnSpPr>
          <p:nvPr/>
        </p:nvCxnSpPr>
        <p:spPr>
          <a:xfrm>
            <a:off x="2478375" y="2478443"/>
            <a:ext cx="36901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59" idx="6"/>
            <a:endCxn id="86" idx="2"/>
          </p:cNvCxnSpPr>
          <p:nvPr/>
        </p:nvCxnSpPr>
        <p:spPr>
          <a:xfrm flipV="1">
            <a:off x="2478375" y="2882370"/>
            <a:ext cx="2798829" cy="11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5" idx="6"/>
            <a:endCxn id="85" idx="2"/>
          </p:cNvCxnSpPr>
          <p:nvPr/>
        </p:nvCxnSpPr>
        <p:spPr>
          <a:xfrm>
            <a:off x="2478375" y="3335798"/>
            <a:ext cx="139735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1743765" y="2059442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1743765" y="2451824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1743765" y="2882370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1743765" y="3335798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207564"/>
              </p:ext>
            </p:extLst>
          </p:nvPr>
        </p:nvGraphicFramePr>
        <p:xfrm>
          <a:off x="5277204" y="3957720"/>
          <a:ext cx="210661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83" name="Equation" r:id="rId10" imgW="850900" imgH="393700" progId="Equation.3">
                  <p:embed/>
                </p:oleObj>
              </mc:Choice>
              <mc:Fallback>
                <p:oleObj name="Equation" r:id="rId10" imgW="850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77204" y="3957720"/>
                        <a:ext cx="2106613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811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3940310" y="4053845"/>
            <a:ext cx="1401478" cy="583667"/>
          </a:xfrm>
          <a:prstGeom prst="rect">
            <a:avLst/>
          </a:prstGeom>
          <a:solidFill>
            <a:schemeClr val="accent4">
              <a:alpha val="51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689229"/>
              </p:ext>
            </p:extLst>
          </p:nvPr>
        </p:nvGraphicFramePr>
        <p:xfrm>
          <a:off x="1094141" y="3810691"/>
          <a:ext cx="4183063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79" name="Equation" r:id="rId4" imgW="1689100" imgH="431800" progId="Equation.3">
                  <p:embed/>
                </p:oleObj>
              </mc:Choice>
              <mc:Fallback>
                <p:oleObj name="Equation" r:id="rId4" imgW="1689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4141" y="3810691"/>
                        <a:ext cx="4183063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4572"/>
            <a:ext cx="8229600" cy="1143000"/>
          </a:xfrm>
        </p:spPr>
        <p:txBody>
          <a:bodyPr/>
          <a:lstStyle/>
          <a:p>
            <a:r>
              <a:rPr lang="en-US" dirty="0" smtClean="0"/>
              <a:t>HEX Classification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3233"/>
            <a:ext cx="8229600" cy="853236"/>
          </a:xfrm>
        </p:spPr>
        <p:txBody>
          <a:bodyPr/>
          <a:lstStyle/>
          <a:p>
            <a:r>
              <a:rPr lang="en-US" dirty="0" smtClean="0"/>
              <a:t>Pairwise Conditional Random Field (CRF) 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523439"/>
              </p:ext>
            </p:extLst>
          </p:nvPr>
        </p:nvGraphicFramePr>
        <p:xfrm>
          <a:off x="425379" y="2127857"/>
          <a:ext cx="862552" cy="382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80" name="Equation" r:id="rId6" imgW="457200" imgH="203200" progId="Equation.3">
                  <p:embed/>
                </p:oleObj>
              </mc:Choice>
              <mc:Fallback>
                <p:oleObj name="Equation" r:id="rId6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5379" y="2127857"/>
                        <a:ext cx="862552" cy="382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782571"/>
              </p:ext>
            </p:extLst>
          </p:nvPr>
        </p:nvGraphicFramePr>
        <p:xfrm>
          <a:off x="7293954" y="2125858"/>
          <a:ext cx="1401478" cy="484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81" name="Equation" r:id="rId8" imgW="660400" imgH="228600" progId="Equation.3">
                  <p:embed/>
                </p:oleObj>
              </mc:Choice>
              <mc:Fallback>
                <p:oleObj name="Equation" r:id="rId8" imgW="660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93954" y="2125858"/>
                        <a:ext cx="1401478" cy="484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021999" y="2519469"/>
            <a:ext cx="249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 Label vector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2160174" y="188136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160174" y="231934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160174" y="273428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160174" y="317669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078499" y="1721897"/>
            <a:ext cx="3715272" cy="198203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4640802" y="188136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875726" y="317669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277204" y="272326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168564" y="231934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/>
          <p:cNvCxnSpPr>
            <a:stCxn id="42" idx="6"/>
            <a:endCxn id="84" idx="2"/>
          </p:cNvCxnSpPr>
          <p:nvPr/>
        </p:nvCxnSpPr>
        <p:spPr>
          <a:xfrm>
            <a:off x="2478375" y="2040466"/>
            <a:ext cx="21624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53" idx="6"/>
            <a:endCxn id="87" idx="2"/>
          </p:cNvCxnSpPr>
          <p:nvPr/>
        </p:nvCxnSpPr>
        <p:spPr>
          <a:xfrm>
            <a:off x="2478375" y="2478443"/>
            <a:ext cx="36901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59" idx="6"/>
            <a:endCxn id="86" idx="2"/>
          </p:cNvCxnSpPr>
          <p:nvPr/>
        </p:nvCxnSpPr>
        <p:spPr>
          <a:xfrm flipV="1">
            <a:off x="2478375" y="2882370"/>
            <a:ext cx="2798829" cy="11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5" idx="6"/>
            <a:endCxn id="85" idx="2"/>
          </p:cNvCxnSpPr>
          <p:nvPr/>
        </p:nvCxnSpPr>
        <p:spPr>
          <a:xfrm>
            <a:off x="2478375" y="3335798"/>
            <a:ext cx="139735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1743765" y="2059442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1743765" y="2451824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1743765" y="2882370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1743765" y="3335798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32850" y="5327651"/>
            <a:ext cx="4383575" cy="810028"/>
            <a:chOff x="78477" y="5268137"/>
            <a:chExt cx="5299536" cy="979285"/>
          </a:xfrm>
        </p:grpSpPr>
        <p:graphicFrame>
          <p:nvGraphicFramePr>
            <p:cNvPr id="4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3320457"/>
                </p:ext>
              </p:extLst>
            </p:nvPr>
          </p:nvGraphicFramePr>
          <p:xfrm>
            <a:off x="78477" y="5482908"/>
            <a:ext cx="1665288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382" name="Equation" r:id="rId10" imgW="647700" imgH="215900" progId="Equation.3">
                    <p:embed/>
                  </p:oleObj>
                </mc:Choice>
                <mc:Fallback>
                  <p:oleObj name="Equation" r:id="rId10" imgW="6477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78477" y="5482908"/>
                          <a:ext cx="1665288" cy="5540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3538090"/>
                </p:ext>
              </p:extLst>
            </p:nvPr>
          </p:nvGraphicFramePr>
          <p:xfrm>
            <a:off x="2062941" y="5292504"/>
            <a:ext cx="1778000" cy="500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383" name="Equation" r:id="rId12" imgW="762000" imgH="215900" progId="Equation.3">
                    <p:embed/>
                  </p:oleObj>
                </mc:Choice>
                <mc:Fallback>
                  <p:oleObj name="Equation" r:id="rId12" imgW="7620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062941" y="5292504"/>
                          <a:ext cx="1778000" cy="500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4796942"/>
                </p:ext>
              </p:extLst>
            </p:nvPr>
          </p:nvGraphicFramePr>
          <p:xfrm>
            <a:off x="2100294" y="5793398"/>
            <a:ext cx="1966913" cy="4540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384" name="Equation" r:id="rId14" imgW="939800" imgH="215900" progId="Equation.3">
                    <p:embed/>
                  </p:oleObj>
                </mc:Choice>
                <mc:Fallback>
                  <p:oleObj name="Equation" r:id="rId14" imgW="9398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100294" y="5793398"/>
                          <a:ext cx="1966913" cy="4540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11142040"/>
                </p:ext>
              </p:extLst>
            </p:nvPr>
          </p:nvGraphicFramePr>
          <p:xfrm>
            <a:off x="4159313" y="5268137"/>
            <a:ext cx="1151528" cy="5047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385" name="Equation" r:id="rId16" imgW="495300" imgH="215900" progId="Equation.3">
                    <p:embed/>
                  </p:oleObj>
                </mc:Choice>
                <mc:Fallback>
                  <p:oleObj name="Equation" r:id="rId16" imgW="4953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4159313" y="5268137"/>
                          <a:ext cx="1151528" cy="5047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8832436"/>
                </p:ext>
              </p:extLst>
            </p:nvPr>
          </p:nvGraphicFramePr>
          <p:xfrm>
            <a:off x="4166990" y="5728747"/>
            <a:ext cx="1211023" cy="5047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386" name="Equation" r:id="rId18" imgW="520700" imgH="215900" progId="Equation.3">
                    <p:embed/>
                  </p:oleObj>
                </mc:Choice>
                <mc:Fallback>
                  <p:oleObj name="Equation" r:id="rId18" imgW="5207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4166990" y="5728747"/>
                          <a:ext cx="1211023" cy="5047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Left Brace 53"/>
            <p:cNvSpPr/>
            <p:nvPr/>
          </p:nvSpPr>
          <p:spPr>
            <a:xfrm>
              <a:off x="1777540" y="5510312"/>
              <a:ext cx="187168" cy="479525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57200" y="6308883"/>
            <a:ext cx="3867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Unary: same as logistic regression</a:t>
            </a:r>
            <a:endParaRPr lang="en-US" sz="2000" dirty="0"/>
          </a:p>
        </p:txBody>
      </p:sp>
      <p:sp>
        <p:nvSpPr>
          <p:cNvPr id="81" name="Rectangular Callout 80"/>
          <p:cNvSpPr/>
          <p:nvPr/>
        </p:nvSpPr>
        <p:spPr>
          <a:xfrm>
            <a:off x="32851" y="5218184"/>
            <a:ext cx="4607952" cy="1036956"/>
          </a:xfrm>
          <a:prstGeom prst="wedgeRectCallout">
            <a:avLst>
              <a:gd name="adj1" fmla="val 42531"/>
              <a:gd name="adj2" fmla="val -95683"/>
            </a:avLst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664334"/>
              </p:ext>
            </p:extLst>
          </p:nvPr>
        </p:nvGraphicFramePr>
        <p:xfrm>
          <a:off x="5277204" y="3957720"/>
          <a:ext cx="210661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87" name="Equation" r:id="rId20" imgW="850900" imgH="393700" progId="Equation.3">
                  <p:embed/>
                </p:oleObj>
              </mc:Choice>
              <mc:Fallback>
                <p:oleObj name="Equation" r:id="rId20" imgW="850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277204" y="3957720"/>
                        <a:ext cx="2106613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85918" y="2484009"/>
            <a:ext cx="195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scores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14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3940310" y="4053845"/>
            <a:ext cx="1401478" cy="583667"/>
          </a:xfrm>
          <a:prstGeom prst="rect">
            <a:avLst/>
          </a:prstGeom>
          <a:solidFill>
            <a:schemeClr val="accent4">
              <a:alpha val="51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71935"/>
              </p:ext>
            </p:extLst>
          </p:nvPr>
        </p:nvGraphicFramePr>
        <p:xfrm>
          <a:off x="1094141" y="3810691"/>
          <a:ext cx="4183063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99" name="Equation" r:id="rId4" imgW="1689100" imgH="431800" progId="Equation.3">
                  <p:embed/>
                </p:oleObj>
              </mc:Choice>
              <mc:Fallback>
                <p:oleObj name="Equation" r:id="rId4" imgW="1689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4141" y="3810691"/>
                        <a:ext cx="4183063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44"/>
          <p:cNvSpPr/>
          <p:nvPr/>
        </p:nvSpPr>
        <p:spPr>
          <a:xfrm>
            <a:off x="5786026" y="4067416"/>
            <a:ext cx="1597792" cy="583667"/>
          </a:xfrm>
          <a:prstGeom prst="rect">
            <a:avLst/>
          </a:prstGeom>
          <a:solidFill>
            <a:schemeClr val="accent2">
              <a:alpha val="28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4572"/>
            <a:ext cx="8229600" cy="1143000"/>
          </a:xfrm>
        </p:spPr>
        <p:txBody>
          <a:bodyPr/>
          <a:lstStyle/>
          <a:p>
            <a:r>
              <a:rPr lang="en-US" dirty="0" smtClean="0"/>
              <a:t>HEX Classification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3233"/>
            <a:ext cx="8229600" cy="853236"/>
          </a:xfrm>
        </p:spPr>
        <p:txBody>
          <a:bodyPr/>
          <a:lstStyle/>
          <a:p>
            <a:r>
              <a:rPr lang="en-US" dirty="0" smtClean="0"/>
              <a:t>Pairwise Conditional Random Field (CRF) 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836755"/>
              </p:ext>
            </p:extLst>
          </p:nvPr>
        </p:nvGraphicFramePr>
        <p:xfrm>
          <a:off x="425379" y="2127857"/>
          <a:ext cx="862552" cy="382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00" name="Equation" r:id="rId6" imgW="457200" imgH="203200" progId="Equation.3">
                  <p:embed/>
                </p:oleObj>
              </mc:Choice>
              <mc:Fallback>
                <p:oleObj name="Equation" r:id="rId6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5379" y="2127857"/>
                        <a:ext cx="862552" cy="382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149590"/>
              </p:ext>
            </p:extLst>
          </p:nvPr>
        </p:nvGraphicFramePr>
        <p:xfrm>
          <a:off x="7293954" y="2125858"/>
          <a:ext cx="1401478" cy="484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01" name="Equation" r:id="rId8" imgW="660400" imgH="228600" progId="Equation.3">
                  <p:embed/>
                </p:oleObj>
              </mc:Choice>
              <mc:Fallback>
                <p:oleObj name="Equation" r:id="rId8" imgW="660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93954" y="2125858"/>
                        <a:ext cx="1401478" cy="484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021999" y="2519469"/>
            <a:ext cx="249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 Label vector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85084" y="6858000"/>
            <a:ext cx="8458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504D"/>
                </a:solidFill>
                <a:sym typeface="Wingdings"/>
              </a:rPr>
              <a:t> </a:t>
            </a:r>
            <a:r>
              <a:rPr lang="en-US" sz="2400" b="1" dirty="0">
                <a:solidFill>
                  <a:srgbClr val="C0504D"/>
                </a:solidFill>
                <a:sym typeface="Wingdings"/>
              </a:rPr>
              <a:t>A</a:t>
            </a:r>
            <a:r>
              <a:rPr lang="en-US" sz="2400" b="1" dirty="0" smtClean="0">
                <a:solidFill>
                  <a:srgbClr val="C0504D"/>
                </a:solidFill>
              </a:rPr>
              <a:t>ll illegal configurations have probability zero.  </a:t>
            </a:r>
            <a:endParaRPr lang="en-US" sz="2400" b="1" dirty="0">
              <a:solidFill>
                <a:srgbClr val="C0504D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160174" y="188136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160174" y="231934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160174" y="273428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160174" y="317669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078499" y="1721897"/>
            <a:ext cx="3715272" cy="198203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4640802" y="188136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875726" y="317669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277204" y="272326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168564" y="231934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/>
          <p:cNvCxnSpPr>
            <a:stCxn id="42" idx="6"/>
            <a:endCxn id="84" idx="2"/>
          </p:cNvCxnSpPr>
          <p:nvPr/>
        </p:nvCxnSpPr>
        <p:spPr>
          <a:xfrm>
            <a:off x="2478375" y="2040466"/>
            <a:ext cx="21624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53" idx="6"/>
            <a:endCxn id="87" idx="2"/>
          </p:cNvCxnSpPr>
          <p:nvPr/>
        </p:nvCxnSpPr>
        <p:spPr>
          <a:xfrm>
            <a:off x="2478375" y="2478443"/>
            <a:ext cx="36901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59" idx="6"/>
            <a:endCxn id="86" idx="2"/>
          </p:cNvCxnSpPr>
          <p:nvPr/>
        </p:nvCxnSpPr>
        <p:spPr>
          <a:xfrm flipV="1">
            <a:off x="2478375" y="2882370"/>
            <a:ext cx="2798829" cy="11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5" idx="6"/>
            <a:endCxn id="85" idx="2"/>
          </p:cNvCxnSpPr>
          <p:nvPr/>
        </p:nvCxnSpPr>
        <p:spPr>
          <a:xfrm>
            <a:off x="2478375" y="3335798"/>
            <a:ext cx="139735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1743765" y="2059442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1743765" y="2451824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1743765" y="2882370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1743765" y="3335798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327646"/>
              </p:ext>
            </p:extLst>
          </p:nvPr>
        </p:nvGraphicFramePr>
        <p:xfrm>
          <a:off x="5277204" y="3957720"/>
          <a:ext cx="210661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02" name="Equation" r:id="rId10" imgW="850900" imgH="393700" progId="Equation.3">
                  <p:embed/>
                </p:oleObj>
              </mc:Choice>
              <mc:Fallback>
                <p:oleObj name="Equation" r:id="rId10" imgW="850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77204" y="3957720"/>
                        <a:ext cx="2106613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ular Callout 45"/>
          <p:cNvSpPr/>
          <p:nvPr/>
        </p:nvSpPr>
        <p:spPr>
          <a:xfrm>
            <a:off x="4757679" y="5218184"/>
            <a:ext cx="4343265" cy="1037602"/>
          </a:xfrm>
          <a:prstGeom prst="wedgeRectCallout">
            <a:avLst>
              <a:gd name="adj1" fmla="val -13422"/>
              <a:gd name="adj2" fmla="val -96003"/>
            </a:avLst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32850" y="5347804"/>
            <a:ext cx="3299326" cy="789872"/>
            <a:chOff x="78477" y="5292504"/>
            <a:chExt cx="3988730" cy="954918"/>
          </a:xfrm>
        </p:grpSpPr>
        <p:graphicFrame>
          <p:nvGraphicFramePr>
            <p:cNvPr id="4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6537973"/>
                </p:ext>
              </p:extLst>
            </p:nvPr>
          </p:nvGraphicFramePr>
          <p:xfrm>
            <a:off x="78477" y="5482908"/>
            <a:ext cx="1665288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403" name="Equation" r:id="rId12" imgW="647700" imgH="215900" progId="Equation.3">
                    <p:embed/>
                  </p:oleObj>
                </mc:Choice>
                <mc:Fallback>
                  <p:oleObj name="Equation" r:id="rId12" imgW="6477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78477" y="5482908"/>
                          <a:ext cx="1665288" cy="5540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355628"/>
                </p:ext>
              </p:extLst>
            </p:nvPr>
          </p:nvGraphicFramePr>
          <p:xfrm>
            <a:off x="2062941" y="5292504"/>
            <a:ext cx="1778000" cy="500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404" name="Equation" r:id="rId14" imgW="762000" imgH="215900" progId="Equation.3">
                    <p:embed/>
                  </p:oleObj>
                </mc:Choice>
                <mc:Fallback>
                  <p:oleObj name="Equation" r:id="rId14" imgW="7620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062941" y="5292504"/>
                          <a:ext cx="1778000" cy="500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5940543"/>
                </p:ext>
              </p:extLst>
            </p:nvPr>
          </p:nvGraphicFramePr>
          <p:xfrm>
            <a:off x="2100294" y="5793398"/>
            <a:ext cx="1966913" cy="4540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405" name="Equation" r:id="rId16" imgW="939800" imgH="215900" progId="Equation.3">
                    <p:embed/>
                  </p:oleObj>
                </mc:Choice>
                <mc:Fallback>
                  <p:oleObj name="Equation" r:id="rId16" imgW="9398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2100294" y="5793398"/>
                          <a:ext cx="1966913" cy="4540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Left Brace 53"/>
            <p:cNvSpPr/>
            <p:nvPr/>
          </p:nvSpPr>
          <p:spPr>
            <a:xfrm>
              <a:off x="1777540" y="5510312"/>
              <a:ext cx="187168" cy="479525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57200" y="6308883"/>
            <a:ext cx="3867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Unary: same as logistic regression</a:t>
            </a:r>
            <a:endParaRPr lang="en-US" sz="2000" dirty="0"/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406860"/>
              </p:ext>
            </p:extLst>
          </p:nvPr>
        </p:nvGraphicFramePr>
        <p:xfrm>
          <a:off x="4783501" y="5546705"/>
          <a:ext cx="1392205" cy="41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06" name="Equation" r:id="rId18" imgW="762000" imgH="228600" progId="Equation.3">
                  <p:embed/>
                </p:oleObj>
              </mc:Choice>
              <mc:Fallback>
                <p:oleObj name="Equation" r:id="rId18" imgW="762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783501" y="5546705"/>
                        <a:ext cx="1392205" cy="41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Left Brace 57"/>
          <p:cNvSpPr/>
          <p:nvPr/>
        </p:nvSpPr>
        <p:spPr>
          <a:xfrm>
            <a:off x="6168564" y="5478214"/>
            <a:ext cx="205426" cy="54538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118683"/>
              </p:ext>
            </p:extLst>
          </p:nvPr>
        </p:nvGraphicFramePr>
        <p:xfrm>
          <a:off x="6417857" y="5881465"/>
          <a:ext cx="195263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07" name="Equation" r:id="rId20" imgW="101600" imgH="152400" progId="Equation.3">
                  <p:embed/>
                </p:oleObj>
              </mc:Choice>
              <mc:Fallback>
                <p:oleObj name="Equation" r:id="rId20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417857" y="5881465"/>
                        <a:ext cx="195263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6699683" y="5271202"/>
            <a:ext cx="3483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504D"/>
                </a:solidFill>
              </a:rPr>
              <a:t>If violates constraints</a:t>
            </a:r>
            <a:endParaRPr lang="en-US" sz="2000" b="1" dirty="0">
              <a:solidFill>
                <a:srgbClr val="C0504D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723205" y="5792179"/>
            <a:ext cx="3483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Otherwise</a:t>
            </a:r>
            <a:endParaRPr lang="en-US" sz="2000" dirty="0"/>
          </a:p>
        </p:txBody>
      </p:sp>
      <p:sp>
        <p:nvSpPr>
          <p:cNvPr id="69" name="TextBox 68"/>
          <p:cNvSpPr txBox="1"/>
          <p:nvPr/>
        </p:nvSpPr>
        <p:spPr>
          <a:xfrm>
            <a:off x="6363883" y="5280024"/>
            <a:ext cx="930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  <a:latin typeface="Times"/>
                <a:cs typeface="Times"/>
              </a:rPr>
              <a:t>0</a:t>
            </a:r>
            <a:endParaRPr lang="en-US" sz="2000" b="1" dirty="0">
              <a:solidFill>
                <a:schemeClr val="accent2"/>
              </a:solidFill>
              <a:latin typeface="Times"/>
              <a:cs typeface="Time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664324" y="6341111"/>
            <a:ext cx="4552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504D"/>
                </a:solidFill>
              </a:rPr>
              <a:t>Pairwise: set illegal configuration to zero</a:t>
            </a:r>
            <a:endParaRPr lang="en-US" sz="2000" b="1" dirty="0">
              <a:solidFill>
                <a:srgbClr val="C0504D"/>
              </a:solidFill>
            </a:endParaRPr>
          </a:p>
        </p:txBody>
      </p:sp>
      <p:cxnSp>
        <p:nvCxnSpPr>
          <p:cNvPr id="72" name="Straight Arrow Connector 71"/>
          <p:cNvCxnSpPr>
            <a:stCxn id="84" idx="3"/>
            <a:endCxn id="85" idx="7"/>
          </p:cNvCxnSpPr>
          <p:nvPr/>
        </p:nvCxnSpPr>
        <p:spPr>
          <a:xfrm flipH="1">
            <a:off x="4147328" y="2152967"/>
            <a:ext cx="540073" cy="1070329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4" idx="5"/>
            <a:endCxn id="86" idx="1"/>
          </p:cNvCxnSpPr>
          <p:nvPr/>
        </p:nvCxnSpPr>
        <p:spPr>
          <a:xfrm>
            <a:off x="4912404" y="2152967"/>
            <a:ext cx="411399" cy="616901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endCxn id="87" idx="1"/>
          </p:cNvCxnSpPr>
          <p:nvPr/>
        </p:nvCxnSpPr>
        <p:spPr>
          <a:xfrm>
            <a:off x="4959003" y="2040466"/>
            <a:ext cx="1256160" cy="325475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1" name="Rectangular Callout 80"/>
          <p:cNvSpPr/>
          <p:nvPr/>
        </p:nvSpPr>
        <p:spPr>
          <a:xfrm>
            <a:off x="32851" y="5218184"/>
            <a:ext cx="4607952" cy="1036956"/>
          </a:xfrm>
          <a:prstGeom prst="wedgeRectCallout">
            <a:avLst>
              <a:gd name="adj1" fmla="val 42531"/>
              <a:gd name="adj2" fmla="val -95683"/>
            </a:avLst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85918" y="2484009"/>
            <a:ext cx="195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scores </a:t>
            </a:r>
            <a:endParaRPr lang="en-US" dirty="0"/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582068"/>
              </p:ext>
            </p:extLst>
          </p:nvPr>
        </p:nvGraphicFramePr>
        <p:xfrm>
          <a:off x="3408363" y="5327651"/>
          <a:ext cx="9525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08" name="Equation" r:id="rId22" imgW="495300" imgH="215900" progId="Equation.3">
                  <p:embed/>
                </p:oleObj>
              </mc:Choice>
              <mc:Fallback>
                <p:oleObj name="Equation" r:id="rId22" imgW="495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408363" y="5327651"/>
                        <a:ext cx="952500" cy="417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912120"/>
              </p:ext>
            </p:extLst>
          </p:nvPr>
        </p:nvGraphicFramePr>
        <p:xfrm>
          <a:off x="3414713" y="5708650"/>
          <a:ext cx="1001712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09" name="Equation" r:id="rId24" imgW="520700" imgH="215900" progId="Equation.3">
                  <p:embed/>
                </p:oleObj>
              </mc:Choice>
              <mc:Fallback>
                <p:oleObj name="Equation" r:id="rId24" imgW="520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414713" y="5708650"/>
                        <a:ext cx="1001712" cy="417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851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2668047" y="4431148"/>
            <a:ext cx="789341" cy="374592"/>
          </a:xfrm>
          <a:prstGeom prst="rect">
            <a:avLst/>
          </a:prstGeom>
          <a:solidFill>
            <a:schemeClr val="accent2">
              <a:alpha val="28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493007"/>
              </p:ext>
            </p:extLst>
          </p:nvPr>
        </p:nvGraphicFramePr>
        <p:xfrm>
          <a:off x="1094141" y="3810691"/>
          <a:ext cx="4183063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59" name="Equation" r:id="rId4" imgW="1689100" imgH="431800" progId="Equation.3">
                  <p:embed/>
                </p:oleObj>
              </mc:Choice>
              <mc:Fallback>
                <p:oleObj name="Equation" r:id="rId4" imgW="1689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4141" y="3810691"/>
                        <a:ext cx="4183063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663225"/>
              </p:ext>
            </p:extLst>
          </p:nvPr>
        </p:nvGraphicFramePr>
        <p:xfrm>
          <a:off x="5277204" y="3957720"/>
          <a:ext cx="210661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60" name="Equation" r:id="rId6" imgW="850900" imgH="393700" progId="Equation.3">
                  <p:embed/>
                </p:oleObj>
              </mc:Choice>
              <mc:Fallback>
                <p:oleObj name="Equation" r:id="rId6" imgW="850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77204" y="3957720"/>
                        <a:ext cx="2106613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4572"/>
            <a:ext cx="8229600" cy="1143000"/>
          </a:xfrm>
        </p:spPr>
        <p:txBody>
          <a:bodyPr/>
          <a:lstStyle/>
          <a:p>
            <a:r>
              <a:rPr lang="en-US" dirty="0" smtClean="0"/>
              <a:t>HEX Classification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3233"/>
            <a:ext cx="8229600" cy="853236"/>
          </a:xfrm>
        </p:spPr>
        <p:txBody>
          <a:bodyPr/>
          <a:lstStyle/>
          <a:p>
            <a:r>
              <a:rPr lang="en-US" dirty="0" smtClean="0"/>
              <a:t>Pairwise Conditional Random Field (CRF) 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98042"/>
              </p:ext>
            </p:extLst>
          </p:nvPr>
        </p:nvGraphicFramePr>
        <p:xfrm>
          <a:off x="425379" y="2127857"/>
          <a:ext cx="862552" cy="382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61" name="Equation" r:id="rId8" imgW="457200" imgH="203200" progId="Equation.3">
                  <p:embed/>
                </p:oleObj>
              </mc:Choice>
              <mc:Fallback>
                <p:oleObj name="Equation" r:id="rId8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5379" y="2127857"/>
                        <a:ext cx="862552" cy="382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363965"/>
              </p:ext>
            </p:extLst>
          </p:nvPr>
        </p:nvGraphicFramePr>
        <p:xfrm>
          <a:off x="7293954" y="2125858"/>
          <a:ext cx="1401478" cy="484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62" name="Equation" r:id="rId10" imgW="660400" imgH="228600" progId="Equation.3">
                  <p:embed/>
                </p:oleObj>
              </mc:Choice>
              <mc:Fallback>
                <p:oleObj name="Equation" r:id="rId10" imgW="660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93954" y="2125858"/>
                        <a:ext cx="1401478" cy="484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021999" y="2519469"/>
            <a:ext cx="249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 Label vector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2160174" y="188136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160174" y="231934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160174" y="273428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160174" y="317669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078499" y="1721897"/>
            <a:ext cx="3715272" cy="198203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4640802" y="188136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875726" y="317669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277204" y="272326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168564" y="231934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/>
          <p:cNvCxnSpPr>
            <a:stCxn id="42" idx="6"/>
            <a:endCxn id="84" idx="2"/>
          </p:cNvCxnSpPr>
          <p:nvPr/>
        </p:nvCxnSpPr>
        <p:spPr>
          <a:xfrm>
            <a:off x="2478375" y="2040466"/>
            <a:ext cx="21624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53" idx="6"/>
            <a:endCxn id="87" idx="2"/>
          </p:cNvCxnSpPr>
          <p:nvPr/>
        </p:nvCxnSpPr>
        <p:spPr>
          <a:xfrm>
            <a:off x="2478375" y="2478443"/>
            <a:ext cx="36901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59" idx="6"/>
            <a:endCxn id="86" idx="2"/>
          </p:cNvCxnSpPr>
          <p:nvPr/>
        </p:nvCxnSpPr>
        <p:spPr>
          <a:xfrm flipV="1">
            <a:off x="2478375" y="2882370"/>
            <a:ext cx="2798829" cy="11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5" idx="6"/>
            <a:endCxn id="85" idx="2"/>
          </p:cNvCxnSpPr>
          <p:nvPr/>
        </p:nvCxnSpPr>
        <p:spPr>
          <a:xfrm>
            <a:off x="2478375" y="3335798"/>
            <a:ext cx="139735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1743765" y="2059442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1743765" y="2451824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1743765" y="2882370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1743765" y="3335798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84" idx="3"/>
            <a:endCxn id="85" idx="7"/>
          </p:cNvCxnSpPr>
          <p:nvPr/>
        </p:nvCxnSpPr>
        <p:spPr>
          <a:xfrm flipH="1">
            <a:off x="4147328" y="2152967"/>
            <a:ext cx="540073" cy="1070329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4" idx="5"/>
            <a:endCxn id="86" idx="1"/>
          </p:cNvCxnSpPr>
          <p:nvPr/>
        </p:nvCxnSpPr>
        <p:spPr>
          <a:xfrm>
            <a:off x="4912404" y="2152967"/>
            <a:ext cx="411399" cy="616901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endCxn id="87" idx="1"/>
          </p:cNvCxnSpPr>
          <p:nvPr/>
        </p:nvCxnSpPr>
        <p:spPr>
          <a:xfrm>
            <a:off x="4959003" y="2040466"/>
            <a:ext cx="1256160" cy="325475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5" name="Rectangular Callout 54"/>
          <p:cNvSpPr/>
          <p:nvPr/>
        </p:nvSpPr>
        <p:spPr>
          <a:xfrm>
            <a:off x="1871096" y="5232401"/>
            <a:ext cx="4922676" cy="899797"/>
          </a:xfrm>
          <a:prstGeom prst="wedgeRectCallout">
            <a:avLst>
              <a:gd name="adj1" fmla="val -23191"/>
              <a:gd name="adj2" fmla="val -71598"/>
            </a:avLst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734217"/>
              </p:ext>
            </p:extLst>
          </p:nvPr>
        </p:nvGraphicFramePr>
        <p:xfrm>
          <a:off x="2140245" y="5413803"/>
          <a:ext cx="4271702" cy="718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63" name="Equation" r:id="rId12" imgW="2336800" imgH="393700" progId="Equation.3">
                  <p:embed/>
                </p:oleObj>
              </mc:Choice>
              <mc:Fallback>
                <p:oleObj name="Equation" r:id="rId12" imgW="23368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40245" y="5413803"/>
                        <a:ext cx="4271702" cy="718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1742580" y="6144016"/>
            <a:ext cx="7272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504D"/>
                </a:solidFill>
              </a:rPr>
              <a:t>Partition function: Sum over all (legal) configurations</a:t>
            </a:r>
            <a:endParaRPr lang="en-US" sz="2000" b="1" dirty="0">
              <a:solidFill>
                <a:srgbClr val="C0504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5918" y="2484009"/>
            <a:ext cx="195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scores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54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3499731" y="5650455"/>
            <a:ext cx="534181" cy="1039501"/>
          </a:xfrm>
          <a:prstGeom prst="rect">
            <a:avLst/>
          </a:prstGeom>
          <a:solidFill>
            <a:schemeClr val="accent2">
              <a:alpha val="28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720546"/>
              </p:ext>
            </p:extLst>
          </p:nvPr>
        </p:nvGraphicFramePr>
        <p:xfrm>
          <a:off x="5277204" y="3957720"/>
          <a:ext cx="210661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19" name="Equation" r:id="rId4" imgW="850900" imgH="393700" progId="Equation.3">
                  <p:embed/>
                </p:oleObj>
              </mc:Choice>
              <mc:Fallback>
                <p:oleObj name="Equation" r:id="rId4" imgW="850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77204" y="3957720"/>
                        <a:ext cx="2106613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8302"/>
              </p:ext>
            </p:extLst>
          </p:nvPr>
        </p:nvGraphicFramePr>
        <p:xfrm>
          <a:off x="1094141" y="3810691"/>
          <a:ext cx="4183063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20" name="Equation" r:id="rId6" imgW="1689100" imgH="431800" progId="Equation.3">
                  <p:embed/>
                </p:oleObj>
              </mc:Choice>
              <mc:Fallback>
                <p:oleObj name="Equation" r:id="rId6" imgW="1689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94141" y="3810691"/>
                        <a:ext cx="4183063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4572"/>
            <a:ext cx="8229600" cy="1143000"/>
          </a:xfrm>
        </p:spPr>
        <p:txBody>
          <a:bodyPr/>
          <a:lstStyle/>
          <a:p>
            <a:r>
              <a:rPr lang="en-US" dirty="0" smtClean="0"/>
              <a:t>HEX Classification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3233"/>
            <a:ext cx="8229600" cy="853236"/>
          </a:xfrm>
        </p:spPr>
        <p:txBody>
          <a:bodyPr/>
          <a:lstStyle/>
          <a:p>
            <a:r>
              <a:rPr lang="en-US" dirty="0" smtClean="0"/>
              <a:t>Pairwise Conditional Random Field (CRF) 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91583"/>
              </p:ext>
            </p:extLst>
          </p:nvPr>
        </p:nvGraphicFramePr>
        <p:xfrm>
          <a:off x="425379" y="2127857"/>
          <a:ext cx="862552" cy="382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21" name="Equation" r:id="rId8" imgW="457200" imgH="203200" progId="Equation.3">
                  <p:embed/>
                </p:oleObj>
              </mc:Choice>
              <mc:Fallback>
                <p:oleObj name="Equation" r:id="rId8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5379" y="2127857"/>
                        <a:ext cx="862552" cy="382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73464"/>
              </p:ext>
            </p:extLst>
          </p:nvPr>
        </p:nvGraphicFramePr>
        <p:xfrm>
          <a:off x="7293954" y="2125858"/>
          <a:ext cx="1401478" cy="484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22" name="Equation" r:id="rId10" imgW="660400" imgH="228600" progId="Equation.3">
                  <p:embed/>
                </p:oleObj>
              </mc:Choice>
              <mc:Fallback>
                <p:oleObj name="Equation" r:id="rId10" imgW="660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93954" y="2125858"/>
                        <a:ext cx="1401478" cy="484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021999" y="2519469"/>
            <a:ext cx="249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 Label vector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2160174" y="188136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160174" y="231934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160174" y="273428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160174" y="317669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078499" y="1721897"/>
            <a:ext cx="3715272" cy="198203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4640802" y="188136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875726" y="317669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277204" y="272326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168564" y="231934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/>
          <p:cNvCxnSpPr>
            <a:stCxn id="42" idx="6"/>
            <a:endCxn id="84" idx="2"/>
          </p:cNvCxnSpPr>
          <p:nvPr/>
        </p:nvCxnSpPr>
        <p:spPr>
          <a:xfrm>
            <a:off x="2478375" y="2040466"/>
            <a:ext cx="21624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53" idx="6"/>
            <a:endCxn id="87" idx="2"/>
          </p:cNvCxnSpPr>
          <p:nvPr/>
        </p:nvCxnSpPr>
        <p:spPr>
          <a:xfrm>
            <a:off x="2478375" y="2478443"/>
            <a:ext cx="36901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59" idx="6"/>
            <a:endCxn id="86" idx="2"/>
          </p:cNvCxnSpPr>
          <p:nvPr/>
        </p:nvCxnSpPr>
        <p:spPr>
          <a:xfrm flipV="1">
            <a:off x="2478375" y="2882370"/>
            <a:ext cx="2798829" cy="11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5" idx="6"/>
            <a:endCxn id="85" idx="2"/>
          </p:cNvCxnSpPr>
          <p:nvPr/>
        </p:nvCxnSpPr>
        <p:spPr>
          <a:xfrm>
            <a:off x="2478375" y="3335798"/>
            <a:ext cx="139735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1743765" y="2059442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1743765" y="2451824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1743765" y="2882370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1743765" y="3335798"/>
            <a:ext cx="4164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84" idx="3"/>
            <a:endCxn id="85" idx="7"/>
          </p:cNvCxnSpPr>
          <p:nvPr/>
        </p:nvCxnSpPr>
        <p:spPr>
          <a:xfrm flipH="1">
            <a:off x="4147328" y="2152967"/>
            <a:ext cx="540073" cy="1070329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4" idx="5"/>
            <a:endCxn id="86" idx="1"/>
          </p:cNvCxnSpPr>
          <p:nvPr/>
        </p:nvCxnSpPr>
        <p:spPr>
          <a:xfrm>
            <a:off x="4912404" y="2152967"/>
            <a:ext cx="411399" cy="616901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endCxn id="87" idx="1"/>
          </p:cNvCxnSpPr>
          <p:nvPr/>
        </p:nvCxnSpPr>
        <p:spPr>
          <a:xfrm>
            <a:off x="4959003" y="2040466"/>
            <a:ext cx="1256160" cy="325475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809530"/>
              </p:ext>
            </p:extLst>
          </p:nvPr>
        </p:nvGraphicFramePr>
        <p:xfrm>
          <a:off x="711220" y="5613400"/>
          <a:ext cx="6927057" cy="1076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23" name="Equation" r:id="rId12" imgW="2946400" imgH="457200" progId="Equation.3">
                  <p:embed/>
                </p:oleObj>
              </mc:Choice>
              <mc:Fallback>
                <p:oleObj name="Equation" r:id="rId12" imgW="2946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11220" y="5613400"/>
                        <a:ext cx="6927057" cy="10765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1923303" y="4745323"/>
            <a:ext cx="20158" cy="90513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78687" y="4967949"/>
            <a:ext cx="6712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accent2"/>
                </a:solidFill>
              </a:rPr>
              <a:t>P</a:t>
            </a:r>
            <a:r>
              <a:rPr lang="en-US" altLang="zh-CN" sz="2000" b="1" dirty="0" smtClean="0">
                <a:solidFill>
                  <a:schemeClr val="accent2"/>
                </a:solidFill>
              </a:rPr>
              <a:t>robability</a:t>
            </a:r>
            <a:r>
              <a:rPr lang="zh-CN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altLang="zh-CN" sz="2000" b="1" dirty="0" smtClean="0">
                <a:solidFill>
                  <a:schemeClr val="accent2"/>
                </a:solidFill>
              </a:rPr>
              <a:t>of</a:t>
            </a:r>
            <a:r>
              <a:rPr lang="zh-CN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altLang="zh-CN" sz="2000" b="1" dirty="0" smtClean="0">
                <a:solidFill>
                  <a:schemeClr val="accent2"/>
                </a:solidFill>
              </a:rPr>
              <a:t>a</a:t>
            </a:r>
            <a:r>
              <a:rPr lang="zh-CN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altLang="zh-CN" sz="2000" b="1" dirty="0" smtClean="0">
                <a:solidFill>
                  <a:schemeClr val="accent2"/>
                </a:solidFill>
              </a:rPr>
              <a:t>single</a:t>
            </a:r>
            <a:r>
              <a:rPr lang="zh-CN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altLang="zh-CN" sz="2000" b="1" dirty="0" smtClean="0">
                <a:solidFill>
                  <a:schemeClr val="accent2"/>
                </a:solidFill>
              </a:rPr>
              <a:t>label:</a:t>
            </a:r>
            <a:r>
              <a:rPr lang="zh-CN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altLang="zh-CN" sz="2000" b="1" dirty="0" smtClean="0">
                <a:solidFill>
                  <a:schemeClr val="accent2"/>
                </a:solidFill>
              </a:rPr>
              <a:t>marginalize</a:t>
            </a:r>
            <a:r>
              <a:rPr lang="zh-CN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altLang="zh-CN" sz="2000" b="1" dirty="0" smtClean="0">
                <a:solidFill>
                  <a:schemeClr val="accent2"/>
                </a:solidFill>
              </a:rPr>
              <a:t>all</a:t>
            </a:r>
            <a:r>
              <a:rPr lang="zh-CN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altLang="zh-CN" sz="2000" b="1" dirty="0" smtClean="0">
                <a:solidFill>
                  <a:schemeClr val="accent2"/>
                </a:solidFill>
              </a:rPr>
              <a:t>other</a:t>
            </a:r>
            <a:r>
              <a:rPr lang="zh-CN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altLang="zh-CN" sz="2000" b="1" dirty="0" smtClean="0">
                <a:solidFill>
                  <a:schemeClr val="accent2"/>
                </a:solidFill>
              </a:rPr>
              <a:t>labels.</a:t>
            </a:r>
            <a:r>
              <a:rPr lang="zh-CN" altLang="en-US" sz="2000" b="1" dirty="0" smtClean="0">
                <a:solidFill>
                  <a:schemeClr val="accent2"/>
                </a:solidFill>
              </a:rPr>
              <a:t> 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5918" y="2484009"/>
            <a:ext cx="195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scores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95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Case of HEX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19041" cy="931469"/>
          </a:xfrm>
        </p:spPr>
        <p:txBody>
          <a:bodyPr/>
          <a:lstStyle/>
          <a:p>
            <a:r>
              <a:rPr lang="en-US" dirty="0" err="1" smtClean="0"/>
              <a:t>Softmax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52109" y="4026063"/>
            <a:ext cx="662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887708" y="4018698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Bird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04902" y="2556143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834031" y="2531669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1042746" y="305251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42746" y="376078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051339" y="3723833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034334" y="305251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8" idx="6"/>
            <a:endCxn id="11" idx="2"/>
          </p:cNvCxnSpPr>
          <p:nvPr/>
        </p:nvCxnSpPr>
        <p:spPr>
          <a:xfrm>
            <a:off x="1360947" y="3211613"/>
            <a:ext cx="673387" cy="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4"/>
            <a:endCxn id="9" idx="0"/>
          </p:cNvCxnSpPr>
          <p:nvPr/>
        </p:nvCxnSpPr>
        <p:spPr>
          <a:xfrm>
            <a:off x="1201847" y="3370713"/>
            <a:ext cx="0" cy="390072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2"/>
            <a:endCxn id="9" idx="6"/>
          </p:cNvCxnSpPr>
          <p:nvPr/>
        </p:nvCxnSpPr>
        <p:spPr>
          <a:xfrm flipH="1">
            <a:off x="1360947" y="3882934"/>
            <a:ext cx="690392" cy="36952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0"/>
            <a:endCxn id="11" idx="4"/>
          </p:cNvCxnSpPr>
          <p:nvPr/>
        </p:nvCxnSpPr>
        <p:spPr>
          <a:xfrm flipH="1" flipV="1">
            <a:off x="2193435" y="3370713"/>
            <a:ext cx="17005" cy="35312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6"/>
            <a:endCxn id="10" idx="1"/>
          </p:cNvCxnSpPr>
          <p:nvPr/>
        </p:nvCxnSpPr>
        <p:spPr>
          <a:xfrm>
            <a:off x="1360947" y="3211613"/>
            <a:ext cx="736991" cy="558819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7"/>
            <a:endCxn id="11" idx="3"/>
          </p:cNvCxnSpPr>
          <p:nvPr/>
        </p:nvCxnSpPr>
        <p:spPr>
          <a:xfrm flipV="1">
            <a:off x="1314348" y="3324114"/>
            <a:ext cx="766585" cy="48327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46200" y="4060767"/>
            <a:ext cx="1077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Round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098993" y="2590847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Red</a:t>
            </a:r>
            <a:endParaRPr lang="en-US" sz="2400" dirty="0"/>
          </a:p>
        </p:txBody>
      </p:sp>
      <p:sp>
        <p:nvSpPr>
          <p:cNvPr id="20" name="Oval 19"/>
          <p:cNvSpPr/>
          <p:nvPr/>
        </p:nvSpPr>
        <p:spPr>
          <a:xfrm>
            <a:off x="6336837" y="3087216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336837" y="379548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345430" y="375853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328425" y="3087216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45918" y="2531669"/>
            <a:ext cx="2364846" cy="2108459"/>
          </a:xfrm>
          <a:prstGeom prst="rect">
            <a:avLst/>
          </a:prstGeom>
          <a:noFill/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886199" y="2531669"/>
            <a:ext cx="2364846" cy="2108460"/>
          </a:xfrm>
          <a:prstGeom prst="rect">
            <a:avLst/>
          </a:prstGeom>
          <a:noFill/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165898" y="2620339"/>
            <a:ext cx="946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Shiny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804902" y="4679538"/>
            <a:ext cx="201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Mutually exclusive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189142" y="4648937"/>
            <a:ext cx="201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overlapping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160045" y="4060767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Thick</a:t>
            </a:r>
            <a:endParaRPr lang="en-US" sz="2400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5297033" y="1588890"/>
            <a:ext cx="3811349" cy="931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Logistic Regressions</a:t>
            </a:r>
          </a:p>
          <a:p>
            <a:pPr lvl="1"/>
            <a:endParaRPr lang="en-US" dirty="0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0037"/>
              </p:ext>
            </p:extLst>
          </p:nvPr>
        </p:nvGraphicFramePr>
        <p:xfrm>
          <a:off x="103188" y="5281613"/>
          <a:ext cx="4216400" cy="142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12" name="Equation" r:id="rId4" imgW="1727200" imgH="584200" progId="Equation.3">
                  <p:embed/>
                </p:oleObj>
              </mc:Choice>
              <mc:Fallback>
                <p:oleObj name="Equation" r:id="rId4" imgW="1727200" imgH="584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188" y="5281613"/>
                        <a:ext cx="4216400" cy="1423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793044"/>
              </p:ext>
            </p:extLst>
          </p:nvPr>
        </p:nvGraphicFramePr>
        <p:xfrm>
          <a:off x="5159198" y="5335766"/>
          <a:ext cx="3965575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13" name="Equation" r:id="rId6" imgW="1625600" imgH="431800" progId="Equation.3">
                  <p:embed/>
                </p:oleObj>
              </mc:Choice>
              <mc:Fallback>
                <p:oleObj name="Equation" r:id="rId6" imgW="1625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59198" y="5335766"/>
                        <a:ext cx="3965575" cy="1052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14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646" y="-250822"/>
            <a:ext cx="8229600" cy="1143000"/>
          </a:xfrm>
        </p:spPr>
        <p:txBody>
          <a:bodyPr/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795975" y="277482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69206" y="259709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69206" y="299903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69206" y="3388822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69206" y="379615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69206" y="419789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9" idx="6"/>
            <a:endCxn id="8" idx="2"/>
          </p:cNvCxnSpPr>
          <p:nvPr/>
        </p:nvCxnSpPr>
        <p:spPr>
          <a:xfrm>
            <a:off x="3187407" y="2756196"/>
            <a:ext cx="608568" cy="177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6"/>
            <a:endCxn id="8" idx="2"/>
          </p:cNvCxnSpPr>
          <p:nvPr/>
        </p:nvCxnSpPr>
        <p:spPr>
          <a:xfrm flipV="1">
            <a:off x="3187407" y="2933929"/>
            <a:ext cx="608568" cy="224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6"/>
            <a:endCxn id="8" idx="2"/>
          </p:cNvCxnSpPr>
          <p:nvPr/>
        </p:nvCxnSpPr>
        <p:spPr>
          <a:xfrm flipV="1">
            <a:off x="3187407" y="2933929"/>
            <a:ext cx="608568" cy="613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6"/>
            <a:endCxn id="8" idx="2"/>
          </p:cNvCxnSpPr>
          <p:nvPr/>
        </p:nvCxnSpPr>
        <p:spPr>
          <a:xfrm flipV="1">
            <a:off x="3187407" y="2933929"/>
            <a:ext cx="608568" cy="1021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6"/>
            <a:endCxn id="8" idx="2"/>
          </p:cNvCxnSpPr>
          <p:nvPr/>
        </p:nvCxnSpPr>
        <p:spPr>
          <a:xfrm flipV="1">
            <a:off x="3187407" y="2933929"/>
            <a:ext cx="608568" cy="1423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795975" y="321280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9" idx="6"/>
            <a:endCxn id="19" idx="2"/>
          </p:cNvCxnSpPr>
          <p:nvPr/>
        </p:nvCxnSpPr>
        <p:spPr>
          <a:xfrm>
            <a:off x="3187407" y="2756196"/>
            <a:ext cx="608568" cy="6157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6"/>
            <a:endCxn id="19" idx="2"/>
          </p:cNvCxnSpPr>
          <p:nvPr/>
        </p:nvCxnSpPr>
        <p:spPr>
          <a:xfrm>
            <a:off x="3187407" y="3158131"/>
            <a:ext cx="608568" cy="213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6"/>
            <a:endCxn id="19" idx="2"/>
          </p:cNvCxnSpPr>
          <p:nvPr/>
        </p:nvCxnSpPr>
        <p:spPr>
          <a:xfrm flipV="1">
            <a:off x="3187407" y="3371906"/>
            <a:ext cx="608568" cy="176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6"/>
            <a:endCxn id="19" idx="2"/>
          </p:cNvCxnSpPr>
          <p:nvPr/>
        </p:nvCxnSpPr>
        <p:spPr>
          <a:xfrm flipV="1">
            <a:off x="3187407" y="3371906"/>
            <a:ext cx="608568" cy="583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6"/>
            <a:endCxn id="19" idx="2"/>
          </p:cNvCxnSpPr>
          <p:nvPr/>
        </p:nvCxnSpPr>
        <p:spPr>
          <a:xfrm flipV="1">
            <a:off x="3187407" y="3371906"/>
            <a:ext cx="608568" cy="985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795975" y="362774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stCxn id="9" idx="6"/>
            <a:endCxn id="25" idx="2"/>
          </p:cNvCxnSpPr>
          <p:nvPr/>
        </p:nvCxnSpPr>
        <p:spPr>
          <a:xfrm>
            <a:off x="3187407" y="2756196"/>
            <a:ext cx="608568" cy="1030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1" idx="6"/>
            <a:endCxn id="25" idx="2"/>
          </p:cNvCxnSpPr>
          <p:nvPr/>
        </p:nvCxnSpPr>
        <p:spPr>
          <a:xfrm>
            <a:off x="3187407" y="3547923"/>
            <a:ext cx="608568" cy="23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6"/>
            <a:endCxn id="25" idx="2"/>
          </p:cNvCxnSpPr>
          <p:nvPr/>
        </p:nvCxnSpPr>
        <p:spPr>
          <a:xfrm>
            <a:off x="3187407" y="3158131"/>
            <a:ext cx="608568" cy="628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2" idx="6"/>
            <a:endCxn id="25" idx="2"/>
          </p:cNvCxnSpPr>
          <p:nvPr/>
        </p:nvCxnSpPr>
        <p:spPr>
          <a:xfrm flipV="1">
            <a:off x="3187407" y="3786848"/>
            <a:ext cx="608568" cy="168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3" idx="6"/>
            <a:endCxn id="25" idx="2"/>
          </p:cNvCxnSpPr>
          <p:nvPr/>
        </p:nvCxnSpPr>
        <p:spPr>
          <a:xfrm flipV="1">
            <a:off x="3187407" y="3786848"/>
            <a:ext cx="608568" cy="570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3795975" y="407016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9" idx="6"/>
            <a:endCxn id="31" idx="2"/>
          </p:cNvCxnSpPr>
          <p:nvPr/>
        </p:nvCxnSpPr>
        <p:spPr>
          <a:xfrm>
            <a:off x="3187407" y="2756196"/>
            <a:ext cx="608568" cy="1473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0" idx="6"/>
            <a:endCxn id="31" idx="2"/>
          </p:cNvCxnSpPr>
          <p:nvPr/>
        </p:nvCxnSpPr>
        <p:spPr>
          <a:xfrm>
            <a:off x="3187407" y="3158131"/>
            <a:ext cx="608568" cy="1071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6"/>
            <a:endCxn id="31" idx="2"/>
          </p:cNvCxnSpPr>
          <p:nvPr/>
        </p:nvCxnSpPr>
        <p:spPr>
          <a:xfrm>
            <a:off x="3187407" y="3547923"/>
            <a:ext cx="608568" cy="681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2" idx="6"/>
            <a:endCxn id="31" idx="2"/>
          </p:cNvCxnSpPr>
          <p:nvPr/>
        </p:nvCxnSpPr>
        <p:spPr>
          <a:xfrm>
            <a:off x="3187407" y="3955260"/>
            <a:ext cx="608568" cy="274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3" idx="6"/>
            <a:endCxn id="31" idx="2"/>
          </p:cNvCxnSpPr>
          <p:nvPr/>
        </p:nvCxnSpPr>
        <p:spPr>
          <a:xfrm flipV="1">
            <a:off x="3187407" y="4229261"/>
            <a:ext cx="608568" cy="1277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369208" y="2562818"/>
            <a:ext cx="3026174" cy="230614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6175616" y="2915296"/>
            <a:ext cx="4793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265000" y="4282299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Corgi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5039833" y="3858708"/>
            <a:ext cx="965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Puppy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5204703" y="2634442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5676046" y="3436237"/>
            <a:ext cx="694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50" name="Oval 49"/>
          <p:cNvSpPr/>
          <p:nvPr/>
        </p:nvSpPr>
        <p:spPr>
          <a:xfrm>
            <a:off x="4774446" y="2774766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447261" y="4070160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182266" y="3612493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662962" y="321280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/>
          <p:cNvCxnSpPr>
            <a:stCxn id="50" idx="3"/>
            <a:endCxn id="51" idx="0"/>
          </p:cNvCxnSpPr>
          <p:nvPr/>
        </p:nvCxnSpPr>
        <p:spPr>
          <a:xfrm flipH="1">
            <a:off x="4606362" y="3046368"/>
            <a:ext cx="214683" cy="1023792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0" idx="5"/>
            <a:endCxn id="52" idx="0"/>
          </p:cNvCxnSpPr>
          <p:nvPr/>
        </p:nvCxnSpPr>
        <p:spPr>
          <a:xfrm>
            <a:off x="5046048" y="3046368"/>
            <a:ext cx="295319" cy="566125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0" idx="6"/>
            <a:endCxn id="53" idx="1"/>
          </p:cNvCxnSpPr>
          <p:nvPr/>
        </p:nvCxnSpPr>
        <p:spPr>
          <a:xfrm>
            <a:off x="5092647" y="2933867"/>
            <a:ext cx="616914" cy="325537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8" idx="6"/>
            <a:endCxn id="50" idx="2"/>
          </p:cNvCxnSpPr>
          <p:nvPr/>
        </p:nvCxnSpPr>
        <p:spPr>
          <a:xfrm flipV="1">
            <a:off x="4114176" y="2933867"/>
            <a:ext cx="660270" cy="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9" idx="6"/>
            <a:endCxn id="53" idx="2"/>
          </p:cNvCxnSpPr>
          <p:nvPr/>
        </p:nvCxnSpPr>
        <p:spPr>
          <a:xfrm>
            <a:off x="4114176" y="3371906"/>
            <a:ext cx="154878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5" idx="6"/>
            <a:endCxn id="52" idx="2"/>
          </p:cNvCxnSpPr>
          <p:nvPr/>
        </p:nvCxnSpPr>
        <p:spPr>
          <a:xfrm flipV="1">
            <a:off x="4114176" y="3771594"/>
            <a:ext cx="1068090" cy="15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31" idx="6"/>
            <a:endCxn id="51" idx="2"/>
          </p:cNvCxnSpPr>
          <p:nvPr/>
        </p:nvCxnSpPr>
        <p:spPr>
          <a:xfrm>
            <a:off x="4114176" y="4229261"/>
            <a:ext cx="33308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endCxn id="77" idx="1"/>
          </p:cNvCxnSpPr>
          <p:nvPr/>
        </p:nvCxnSpPr>
        <p:spPr>
          <a:xfrm>
            <a:off x="1205994" y="3650887"/>
            <a:ext cx="37318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60" y="3006048"/>
            <a:ext cx="1047234" cy="1443971"/>
          </a:xfrm>
          <a:prstGeom prst="rect">
            <a:avLst/>
          </a:prstGeom>
        </p:spPr>
      </p:pic>
      <p:sp>
        <p:nvSpPr>
          <p:cNvPr id="77" name="Rectangle 76"/>
          <p:cNvSpPr/>
          <p:nvPr/>
        </p:nvSpPr>
        <p:spPr>
          <a:xfrm>
            <a:off x="1579180" y="2615886"/>
            <a:ext cx="786845" cy="20700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DNN</a:t>
            </a:r>
            <a:endParaRPr lang="en-US" dirty="0"/>
          </a:p>
        </p:txBody>
      </p:sp>
      <p:cxnSp>
        <p:nvCxnSpPr>
          <p:cNvPr id="81" name="Straight Arrow Connector 80"/>
          <p:cNvCxnSpPr>
            <a:stCxn id="77" idx="3"/>
          </p:cNvCxnSpPr>
          <p:nvPr/>
        </p:nvCxnSpPr>
        <p:spPr>
          <a:xfrm>
            <a:off x="2366025" y="3650887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2366025" y="3621164"/>
            <a:ext cx="373186" cy="65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123480" y="2412429"/>
            <a:ext cx="1322977" cy="369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Label: </a:t>
            </a:r>
            <a:r>
              <a:rPr lang="en-US" dirty="0">
                <a:solidFill>
                  <a:schemeClr val="accent2"/>
                </a:solidFill>
              </a:rPr>
              <a:t>Dog</a:t>
            </a: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5676046" y="1454315"/>
            <a:ext cx="3355899" cy="742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7" name="Straight Arrow Connector 106"/>
          <p:cNvCxnSpPr/>
          <p:nvPr/>
        </p:nvCxnSpPr>
        <p:spPr>
          <a:xfrm flipV="1">
            <a:off x="7610689" y="2276070"/>
            <a:ext cx="0" cy="3583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861471" y="5829184"/>
            <a:ext cx="7938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Maximize marginal probability of observed labels</a:t>
            </a:r>
            <a:endParaRPr lang="en-US" sz="2800" dirty="0"/>
          </a:p>
        </p:txBody>
      </p:sp>
      <p:sp>
        <p:nvSpPr>
          <p:cNvPr id="123" name="Left Arrow 122"/>
          <p:cNvSpPr/>
          <p:nvPr/>
        </p:nvSpPr>
        <p:spPr>
          <a:xfrm>
            <a:off x="1205995" y="4868959"/>
            <a:ext cx="7025094" cy="931974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 Propagation</a:t>
            </a:r>
            <a:endParaRPr lang="en-US" dirty="0"/>
          </a:p>
        </p:txBody>
      </p:sp>
      <p:sp>
        <p:nvSpPr>
          <p:cNvPr id="3" name="Left Bracket 2"/>
          <p:cNvSpPr/>
          <p:nvPr/>
        </p:nvSpPr>
        <p:spPr>
          <a:xfrm>
            <a:off x="2684023" y="790961"/>
            <a:ext cx="177956" cy="1451215"/>
          </a:xfrm>
          <a:prstGeom prst="leftBracket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Left Bracket 67"/>
          <p:cNvSpPr/>
          <p:nvPr/>
        </p:nvSpPr>
        <p:spPr>
          <a:xfrm flipH="1">
            <a:off x="3035007" y="790961"/>
            <a:ext cx="152400" cy="1451215"/>
          </a:xfrm>
          <a:prstGeom prst="leftBracket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971349" y="755687"/>
            <a:ext cx="557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Dog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1965409" y="1096379"/>
            <a:ext cx="67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Corgi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1964607" y="1449491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Puppy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1976366" y="1827641"/>
            <a:ext cx="495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Cat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2756475" y="796043"/>
            <a:ext cx="301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C0504D"/>
                </a:solidFill>
              </a:rPr>
              <a:t>1</a:t>
            </a:r>
            <a:endParaRPr lang="en-US" b="1" dirty="0">
              <a:solidFill>
                <a:srgbClr val="C0504D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776721" y="1115053"/>
            <a:ext cx="291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?</a:t>
            </a:r>
          </a:p>
        </p:txBody>
      </p:sp>
      <p:sp>
        <p:nvSpPr>
          <p:cNvPr id="82" name="Rectangle 81"/>
          <p:cNvSpPr/>
          <p:nvPr/>
        </p:nvSpPr>
        <p:spPr>
          <a:xfrm>
            <a:off x="2774948" y="1475053"/>
            <a:ext cx="291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?</a:t>
            </a:r>
          </a:p>
        </p:txBody>
      </p:sp>
      <p:sp>
        <p:nvSpPr>
          <p:cNvPr id="83" name="Rectangle 82"/>
          <p:cNvSpPr/>
          <p:nvPr/>
        </p:nvSpPr>
        <p:spPr>
          <a:xfrm>
            <a:off x="2770495" y="1863059"/>
            <a:ext cx="291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504D"/>
                </a:solidFill>
              </a:rPr>
              <a:t>?</a:t>
            </a:r>
          </a:p>
        </p:txBody>
      </p:sp>
      <p:cxnSp>
        <p:nvCxnSpPr>
          <p:cNvPr id="85" name="Straight Arrow Connector 84"/>
          <p:cNvCxnSpPr/>
          <p:nvPr/>
        </p:nvCxnSpPr>
        <p:spPr>
          <a:xfrm flipV="1">
            <a:off x="832809" y="1475053"/>
            <a:ext cx="922690" cy="678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3369208" y="1475053"/>
            <a:ext cx="2131259" cy="3437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1" name="Object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88886"/>
              </p:ext>
            </p:extLst>
          </p:nvPr>
        </p:nvGraphicFramePr>
        <p:xfrm>
          <a:off x="6899932" y="2700338"/>
          <a:ext cx="1589087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" name="Equation" r:id="rId5" imgW="749300" imgH="203200" progId="Equation.3">
                  <p:embed/>
                </p:oleObj>
              </mc:Choice>
              <mc:Fallback>
                <p:oleObj name="Equation" r:id="rId5" imgW="749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99932" y="2700338"/>
                        <a:ext cx="1589087" cy="430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" name="Object 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5990597"/>
              </p:ext>
            </p:extLst>
          </p:nvPr>
        </p:nvGraphicFramePr>
        <p:xfrm>
          <a:off x="5884863" y="1612900"/>
          <a:ext cx="309403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" name="Equation" r:id="rId7" imgW="1460500" imgH="203200" progId="Equation.3">
                  <p:embed/>
                </p:oleObj>
              </mc:Choice>
              <mc:Fallback>
                <p:oleObj name="Equation" r:id="rId7" imgW="1460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84863" y="1612900"/>
                        <a:ext cx="3094037" cy="430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TextBox 121"/>
          <p:cNvSpPr txBox="1"/>
          <p:nvPr/>
        </p:nvSpPr>
        <p:spPr>
          <a:xfrm>
            <a:off x="3085686" y="6480669"/>
            <a:ext cx="4533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DNN = Deep Neural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59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Encoding prior knowledge (HEX graph)</a:t>
            </a:r>
          </a:p>
          <a:p>
            <a:r>
              <a:rPr lang="en-US" dirty="0" smtClean="0"/>
              <a:t>Classification model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Efficient Exact Inference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3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Exact Inference is Intractable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67902"/>
            <a:ext cx="9227017" cy="1875477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Inference: </a:t>
            </a:r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omputing partition function</a:t>
            </a:r>
          </a:p>
          <a:p>
            <a:pPr lvl="1"/>
            <a:r>
              <a:rPr lang="en-US" sz="2400" dirty="0" smtClean="0"/>
              <a:t>Perform marginalization</a:t>
            </a:r>
          </a:p>
          <a:p>
            <a:r>
              <a:rPr lang="en-US" sz="2800" dirty="0" smtClean="0"/>
              <a:t>HEX-CRF can be densely connected (large </a:t>
            </a:r>
            <a:r>
              <a:rPr lang="en-US" sz="2800" dirty="0" err="1" smtClean="0"/>
              <a:t>treewidth</a:t>
            </a:r>
            <a:r>
              <a:rPr lang="en-US" sz="2800" dirty="0" smtClean="0"/>
              <a:t>) </a:t>
            </a:r>
          </a:p>
        </p:txBody>
      </p:sp>
      <p:sp>
        <p:nvSpPr>
          <p:cNvPr id="7" name="Oval 6"/>
          <p:cNvSpPr/>
          <p:nvPr/>
        </p:nvSpPr>
        <p:spPr>
          <a:xfrm>
            <a:off x="3034363" y="4265675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88876" y="554407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52564" y="487874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01276" y="4219076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7" idx="3"/>
            <a:endCxn id="8" idx="0"/>
          </p:cNvCxnSpPr>
          <p:nvPr/>
        </p:nvCxnSpPr>
        <p:spPr>
          <a:xfrm flipH="1">
            <a:off x="2447977" y="4537277"/>
            <a:ext cx="632985" cy="1006801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5"/>
            <a:endCxn id="9" idx="0"/>
          </p:cNvCxnSpPr>
          <p:nvPr/>
        </p:nvCxnSpPr>
        <p:spPr>
          <a:xfrm>
            <a:off x="3305965" y="4537277"/>
            <a:ext cx="205700" cy="341470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4"/>
            <a:endCxn id="17" idx="0"/>
          </p:cNvCxnSpPr>
          <p:nvPr/>
        </p:nvCxnSpPr>
        <p:spPr>
          <a:xfrm flipH="1">
            <a:off x="4518562" y="4537277"/>
            <a:ext cx="341815" cy="277571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359461" y="481484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365215" y="547519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8" idx="6"/>
            <a:endCxn id="9" idx="2"/>
          </p:cNvCxnSpPr>
          <p:nvPr/>
        </p:nvCxnSpPr>
        <p:spPr>
          <a:xfrm flipV="1">
            <a:off x="2607077" y="5037848"/>
            <a:ext cx="745487" cy="665331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0" idx="2"/>
            <a:endCxn id="8" idx="5"/>
          </p:cNvCxnSpPr>
          <p:nvPr/>
        </p:nvCxnSpPr>
        <p:spPr>
          <a:xfrm flipH="1">
            <a:off x="2560478" y="5634298"/>
            <a:ext cx="2804737" cy="181382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0" idx="1"/>
            <a:endCxn id="9" idx="6"/>
          </p:cNvCxnSpPr>
          <p:nvPr/>
        </p:nvCxnSpPr>
        <p:spPr>
          <a:xfrm flipH="1" flipV="1">
            <a:off x="3670765" y="5037848"/>
            <a:ext cx="1741049" cy="483948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7" idx="5"/>
            <a:endCxn id="20" idx="0"/>
          </p:cNvCxnSpPr>
          <p:nvPr/>
        </p:nvCxnSpPr>
        <p:spPr>
          <a:xfrm>
            <a:off x="4631063" y="5086450"/>
            <a:ext cx="893253" cy="388747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0" idx="5"/>
            <a:endCxn id="20" idx="0"/>
          </p:cNvCxnSpPr>
          <p:nvPr/>
        </p:nvCxnSpPr>
        <p:spPr>
          <a:xfrm>
            <a:off x="4972878" y="4490678"/>
            <a:ext cx="551438" cy="984519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10" idx="2"/>
            <a:endCxn id="7" idx="6"/>
          </p:cNvCxnSpPr>
          <p:nvPr/>
        </p:nvCxnSpPr>
        <p:spPr>
          <a:xfrm flipH="1">
            <a:off x="3352564" y="4378177"/>
            <a:ext cx="1348712" cy="46599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3979353" y="3466204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/>
          <p:cNvCxnSpPr>
            <a:endCxn id="7" idx="7"/>
          </p:cNvCxnSpPr>
          <p:nvPr/>
        </p:nvCxnSpPr>
        <p:spPr>
          <a:xfrm flipH="1">
            <a:off x="3305965" y="3737806"/>
            <a:ext cx="719987" cy="574468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endCxn id="17" idx="1"/>
          </p:cNvCxnSpPr>
          <p:nvPr/>
        </p:nvCxnSpPr>
        <p:spPr>
          <a:xfrm>
            <a:off x="4250955" y="3737806"/>
            <a:ext cx="155105" cy="1123641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endCxn id="9" idx="7"/>
          </p:cNvCxnSpPr>
          <p:nvPr/>
        </p:nvCxnSpPr>
        <p:spPr>
          <a:xfrm flipH="1">
            <a:off x="3624166" y="3784405"/>
            <a:ext cx="514288" cy="1140941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/>
          <p:cNvSpPr/>
          <p:nvPr/>
        </p:nvSpPr>
        <p:spPr>
          <a:xfrm>
            <a:off x="5875174" y="4861447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Arrow Connector 112"/>
          <p:cNvCxnSpPr>
            <a:stCxn id="17" idx="6"/>
            <a:endCxn id="111" idx="2"/>
          </p:cNvCxnSpPr>
          <p:nvPr/>
        </p:nvCxnSpPr>
        <p:spPr>
          <a:xfrm>
            <a:off x="4677662" y="4973949"/>
            <a:ext cx="1197512" cy="46599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20" idx="7"/>
          </p:cNvCxnSpPr>
          <p:nvPr/>
        </p:nvCxnSpPr>
        <p:spPr>
          <a:xfrm flipV="1">
            <a:off x="5636817" y="5172948"/>
            <a:ext cx="390757" cy="348848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10" idx="6"/>
            <a:endCxn id="111" idx="1"/>
          </p:cNvCxnSpPr>
          <p:nvPr/>
        </p:nvCxnSpPr>
        <p:spPr>
          <a:xfrm>
            <a:off x="5019477" y="4378177"/>
            <a:ext cx="902296" cy="529869"/>
          </a:xfrm>
          <a:prstGeom prst="straightConnector1">
            <a:avLst/>
          </a:prstGeom>
          <a:ln w="57150" cmpd="sng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7" idx="4"/>
            <a:endCxn id="8" idx="6"/>
          </p:cNvCxnSpPr>
          <p:nvPr/>
        </p:nvCxnSpPr>
        <p:spPr>
          <a:xfrm flipH="1">
            <a:off x="2607077" y="5133049"/>
            <a:ext cx="1911485" cy="57013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1" idx="3"/>
            <a:endCxn id="8" idx="6"/>
          </p:cNvCxnSpPr>
          <p:nvPr/>
        </p:nvCxnSpPr>
        <p:spPr>
          <a:xfrm flipH="1">
            <a:off x="2607077" y="5133049"/>
            <a:ext cx="3314696" cy="57013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93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57200" y="6215240"/>
            <a:ext cx="2133600" cy="365125"/>
          </a:xfrm>
        </p:spPr>
        <p:txBody>
          <a:bodyPr/>
          <a:lstStyle/>
          <a:p>
            <a:pPr>
              <a:defRPr/>
            </a:pPr>
            <a:fld id="{C1B665AF-F53C-B84E-8DDA-04EE831BFBA8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352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Digression: </a:t>
            </a:r>
            <a:r>
              <a:rPr lang="en-US" dirty="0" err="1" smtClean="0">
                <a:cs typeface="+mj-cs"/>
              </a:rPr>
              <a:t>Polytrees</a:t>
            </a:r>
            <a:endParaRPr lang="en-US" dirty="0" smtClean="0">
              <a:cs typeface="+mj-cs"/>
            </a:endParaRP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82890"/>
            <a:ext cx="7772400" cy="1066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A network is </a:t>
            </a:r>
            <a:r>
              <a:rPr lang="en-US" i="1" smtClean="0">
                <a:cs typeface="+mn-cs"/>
              </a:rPr>
              <a:t>singly connected</a:t>
            </a:r>
            <a:r>
              <a:rPr lang="en-US" smtClean="0">
                <a:cs typeface="+mn-cs"/>
              </a:rPr>
              <a:t> (a </a:t>
            </a:r>
            <a:r>
              <a:rPr lang="en-US" i="1" smtClean="0">
                <a:cs typeface="+mn-cs"/>
              </a:rPr>
              <a:t>polytree</a:t>
            </a:r>
            <a:r>
              <a:rPr lang="en-US" smtClean="0">
                <a:cs typeface="+mn-cs"/>
              </a:rPr>
              <a:t>) if it contains no undirected loops.</a:t>
            </a:r>
          </a:p>
        </p:txBody>
      </p:sp>
      <p:sp>
        <p:nvSpPr>
          <p:cNvPr id="423940" name="Oval 4"/>
          <p:cNvSpPr>
            <a:spLocks noChangeArrowheads="1"/>
          </p:cNvSpPr>
          <p:nvPr/>
        </p:nvSpPr>
        <p:spPr bwMode="auto">
          <a:xfrm>
            <a:off x="1981200" y="2373490"/>
            <a:ext cx="381000" cy="304800"/>
          </a:xfrm>
          <a:prstGeom prst="ellipse">
            <a:avLst/>
          </a:prstGeom>
          <a:solidFill>
            <a:srgbClr val="33CCCC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41" name="Oval 5"/>
          <p:cNvSpPr>
            <a:spLocks noChangeArrowheads="1"/>
          </p:cNvSpPr>
          <p:nvPr/>
        </p:nvSpPr>
        <p:spPr bwMode="auto">
          <a:xfrm>
            <a:off x="1524000" y="2830690"/>
            <a:ext cx="381000" cy="304800"/>
          </a:xfrm>
          <a:prstGeom prst="ellipse">
            <a:avLst/>
          </a:prstGeom>
          <a:solidFill>
            <a:srgbClr val="33CCCC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42" name="Oval 6"/>
          <p:cNvSpPr>
            <a:spLocks noChangeArrowheads="1"/>
          </p:cNvSpPr>
          <p:nvPr/>
        </p:nvSpPr>
        <p:spPr bwMode="auto">
          <a:xfrm>
            <a:off x="1981200" y="3287890"/>
            <a:ext cx="381000" cy="304800"/>
          </a:xfrm>
          <a:prstGeom prst="ellipse">
            <a:avLst/>
          </a:prstGeom>
          <a:solidFill>
            <a:srgbClr val="33CCCC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43" name="Oval 7"/>
          <p:cNvSpPr>
            <a:spLocks noChangeArrowheads="1"/>
          </p:cNvSpPr>
          <p:nvPr/>
        </p:nvSpPr>
        <p:spPr bwMode="auto">
          <a:xfrm>
            <a:off x="2438400" y="2830690"/>
            <a:ext cx="381000" cy="304800"/>
          </a:xfrm>
          <a:prstGeom prst="ellipse">
            <a:avLst/>
          </a:prstGeom>
          <a:solidFill>
            <a:srgbClr val="33CCCC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44" name="Line 8"/>
          <p:cNvSpPr>
            <a:spLocks noChangeShapeType="1"/>
          </p:cNvSpPr>
          <p:nvPr/>
        </p:nvSpPr>
        <p:spPr bwMode="auto">
          <a:xfrm flipH="1">
            <a:off x="1828800" y="2678290"/>
            <a:ext cx="228600" cy="1524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45" name="Line 9"/>
          <p:cNvSpPr>
            <a:spLocks noChangeShapeType="1"/>
          </p:cNvSpPr>
          <p:nvPr/>
        </p:nvSpPr>
        <p:spPr bwMode="auto">
          <a:xfrm>
            <a:off x="2286000" y="2678290"/>
            <a:ext cx="228600" cy="1524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46" name="Line 10"/>
          <p:cNvSpPr>
            <a:spLocks noChangeShapeType="1"/>
          </p:cNvSpPr>
          <p:nvPr/>
        </p:nvSpPr>
        <p:spPr bwMode="auto">
          <a:xfrm>
            <a:off x="1828800" y="3135490"/>
            <a:ext cx="228600" cy="228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47" name="Line 11"/>
          <p:cNvSpPr>
            <a:spLocks noChangeShapeType="1"/>
          </p:cNvSpPr>
          <p:nvPr/>
        </p:nvSpPr>
        <p:spPr bwMode="auto">
          <a:xfrm flipH="1">
            <a:off x="2286000" y="3135490"/>
            <a:ext cx="304800" cy="228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48" name="Rectangle 12"/>
          <p:cNvSpPr>
            <a:spLocks noChangeArrowheads="1"/>
          </p:cNvSpPr>
          <p:nvPr/>
        </p:nvSpPr>
        <p:spPr bwMode="auto">
          <a:xfrm>
            <a:off x="762000" y="3745090"/>
            <a:ext cx="8001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lnSpc>
                <a:spcPct val="90000"/>
              </a:lnSpc>
              <a:defRPr/>
            </a:pPr>
            <a:r>
              <a:rPr lang="en-US" sz="3200" b="1" i="0" dirty="0">
                <a:cs typeface="+mn-cs"/>
              </a:rPr>
              <a:t>Theorem:</a:t>
            </a:r>
            <a:r>
              <a:rPr lang="en-US" sz="3200" i="0" dirty="0">
                <a:cs typeface="+mn-cs"/>
              </a:rPr>
              <a:t> Inference in a singly connected network can be done in linear time*.</a:t>
            </a:r>
          </a:p>
          <a:p>
            <a:pPr>
              <a:lnSpc>
                <a:spcPct val="90000"/>
              </a:lnSpc>
              <a:defRPr/>
            </a:pPr>
            <a:endParaRPr lang="en-US" sz="3200" i="0" dirty="0"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i="0" dirty="0">
                <a:cs typeface="+mn-cs"/>
              </a:rPr>
              <a:t>Main idea: in variable elimination, need only maintain distributions over single nodes.</a:t>
            </a:r>
          </a:p>
          <a:p>
            <a:pPr>
              <a:lnSpc>
                <a:spcPct val="90000"/>
              </a:lnSpc>
              <a:defRPr/>
            </a:pPr>
            <a:endParaRPr lang="en-US" sz="2800" i="0" dirty="0"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i="0" dirty="0">
                <a:cs typeface="+mn-cs"/>
              </a:rPr>
              <a:t>* in network size including table sizes.</a:t>
            </a:r>
          </a:p>
        </p:txBody>
      </p:sp>
      <p:sp>
        <p:nvSpPr>
          <p:cNvPr id="423949" name="Oval 13"/>
          <p:cNvSpPr>
            <a:spLocks noChangeArrowheads="1"/>
          </p:cNvSpPr>
          <p:nvPr/>
        </p:nvSpPr>
        <p:spPr bwMode="auto">
          <a:xfrm>
            <a:off x="7391400" y="1992490"/>
            <a:ext cx="381000" cy="304800"/>
          </a:xfrm>
          <a:prstGeom prst="ellipse">
            <a:avLst/>
          </a:prstGeom>
          <a:solidFill>
            <a:srgbClr val="33CCCC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50" name="Oval 14"/>
          <p:cNvSpPr>
            <a:spLocks noChangeArrowheads="1"/>
          </p:cNvSpPr>
          <p:nvPr/>
        </p:nvSpPr>
        <p:spPr bwMode="auto">
          <a:xfrm>
            <a:off x="6019800" y="2449690"/>
            <a:ext cx="381000" cy="304800"/>
          </a:xfrm>
          <a:prstGeom prst="ellipse">
            <a:avLst/>
          </a:prstGeom>
          <a:solidFill>
            <a:srgbClr val="33CCCC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51" name="Oval 15"/>
          <p:cNvSpPr>
            <a:spLocks noChangeArrowheads="1"/>
          </p:cNvSpPr>
          <p:nvPr/>
        </p:nvSpPr>
        <p:spPr bwMode="auto">
          <a:xfrm>
            <a:off x="6477000" y="2906890"/>
            <a:ext cx="381000" cy="304800"/>
          </a:xfrm>
          <a:prstGeom prst="ellipse">
            <a:avLst/>
          </a:prstGeom>
          <a:solidFill>
            <a:srgbClr val="33CCCC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52" name="Oval 16"/>
          <p:cNvSpPr>
            <a:spLocks noChangeArrowheads="1"/>
          </p:cNvSpPr>
          <p:nvPr/>
        </p:nvSpPr>
        <p:spPr bwMode="auto">
          <a:xfrm>
            <a:off x="6934200" y="2449690"/>
            <a:ext cx="381000" cy="304800"/>
          </a:xfrm>
          <a:prstGeom prst="ellipse">
            <a:avLst/>
          </a:prstGeom>
          <a:solidFill>
            <a:srgbClr val="33CCCC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53" name="Line 17"/>
          <p:cNvSpPr>
            <a:spLocks noChangeShapeType="1"/>
          </p:cNvSpPr>
          <p:nvPr/>
        </p:nvSpPr>
        <p:spPr bwMode="auto">
          <a:xfrm flipH="1">
            <a:off x="7239000" y="2297290"/>
            <a:ext cx="228600" cy="228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54" name="Line 18"/>
          <p:cNvSpPr>
            <a:spLocks noChangeShapeType="1"/>
          </p:cNvSpPr>
          <p:nvPr/>
        </p:nvSpPr>
        <p:spPr bwMode="auto">
          <a:xfrm>
            <a:off x="6324600" y="2754490"/>
            <a:ext cx="228600" cy="228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55" name="Line 19"/>
          <p:cNvSpPr>
            <a:spLocks noChangeShapeType="1"/>
          </p:cNvSpPr>
          <p:nvPr/>
        </p:nvSpPr>
        <p:spPr bwMode="auto">
          <a:xfrm flipH="1">
            <a:off x="6781800" y="2754490"/>
            <a:ext cx="228600" cy="228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56" name="Oval 20"/>
          <p:cNvSpPr>
            <a:spLocks noChangeArrowheads="1"/>
          </p:cNvSpPr>
          <p:nvPr/>
        </p:nvSpPr>
        <p:spPr bwMode="auto">
          <a:xfrm>
            <a:off x="5257800" y="2449690"/>
            <a:ext cx="381000" cy="304800"/>
          </a:xfrm>
          <a:prstGeom prst="ellipse">
            <a:avLst/>
          </a:prstGeom>
          <a:solidFill>
            <a:srgbClr val="33CCCC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57" name="Oval 21"/>
          <p:cNvSpPr>
            <a:spLocks noChangeArrowheads="1"/>
          </p:cNvSpPr>
          <p:nvPr/>
        </p:nvSpPr>
        <p:spPr bwMode="auto">
          <a:xfrm>
            <a:off x="4800600" y="2830690"/>
            <a:ext cx="381000" cy="304800"/>
          </a:xfrm>
          <a:prstGeom prst="ellipse">
            <a:avLst/>
          </a:prstGeom>
          <a:solidFill>
            <a:srgbClr val="33CCCC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58" name="Oval 22"/>
          <p:cNvSpPr>
            <a:spLocks noChangeArrowheads="1"/>
          </p:cNvSpPr>
          <p:nvPr/>
        </p:nvSpPr>
        <p:spPr bwMode="auto">
          <a:xfrm>
            <a:off x="5181600" y="3364090"/>
            <a:ext cx="381000" cy="304800"/>
          </a:xfrm>
          <a:prstGeom prst="ellipse">
            <a:avLst/>
          </a:prstGeom>
          <a:solidFill>
            <a:srgbClr val="33CCCC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59" name="Oval 23"/>
          <p:cNvSpPr>
            <a:spLocks noChangeArrowheads="1"/>
          </p:cNvSpPr>
          <p:nvPr/>
        </p:nvSpPr>
        <p:spPr bwMode="auto">
          <a:xfrm>
            <a:off x="5638800" y="2983090"/>
            <a:ext cx="381000" cy="304800"/>
          </a:xfrm>
          <a:prstGeom prst="ellipse">
            <a:avLst/>
          </a:prstGeom>
          <a:solidFill>
            <a:srgbClr val="33CCCC"/>
          </a:solidFill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60" name="Line 24"/>
          <p:cNvSpPr>
            <a:spLocks noChangeShapeType="1"/>
          </p:cNvSpPr>
          <p:nvPr/>
        </p:nvSpPr>
        <p:spPr bwMode="auto">
          <a:xfrm>
            <a:off x="5562600" y="2754490"/>
            <a:ext cx="228600" cy="228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61" name="Line 25"/>
          <p:cNvSpPr>
            <a:spLocks noChangeShapeType="1"/>
          </p:cNvSpPr>
          <p:nvPr/>
        </p:nvSpPr>
        <p:spPr bwMode="auto">
          <a:xfrm flipH="1">
            <a:off x="5867400" y="2754490"/>
            <a:ext cx="228600" cy="228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62" name="Line 26"/>
          <p:cNvSpPr>
            <a:spLocks noChangeShapeType="1"/>
          </p:cNvSpPr>
          <p:nvPr/>
        </p:nvSpPr>
        <p:spPr bwMode="auto">
          <a:xfrm>
            <a:off x="5105400" y="3135490"/>
            <a:ext cx="228600" cy="228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63" name="Line 27"/>
          <p:cNvSpPr>
            <a:spLocks noChangeShapeType="1"/>
          </p:cNvSpPr>
          <p:nvPr/>
        </p:nvSpPr>
        <p:spPr bwMode="auto">
          <a:xfrm flipH="1">
            <a:off x="5410200" y="3211690"/>
            <a:ext cx="228600" cy="1524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64" name="Line 28"/>
          <p:cNvSpPr>
            <a:spLocks noChangeShapeType="1"/>
          </p:cNvSpPr>
          <p:nvPr/>
        </p:nvSpPr>
        <p:spPr bwMode="auto">
          <a:xfrm rot="-224784">
            <a:off x="1219200" y="2373490"/>
            <a:ext cx="1828800" cy="1447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med" len="sm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65" name="Line 29"/>
          <p:cNvSpPr>
            <a:spLocks noChangeShapeType="1"/>
          </p:cNvSpPr>
          <p:nvPr/>
        </p:nvSpPr>
        <p:spPr bwMode="auto">
          <a:xfrm rot="6366234">
            <a:off x="1257300" y="2335390"/>
            <a:ext cx="1828800" cy="1447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med" len="sm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3966" name="Text Box 30"/>
          <p:cNvSpPr txBox="1">
            <a:spLocks noChangeArrowheads="1"/>
          </p:cNvSpPr>
          <p:nvPr/>
        </p:nvSpPr>
        <p:spPr bwMode="auto">
          <a:xfrm>
            <a:off x="7178675" y="2710040"/>
            <a:ext cx="59531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4800" i="0">
                <a:latin typeface="Wingdings" charset="0"/>
                <a:cs typeface="+mn-cs"/>
              </a:rPr>
              <a:t>C</a:t>
            </a:r>
          </a:p>
        </p:txBody>
      </p:sp>
      <p:sp>
        <p:nvSpPr>
          <p:cNvPr id="423967" name="Text Box 31"/>
          <p:cNvSpPr txBox="1">
            <a:spLocks noChangeArrowheads="1"/>
          </p:cNvSpPr>
          <p:nvPr/>
        </p:nvSpPr>
        <p:spPr bwMode="auto">
          <a:xfrm>
            <a:off x="2911475" y="2557640"/>
            <a:ext cx="59531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4800" i="0">
                <a:latin typeface="Wingdings" charset="0"/>
                <a:cs typeface="+mn-cs"/>
              </a:rPr>
              <a:t>D</a:t>
            </a: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5062221" y="6580365"/>
            <a:ext cx="40817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FF"/>
                </a:solidFill>
                <a:cs typeface="Times New Roman" charset="0"/>
              </a:rPr>
              <a:t>© Jack Breese (Microsoft) &amp; Daphne </a:t>
            </a:r>
            <a:r>
              <a:rPr lang="en-US" sz="1400" dirty="0" err="1">
                <a:solidFill>
                  <a:srgbClr val="0000FF"/>
                </a:solidFill>
                <a:cs typeface="Times New Roman" charset="0"/>
              </a:rPr>
              <a:t>Koller</a:t>
            </a:r>
            <a:r>
              <a:rPr lang="en-US" sz="1400" dirty="0">
                <a:solidFill>
                  <a:srgbClr val="0000FF"/>
                </a:solidFill>
                <a:cs typeface="Times New Roman" charset="0"/>
              </a:rPr>
              <a:t> (Stanford)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Treewidth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92" y="1094472"/>
            <a:ext cx="6259790" cy="5629243"/>
          </a:xfrm>
        </p:spPr>
      </p:pic>
      <p:sp>
        <p:nvSpPr>
          <p:cNvPr id="5" name="Textfeld 4"/>
          <p:cNvSpPr txBox="1"/>
          <p:nvPr/>
        </p:nvSpPr>
        <p:spPr>
          <a:xfrm>
            <a:off x="7051373" y="1094472"/>
            <a:ext cx="1862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Smaller</a:t>
            </a:r>
            <a:r>
              <a:rPr lang="de-DE" dirty="0" smtClean="0"/>
              <a:t> </a:t>
            </a:r>
            <a:r>
              <a:rPr lang="de-DE" dirty="0" err="1" smtClean="0"/>
              <a:t>treewidth</a:t>
            </a:r>
            <a:endParaRPr lang="de-DE" dirty="0" smtClean="0"/>
          </a:p>
          <a:p>
            <a:r>
              <a:rPr lang="de-DE" dirty="0" smtClean="0"/>
              <a:t>-&gt; </a:t>
            </a:r>
            <a:r>
              <a:rPr lang="de-DE" dirty="0" err="1" smtClean="0"/>
              <a:t>tree</a:t>
            </a:r>
            <a:r>
              <a:rPr lang="de-DE" dirty="0" smtClean="0"/>
              <a:t> like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561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Observation 1: </a:t>
            </a:r>
            <a:r>
              <a:rPr lang="en-US" dirty="0"/>
              <a:t>E</a:t>
            </a:r>
            <a:r>
              <a:rPr lang="en-US" dirty="0" smtClean="0"/>
              <a:t>xclusions are good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83658" y="2976249"/>
            <a:ext cx="662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19257" y="2968884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Bird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436451" y="1506329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465580" y="1481855"/>
            <a:ext cx="138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3674295" y="200269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74295" y="2710971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82888" y="2674019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665883" y="2002698"/>
            <a:ext cx="318201" cy="318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8" idx="6"/>
            <a:endCxn id="11" idx="2"/>
          </p:cNvCxnSpPr>
          <p:nvPr/>
        </p:nvCxnSpPr>
        <p:spPr>
          <a:xfrm>
            <a:off x="3992496" y="2161799"/>
            <a:ext cx="673387" cy="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4"/>
            <a:endCxn id="9" idx="0"/>
          </p:cNvCxnSpPr>
          <p:nvPr/>
        </p:nvCxnSpPr>
        <p:spPr>
          <a:xfrm>
            <a:off x="3833396" y="2320899"/>
            <a:ext cx="0" cy="390072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2"/>
            <a:endCxn id="9" idx="6"/>
          </p:cNvCxnSpPr>
          <p:nvPr/>
        </p:nvCxnSpPr>
        <p:spPr>
          <a:xfrm flipH="1">
            <a:off x="3992496" y="2833120"/>
            <a:ext cx="690392" cy="36952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0"/>
            <a:endCxn id="11" idx="4"/>
          </p:cNvCxnSpPr>
          <p:nvPr/>
        </p:nvCxnSpPr>
        <p:spPr>
          <a:xfrm flipH="1" flipV="1">
            <a:off x="4824984" y="2320899"/>
            <a:ext cx="17005" cy="35312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6"/>
            <a:endCxn id="10" idx="1"/>
          </p:cNvCxnSpPr>
          <p:nvPr/>
        </p:nvCxnSpPr>
        <p:spPr>
          <a:xfrm>
            <a:off x="3992496" y="2161799"/>
            <a:ext cx="736991" cy="558819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7"/>
            <a:endCxn id="11" idx="3"/>
          </p:cNvCxnSpPr>
          <p:nvPr/>
        </p:nvCxnSpPr>
        <p:spPr>
          <a:xfrm flipV="1">
            <a:off x="3945897" y="2274300"/>
            <a:ext cx="766585" cy="483270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277467" y="1481855"/>
            <a:ext cx="2364846" cy="2108459"/>
          </a:xfrm>
          <a:prstGeom prst="rect">
            <a:avLst/>
          </a:prstGeom>
          <a:noFill/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75884" y="4953302"/>
            <a:ext cx="893220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rgbClr val="C0504D"/>
                </a:solidFill>
              </a:rPr>
              <a:t>Lots </a:t>
            </a:r>
            <a:r>
              <a:rPr lang="en-US" sz="2400" dirty="0">
                <a:solidFill>
                  <a:srgbClr val="C0504D"/>
                </a:solidFill>
              </a:rPr>
              <a:t>of exclusions </a:t>
            </a:r>
            <a:r>
              <a:rPr lang="en-US" sz="2400" dirty="0" smtClean="0">
                <a:solidFill>
                  <a:srgbClr val="C0504D"/>
                </a:solidFill>
                <a:sym typeface="Wingdings"/>
              </a:rPr>
              <a:t> Small </a:t>
            </a:r>
            <a:r>
              <a:rPr lang="en-US" sz="2400" dirty="0" smtClean="0">
                <a:solidFill>
                  <a:srgbClr val="C0504D"/>
                </a:solidFill>
              </a:rPr>
              <a:t>state space </a:t>
            </a:r>
            <a:r>
              <a:rPr lang="en-US" sz="2400" dirty="0" smtClean="0">
                <a:solidFill>
                  <a:srgbClr val="C0504D"/>
                </a:solidFill>
                <a:sym typeface="Wingdings"/>
              </a:rPr>
              <a:t> Efficient inference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rgbClr val="C0504D"/>
                </a:solidFill>
              </a:rPr>
              <a:t>Realistic graphs have lots of exclusions.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solidFill>
                  <a:srgbClr val="C0504D"/>
                </a:solidFill>
              </a:rPr>
              <a:t>Rigorous analysis in paper</a:t>
            </a:r>
            <a:r>
              <a:rPr lang="en-US" sz="2400" dirty="0" smtClean="0">
                <a:solidFill>
                  <a:srgbClr val="C0504D"/>
                </a:solidFill>
              </a:rPr>
              <a:t>.</a:t>
            </a:r>
            <a:endParaRPr lang="en-US" sz="2400" dirty="0">
              <a:solidFill>
                <a:srgbClr val="C0504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5328" y="3964581"/>
            <a:ext cx="526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Number of legal states is O(n), not O(2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837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Observation 2: Equivalent graphs</a:t>
            </a:r>
            <a:endParaRPr lang="en-US" dirty="0"/>
          </a:p>
        </p:txBody>
      </p:sp>
      <p:grpSp>
        <p:nvGrpSpPr>
          <p:cNvPr id="272" name="Group 271"/>
          <p:cNvGrpSpPr/>
          <p:nvPr/>
        </p:nvGrpSpPr>
        <p:grpSpPr>
          <a:xfrm>
            <a:off x="3276617" y="1824979"/>
            <a:ext cx="3038282" cy="2447670"/>
            <a:chOff x="6174907" y="1768134"/>
            <a:chExt cx="3253376" cy="2620952"/>
          </a:xfrm>
        </p:grpSpPr>
        <p:sp>
          <p:nvSpPr>
            <p:cNvPr id="273" name="Oval 272"/>
            <p:cNvSpPr/>
            <p:nvPr/>
          </p:nvSpPr>
          <p:spPr>
            <a:xfrm>
              <a:off x="7617213" y="2134961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74" name="Oval 273"/>
            <p:cNvSpPr/>
            <p:nvPr/>
          </p:nvSpPr>
          <p:spPr>
            <a:xfrm>
              <a:off x="6867241" y="2850508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75" name="Oval 274"/>
            <p:cNvSpPr/>
            <p:nvPr/>
          </p:nvSpPr>
          <p:spPr>
            <a:xfrm>
              <a:off x="8457489" y="3436914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76" name="Oval 275"/>
            <p:cNvSpPr/>
            <p:nvPr/>
          </p:nvSpPr>
          <p:spPr>
            <a:xfrm>
              <a:off x="8834338" y="2079669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77" name="Straight Arrow Connector 276"/>
            <p:cNvCxnSpPr>
              <a:stCxn id="273" idx="3"/>
              <a:endCxn id="274" idx="0"/>
            </p:cNvCxnSpPr>
            <p:nvPr/>
          </p:nvCxnSpPr>
          <p:spPr>
            <a:xfrm flipH="1">
              <a:off x="7001039" y="2363368"/>
              <a:ext cx="655363" cy="487140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Arrow Connector 277"/>
            <p:cNvCxnSpPr>
              <a:stCxn id="273" idx="5"/>
              <a:endCxn id="275" idx="1"/>
            </p:cNvCxnSpPr>
            <p:nvPr/>
          </p:nvCxnSpPr>
          <p:spPr>
            <a:xfrm>
              <a:off x="7845620" y="2363368"/>
              <a:ext cx="651058" cy="1112734"/>
            </a:xfrm>
            <a:prstGeom prst="straightConnector1">
              <a:avLst/>
            </a:prstGeom>
            <a:ln w="57150" cmpd="sng">
              <a:solidFill>
                <a:srgbClr val="F7964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Arrow Connector 278"/>
            <p:cNvCxnSpPr>
              <a:stCxn id="274" idx="5"/>
              <a:endCxn id="280" idx="0"/>
            </p:cNvCxnSpPr>
            <p:nvPr/>
          </p:nvCxnSpPr>
          <p:spPr>
            <a:xfrm>
              <a:off x="7095648" y="3078915"/>
              <a:ext cx="694552" cy="491796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0" name="Oval 279"/>
            <p:cNvSpPr/>
            <p:nvPr/>
          </p:nvSpPr>
          <p:spPr>
            <a:xfrm>
              <a:off x="7656402" y="3570711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81" name="Straight Arrow Connector 280"/>
            <p:cNvCxnSpPr>
              <a:stCxn id="273" idx="6"/>
              <a:endCxn id="276" idx="2"/>
            </p:cNvCxnSpPr>
            <p:nvPr/>
          </p:nvCxnSpPr>
          <p:spPr>
            <a:xfrm flipV="1">
              <a:off x="7884809" y="2213467"/>
              <a:ext cx="949529" cy="55292"/>
            </a:xfrm>
            <a:prstGeom prst="straightConnector1">
              <a:avLst/>
            </a:prstGeom>
            <a:ln w="57150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2" name="Straight Arrow Connector 281"/>
            <p:cNvCxnSpPr>
              <a:stCxn id="273" idx="4"/>
              <a:endCxn id="280" idx="7"/>
            </p:cNvCxnSpPr>
            <p:nvPr/>
          </p:nvCxnSpPr>
          <p:spPr>
            <a:xfrm>
              <a:off x="7751011" y="2402556"/>
              <a:ext cx="133798" cy="1207343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3" name="TextBox 282"/>
            <p:cNvSpPr txBox="1"/>
            <p:nvPr/>
          </p:nvSpPr>
          <p:spPr>
            <a:xfrm>
              <a:off x="7521292" y="1772426"/>
              <a:ext cx="6161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Dog</a:t>
              </a:r>
              <a:endParaRPr lang="en-US" sz="1400" dirty="0"/>
            </a:p>
          </p:txBody>
        </p:sp>
        <p:sp>
          <p:nvSpPr>
            <p:cNvPr id="284" name="TextBox 283"/>
            <p:cNvSpPr txBox="1"/>
            <p:nvPr/>
          </p:nvSpPr>
          <p:spPr>
            <a:xfrm>
              <a:off x="8575208" y="1768134"/>
              <a:ext cx="6161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Cat</a:t>
              </a:r>
              <a:endParaRPr lang="en-US" sz="1400" dirty="0"/>
            </a:p>
          </p:txBody>
        </p:sp>
        <p:sp>
          <p:nvSpPr>
            <p:cNvPr id="285" name="TextBox 284"/>
            <p:cNvSpPr txBox="1"/>
            <p:nvPr/>
          </p:nvSpPr>
          <p:spPr>
            <a:xfrm>
              <a:off x="6262340" y="2796355"/>
              <a:ext cx="9290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Corgi</a:t>
              </a:r>
              <a:endParaRPr lang="en-US" sz="1400" dirty="0"/>
            </a:p>
          </p:txBody>
        </p:sp>
        <p:sp>
          <p:nvSpPr>
            <p:cNvPr id="286" name="TextBox 285"/>
            <p:cNvSpPr txBox="1"/>
            <p:nvPr/>
          </p:nvSpPr>
          <p:spPr>
            <a:xfrm>
              <a:off x="8434530" y="3648031"/>
              <a:ext cx="9937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Puppy</a:t>
              </a:r>
              <a:endParaRPr lang="en-US" sz="1400" dirty="0"/>
            </a:p>
          </p:txBody>
        </p:sp>
        <p:sp>
          <p:nvSpPr>
            <p:cNvPr id="287" name="TextBox 286"/>
            <p:cNvSpPr txBox="1"/>
            <p:nvPr/>
          </p:nvSpPr>
          <p:spPr>
            <a:xfrm>
              <a:off x="7414752" y="3828825"/>
              <a:ext cx="1182470" cy="560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Pembroke Welsh Corgi</a:t>
              </a:r>
              <a:endParaRPr lang="en-US" sz="1400" dirty="0"/>
            </a:p>
          </p:txBody>
        </p:sp>
        <p:sp>
          <p:nvSpPr>
            <p:cNvPr id="289" name="Oval 288"/>
            <p:cNvSpPr/>
            <p:nvPr/>
          </p:nvSpPr>
          <p:spPr>
            <a:xfrm>
              <a:off x="6787532" y="3561230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90" name="Straight Arrow Connector 289"/>
            <p:cNvCxnSpPr>
              <a:stCxn id="274" idx="4"/>
              <a:endCxn id="289" idx="0"/>
            </p:cNvCxnSpPr>
            <p:nvPr/>
          </p:nvCxnSpPr>
          <p:spPr>
            <a:xfrm flipH="1">
              <a:off x="6921330" y="3118103"/>
              <a:ext cx="79709" cy="443127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1" name="TextBox 290"/>
            <p:cNvSpPr txBox="1"/>
            <p:nvPr/>
          </p:nvSpPr>
          <p:spPr>
            <a:xfrm>
              <a:off x="6174907" y="3822199"/>
              <a:ext cx="1182470" cy="560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Cardigan Welsh Corgi</a:t>
              </a:r>
              <a:endParaRPr lang="en-US" sz="1400" dirty="0"/>
            </a:p>
          </p:txBody>
        </p:sp>
      </p:grpSp>
      <p:cxnSp>
        <p:nvCxnSpPr>
          <p:cNvPr id="322" name="Straight Arrow Connector 321"/>
          <p:cNvCxnSpPr>
            <a:stCxn id="274" idx="6"/>
            <a:endCxn id="276" idx="3"/>
          </p:cNvCxnSpPr>
          <p:nvPr/>
        </p:nvCxnSpPr>
        <p:spPr>
          <a:xfrm flipV="1">
            <a:off x="4173082" y="2329223"/>
            <a:ext cx="1623738" cy="631522"/>
          </a:xfrm>
          <a:prstGeom prst="straightConnector1">
            <a:avLst/>
          </a:prstGeom>
          <a:ln w="57150" cmpd="sng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8" name="Straight Arrow Connector 327"/>
          <p:cNvCxnSpPr>
            <a:stCxn id="289" idx="6"/>
            <a:endCxn id="280" idx="2"/>
          </p:cNvCxnSpPr>
          <p:nvPr/>
        </p:nvCxnSpPr>
        <p:spPr>
          <a:xfrm>
            <a:off x="4098643" y="3624478"/>
            <a:ext cx="561521" cy="8854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5939298" y="1824979"/>
            <a:ext cx="3498003" cy="2447670"/>
            <a:chOff x="5939298" y="1824979"/>
            <a:chExt cx="3498003" cy="2447670"/>
          </a:xfrm>
        </p:grpSpPr>
        <p:sp>
          <p:nvSpPr>
            <p:cNvPr id="218" name="Oval 217"/>
            <p:cNvSpPr/>
            <p:nvPr/>
          </p:nvSpPr>
          <p:spPr>
            <a:xfrm>
              <a:off x="7745968" y="2167554"/>
              <a:ext cx="249904" cy="249903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19" name="Oval 218"/>
            <p:cNvSpPr/>
            <p:nvPr/>
          </p:nvSpPr>
          <p:spPr>
            <a:xfrm>
              <a:off x="7045580" y="2835793"/>
              <a:ext cx="249904" cy="249903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20" name="Oval 219"/>
            <p:cNvSpPr/>
            <p:nvPr/>
          </p:nvSpPr>
          <p:spPr>
            <a:xfrm>
              <a:off x="8530690" y="3383429"/>
              <a:ext cx="249904" cy="249903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21" name="Oval 220"/>
            <p:cNvSpPr/>
            <p:nvPr/>
          </p:nvSpPr>
          <p:spPr>
            <a:xfrm>
              <a:off x="8882624" y="2115917"/>
              <a:ext cx="249904" cy="249903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22" name="Straight Arrow Connector 221"/>
            <p:cNvCxnSpPr>
              <a:stCxn id="218" idx="3"/>
              <a:endCxn id="219" idx="0"/>
            </p:cNvCxnSpPr>
            <p:nvPr/>
          </p:nvCxnSpPr>
          <p:spPr>
            <a:xfrm flipH="1">
              <a:off x="7170532" y="2380860"/>
              <a:ext cx="612034" cy="454933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/>
            <p:cNvCxnSpPr>
              <a:stCxn id="218" idx="5"/>
              <a:endCxn id="220" idx="1"/>
            </p:cNvCxnSpPr>
            <p:nvPr/>
          </p:nvCxnSpPr>
          <p:spPr>
            <a:xfrm>
              <a:off x="7959274" y="2380860"/>
              <a:ext cx="608014" cy="1039167"/>
            </a:xfrm>
            <a:prstGeom prst="straightConnector1">
              <a:avLst/>
            </a:prstGeom>
            <a:ln w="57150" cmpd="sng">
              <a:solidFill>
                <a:srgbClr val="F7964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Arrow Connector 223"/>
            <p:cNvCxnSpPr>
              <a:stCxn id="219" idx="5"/>
              <a:endCxn id="225" idx="0"/>
            </p:cNvCxnSpPr>
            <p:nvPr/>
          </p:nvCxnSpPr>
          <p:spPr>
            <a:xfrm>
              <a:off x="7258886" y="3049099"/>
              <a:ext cx="648632" cy="459281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7782566" y="3508380"/>
              <a:ext cx="249904" cy="249903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26" name="Straight Arrow Connector 225"/>
            <p:cNvCxnSpPr>
              <a:stCxn id="218" idx="6"/>
              <a:endCxn id="221" idx="2"/>
            </p:cNvCxnSpPr>
            <p:nvPr/>
          </p:nvCxnSpPr>
          <p:spPr>
            <a:xfrm flipV="1">
              <a:off x="7995872" y="2240869"/>
              <a:ext cx="886752" cy="51636"/>
            </a:xfrm>
            <a:prstGeom prst="straightConnector1">
              <a:avLst/>
            </a:prstGeom>
            <a:ln w="57150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7" name="Straight Arrow Connector 226"/>
            <p:cNvCxnSpPr>
              <a:stCxn id="218" idx="4"/>
              <a:endCxn id="225" idx="7"/>
            </p:cNvCxnSpPr>
            <p:nvPr/>
          </p:nvCxnSpPr>
          <p:spPr>
            <a:xfrm>
              <a:off x="7870920" y="2417457"/>
              <a:ext cx="124952" cy="1127521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TextBox 227"/>
            <p:cNvSpPr txBox="1"/>
            <p:nvPr/>
          </p:nvSpPr>
          <p:spPr>
            <a:xfrm>
              <a:off x="7656389" y="1828987"/>
              <a:ext cx="575437" cy="316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Dog</a:t>
              </a:r>
              <a:endParaRPr lang="en-US" sz="1400" dirty="0"/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8640626" y="1824979"/>
              <a:ext cx="575437" cy="316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Cat</a:t>
              </a:r>
              <a:endParaRPr lang="en-US" sz="1400" dirty="0"/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6480671" y="2785220"/>
              <a:ext cx="867624" cy="316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Corgi</a:t>
              </a:r>
              <a:endParaRPr lang="en-US" sz="1400" dirty="0"/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8509249" y="3580588"/>
              <a:ext cx="928052" cy="316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Puppy</a:t>
              </a:r>
              <a:endParaRPr lang="en-US" sz="1400" dirty="0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7556893" y="3749429"/>
              <a:ext cx="11042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Pembroke Welsh Corgi</a:t>
              </a:r>
              <a:endParaRPr lang="en-US" sz="1400" dirty="0"/>
            </a:p>
          </p:txBody>
        </p:sp>
        <p:cxnSp>
          <p:nvCxnSpPr>
            <p:cNvPr id="233" name="Straight Arrow Connector 232"/>
            <p:cNvCxnSpPr>
              <a:stCxn id="219" idx="6"/>
              <a:endCxn id="221" idx="3"/>
            </p:cNvCxnSpPr>
            <p:nvPr/>
          </p:nvCxnSpPr>
          <p:spPr>
            <a:xfrm flipV="1">
              <a:off x="7295484" y="2329223"/>
              <a:ext cx="1623738" cy="631522"/>
            </a:xfrm>
            <a:prstGeom prst="straightConnector1">
              <a:avLst/>
            </a:prstGeom>
            <a:ln w="57150" cmpd="sng">
              <a:solidFill>
                <a:schemeClr val="accent3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34" name="Oval 233"/>
            <p:cNvSpPr/>
            <p:nvPr/>
          </p:nvSpPr>
          <p:spPr>
            <a:xfrm>
              <a:off x="6971141" y="3499526"/>
              <a:ext cx="249904" cy="249903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35" name="Straight Arrow Connector 234"/>
            <p:cNvCxnSpPr>
              <a:stCxn id="219" idx="4"/>
              <a:endCxn id="234" idx="0"/>
            </p:cNvCxnSpPr>
            <p:nvPr/>
          </p:nvCxnSpPr>
          <p:spPr>
            <a:xfrm flipH="1">
              <a:off x="7096093" y="3085696"/>
              <a:ext cx="74439" cy="413830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TextBox 235"/>
            <p:cNvSpPr txBox="1"/>
            <p:nvPr/>
          </p:nvSpPr>
          <p:spPr>
            <a:xfrm>
              <a:off x="6399019" y="3743241"/>
              <a:ext cx="11042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Cardigan Welsh Corgi</a:t>
              </a:r>
              <a:endParaRPr lang="en-US" sz="1400" dirty="0"/>
            </a:p>
          </p:txBody>
        </p:sp>
        <p:cxnSp>
          <p:nvCxnSpPr>
            <p:cNvPr id="249" name="Straight Arrow Connector 248"/>
            <p:cNvCxnSpPr>
              <a:stCxn id="218" idx="3"/>
              <a:endCxn id="234" idx="7"/>
            </p:cNvCxnSpPr>
            <p:nvPr/>
          </p:nvCxnSpPr>
          <p:spPr>
            <a:xfrm flipH="1">
              <a:off x="7184447" y="2380860"/>
              <a:ext cx="598119" cy="1155263"/>
            </a:xfrm>
            <a:prstGeom prst="straightConnector1">
              <a:avLst/>
            </a:prstGeom>
            <a:ln w="57150" cmpd="sng">
              <a:solidFill>
                <a:srgbClr val="C0504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Arrow Connector 330"/>
            <p:cNvCxnSpPr>
              <a:stCxn id="234" idx="6"/>
              <a:endCxn id="225" idx="2"/>
            </p:cNvCxnSpPr>
            <p:nvPr/>
          </p:nvCxnSpPr>
          <p:spPr>
            <a:xfrm>
              <a:off x="7221045" y="3624478"/>
              <a:ext cx="561521" cy="8854"/>
            </a:xfrm>
            <a:prstGeom prst="straightConnector1">
              <a:avLst/>
            </a:prstGeom>
            <a:ln w="57150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50" name="Left Arrow 349"/>
            <p:cNvSpPr/>
            <p:nvPr/>
          </p:nvSpPr>
          <p:spPr>
            <a:xfrm flipH="1">
              <a:off x="5939298" y="2676964"/>
              <a:ext cx="510786" cy="634806"/>
            </a:xfrm>
            <a:prstGeom prst="leftArrow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0" name="Straight Arrow Connector 49"/>
          <p:cNvCxnSpPr/>
          <p:nvPr/>
        </p:nvCxnSpPr>
        <p:spPr>
          <a:xfrm flipV="1">
            <a:off x="8743996" y="2329223"/>
            <a:ext cx="175226" cy="1090803"/>
          </a:xfrm>
          <a:prstGeom prst="straightConnector1">
            <a:avLst/>
          </a:prstGeom>
          <a:ln w="57150" cmpd="sng">
            <a:solidFill>
              <a:srgbClr val="C0504D"/>
            </a:solidFill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97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Observation 2: Equivalent graphs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7691" y="4606566"/>
            <a:ext cx="426629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Sparse equivalent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Small </a:t>
            </a:r>
            <a:r>
              <a:rPr lang="en-US" sz="2400" dirty="0" err="1" smtClean="0"/>
              <a:t>Treewidth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/>
              </a:rPr>
              <a:t>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D</a:t>
            </a:r>
            <a:r>
              <a:rPr lang="en-US" sz="2400" dirty="0" smtClean="0"/>
              <a:t>ynamic programming</a:t>
            </a:r>
            <a:endParaRPr lang="en-US" sz="2400" dirty="0"/>
          </a:p>
        </p:txBody>
      </p:sp>
      <p:grpSp>
        <p:nvGrpSpPr>
          <p:cNvPr id="271" name="Group 270"/>
          <p:cNvGrpSpPr/>
          <p:nvPr/>
        </p:nvGrpSpPr>
        <p:grpSpPr>
          <a:xfrm>
            <a:off x="6399019" y="1824979"/>
            <a:ext cx="3038282" cy="2447670"/>
            <a:chOff x="6174907" y="1768134"/>
            <a:chExt cx="3253376" cy="2620952"/>
          </a:xfrm>
        </p:grpSpPr>
        <p:sp>
          <p:nvSpPr>
            <p:cNvPr id="218" name="Oval 217"/>
            <p:cNvSpPr/>
            <p:nvPr/>
          </p:nvSpPr>
          <p:spPr>
            <a:xfrm>
              <a:off x="7617213" y="2134961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19" name="Oval 218"/>
            <p:cNvSpPr/>
            <p:nvPr/>
          </p:nvSpPr>
          <p:spPr>
            <a:xfrm>
              <a:off x="6867241" y="2850508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20" name="Oval 219"/>
            <p:cNvSpPr/>
            <p:nvPr/>
          </p:nvSpPr>
          <p:spPr>
            <a:xfrm>
              <a:off x="8457489" y="3436914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21" name="Oval 220"/>
            <p:cNvSpPr/>
            <p:nvPr/>
          </p:nvSpPr>
          <p:spPr>
            <a:xfrm>
              <a:off x="8834338" y="2079669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22" name="Straight Arrow Connector 221"/>
            <p:cNvCxnSpPr>
              <a:stCxn id="218" idx="3"/>
              <a:endCxn id="219" idx="0"/>
            </p:cNvCxnSpPr>
            <p:nvPr/>
          </p:nvCxnSpPr>
          <p:spPr>
            <a:xfrm flipH="1">
              <a:off x="7001039" y="2363368"/>
              <a:ext cx="655363" cy="487140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/>
            <p:cNvCxnSpPr>
              <a:stCxn id="218" idx="5"/>
              <a:endCxn id="220" idx="1"/>
            </p:cNvCxnSpPr>
            <p:nvPr/>
          </p:nvCxnSpPr>
          <p:spPr>
            <a:xfrm>
              <a:off x="7845620" y="2363368"/>
              <a:ext cx="651058" cy="1112734"/>
            </a:xfrm>
            <a:prstGeom prst="straightConnector1">
              <a:avLst/>
            </a:prstGeom>
            <a:ln w="57150" cmpd="sng">
              <a:solidFill>
                <a:srgbClr val="F7964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Arrow Connector 223"/>
            <p:cNvCxnSpPr>
              <a:stCxn id="219" idx="5"/>
              <a:endCxn id="225" idx="0"/>
            </p:cNvCxnSpPr>
            <p:nvPr/>
          </p:nvCxnSpPr>
          <p:spPr>
            <a:xfrm>
              <a:off x="7095648" y="3078915"/>
              <a:ext cx="694552" cy="491796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/>
            <p:cNvSpPr/>
            <p:nvPr/>
          </p:nvSpPr>
          <p:spPr>
            <a:xfrm>
              <a:off x="7656402" y="3570711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26" name="Straight Arrow Connector 225"/>
            <p:cNvCxnSpPr>
              <a:stCxn id="218" idx="6"/>
              <a:endCxn id="221" idx="2"/>
            </p:cNvCxnSpPr>
            <p:nvPr/>
          </p:nvCxnSpPr>
          <p:spPr>
            <a:xfrm flipV="1">
              <a:off x="7884809" y="2213467"/>
              <a:ext cx="949529" cy="55292"/>
            </a:xfrm>
            <a:prstGeom prst="straightConnector1">
              <a:avLst/>
            </a:prstGeom>
            <a:ln w="57150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7" name="Straight Arrow Connector 226"/>
            <p:cNvCxnSpPr>
              <a:stCxn id="218" idx="4"/>
              <a:endCxn id="225" idx="7"/>
            </p:cNvCxnSpPr>
            <p:nvPr/>
          </p:nvCxnSpPr>
          <p:spPr>
            <a:xfrm>
              <a:off x="7751011" y="2402556"/>
              <a:ext cx="133798" cy="1207343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TextBox 227"/>
            <p:cNvSpPr txBox="1"/>
            <p:nvPr/>
          </p:nvSpPr>
          <p:spPr>
            <a:xfrm>
              <a:off x="7521292" y="1772426"/>
              <a:ext cx="6161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Dog</a:t>
              </a:r>
              <a:endParaRPr lang="en-US" sz="1400" dirty="0"/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8575208" y="1768134"/>
              <a:ext cx="6161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Cat</a:t>
              </a:r>
              <a:endParaRPr lang="en-US" sz="1400" dirty="0"/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6262340" y="2796355"/>
              <a:ext cx="9290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Corgi</a:t>
              </a:r>
              <a:endParaRPr lang="en-US" sz="1400" dirty="0"/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8434530" y="3648031"/>
              <a:ext cx="9937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Puppy</a:t>
              </a:r>
              <a:endParaRPr lang="en-US" sz="1400" dirty="0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7414752" y="3828825"/>
              <a:ext cx="1182470" cy="560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Pembroke Welsh Corgi</a:t>
              </a:r>
              <a:endParaRPr lang="en-US" sz="1400" dirty="0"/>
            </a:p>
          </p:txBody>
        </p:sp>
        <p:cxnSp>
          <p:nvCxnSpPr>
            <p:cNvPr id="233" name="Straight Arrow Connector 232"/>
            <p:cNvCxnSpPr>
              <a:stCxn id="219" idx="6"/>
              <a:endCxn id="221" idx="3"/>
            </p:cNvCxnSpPr>
            <p:nvPr/>
          </p:nvCxnSpPr>
          <p:spPr>
            <a:xfrm flipV="1">
              <a:off x="7134837" y="2308076"/>
              <a:ext cx="1738690" cy="676230"/>
            </a:xfrm>
            <a:prstGeom prst="straightConnector1">
              <a:avLst/>
            </a:prstGeom>
            <a:ln w="57150" cmpd="sng">
              <a:solidFill>
                <a:schemeClr val="accent3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34" name="Oval 233"/>
            <p:cNvSpPr/>
            <p:nvPr/>
          </p:nvSpPr>
          <p:spPr>
            <a:xfrm>
              <a:off x="6787532" y="3561230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35" name="Straight Arrow Connector 234"/>
            <p:cNvCxnSpPr>
              <a:stCxn id="219" idx="4"/>
              <a:endCxn id="234" idx="0"/>
            </p:cNvCxnSpPr>
            <p:nvPr/>
          </p:nvCxnSpPr>
          <p:spPr>
            <a:xfrm flipH="1">
              <a:off x="6921330" y="3118103"/>
              <a:ext cx="79709" cy="443127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TextBox 235"/>
            <p:cNvSpPr txBox="1"/>
            <p:nvPr/>
          </p:nvSpPr>
          <p:spPr>
            <a:xfrm>
              <a:off x="6174907" y="3822199"/>
              <a:ext cx="1182470" cy="560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Cardigan Welsh Corgi</a:t>
              </a:r>
              <a:endParaRPr lang="en-US" sz="1400" dirty="0"/>
            </a:p>
          </p:txBody>
        </p:sp>
        <p:cxnSp>
          <p:nvCxnSpPr>
            <p:cNvPr id="239" name="Straight Arrow Connector 238"/>
            <p:cNvCxnSpPr>
              <a:stCxn id="234" idx="6"/>
              <a:endCxn id="221" idx="3"/>
            </p:cNvCxnSpPr>
            <p:nvPr/>
          </p:nvCxnSpPr>
          <p:spPr>
            <a:xfrm flipV="1">
              <a:off x="7055128" y="2308076"/>
              <a:ext cx="1818399" cy="1386952"/>
            </a:xfrm>
            <a:prstGeom prst="straightConnector1">
              <a:avLst/>
            </a:prstGeom>
            <a:ln w="57150" cmpd="sng">
              <a:solidFill>
                <a:srgbClr val="C0504D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3" name="Straight Arrow Connector 242"/>
            <p:cNvCxnSpPr>
              <a:stCxn id="225" idx="6"/>
              <a:endCxn id="221" idx="3"/>
            </p:cNvCxnSpPr>
            <p:nvPr/>
          </p:nvCxnSpPr>
          <p:spPr>
            <a:xfrm flipV="1">
              <a:off x="7923998" y="2308076"/>
              <a:ext cx="949529" cy="1396433"/>
            </a:xfrm>
            <a:prstGeom prst="straightConnector1">
              <a:avLst/>
            </a:prstGeom>
            <a:ln w="57150" cmpd="sng">
              <a:solidFill>
                <a:srgbClr val="C0504D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>
              <a:stCxn id="220" idx="7"/>
              <a:endCxn id="221" idx="3"/>
            </p:cNvCxnSpPr>
            <p:nvPr/>
          </p:nvCxnSpPr>
          <p:spPr>
            <a:xfrm flipV="1">
              <a:off x="8685896" y="2308076"/>
              <a:ext cx="187631" cy="1168026"/>
            </a:xfrm>
            <a:prstGeom prst="straightConnector1">
              <a:avLst/>
            </a:prstGeom>
            <a:ln w="57150" cmpd="sng">
              <a:solidFill>
                <a:srgbClr val="C0504D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9" name="Straight Arrow Connector 248"/>
            <p:cNvCxnSpPr>
              <a:stCxn id="218" idx="3"/>
              <a:endCxn id="234" idx="7"/>
            </p:cNvCxnSpPr>
            <p:nvPr/>
          </p:nvCxnSpPr>
          <p:spPr>
            <a:xfrm flipH="1">
              <a:off x="7015939" y="2363368"/>
              <a:ext cx="640463" cy="1237050"/>
            </a:xfrm>
            <a:prstGeom prst="straightConnector1">
              <a:avLst/>
            </a:prstGeom>
            <a:ln w="57150" cmpd="sng">
              <a:solidFill>
                <a:srgbClr val="C0504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2" name="Group 271"/>
          <p:cNvGrpSpPr/>
          <p:nvPr/>
        </p:nvGrpSpPr>
        <p:grpSpPr>
          <a:xfrm>
            <a:off x="3276617" y="1824979"/>
            <a:ext cx="3038282" cy="2447670"/>
            <a:chOff x="6174907" y="1768134"/>
            <a:chExt cx="3253376" cy="2620952"/>
          </a:xfrm>
        </p:grpSpPr>
        <p:sp>
          <p:nvSpPr>
            <p:cNvPr id="273" name="Oval 272"/>
            <p:cNvSpPr/>
            <p:nvPr/>
          </p:nvSpPr>
          <p:spPr>
            <a:xfrm>
              <a:off x="7617213" y="2134961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74" name="Oval 273"/>
            <p:cNvSpPr/>
            <p:nvPr/>
          </p:nvSpPr>
          <p:spPr>
            <a:xfrm>
              <a:off x="6867241" y="2850508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75" name="Oval 274"/>
            <p:cNvSpPr/>
            <p:nvPr/>
          </p:nvSpPr>
          <p:spPr>
            <a:xfrm>
              <a:off x="8457489" y="3436914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76" name="Oval 275"/>
            <p:cNvSpPr/>
            <p:nvPr/>
          </p:nvSpPr>
          <p:spPr>
            <a:xfrm>
              <a:off x="8834338" y="2079669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77" name="Straight Arrow Connector 276"/>
            <p:cNvCxnSpPr>
              <a:stCxn id="273" idx="3"/>
              <a:endCxn id="274" idx="0"/>
            </p:cNvCxnSpPr>
            <p:nvPr/>
          </p:nvCxnSpPr>
          <p:spPr>
            <a:xfrm flipH="1">
              <a:off x="7001039" y="2363368"/>
              <a:ext cx="655363" cy="487140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Arrow Connector 277"/>
            <p:cNvCxnSpPr>
              <a:stCxn id="273" idx="5"/>
              <a:endCxn id="275" idx="1"/>
            </p:cNvCxnSpPr>
            <p:nvPr/>
          </p:nvCxnSpPr>
          <p:spPr>
            <a:xfrm>
              <a:off x="7845620" y="2363368"/>
              <a:ext cx="651058" cy="1112734"/>
            </a:xfrm>
            <a:prstGeom prst="straightConnector1">
              <a:avLst/>
            </a:prstGeom>
            <a:ln w="57150" cmpd="sng">
              <a:solidFill>
                <a:srgbClr val="F7964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Arrow Connector 278"/>
            <p:cNvCxnSpPr>
              <a:stCxn id="274" idx="5"/>
              <a:endCxn id="280" idx="0"/>
            </p:cNvCxnSpPr>
            <p:nvPr/>
          </p:nvCxnSpPr>
          <p:spPr>
            <a:xfrm>
              <a:off x="7095648" y="3078915"/>
              <a:ext cx="694552" cy="491796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0" name="Oval 279"/>
            <p:cNvSpPr/>
            <p:nvPr/>
          </p:nvSpPr>
          <p:spPr>
            <a:xfrm>
              <a:off x="7656402" y="3570711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81" name="Straight Arrow Connector 280"/>
            <p:cNvCxnSpPr>
              <a:stCxn id="273" idx="6"/>
              <a:endCxn id="276" idx="2"/>
            </p:cNvCxnSpPr>
            <p:nvPr/>
          </p:nvCxnSpPr>
          <p:spPr>
            <a:xfrm flipV="1">
              <a:off x="7884809" y="2213467"/>
              <a:ext cx="949529" cy="55292"/>
            </a:xfrm>
            <a:prstGeom prst="straightConnector1">
              <a:avLst/>
            </a:prstGeom>
            <a:ln w="57150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2" name="Straight Arrow Connector 281"/>
            <p:cNvCxnSpPr>
              <a:stCxn id="273" idx="4"/>
              <a:endCxn id="280" idx="7"/>
            </p:cNvCxnSpPr>
            <p:nvPr/>
          </p:nvCxnSpPr>
          <p:spPr>
            <a:xfrm>
              <a:off x="7751011" y="2402556"/>
              <a:ext cx="133798" cy="1207343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3" name="TextBox 282"/>
            <p:cNvSpPr txBox="1"/>
            <p:nvPr/>
          </p:nvSpPr>
          <p:spPr>
            <a:xfrm>
              <a:off x="7521292" y="1772426"/>
              <a:ext cx="6161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Dog</a:t>
              </a:r>
              <a:endParaRPr lang="en-US" sz="1400" dirty="0"/>
            </a:p>
          </p:txBody>
        </p:sp>
        <p:sp>
          <p:nvSpPr>
            <p:cNvPr id="284" name="TextBox 283"/>
            <p:cNvSpPr txBox="1"/>
            <p:nvPr/>
          </p:nvSpPr>
          <p:spPr>
            <a:xfrm>
              <a:off x="8575208" y="1768134"/>
              <a:ext cx="6161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Cat</a:t>
              </a:r>
              <a:endParaRPr lang="en-US" sz="1400" dirty="0"/>
            </a:p>
          </p:txBody>
        </p:sp>
        <p:sp>
          <p:nvSpPr>
            <p:cNvPr id="285" name="TextBox 284"/>
            <p:cNvSpPr txBox="1"/>
            <p:nvPr/>
          </p:nvSpPr>
          <p:spPr>
            <a:xfrm>
              <a:off x="6262340" y="2796355"/>
              <a:ext cx="9290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Corgi</a:t>
              </a:r>
              <a:endParaRPr lang="en-US" sz="1400" dirty="0"/>
            </a:p>
          </p:txBody>
        </p:sp>
        <p:sp>
          <p:nvSpPr>
            <p:cNvPr id="286" name="TextBox 285"/>
            <p:cNvSpPr txBox="1"/>
            <p:nvPr/>
          </p:nvSpPr>
          <p:spPr>
            <a:xfrm>
              <a:off x="8434530" y="3648031"/>
              <a:ext cx="9937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Puppy</a:t>
              </a:r>
              <a:endParaRPr lang="en-US" sz="1400" dirty="0"/>
            </a:p>
          </p:txBody>
        </p:sp>
        <p:sp>
          <p:nvSpPr>
            <p:cNvPr id="287" name="TextBox 286"/>
            <p:cNvSpPr txBox="1"/>
            <p:nvPr/>
          </p:nvSpPr>
          <p:spPr>
            <a:xfrm>
              <a:off x="7414752" y="3828825"/>
              <a:ext cx="1182470" cy="560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Pembroke Welsh Corgi</a:t>
              </a:r>
              <a:endParaRPr lang="en-US" sz="1400" dirty="0"/>
            </a:p>
          </p:txBody>
        </p:sp>
        <p:sp>
          <p:nvSpPr>
            <p:cNvPr id="289" name="Oval 288"/>
            <p:cNvSpPr/>
            <p:nvPr/>
          </p:nvSpPr>
          <p:spPr>
            <a:xfrm>
              <a:off x="6787532" y="3561230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90" name="Straight Arrow Connector 289"/>
            <p:cNvCxnSpPr>
              <a:stCxn id="274" idx="4"/>
              <a:endCxn id="289" idx="0"/>
            </p:cNvCxnSpPr>
            <p:nvPr/>
          </p:nvCxnSpPr>
          <p:spPr>
            <a:xfrm flipH="1">
              <a:off x="6921330" y="3118103"/>
              <a:ext cx="79709" cy="443127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1" name="TextBox 290"/>
            <p:cNvSpPr txBox="1"/>
            <p:nvPr/>
          </p:nvSpPr>
          <p:spPr>
            <a:xfrm>
              <a:off x="6174907" y="3822199"/>
              <a:ext cx="1182470" cy="560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Cardigan Welsh Corgi</a:t>
              </a:r>
              <a:endParaRPr lang="en-US" sz="1400" dirty="0"/>
            </a:p>
          </p:txBody>
        </p:sp>
      </p:grpSp>
      <p:grpSp>
        <p:nvGrpSpPr>
          <p:cNvPr id="296" name="Group 295"/>
          <p:cNvGrpSpPr/>
          <p:nvPr/>
        </p:nvGrpSpPr>
        <p:grpSpPr>
          <a:xfrm>
            <a:off x="42159" y="1823920"/>
            <a:ext cx="3038282" cy="2448728"/>
            <a:chOff x="6174907" y="1767001"/>
            <a:chExt cx="3253376" cy="2622085"/>
          </a:xfrm>
        </p:grpSpPr>
        <p:sp>
          <p:nvSpPr>
            <p:cNvPr id="297" name="Oval 296"/>
            <p:cNvSpPr/>
            <p:nvPr/>
          </p:nvSpPr>
          <p:spPr>
            <a:xfrm>
              <a:off x="7617213" y="2134961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98" name="Oval 297"/>
            <p:cNvSpPr/>
            <p:nvPr/>
          </p:nvSpPr>
          <p:spPr>
            <a:xfrm>
              <a:off x="6867241" y="2850508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99" name="Oval 298"/>
            <p:cNvSpPr/>
            <p:nvPr/>
          </p:nvSpPr>
          <p:spPr>
            <a:xfrm>
              <a:off x="8457489" y="3436914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00" name="Oval 299"/>
            <p:cNvSpPr/>
            <p:nvPr/>
          </p:nvSpPr>
          <p:spPr>
            <a:xfrm>
              <a:off x="8834338" y="2079669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301" name="Straight Arrow Connector 300"/>
            <p:cNvCxnSpPr>
              <a:stCxn id="297" idx="3"/>
              <a:endCxn id="298" idx="0"/>
            </p:cNvCxnSpPr>
            <p:nvPr/>
          </p:nvCxnSpPr>
          <p:spPr>
            <a:xfrm flipH="1">
              <a:off x="7001039" y="2363368"/>
              <a:ext cx="655363" cy="487140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Arrow Connector 301"/>
            <p:cNvCxnSpPr>
              <a:stCxn id="297" idx="5"/>
              <a:endCxn id="299" idx="1"/>
            </p:cNvCxnSpPr>
            <p:nvPr/>
          </p:nvCxnSpPr>
          <p:spPr>
            <a:xfrm>
              <a:off x="7845620" y="2363368"/>
              <a:ext cx="651058" cy="1112734"/>
            </a:xfrm>
            <a:prstGeom prst="straightConnector1">
              <a:avLst/>
            </a:prstGeom>
            <a:ln w="57150" cmpd="sng">
              <a:solidFill>
                <a:srgbClr val="F7964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Arrow Connector 302"/>
            <p:cNvCxnSpPr>
              <a:stCxn id="298" idx="5"/>
              <a:endCxn id="304" idx="0"/>
            </p:cNvCxnSpPr>
            <p:nvPr/>
          </p:nvCxnSpPr>
          <p:spPr>
            <a:xfrm>
              <a:off x="7095648" y="3078915"/>
              <a:ext cx="694552" cy="491796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Oval 303"/>
            <p:cNvSpPr/>
            <p:nvPr/>
          </p:nvSpPr>
          <p:spPr>
            <a:xfrm>
              <a:off x="7656402" y="3570711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305" name="Straight Arrow Connector 304"/>
            <p:cNvCxnSpPr>
              <a:stCxn id="297" idx="6"/>
              <a:endCxn id="300" idx="2"/>
            </p:cNvCxnSpPr>
            <p:nvPr/>
          </p:nvCxnSpPr>
          <p:spPr>
            <a:xfrm flipV="1">
              <a:off x="7884809" y="2213467"/>
              <a:ext cx="949529" cy="55292"/>
            </a:xfrm>
            <a:prstGeom prst="straightConnector1">
              <a:avLst/>
            </a:prstGeom>
            <a:ln w="57150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7" name="TextBox 306"/>
            <p:cNvSpPr txBox="1"/>
            <p:nvPr/>
          </p:nvSpPr>
          <p:spPr>
            <a:xfrm>
              <a:off x="7521292" y="1772426"/>
              <a:ext cx="6161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Dog</a:t>
              </a:r>
              <a:endParaRPr lang="en-US" sz="1400" dirty="0"/>
            </a:p>
          </p:txBody>
        </p:sp>
        <p:sp>
          <p:nvSpPr>
            <p:cNvPr id="308" name="TextBox 307"/>
            <p:cNvSpPr txBox="1"/>
            <p:nvPr/>
          </p:nvSpPr>
          <p:spPr>
            <a:xfrm>
              <a:off x="8583322" y="1767001"/>
              <a:ext cx="6161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Cat</a:t>
              </a:r>
              <a:endParaRPr lang="en-US" sz="1400" dirty="0"/>
            </a:p>
          </p:txBody>
        </p:sp>
        <p:sp>
          <p:nvSpPr>
            <p:cNvPr id="309" name="TextBox 308"/>
            <p:cNvSpPr txBox="1"/>
            <p:nvPr/>
          </p:nvSpPr>
          <p:spPr>
            <a:xfrm>
              <a:off x="6262340" y="2796355"/>
              <a:ext cx="9290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Corgi</a:t>
              </a:r>
              <a:endParaRPr lang="en-US" sz="1400" dirty="0"/>
            </a:p>
          </p:txBody>
        </p:sp>
        <p:sp>
          <p:nvSpPr>
            <p:cNvPr id="310" name="TextBox 309"/>
            <p:cNvSpPr txBox="1"/>
            <p:nvPr/>
          </p:nvSpPr>
          <p:spPr>
            <a:xfrm>
              <a:off x="8434530" y="3648031"/>
              <a:ext cx="9937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Puppy</a:t>
              </a:r>
              <a:endParaRPr lang="en-US" sz="1400" dirty="0"/>
            </a:p>
          </p:txBody>
        </p:sp>
        <p:sp>
          <p:nvSpPr>
            <p:cNvPr id="311" name="TextBox 310"/>
            <p:cNvSpPr txBox="1"/>
            <p:nvPr/>
          </p:nvSpPr>
          <p:spPr>
            <a:xfrm>
              <a:off x="7414752" y="3828825"/>
              <a:ext cx="1182470" cy="560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Pembroke Welsh Corgi</a:t>
              </a:r>
              <a:endParaRPr lang="en-US" sz="1400" dirty="0"/>
            </a:p>
          </p:txBody>
        </p:sp>
        <p:sp>
          <p:nvSpPr>
            <p:cNvPr id="313" name="Oval 312"/>
            <p:cNvSpPr/>
            <p:nvPr/>
          </p:nvSpPr>
          <p:spPr>
            <a:xfrm>
              <a:off x="6787532" y="3561230"/>
              <a:ext cx="267596" cy="26759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314" name="Straight Arrow Connector 313"/>
            <p:cNvCxnSpPr>
              <a:stCxn id="298" idx="4"/>
              <a:endCxn id="313" idx="0"/>
            </p:cNvCxnSpPr>
            <p:nvPr/>
          </p:nvCxnSpPr>
          <p:spPr>
            <a:xfrm flipH="1">
              <a:off x="6921330" y="3118103"/>
              <a:ext cx="79709" cy="443127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5" name="TextBox 314"/>
            <p:cNvSpPr txBox="1"/>
            <p:nvPr/>
          </p:nvSpPr>
          <p:spPr>
            <a:xfrm>
              <a:off x="6174907" y="3822199"/>
              <a:ext cx="1182470" cy="560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Cardigan Welsh Corgi</a:t>
              </a:r>
              <a:endParaRPr lang="en-US" sz="1400" dirty="0"/>
            </a:p>
          </p:txBody>
        </p:sp>
      </p:grpSp>
      <p:cxnSp>
        <p:nvCxnSpPr>
          <p:cNvPr id="322" name="Straight Arrow Connector 321"/>
          <p:cNvCxnSpPr>
            <a:stCxn id="274" idx="6"/>
            <a:endCxn id="276" idx="3"/>
          </p:cNvCxnSpPr>
          <p:nvPr/>
        </p:nvCxnSpPr>
        <p:spPr>
          <a:xfrm flipV="1">
            <a:off x="4173082" y="2329223"/>
            <a:ext cx="1623738" cy="631522"/>
          </a:xfrm>
          <a:prstGeom prst="straightConnector1">
            <a:avLst/>
          </a:prstGeom>
          <a:ln w="57150" cmpd="sng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5" name="Straight Arrow Connector 324"/>
          <p:cNvCxnSpPr>
            <a:stCxn id="313" idx="6"/>
            <a:endCxn id="304" idx="2"/>
          </p:cNvCxnSpPr>
          <p:nvPr/>
        </p:nvCxnSpPr>
        <p:spPr>
          <a:xfrm>
            <a:off x="864185" y="3624478"/>
            <a:ext cx="561521" cy="8854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8" name="Straight Arrow Connector 327"/>
          <p:cNvCxnSpPr>
            <a:stCxn id="289" idx="6"/>
            <a:endCxn id="280" idx="2"/>
          </p:cNvCxnSpPr>
          <p:nvPr/>
        </p:nvCxnSpPr>
        <p:spPr>
          <a:xfrm>
            <a:off x="4098643" y="3624478"/>
            <a:ext cx="561521" cy="8854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1" name="Straight Arrow Connector 330"/>
          <p:cNvCxnSpPr>
            <a:stCxn id="234" idx="6"/>
            <a:endCxn id="225" idx="2"/>
          </p:cNvCxnSpPr>
          <p:nvPr/>
        </p:nvCxnSpPr>
        <p:spPr>
          <a:xfrm>
            <a:off x="7221045" y="3624478"/>
            <a:ext cx="561521" cy="8854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48" name="TextBox 347"/>
          <p:cNvSpPr txBox="1"/>
          <p:nvPr/>
        </p:nvSpPr>
        <p:spPr>
          <a:xfrm>
            <a:off x="6546166" y="4555766"/>
            <a:ext cx="332246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Dense equivalent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Prune states </a:t>
            </a:r>
            <a:r>
              <a:rPr lang="en-US" sz="2400" dirty="0" smtClean="0">
                <a:sym typeface="Wingdings"/>
              </a:rPr>
              <a:t>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ym typeface="Wingdings"/>
              </a:rPr>
              <a:t>Can brute force</a:t>
            </a:r>
          </a:p>
        </p:txBody>
      </p:sp>
      <p:sp>
        <p:nvSpPr>
          <p:cNvPr id="349" name="Left Arrow 348"/>
          <p:cNvSpPr/>
          <p:nvPr/>
        </p:nvSpPr>
        <p:spPr>
          <a:xfrm>
            <a:off x="2775668" y="2712793"/>
            <a:ext cx="484324" cy="634806"/>
          </a:xfrm>
          <a:prstGeom prst="leftArrow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Left Arrow 349"/>
          <p:cNvSpPr/>
          <p:nvPr/>
        </p:nvSpPr>
        <p:spPr>
          <a:xfrm flipH="1">
            <a:off x="5939298" y="2676964"/>
            <a:ext cx="510786" cy="634806"/>
          </a:xfrm>
          <a:prstGeom prst="leftArrow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4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 133"/>
          <p:cNvGrpSpPr/>
          <p:nvPr/>
        </p:nvGrpSpPr>
        <p:grpSpPr>
          <a:xfrm>
            <a:off x="6104935" y="3809883"/>
            <a:ext cx="2966289" cy="2741406"/>
            <a:chOff x="5170802" y="1171932"/>
            <a:chExt cx="2966289" cy="2741406"/>
          </a:xfrm>
        </p:grpSpPr>
        <p:grpSp>
          <p:nvGrpSpPr>
            <p:cNvPr id="135" name="Group 134"/>
            <p:cNvGrpSpPr/>
            <p:nvPr/>
          </p:nvGrpSpPr>
          <p:grpSpPr>
            <a:xfrm>
              <a:off x="5403732" y="1804498"/>
              <a:ext cx="1440213" cy="893221"/>
              <a:chOff x="6110536" y="2200571"/>
              <a:chExt cx="1695937" cy="1051821"/>
            </a:xfrm>
          </p:grpSpPr>
          <p:grpSp>
            <p:nvGrpSpPr>
              <p:cNvPr id="213" name="Group 212"/>
              <p:cNvGrpSpPr/>
              <p:nvPr/>
            </p:nvGrpSpPr>
            <p:grpSpPr>
              <a:xfrm>
                <a:off x="6361830" y="2228698"/>
                <a:ext cx="1336117" cy="870568"/>
                <a:chOff x="703157" y="179485"/>
                <a:chExt cx="1336117" cy="870568"/>
              </a:xfrm>
            </p:grpSpPr>
            <p:sp>
              <p:nvSpPr>
                <p:cNvPr id="215" name="Oval 214"/>
                <p:cNvSpPr/>
                <p:nvPr/>
              </p:nvSpPr>
              <p:spPr>
                <a:xfrm>
                  <a:off x="1145131" y="179485"/>
                  <a:ext cx="320253" cy="320252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dirty="0" smtClean="0"/>
                    <a:t>A</a:t>
                  </a:r>
                  <a:endParaRPr lang="en-US" sz="1200" b="1" dirty="0"/>
                </a:p>
              </p:txBody>
            </p:sp>
            <p:sp>
              <p:nvSpPr>
                <p:cNvPr id="216" name="Oval 215"/>
                <p:cNvSpPr>
                  <a:spLocks/>
                </p:cNvSpPr>
                <p:nvPr/>
              </p:nvSpPr>
              <p:spPr>
                <a:xfrm>
                  <a:off x="703157" y="569993"/>
                  <a:ext cx="320040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B</a:t>
                  </a:r>
                  <a:endParaRPr lang="en-US" sz="1200" dirty="0"/>
                </a:p>
              </p:txBody>
            </p:sp>
            <p:cxnSp>
              <p:nvCxnSpPr>
                <p:cNvPr id="217" name="Straight Arrow Connector 216"/>
                <p:cNvCxnSpPr>
                  <a:stCxn id="215" idx="3"/>
                  <a:endCxn id="216" idx="0"/>
                </p:cNvCxnSpPr>
                <p:nvPr/>
              </p:nvCxnSpPr>
              <p:spPr>
                <a:xfrm flipH="1">
                  <a:off x="863177" y="452837"/>
                  <a:ext cx="328854" cy="117156"/>
                </a:xfrm>
                <a:prstGeom prst="straightConnector1">
                  <a:avLst/>
                </a:prstGeom>
                <a:ln w="28575" cmpd="sng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Arrow Connector 217"/>
                <p:cNvCxnSpPr>
                  <a:stCxn id="215" idx="5"/>
                  <a:endCxn id="219" idx="1"/>
                </p:cNvCxnSpPr>
                <p:nvPr/>
              </p:nvCxnSpPr>
              <p:spPr>
                <a:xfrm>
                  <a:off x="1418484" y="452837"/>
                  <a:ext cx="347618" cy="324045"/>
                </a:xfrm>
                <a:prstGeom prst="straightConnector1">
                  <a:avLst/>
                </a:prstGeom>
                <a:ln w="28575" cmpd="sng">
                  <a:solidFill>
                    <a:srgbClr val="F7964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9" name="Oval 218"/>
                <p:cNvSpPr>
                  <a:spLocks noChangeAspect="1"/>
                </p:cNvSpPr>
                <p:nvPr/>
              </p:nvSpPr>
              <p:spPr>
                <a:xfrm>
                  <a:off x="1719233" y="730013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F</a:t>
                  </a:r>
                  <a:endParaRPr lang="en-US" sz="1200" dirty="0"/>
                </a:p>
              </p:txBody>
            </p:sp>
          </p:grpSp>
          <p:sp>
            <p:nvSpPr>
              <p:cNvPr id="214" name="Oval 213"/>
              <p:cNvSpPr/>
              <p:nvPr/>
            </p:nvSpPr>
            <p:spPr>
              <a:xfrm rot="1683189">
                <a:off x="6110536" y="2200571"/>
                <a:ext cx="1695937" cy="10518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5170802" y="3009508"/>
              <a:ext cx="1271596" cy="860784"/>
              <a:chOff x="5882053" y="4043123"/>
              <a:chExt cx="1497380" cy="1013625"/>
            </a:xfrm>
          </p:grpSpPr>
          <p:grpSp>
            <p:nvGrpSpPr>
              <p:cNvPr id="194" name="Group 193"/>
              <p:cNvGrpSpPr/>
              <p:nvPr/>
            </p:nvGrpSpPr>
            <p:grpSpPr>
              <a:xfrm>
                <a:off x="6255745" y="4043123"/>
                <a:ext cx="886922" cy="956357"/>
                <a:chOff x="6410676" y="3532772"/>
                <a:chExt cx="886922" cy="956357"/>
              </a:xfrm>
            </p:grpSpPr>
            <p:sp>
              <p:nvSpPr>
                <p:cNvPr id="207" name="Oval 206"/>
                <p:cNvSpPr>
                  <a:spLocks/>
                </p:cNvSpPr>
                <p:nvPr/>
              </p:nvSpPr>
              <p:spPr>
                <a:xfrm>
                  <a:off x="6410676" y="3532772"/>
                  <a:ext cx="320040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B</a:t>
                  </a:r>
                  <a:endParaRPr lang="en-US" sz="1200" dirty="0"/>
                </a:p>
              </p:txBody>
            </p:sp>
            <p:cxnSp>
              <p:nvCxnSpPr>
                <p:cNvPr id="208" name="Straight Arrow Connector 207"/>
                <p:cNvCxnSpPr>
                  <a:stCxn id="207" idx="5"/>
                  <a:endCxn id="209" idx="0"/>
                </p:cNvCxnSpPr>
                <p:nvPr/>
              </p:nvCxnSpPr>
              <p:spPr>
                <a:xfrm>
                  <a:off x="6683847" y="3805943"/>
                  <a:ext cx="453731" cy="363146"/>
                </a:xfrm>
                <a:prstGeom prst="straightConnector1">
                  <a:avLst/>
                </a:prstGeom>
                <a:ln w="28575" cmpd="sng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9" name="Oval 208"/>
                <p:cNvSpPr>
                  <a:spLocks noChangeAspect="1"/>
                </p:cNvSpPr>
                <p:nvPr/>
              </p:nvSpPr>
              <p:spPr>
                <a:xfrm>
                  <a:off x="6977557" y="4169089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E</a:t>
                  </a:r>
                  <a:endParaRPr lang="en-US" sz="1200" dirty="0"/>
                </a:p>
              </p:txBody>
            </p:sp>
            <p:sp>
              <p:nvSpPr>
                <p:cNvPr id="210" name="Oval 209"/>
                <p:cNvSpPr>
                  <a:spLocks noChangeAspect="1"/>
                </p:cNvSpPr>
                <p:nvPr/>
              </p:nvSpPr>
              <p:spPr>
                <a:xfrm>
                  <a:off x="6457489" y="4051089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D</a:t>
                  </a:r>
                  <a:endParaRPr lang="en-US" sz="1200" dirty="0"/>
                </a:p>
              </p:txBody>
            </p:sp>
            <p:cxnSp>
              <p:nvCxnSpPr>
                <p:cNvPr id="211" name="Straight Arrow Connector 210"/>
                <p:cNvCxnSpPr>
                  <a:stCxn id="207" idx="4"/>
                  <a:endCxn id="210" idx="0"/>
                </p:cNvCxnSpPr>
                <p:nvPr/>
              </p:nvCxnSpPr>
              <p:spPr>
                <a:xfrm>
                  <a:off x="6570696" y="3852812"/>
                  <a:ext cx="46814" cy="198277"/>
                </a:xfrm>
                <a:prstGeom prst="straightConnector1">
                  <a:avLst/>
                </a:prstGeom>
                <a:ln w="28575" cmpd="sng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Arrow Connector 211"/>
                <p:cNvCxnSpPr>
                  <a:stCxn id="210" idx="6"/>
                  <a:endCxn id="209" idx="2"/>
                </p:cNvCxnSpPr>
                <p:nvPr/>
              </p:nvCxnSpPr>
              <p:spPr>
                <a:xfrm>
                  <a:off x="6777530" y="4211109"/>
                  <a:ext cx="200027" cy="118000"/>
                </a:xfrm>
                <a:prstGeom prst="straightConnector1">
                  <a:avLst/>
                </a:prstGeom>
                <a:ln w="28575" cmpd="sng">
                  <a:headEnd type="none"/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6" name="Oval 205"/>
              <p:cNvSpPr/>
              <p:nvPr/>
            </p:nvSpPr>
            <p:spPr>
              <a:xfrm rot="2665318">
                <a:off x="5882053" y="4111895"/>
                <a:ext cx="1497380" cy="94485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7015994" y="2854954"/>
              <a:ext cx="988225" cy="1058384"/>
              <a:chOff x="7861366" y="3426627"/>
              <a:chExt cx="1163694" cy="1246311"/>
            </a:xfrm>
          </p:grpSpPr>
          <p:grpSp>
            <p:nvGrpSpPr>
              <p:cNvPr id="169" name="Group 168"/>
              <p:cNvGrpSpPr/>
              <p:nvPr/>
            </p:nvGrpSpPr>
            <p:grpSpPr>
              <a:xfrm>
                <a:off x="8146741" y="3569798"/>
                <a:ext cx="782883" cy="990115"/>
                <a:chOff x="8146741" y="3569798"/>
                <a:chExt cx="782883" cy="990115"/>
              </a:xfrm>
            </p:grpSpPr>
            <p:sp>
              <p:nvSpPr>
                <p:cNvPr id="177" name="Oval 176"/>
                <p:cNvSpPr>
                  <a:spLocks noChangeAspect="1"/>
                </p:cNvSpPr>
                <p:nvPr/>
              </p:nvSpPr>
              <p:spPr>
                <a:xfrm>
                  <a:off x="8146741" y="3569798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C</a:t>
                  </a:r>
                  <a:endParaRPr lang="en-US" sz="1200" dirty="0"/>
                </a:p>
              </p:txBody>
            </p:sp>
            <p:cxnSp>
              <p:nvCxnSpPr>
                <p:cNvPr id="188" name="Straight Arrow Connector 187"/>
                <p:cNvCxnSpPr>
                  <a:stCxn id="177" idx="5"/>
                  <a:endCxn id="189" idx="0"/>
                </p:cNvCxnSpPr>
                <p:nvPr/>
              </p:nvCxnSpPr>
              <p:spPr>
                <a:xfrm>
                  <a:off x="8419913" y="3842969"/>
                  <a:ext cx="349691" cy="76864"/>
                </a:xfrm>
                <a:prstGeom prst="straightConnector1">
                  <a:avLst/>
                </a:prstGeom>
                <a:ln w="28575" cmpd="sng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9" name="Oval 188"/>
                <p:cNvSpPr>
                  <a:spLocks noChangeAspect="1"/>
                </p:cNvSpPr>
                <p:nvPr/>
              </p:nvSpPr>
              <p:spPr>
                <a:xfrm>
                  <a:off x="8609583" y="3919833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G</a:t>
                  </a:r>
                  <a:endParaRPr lang="en-US" sz="1200" dirty="0"/>
                </a:p>
              </p:txBody>
            </p:sp>
            <p:sp>
              <p:nvSpPr>
                <p:cNvPr id="190" name="Oval 189"/>
                <p:cNvSpPr>
                  <a:spLocks noChangeAspect="1"/>
                </p:cNvSpPr>
                <p:nvPr/>
              </p:nvSpPr>
              <p:spPr>
                <a:xfrm>
                  <a:off x="8236860" y="4239873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F</a:t>
                  </a:r>
                  <a:endParaRPr lang="en-US" sz="1200" dirty="0"/>
                </a:p>
              </p:txBody>
            </p:sp>
            <p:cxnSp>
              <p:nvCxnSpPr>
                <p:cNvPr id="191" name="Straight Arrow Connector 190"/>
                <p:cNvCxnSpPr>
                  <a:stCxn id="177" idx="4"/>
                  <a:endCxn id="190" idx="0"/>
                </p:cNvCxnSpPr>
                <p:nvPr/>
              </p:nvCxnSpPr>
              <p:spPr>
                <a:xfrm>
                  <a:off x="8306762" y="3889838"/>
                  <a:ext cx="90119" cy="350035"/>
                </a:xfrm>
                <a:prstGeom prst="straightConnector1">
                  <a:avLst/>
                </a:prstGeom>
                <a:ln w="28575" cmpd="sng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Arrow Connector 192"/>
                <p:cNvCxnSpPr>
                  <a:stCxn id="190" idx="7"/>
                  <a:endCxn id="189" idx="3"/>
                </p:cNvCxnSpPr>
                <p:nvPr/>
              </p:nvCxnSpPr>
              <p:spPr>
                <a:xfrm flipV="1">
                  <a:off x="8510032" y="4193004"/>
                  <a:ext cx="146420" cy="93738"/>
                </a:xfrm>
                <a:prstGeom prst="straightConnector1">
                  <a:avLst/>
                </a:prstGeom>
                <a:ln w="28575" cmpd="sng">
                  <a:headEnd type="none"/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0" name="Oval 169"/>
              <p:cNvSpPr/>
              <p:nvPr/>
            </p:nvSpPr>
            <p:spPr>
              <a:xfrm>
                <a:off x="7861366" y="3426627"/>
                <a:ext cx="1163694" cy="124631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7015993" y="1171932"/>
              <a:ext cx="1121098" cy="988077"/>
              <a:chOff x="7861366" y="1444768"/>
              <a:chExt cx="1320160" cy="1163520"/>
            </a:xfrm>
          </p:grpSpPr>
          <p:grpSp>
            <p:nvGrpSpPr>
              <p:cNvPr id="142" name="Group 141"/>
              <p:cNvGrpSpPr/>
              <p:nvPr/>
            </p:nvGrpSpPr>
            <p:grpSpPr>
              <a:xfrm>
                <a:off x="7922137" y="1660802"/>
                <a:ext cx="1102923" cy="809778"/>
                <a:chOff x="7678048" y="520342"/>
                <a:chExt cx="1102923" cy="809778"/>
              </a:xfrm>
            </p:grpSpPr>
            <p:sp>
              <p:nvSpPr>
                <p:cNvPr id="144" name="Oval 143"/>
                <p:cNvSpPr>
                  <a:spLocks/>
                </p:cNvSpPr>
                <p:nvPr/>
              </p:nvSpPr>
              <p:spPr>
                <a:xfrm>
                  <a:off x="7678048" y="770347"/>
                  <a:ext cx="320040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B</a:t>
                  </a:r>
                  <a:endParaRPr lang="en-US" sz="1200" dirty="0"/>
                </a:p>
              </p:txBody>
            </p:sp>
            <p:sp>
              <p:nvSpPr>
                <p:cNvPr id="165" name="Oval 164"/>
                <p:cNvSpPr>
                  <a:spLocks noChangeAspect="1"/>
                </p:cNvSpPr>
                <p:nvPr/>
              </p:nvSpPr>
              <p:spPr>
                <a:xfrm>
                  <a:off x="8248228" y="520342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C</a:t>
                  </a:r>
                  <a:endParaRPr lang="en-US" sz="1200" dirty="0"/>
                </a:p>
              </p:txBody>
            </p:sp>
            <p:sp>
              <p:nvSpPr>
                <p:cNvPr id="166" name="Oval 165"/>
                <p:cNvSpPr>
                  <a:spLocks noChangeAspect="1"/>
                </p:cNvSpPr>
                <p:nvPr/>
              </p:nvSpPr>
              <p:spPr>
                <a:xfrm>
                  <a:off x="8460930" y="1010080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F</a:t>
                  </a:r>
                  <a:endParaRPr lang="en-US" sz="1200" dirty="0"/>
                </a:p>
              </p:txBody>
            </p:sp>
            <p:cxnSp>
              <p:nvCxnSpPr>
                <p:cNvPr id="167" name="Straight Arrow Connector 166"/>
                <p:cNvCxnSpPr>
                  <a:stCxn id="165" idx="5"/>
                  <a:endCxn id="166" idx="0"/>
                </p:cNvCxnSpPr>
                <p:nvPr/>
              </p:nvCxnSpPr>
              <p:spPr>
                <a:xfrm>
                  <a:off x="8521400" y="793513"/>
                  <a:ext cx="99551" cy="216567"/>
                </a:xfrm>
                <a:prstGeom prst="straightConnector1">
                  <a:avLst/>
                </a:prstGeom>
                <a:ln w="28575" cmpd="sng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Arrow Connector 167"/>
                <p:cNvCxnSpPr>
                  <a:stCxn id="144" idx="6"/>
                  <a:endCxn id="165" idx="3"/>
                </p:cNvCxnSpPr>
                <p:nvPr/>
              </p:nvCxnSpPr>
              <p:spPr>
                <a:xfrm flipV="1">
                  <a:off x="7998088" y="793513"/>
                  <a:ext cx="297009" cy="136854"/>
                </a:xfrm>
                <a:prstGeom prst="straightConnector1">
                  <a:avLst/>
                </a:prstGeom>
                <a:ln w="28575" cmpd="sng">
                  <a:headEnd type="none"/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3" name="Oval 142"/>
              <p:cNvSpPr/>
              <p:nvPr/>
            </p:nvSpPr>
            <p:spPr>
              <a:xfrm>
                <a:off x="7861366" y="1444768"/>
                <a:ext cx="1320160" cy="11635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cxnSp>
          <p:nvCxnSpPr>
            <p:cNvPr id="139" name="Straight Arrow Connector 138"/>
            <p:cNvCxnSpPr>
              <a:endCxn id="143" idx="3"/>
            </p:cNvCxnSpPr>
            <p:nvPr/>
          </p:nvCxnSpPr>
          <p:spPr>
            <a:xfrm>
              <a:off x="6519801" y="1959967"/>
              <a:ext cx="660373" cy="55341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>
              <a:stCxn id="206" idx="1"/>
              <a:endCxn id="214" idx="4"/>
            </p:cNvCxnSpPr>
            <p:nvPr/>
          </p:nvCxnSpPr>
          <p:spPr>
            <a:xfrm flipV="1">
              <a:off x="5684072" y="2645248"/>
              <a:ext cx="229730" cy="306568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stCxn id="170" idx="0"/>
              <a:endCxn id="143" idx="4"/>
            </p:cNvCxnSpPr>
            <p:nvPr/>
          </p:nvCxnSpPr>
          <p:spPr>
            <a:xfrm flipV="1">
              <a:off x="7510107" y="2160009"/>
              <a:ext cx="66435" cy="694945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49" y="0"/>
            <a:ext cx="8229600" cy="1143000"/>
          </a:xfrm>
        </p:spPr>
        <p:txBody>
          <a:bodyPr/>
          <a:lstStyle/>
          <a:p>
            <a:r>
              <a:rPr lang="en-US" dirty="0" smtClean="0"/>
              <a:t>HEX Graph Inference</a:t>
            </a:r>
            <a:endParaRPr lang="en-US" dirty="0"/>
          </a:p>
        </p:txBody>
      </p:sp>
      <p:grpSp>
        <p:nvGrpSpPr>
          <p:cNvPr id="553" name="Group 552"/>
          <p:cNvGrpSpPr/>
          <p:nvPr/>
        </p:nvGrpSpPr>
        <p:grpSpPr>
          <a:xfrm>
            <a:off x="0" y="2492384"/>
            <a:ext cx="2316010" cy="1790345"/>
            <a:chOff x="85189" y="2579946"/>
            <a:chExt cx="2452024" cy="1895488"/>
          </a:xfrm>
        </p:grpSpPr>
        <p:sp>
          <p:nvSpPr>
            <p:cNvPr id="145" name="Oval 144"/>
            <p:cNvSpPr/>
            <p:nvPr/>
          </p:nvSpPr>
          <p:spPr>
            <a:xfrm>
              <a:off x="785577" y="2579946"/>
              <a:ext cx="320253" cy="320252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A</a:t>
              </a:r>
              <a:endParaRPr lang="en-US" sz="1400" b="1" dirty="0"/>
            </a:p>
          </p:txBody>
        </p:sp>
        <p:sp>
          <p:nvSpPr>
            <p:cNvPr id="146" name="Oval 145"/>
            <p:cNvSpPr>
              <a:spLocks/>
            </p:cNvSpPr>
            <p:nvPr/>
          </p:nvSpPr>
          <p:spPr>
            <a:xfrm>
              <a:off x="85189" y="3181453"/>
              <a:ext cx="320040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B</a:t>
              </a:r>
              <a:endParaRPr lang="en-US" sz="1400" dirty="0"/>
            </a:p>
          </p:txBody>
        </p:sp>
        <p:cxnSp>
          <p:nvCxnSpPr>
            <p:cNvPr id="147" name="Straight Arrow Connector 146"/>
            <p:cNvCxnSpPr>
              <a:stCxn id="145" idx="3"/>
              <a:endCxn id="146" idx="0"/>
            </p:cNvCxnSpPr>
            <p:nvPr/>
          </p:nvCxnSpPr>
          <p:spPr>
            <a:xfrm flipH="1">
              <a:off x="245209" y="2853298"/>
              <a:ext cx="587268" cy="328155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>
              <a:stCxn id="145" idx="5"/>
              <a:endCxn id="158" idx="1"/>
            </p:cNvCxnSpPr>
            <p:nvPr/>
          </p:nvCxnSpPr>
          <p:spPr>
            <a:xfrm>
              <a:off x="1058930" y="2853298"/>
              <a:ext cx="552467" cy="1243822"/>
            </a:xfrm>
            <a:prstGeom prst="straightConnector1">
              <a:avLst/>
            </a:prstGeom>
            <a:ln w="28575" cmpd="sng">
              <a:solidFill>
                <a:srgbClr val="F7964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>
              <a:stCxn id="146" idx="5"/>
              <a:endCxn id="150" idx="0"/>
            </p:cNvCxnSpPr>
            <p:nvPr/>
          </p:nvCxnSpPr>
          <p:spPr>
            <a:xfrm>
              <a:off x="358360" y="3454624"/>
              <a:ext cx="700570" cy="700770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Oval 149"/>
            <p:cNvSpPr>
              <a:spLocks noChangeAspect="1"/>
            </p:cNvSpPr>
            <p:nvPr/>
          </p:nvSpPr>
          <p:spPr>
            <a:xfrm>
              <a:off x="898909" y="4155394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E</a:t>
              </a:r>
              <a:endParaRPr lang="en-US" sz="1400" dirty="0"/>
            </a:p>
          </p:txBody>
        </p:sp>
        <p:cxnSp>
          <p:nvCxnSpPr>
            <p:cNvPr id="151" name="Straight Arrow Connector 150"/>
            <p:cNvCxnSpPr>
              <a:stCxn id="145" idx="4"/>
              <a:endCxn id="150" idx="7"/>
            </p:cNvCxnSpPr>
            <p:nvPr/>
          </p:nvCxnSpPr>
          <p:spPr>
            <a:xfrm>
              <a:off x="945704" y="2900198"/>
              <a:ext cx="226377" cy="1302065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151"/>
            <p:cNvSpPr>
              <a:spLocks noChangeAspect="1"/>
            </p:cNvSpPr>
            <p:nvPr/>
          </p:nvSpPr>
          <p:spPr>
            <a:xfrm>
              <a:off x="132002" y="3761616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</a:t>
              </a:r>
              <a:endParaRPr lang="en-US" sz="1400" dirty="0"/>
            </a:p>
          </p:txBody>
        </p:sp>
        <p:cxnSp>
          <p:nvCxnSpPr>
            <p:cNvPr id="153" name="Straight Arrow Connector 152"/>
            <p:cNvCxnSpPr>
              <a:stCxn id="146" idx="4"/>
              <a:endCxn id="152" idx="0"/>
            </p:cNvCxnSpPr>
            <p:nvPr/>
          </p:nvCxnSpPr>
          <p:spPr>
            <a:xfrm>
              <a:off x="245209" y="3501493"/>
              <a:ext cx="46814" cy="260123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>
              <a:stCxn id="152" idx="6"/>
              <a:endCxn id="150" idx="2"/>
            </p:cNvCxnSpPr>
            <p:nvPr/>
          </p:nvCxnSpPr>
          <p:spPr>
            <a:xfrm>
              <a:off x="452043" y="3921636"/>
              <a:ext cx="446866" cy="393778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55" name="Oval 154"/>
            <p:cNvSpPr>
              <a:spLocks noChangeAspect="1"/>
            </p:cNvSpPr>
            <p:nvPr/>
          </p:nvSpPr>
          <p:spPr>
            <a:xfrm>
              <a:off x="1594310" y="2861413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</a:t>
              </a:r>
              <a:endParaRPr lang="en-US" sz="1400" dirty="0"/>
            </a:p>
          </p:txBody>
        </p:sp>
        <p:cxnSp>
          <p:nvCxnSpPr>
            <p:cNvPr id="156" name="Straight Arrow Connector 155"/>
            <p:cNvCxnSpPr>
              <a:stCxn id="155" idx="5"/>
              <a:endCxn id="157" idx="0"/>
            </p:cNvCxnSpPr>
            <p:nvPr/>
          </p:nvCxnSpPr>
          <p:spPr>
            <a:xfrm>
              <a:off x="1867482" y="3134584"/>
              <a:ext cx="509711" cy="461361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Oval 156"/>
            <p:cNvSpPr>
              <a:spLocks noChangeAspect="1"/>
            </p:cNvSpPr>
            <p:nvPr/>
          </p:nvSpPr>
          <p:spPr>
            <a:xfrm>
              <a:off x="2217172" y="3595945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G</a:t>
              </a:r>
              <a:endParaRPr lang="en-US" sz="1400" dirty="0"/>
            </a:p>
          </p:txBody>
        </p:sp>
        <p:sp>
          <p:nvSpPr>
            <p:cNvPr id="158" name="Oval 157"/>
            <p:cNvSpPr>
              <a:spLocks noChangeAspect="1"/>
            </p:cNvSpPr>
            <p:nvPr/>
          </p:nvSpPr>
          <p:spPr>
            <a:xfrm>
              <a:off x="1564528" y="4050251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</a:t>
              </a:r>
              <a:endParaRPr lang="en-US" sz="1400" dirty="0"/>
            </a:p>
          </p:txBody>
        </p:sp>
        <p:cxnSp>
          <p:nvCxnSpPr>
            <p:cNvPr id="159" name="Straight Arrow Connector 158"/>
            <p:cNvCxnSpPr>
              <a:stCxn id="155" idx="4"/>
              <a:endCxn id="158" idx="0"/>
            </p:cNvCxnSpPr>
            <p:nvPr/>
          </p:nvCxnSpPr>
          <p:spPr>
            <a:xfrm flipH="1">
              <a:off x="1724549" y="3181453"/>
              <a:ext cx="29782" cy="868798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>
              <a:stCxn id="158" idx="6"/>
              <a:endCxn id="157" idx="2"/>
            </p:cNvCxnSpPr>
            <p:nvPr/>
          </p:nvCxnSpPr>
          <p:spPr>
            <a:xfrm flipV="1">
              <a:off x="1884569" y="3755965"/>
              <a:ext cx="332603" cy="454306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>
              <a:stCxn id="146" idx="6"/>
              <a:endCxn id="155" idx="3"/>
            </p:cNvCxnSpPr>
            <p:nvPr/>
          </p:nvCxnSpPr>
          <p:spPr>
            <a:xfrm flipV="1">
              <a:off x="405229" y="3134584"/>
              <a:ext cx="1235950" cy="206889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>
              <a:stCxn id="152" idx="7"/>
              <a:endCxn id="155" idx="3"/>
            </p:cNvCxnSpPr>
            <p:nvPr/>
          </p:nvCxnSpPr>
          <p:spPr>
            <a:xfrm flipV="1">
              <a:off x="405174" y="3134584"/>
              <a:ext cx="1236005" cy="673901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>
              <a:stCxn id="150" idx="6"/>
              <a:endCxn id="155" idx="3"/>
            </p:cNvCxnSpPr>
            <p:nvPr/>
          </p:nvCxnSpPr>
          <p:spPr>
            <a:xfrm flipV="1">
              <a:off x="1218950" y="3134584"/>
              <a:ext cx="422229" cy="1180830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>
              <a:stCxn id="146" idx="5"/>
              <a:endCxn id="157" idx="2"/>
            </p:cNvCxnSpPr>
            <p:nvPr/>
          </p:nvCxnSpPr>
          <p:spPr>
            <a:xfrm>
              <a:off x="358360" y="3454624"/>
              <a:ext cx="1858812" cy="301341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54" name="Group 553"/>
          <p:cNvGrpSpPr/>
          <p:nvPr/>
        </p:nvGrpSpPr>
        <p:grpSpPr>
          <a:xfrm>
            <a:off x="2715630" y="1275994"/>
            <a:ext cx="2176709" cy="1697565"/>
            <a:chOff x="2820119" y="1132139"/>
            <a:chExt cx="2430496" cy="1895488"/>
          </a:xfrm>
        </p:grpSpPr>
        <p:sp>
          <p:nvSpPr>
            <p:cNvPr id="171" name="Oval 170"/>
            <p:cNvSpPr/>
            <p:nvPr/>
          </p:nvSpPr>
          <p:spPr>
            <a:xfrm>
              <a:off x="3520507" y="1132139"/>
              <a:ext cx="320253" cy="320252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A</a:t>
              </a:r>
              <a:endParaRPr lang="en-US" sz="1400" b="1" dirty="0"/>
            </a:p>
          </p:txBody>
        </p:sp>
        <p:sp>
          <p:nvSpPr>
            <p:cNvPr id="172" name="Oval 171"/>
            <p:cNvSpPr>
              <a:spLocks/>
            </p:cNvSpPr>
            <p:nvPr/>
          </p:nvSpPr>
          <p:spPr>
            <a:xfrm>
              <a:off x="2820119" y="1733646"/>
              <a:ext cx="320040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B</a:t>
              </a:r>
              <a:endParaRPr lang="en-US" sz="1400" dirty="0"/>
            </a:p>
          </p:txBody>
        </p:sp>
        <p:cxnSp>
          <p:nvCxnSpPr>
            <p:cNvPr id="173" name="Straight Arrow Connector 172"/>
            <p:cNvCxnSpPr>
              <a:stCxn id="171" idx="3"/>
              <a:endCxn id="172" idx="0"/>
            </p:cNvCxnSpPr>
            <p:nvPr/>
          </p:nvCxnSpPr>
          <p:spPr>
            <a:xfrm flipH="1">
              <a:off x="2980139" y="1405491"/>
              <a:ext cx="587268" cy="328155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>
              <a:stCxn id="171" idx="5"/>
              <a:endCxn id="184" idx="1"/>
            </p:cNvCxnSpPr>
            <p:nvPr/>
          </p:nvCxnSpPr>
          <p:spPr>
            <a:xfrm>
              <a:off x="3793860" y="1405491"/>
              <a:ext cx="530939" cy="1243822"/>
            </a:xfrm>
            <a:prstGeom prst="straightConnector1">
              <a:avLst/>
            </a:prstGeom>
            <a:ln w="28575" cmpd="sng">
              <a:solidFill>
                <a:srgbClr val="F7964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>
              <a:stCxn id="172" idx="5"/>
              <a:endCxn id="176" idx="0"/>
            </p:cNvCxnSpPr>
            <p:nvPr/>
          </p:nvCxnSpPr>
          <p:spPr>
            <a:xfrm>
              <a:off x="3093290" y="2006817"/>
              <a:ext cx="700570" cy="700770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Oval 175"/>
            <p:cNvSpPr>
              <a:spLocks noChangeAspect="1"/>
            </p:cNvSpPr>
            <p:nvPr/>
          </p:nvSpPr>
          <p:spPr>
            <a:xfrm>
              <a:off x="3633839" y="2707587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E</a:t>
              </a:r>
              <a:endParaRPr lang="en-US" sz="1400" dirty="0"/>
            </a:p>
          </p:txBody>
        </p:sp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2866932" y="2313809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</a:t>
              </a:r>
              <a:endParaRPr lang="en-US" sz="1400" dirty="0"/>
            </a:p>
          </p:txBody>
        </p:sp>
        <p:cxnSp>
          <p:nvCxnSpPr>
            <p:cNvPr id="179" name="Straight Arrow Connector 178"/>
            <p:cNvCxnSpPr>
              <a:stCxn id="172" idx="4"/>
              <a:endCxn id="178" idx="0"/>
            </p:cNvCxnSpPr>
            <p:nvPr/>
          </p:nvCxnSpPr>
          <p:spPr>
            <a:xfrm>
              <a:off x="2980139" y="2053686"/>
              <a:ext cx="46814" cy="260123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/>
            <p:cNvCxnSpPr>
              <a:stCxn id="178" idx="6"/>
              <a:endCxn id="176" idx="2"/>
            </p:cNvCxnSpPr>
            <p:nvPr/>
          </p:nvCxnSpPr>
          <p:spPr>
            <a:xfrm>
              <a:off x="3186973" y="2473829"/>
              <a:ext cx="446866" cy="393778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81" name="Oval 180"/>
            <p:cNvSpPr>
              <a:spLocks noChangeAspect="1"/>
            </p:cNvSpPr>
            <p:nvPr/>
          </p:nvSpPr>
          <p:spPr>
            <a:xfrm>
              <a:off x="4307712" y="1413606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</a:t>
              </a:r>
              <a:endParaRPr lang="en-US" sz="1400" dirty="0"/>
            </a:p>
          </p:txBody>
        </p:sp>
        <p:cxnSp>
          <p:nvCxnSpPr>
            <p:cNvPr id="182" name="Straight Arrow Connector 181"/>
            <p:cNvCxnSpPr>
              <a:stCxn id="181" idx="5"/>
              <a:endCxn id="183" idx="0"/>
            </p:cNvCxnSpPr>
            <p:nvPr/>
          </p:nvCxnSpPr>
          <p:spPr>
            <a:xfrm>
              <a:off x="4580884" y="1686777"/>
              <a:ext cx="509711" cy="461361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Oval 182"/>
            <p:cNvSpPr>
              <a:spLocks noChangeAspect="1"/>
            </p:cNvSpPr>
            <p:nvPr/>
          </p:nvSpPr>
          <p:spPr>
            <a:xfrm>
              <a:off x="4930574" y="2148138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G</a:t>
              </a:r>
              <a:endParaRPr lang="en-US" sz="1400" dirty="0"/>
            </a:p>
          </p:txBody>
        </p:sp>
        <p:sp>
          <p:nvSpPr>
            <p:cNvPr id="184" name="Oval 183"/>
            <p:cNvSpPr>
              <a:spLocks noChangeAspect="1"/>
            </p:cNvSpPr>
            <p:nvPr/>
          </p:nvSpPr>
          <p:spPr>
            <a:xfrm>
              <a:off x="4277930" y="2602444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</a:t>
              </a:r>
              <a:endParaRPr lang="en-US" sz="1400" dirty="0"/>
            </a:p>
          </p:txBody>
        </p:sp>
        <p:cxnSp>
          <p:nvCxnSpPr>
            <p:cNvPr id="185" name="Straight Arrow Connector 184"/>
            <p:cNvCxnSpPr>
              <a:stCxn id="181" idx="4"/>
              <a:endCxn id="184" idx="0"/>
            </p:cNvCxnSpPr>
            <p:nvPr/>
          </p:nvCxnSpPr>
          <p:spPr>
            <a:xfrm flipH="1">
              <a:off x="4437951" y="1733646"/>
              <a:ext cx="29782" cy="868798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>
              <a:stCxn id="184" idx="6"/>
              <a:endCxn id="183" idx="2"/>
            </p:cNvCxnSpPr>
            <p:nvPr/>
          </p:nvCxnSpPr>
          <p:spPr>
            <a:xfrm flipV="1">
              <a:off x="4597971" y="2308158"/>
              <a:ext cx="332603" cy="454306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>
              <a:stCxn id="172" idx="6"/>
              <a:endCxn id="181" idx="3"/>
            </p:cNvCxnSpPr>
            <p:nvPr/>
          </p:nvCxnSpPr>
          <p:spPr>
            <a:xfrm flipV="1">
              <a:off x="3140159" y="1686777"/>
              <a:ext cx="1214422" cy="206889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46" name="Group 545"/>
          <p:cNvGrpSpPr/>
          <p:nvPr/>
        </p:nvGrpSpPr>
        <p:grpSpPr>
          <a:xfrm>
            <a:off x="1813807" y="4818789"/>
            <a:ext cx="2295676" cy="1790345"/>
            <a:chOff x="3011877" y="4307030"/>
            <a:chExt cx="2430496" cy="1895488"/>
          </a:xfrm>
        </p:grpSpPr>
        <p:sp>
          <p:nvSpPr>
            <p:cNvPr id="405" name="Oval 404"/>
            <p:cNvSpPr/>
            <p:nvPr/>
          </p:nvSpPr>
          <p:spPr>
            <a:xfrm>
              <a:off x="3712265" y="4307030"/>
              <a:ext cx="320253" cy="320252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A</a:t>
              </a:r>
              <a:endParaRPr lang="en-US" sz="1400" b="1" dirty="0"/>
            </a:p>
          </p:txBody>
        </p:sp>
        <p:sp>
          <p:nvSpPr>
            <p:cNvPr id="406" name="Oval 405"/>
            <p:cNvSpPr>
              <a:spLocks/>
            </p:cNvSpPr>
            <p:nvPr/>
          </p:nvSpPr>
          <p:spPr>
            <a:xfrm>
              <a:off x="3011877" y="4908537"/>
              <a:ext cx="320040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B</a:t>
              </a:r>
              <a:endParaRPr lang="en-US" sz="1400" dirty="0"/>
            </a:p>
          </p:txBody>
        </p:sp>
        <p:cxnSp>
          <p:nvCxnSpPr>
            <p:cNvPr id="407" name="Straight Arrow Connector 406"/>
            <p:cNvCxnSpPr>
              <a:stCxn id="405" idx="3"/>
              <a:endCxn id="406" idx="0"/>
            </p:cNvCxnSpPr>
            <p:nvPr/>
          </p:nvCxnSpPr>
          <p:spPr>
            <a:xfrm flipH="1">
              <a:off x="3171897" y="4580382"/>
              <a:ext cx="587268" cy="328155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Arrow Connector 407"/>
            <p:cNvCxnSpPr>
              <a:stCxn id="405" idx="5"/>
              <a:endCxn id="418" idx="1"/>
            </p:cNvCxnSpPr>
            <p:nvPr/>
          </p:nvCxnSpPr>
          <p:spPr>
            <a:xfrm>
              <a:off x="3985618" y="4580382"/>
              <a:ext cx="530939" cy="1243822"/>
            </a:xfrm>
            <a:prstGeom prst="straightConnector1">
              <a:avLst/>
            </a:prstGeom>
            <a:ln w="28575" cmpd="sng">
              <a:solidFill>
                <a:srgbClr val="F7964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Arrow Connector 408"/>
            <p:cNvCxnSpPr>
              <a:stCxn id="406" idx="5"/>
              <a:endCxn id="410" idx="0"/>
            </p:cNvCxnSpPr>
            <p:nvPr/>
          </p:nvCxnSpPr>
          <p:spPr>
            <a:xfrm>
              <a:off x="3285048" y="5181708"/>
              <a:ext cx="700570" cy="700770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" name="Oval 409"/>
            <p:cNvSpPr>
              <a:spLocks noChangeAspect="1"/>
            </p:cNvSpPr>
            <p:nvPr/>
          </p:nvSpPr>
          <p:spPr>
            <a:xfrm>
              <a:off x="3825597" y="5882478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E</a:t>
              </a:r>
              <a:endParaRPr lang="en-US" sz="1400" dirty="0"/>
            </a:p>
          </p:txBody>
        </p:sp>
        <p:cxnSp>
          <p:nvCxnSpPr>
            <p:cNvPr id="411" name="Straight Arrow Connector 410"/>
            <p:cNvCxnSpPr>
              <a:stCxn id="405" idx="4"/>
              <a:endCxn id="410" idx="7"/>
            </p:cNvCxnSpPr>
            <p:nvPr/>
          </p:nvCxnSpPr>
          <p:spPr>
            <a:xfrm>
              <a:off x="3872392" y="4627282"/>
              <a:ext cx="226377" cy="1302065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2" name="Oval 411"/>
            <p:cNvSpPr>
              <a:spLocks noChangeAspect="1"/>
            </p:cNvSpPr>
            <p:nvPr/>
          </p:nvSpPr>
          <p:spPr>
            <a:xfrm>
              <a:off x="3058690" y="5488700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</a:t>
              </a:r>
              <a:endParaRPr lang="en-US" sz="1400" dirty="0"/>
            </a:p>
          </p:txBody>
        </p:sp>
        <p:cxnSp>
          <p:nvCxnSpPr>
            <p:cNvPr id="413" name="Straight Arrow Connector 412"/>
            <p:cNvCxnSpPr>
              <a:stCxn id="406" idx="4"/>
              <a:endCxn id="412" idx="0"/>
            </p:cNvCxnSpPr>
            <p:nvPr/>
          </p:nvCxnSpPr>
          <p:spPr>
            <a:xfrm>
              <a:off x="3171897" y="5228577"/>
              <a:ext cx="46814" cy="260123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Arrow Connector 413"/>
            <p:cNvCxnSpPr>
              <a:stCxn id="412" idx="6"/>
              <a:endCxn id="410" idx="2"/>
            </p:cNvCxnSpPr>
            <p:nvPr/>
          </p:nvCxnSpPr>
          <p:spPr>
            <a:xfrm>
              <a:off x="3378731" y="5648720"/>
              <a:ext cx="446866" cy="393778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415" name="Oval 414"/>
            <p:cNvSpPr>
              <a:spLocks noChangeAspect="1"/>
            </p:cNvSpPr>
            <p:nvPr/>
          </p:nvSpPr>
          <p:spPr>
            <a:xfrm>
              <a:off x="4499470" y="4588497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</a:t>
              </a:r>
              <a:endParaRPr lang="en-US" sz="1400" dirty="0"/>
            </a:p>
          </p:txBody>
        </p:sp>
        <p:cxnSp>
          <p:nvCxnSpPr>
            <p:cNvPr id="416" name="Straight Arrow Connector 415"/>
            <p:cNvCxnSpPr>
              <a:stCxn id="415" idx="5"/>
              <a:endCxn id="417" idx="0"/>
            </p:cNvCxnSpPr>
            <p:nvPr/>
          </p:nvCxnSpPr>
          <p:spPr>
            <a:xfrm>
              <a:off x="4772642" y="4861668"/>
              <a:ext cx="509711" cy="461361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7" name="Oval 416"/>
            <p:cNvSpPr>
              <a:spLocks noChangeAspect="1"/>
            </p:cNvSpPr>
            <p:nvPr/>
          </p:nvSpPr>
          <p:spPr>
            <a:xfrm>
              <a:off x="5122332" y="5323029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G</a:t>
              </a:r>
              <a:endParaRPr lang="en-US" sz="1400" dirty="0"/>
            </a:p>
          </p:txBody>
        </p:sp>
        <p:sp>
          <p:nvSpPr>
            <p:cNvPr id="418" name="Oval 417"/>
            <p:cNvSpPr>
              <a:spLocks noChangeAspect="1"/>
            </p:cNvSpPr>
            <p:nvPr/>
          </p:nvSpPr>
          <p:spPr>
            <a:xfrm>
              <a:off x="4469688" y="5777335"/>
              <a:ext cx="320041" cy="320040"/>
            </a:xfrm>
            <a:prstGeom prst="ellipse">
              <a:avLst/>
            </a:prstGeom>
            <a:ln w="2857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</a:t>
              </a:r>
              <a:endParaRPr lang="en-US" sz="1400" dirty="0"/>
            </a:p>
          </p:txBody>
        </p:sp>
        <p:cxnSp>
          <p:nvCxnSpPr>
            <p:cNvPr id="419" name="Straight Arrow Connector 418"/>
            <p:cNvCxnSpPr>
              <a:stCxn id="415" idx="4"/>
              <a:endCxn id="418" idx="0"/>
            </p:cNvCxnSpPr>
            <p:nvPr/>
          </p:nvCxnSpPr>
          <p:spPr>
            <a:xfrm flipH="1">
              <a:off x="4629709" y="4908537"/>
              <a:ext cx="29782" cy="868798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Arrow Connector 419"/>
            <p:cNvCxnSpPr>
              <a:stCxn id="418" idx="6"/>
              <a:endCxn id="417" idx="2"/>
            </p:cNvCxnSpPr>
            <p:nvPr/>
          </p:nvCxnSpPr>
          <p:spPr>
            <a:xfrm flipV="1">
              <a:off x="4789729" y="5483049"/>
              <a:ext cx="332603" cy="454306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1" name="Straight Arrow Connector 420"/>
            <p:cNvCxnSpPr>
              <a:stCxn id="406" idx="6"/>
              <a:endCxn id="415" idx="3"/>
            </p:cNvCxnSpPr>
            <p:nvPr/>
          </p:nvCxnSpPr>
          <p:spPr>
            <a:xfrm flipV="1">
              <a:off x="3331917" y="4861668"/>
              <a:ext cx="1214422" cy="206889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2" name="Straight Arrow Connector 421"/>
            <p:cNvCxnSpPr>
              <a:stCxn id="412" idx="7"/>
              <a:endCxn id="415" idx="3"/>
            </p:cNvCxnSpPr>
            <p:nvPr/>
          </p:nvCxnSpPr>
          <p:spPr>
            <a:xfrm flipV="1">
              <a:off x="3331862" y="4861668"/>
              <a:ext cx="1214477" cy="673901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3" name="Straight Arrow Connector 422"/>
            <p:cNvCxnSpPr>
              <a:stCxn id="410" idx="6"/>
              <a:endCxn id="415" idx="3"/>
            </p:cNvCxnSpPr>
            <p:nvPr/>
          </p:nvCxnSpPr>
          <p:spPr>
            <a:xfrm flipV="1">
              <a:off x="4145638" y="4861668"/>
              <a:ext cx="400701" cy="1180830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4" name="Straight Arrow Connector 423"/>
            <p:cNvCxnSpPr>
              <a:stCxn id="406" idx="5"/>
              <a:endCxn id="417" idx="2"/>
            </p:cNvCxnSpPr>
            <p:nvPr/>
          </p:nvCxnSpPr>
          <p:spPr>
            <a:xfrm>
              <a:off x="3285048" y="5181708"/>
              <a:ext cx="1837284" cy="301341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6" name="Straight Arrow Connector 425"/>
            <p:cNvCxnSpPr>
              <a:stCxn id="410" idx="6"/>
              <a:endCxn id="418" idx="2"/>
            </p:cNvCxnSpPr>
            <p:nvPr/>
          </p:nvCxnSpPr>
          <p:spPr>
            <a:xfrm flipV="1">
              <a:off x="4145638" y="5937355"/>
              <a:ext cx="324050" cy="105143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9" name="Straight Arrow Connector 428"/>
            <p:cNvCxnSpPr>
              <a:stCxn id="412" idx="6"/>
              <a:endCxn id="417" idx="2"/>
            </p:cNvCxnSpPr>
            <p:nvPr/>
          </p:nvCxnSpPr>
          <p:spPr>
            <a:xfrm flipV="1">
              <a:off x="3378731" y="5483049"/>
              <a:ext cx="1743601" cy="165671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2" name="Straight Arrow Connector 431"/>
            <p:cNvCxnSpPr>
              <a:stCxn id="406" idx="5"/>
              <a:endCxn id="418" idx="1"/>
            </p:cNvCxnSpPr>
            <p:nvPr/>
          </p:nvCxnSpPr>
          <p:spPr>
            <a:xfrm>
              <a:off x="3285048" y="5181708"/>
              <a:ext cx="1231509" cy="642496"/>
            </a:xfrm>
            <a:prstGeom prst="straightConnector1">
              <a:avLst/>
            </a:prstGeom>
            <a:ln w="28575" cmpd="sng"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6158448" y="409283"/>
            <a:ext cx="2966289" cy="2741406"/>
            <a:chOff x="5170802" y="1171932"/>
            <a:chExt cx="2966289" cy="2741406"/>
          </a:xfrm>
        </p:grpSpPr>
        <p:grpSp>
          <p:nvGrpSpPr>
            <p:cNvPr id="498" name="Group 497"/>
            <p:cNvGrpSpPr/>
            <p:nvPr/>
          </p:nvGrpSpPr>
          <p:grpSpPr>
            <a:xfrm>
              <a:off x="5403732" y="1804498"/>
              <a:ext cx="1440213" cy="893221"/>
              <a:chOff x="6110536" y="2200571"/>
              <a:chExt cx="1695937" cy="1051821"/>
            </a:xfrm>
          </p:grpSpPr>
          <p:grpSp>
            <p:nvGrpSpPr>
              <p:cNvPr id="452" name="Group 451"/>
              <p:cNvGrpSpPr/>
              <p:nvPr/>
            </p:nvGrpSpPr>
            <p:grpSpPr>
              <a:xfrm>
                <a:off x="6361830" y="2228698"/>
                <a:ext cx="1336117" cy="870568"/>
                <a:chOff x="703157" y="179485"/>
                <a:chExt cx="1336117" cy="870568"/>
              </a:xfrm>
            </p:grpSpPr>
            <p:sp>
              <p:nvSpPr>
                <p:cNvPr id="435" name="Oval 434"/>
                <p:cNvSpPr/>
                <p:nvPr/>
              </p:nvSpPr>
              <p:spPr>
                <a:xfrm>
                  <a:off x="1145131" y="179485"/>
                  <a:ext cx="320253" cy="320252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dirty="0" smtClean="0"/>
                    <a:t>A</a:t>
                  </a:r>
                  <a:endParaRPr lang="en-US" sz="1200" b="1" dirty="0"/>
                </a:p>
              </p:txBody>
            </p:sp>
            <p:sp>
              <p:nvSpPr>
                <p:cNvPr id="436" name="Oval 435"/>
                <p:cNvSpPr>
                  <a:spLocks/>
                </p:cNvSpPr>
                <p:nvPr/>
              </p:nvSpPr>
              <p:spPr>
                <a:xfrm>
                  <a:off x="703157" y="569993"/>
                  <a:ext cx="320040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B</a:t>
                  </a:r>
                  <a:endParaRPr lang="en-US" sz="1200" dirty="0"/>
                </a:p>
              </p:txBody>
            </p:sp>
            <p:cxnSp>
              <p:nvCxnSpPr>
                <p:cNvPr id="437" name="Straight Arrow Connector 436"/>
                <p:cNvCxnSpPr>
                  <a:stCxn id="435" idx="3"/>
                  <a:endCxn id="436" idx="0"/>
                </p:cNvCxnSpPr>
                <p:nvPr/>
              </p:nvCxnSpPr>
              <p:spPr>
                <a:xfrm flipH="1">
                  <a:off x="863177" y="452837"/>
                  <a:ext cx="328854" cy="117156"/>
                </a:xfrm>
                <a:prstGeom prst="straightConnector1">
                  <a:avLst/>
                </a:prstGeom>
                <a:ln w="28575" cmpd="sng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8" name="Straight Arrow Connector 437"/>
                <p:cNvCxnSpPr>
                  <a:stCxn id="435" idx="5"/>
                  <a:endCxn id="447" idx="1"/>
                </p:cNvCxnSpPr>
                <p:nvPr/>
              </p:nvCxnSpPr>
              <p:spPr>
                <a:xfrm>
                  <a:off x="1418484" y="452837"/>
                  <a:ext cx="347618" cy="324045"/>
                </a:xfrm>
                <a:prstGeom prst="straightConnector1">
                  <a:avLst/>
                </a:prstGeom>
                <a:ln w="28575" cmpd="sng">
                  <a:solidFill>
                    <a:srgbClr val="F7964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7" name="Oval 446"/>
                <p:cNvSpPr>
                  <a:spLocks noChangeAspect="1"/>
                </p:cNvSpPr>
                <p:nvPr/>
              </p:nvSpPr>
              <p:spPr>
                <a:xfrm>
                  <a:off x="1719233" y="730013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F</a:t>
                  </a:r>
                  <a:endParaRPr lang="en-US" sz="1200" dirty="0"/>
                </a:p>
              </p:txBody>
            </p:sp>
          </p:grpSp>
          <p:sp>
            <p:nvSpPr>
              <p:cNvPr id="491" name="Oval 490"/>
              <p:cNvSpPr/>
              <p:nvPr/>
            </p:nvSpPr>
            <p:spPr>
              <a:xfrm rot="1683189">
                <a:off x="6110536" y="2200571"/>
                <a:ext cx="1695937" cy="10518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495" name="Group 494"/>
            <p:cNvGrpSpPr/>
            <p:nvPr/>
          </p:nvGrpSpPr>
          <p:grpSpPr>
            <a:xfrm>
              <a:off x="5170802" y="3009508"/>
              <a:ext cx="1271596" cy="860784"/>
              <a:chOff x="5882053" y="4043123"/>
              <a:chExt cx="1497380" cy="1013625"/>
            </a:xfrm>
          </p:grpSpPr>
          <p:grpSp>
            <p:nvGrpSpPr>
              <p:cNvPr id="459" name="Group 458"/>
              <p:cNvGrpSpPr/>
              <p:nvPr/>
            </p:nvGrpSpPr>
            <p:grpSpPr>
              <a:xfrm>
                <a:off x="6255745" y="4043123"/>
                <a:ext cx="886922" cy="956357"/>
                <a:chOff x="6410676" y="3532772"/>
                <a:chExt cx="886922" cy="956357"/>
              </a:xfrm>
            </p:grpSpPr>
            <p:sp>
              <p:nvSpPr>
                <p:cNvPr id="192" name="Oval 191"/>
                <p:cNvSpPr>
                  <a:spLocks/>
                </p:cNvSpPr>
                <p:nvPr/>
              </p:nvSpPr>
              <p:spPr>
                <a:xfrm>
                  <a:off x="6410676" y="3532772"/>
                  <a:ext cx="320040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B</a:t>
                  </a:r>
                  <a:endParaRPr lang="en-US" sz="1200" dirty="0"/>
                </a:p>
              </p:txBody>
            </p:sp>
            <p:cxnSp>
              <p:nvCxnSpPr>
                <p:cNvPr id="195" name="Straight Arrow Connector 194"/>
                <p:cNvCxnSpPr>
                  <a:stCxn id="192" idx="5"/>
                  <a:endCxn id="196" idx="0"/>
                </p:cNvCxnSpPr>
                <p:nvPr/>
              </p:nvCxnSpPr>
              <p:spPr>
                <a:xfrm>
                  <a:off x="6683847" y="3805943"/>
                  <a:ext cx="453731" cy="363146"/>
                </a:xfrm>
                <a:prstGeom prst="straightConnector1">
                  <a:avLst/>
                </a:prstGeom>
                <a:ln w="28575" cmpd="sng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6" name="Oval 195"/>
                <p:cNvSpPr>
                  <a:spLocks noChangeAspect="1"/>
                </p:cNvSpPr>
                <p:nvPr/>
              </p:nvSpPr>
              <p:spPr>
                <a:xfrm>
                  <a:off x="6977557" y="4169089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E</a:t>
                  </a:r>
                  <a:endParaRPr lang="en-US" sz="1200" dirty="0"/>
                </a:p>
              </p:txBody>
            </p:sp>
            <p:sp>
              <p:nvSpPr>
                <p:cNvPr id="197" name="Oval 196"/>
                <p:cNvSpPr>
                  <a:spLocks noChangeAspect="1"/>
                </p:cNvSpPr>
                <p:nvPr/>
              </p:nvSpPr>
              <p:spPr>
                <a:xfrm>
                  <a:off x="6457489" y="4051089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D</a:t>
                  </a:r>
                  <a:endParaRPr lang="en-US" sz="1200" dirty="0"/>
                </a:p>
              </p:txBody>
            </p:sp>
            <p:cxnSp>
              <p:nvCxnSpPr>
                <p:cNvPr id="198" name="Straight Arrow Connector 197"/>
                <p:cNvCxnSpPr>
                  <a:stCxn id="192" idx="4"/>
                  <a:endCxn id="197" idx="0"/>
                </p:cNvCxnSpPr>
                <p:nvPr/>
              </p:nvCxnSpPr>
              <p:spPr>
                <a:xfrm>
                  <a:off x="6570696" y="3852812"/>
                  <a:ext cx="46814" cy="198277"/>
                </a:xfrm>
                <a:prstGeom prst="straightConnector1">
                  <a:avLst/>
                </a:prstGeom>
                <a:ln w="28575" cmpd="sng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Arrow Connector 198"/>
                <p:cNvCxnSpPr>
                  <a:stCxn id="197" idx="6"/>
                  <a:endCxn id="196" idx="2"/>
                </p:cNvCxnSpPr>
                <p:nvPr/>
              </p:nvCxnSpPr>
              <p:spPr>
                <a:xfrm>
                  <a:off x="6777530" y="4211109"/>
                  <a:ext cx="200027" cy="118000"/>
                </a:xfrm>
                <a:prstGeom prst="straightConnector1">
                  <a:avLst/>
                </a:prstGeom>
                <a:ln w="28575" cmpd="sng">
                  <a:headEnd type="none"/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2" name="Oval 491"/>
              <p:cNvSpPr/>
              <p:nvPr/>
            </p:nvSpPr>
            <p:spPr>
              <a:xfrm rot="2665318">
                <a:off x="5882053" y="4111895"/>
                <a:ext cx="1497380" cy="94485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496" name="Group 495"/>
            <p:cNvGrpSpPr/>
            <p:nvPr/>
          </p:nvGrpSpPr>
          <p:grpSpPr>
            <a:xfrm>
              <a:off x="7015994" y="2854954"/>
              <a:ext cx="988225" cy="1058384"/>
              <a:chOff x="7861366" y="3426627"/>
              <a:chExt cx="1163694" cy="1246311"/>
            </a:xfrm>
          </p:grpSpPr>
          <p:grpSp>
            <p:nvGrpSpPr>
              <p:cNvPr id="460" name="Group 459"/>
              <p:cNvGrpSpPr/>
              <p:nvPr/>
            </p:nvGrpSpPr>
            <p:grpSpPr>
              <a:xfrm>
                <a:off x="8146741" y="3569798"/>
                <a:ext cx="782883" cy="990115"/>
                <a:chOff x="8146741" y="3569798"/>
                <a:chExt cx="782883" cy="990115"/>
              </a:xfrm>
            </p:grpSpPr>
            <p:sp>
              <p:nvSpPr>
                <p:cNvPr id="200" name="Oval 199"/>
                <p:cNvSpPr>
                  <a:spLocks noChangeAspect="1"/>
                </p:cNvSpPr>
                <p:nvPr/>
              </p:nvSpPr>
              <p:spPr>
                <a:xfrm>
                  <a:off x="8146741" y="3569798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C</a:t>
                  </a:r>
                  <a:endParaRPr lang="en-US" sz="1200" dirty="0"/>
                </a:p>
              </p:txBody>
            </p:sp>
            <p:cxnSp>
              <p:nvCxnSpPr>
                <p:cNvPr id="201" name="Straight Arrow Connector 200"/>
                <p:cNvCxnSpPr>
                  <a:stCxn id="200" idx="5"/>
                  <a:endCxn id="202" idx="0"/>
                </p:cNvCxnSpPr>
                <p:nvPr/>
              </p:nvCxnSpPr>
              <p:spPr>
                <a:xfrm>
                  <a:off x="8419913" y="3842969"/>
                  <a:ext cx="349691" cy="76864"/>
                </a:xfrm>
                <a:prstGeom prst="straightConnector1">
                  <a:avLst/>
                </a:prstGeom>
                <a:ln w="28575" cmpd="sng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2" name="Oval 201"/>
                <p:cNvSpPr>
                  <a:spLocks noChangeAspect="1"/>
                </p:cNvSpPr>
                <p:nvPr/>
              </p:nvSpPr>
              <p:spPr>
                <a:xfrm>
                  <a:off x="8609583" y="3919833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G</a:t>
                  </a:r>
                  <a:endParaRPr lang="en-US" sz="1200" dirty="0"/>
                </a:p>
              </p:txBody>
            </p:sp>
            <p:sp>
              <p:nvSpPr>
                <p:cNvPr id="203" name="Oval 202"/>
                <p:cNvSpPr>
                  <a:spLocks noChangeAspect="1"/>
                </p:cNvSpPr>
                <p:nvPr/>
              </p:nvSpPr>
              <p:spPr>
                <a:xfrm>
                  <a:off x="8236860" y="4239873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F</a:t>
                  </a:r>
                  <a:endParaRPr lang="en-US" sz="1200" dirty="0"/>
                </a:p>
              </p:txBody>
            </p:sp>
            <p:cxnSp>
              <p:nvCxnSpPr>
                <p:cNvPr id="204" name="Straight Arrow Connector 203"/>
                <p:cNvCxnSpPr>
                  <a:stCxn id="200" idx="4"/>
                  <a:endCxn id="203" idx="0"/>
                </p:cNvCxnSpPr>
                <p:nvPr/>
              </p:nvCxnSpPr>
              <p:spPr>
                <a:xfrm>
                  <a:off x="8306762" y="3889838"/>
                  <a:ext cx="90119" cy="350035"/>
                </a:xfrm>
                <a:prstGeom prst="straightConnector1">
                  <a:avLst/>
                </a:prstGeom>
                <a:ln w="28575" cmpd="sng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Arrow Connector 204"/>
                <p:cNvCxnSpPr>
                  <a:stCxn id="203" idx="7"/>
                  <a:endCxn id="202" idx="3"/>
                </p:cNvCxnSpPr>
                <p:nvPr/>
              </p:nvCxnSpPr>
              <p:spPr>
                <a:xfrm flipV="1">
                  <a:off x="8510032" y="4193004"/>
                  <a:ext cx="146420" cy="93738"/>
                </a:xfrm>
                <a:prstGeom prst="straightConnector1">
                  <a:avLst/>
                </a:prstGeom>
                <a:ln w="28575" cmpd="sng">
                  <a:headEnd type="none"/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3" name="Oval 492"/>
              <p:cNvSpPr/>
              <p:nvPr/>
            </p:nvSpPr>
            <p:spPr>
              <a:xfrm>
                <a:off x="7861366" y="3426627"/>
                <a:ext cx="1163694" cy="124631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497" name="Group 496"/>
            <p:cNvGrpSpPr/>
            <p:nvPr/>
          </p:nvGrpSpPr>
          <p:grpSpPr>
            <a:xfrm>
              <a:off x="7015993" y="1171932"/>
              <a:ext cx="1121098" cy="988077"/>
              <a:chOff x="7861366" y="1444768"/>
              <a:chExt cx="1320160" cy="1163520"/>
            </a:xfrm>
          </p:grpSpPr>
          <p:grpSp>
            <p:nvGrpSpPr>
              <p:cNvPr id="458" name="Group 457"/>
              <p:cNvGrpSpPr/>
              <p:nvPr/>
            </p:nvGrpSpPr>
            <p:grpSpPr>
              <a:xfrm>
                <a:off x="7922137" y="1660802"/>
                <a:ext cx="1102923" cy="809778"/>
                <a:chOff x="7678048" y="520342"/>
                <a:chExt cx="1102923" cy="809778"/>
              </a:xfrm>
            </p:grpSpPr>
            <p:sp>
              <p:nvSpPr>
                <p:cNvPr id="280" name="Oval 279"/>
                <p:cNvSpPr>
                  <a:spLocks/>
                </p:cNvSpPr>
                <p:nvPr/>
              </p:nvSpPr>
              <p:spPr>
                <a:xfrm>
                  <a:off x="7678048" y="770347"/>
                  <a:ext cx="320040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B</a:t>
                  </a:r>
                  <a:endParaRPr lang="en-US" sz="1200" dirty="0"/>
                </a:p>
              </p:txBody>
            </p:sp>
            <p:sp>
              <p:nvSpPr>
                <p:cNvPr id="288" name="Oval 287"/>
                <p:cNvSpPr>
                  <a:spLocks noChangeAspect="1"/>
                </p:cNvSpPr>
                <p:nvPr/>
              </p:nvSpPr>
              <p:spPr>
                <a:xfrm>
                  <a:off x="8248228" y="520342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C</a:t>
                  </a:r>
                  <a:endParaRPr lang="en-US" sz="1200" dirty="0"/>
                </a:p>
              </p:txBody>
            </p:sp>
            <p:sp>
              <p:nvSpPr>
                <p:cNvPr id="291" name="Oval 290"/>
                <p:cNvSpPr>
                  <a:spLocks noChangeAspect="1"/>
                </p:cNvSpPr>
                <p:nvPr/>
              </p:nvSpPr>
              <p:spPr>
                <a:xfrm>
                  <a:off x="8460930" y="1010080"/>
                  <a:ext cx="320041" cy="320040"/>
                </a:xfrm>
                <a:prstGeom prst="ellipse">
                  <a:avLst/>
                </a:prstGeom>
                <a:ln w="28575" cmpd="sng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F</a:t>
                  </a:r>
                  <a:endParaRPr lang="en-US" sz="1200" dirty="0"/>
                </a:p>
              </p:txBody>
            </p:sp>
            <p:cxnSp>
              <p:nvCxnSpPr>
                <p:cNvPr id="292" name="Straight Arrow Connector 291"/>
                <p:cNvCxnSpPr>
                  <a:stCxn id="288" idx="5"/>
                  <a:endCxn id="291" idx="0"/>
                </p:cNvCxnSpPr>
                <p:nvPr/>
              </p:nvCxnSpPr>
              <p:spPr>
                <a:xfrm>
                  <a:off x="8521400" y="793513"/>
                  <a:ext cx="99551" cy="216567"/>
                </a:xfrm>
                <a:prstGeom prst="straightConnector1">
                  <a:avLst/>
                </a:prstGeom>
                <a:ln w="28575" cmpd="sng">
                  <a:solidFill>
                    <a:schemeClr val="accent6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Straight Arrow Connector 293"/>
                <p:cNvCxnSpPr>
                  <a:stCxn id="280" idx="6"/>
                  <a:endCxn id="288" idx="3"/>
                </p:cNvCxnSpPr>
                <p:nvPr/>
              </p:nvCxnSpPr>
              <p:spPr>
                <a:xfrm flipV="1">
                  <a:off x="7998088" y="793513"/>
                  <a:ext cx="297009" cy="136854"/>
                </a:xfrm>
                <a:prstGeom prst="straightConnector1">
                  <a:avLst/>
                </a:prstGeom>
                <a:ln w="28575" cmpd="sng">
                  <a:headEnd type="none"/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4" name="Oval 493"/>
              <p:cNvSpPr/>
              <p:nvPr/>
            </p:nvSpPr>
            <p:spPr>
              <a:xfrm>
                <a:off x="7861366" y="1444768"/>
                <a:ext cx="1320160" cy="11635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cxnSp>
          <p:nvCxnSpPr>
            <p:cNvPr id="499" name="Straight Arrow Connector 498"/>
            <p:cNvCxnSpPr>
              <a:endCxn id="494" idx="3"/>
            </p:cNvCxnSpPr>
            <p:nvPr/>
          </p:nvCxnSpPr>
          <p:spPr>
            <a:xfrm>
              <a:off x="6519801" y="1959967"/>
              <a:ext cx="660373" cy="55341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02" name="Straight Arrow Connector 501"/>
            <p:cNvCxnSpPr>
              <a:stCxn id="492" idx="1"/>
              <a:endCxn id="491" idx="4"/>
            </p:cNvCxnSpPr>
            <p:nvPr/>
          </p:nvCxnSpPr>
          <p:spPr>
            <a:xfrm flipV="1">
              <a:off x="5684072" y="2645248"/>
              <a:ext cx="229730" cy="306568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05" name="Straight Arrow Connector 504"/>
            <p:cNvCxnSpPr>
              <a:stCxn id="493" idx="0"/>
              <a:endCxn id="494" idx="4"/>
            </p:cNvCxnSpPr>
            <p:nvPr/>
          </p:nvCxnSpPr>
          <p:spPr>
            <a:xfrm flipV="1">
              <a:off x="7510107" y="2160009"/>
              <a:ext cx="66435" cy="694945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36" name="Right Arrow 535"/>
          <p:cNvSpPr/>
          <p:nvPr/>
        </p:nvSpPr>
        <p:spPr>
          <a:xfrm rot="19683222">
            <a:off x="1681606" y="2278635"/>
            <a:ext cx="982804" cy="352902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7" name="Right Arrow 536"/>
          <p:cNvSpPr/>
          <p:nvPr/>
        </p:nvSpPr>
        <p:spPr>
          <a:xfrm rot="2535578">
            <a:off x="1126731" y="4652981"/>
            <a:ext cx="953546" cy="322883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8" name="Right Arrow 537"/>
          <p:cNvSpPr/>
          <p:nvPr/>
        </p:nvSpPr>
        <p:spPr>
          <a:xfrm>
            <a:off x="4935395" y="1792887"/>
            <a:ext cx="1104127" cy="268110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0" name="TextBox 539"/>
          <p:cNvSpPr txBox="1"/>
          <p:nvPr/>
        </p:nvSpPr>
        <p:spPr>
          <a:xfrm rot="19769220">
            <a:off x="1318916" y="1777587"/>
            <a:ext cx="1469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 </a:t>
            </a:r>
            <a:r>
              <a:rPr lang="en-US" b="1" dirty="0" err="1" smtClean="0"/>
              <a:t>Sparsify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(offline)</a:t>
            </a:r>
          </a:p>
        </p:txBody>
      </p:sp>
      <p:sp>
        <p:nvSpPr>
          <p:cNvPr id="541" name="TextBox 540"/>
          <p:cNvSpPr txBox="1"/>
          <p:nvPr/>
        </p:nvSpPr>
        <p:spPr>
          <a:xfrm rot="2514757">
            <a:off x="1428617" y="4283187"/>
            <a:ext cx="1178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3.Densify</a:t>
            </a:r>
            <a:br>
              <a:rPr lang="en-US" b="1" dirty="0" smtClean="0"/>
            </a:br>
            <a:r>
              <a:rPr lang="en-US" b="1" dirty="0" smtClean="0"/>
              <a:t>(offline) </a:t>
            </a:r>
            <a:endParaRPr lang="en-US" b="1" dirty="0"/>
          </a:p>
        </p:txBody>
      </p:sp>
      <p:sp>
        <p:nvSpPr>
          <p:cNvPr id="543" name="TextBox 542"/>
          <p:cNvSpPr txBox="1"/>
          <p:nvPr/>
        </p:nvSpPr>
        <p:spPr>
          <a:xfrm>
            <a:off x="4918651" y="869621"/>
            <a:ext cx="2101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2.Build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Junction Tree</a:t>
            </a:r>
            <a:br>
              <a:rPr lang="en-US" b="1" dirty="0" smtClean="0"/>
            </a:br>
            <a:r>
              <a:rPr lang="en-US" b="1" dirty="0" smtClean="0"/>
              <a:t>(offline)</a:t>
            </a:r>
            <a:endParaRPr lang="en-US" b="1" dirty="0"/>
          </a:p>
        </p:txBody>
      </p:sp>
      <p:sp>
        <p:nvSpPr>
          <p:cNvPr id="545" name="TextBox 544"/>
          <p:cNvSpPr txBox="1"/>
          <p:nvPr/>
        </p:nvSpPr>
        <p:spPr>
          <a:xfrm rot="19339472">
            <a:off x="3877976" y="3667537"/>
            <a:ext cx="245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4.Prune Clique States</a:t>
            </a:r>
            <a:br>
              <a:rPr lang="en-US" b="1" dirty="0" smtClean="0"/>
            </a:br>
            <a:r>
              <a:rPr lang="en-US" b="1" dirty="0" smtClean="0"/>
              <a:t>(offline)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 rot="20064536">
            <a:off x="3709076" y="4675756"/>
            <a:ext cx="2442276" cy="162483"/>
          </a:xfrm>
          <a:prstGeom prst="rect">
            <a:avLst/>
          </a:prstGeom>
          <a:solidFill>
            <a:srgbClr val="4F81B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/>
        </p:nvSpPr>
        <p:spPr>
          <a:xfrm rot="17286570" flipV="1">
            <a:off x="5451220" y="3584727"/>
            <a:ext cx="1395597" cy="138559"/>
          </a:xfrm>
          <a:prstGeom prst="rect">
            <a:avLst/>
          </a:prstGeom>
          <a:solidFill>
            <a:srgbClr val="4F81B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ight Arrow 223"/>
          <p:cNvSpPr/>
          <p:nvPr/>
        </p:nvSpPr>
        <p:spPr>
          <a:xfrm rot="1700338">
            <a:off x="5868932" y="4138448"/>
            <a:ext cx="518198" cy="379757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064935" y="4437629"/>
            <a:ext cx="6601633" cy="1814176"/>
            <a:chOff x="2064935" y="4437629"/>
            <a:chExt cx="6601633" cy="1814176"/>
          </a:xfrm>
        </p:grpSpPr>
        <p:cxnSp>
          <p:nvCxnSpPr>
            <p:cNvPr id="225" name="Straight Arrow Connector 224"/>
            <p:cNvCxnSpPr>
              <a:stCxn id="216" idx="6"/>
              <a:endCxn id="219" idx="2"/>
            </p:cNvCxnSpPr>
            <p:nvPr/>
          </p:nvCxnSpPr>
          <p:spPr>
            <a:xfrm>
              <a:off x="6823049" y="4933851"/>
              <a:ext cx="591084" cy="135891"/>
            </a:xfrm>
            <a:prstGeom prst="straightConnector1">
              <a:avLst/>
            </a:prstGeom>
            <a:ln w="76200" cmpd="sng">
              <a:solidFill>
                <a:srgbClr val="C0504D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6" name="Straight Arrow Connector 225"/>
            <p:cNvCxnSpPr>
              <a:stCxn id="144" idx="5"/>
              <a:endCxn id="166" idx="2"/>
            </p:cNvCxnSpPr>
            <p:nvPr/>
          </p:nvCxnSpPr>
          <p:spPr>
            <a:xfrm>
              <a:off x="8233714" y="4437629"/>
              <a:ext cx="432854" cy="107496"/>
            </a:xfrm>
            <a:prstGeom prst="straightConnector1">
              <a:avLst/>
            </a:prstGeom>
            <a:ln w="76200" cmpd="sng">
              <a:solidFill>
                <a:srgbClr val="C0504D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7" name="Straight Arrow Connector 226"/>
            <p:cNvCxnSpPr>
              <a:endCxn id="418" idx="1"/>
            </p:cNvCxnSpPr>
            <p:nvPr/>
          </p:nvCxnSpPr>
          <p:spPr>
            <a:xfrm>
              <a:off x="2064935" y="5644948"/>
              <a:ext cx="1170087" cy="606857"/>
            </a:xfrm>
            <a:prstGeom prst="straightConnector1">
              <a:avLst/>
            </a:prstGeom>
            <a:ln w="76200" cmpd="sng">
              <a:solidFill>
                <a:srgbClr val="C0504D"/>
              </a:solidFill>
              <a:headEnd type="none"/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34" name="Group 233"/>
          <p:cNvGrpSpPr/>
          <p:nvPr/>
        </p:nvGrpSpPr>
        <p:grpSpPr>
          <a:xfrm>
            <a:off x="6545916" y="4478077"/>
            <a:ext cx="2101707" cy="1101453"/>
            <a:chOff x="6571316" y="4478077"/>
            <a:chExt cx="2101707" cy="1101453"/>
          </a:xfrm>
        </p:grpSpPr>
        <p:cxnSp>
          <p:nvCxnSpPr>
            <p:cNvPr id="509" name="Straight Arrow Connector 508"/>
            <p:cNvCxnSpPr/>
            <p:nvPr/>
          </p:nvCxnSpPr>
          <p:spPr>
            <a:xfrm flipH="1">
              <a:off x="6571316" y="5252054"/>
              <a:ext cx="229159" cy="312319"/>
            </a:xfrm>
            <a:prstGeom prst="straightConnector1">
              <a:avLst/>
            </a:prstGeom>
            <a:ln w="57150" cmpd="sng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Straight Arrow Connector 515"/>
            <p:cNvCxnSpPr/>
            <p:nvPr/>
          </p:nvCxnSpPr>
          <p:spPr>
            <a:xfrm>
              <a:off x="7451421" y="4478077"/>
              <a:ext cx="550313" cy="64648"/>
            </a:xfrm>
            <a:prstGeom prst="straightConnector1">
              <a:avLst/>
            </a:prstGeom>
            <a:ln w="57150" cmpd="sng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Arrow Connector 518"/>
            <p:cNvCxnSpPr/>
            <p:nvPr/>
          </p:nvCxnSpPr>
          <p:spPr>
            <a:xfrm flipH="1" flipV="1">
              <a:off x="7588205" y="4735769"/>
              <a:ext cx="526102" cy="83020"/>
            </a:xfrm>
            <a:prstGeom prst="straightConnector1">
              <a:avLst/>
            </a:prstGeom>
            <a:ln w="57150" cmpd="sng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Arrow Connector 227"/>
            <p:cNvCxnSpPr/>
            <p:nvPr/>
          </p:nvCxnSpPr>
          <p:spPr>
            <a:xfrm flipV="1">
              <a:off x="6802067" y="5342661"/>
              <a:ext cx="242627" cy="236869"/>
            </a:xfrm>
            <a:prstGeom prst="straightConnector1">
              <a:avLst/>
            </a:prstGeom>
            <a:ln w="57150" cmpd="sng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Arrow Connector 228"/>
            <p:cNvCxnSpPr/>
            <p:nvPr/>
          </p:nvCxnSpPr>
          <p:spPr>
            <a:xfrm flipV="1">
              <a:off x="8269001" y="4818790"/>
              <a:ext cx="75964" cy="538944"/>
            </a:xfrm>
            <a:prstGeom prst="straightConnector1">
              <a:avLst/>
            </a:prstGeom>
            <a:ln w="57150" cmpd="sng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Arrow Connector 230"/>
            <p:cNvCxnSpPr/>
            <p:nvPr/>
          </p:nvCxnSpPr>
          <p:spPr>
            <a:xfrm flipH="1">
              <a:off x="8598856" y="4877651"/>
              <a:ext cx="74167" cy="526196"/>
            </a:xfrm>
            <a:prstGeom prst="straightConnector1">
              <a:avLst/>
            </a:prstGeom>
            <a:ln w="57150" cmpd="sng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3" name="TextBox 232"/>
          <p:cNvSpPr txBox="1"/>
          <p:nvPr/>
        </p:nvSpPr>
        <p:spPr>
          <a:xfrm rot="20840777">
            <a:off x="6595829" y="3332142"/>
            <a:ext cx="245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  <a:r>
              <a:rPr lang="en-US" b="1" dirty="0" smtClean="0"/>
              <a:t>. Message Passing on legal states </a:t>
            </a:r>
            <a:r>
              <a:rPr lang="en-US" b="1" dirty="0"/>
              <a:t> </a:t>
            </a:r>
            <a:r>
              <a:rPr lang="en-US" b="1" dirty="0" smtClean="0"/>
              <a:t>(online)</a:t>
            </a:r>
            <a:endParaRPr lang="en-US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9906000" y="11288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826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" grpId="0" animBg="1"/>
      <p:bldP spid="541" grpId="0"/>
      <p:bldP spid="545" grpId="0"/>
      <p:bldP spid="18" grpId="0" animBg="1"/>
      <p:bldP spid="223" grpId="0" animBg="1"/>
      <p:bldP spid="224" grpId="0" animBg="1"/>
      <p:bldP spid="2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92D56-4F8B-A949-ADC3-30649DC58B99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424962" name="Rectangle 2"/>
          <p:cNvSpPr>
            <a:spLocks noChangeArrowheads="1"/>
          </p:cNvSpPr>
          <p:nvPr/>
        </p:nvSpPr>
        <p:spPr bwMode="auto">
          <a:xfrm>
            <a:off x="2098675" y="1981200"/>
            <a:ext cx="1384300" cy="533400"/>
          </a:xfrm>
          <a:prstGeom prst="rect">
            <a:avLst/>
          </a:prstGeom>
          <a:solidFill>
            <a:srgbClr val="D7E4BD"/>
          </a:solidFill>
          <a:ln w="38100" cap="sq">
            <a:solidFill>
              <a:schemeClr val="tx1"/>
            </a:solidFill>
            <a:miter lim="800000"/>
            <a:headEnd type="none" w="med" len="sm"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63" name="Rectangle 3"/>
          <p:cNvSpPr>
            <a:spLocks noChangeArrowheads="1"/>
          </p:cNvSpPr>
          <p:nvPr/>
        </p:nvSpPr>
        <p:spPr bwMode="auto">
          <a:xfrm>
            <a:off x="6400800" y="2755900"/>
            <a:ext cx="2057400" cy="990600"/>
          </a:xfrm>
          <a:prstGeom prst="rect">
            <a:avLst/>
          </a:prstGeom>
          <a:solidFill>
            <a:srgbClr val="D7E4BD"/>
          </a:solidFill>
          <a:ln w="38100" cap="sq">
            <a:solidFill>
              <a:schemeClr val="tx1"/>
            </a:solidFill>
            <a:miter lim="800000"/>
            <a:headEnd type="none" w="med" len="sm"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64" name="Rectangle 4"/>
          <p:cNvSpPr>
            <a:spLocks noChangeArrowheads="1"/>
          </p:cNvSpPr>
          <p:nvPr/>
        </p:nvSpPr>
        <p:spPr bwMode="auto">
          <a:xfrm>
            <a:off x="690563" y="2886075"/>
            <a:ext cx="2057400" cy="990600"/>
          </a:xfrm>
          <a:prstGeom prst="rect">
            <a:avLst/>
          </a:prstGeom>
          <a:solidFill>
            <a:srgbClr val="D7E4BD"/>
          </a:solidFill>
          <a:ln w="38100" cap="sq">
            <a:solidFill>
              <a:schemeClr val="tx1"/>
            </a:solidFill>
            <a:miter lim="800000"/>
            <a:headEnd type="none" w="med" len="sm"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de-DE" sz="2400" i="0">
              <a:solidFill>
                <a:schemeClr val="bg1"/>
              </a:solidFill>
              <a:cs typeface="+mn-cs"/>
            </a:endParaRPr>
          </a:p>
        </p:txBody>
      </p:sp>
      <p:sp>
        <p:nvSpPr>
          <p:cNvPr id="424965" name="AutoShape 5"/>
          <p:cNvSpPr>
            <a:spLocks noChangeArrowheads="1"/>
          </p:cNvSpPr>
          <p:nvPr/>
        </p:nvSpPr>
        <p:spPr bwMode="auto">
          <a:xfrm>
            <a:off x="3402013" y="4479932"/>
            <a:ext cx="2057400" cy="609600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66" name="AutoShape 6"/>
          <p:cNvSpPr>
            <a:spLocks noChangeArrowheads="1"/>
          </p:cNvSpPr>
          <p:nvPr/>
        </p:nvSpPr>
        <p:spPr bwMode="auto">
          <a:xfrm>
            <a:off x="3021013" y="3060700"/>
            <a:ext cx="1066800" cy="457200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67" name="AutoShape 7"/>
          <p:cNvSpPr>
            <a:spLocks noChangeArrowheads="1"/>
          </p:cNvSpPr>
          <p:nvPr/>
        </p:nvSpPr>
        <p:spPr bwMode="auto">
          <a:xfrm>
            <a:off x="3717925" y="2146300"/>
            <a:ext cx="1371600" cy="457200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68" name="AutoShape 8"/>
          <p:cNvSpPr>
            <a:spLocks noChangeArrowheads="1"/>
          </p:cNvSpPr>
          <p:nvPr/>
        </p:nvSpPr>
        <p:spPr bwMode="auto">
          <a:xfrm>
            <a:off x="3478213" y="4556132"/>
            <a:ext cx="1909762" cy="457200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69" name="AutoShape 9"/>
          <p:cNvSpPr>
            <a:spLocks noChangeArrowheads="1"/>
          </p:cNvSpPr>
          <p:nvPr/>
        </p:nvSpPr>
        <p:spPr bwMode="auto">
          <a:xfrm>
            <a:off x="4392613" y="3060700"/>
            <a:ext cx="1768475" cy="457200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7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The problem with loops</a:t>
            </a:r>
          </a:p>
        </p:txBody>
      </p:sp>
      <p:sp>
        <p:nvSpPr>
          <p:cNvPr id="424971" name="Text Box 11"/>
          <p:cNvSpPr txBox="1">
            <a:spLocks noChangeArrowheads="1"/>
          </p:cNvSpPr>
          <p:nvPr/>
        </p:nvSpPr>
        <p:spPr bwMode="auto">
          <a:xfrm>
            <a:off x="3084513" y="2984500"/>
            <a:ext cx="9509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>
                <a:cs typeface="+mn-cs"/>
              </a:rPr>
              <a:t>Rain</a:t>
            </a:r>
          </a:p>
        </p:txBody>
      </p:sp>
      <p:sp>
        <p:nvSpPr>
          <p:cNvPr id="424972" name="Text Box 12"/>
          <p:cNvSpPr txBox="1">
            <a:spLocks noChangeArrowheads="1"/>
          </p:cNvSpPr>
          <p:nvPr/>
        </p:nvSpPr>
        <p:spPr bwMode="auto">
          <a:xfrm>
            <a:off x="3706813" y="2070100"/>
            <a:ext cx="1358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>
                <a:cs typeface="+mn-cs"/>
              </a:rPr>
              <a:t>Cloudy</a:t>
            </a:r>
          </a:p>
        </p:txBody>
      </p:sp>
      <p:sp>
        <p:nvSpPr>
          <p:cNvPr id="424973" name="Text Box 13"/>
          <p:cNvSpPr txBox="1">
            <a:spLocks noChangeArrowheads="1"/>
          </p:cNvSpPr>
          <p:nvPr/>
        </p:nvSpPr>
        <p:spPr bwMode="auto">
          <a:xfrm>
            <a:off x="3478213" y="4479932"/>
            <a:ext cx="1857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>
                <a:cs typeface="+mn-cs"/>
              </a:rPr>
              <a:t>Grass-wet</a:t>
            </a:r>
          </a:p>
        </p:txBody>
      </p:sp>
      <p:sp>
        <p:nvSpPr>
          <p:cNvPr id="424974" name="Text Box 14"/>
          <p:cNvSpPr txBox="1">
            <a:spLocks noChangeArrowheads="1"/>
          </p:cNvSpPr>
          <p:nvPr/>
        </p:nvSpPr>
        <p:spPr bwMode="auto">
          <a:xfrm>
            <a:off x="4432300" y="2984500"/>
            <a:ext cx="1698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>
                <a:cs typeface="+mn-cs"/>
              </a:rPr>
              <a:t>Sprinkler</a:t>
            </a:r>
          </a:p>
        </p:txBody>
      </p:sp>
      <p:sp>
        <p:nvSpPr>
          <p:cNvPr id="424975" name="Line 15"/>
          <p:cNvSpPr>
            <a:spLocks noChangeShapeType="1"/>
          </p:cNvSpPr>
          <p:nvPr/>
        </p:nvSpPr>
        <p:spPr bwMode="auto">
          <a:xfrm flipH="1">
            <a:off x="3554413" y="2603500"/>
            <a:ext cx="685800" cy="458788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76" name="Line 16"/>
          <p:cNvSpPr>
            <a:spLocks noChangeShapeType="1"/>
          </p:cNvSpPr>
          <p:nvPr/>
        </p:nvSpPr>
        <p:spPr bwMode="auto">
          <a:xfrm flipH="1">
            <a:off x="4545013" y="3517900"/>
            <a:ext cx="685800" cy="962028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77" name="Line 17"/>
          <p:cNvSpPr>
            <a:spLocks noChangeShapeType="1"/>
          </p:cNvSpPr>
          <p:nvPr/>
        </p:nvSpPr>
        <p:spPr bwMode="auto">
          <a:xfrm>
            <a:off x="4545013" y="2603500"/>
            <a:ext cx="609600" cy="4572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78" name="Line 18"/>
          <p:cNvSpPr>
            <a:spLocks noChangeShapeType="1"/>
          </p:cNvSpPr>
          <p:nvPr/>
        </p:nvSpPr>
        <p:spPr bwMode="auto">
          <a:xfrm>
            <a:off x="3551238" y="3517899"/>
            <a:ext cx="836612" cy="962029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79" name="Text Box 19"/>
          <p:cNvSpPr txBox="1">
            <a:spLocks noChangeArrowheads="1"/>
          </p:cNvSpPr>
          <p:nvPr/>
        </p:nvSpPr>
        <p:spPr bwMode="auto">
          <a:xfrm>
            <a:off x="2108200" y="1981200"/>
            <a:ext cx="796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>
                <a:cs typeface="+mn-cs"/>
              </a:rPr>
              <a:t>P(c)</a:t>
            </a:r>
            <a:endParaRPr lang="en-US" sz="3200">
              <a:cs typeface="+mn-cs"/>
            </a:endParaRPr>
          </a:p>
        </p:txBody>
      </p:sp>
      <p:sp>
        <p:nvSpPr>
          <p:cNvPr id="424980" name="Text Box 20"/>
          <p:cNvSpPr txBox="1">
            <a:spLocks noChangeArrowheads="1"/>
          </p:cNvSpPr>
          <p:nvPr/>
        </p:nvSpPr>
        <p:spPr bwMode="auto">
          <a:xfrm>
            <a:off x="2873375" y="2032000"/>
            <a:ext cx="56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400">
                <a:cs typeface="+mn-cs"/>
              </a:rPr>
              <a:t>0.5</a:t>
            </a:r>
            <a:endParaRPr lang="en-US" sz="3200">
              <a:cs typeface="+mn-cs"/>
            </a:endParaRPr>
          </a:p>
        </p:txBody>
      </p:sp>
      <p:sp>
        <p:nvSpPr>
          <p:cNvPr id="424981" name="Line 21"/>
          <p:cNvSpPr>
            <a:spLocks noChangeShapeType="1"/>
          </p:cNvSpPr>
          <p:nvPr/>
        </p:nvSpPr>
        <p:spPr bwMode="auto">
          <a:xfrm>
            <a:off x="2860675" y="1981200"/>
            <a:ext cx="0" cy="5334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82" name="Text Box 22"/>
          <p:cNvSpPr txBox="1">
            <a:spLocks noChangeArrowheads="1"/>
          </p:cNvSpPr>
          <p:nvPr/>
        </p:nvSpPr>
        <p:spPr bwMode="auto">
          <a:xfrm>
            <a:off x="766763" y="3333750"/>
            <a:ext cx="777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800">
                <a:cs typeface="+mn-cs"/>
              </a:rPr>
              <a:t>P(r)</a:t>
            </a:r>
          </a:p>
        </p:txBody>
      </p:sp>
      <p:sp>
        <p:nvSpPr>
          <p:cNvPr id="424983" name="Text Box 23"/>
          <p:cNvSpPr txBox="1">
            <a:spLocks noChangeArrowheads="1"/>
          </p:cNvSpPr>
          <p:nvPr/>
        </p:nvSpPr>
        <p:spPr bwMode="auto">
          <a:xfrm>
            <a:off x="1452563" y="2886075"/>
            <a:ext cx="6080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>
                <a:cs typeface="+mn-cs"/>
              </a:rPr>
              <a:t>c</a:t>
            </a:r>
          </a:p>
        </p:txBody>
      </p:sp>
      <p:grpSp>
        <p:nvGrpSpPr>
          <p:cNvPr id="43032" name="Group 24"/>
          <p:cNvGrpSpPr>
            <a:grpSpLocks/>
          </p:cNvGrpSpPr>
          <p:nvPr/>
        </p:nvGrpSpPr>
        <p:grpSpPr bwMode="auto">
          <a:xfrm>
            <a:off x="2224088" y="2886075"/>
            <a:ext cx="341312" cy="519113"/>
            <a:chOff x="1841" y="3216"/>
            <a:chExt cx="215" cy="327"/>
          </a:xfrm>
        </p:grpSpPr>
        <p:sp>
          <p:nvSpPr>
            <p:cNvPr id="424985" name="Text Box 25"/>
            <p:cNvSpPr txBox="1">
              <a:spLocks noChangeArrowheads="1"/>
            </p:cNvSpPr>
            <p:nvPr/>
          </p:nvSpPr>
          <p:spPr bwMode="auto">
            <a:xfrm>
              <a:off x="1841" y="3216"/>
              <a:ext cx="2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>
                  <a:cs typeface="+mn-cs"/>
                </a:rPr>
                <a:t>c</a:t>
              </a:r>
            </a:p>
          </p:txBody>
        </p:sp>
        <p:sp>
          <p:nvSpPr>
            <p:cNvPr id="424986" name="Line 26"/>
            <p:cNvSpPr>
              <a:spLocks noChangeShapeType="1"/>
            </p:cNvSpPr>
            <p:nvPr/>
          </p:nvSpPr>
          <p:spPr bwMode="auto">
            <a:xfrm>
              <a:off x="1920" y="3264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424987" name="Line 27"/>
          <p:cNvSpPr>
            <a:spLocks noChangeShapeType="1"/>
          </p:cNvSpPr>
          <p:nvPr/>
        </p:nvSpPr>
        <p:spPr bwMode="auto">
          <a:xfrm>
            <a:off x="690563" y="3419475"/>
            <a:ext cx="20574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88" name="Line 28"/>
          <p:cNvSpPr>
            <a:spLocks noChangeShapeType="1"/>
          </p:cNvSpPr>
          <p:nvPr/>
        </p:nvSpPr>
        <p:spPr bwMode="auto">
          <a:xfrm>
            <a:off x="1452563" y="2886075"/>
            <a:ext cx="0" cy="990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89" name="Line 29"/>
          <p:cNvSpPr>
            <a:spLocks noChangeShapeType="1"/>
          </p:cNvSpPr>
          <p:nvPr/>
        </p:nvSpPr>
        <p:spPr bwMode="auto">
          <a:xfrm>
            <a:off x="2062163" y="2886075"/>
            <a:ext cx="0" cy="990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90" name="Text Box 30"/>
          <p:cNvSpPr txBox="1">
            <a:spLocks noChangeArrowheads="1"/>
          </p:cNvSpPr>
          <p:nvPr/>
        </p:nvSpPr>
        <p:spPr bwMode="auto">
          <a:xfrm>
            <a:off x="1365829" y="3419475"/>
            <a:ext cx="7280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400" dirty="0" smtClean="0">
                <a:cs typeface="+mn-cs"/>
              </a:rPr>
              <a:t>0.98</a:t>
            </a:r>
            <a:endParaRPr lang="en-US" sz="2400" dirty="0">
              <a:cs typeface="+mn-cs"/>
            </a:endParaRPr>
          </a:p>
        </p:txBody>
      </p:sp>
      <p:sp>
        <p:nvSpPr>
          <p:cNvPr id="424991" name="Text Box 31"/>
          <p:cNvSpPr txBox="1">
            <a:spLocks noChangeArrowheads="1"/>
          </p:cNvSpPr>
          <p:nvPr/>
        </p:nvSpPr>
        <p:spPr bwMode="auto">
          <a:xfrm>
            <a:off x="2043113" y="3409950"/>
            <a:ext cx="71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400">
                <a:cs typeface="+mn-cs"/>
              </a:rPr>
              <a:t>0.01</a:t>
            </a:r>
          </a:p>
        </p:txBody>
      </p:sp>
      <p:sp>
        <p:nvSpPr>
          <p:cNvPr id="424992" name="Text Box 32"/>
          <p:cNvSpPr txBox="1">
            <a:spLocks noChangeArrowheads="1"/>
          </p:cNvSpPr>
          <p:nvPr/>
        </p:nvSpPr>
        <p:spPr bwMode="auto">
          <a:xfrm>
            <a:off x="6477000" y="3203575"/>
            <a:ext cx="777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800">
                <a:cs typeface="+mn-cs"/>
              </a:rPr>
              <a:t>P(s)</a:t>
            </a:r>
          </a:p>
        </p:txBody>
      </p:sp>
      <p:sp>
        <p:nvSpPr>
          <p:cNvPr id="424993" name="Text Box 33"/>
          <p:cNvSpPr txBox="1">
            <a:spLocks noChangeArrowheads="1"/>
          </p:cNvSpPr>
          <p:nvPr/>
        </p:nvSpPr>
        <p:spPr bwMode="auto">
          <a:xfrm>
            <a:off x="7162800" y="2755900"/>
            <a:ext cx="608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>
                <a:cs typeface="+mn-cs"/>
              </a:rPr>
              <a:t>c</a:t>
            </a:r>
          </a:p>
        </p:txBody>
      </p:sp>
      <p:grpSp>
        <p:nvGrpSpPr>
          <p:cNvPr id="43040" name="Group 34"/>
          <p:cNvGrpSpPr>
            <a:grpSpLocks/>
          </p:cNvGrpSpPr>
          <p:nvPr/>
        </p:nvGrpSpPr>
        <p:grpSpPr bwMode="auto">
          <a:xfrm>
            <a:off x="7934325" y="2755900"/>
            <a:ext cx="341313" cy="519113"/>
            <a:chOff x="1841" y="3216"/>
            <a:chExt cx="215" cy="327"/>
          </a:xfrm>
        </p:grpSpPr>
        <p:sp>
          <p:nvSpPr>
            <p:cNvPr id="424995" name="Text Box 35"/>
            <p:cNvSpPr txBox="1">
              <a:spLocks noChangeArrowheads="1"/>
            </p:cNvSpPr>
            <p:nvPr/>
          </p:nvSpPr>
          <p:spPr bwMode="auto">
            <a:xfrm>
              <a:off x="1841" y="3216"/>
              <a:ext cx="2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>
                  <a:cs typeface="+mn-cs"/>
                </a:rPr>
                <a:t>c</a:t>
              </a:r>
            </a:p>
          </p:txBody>
        </p:sp>
        <p:sp>
          <p:nvSpPr>
            <p:cNvPr id="424996" name="Line 36"/>
            <p:cNvSpPr>
              <a:spLocks noChangeShapeType="1"/>
            </p:cNvSpPr>
            <p:nvPr/>
          </p:nvSpPr>
          <p:spPr bwMode="auto">
            <a:xfrm>
              <a:off x="1920" y="3264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424997" name="Line 37"/>
          <p:cNvSpPr>
            <a:spLocks noChangeShapeType="1"/>
          </p:cNvSpPr>
          <p:nvPr/>
        </p:nvSpPr>
        <p:spPr bwMode="auto">
          <a:xfrm>
            <a:off x="6400800" y="3289300"/>
            <a:ext cx="20574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98" name="Line 38"/>
          <p:cNvSpPr>
            <a:spLocks noChangeShapeType="1"/>
          </p:cNvSpPr>
          <p:nvPr/>
        </p:nvSpPr>
        <p:spPr bwMode="auto">
          <a:xfrm>
            <a:off x="7162800" y="2755900"/>
            <a:ext cx="0" cy="990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4999" name="Line 39"/>
          <p:cNvSpPr>
            <a:spLocks noChangeShapeType="1"/>
          </p:cNvSpPr>
          <p:nvPr/>
        </p:nvSpPr>
        <p:spPr bwMode="auto">
          <a:xfrm>
            <a:off x="7772400" y="2755900"/>
            <a:ext cx="0" cy="990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5000" name="Text Box 40"/>
          <p:cNvSpPr txBox="1">
            <a:spLocks noChangeArrowheads="1"/>
          </p:cNvSpPr>
          <p:nvPr/>
        </p:nvSpPr>
        <p:spPr bwMode="auto">
          <a:xfrm>
            <a:off x="7076066" y="3289300"/>
            <a:ext cx="7280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400" dirty="0" smtClean="0">
                <a:cs typeface="+mn-cs"/>
              </a:rPr>
              <a:t>0.02</a:t>
            </a:r>
            <a:endParaRPr lang="en-US" sz="2400" dirty="0">
              <a:cs typeface="+mn-cs"/>
            </a:endParaRPr>
          </a:p>
        </p:txBody>
      </p:sp>
      <p:sp>
        <p:nvSpPr>
          <p:cNvPr id="425001" name="Text Box 41"/>
          <p:cNvSpPr txBox="1">
            <a:spLocks noChangeArrowheads="1"/>
          </p:cNvSpPr>
          <p:nvPr/>
        </p:nvSpPr>
        <p:spPr bwMode="auto">
          <a:xfrm>
            <a:off x="7696200" y="3289300"/>
            <a:ext cx="71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cap="sq">
                <a:solidFill>
                  <a:schemeClr val="tx1"/>
                </a:solidFill>
                <a:miter lim="800000"/>
                <a:headEnd type="none" w="med" len="sm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400">
                <a:cs typeface="+mn-cs"/>
              </a:rPr>
              <a:t>0.99</a:t>
            </a:r>
          </a:p>
        </p:txBody>
      </p:sp>
      <p:sp>
        <p:nvSpPr>
          <p:cNvPr id="425002" name="Text Box 42"/>
          <p:cNvSpPr txBox="1">
            <a:spLocks noChangeArrowheads="1"/>
          </p:cNvSpPr>
          <p:nvPr/>
        </p:nvSpPr>
        <p:spPr bwMode="auto">
          <a:xfrm>
            <a:off x="5616576" y="4384675"/>
            <a:ext cx="2120900" cy="457200"/>
          </a:xfrm>
          <a:prstGeom prst="rect">
            <a:avLst/>
          </a:prstGeom>
          <a:solidFill>
            <a:srgbClr val="D7E4BE"/>
          </a:solidFill>
          <a:ln w="38100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400">
                <a:cs typeface="+mn-cs"/>
              </a:rPr>
              <a:t>deterministic or</a:t>
            </a:r>
          </a:p>
        </p:txBody>
      </p:sp>
      <p:sp>
        <p:nvSpPr>
          <p:cNvPr id="425013" name="Text Box 53"/>
          <p:cNvSpPr txBox="1">
            <a:spLocks noChangeArrowheads="1"/>
          </p:cNvSpPr>
          <p:nvPr/>
        </p:nvSpPr>
        <p:spPr bwMode="auto">
          <a:xfrm>
            <a:off x="450850" y="5249867"/>
            <a:ext cx="71834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cs typeface="+mn-cs"/>
              </a:rPr>
              <a:t>The grass is dry only if no rain and no sprinklers.</a:t>
            </a:r>
          </a:p>
        </p:txBody>
      </p:sp>
      <p:grpSp>
        <p:nvGrpSpPr>
          <p:cNvPr id="43048" name="Group 55"/>
          <p:cNvGrpSpPr>
            <a:grpSpLocks/>
          </p:cNvGrpSpPr>
          <p:nvPr/>
        </p:nvGrpSpPr>
        <p:grpSpPr bwMode="auto">
          <a:xfrm>
            <a:off x="2730500" y="5954723"/>
            <a:ext cx="2757488" cy="496888"/>
            <a:chOff x="1720" y="3767"/>
            <a:chExt cx="1737" cy="313"/>
          </a:xfrm>
        </p:grpSpPr>
        <p:sp>
          <p:nvSpPr>
            <p:cNvPr id="425003" name="Text Box 43"/>
            <p:cNvSpPr txBox="1">
              <a:spLocks noChangeArrowheads="1"/>
            </p:cNvSpPr>
            <p:nvPr/>
          </p:nvSpPr>
          <p:spPr bwMode="auto">
            <a:xfrm>
              <a:off x="1720" y="3767"/>
              <a:ext cx="1737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US" sz="3200" dirty="0">
                  <a:solidFill>
                    <a:srgbClr val="008380"/>
                  </a:solidFill>
                  <a:cs typeface="+mn-cs"/>
                </a:rPr>
                <a:t>P(g) = P(r, s) ~ 0</a:t>
              </a:r>
            </a:p>
          </p:txBody>
        </p:sp>
        <p:sp>
          <p:nvSpPr>
            <p:cNvPr id="425005" name="Line 45"/>
            <p:cNvSpPr>
              <a:spLocks noChangeShapeType="1"/>
            </p:cNvSpPr>
            <p:nvPr/>
          </p:nvSpPr>
          <p:spPr bwMode="auto">
            <a:xfrm>
              <a:off x="2645" y="3822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5006" name="Line 46"/>
            <p:cNvSpPr>
              <a:spLocks noChangeShapeType="1"/>
            </p:cNvSpPr>
            <p:nvPr/>
          </p:nvSpPr>
          <p:spPr bwMode="auto">
            <a:xfrm>
              <a:off x="2873" y="3823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5014" name="Line 54"/>
            <p:cNvSpPr>
              <a:spLocks noChangeShapeType="1"/>
            </p:cNvSpPr>
            <p:nvPr/>
          </p:nvSpPr>
          <p:spPr bwMode="auto">
            <a:xfrm>
              <a:off x="2001" y="3826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51" name="Text Box 20"/>
          <p:cNvSpPr txBox="1">
            <a:spLocks noChangeArrowheads="1"/>
          </p:cNvSpPr>
          <p:nvPr/>
        </p:nvSpPr>
        <p:spPr bwMode="auto">
          <a:xfrm>
            <a:off x="5062221" y="6580365"/>
            <a:ext cx="40817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FF"/>
                </a:solidFill>
                <a:cs typeface="Times New Roman" charset="0"/>
              </a:rPr>
              <a:t>© Jack Breese (Microsoft) &amp; Daphne </a:t>
            </a:r>
            <a:r>
              <a:rPr lang="en-US" sz="1400" dirty="0" err="1">
                <a:solidFill>
                  <a:srgbClr val="0000FF"/>
                </a:solidFill>
                <a:cs typeface="Times New Roman" charset="0"/>
              </a:rPr>
              <a:t>Koller</a:t>
            </a:r>
            <a:r>
              <a:rPr lang="en-US" sz="1400" dirty="0">
                <a:solidFill>
                  <a:srgbClr val="0000FF"/>
                </a:solidFill>
                <a:cs typeface="Times New Roman" charset="0"/>
              </a:rPr>
              <a:t> (Stanford)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57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21338-1A4D-954D-BE1F-433F51ECE076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83682" name="Rectangle 3074"/>
          <p:cNvSpPr>
            <a:spLocks noGrp="1" noChangeArrowheads="1"/>
          </p:cNvSpPr>
          <p:nvPr>
            <p:ph type="title"/>
          </p:nvPr>
        </p:nvSpPr>
        <p:spPr>
          <a:xfrm>
            <a:off x="636588" y="379413"/>
            <a:ext cx="7772400" cy="995362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The problem with loops contd.</a:t>
            </a:r>
          </a:p>
        </p:txBody>
      </p:sp>
      <p:sp>
        <p:nvSpPr>
          <p:cNvPr id="583697" name="Line 3089"/>
          <p:cNvSpPr>
            <a:spLocks noChangeShapeType="1"/>
          </p:cNvSpPr>
          <p:nvPr/>
        </p:nvSpPr>
        <p:spPr bwMode="auto">
          <a:xfrm>
            <a:off x="1336323" y="2374900"/>
            <a:ext cx="152400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583732" name="Group 3124"/>
          <p:cNvGrpSpPr>
            <a:grpSpLocks/>
          </p:cNvGrpSpPr>
          <p:nvPr/>
        </p:nvGrpSpPr>
        <p:grpSpPr bwMode="auto">
          <a:xfrm>
            <a:off x="1731963" y="4329113"/>
            <a:ext cx="1408112" cy="644525"/>
            <a:chOff x="1091" y="2727"/>
            <a:chExt cx="887" cy="406"/>
          </a:xfrm>
        </p:grpSpPr>
        <p:sp>
          <p:nvSpPr>
            <p:cNvPr id="583711" name="Text Box 3103"/>
            <p:cNvSpPr txBox="1">
              <a:spLocks noChangeArrowheads="1"/>
            </p:cNvSpPr>
            <p:nvPr/>
          </p:nvSpPr>
          <p:spPr bwMode="auto">
            <a:xfrm>
              <a:off x="1091" y="2727"/>
              <a:ext cx="887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sz="3200" dirty="0">
                  <a:solidFill>
                    <a:srgbClr val="008380"/>
                  </a:solidFill>
                  <a:cs typeface="+mn-cs"/>
                </a:rPr>
                <a:t>= P(r, s)</a:t>
              </a:r>
              <a:endParaRPr lang="en-US" sz="2400" i="0" dirty="0">
                <a:solidFill>
                  <a:srgbClr val="008380"/>
                </a:solidFill>
                <a:cs typeface="+mn-cs"/>
              </a:endParaRPr>
            </a:p>
          </p:txBody>
        </p:sp>
        <p:sp>
          <p:nvSpPr>
            <p:cNvPr id="583714" name="Line 3106"/>
            <p:cNvSpPr>
              <a:spLocks noChangeShapeType="1"/>
            </p:cNvSpPr>
            <p:nvPr/>
          </p:nvSpPr>
          <p:spPr bwMode="auto">
            <a:xfrm>
              <a:off x="1783" y="2876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16" name="Line 3108"/>
            <p:cNvSpPr>
              <a:spLocks noChangeShapeType="1"/>
            </p:cNvSpPr>
            <p:nvPr/>
          </p:nvSpPr>
          <p:spPr bwMode="auto">
            <a:xfrm>
              <a:off x="1569" y="2876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583740" name="Group 3132"/>
          <p:cNvGrpSpPr>
            <a:grpSpLocks/>
          </p:cNvGrpSpPr>
          <p:nvPr/>
        </p:nvGrpSpPr>
        <p:grpSpPr bwMode="auto">
          <a:xfrm>
            <a:off x="2679700" y="2074864"/>
            <a:ext cx="5902325" cy="1570038"/>
            <a:chOff x="1688" y="1307"/>
            <a:chExt cx="3718" cy="989"/>
          </a:xfrm>
        </p:grpSpPr>
        <p:sp>
          <p:nvSpPr>
            <p:cNvPr id="583686" name="Text Box 3078"/>
            <p:cNvSpPr txBox="1">
              <a:spLocks noChangeArrowheads="1"/>
            </p:cNvSpPr>
            <p:nvPr/>
          </p:nvSpPr>
          <p:spPr bwMode="auto">
            <a:xfrm>
              <a:off x="1688" y="1307"/>
              <a:ext cx="3718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50000"/>
                </a:lnSpc>
                <a:defRPr/>
              </a:pPr>
              <a:r>
                <a:rPr lang="en-US" sz="3200" dirty="0">
                  <a:solidFill>
                    <a:srgbClr val="008380"/>
                  </a:solidFill>
                  <a:cs typeface="+mn-cs"/>
                </a:rPr>
                <a:t>P(g | r, s) P(r, s) + P(g | r, s) P(r, s)</a:t>
              </a:r>
            </a:p>
            <a:p>
              <a:pPr algn="r">
                <a:lnSpc>
                  <a:spcPct val="150000"/>
                </a:lnSpc>
                <a:defRPr/>
              </a:pPr>
              <a:r>
                <a:rPr lang="en-US" sz="3200" dirty="0">
                  <a:solidFill>
                    <a:srgbClr val="008380"/>
                  </a:solidFill>
                  <a:cs typeface="+mn-cs"/>
                </a:rPr>
                <a:t>+ P(g | r, s) P(r, s) + P(g | r, s) P(r, s)</a:t>
              </a:r>
            </a:p>
          </p:txBody>
        </p:sp>
        <p:sp>
          <p:nvSpPr>
            <p:cNvPr id="583701" name="Line 3093"/>
            <p:cNvSpPr>
              <a:spLocks noChangeShapeType="1"/>
            </p:cNvSpPr>
            <p:nvPr/>
          </p:nvSpPr>
          <p:spPr bwMode="auto">
            <a:xfrm>
              <a:off x="5167" y="1534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02" name="Line 3094"/>
            <p:cNvSpPr>
              <a:spLocks noChangeShapeType="1"/>
            </p:cNvSpPr>
            <p:nvPr/>
          </p:nvSpPr>
          <p:spPr bwMode="auto">
            <a:xfrm>
              <a:off x="2184" y="1994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03" name="Line 3095"/>
            <p:cNvSpPr>
              <a:spLocks noChangeShapeType="1"/>
            </p:cNvSpPr>
            <p:nvPr/>
          </p:nvSpPr>
          <p:spPr bwMode="auto">
            <a:xfrm>
              <a:off x="4000" y="1994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04" name="Line 3096"/>
            <p:cNvSpPr>
              <a:spLocks noChangeShapeType="1"/>
            </p:cNvSpPr>
            <p:nvPr/>
          </p:nvSpPr>
          <p:spPr bwMode="auto">
            <a:xfrm>
              <a:off x="4509" y="1994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05" name="Line 3097"/>
            <p:cNvSpPr>
              <a:spLocks noChangeShapeType="1"/>
            </p:cNvSpPr>
            <p:nvPr/>
          </p:nvSpPr>
          <p:spPr bwMode="auto">
            <a:xfrm>
              <a:off x="5180" y="1994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06" name="Line 3098"/>
            <p:cNvSpPr>
              <a:spLocks noChangeShapeType="1"/>
            </p:cNvSpPr>
            <p:nvPr/>
          </p:nvSpPr>
          <p:spPr bwMode="auto">
            <a:xfrm>
              <a:off x="2532" y="1994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07" name="Line 3099"/>
            <p:cNvSpPr>
              <a:spLocks noChangeShapeType="1"/>
            </p:cNvSpPr>
            <p:nvPr/>
          </p:nvSpPr>
          <p:spPr bwMode="auto">
            <a:xfrm>
              <a:off x="3160" y="1994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08" name="Line 3100"/>
            <p:cNvSpPr>
              <a:spLocks noChangeShapeType="1"/>
            </p:cNvSpPr>
            <p:nvPr/>
          </p:nvSpPr>
          <p:spPr bwMode="auto">
            <a:xfrm>
              <a:off x="4329" y="1994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09" name="Line 3101"/>
            <p:cNvSpPr>
              <a:spLocks noChangeShapeType="1"/>
            </p:cNvSpPr>
            <p:nvPr/>
          </p:nvSpPr>
          <p:spPr bwMode="auto">
            <a:xfrm>
              <a:off x="4966" y="1994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698" name="Line 3090"/>
            <p:cNvSpPr>
              <a:spLocks noChangeShapeType="1"/>
            </p:cNvSpPr>
            <p:nvPr/>
          </p:nvSpPr>
          <p:spPr bwMode="auto">
            <a:xfrm>
              <a:off x="2180" y="1533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699" name="Line 3091"/>
            <p:cNvSpPr>
              <a:spLocks noChangeShapeType="1"/>
            </p:cNvSpPr>
            <p:nvPr/>
          </p:nvSpPr>
          <p:spPr bwMode="auto">
            <a:xfrm>
              <a:off x="3996" y="1534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00" name="Line 3092"/>
            <p:cNvSpPr>
              <a:spLocks noChangeShapeType="1"/>
            </p:cNvSpPr>
            <p:nvPr/>
          </p:nvSpPr>
          <p:spPr bwMode="auto">
            <a:xfrm>
              <a:off x="4514" y="1534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583738" name="Group 3130"/>
          <p:cNvGrpSpPr>
            <a:grpSpLocks/>
          </p:cNvGrpSpPr>
          <p:nvPr/>
        </p:nvGrpSpPr>
        <p:grpSpPr bwMode="auto">
          <a:xfrm>
            <a:off x="3028960" y="1733550"/>
            <a:ext cx="4451350" cy="2463801"/>
            <a:chOff x="1629" y="1092"/>
            <a:chExt cx="2804" cy="1552"/>
          </a:xfrm>
        </p:grpSpPr>
        <p:sp>
          <p:nvSpPr>
            <p:cNvPr id="583718" name="AutoShape 3110"/>
            <p:cNvSpPr>
              <a:spLocks/>
            </p:cNvSpPr>
            <p:nvPr/>
          </p:nvSpPr>
          <p:spPr bwMode="auto">
            <a:xfrm rot="16200000">
              <a:off x="3866" y="1810"/>
              <a:ext cx="114" cy="1004"/>
            </a:xfrm>
            <a:prstGeom prst="leftBrace">
              <a:avLst>
                <a:gd name="adj1" fmla="val 73392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19" name="AutoShape 3111"/>
            <p:cNvSpPr>
              <a:spLocks/>
            </p:cNvSpPr>
            <p:nvPr/>
          </p:nvSpPr>
          <p:spPr bwMode="auto">
            <a:xfrm rot="16200000">
              <a:off x="2096" y="1823"/>
              <a:ext cx="114" cy="1004"/>
            </a:xfrm>
            <a:prstGeom prst="leftBrace">
              <a:avLst>
                <a:gd name="adj1" fmla="val 73392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20" name="AutoShape 3112"/>
            <p:cNvSpPr>
              <a:spLocks/>
            </p:cNvSpPr>
            <p:nvPr/>
          </p:nvSpPr>
          <p:spPr bwMode="auto">
            <a:xfrm rot="5400000" flipV="1">
              <a:off x="2074" y="946"/>
              <a:ext cx="114" cy="1004"/>
            </a:xfrm>
            <a:prstGeom prst="leftBrace">
              <a:avLst>
                <a:gd name="adj1" fmla="val 73392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21" name="AutoShape 3113"/>
            <p:cNvSpPr>
              <a:spLocks/>
            </p:cNvSpPr>
            <p:nvPr/>
          </p:nvSpPr>
          <p:spPr bwMode="auto">
            <a:xfrm rot="5400000" flipV="1">
              <a:off x="3874" y="918"/>
              <a:ext cx="114" cy="1004"/>
            </a:xfrm>
            <a:prstGeom prst="leftBrace">
              <a:avLst>
                <a:gd name="adj1" fmla="val 73392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22" name="Text Box 3114"/>
            <p:cNvSpPr txBox="1">
              <a:spLocks noChangeArrowheads="1"/>
            </p:cNvSpPr>
            <p:nvPr/>
          </p:nvSpPr>
          <p:spPr bwMode="auto">
            <a:xfrm>
              <a:off x="2032" y="1093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008380"/>
                  </a:solidFill>
                  <a:cs typeface="+mn-cs"/>
                </a:rPr>
                <a:t>0</a:t>
              </a:r>
            </a:p>
          </p:txBody>
        </p:sp>
        <p:sp>
          <p:nvSpPr>
            <p:cNvPr id="583723" name="Text Box 3115"/>
            <p:cNvSpPr txBox="1">
              <a:spLocks noChangeArrowheads="1"/>
            </p:cNvSpPr>
            <p:nvPr/>
          </p:nvSpPr>
          <p:spPr bwMode="auto">
            <a:xfrm>
              <a:off x="3839" y="2353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008380"/>
                  </a:solidFill>
                  <a:cs typeface="+mn-cs"/>
                </a:rPr>
                <a:t>1</a:t>
              </a:r>
            </a:p>
          </p:txBody>
        </p:sp>
        <p:sp>
          <p:nvSpPr>
            <p:cNvPr id="583724" name="Text Box 3116"/>
            <p:cNvSpPr txBox="1">
              <a:spLocks noChangeArrowheads="1"/>
            </p:cNvSpPr>
            <p:nvPr/>
          </p:nvSpPr>
          <p:spPr bwMode="auto">
            <a:xfrm>
              <a:off x="2070" y="2353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008380"/>
                  </a:solidFill>
                  <a:cs typeface="+mn-cs"/>
                </a:rPr>
                <a:t>0</a:t>
              </a:r>
            </a:p>
          </p:txBody>
        </p:sp>
        <p:sp>
          <p:nvSpPr>
            <p:cNvPr id="583725" name="Text Box 3117"/>
            <p:cNvSpPr txBox="1">
              <a:spLocks noChangeArrowheads="1"/>
            </p:cNvSpPr>
            <p:nvPr/>
          </p:nvSpPr>
          <p:spPr bwMode="auto">
            <a:xfrm>
              <a:off x="3834" y="1092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008380"/>
                  </a:solidFill>
                  <a:cs typeface="+mn-cs"/>
                </a:rPr>
                <a:t>0</a:t>
              </a:r>
            </a:p>
          </p:txBody>
        </p:sp>
      </p:grpSp>
      <p:grpSp>
        <p:nvGrpSpPr>
          <p:cNvPr id="583731" name="Group 3123"/>
          <p:cNvGrpSpPr>
            <a:grpSpLocks/>
          </p:cNvGrpSpPr>
          <p:nvPr/>
        </p:nvGrpSpPr>
        <p:grpSpPr bwMode="auto">
          <a:xfrm>
            <a:off x="1701800" y="5140325"/>
            <a:ext cx="4552950" cy="644525"/>
            <a:chOff x="1083" y="3352"/>
            <a:chExt cx="2868" cy="406"/>
          </a:xfrm>
        </p:grpSpPr>
        <p:sp>
          <p:nvSpPr>
            <p:cNvPr id="583726" name="Text Box 3118"/>
            <p:cNvSpPr txBox="1">
              <a:spLocks noChangeArrowheads="1"/>
            </p:cNvSpPr>
            <p:nvPr/>
          </p:nvSpPr>
          <p:spPr bwMode="auto">
            <a:xfrm>
              <a:off x="1083" y="3352"/>
              <a:ext cx="2868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sz="3200" dirty="0">
                  <a:solidFill>
                    <a:srgbClr val="008380"/>
                  </a:solidFill>
                  <a:cs typeface="+mn-cs"/>
                </a:rPr>
                <a:t>= P(r) P(s) ~ 0.5 ·0.5 = 0.25</a:t>
              </a:r>
              <a:endParaRPr lang="en-US" sz="2400" i="0" dirty="0">
                <a:solidFill>
                  <a:srgbClr val="008380"/>
                </a:solidFill>
                <a:cs typeface="+mn-cs"/>
              </a:endParaRPr>
            </a:p>
          </p:txBody>
        </p:sp>
        <p:sp>
          <p:nvSpPr>
            <p:cNvPr id="583727" name="Line 3119"/>
            <p:cNvSpPr>
              <a:spLocks noChangeShapeType="1"/>
            </p:cNvSpPr>
            <p:nvPr/>
          </p:nvSpPr>
          <p:spPr bwMode="auto">
            <a:xfrm>
              <a:off x="1980" y="3500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28" name="Line 3120"/>
            <p:cNvSpPr>
              <a:spLocks noChangeShapeType="1"/>
            </p:cNvSpPr>
            <p:nvPr/>
          </p:nvSpPr>
          <p:spPr bwMode="auto">
            <a:xfrm>
              <a:off x="1524" y="3500"/>
              <a:ext cx="9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583736" name="Group 3128"/>
          <p:cNvGrpSpPr>
            <a:grpSpLocks/>
          </p:cNvGrpSpPr>
          <p:nvPr/>
        </p:nvGrpSpPr>
        <p:grpSpPr bwMode="auto">
          <a:xfrm>
            <a:off x="531813" y="5353050"/>
            <a:ext cx="1520825" cy="1243013"/>
            <a:chOff x="335" y="3372"/>
            <a:chExt cx="958" cy="783"/>
          </a:xfrm>
        </p:grpSpPr>
        <p:sp>
          <p:nvSpPr>
            <p:cNvPr id="583730" name="Line 3122"/>
            <p:cNvSpPr>
              <a:spLocks noChangeShapeType="1"/>
            </p:cNvSpPr>
            <p:nvPr/>
          </p:nvSpPr>
          <p:spPr bwMode="auto">
            <a:xfrm flipH="1">
              <a:off x="1159" y="3372"/>
              <a:ext cx="134" cy="2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3734" name="Text Box 3126"/>
            <p:cNvSpPr txBox="1">
              <a:spLocks noChangeArrowheads="1"/>
            </p:cNvSpPr>
            <p:nvPr/>
          </p:nvSpPr>
          <p:spPr bwMode="auto">
            <a:xfrm>
              <a:off x="335" y="3867"/>
              <a:ext cx="7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>
                  <a:solidFill>
                    <a:srgbClr val="FF0000"/>
                  </a:solidFill>
                  <a:cs typeface="+mn-cs"/>
                </a:rPr>
                <a:t>problem</a:t>
              </a:r>
            </a:p>
          </p:txBody>
        </p:sp>
        <p:cxnSp>
          <p:nvCxnSpPr>
            <p:cNvPr id="583735" name="AutoShape 3127"/>
            <p:cNvCxnSpPr>
              <a:cxnSpLocks noChangeShapeType="1"/>
              <a:stCxn id="583734" idx="0"/>
              <a:endCxn id="583730" idx="1"/>
            </p:cNvCxnSpPr>
            <p:nvPr/>
          </p:nvCxnSpPr>
          <p:spPr bwMode="auto">
            <a:xfrm rot="16200000">
              <a:off x="808" y="3516"/>
              <a:ext cx="256" cy="446"/>
            </a:xfrm>
            <a:prstGeom prst="bentConnector3">
              <a:avLst>
                <a:gd name="adj1" fmla="val 51954"/>
              </a:avLst>
            </a:prstGeom>
            <a:noFill/>
            <a:ln w="38100">
              <a:solidFill>
                <a:srgbClr val="FF0000"/>
              </a:solidFill>
              <a:miter lim="800000"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583737" name="Text Box 3129"/>
          <p:cNvSpPr txBox="1">
            <a:spLocks noChangeArrowheads="1"/>
          </p:cNvSpPr>
          <p:nvPr/>
        </p:nvSpPr>
        <p:spPr bwMode="auto">
          <a:xfrm>
            <a:off x="3287713" y="4435475"/>
            <a:ext cx="7096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i="0" dirty="0">
                <a:solidFill>
                  <a:srgbClr val="008380"/>
                </a:solidFill>
                <a:cs typeface="+mn-cs"/>
              </a:rPr>
              <a:t>~ 0</a:t>
            </a:r>
          </a:p>
        </p:txBody>
      </p:sp>
      <p:sp>
        <p:nvSpPr>
          <p:cNvPr id="583739" name="Text Box 3131"/>
          <p:cNvSpPr txBox="1">
            <a:spLocks noChangeArrowheads="1"/>
          </p:cNvSpPr>
          <p:nvPr/>
        </p:nvSpPr>
        <p:spPr bwMode="auto">
          <a:xfrm>
            <a:off x="817563" y="2201863"/>
            <a:ext cx="12557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008380"/>
                </a:solidFill>
                <a:cs typeface="+mn-cs"/>
              </a:rPr>
              <a:t>P(g) =</a:t>
            </a:r>
          </a:p>
        </p:txBody>
      </p:sp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5062221" y="6580365"/>
            <a:ext cx="40817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FF"/>
                </a:solidFill>
                <a:cs typeface="Times New Roman" charset="0"/>
              </a:rPr>
              <a:t>© Jack Breese (Microsoft) &amp; Daphne </a:t>
            </a:r>
            <a:r>
              <a:rPr lang="en-US" sz="1400" dirty="0" err="1">
                <a:solidFill>
                  <a:srgbClr val="0000FF"/>
                </a:solidFill>
                <a:cs typeface="Times New Roman" charset="0"/>
              </a:rPr>
              <a:t>Koller</a:t>
            </a:r>
            <a:r>
              <a:rPr lang="en-US" sz="1400" dirty="0">
                <a:solidFill>
                  <a:srgbClr val="0000FF"/>
                </a:solidFill>
                <a:cs typeface="Times New Roman" charset="0"/>
              </a:rPr>
              <a:t> (Stanford)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4413" y="5014913"/>
            <a:ext cx="1320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Propagation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4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3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3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3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7" grpId="0" autoUpdateAnimBg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EF51B0-3753-1A43-BAC1-CF7C9B1F6C20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427014" name="Oval 6"/>
          <p:cNvSpPr>
            <a:spLocks noChangeArrowheads="1"/>
          </p:cNvSpPr>
          <p:nvPr/>
        </p:nvSpPr>
        <p:spPr bwMode="auto">
          <a:xfrm>
            <a:off x="914400" y="1700213"/>
            <a:ext cx="530225" cy="530225"/>
          </a:xfrm>
          <a:prstGeom prst="ellipse">
            <a:avLst/>
          </a:prstGeom>
          <a:solidFill>
            <a:srgbClr val="33CCCC"/>
          </a:solidFill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7015" name="Oval 7"/>
          <p:cNvSpPr>
            <a:spLocks noChangeArrowheads="1"/>
          </p:cNvSpPr>
          <p:nvPr/>
        </p:nvSpPr>
        <p:spPr bwMode="auto">
          <a:xfrm>
            <a:off x="914400" y="2690813"/>
            <a:ext cx="530225" cy="530225"/>
          </a:xfrm>
          <a:prstGeom prst="ellipse">
            <a:avLst/>
          </a:prstGeom>
          <a:solidFill>
            <a:srgbClr val="33CCCC"/>
          </a:solidFill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7016" name="Oval 8"/>
          <p:cNvSpPr>
            <a:spLocks noChangeArrowheads="1"/>
          </p:cNvSpPr>
          <p:nvPr/>
        </p:nvSpPr>
        <p:spPr bwMode="auto">
          <a:xfrm>
            <a:off x="914400" y="3681413"/>
            <a:ext cx="530225" cy="530225"/>
          </a:xfrm>
          <a:prstGeom prst="ellipse">
            <a:avLst/>
          </a:prstGeom>
          <a:solidFill>
            <a:srgbClr val="33CCCC"/>
          </a:solidFill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701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Variable elimination</a:t>
            </a:r>
          </a:p>
        </p:txBody>
      </p:sp>
      <p:sp>
        <p:nvSpPr>
          <p:cNvPr id="427018" name="Text Box 10"/>
          <p:cNvSpPr txBox="1">
            <a:spLocks noChangeArrowheads="1"/>
          </p:cNvSpPr>
          <p:nvPr/>
        </p:nvSpPr>
        <p:spPr bwMode="auto">
          <a:xfrm>
            <a:off x="963613" y="1676400"/>
            <a:ext cx="43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>
                <a:cs typeface="+mn-cs"/>
              </a:rPr>
              <a:t>A</a:t>
            </a:r>
          </a:p>
        </p:txBody>
      </p:sp>
      <p:sp>
        <p:nvSpPr>
          <p:cNvPr id="427019" name="Text Box 11"/>
          <p:cNvSpPr txBox="1">
            <a:spLocks noChangeArrowheads="1"/>
          </p:cNvSpPr>
          <p:nvPr/>
        </p:nvSpPr>
        <p:spPr bwMode="auto">
          <a:xfrm>
            <a:off x="963613" y="2667000"/>
            <a:ext cx="43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>
                <a:cs typeface="+mn-cs"/>
              </a:rPr>
              <a:t>B</a:t>
            </a:r>
          </a:p>
        </p:txBody>
      </p:sp>
      <p:sp>
        <p:nvSpPr>
          <p:cNvPr id="427020" name="Text Box 12"/>
          <p:cNvSpPr txBox="1">
            <a:spLocks noChangeArrowheads="1"/>
          </p:cNvSpPr>
          <p:nvPr/>
        </p:nvSpPr>
        <p:spPr bwMode="auto">
          <a:xfrm>
            <a:off x="950913" y="3657600"/>
            <a:ext cx="4556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>
                <a:cs typeface="+mn-cs"/>
              </a:rPr>
              <a:t>C</a:t>
            </a:r>
          </a:p>
        </p:txBody>
      </p:sp>
      <p:sp>
        <p:nvSpPr>
          <p:cNvPr id="427021" name="Line 13"/>
          <p:cNvSpPr>
            <a:spLocks noChangeShapeType="1"/>
          </p:cNvSpPr>
          <p:nvPr/>
        </p:nvSpPr>
        <p:spPr bwMode="auto">
          <a:xfrm>
            <a:off x="1179513" y="2249488"/>
            <a:ext cx="0" cy="4572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7022" name="Line 14"/>
          <p:cNvSpPr>
            <a:spLocks noChangeShapeType="1"/>
          </p:cNvSpPr>
          <p:nvPr/>
        </p:nvSpPr>
        <p:spPr bwMode="auto">
          <a:xfrm>
            <a:off x="1179513" y="3222625"/>
            <a:ext cx="0" cy="4572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45067" name="Group 19"/>
          <p:cNvGrpSpPr>
            <a:grpSpLocks/>
          </p:cNvGrpSpPr>
          <p:nvPr/>
        </p:nvGrpSpPr>
        <p:grpSpPr bwMode="auto">
          <a:xfrm>
            <a:off x="1905000" y="1676401"/>
            <a:ext cx="5611813" cy="1422401"/>
            <a:chOff x="384" y="1632"/>
            <a:chExt cx="3535" cy="896"/>
          </a:xfrm>
        </p:grpSpPr>
        <p:sp>
          <p:nvSpPr>
            <p:cNvPr id="427028" name="Text Box 20"/>
            <p:cNvSpPr txBox="1">
              <a:spLocks noChangeArrowheads="1"/>
            </p:cNvSpPr>
            <p:nvPr/>
          </p:nvSpPr>
          <p:spPr bwMode="auto">
            <a:xfrm>
              <a:off x="384" y="1632"/>
              <a:ext cx="353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rgbClr val="008380"/>
                  </a:solidFill>
                  <a:cs typeface="+mn-cs"/>
                </a:rPr>
                <a:t>P(c) = </a:t>
              </a:r>
              <a:r>
                <a:rPr lang="en-US" sz="3600" b="1" i="0" dirty="0">
                  <a:solidFill>
                    <a:srgbClr val="008380"/>
                  </a:solidFill>
                  <a:latin typeface="Symbol" charset="0"/>
                  <a:cs typeface="+mn-cs"/>
                </a:rPr>
                <a:t>S </a:t>
              </a:r>
              <a:r>
                <a:rPr lang="en-US" sz="3200" dirty="0">
                  <a:solidFill>
                    <a:srgbClr val="008380"/>
                  </a:solidFill>
                  <a:cs typeface="+mn-cs"/>
                </a:rPr>
                <a:t>P(c | b) </a:t>
              </a:r>
              <a:r>
                <a:rPr lang="en-US" sz="3600" b="1" i="0" dirty="0">
                  <a:solidFill>
                    <a:srgbClr val="008380"/>
                  </a:solidFill>
                  <a:latin typeface="Symbol" charset="0"/>
                  <a:cs typeface="+mn-cs"/>
                </a:rPr>
                <a:t>S </a:t>
              </a:r>
              <a:r>
                <a:rPr lang="en-US" sz="3200" dirty="0">
                  <a:solidFill>
                    <a:srgbClr val="008380"/>
                  </a:solidFill>
                  <a:cs typeface="+mn-cs"/>
                </a:rPr>
                <a:t>P(b | a) P(a) </a:t>
              </a:r>
            </a:p>
          </p:txBody>
        </p:sp>
        <p:sp>
          <p:nvSpPr>
            <p:cNvPr id="427029" name="Text Box 21"/>
            <p:cNvSpPr txBox="1">
              <a:spLocks noChangeArrowheads="1"/>
            </p:cNvSpPr>
            <p:nvPr/>
          </p:nvSpPr>
          <p:spPr bwMode="auto">
            <a:xfrm>
              <a:off x="1194" y="1872"/>
              <a:ext cx="21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400" dirty="0">
                  <a:solidFill>
                    <a:srgbClr val="008380"/>
                  </a:solidFill>
                  <a:cs typeface="+mn-cs"/>
                </a:rPr>
                <a:t>b</a:t>
              </a:r>
            </a:p>
          </p:txBody>
        </p:sp>
        <p:sp>
          <p:nvSpPr>
            <p:cNvPr id="427030" name="Text Box 22"/>
            <p:cNvSpPr txBox="1">
              <a:spLocks noChangeArrowheads="1"/>
            </p:cNvSpPr>
            <p:nvPr/>
          </p:nvSpPr>
          <p:spPr bwMode="auto">
            <a:xfrm>
              <a:off x="2256" y="187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400" dirty="0">
                  <a:solidFill>
                    <a:srgbClr val="008380"/>
                  </a:solidFill>
                  <a:cs typeface="+mn-cs"/>
                </a:rPr>
                <a:t>a</a:t>
              </a:r>
            </a:p>
          </p:txBody>
        </p:sp>
        <p:sp>
          <p:nvSpPr>
            <p:cNvPr id="427031" name="AutoShape 23"/>
            <p:cNvSpPr>
              <a:spLocks/>
            </p:cNvSpPr>
            <p:nvPr/>
          </p:nvSpPr>
          <p:spPr bwMode="auto">
            <a:xfrm rot="-5394759">
              <a:off x="2928" y="1343"/>
              <a:ext cx="144" cy="1585"/>
            </a:xfrm>
            <a:prstGeom prst="leftBrace">
              <a:avLst>
                <a:gd name="adj1" fmla="val 91725"/>
                <a:gd name="adj2" fmla="val 50000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7032" name="Text Box 24"/>
            <p:cNvSpPr txBox="1">
              <a:spLocks noChangeArrowheads="1"/>
            </p:cNvSpPr>
            <p:nvPr/>
          </p:nvSpPr>
          <p:spPr bwMode="auto">
            <a:xfrm>
              <a:off x="2763" y="2160"/>
              <a:ext cx="54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3200" dirty="0">
                  <a:solidFill>
                    <a:srgbClr val="008380"/>
                  </a:solidFill>
                  <a:cs typeface="+mn-cs"/>
                </a:rPr>
                <a:t>P(b)</a:t>
              </a:r>
            </a:p>
          </p:txBody>
        </p:sp>
      </p:grpSp>
      <p:grpSp>
        <p:nvGrpSpPr>
          <p:cNvPr id="427054" name="Group 46"/>
          <p:cNvGrpSpPr>
            <a:grpSpLocks/>
          </p:cNvGrpSpPr>
          <p:nvPr/>
        </p:nvGrpSpPr>
        <p:grpSpPr bwMode="auto">
          <a:xfrm>
            <a:off x="1736725" y="2819401"/>
            <a:ext cx="2433638" cy="1819276"/>
            <a:chOff x="1094" y="1776"/>
            <a:chExt cx="1533" cy="1146"/>
          </a:xfrm>
        </p:grpSpPr>
        <p:sp>
          <p:nvSpPr>
            <p:cNvPr id="427012" name="AutoShape 4"/>
            <p:cNvSpPr>
              <a:spLocks noChangeArrowheads="1"/>
            </p:cNvSpPr>
            <p:nvPr/>
          </p:nvSpPr>
          <p:spPr bwMode="auto">
            <a:xfrm>
              <a:off x="1536" y="2285"/>
              <a:ext cx="480" cy="336"/>
            </a:xfrm>
            <a:prstGeom prst="downArrowCallout">
              <a:avLst>
                <a:gd name="adj1" fmla="val 35714"/>
                <a:gd name="adj2" fmla="val 35714"/>
                <a:gd name="adj3" fmla="val 16667"/>
                <a:gd name="adj4" fmla="val 66667"/>
              </a:avLst>
            </a:prstGeom>
            <a:solidFill>
              <a:srgbClr val="66FF66"/>
            </a:solidFill>
            <a:ln w="38100" cap="sq">
              <a:solidFill>
                <a:schemeClr val="tx1"/>
              </a:solidFill>
              <a:miter lim="800000"/>
              <a:headEnd type="none" w="med" len="sm"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7034" name="Text Box 26"/>
            <p:cNvSpPr txBox="1">
              <a:spLocks noChangeArrowheads="1"/>
            </p:cNvSpPr>
            <p:nvPr/>
          </p:nvSpPr>
          <p:spPr bwMode="auto">
            <a:xfrm>
              <a:off x="1615" y="2256"/>
              <a:ext cx="25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400" i="0" dirty="0" smtClean="0">
                  <a:latin typeface="Albertus Medium" charset="0"/>
                  <a:cs typeface="+mn-cs"/>
                </a:rPr>
                <a:t>𝚷</a:t>
              </a:r>
              <a:endParaRPr lang="en-US" sz="2400" i="0" dirty="0">
                <a:cs typeface="+mn-cs"/>
              </a:endParaRPr>
            </a:p>
          </p:txBody>
        </p:sp>
        <p:sp>
          <p:nvSpPr>
            <p:cNvPr id="427035" name="Line 27"/>
            <p:cNvSpPr>
              <a:spLocks noChangeShapeType="1"/>
            </p:cNvSpPr>
            <p:nvPr/>
          </p:nvSpPr>
          <p:spPr bwMode="auto">
            <a:xfrm>
              <a:off x="1392" y="2064"/>
              <a:ext cx="288" cy="19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7036" name="Line 28"/>
            <p:cNvSpPr>
              <a:spLocks noChangeShapeType="1"/>
            </p:cNvSpPr>
            <p:nvPr/>
          </p:nvSpPr>
          <p:spPr bwMode="auto">
            <a:xfrm flipH="1">
              <a:off x="1920" y="2064"/>
              <a:ext cx="288" cy="19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7037" name="Text Box 29"/>
            <p:cNvSpPr txBox="1">
              <a:spLocks noChangeArrowheads="1"/>
            </p:cNvSpPr>
            <p:nvPr/>
          </p:nvSpPr>
          <p:spPr bwMode="auto">
            <a:xfrm>
              <a:off x="1094" y="1776"/>
              <a:ext cx="50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 dirty="0">
                  <a:solidFill>
                    <a:srgbClr val="008380"/>
                  </a:solidFill>
                  <a:cs typeface="+mn-cs"/>
                </a:rPr>
                <a:t>P(A)</a:t>
              </a:r>
            </a:p>
          </p:txBody>
        </p:sp>
        <p:sp>
          <p:nvSpPr>
            <p:cNvPr id="427038" name="Text Box 30"/>
            <p:cNvSpPr txBox="1">
              <a:spLocks noChangeArrowheads="1"/>
            </p:cNvSpPr>
            <p:nvPr/>
          </p:nvSpPr>
          <p:spPr bwMode="auto">
            <a:xfrm>
              <a:off x="1776" y="1776"/>
              <a:ext cx="85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 dirty="0">
                  <a:solidFill>
                    <a:srgbClr val="008380"/>
                  </a:solidFill>
                  <a:cs typeface="+mn-cs"/>
                </a:rPr>
                <a:t>P(B | A)</a:t>
              </a:r>
            </a:p>
          </p:txBody>
        </p:sp>
        <p:sp>
          <p:nvSpPr>
            <p:cNvPr id="427033" name="Text Box 25"/>
            <p:cNvSpPr txBox="1">
              <a:spLocks noChangeArrowheads="1"/>
            </p:cNvSpPr>
            <p:nvPr/>
          </p:nvSpPr>
          <p:spPr bwMode="auto">
            <a:xfrm>
              <a:off x="1344" y="2592"/>
              <a:ext cx="73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rgbClr val="008380"/>
                  </a:solidFill>
                  <a:cs typeface="+mn-cs"/>
                </a:rPr>
                <a:t>P(B, A)</a:t>
              </a:r>
            </a:p>
          </p:txBody>
        </p:sp>
      </p:grpSp>
      <p:grpSp>
        <p:nvGrpSpPr>
          <p:cNvPr id="427053" name="Group 45"/>
          <p:cNvGrpSpPr>
            <a:grpSpLocks/>
          </p:cNvGrpSpPr>
          <p:nvPr/>
        </p:nvGrpSpPr>
        <p:grpSpPr bwMode="auto">
          <a:xfrm>
            <a:off x="3352800" y="3938588"/>
            <a:ext cx="2000250" cy="801687"/>
            <a:chOff x="2112" y="2481"/>
            <a:chExt cx="1260" cy="505"/>
          </a:xfrm>
        </p:grpSpPr>
        <p:sp>
          <p:nvSpPr>
            <p:cNvPr id="427026" name="Line 18"/>
            <p:cNvSpPr>
              <a:spLocks noChangeShapeType="1"/>
            </p:cNvSpPr>
            <p:nvPr/>
          </p:nvSpPr>
          <p:spPr bwMode="auto">
            <a:xfrm>
              <a:off x="2112" y="2784"/>
              <a:ext cx="288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7011" name="AutoShape 3"/>
            <p:cNvSpPr>
              <a:spLocks noChangeArrowheads="1"/>
            </p:cNvSpPr>
            <p:nvPr/>
          </p:nvSpPr>
          <p:spPr bwMode="auto">
            <a:xfrm>
              <a:off x="2400" y="2544"/>
              <a:ext cx="384" cy="432"/>
            </a:xfrm>
            <a:prstGeom prst="rightArrowCallout">
              <a:avLst>
                <a:gd name="adj1" fmla="val 28125"/>
                <a:gd name="adj2" fmla="val 28125"/>
                <a:gd name="adj3" fmla="val 16667"/>
                <a:gd name="adj4" fmla="val 66667"/>
              </a:avLst>
            </a:prstGeom>
            <a:solidFill>
              <a:srgbClr val="66FF66"/>
            </a:solidFill>
            <a:ln w="38100" cap="sq">
              <a:solidFill>
                <a:schemeClr val="tx1"/>
              </a:solidFill>
              <a:miter lim="800000"/>
              <a:headEnd type="none" w="med" len="sm"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7025" name="Text Box 17"/>
            <p:cNvSpPr txBox="1">
              <a:spLocks noChangeArrowheads="1"/>
            </p:cNvSpPr>
            <p:nvPr/>
          </p:nvSpPr>
          <p:spPr bwMode="auto">
            <a:xfrm>
              <a:off x="2362" y="2481"/>
              <a:ext cx="28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3600" b="1" i="0">
                  <a:latin typeface="Symbol" charset="0"/>
                  <a:cs typeface="+mn-cs"/>
                </a:rPr>
                <a:t>S</a:t>
              </a:r>
              <a:endParaRPr lang="en-US" sz="2800">
                <a:cs typeface="+mn-cs"/>
              </a:endParaRPr>
            </a:p>
          </p:txBody>
        </p:sp>
        <p:sp>
          <p:nvSpPr>
            <p:cNvPr id="427039" name="Text Box 31"/>
            <p:cNvSpPr txBox="1">
              <a:spLocks noChangeArrowheads="1"/>
            </p:cNvSpPr>
            <p:nvPr/>
          </p:nvSpPr>
          <p:spPr bwMode="auto">
            <a:xfrm>
              <a:off x="2400" y="2736"/>
              <a:ext cx="2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>
                  <a:cs typeface="+mn-cs"/>
                </a:rPr>
                <a:t>A</a:t>
              </a:r>
              <a:endParaRPr lang="en-US" sz="2800">
                <a:cs typeface="+mn-cs"/>
              </a:endParaRPr>
            </a:p>
          </p:txBody>
        </p:sp>
        <p:sp>
          <p:nvSpPr>
            <p:cNvPr id="427040" name="Text Box 32"/>
            <p:cNvSpPr txBox="1">
              <a:spLocks noChangeArrowheads="1"/>
            </p:cNvSpPr>
            <p:nvPr/>
          </p:nvSpPr>
          <p:spPr bwMode="auto">
            <a:xfrm>
              <a:off x="2878" y="2592"/>
              <a:ext cx="49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 dirty="0">
                  <a:solidFill>
                    <a:srgbClr val="008380"/>
                  </a:solidFill>
                  <a:cs typeface="+mn-cs"/>
                </a:rPr>
                <a:t>P(B)</a:t>
              </a:r>
            </a:p>
          </p:txBody>
        </p:sp>
      </p:grpSp>
      <p:grpSp>
        <p:nvGrpSpPr>
          <p:cNvPr id="427049" name="Group 41"/>
          <p:cNvGrpSpPr>
            <a:grpSpLocks/>
          </p:cNvGrpSpPr>
          <p:nvPr/>
        </p:nvGrpSpPr>
        <p:grpSpPr bwMode="auto">
          <a:xfrm>
            <a:off x="5029200" y="4114801"/>
            <a:ext cx="2036763" cy="1895476"/>
            <a:chOff x="3168" y="2592"/>
            <a:chExt cx="1283" cy="1194"/>
          </a:xfrm>
        </p:grpSpPr>
        <p:sp>
          <p:nvSpPr>
            <p:cNvPr id="427010" name="AutoShape 2"/>
            <p:cNvSpPr>
              <a:spLocks noChangeArrowheads="1"/>
            </p:cNvSpPr>
            <p:nvPr/>
          </p:nvSpPr>
          <p:spPr bwMode="auto">
            <a:xfrm>
              <a:off x="3312" y="3149"/>
              <a:ext cx="480" cy="336"/>
            </a:xfrm>
            <a:prstGeom prst="downArrowCallout">
              <a:avLst>
                <a:gd name="adj1" fmla="val 35714"/>
                <a:gd name="adj2" fmla="val 35714"/>
                <a:gd name="adj3" fmla="val 16667"/>
                <a:gd name="adj4" fmla="val 66667"/>
              </a:avLst>
            </a:prstGeom>
            <a:solidFill>
              <a:srgbClr val="66FF66"/>
            </a:solidFill>
            <a:ln w="38100" cap="sq">
              <a:solidFill>
                <a:schemeClr val="tx1"/>
              </a:solidFill>
              <a:miter lim="800000"/>
              <a:headEnd type="none" w="med" len="sm"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7023" name="Line 15"/>
            <p:cNvSpPr>
              <a:spLocks noChangeShapeType="1"/>
            </p:cNvSpPr>
            <p:nvPr/>
          </p:nvSpPr>
          <p:spPr bwMode="auto">
            <a:xfrm>
              <a:off x="3168" y="2928"/>
              <a:ext cx="288" cy="19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7024" name="Text Box 16"/>
            <p:cNvSpPr txBox="1">
              <a:spLocks noChangeArrowheads="1"/>
            </p:cNvSpPr>
            <p:nvPr/>
          </p:nvSpPr>
          <p:spPr bwMode="auto">
            <a:xfrm>
              <a:off x="3391" y="3120"/>
              <a:ext cx="25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400" i="0" dirty="0" smtClean="0">
                  <a:latin typeface="Albertus Medium" charset="0"/>
                  <a:cs typeface="+mn-cs"/>
                </a:rPr>
                <a:t>𝚷</a:t>
              </a:r>
              <a:endParaRPr lang="en-US" sz="2400" i="0" dirty="0">
                <a:cs typeface="+mn-cs"/>
              </a:endParaRPr>
            </a:p>
          </p:txBody>
        </p:sp>
        <p:sp>
          <p:nvSpPr>
            <p:cNvPr id="427041" name="Text Box 33"/>
            <p:cNvSpPr txBox="1">
              <a:spLocks noChangeArrowheads="1"/>
            </p:cNvSpPr>
            <p:nvPr/>
          </p:nvSpPr>
          <p:spPr bwMode="auto">
            <a:xfrm>
              <a:off x="3630" y="2592"/>
              <a:ext cx="82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 dirty="0">
                  <a:solidFill>
                    <a:srgbClr val="008380"/>
                  </a:solidFill>
                  <a:cs typeface="+mn-cs"/>
                </a:rPr>
                <a:t>P(C | B)</a:t>
              </a:r>
            </a:p>
          </p:txBody>
        </p:sp>
        <p:sp>
          <p:nvSpPr>
            <p:cNvPr id="427042" name="Line 34"/>
            <p:cNvSpPr>
              <a:spLocks noChangeShapeType="1"/>
            </p:cNvSpPr>
            <p:nvPr/>
          </p:nvSpPr>
          <p:spPr bwMode="auto">
            <a:xfrm flipH="1">
              <a:off x="3696" y="2928"/>
              <a:ext cx="288" cy="19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7045" name="Text Box 37"/>
            <p:cNvSpPr txBox="1">
              <a:spLocks noChangeArrowheads="1"/>
            </p:cNvSpPr>
            <p:nvPr/>
          </p:nvSpPr>
          <p:spPr bwMode="auto">
            <a:xfrm>
              <a:off x="3216" y="3456"/>
              <a:ext cx="72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rgbClr val="008380"/>
                  </a:solidFill>
                  <a:cs typeface="+mn-cs"/>
                </a:rPr>
                <a:t>P(C, B)</a:t>
              </a:r>
            </a:p>
          </p:txBody>
        </p:sp>
      </p:grpSp>
      <p:grpSp>
        <p:nvGrpSpPr>
          <p:cNvPr id="427050" name="Group 42"/>
          <p:cNvGrpSpPr>
            <a:grpSpLocks/>
          </p:cNvGrpSpPr>
          <p:nvPr/>
        </p:nvGrpSpPr>
        <p:grpSpPr bwMode="auto">
          <a:xfrm>
            <a:off x="6324600" y="5310188"/>
            <a:ext cx="2000250" cy="801687"/>
            <a:chOff x="3984" y="3345"/>
            <a:chExt cx="1260" cy="505"/>
          </a:xfrm>
        </p:grpSpPr>
        <p:sp>
          <p:nvSpPr>
            <p:cNvPr id="427013" name="AutoShape 5"/>
            <p:cNvSpPr>
              <a:spLocks noChangeArrowheads="1"/>
            </p:cNvSpPr>
            <p:nvPr/>
          </p:nvSpPr>
          <p:spPr bwMode="auto">
            <a:xfrm>
              <a:off x="4272" y="3408"/>
              <a:ext cx="384" cy="432"/>
            </a:xfrm>
            <a:prstGeom prst="rightArrowCallout">
              <a:avLst>
                <a:gd name="adj1" fmla="val 28125"/>
                <a:gd name="adj2" fmla="val 28125"/>
                <a:gd name="adj3" fmla="val 16667"/>
                <a:gd name="adj4" fmla="val 66667"/>
              </a:avLst>
            </a:prstGeom>
            <a:solidFill>
              <a:srgbClr val="66FF66"/>
            </a:solidFill>
            <a:ln w="38100" cap="sq">
              <a:solidFill>
                <a:schemeClr val="tx1"/>
              </a:solidFill>
              <a:miter lim="800000"/>
              <a:headEnd type="none" w="med" len="sm"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7043" name="Text Box 35"/>
            <p:cNvSpPr txBox="1">
              <a:spLocks noChangeArrowheads="1"/>
            </p:cNvSpPr>
            <p:nvPr/>
          </p:nvSpPr>
          <p:spPr bwMode="auto">
            <a:xfrm>
              <a:off x="4234" y="3345"/>
              <a:ext cx="28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3600" b="1" i="0">
                  <a:latin typeface="Symbol" charset="0"/>
                  <a:cs typeface="+mn-cs"/>
                </a:rPr>
                <a:t>S</a:t>
              </a:r>
              <a:endParaRPr lang="en-US" sz="2800">
                <a:cs typeface="+mn-cs"/>
              </a:endParaRPr>
            </a:p>
          </p:txBody>
        </p:sp>
        <p:sp>
          <p:nvSpPr>
            <p:cNvPr id="427044" name="Line 36"/>
            <p:cNvSpPr>
              <a:spLocks noChangeShapeType="1"/>
            </p:cNvSpPr>
            <p:nvPr/>
          </p:nvSpPr>
          <p:spPr bwMode="auto">
            <a:xfrm>
              <a:off x="3984" y="3648"/>
              <a:ext cx="288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7046" name="Text Box 38"/>
            <p:cNvSpPr txBox="1">
              <a:spLocks noChangeArrowheads="1"/>
            </p:cNvSpPr>
            <p:nvPr/>
          </p:nvSpPr>
          <p:spPr bwMode="auto">
            <a:xfrm>
              <a:off x="4272" y="3600"/>
              <a:ext cx="2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>
                  <a:cs typeface="+mn-cs"/>
                </a:rPr>
                <a:t>B</a:t>
              </a:r>
              <a:endParaRPr lang="en-US" sz="2800">
                <a:cs typeface="+mn-cs"/>
              </a:endParaRPr>
            </a:p>
          </p:txBody>
        </p:sp>
        <p:sp>
          <p:nvSpPr>
            <p:cNvPr id="427047" name="Text Box 39"/>
            <p:cNvSpPr txBox="1">
              <a:spLocks noChangeArrowheads="1"/>
            </p:cNvSpPr>
            <p:nvPr/>
          </p:nvSpPr>
          <p:spPr bwMode="auto">
            <a:xfrm>
              <a:off x="4753" y="3456"/>
              <a:ext cx="49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 cap="sq">
                  <a:solidFill>
                    <a:schemeClr val="tx1"/>
                  </a:solidFill>
                  <a:miter lim="800000"/>
                  <a:headEnd type="none" w="med" len="sm"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2800" dirty="0">
                  <a:solidFill>
                    <a:srgbClr val="008380"/>
                  </a:solidFill>
                  <a:cs typeface="+mn-cs"/>
                </a:rPr>
                <a:t>P(C)</a:t>
              </a:r>
            </a:p>
          </p:txBody>
        </p:sp>
      </p:grp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5062221" y="6580365"/>
            <a:ext cx="40817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FF"/>
                </a:solidFill>
                <a:cs typeface="Times New Roman" charset="0"/>
              </a:rPr>
              <a:t>© Jack Breese (Microsoft) &amp; Daphne </a:t>
            </a:r>
            <a:r>
              <a:rPr lang="en-US" sz="1400" dirty="0" err="1">
                <a:solidFill>
                  <a:srgbClr val="0000FF"/>
                </a:solidFill>
                <a:cs typeface="Times New Roman" charset="0"/>
              </a:rPr>
              <a:t>Koller</a:t>
            </a:r>
            <a:r>
              <a:rPr lang="en-US" sz="1400" dirty="0">
                <a:solidFill>
                  <a:srgbClr val="0000FF"/>
                </a:solidFill>
                <a:cs typeface="Times New Roman" charset="0"/>
              </a:rPr>
              <a:t> (Stanford)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08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7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7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7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7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7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7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7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7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1A91D7-3ED6-9448-A15B-F68BB8522600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Inference as variable elimination </a:t>
            </a:r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848600" cy="4419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A </a:t>
            </a:r>
            <a:r>
              <a:rPr lang="en-US" dirty="0" smtClean="0">
                <a:solidFill>
                  <a:srgbClr val="150CFF"/>
                </a:solidFill>
                <a:cs typeface="+mn-cs"/>
              </a:rPr>
              <a:t>factor </a:t>
            </a:r>
            <a:r>
              <a:rPr lang="en-US" dirty="0" smtClean="0">
                <a:cs typeface="+mn-cs"/>
              </a:rPr>
              <a:t>(alias </a:t>
            </a:r>
            <a:r>
              <a:rPr lang="en-US" dirty="0" smtClean="0">
                <a:solidFill>
                  <a:srgbClr val="150CFF"/>
                </a:solidFill>
                <a:cs typeface="+mn-cs"/>
              </a:rPr>
              <a:t>potential</a:t>
            </a:r>
            <a:r>
              <a:rPr lang="en-US" dirty="0" smtClean="0">
                <a:cs typeface="+mn-cs"/>
              </a:rPr>
              <a:t>) over </a:t>
            </a:r>
            <a:r>
              <a:rPr lang="en-US" b="1" dirty="0" smtClean="0">
                <a:solidFill>
                  <a:srgbClr val="008380"/>
                </a:solidFill>
                <a:cs typeface="+mn-cs"/>
              </a:rPr>
              <a:t>X</a:t>
            </a:r>
            <a:r>
              <a:rPr lang="en-US" dirty="0" smtClean="0">
                <a:cs typeface="+mn-cs"/>
              </a:rPr>
              <a:t> is a function from </a:t>
            </a:r>
            <a:r>
              <a:rPr lang="en-US" dirty="0" err="1" smtClean="0">
                <a:solidFill>
                  <a:srgbClr val="008380"/>
                </a:solidFill>
                <a:cs typeface="+mn-cs"/>
              </a:rPr>
              <a:t>val</a:t>
            </a:r>
            <a:r>
              <a:rPr lang="en-US" dirty="0" smtClean="0">
                <a:solidFill>
                  <a:srgbClr val="008380"/>
                </a:solidFill>
                <a:cs typeface="+mn-cs"/>
              </a:rPr>
              <a:t>(</a:t>
            </a:r>
            <a:r>
              <a:rPr lang="en-US" b="1" dirty="0" smtClean="0">
                <a:solidFill>
                  <a:srgbClr val="008380"/>
                </a:solidFill>
                <a:cs typeface="+mn-cs"/>
              </a:rPr>
              <a:t>X</a:t>
            </a:r>
            <a:r>
              <a:rPr lang="en-US" dirty="0" smtClean="0">
                <a:solidFill>
                  <a:srgbClr val="008380"/>
                </a:solidFill>
                <a:cs typeface="+mn-cs"/>
              </a:rPr>
              <a:t>) </a:t>
            </a:r>
            <a:r>
              <a:rPr lang="en-US" dirty="0" smtClean="0">
                <a:cs typeface="+mn-cs"/>
              </a:rPr>
              <a:t>to numbers </a:t>
            </a:r>
            <a:r>
              <a:rPr lang="en-US" dirty="0" smtClean="0">
                <a:cs typeface="+mn-cs"/>
              </a:rPr>
              <a:t>in </a:t>
            </a:r>
            <a:r>
              <a:rPr lang="en-US" dirty="0" err="1" smtClean="0">
                <a:solidFill>
                  <a:srgbClr val="008380"/>
                </a:solidFill>
                <a:cs typeface="+mn-cs"/>
              </a:rPr>
              <a:t>ℝ</a:t>
            </a:r>
            <a:r>
              <a:rPr lang="en-US" dirty="0" smtClean="0">
                <a:cs typeface="+mn-cs"/>
              </a:rPr>
              <a:t>:</a:t>
            </a:r>
            <a:endParaRPr lang="en-US" i="1" dirty="0" smtClean="0">
              <a:cs typeface="+mn-cs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A CPT is a factor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A joint distribution is also a factor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BN inference: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factors are multiplied to give new ones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variables in factors summed out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A variable can be summed out as soon as all factors mentioning it have been multiplied.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5062221" y="6580365"/>
            <a:ext cx="40817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FF"/>
                </a:solidFill>
                <a:cs typeface="Times New Roman" charset="0"/>
              </a:rPr>
              <a:t>© Jack Breese (Microsoft) &amp; Daphne </a:t>
            </a:r>
            <a:r>
              <a:rPr lang="en-US" sz="1400" dirty="0" err="1">
                <a:solidFill>
                  <a:srgbClr val="0000FF"/>
                </a:solidFill>
                <a:cs typeface="Times New Roman" charset="0"/>
              </a:rPr>
              <a:t>Koller</a:t>
            </a:r>
            <a:r>
              <a:rPr lang="en-US" sz="1400" dirty="0">
                <a:solidFill>
                  <a:srgbClr val="0000FF"/>
                </a:solidFill>
                <a:cs typeface="Times New Roman" charset="0"/>
              </a:rPr>
              <a:t> (Stanford)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57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7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4819" grpId="0" build="p" bldLvl="2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solidFill>
            <a:srgbClr val="000000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arrow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600" dirty="0" smtClean="0"/>
        </a:defPPr>
      </a:lstStyle>
    </a:tx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1896</Words>
  <Application>Microsoft Macintosh PowerPoint</Application>
  <PresentationFormat>Bildschirmpräsentation (4:3)</PresentationFormat>
  <Paragraphs>773</Paragraphs>
  <Slides>54</Slides>
  <Notes>32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14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54</vt:i4>
      </vt:variant>
    </vt:vector>
  </HeadingPairs>
  <TitlesOfParts>
    <vt:vector size="71" baseType="lpstr">
      <vt:lpstr>Albertus Medium</vt:lpstr>
      <vt:lpstr>Calibri</vt:lpstr>
      <vt:lpstr>Gill Sans MT</vt:lpstr>
      <vt:lpstr>Lucida Grande</vt:lpstr>
      <vt:lpstr>Mangal</vt:lpstr>
      <vt:lpstr>ＭＳ Ｐゴシック</vt:lpstr>
      <vt:lpstr>Myriad Pro</vt:lpstr>
      <vt:lpstr>Symbol</vt:lpstr>
      <vt:lpstr>Times</vt:lpstr>
      <vt:lpstr>Times New Roman</vt:lpstr>
      <vt:lpstr>Wingdings</vt:lpstr>
      <vt:lpstr>Zapf Dingbats</vt:lpstr>
      <vt:lpstr>宋体</vt:lpstr>
      <vt:lpstr>Arial</vt:lpstr>
      <vt:lpstr>Office Theme</vt:lpstr>
      <vt:lpstr>7_Standarddesign</vt:lpstr>
      <vt:lpstr>Equation</vt:lpstr>
      <vt:lpstr>Web-Mining Agents </vt:lpstr>
      <vt:lpstr>Recap: Inference in Probabilistic Graphical Models</vt:lpstr>
      <vt:lpstr>A Simple Example</vt:lpstr>
      <vt:lpstr>Bayesian Network</vt:lpstr>
      <vt:lpstr>Digression: Polytrees</vt:lpstr>
      <vt:lpstr>The problem with loops</vt:lpstr>
      <vt:lpstr>The problem with loops contd.</vt:lpstr>
      <vt:lpstr>Variable elimination</vt:lpstr>
      <vt:lpstr>Inference as variable elimination </vt:lpstr>
      <vt:lpstr>Variable Elimination with loops</vt:lpstr>
      <vt:lpstr>Join trees*</vt:lpstr>
      <vt:lpstr>Recap: Markov networks</vt:lpstr>
      <vt:lpstr>Background</vt:lpstr>
      <vt:lpstr>Another example</vt:lpstr>
      <vt:lpstr>Markov Networks = Markov Random Fields</vt:lpstr>
      <vt:lpstr>Markov Random Fields</vt:lpstr>
      <vt:lpstr>Markov Random Fields</vt:lpstr>
      <vt:lpstr>Factor Graphs</vt:lpstr>
      <vt:lpstr>Transforming MRFs into BNs and back</vt:lpstr>
      <vt:lpstr>Factor Graphs vs. MRFs</vt:lpstr>
      <vt:lpstr>BNs – MRFs – FGs</vt:lpstr>
      <vt:lpstr>Generative vs. Discriminative</vt:lpstr>
      <vt:lpstr>Conditional Random Field</vt:lpstr>
      <vt:lpstr>PowerPoint-Präsentation</vt:lpstr>
      <vt:lpstr>Large-Scale Object Recognition using Label Relation Graphs</vt:lpstr>
      <vt:lpstr>Object Classification</vt:lpstr>
      <vt:lpstr>Object Classification</vt:lpstr>
      <vt:lpstr>Object Classification</vt:lpstr>
      <vt:lpstr>Object Classification</vt:lpstr>
      <vt:lpstr>Object labels have rich relations</vt:lpstr>
      <vt:lpstr>Goal: A new classification model </vt:lpstr>
      <vt:lpstr>Visual Model + Knowledge Graph</vt:lpstr>
      <vt:lpstr>Agenda</vt:lpstr>
      <vt:lpstr>Agenda</vt:lpstr>
      <vt:lpstr>Hierarchy and Exclusion (HEX) Graph</vt:lpstr>
      <vt:lpstr>Examples of HEX graphs</vt:lpstr>
      <vt:lpstr>State Space: Legal label configurations</vt:lpstr>
      <vt:lpstr>State Space: Legal label configurations</vt:lpstr>
      <vt:lpstr>State Space: Legal label configurations</vt:lpstr>
      <vt:lpstr>Agenda</vt:lpstr>
      <vt:lpstr>HEX Classification Model</vt:lpstr>
      <vt:lpstr>HEX Classification Model</vt:lpstr>
      <vt:lpstr>HEX Classification Model</vt:lpstr>
      <vt:lpstr>HEX Classification Model</vt:lpstr>
      <vt:lpstr>HEX Classification Model</vt:lpstr>
      <vt:lpstr>Special Case of HEX Model</vt:lpstr>
      <vt:lpstr>Learning</vt:lpstr>
      <vt:lpstr>Agenda</vt:lpstr>
      <vt:lpstr>Naïve Exact Inference is Intractable</vt:lpstr>
      <vt:lpstr>Treewidth</vt:lpstr>
      <vt:lpstr>Observation 1: Exclusions are good</vt:lpstr>
      <vt:lpstr>Observation 2: Equivalent graphs</vt:lpstr>
      <vt:lpstr>Observation 2: Equivalent graphs</vt:lpstr>
      <vt:lpstr>HEX Graph Inference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Large-Scale Object Recognition using a Knowledge Graph</dc:title>
  <dc:creator>Jia</dc:creator>
  <cp:lastModifiedBy>Özgür Özcep</cp:lastModifiedBy>
  <cp:revision>2156</cp:revision>
  <dcterms:created xsi:type="dcterms:W3CDTF">2014-07-28T04:29:55Z</dcterms:created>
  <dcterms:modified xsi:type="dcterms:W3CDTF">2020-01-13T12:59:02Z</dcterms:modified>
</cp:coreProperties>
</file>