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7"/>
  </p:notesMasterIdLst>
  <p:handoutMasterIdLst>
    <p:handoutMasterId r:id="rId68"/>
  </p:handoutMasterIdLst>
  <p:sldIdLst>
    <p:sldId id="273" r:id="rId2"/>
    <p:sldId id="326" r:id="rId3"/>
    <p:sldId id="274" r:id="rId4"/>
    <p:sldId id="328" r:id="rId5"/>
    <p:sldId id="283" r:id="rId6"/>
    <p:sldId id="341" r:id="rId7"/>
    <p:sldId id="276" r:id="rId8"/>
    <p:sldId id="294" r:id="rId9"/>
    <p:sldId id="296" r:id="rId10"/>
    <p:sldId id="295" r:id="rId11"/>
    <p:sldId id="298" r:id="rId12"/>
    <p:sldId id="297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5" r:id="rId21"/>
    <p:sldId id="286" r:id="rId22"/>
    <p:sldId id="287" r:id="rId23"/>
    <p:sldId id="349" r:id="rId24"/>
    <p:sldId id="288" r:id="rId25"/>
    <p:sldId id="347" r:id="rId26"/>
    <p:sldId id="350" r:id="rId27"/>
    <p:sldId id="289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4" r:id="rId37"/>
    <p:sldId id="310" r:id="rId38"/>
    <p:sldId id="318" r:id="rId39"/>
    <p:sldId id="312" r:id="rId40"/>
    <p:sldId id="313" r:id="rId41"/>
    <p:sldId id="292" r:id="rId42"/>
    <p:sldId id="316" r:id="rId43"/>
    <p:sldId id="317" r:id="rId44"/>
    <p:sldId id="319" r:id="rId45"/>
    <p:sldId id="320" r:id="rId46"/>
    <p:sldId id="321" r:id="rId47"/>
    <p:sldId id="322" r:id="rId48"/>
    <p:sldId id="324" r:id="rId49"/>
    <p:sldId id="325" r:id="rId50"/>
    <p:sldId id="327" r:id="rId51"/>
    <p:sldId id="343" r:id="rId52"/>
    <p:sldId id="332" r:id="rId53"/>
    <p:sldId id="348" r:id="rId54"/>
    <p:sldId id="346" r:id="rId55"/>
    <p:sldId id="345" r:id="rId56"/>
    <p:sldId id="329" r:id="rId57"/>
    <p:sldId id="337" r:id="rId58"/>
    <p:sldId id="331" r:id="rId59"/>
    <p:sldId id="338" r:id="rId60"/>
    <p:sldId id="333" r:id="rId61"/>
    <p:sldId id="335" r:id="rId62"/>
    <p:sldId id="339" r:id="rId63"/>
    <p:sldId id="342" r:id="rId64"/>
    <p:sldId id="351" r:id="rId65"/>
    <p:sldId id="400" r:id="rId6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380"/>
    <a:srgbClr val="0432FF"/>
    <a:srgbClr val="FFFF99"/>
    <a:srgbClr val="404040"/>
    <a:srgbClr val="24B485"/>
    <a:srgbClr val="24AA85"/>
    <a:srgbClr val="005A5B"/>
    <a:srgbClr val="248F85"/>
    <a:srgbClr val="3BB2A0"/>
    <a:srgbClr val="3CA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 autoAdjust="0"/>
    <p:restoredTop sz="74558" autoAdjust="0"/>
  </p:normalViewPr>
  <p:slideViewPr>
    <p:cSldViewPr>
      <p:cViewPr varScale="1">
        <p:scale>
          <a:sx n="89" d="100"/>
          <a:sy n="89" d="100"/>
        </p:scale>
        <p:origin x="30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26.10.21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26.10.21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16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Case Z = {}</a:t>
            </a:r>
          </a:p>
          <a:p>
            <a:pPr lvl="1">
              <a:defRPr/>
            </a:pPr>
            <a:r>
              <a:rPr lang="en-US" dirty="0"/>
              <a:t>Only collider can block. </a:t>
            </a:r>
            <a:endParaRPr lang="en-US" b="1" dirty="0"/>
          </a:p>
          <a:p>
            <a:pPr lvl="1">
              <a:defRPr/>
            </a:pPr>
            <a:r>
              <a:rPr lang="en-US" b="1" dirty="0"/>
              <a:t>Example :</a:t>
            </a:r>
            <a:r>
              <a:rPr lang="en-US" dirty="0"/>
              <a:t> X -  …  - A -&gt; W &lt;- B -  … - Y </a:t>
            </a:r>
          </a:p>
          <a:p>
            <a:pPr lvl="1">
              <a:defRPr/>
            </a:pPr>
            <a:r>
              <a:rPr lang="en-US" dirty="0"/>
              <a:t>W blocks path between X and Y</a:t>
            </a:r>
          </a:p>
          <a:p>
            <a:pPr>
              <a:defRPr/>
            </a:pPr>
            <a:r>
              <a:rPr lang="en-US" b="1" dirty="0"/>
              <a:t>Case ≠ Z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Collider variable if not in Z</a:t>
            </a:r>
          </a:p>
          <a:p>
            <a:pPr lvl="1">
              <a:defRPr/>
            </a:pPr>
            <a:r>
              <a:rPr lang="en-US" dirty="0"/>
              <a:t>Middle node of chain or fork in Z</a:t>
            </a:r>
          </a:p>
          <a:p>
            <a:pPr lvl="1">
              <a:defRPr/>
            </a:pP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0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320E23-00C5-704B-AA7D-03FDF0DB38EC}" type="slidenum">
              <a:rPr lang="de-DE" sz="1200"/>
              <a:pPr/>
              <a:t>65</a:t>
            </a:fld>
            <a:endParaRPr lang="de-DE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1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9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9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9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Directed but</a:t>
            </a:r>
            <a:r>
              <a:rPr lang="en-US" baseline="0" dirty="0"/>
              <a:t> not necessarily cause-relation: </a:t>
            </a:r>
            <a:r>
              <a:rPr lang="en-US" dirty="0"/>
              <a:t>though BNs usually built “from cause to effects”)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Inherently statistical: there is no hidden deterministic structure, compare QMs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2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SAT = </a:t>
            </a:r>
            <a:r>
              <a:rPr lang="de-DE" dirty="0" err="1"/>
              <a:t>Scholastic</a:t>
            </a:r>
            <a:r>
              <a:rPr lang="de-DE" dirty="0"/>
              <a:t> </a:t>
            </a:r>
            <a:r>
              <a:rPr lang="de-DE" dirty="0" err="1"/>
              <a:t>Aptitude</a:t>
            </a:r>
            <a:r>
              <a:rPr lang="de-DE" dirty="0"/>
              <a:t> Test bzw. vorher </a:t>
            </a:r>
            <a:r>
              <a:rPr lang="de-DE" dirty="0" err="1"/>
              <a:t>Scholastic</a:t>
            </a:r>
            <a:r>
              <a:rPr lang="de-DE" dirty="0"/>
              <a:t> </a:t>
            </a:r>
            <a:r>
              <a:rPr lang="de-DE" dirty="0" err="1"/>
              <a:t>Achievement</a:t>
            </a:r>
            <a:r>
              <a:rPr lang="de-DE" dirty="0"/>
              <a:t> Test.</a:t>
            </a:r>
          </a:p>
          <a:p>
            <a:r>
              <a:rPr lang="de-DE" dirty="0" err="1"/>
              <a:t>Us</a:t>
            </a:r>
            <a:r>
              <a:rPr lang="de-DE" dirty="0"/>
              <a:t> = </a:t>
            </a:r>
            <a:r>
              <a:rPr lang="de-DE" dirty="0" err="1"/>
              <a:t>exogenous</a:t>
            </a:r>
            <a:r>
              <a:rPr lang="de-DE" dirty="0"/>
              <a:t>; </a:t>
            </a:r>
            <a:r>
              <a:rPr lang="de-DE" dirty="0" err="1"/>
              <a:t>simulate</a:t>
            </a:r>
            <a:r>
              <a:rPr lang="de-DE" dirty="0"/>
              <a:t> </a:t>
            </a:r>
            <a:r>
              <a:rPr lang="de-DE" b="1" dirty="0" err="1">
                <a:solidFill>
                  <a:schemeClr val="tx1"/>
                </a:solidFill>
              </a:rPr>
              <a:t>u</a:t>
            </a:r>
            <a:r>
              <a:rPr lang="de-DE" dirty="0" err="1"/>
              <a:t>nkown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on </a:t>
            </a:r>
            <a:r>
              <a:rPr lang="de-DE" dirty="0" err="1"/>
              <a:t>endogenous</a:t>
            </a:r>
            <a:r>
              <a:rPr lang="de-DE" baseline="0" dirty="0"/>
              <a:t> variables </a:t>
            </a:r>
          </a:p>
          <a:p>
            <a:r>
              <a:rPr lang="de-DE" baseline="0" dirty="0" err="1"/>
              <a:t>Uy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UZ </a:t>
            </a:r>
            <a:r>
              <a:rPr lang="de-DE" baseline="0" dirty="0" err="1"/>
              <a:t>are</a:t>
            </a:r>
            <a:r>
              <a:rPr lang="de-DE" baseline="0" dirty="0"/>
              <a:t> additive </a:t>
            </a:r>
            <a:r>
              <a:rPr lang="de-DE" baseline="0" dirty="0" err="1"/>
              <a:t>factors</a:t>
            </a:r>
            <a:r>
              <a:rPr lang="de-DE" baseline="0" dirty="0"/>
              <a:t> </a:t>
            </a:r>
            <a:r>
              <a:rPr lang="de-DE" baseline="0" dirty="0" err="1"/>
              <a:t>accounting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variations</a:t>
            </a:r>
            <a:r>
              <a:rPr lang="de-DE" baseline="0" dirty="0"/>
              <a:t> </a:t>
            </a:r>
            <a:r>
              <a:rPr lang="de-DE" baseline="0" dirty="0" err="1"/>
              <a:t>among</a:t>
            </a:r>
            <a:r>
              <a:rPr lang="de-DE" baseline="0" dirty="0"/>
              <a:t> </a:t>
            </a:r>
            <a:r>
              <a:rPr lang="de-DE" baseline="0" dirty="0" err="1"/>
              <a:t>indiviuals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5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Uy</a:t>
            </a:r>
            <a:r>
              <a:rPr lang="de-DE" dirty="0"/>
              <a:t> =</a:t>
            </a:r>
            <a:r>
              <a:rPr lang="de-DE" baseline="0" dirty="0"/>
              <a:t> 1 </a:t>
            </a:r>
            <a:r>
              <a:rPr lang="de-DE" baseline="0" dirty="0" err="1"/>
              <a:t>if</a:t>
            </a:r>
            <a:r>
              <a:rPr lang="de-DE" baseline="0" dirty="0"/>
              <a:t> </a:t>
            </a:r>
            <a:r>
              <a:rPr lang="de-DE" baseline="0" dirty="0" err="1"/>
              <a:t>abnormality</a:t>
            </a:r>
            <a:r>
              <a:rPr lang="de-DE" baseline="0" dirty="0"/>
              <a:t> </a:t>
            </a:r>
            <a:r>
              <a:rPr lang="de-DE" baseline="0" dirty="0" err="1"/>
              <a:t>occurs</a:t>
            </a:r>
            <a:r>
              <a:rPr lang="de-DE" baseline="0" dirty="0"/>
              <a:t> , = 0 </a:t>
            </a:r>
            <a:r>
              <a:rPr lang="de-DE" baseline="0" dirty="0" err="1"/>
              <a:t>for</a:t>
            </a:r>
            <a:r>
              <a:rPr lang="de-DE" baseline="0" dirty="0"/>
              <a:t> normal </a:t>
            </a:r>
            <a:r>
              <a:rPr lang="de-DE" baseline="0" dirty="0" err="1"/>
              <a:t>case</a:t>
            </a:r>
            <a:r>
              <a:rPr lang="de-DE" baseline="0" dirty="0"/>
              <a:t>. </a:t>
            </a:r>
            <a:r>
              <a:rPr lang="de-DE" dirty="0" err="1"/>
              <a:t>Similarly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Uz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31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Bell rings </a:t>
            </a:r>
            <a:r>
              <a:rPr lang="de-DE" dirty="0" err="1"/>
              <a:t>iff</a:t>
            </a:r>
            <a:r>
              <a:rPr lang="de-DE" dirty="0"/>
              <a:t> at least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coin</a:t>
            </a:r>
            <a:r>
              <a:rPr lang="de-DE" dirty="0"/>
              <a:t> falls on </a:t>
            </a:r>
            <a:r>
              <a:rPr lang="de-DE" dirty="0" err="1"/>
              <a:t>head</a:t>
            </a:r>
            <a:endParaRPr lang="de-DE" dirty="0"/>
          </a:p>
          <a:p>
            <a:r>
              <a:rPr lang="de-DE" dirty="0"/>
              <a:t>W = </a:t>
            </a:r>
            <a:r>
              <a:rPr lang="de-DE" dirty="0" err="1"/>
              <a:t>unreliable</a:t>
            </a:r>
            <a:r>
              <a:rPr lang="de-DE" dirty="0"/>
              <a:t> </a:t>
            </a:r>
            <a:r>
              <a:rPr lang="de-DE" dirty="0" err="1"/>
              <a:t>witnness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5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85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64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Web-Mining </a:t>
            </a:r>
            <a:r>
              <a:rPr lang="de-DE" sz="3600" b="1" dirty="0" err="1">
                <a:cs typeface="+mj-cs"/>
              </a:rPr>
              <a:t>Agents</a:t>
            </a:r>
            <a:br>
              <a:rPr lang="de-DE" sz="3600" b="1" dirty="0">
                <a:cs typeface="+mj-cs"/>
              </a:rPr>
            </a:br>
            <a:br>
              <a:rPr lang="de-DE" sz="2400" b="1" dirty="0">
                <a:cs typeface="+mj-cs"/>
              </a:rPr>
            </a:br>
            <a:endParaRPr lang="de-DE" sz="24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/>
              <a:t>Dr. Özgür </a:t>
            </a:r>
            <a:r>
              <a:rPr lang="de-DE" dirty="0" err="1"/>
              <a:t>Özçep</a:t>
            </a: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Simpson’s Paradox (Again)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295921"/>
          </a:xfrm>
        </p:spPr>
        <p:txBody>
          <a:bodyPr/>
          <a:lstStyle/>
          <a:p>
            <a:pPr>
              <a:defRPr/>
            </a:pPr>
            <a:r>
              <a:rPr lang="en-US" dirty="0"/>
              <a:t>Record recovery rates of 700 patients given access to a drug </a:t>
            </a:r>
            <a:r>
              <a:rPr lang="en-US" dirty="0" err="1"/>
              <a:t>w.r.t</a:t>
            </a:r>
            <a:r>
              <a:rPr lang="en-US" dirty="0"/>
              <a:t>. blood pressure (BP) segregation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39552" y="4581128"/>
            <a:ext cx="8229600" cy="129592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/>
              <a:t>BP recorded at end of experiment</a:t>
            </a:r>
          </a:p>
          <a:p>
            <a:pPr>
              <a:defRPr/>
            </a:pPr>
            <a:r>
              <a:rPr lang="en-US" dirty="0"/>
              <a:t>This time segregated data recommend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using drug whereas aggregated data does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65609"/>
              </p:ext>
            </p:extLst>
          </p:nvPr>
        </p:nvGraphicFramePr>
        <p:xfrm>
          <a:off x="755576" y="2492896"/>
          <a:ext cx="7417551" cy="1737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2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Recovery</a:t>
                      </a:r>
                      <a:r>
                        <a:rPr lang="de-DE" baseline="0" dirty="0"/>
                        <a:t> rate </a:t>
                      </a:r>
                    </a:p>
                    <a:p>
                      <a:r>
                        <a:rPr lang="de-DE" baseline="0" dirty="0" err="1">
                          <a:solidFill>
                            <a:srgbClr val="FF0000"/>
                          </a:solidFill>
                        </a:rPr>
                        <a:t>without</a:t>
                      </a:r>
                      <a:r>
                        <a:rPr lang="de-D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baseline="0" dirty="0" err="1"/>
                        <a:t>d</a:t>
                      </a:r>
                      <a:r>
                        <a:rPr lang="de-DE" dirty="0" err="1"/>
                        <a:t>rug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  <a:r>
                        <a:rPr lang="de-DE" dirty="0" err="1"/>
                        <a:t>Recovery</a:t>
                      </a:r>
                      <a:r>
                        <a:rPr lang="de-DE" baseline="0" dirty="0"/>
                        <a:t> rate</a:t>
                      </a:r>
                    </a:p>
                    <a:p>
                      <a:r>
                        <a:rPr lang="de-DE" baseline="0" dirty="0"/>
                        <a:t> </a:t>
                      </a:r>
                      <a:r>
                        <a:rPr lang="de-DE" baseline="0" dirty="0" err="1">
                          <a:solidFill>
                            <a:srgbClr val="FF0000"/>
                          </a:solidFill>
                        </a:rPr>
                        <a:t>with</a:t>
                      </a:r>
                      <a:r>
                        <a:rPr lang="de-D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dirty="0" err="1"/>
                        <a:t>drug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/>
                        <a:t>Low 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81/87 (93%)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234/270</a:t>
                      </a:r>
                      <a:r>
                        <a:rPr lang="de-DE" baseline="0" dirty="0"/>
                        <a:t> (87%)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/>
                        <a:t>High 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192/263 (73%)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55/80</a:t>
                      </a:r>
                      <a:r>
                        <a:rPr lang="de-DE" baseline="0" dirty="0"/>
                        <a:t> (69%)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err="1"/>
                        <a:t>Combined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273/350 (78%)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289/350 (83%)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95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Resolving the Paradox (Informally)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2345"/>
          </a:xfrm>
        </p:spPr>
        <p:txBody>
          <a:bodyPr/>
          <a:lstStyle/>
          <a:p>
            <a:pPr>
              <a:defRPr/>
            </a:pPr>
            <a:r>
              <a:rPr lang="en-US" dirty="0"/>
              <a:t>We have to </a:t>
            </a:r>
            <a:r>
              <a:rPr lang="en-US" dirty="0">
                <a:solidFill>
                  <a:srgbClr val="FF0000"/>
                </a:solidFill>
              </a:rPr>
              <a:t>understand the causal mechanisms </a:t>
            </a:r>
            <a:r>
              <a:rPr lang="en-US" dirty="0"/>
              <a:t>that lead to the data in order to resolve the paradox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</a:t>
            </a:r>
            <a:r>
              <a:rPr lang="en-US" dirty="0">
                <a:solidFill>
                  <a:srgbClr val="FF6600"/>
                </a:solidFill>
              </a:rPr>
              <a:t>this example</a:t>
            </a:r>
          </a:p>
          <a:p>
            <a:pPr lvl="1">
              <a:defRPr/>
            </a:pPr>
            <a:r>
              <a:rPr lang="en-US" dirty="0"/>
              <a:t>Drug effect is: lowering blood pressure (but may have </a:t>
            </a:r>
          </a:p>
          <a:p>
            <a:pPr marL="457200" lvl="1" indent="0">
              <a:buNone/>
              <a:defRPr/>
            </a:pPr>
            <a:r>
              <a:rPr lang="en-US" dirty="0"/>
              <a:t>   toxic effects)</a:t>
            </a:r>
          </a:p>
          <a:p>
            <a:pPr lvl="1">
              <a:defRPr/>
            </a:pPr>
            <a:r>
              <a:rPr lang="en-US" dirty="0"/>
              <a:t>Hence: In aggregated population drug usage recommended</a:t>
            </a:r>
          </a:p>
          <a:p>
            <a:pPr lvl="1">
              <a:defRPr/>
            </a:pPr>
            <a:r>
              <a:rPr lang="en-US" dirty="0"/>
              <a:t>In segregated data one sees only toxic effects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03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496944" cy="503238"/>
          </a:xfrm>
        </p:spPr>
        <p:txBody>
          <a:bodyPr/>
          <a:lstStyle/>
          <a:p>
            <a:pPr>
              <a:defRPr/>
            </a:pPr>
            <a:r>
              <a:rPr lang="en-US" dirty="0"/>
              <a:t>Resolving the Paradox Formally (</a:t>
            </a:r>
            <a:r>
              <a:rPr lang="en-US" dirty="0" err="1"/>
              <a:t>Lookahead</a:t>
            </a:r>
            <a:r>
              <a:rPr lang="en-US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367929"/>
          </a:xfrm>
        </p:spPr>
        <p:txBody>
          <a:bodyPr/>
          <a:lstStyle/>
          <a:p>
            <a:pPr>
              <a:defRPr/>
            </a:pPr>
            <a:r>
              <a:rPr lang="en-US" dirty="0"/>
              <a:t>We have to </a:t>
            </a:r>
            <a:r>
              <a:rPr lang="en-US" dirty="0">
                <a:solidFill>
                  <a:srgbClr val="FF0000"/>
                </a:solidFill>
              </a:rPr>
              <a:t>understand the causal mechanisms </a:t>
            </a:r>
            <a:r>
              <a:rPr lang="en-US" dirty="0"/>
              <a:t>that lead to the data in order to resolve the paradox (look ahead)</a:t>
            </a:r>
          </a:p>
          <a:p>
            <a:pPr lvl="1"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cxnSp>
        <p:nvCxnSpPr>
          <p:cNvPr id="9" name="Gerade Verbindung mit Pfeil 8"/>
          <p:cNvCxnSpPr>
            <a:endCxn id="13" idx="3"/>
          </p:cNvCxnSpPr>
          <p:nvPr/>
        </p:nvCxnSpPr>
        <p:spPr>
          <a:xfrm flipV="1">
            <a:off x="3347864" y="3902660"/>
            <a:ext cx="1317235" cy="11105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13" idx="5"/>
            <a:endCxn id="12" idx="0"/>
          </p:cNvCxnSpPr>
          <p:nvPr/>
        </p:nvCxnSpPr>
        <p:spPr>
          <a:xfrm>
            <a:off x="4766933" y="3902660"/>
            <a:ext cx="1317235" cy="11105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203848" y="50131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6012160" y="501317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4644008" y="377974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3851920" y="3356992"/>
            <a:ext cx="17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Blood </a:t>
            </a:r>
            <a:r>
              <a:rPr lang="de-DE" dirty="0" err="1"/>
              <a:t>pressure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699792" y="5147900"/>
            <a:ext cx="13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Drug </a:t>
            </a:r>
            <a:r>
              <a:rPr lang="de-DE" dirty="0" err="1"/>
              <a:t>usage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5724128" y="5219908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Recovery</a:t>
            </a:r>
            <a:endParaRPr lang="de-DE" dirty="0"/>
          </a:p>
        </p:txBody>
      </p:sp>
      <p:cxnSp>
        <p:nvCxnSpPr>
          <p:cNvPr id="23" name="Gerade Verbindung mit Pfeil 22"/>
          <p:cNvCxnSpPr>
            <a:stCxn id="11" idx="5"/>
            <a:endCxn id="12" idx="3"/>
          </p:cNvCxnSpPr>
          <p:nvPr/>
        </p:nvCxnSpPr>
        <p:spPr>
          <a:xfrm flipV="1">
            <a:off x="3326773" y="5136088"/>
            <a:ext cx="2706478" cy="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19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0841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Ingredients of a Statistical Theory of Causality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definition of causation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Method for creating causal models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Method for linking causal models with features of data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Method for reasoning over model and data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37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1656184"/>
          </a:xfr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Working Definition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A (random) variable </a:t>
            </a:r>
            <a:r>
              <a:rPr lang="en-US" dirty="0">
                <a:solidFill>
                  <a:srgbClr val="008380"/>
                </a:solidFill>
              </a:rPr>
              <a:t>X </a:t>
            </a:r>
            <a:r>
              <a:rPr lang="en-US" dirty="0">
                <a:solidFill>
                  <a:schemeClr val="tx1"/>
                </a:solidFill>
              </a:rPr>
              <a:t>is a </a:t>
            </a:r>
            <a:r>
              <a:rPr lang="en-US" dirty="0">
                <a:solidFill>
                  <a:srgbClr val="0000FF"/>
                </a:solidFill>
              </a:rPr>
              <a:t>cause</a:t>
            </a:r>
            <a:r>
              <a:rPr lang="en-US" b="1" dirty="0">
                <a:solidFill>
                  <a:srgbClr val="3CA9D5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a (random) variable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if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- in any way - relies on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for its value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6AA3"/>
                </a:solidFill>
              </a:rPr>
              <a:t>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73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Structural Causal Model: 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5"/>
            <a:ext cx="8640960" cy="2736303"/>
          </a:xfrm>
          <a:ln>
            <a:solidFill>
              <a:srgbClr val="3CA9D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Definition</a:t>
            </a:r>
            <a:r>
              <a:rPr lang="en-US" b="1" dirty="0">
                <a:solidFill>
                  <a:srgbClr val="3CA9D5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structural causal model (SCM) </a:t>
            </a:r>
            <a:r>
              <a:rPr lang="en-US" dirty="0"/>
              <a:t>consists of </a:t>
            </a:r>
          </a:p>
          <a:p>
            <a:pPr lvl="1">
              <a:defRPr/>
            </a:pPr>
            <a:r>
              <a:rPr lang="en-US" dirty="0"/>
              <a:t>A set </a:t>
            </a:r>
            <a:r>
              <a:rPr lang="en-US" dirty="0">
                <a:solidFill>
                  <a:srgbClr val="008380"/>
                </a:solidFill>
              </a:rPr>
              <a:t>U</a:t>
            </a:r>
            <a:r>
              <a:rPr lang="en-US" dirty="0"/>
              <a:t> of </a:t>
            </a:r>
            <a:r>
              <a:rPr lang="en-US" dirty="0">
                <a:solidFill>
                  <a:schemeClr val="tx1"/>
                </a:solidFill>
              </a:rPr>
              <a:t>exogenous </a:t>
            </a:r>
            <a:r>
              <a:rPr lang="en-US" dirty="0"/>
              <a:t>variables </a:t>
            </a:r>
          </a:p>
          <a:p>
            <a:pPr lvl="1">
              <a:defRPr/>
            </a:pPr>
            <a:r>
              <a:rPr lang="en-US" dirty="0"/>
              <a:t>A set </a:t>
            </a:r>
            <a:r>
              <a:rPr lang="en-US" dirty="0">
                <a:solidFill>
                  <a:srgbClr val="008380"/>
                </a:solidFill>
              </a:rPr>
              <a:t>V</a:t>
            </a:r>
            <a:r>
              <a:rPr lang="en-US" dirty="0"/>
              <a:t> of endogenous variables</a:t>
            </a:r>
          </a:p>
          <a:p>
            <a:pPr lvl="1">
              <a:defRPr/>
            </a:pPr>
            <a:r>
              <a:rPr lang="en-US" dirty="0"/>
              <a:t>A set of functions </a:t>
            </a:r>
            <a:r>
              <a:rPr lang="en-US" dirty="0">
                <a:solidFill>
                  <a:srgbClr val="008380"/>
                </a:solidFill>
              </a:rPr>
              <a:t>f</a:t>
            </a:r>
            <a:r>
              <a:rPr lang="en-US" dirty="0"/>
              <a:t> assigning each variable in </a:t>
            </a:r>
            <a:r>
              <a:rPr lang="en-US" dirty="0">
                <a:solidFill>
                  <a:srgbClr val="008380"/>
                </a:solidFill>
              </a:rPr>
              <a:t>V</a:t>
            </a:r>
            <a:r>
              <a:rPr lang="en-US" dirty="0"/>
              <a:t> a value based on values of other variables from </a:t>
            </a:r>
            <a:r>
              <a:rPr lang="en-US" dirty="0">
                <a:solidFill>
                  <a:srgbClr val="008380"/>
                </a:solidFill>
              </a:rPr>
              <a:t>V ∪ 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437032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0000FF"/>
                </a:solidFill>
              </a:rPr>
              <a:t>endogenous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/>
              <a:t>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those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descendants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variables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err="1">
                <a:solidFill>
                  <a:srgbClr val="0000FF"/>
                </a:solidFill>
              </a:rPr>
              <a:t>Exogenous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/>
              <a:t>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roots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model</a:t>
            </a:r>
            <a:r>
              <a:rPr lang="de-DE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Value </a:t>
            </a:r>
            <a:r>
              <a:rPr lang="de-DE" sz="2400" dirty="0" err="1"/>
              <a:t>instantiations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exogenous</a:t>
            </a:r>
            <a:r>
              <a:rPr lang="de-DE" sz="2400" dirty="0"/>
              <a:t> variables </a:t>
            </a:r>
            <a:r>
              <a:rPr lang="de-DE" sz="2400" dirty="0" err="1"/>
              <a:t>completely</a:t>
            </a:r>
            <a:r>
              <a:rPr lang="de-DE" sz="2400" dirty="0"/>
              <a:t> </a:t>
            </a:r>
            <a:r>
              <a:rPr lang="de-DE" sz="2400" dirty="0" err="1"/>
              <a:t>determine</a:t>
            </a:r>
            <a:r>
              <a:rPr lang="de-DE" sz="2400" dirty="0"/>
              <a:t> </a:t>
            </a:r>
            <a:r>
              <a:rPr lang="de-DE" sz="2400" dirty="0" err="1"/>
              <a:t>values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all variables in SCM</a:t>
            </a:r>
          </a:p>
        </p:txBody>
      </p:sp>
    </p:spTree>
    <p:extLst>
      <p:ext uri="{BB962C8B-B14F-4D97-AF65-F5344CB8AC3E}">
        <p14:creationId xmlns:p14="http://schemas.microsoft.com/office/powerpoint/2010/main" val="1139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Causality in SCMs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51520" y="2780928"/>
            <a:ext cx="8640960" cy="1872208"/>
          </a:xfrm>
          <a:prstGeom prst="rect">
            <a:avLst/>
          </a:prstGeom>
          <a:ln>
            <a:solidFill>
              <a:srgbClr val="0000FF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Definition</a:t>
            </a:r>
            <a:endParaRPr lang="en-US" dirty="0">
              <a:solidFill>
                <a:srgbClr val="0000FF"/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>
                <a:solidFill>
                  <a:srgbClr val="008380"/>
                </a:solidFill>
              </a:rPr>
              <a:t>X </a:t>
            </a:r>
            <a:r>
              <a:rPr lang="en-US" dirty="0"/>
              <a:t>is a </a:t>
            </a:r>
            <a:r>
              <a:rPr lang="en-US" dirty="0">
                <a:solidFill>
                  <a:srgbClr val="0000FF"/>
                </a:solidFill>
              </a:rPr>
              <a:t>direct cause </a:t>
            </a:r>
            <a:r>
              <a:rPr lang="en-US" dirty="0"/>
              <a:t>of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 </a:t>
            </a:r>
            <a:r>
              <a:rPr lang="en-US" dirty="0" err="1"/>
              <a:t>iff</a:t>
            </a:r>
            <a:r>
              <a:rPr lang="en-US" dirty="0"/>
              <a:t>   </a:t>
            </a:r>
            <a:r>
              <a:rPr lang="en-US" dirty="0">
                <a:solidFill>
                  <a:srgbClr val="008380"/>
                </a:solidFill>
              </a:rPr>
              <a:t>Y = f( …,X,…)</a:t>
            </a:r>
            <a:r>
              <a:rPr lang="en-US" dirty="0"/>
              <a:t> for some </a:t>
            </a:r>
            <a:r>
              <a:rPr lang="en-US" dirty="0">
                <a:solidFill>
                  <a:srgbClr val="008380"/>
                </a:solidFill>
              </a:rPr>
              <a:t>f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is a </a:t>
            </a:r>
            <a:r>
              <a:rPr lang="en-US" dirty="0">
                <a:solidFill>
                  <a:srgbClr val="0000FF"/>
                </a:solidFill>
              </a:rPr>
              <a:t>cause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/>
              <a:t>of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is a direct cause of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or there is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is a direct cause of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is a cause of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095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Graphical Causal Model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94399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Graphical causal model </a:t>
            </a:r>
            <a:r>
              <a:rPr lang="en-US" dirty="0"/>
              <a:t>associated with SCM</a:t>
            </a:r>
          </a:p>
          <a:p>
            <a:pPr lvl="1">
              <a:defRPr/>
            </a:pPr>
            <a:r>
              <a:rPr lang="en-US" dirty="0"/>
              <a:t>Nodes = variables</a:t>
            </a:r>
          </a:p>
          <a:p>
            <a:pPr lvl="1">
              <a:defRPr/>
            </a:pPr>
            <a:r>
              <a:rPr lang="en-US" dirty="0"/>
              <a:t>Edges = from </a:t>
            </a:r>
            <a:r>
              <a:rPr lang="en-US" dirty="0">
                <a:solidFill>
                  <a:srgbClr val="008380"/>
                </a:solidFill>
              </a:rPr>
              <a:t>X </a:t>
            </a:r>
            <a:r>
              <a:rPr lang="en-US" dirty="0"/>
              <a:t>to </a:t>
            </a:r>
            <a:r>
              <a:rPr lang="en-US" dirty="0">
                <a:solidFill>
                  <a:srgbClr val="008380"/>
                </a:solidFill>
              </a:rPr>
              <a:t>Y </a:t>
            </a:r>
            <a:r>
              <a:rPr lang="en-US" dirty="0"/>
              <a:t>if </a:t>
            </a:r>
            <a:r>
              <a:rPr lang="en-US" dirty="0">
                <a:solidFill>
                  <a:srgbClr val="008380"/>
                </a:solidFill>
              </a:rPr>
              <a:t>Y = </a:t>
            </a:r>
            <a:r>
              <a:rPr lang="en-US">
                <a:solidFill>
                  <a:srgbClr val="008380"/>
                </a:solidFill>
              </a:rPr>
              <a:t>f(…,X, </a:t>
            </a:r>
            <a:r>
              <a:rPr lang="en-US" dirty="0">
                <a:solidFill>
                  <a:srgbClr val="008380"/>
                </a:solidFill>
              </a:rPr>
              <a:t>….) 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611560" y="3212976"/>
            <a:ext cx="3312368" cy="25202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/>
              <a:t>Example SCM </a:t>
            </a:r>
          </a:p>
          <a:p>
            <a:pPr lvl="1">
              <a:defRPr/>
            </a:pPr>
            <a:r>
              <a:rPr lang="en-US" dirty="0">
                <a:solidFill>
                  <a:srgbClr val="008380"/>
                </a:solidFill>
              </a:rPr>
              <a:t>U = {X,Y}</a:t>
            </a:r>
          </a:p>
          <a:p>
            <a:pPr lvl="1">
              <a:defRPr/>
            </a:pPr>
            <a:r>
              <a:rPr lang="en-US" dirty="0">
                <a:solidFill>
                  <a:srgbClr val="008380"/>
                </a:solidFill>
              </a:rPr>
              <a:t>V = {Z}</a:t>
            </a:r>
          </a:p>
          <a:p>
            <a:pPr lvl="1">
              <a:defRPr/>
            </a:pPr>
            <a:r>
              <a:rPr lang="en-US" dirty="0">
                <a:solidFill>
                  <a:srgbClr val="008380"/>
                </a:solidFill>
              </a:rPr>
              <a:t>F = {</a:t>
            </a:r>
            <a:r>
              <a:rPr lang="en-US" dirty="0" err="1">
                <a:solidFill>
                  <a:srgbClr val="008380"/>
                </a:solidFill>
              </a:rPr>
              <a:t>f</a:t>
            </a:r>
            <a:r>
              <a:rPr lang="en-US" baseline="-25000" dirty="0" err="1">
                <a:solidFill>
                  <a:srgbClr val="008380"/>
                </a:solidFill>
              </a:rPr>
              <a:t>Z</a:t>
            </a:r>
            <a:r>
              <a:rPr lang="en-US" dirty="0">
                <a:solidFill>
                  <a:srgbClr val="008380"/>
                </a:solidFill>
              </a:rPr>
              <a:t>}</a:t>
            </a:r>
          </a:p>
          <a:p>
            <a:pPr lvl="1">
              <a:defRPr/>
            </a:pPr>
            <a:r>
              <a:rPr lang="en-US" dirty="0" err="1">
                <a:solidFill>
                  <a:srgbClr val="008380"/>
                </a:solidFill>
              </a:rPr>
              <a:t>f</a:t>
            </a:r>
            <a:r>
              <a:rPr lang="en-US" baseline="-25000" dirty="0" err="1">
                <a:solidFill>
                  <a:srgbClr val="008380"/>
                </a:solidFill>
              </a:rPr>
              <a:t>Z</a:t>
            </a:r>
            <a:r>
              <a:rPr lang="en-US" dirty="0">
                <a:solidFill>
                  <a:srgbClr val="008380"/>
                </a:solidFill>
              </a:rPr>
              <a:t> : Z = 2X + 3Y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004048" y="3212976"/>
            <a:ext cx="3635896" cy="6480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/>
              <a:t>Associated graph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860032" y="407707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248F85"/>
                </a:solidFill>
              </a:rPr>
              <a:t>X</a:t>
            </a:r>
            <a:endParaRPr lang="de-DE" dirty="0">
              <a:solidFill>
                <a:srgbClr val="00838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956376" y="40770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8380"/>
                </a:solidFill>
              </a:rPr>
              <a:t>Y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561667" y="5795972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8380"/>
                </a:solidFill>
              </a:rPr>
              <a:t>Z</a:t>
            </a:r>
          </a:p>
        </p:txBody>
      </p:sp>
      <p:sp>
        <p:nvSpPr>
          <p:cNvPr id="17" name="Oval 16"/>
          <p:cNvSpPr/>
          <p:nvPr/>
        </p:nvSpPr>
        <p:spPr>
          <a:xfrm>
            <a:off x="5364088" y="43651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7740352" y="44371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/>
          <p:cNvSpPr/>
          <p:nvPr/>
        </p:nvSpPr>
        <p:spPr>
          <a:xfrm>
            <a:off x="6588224" y="56612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683568" y="5661248"/>
            <a:ext cx="3589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( </a:t>
            </a:r>
            <a:r>
              <a:rPr lang="en-US" dirty="0">
                <a:solidFill>
                  <a:srgbClr val="008380"/>
                </a:solidFill>
              </a:rPr>
              <a:t>Z </a:t>
            </a:r>
            <a:r>
              <a:rPr lang="en-US" dirty="0"/>
              <a:t>= salary, </a:t>
            </a:r>
            <a:r>
              <a:rPr lang="en-US" dirty="0">
                <a:solidFill>
                  <a:srgbClr val="008380"/>
                </a:solidFill>
              </a:rPr>
              <a:t>X </a:t>
            </a:r>
            <a:r>
              <a:rPr lang="en-US" dirty="0"/>
              <a:t>= years of experience,</a:t>
            </a:r>
          </a:p>
          <a:p>
            <a:pPr marL="0" lvl="1"/>
            <a:r>
              <a:rPr lang="en-US" dirty="0"/>
              <a:t>  </a:t>
            </a:r>
            <a:r>
              <a:rPr lang="en-US" dirty="0">
                <a:solidFill>
                  <a:srgbClr val="008380"/>
                </a:solidFill>
              </a:rPr>
              <a:t>Y </a:t>
            </a:r>
            <a:r>
              <a:rPr lang="en-US" dirty="0"/>
              <a:t>=  years of profession )</a:t>
            </a:r>
          </a:p>
          <a:p>
            <a:endParaRPr lang="de-DE" dirty="0"/>
          </a:p>
        </p:txBody>
      </p:sp>
      <p:cxnSp>
        <p:nvCxnSpPr>
          <p:cNvPr id="16" name="Gerade Verbindung mit Pfeil 15"/>
          <p:cNvCxnSpPr>
            <a:stCxn id="17" idx="5"/>
            <a:endCxn id="22" idx="1"/>
          </p:cNvCxnSpPr>
          <p:nvPr/>
        </p:nvCxnSpPr>
        <p:spPr>
          <a:xfrm>
            <a:off x="5487013" y="4488016"/>
            <a:ext cx="1122302" cy="11943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20" idx="3"/>
            <a:endCxn id="22" idx="6"/>
          </p:cNvCxnSpPr>
          <p:nvPr/>
        </p:nvCxnSpPr>
        <p:spPr>
          <a:xfrm flipH="1">
            <a:off x="6732240" y="4560024"/>
            <a:ext cx="1029203" cy="1173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4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7" grpId="0" animBg="1"/>
      <p:bldP spid="20" grpId="0" animBg="1"/>
      <p:bldP spid="22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Graphical Models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Graphical models capture only partially SCMs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But very intuitive and still allow for conserving much of causal information of SCM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Convention </a:t>
            </a:r>
            <a:r>
              <a:rPr lang="en-US" dirty="0"/>
              <a:t>for the next lectures: Consider only Directed Acyclic Graphs (DAGs)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75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SCMs and Probabilities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Consider SCMs where all variables are random variables (RVs)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/>
              <a:t>Full specification of functions </a:t>
            </a:r>
            <a:r>
              <a:rPr lang="en-US" dirty="0">
                <a:solidFill>
                  <a:srgbClr val="008380"/>
                </a:solidFill>
              </a:rPr>
              <a:t>f</a:t>
            </a:r>
            <a:r>
              <a:rPr lang="en-US" dirty="0"/>
              <a:t> not always possible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Instead: Use conditional probabilities as in BNs</a:t>
            </a:r>
          </a:p>
          <a:p>
            <a:pPr lvl="1">
              <a:defRPr/>
            </a:pPr>
            <a:r>
              <a:rPr lang="en-US" dirty="0" err="1">
                <a:solidFill>
                  <a:srgbClr val="008380"/>
                </a:solidFill>
              </a:rPr>
              <a:t>f</a:t>
            </a:r>
            <a:r>
              <a:rPr lang="en-US" baseline="-25000" dirty="0" err="1">
                <a:solidFill>
                  <a:srgbClr val="008380"/>
                </a:solidFill>
              </a:rPr>
              <a:t>X</a:t>
            </a:r>
            <a:r>
              <a:rPr lang="en-US" dirty="0">
                <a:solidFill>
                  <a:srgbClr val="008380"/>
                </a:solidFill>
              </a:rPr>
              <a:t>(…Y …)   </a:t>
            </a:r>
            <a:r>
              <a:rPr lang="en-US" dirty="0"/>
              <a:t>becomes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US" dirty="0">
                <a:solidFill>
                  <a:srgbClr val="008380"/>
                </a:solidFill>
              </a:rPr>
              <a:t>P(X | … Y …)</a:t>
            </a:r>
          </a:p>
          <a:p>
            <a:pPr lvl="1">
              <a:defRPr/>
            </a:pPr>
            <a:r>
              <a:rPr lang="en-US" dirty="0"/>
              <a:t>Technically: Non-measurable RV </a:t>
            </a:r>
            <a:r>
              <a:rPr lang="en-US" dirty="0">
                <a:solidFill>
                  <a:srgbClr val="008380"/>
                </a:solidFill>
              </a:rPr>
              <a:t>U</a:t>
            </a:r>
            <a:r>
              <a:rPr lang="en-US" dirty="0"/>
              <a:t>  models  (probabilistic) indeterminism: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US" dirty="0">
                <a:solidFill>
                  <a:srgbClr val="008380"/>
                </a:solidFill>
              </a:rPr>
              <a:t>P(X | …. Y ….) = </a:t>
            </a:r>
            <a:r>
              <a:rPr lang="en-US" dirty="0" err="1">
                <a:solidFill>
                  <a:srgbClr val="008380"/>
                </a:solidFill>
              </a:rPr>
              <a:t>f</a:t>
            </a:r>
            <a:r>
              <a:rPr lang="en-US" baseline="-25000" dirty="0" err="1">
                <a:solidFill>
                  <a:srgbClr val="008380"/>
                </a:solidFill>
              </a:rPr>
              <a:t>X</a:t>
            </a:r>
            <a:r>
              <a:rPr lang="en-US" dirty="0">
                <a:solidFill>
                  <a:srgbClr val="008380"/>
                </a:solidFill>
              </a:rPr>
              <a:t>( …Y …, U)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10" name="Rechteckige Legende 9"/>
          <p:cNvSpPr/>
          <p:nvPr/>
        </p:nvSpPr>
        <p:spPr>
          <a:xfrm>
            <a:off x="2411760" y="5949280"/>
            <a:ext cx="3240360" cy="432048"/>
          </a:xfrm>
          <a:prstGeom prst="wedgeRectCallout">
            <a:avLst>
              <a:gd name="adj1" fmla="val -34442"/>
              <a:gd name="adj2" fmla="val -117724"/>
            </a:avLst>
          </a:prstGeom>
          <a:solidFill>
            <a:srgbClr val="FFFF9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 not </a:t>
            </a:r>
            <a:r>
              <a:rPr lang="de-DE" dirty="0" err="1">
                <a:solidFill>
                  <a:schemeClr val="tx1"/>
                </a:solidFill>
              </a:rPr>
              <a:t>mentioned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here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224136"/>
          </a:xfrm>
        </p:spPr>
        <p:txBody>
          <a:bodyPr/>
          <a:lstStyle/>
          <a:p>
            <a:r>
              <a:rPr lang="de-DE" sz="3600" b="1" dirty="0" err="1">
                <a:cs typeface="+mj-cs"/>
              </a:rPr>
              <a:t>Structural</a:t>
            </a:r>
            <a:r>
              <a:rPr lang="de-DE" sz="3600" b="1" dirty="0">
                <a:cs typeface="+mj-cs"/>
              </a:rPr>
              <a:t> </a:t>
            </a:r>
            <a:r>
              <a:rPr lang="de-DE" sz="3600" b="1" dirty="0" err="1">
                <a:cs typeface="+mj-cs"/>
              </a:rPr>
              <a:t>Causal</a:t>
            </a:r>
            <a:r>
              <a:rPr lang="de-DE" sz="3600" b="1" dirty="0">
                <a:cs typeface="+mj-cs"/>
              </a:rPr>
              <a:t> Models</a:t>
            </a:r>
            <a:br>
              <a:rPr lang="de-DE" sz="3600" b="1" dirty="0">
                <a:cs typeface="+mj-cs"/>
              </a:rPr>
            </a:br>
            <a:br>
              <a:rPr lang="de-DE" sz="3600" b="1" dirty="0"/>
            </a:br>
            <a:r>
              <a:rPr lang="de-DE" sz="3600" b="1" dirty="0">
                <a:cs typeface="+mj-cs"/>
              </a:rPr>
              <a:t>		</a:t>
            </a:r>
            <a:endParaRPr lang="de-DE" sz="2600" b="1" dirty="0">
              <a:cs typeface="+mj-cs"/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prepared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Özgür </a:t>
            </a:r>
            <a:r>
              <a:rPr lang="de-DE" dirty="0" err="1"/>
              <a:t>Özçep</a:t>
            </a:r>
            <a:br>
              <a:rPr lang="de-DE" dirty="0"/>
            </a:br>
            <a:endParaRPr lang="de-DE" b="1" dirty="0"/>
          </a:p>
          <a:p>
            <a:r>
              <a:rPr lang="de-DE" b="1" dirty="0"/>
              <a:t>Part I: Basic </a:t>
            </a:r>
            <a:r>
              <a:rPr lang="de-DE" b="1" dirty="0" err="1"/>
              <a:t>Notions</a:t>
            </a:r>
            <a:endParaRPr lang="de-DE" b="1" dirty="0"/>
          </a:p>
          <a:p>
            <a:r>
              <a:rPr lang="de-DE" dirty="0"/>
              <a:t>(SCMs, d-separation)</a:t>
            </a:r>
          </a:p>
        </p:txBody>
      </p:sp>
    </p:spTree>
    <p:extLst>
      <p:ext uri="{BB962C8B-B14F-4D97-AF65-F5344CB8AC3E}">
        <p14:creationId xmlns:p14="http://schemas.microsoft.com/office/powerpoint/2010/main" val="3187115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SCMs and Probabilities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Product rule as in Bayesian networks (BNs) used for full specification of joint distribution of all RVs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baseline="-25000" dirty="0">
                <a:solidFill>
                  <a:srgbClr val="008380"/>
                </a:solidFill>
              </a:rPr>
              <a:t>1</a:t>
            </a:r>
            <a:r>
              <a:rPr lang="en-US" dirty="0">
                <a:solidFill>
                  <a:srgbClr val="008380"/>
                </a:solidFill>
              </a:rPr>
              <a:t>, …, </a:t>
            </a:r>
            <a:r>
              <a:rPr lang="en-US" dirty="0" err="1">
                <a:solidFill>
                  <a:srgbClr val="008380"/>
                </a:solidFill>
              </a:rPr>
              <a:t>X</a:t>
            </a:r>
            <a:r>
              <a:rPr lang="en-US" baseline="-25000" dirty="0" err="1">
                <a:solidFill>
                  <a:srgbClr val="008380"/>
                </a:solidFill>
              </a:rPr>
              <a:t>n</a:t>
            </a:r>
            <a:endParaRPr lang="en-US" baseline="-25000" dirty="0">
              <a:solidFill>
                <a:srgbClr val="008380"/>
              </a:solidFill>
            </a:endParaRPr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None/>
              <a:defRPr/>
            </a:pPr>
            <a:r>
              <a:rPr lang="en-US" dirty="0"/>
              <a:t>  </a:t>
            </a:r>
            <a:r>
              <a:rPr lang="en-US" dirty="0">
                <a:solidFill>
                  <a:srgbClr val="008380"/>
                </a:solidFill>
              </a:rPr>
              <a:t> P(X</a:t>
            </a:r>
            <a:r>
              <a:rPr lang="en-US" baseline="-25000" dirty="0">
                <a:solidFill>
                  <a:srgbClr val="008380"/>
                </a:solidFill>
              </a:rPr>
              <a:t>1</a:t>
            </a:r>
            <a:r>
              <a:rPr lang="en-US" dirty="0">
                <a:solidFill>
                  <a:srgbClr val="008380"/>
                </a:solidFill>
              </a:rPr>
              <a:t> = x</a:t>
            </a:r>
            <a:r>
              <a:rPr lang="en-US" baseline="-25000" dirty="0">
                <a:solidFill>
                  <a:srgbClr val="008380"/>
                </a:solidFill>
              </a:rPr>
              <a:t>1</a:t>
            </a:r>
            <a:r>
              <a:rPr lang="en-US" dirty="0">
                <a:solidFill>
                  <a:srgbClr val="008380"/>
                </a:solidFill>
              </a:rPr>
              <a:t>, …, </a:t>
            </a:r>
            <a:r>
              <a:rPr lang="en-US" dirty="0" err="1">
                <a:solidFill>
                  <a:srgbClr val="008380"/>
                </a:solidFill>
              </a:rPr>
              <a:t>X</a:t>
            </a:r>
            <a:r>
              <a:rPr lang="en-US" baseline="-25000" dirty="0" err="1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 = </a:t>
            </a:r>
            <a:r>
              <a:rPr lang="en-US" dirty="0" err="1">
                <a:solidFill>
                  <a:srgbClr val="008380"/>
                </a:solidFill>
              </a:rPr>
              <a:t>x</a:t>
            </a:r>
            <a:r>
              <a:rPr lang="en-US" baseline="-25000" dirty="0" err="1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) = ∏</a:t>
            </a:r>
            <a:r>
              <a:rPr lang="en-US" baseline="-25000" dirty="0">
                <a:solidFill>
                  <a:srgbClr val="008380"/>
                </a:solidFill>
              </a:rPr>
              <a:t>1 ≤</a:t>
            </a:r>
            <a:r>
              <a:rPr lang="en-US" baseline="-25000" dirty="0" err="1">
                <a:solidFill>
                  <a:srgbClr val="008380"/>
                </a:solidFill>
              </a:rPr>
              <a:t>i≤n</a:t>
            </a:r>
            <a:r>
              <a:rPr lang="en-US" dirty="0">
                <a:solidFill>
                  <a:srgbClr val="008380"/>
                </a:solidFill>
              </a:rPr>
              <a:t> P( x</a:t>
            </a:r>
            <a:r>
              <a:rPr lang="en-US" baseline="-25000" dirty="0">
                <a:solidFill>
                  <a:srgbClr val="008380"/>
                </a:solidFill>
              </a:rPr>
              <a:t>i</a:t>
            </a:r>
            <a:r>
              <a:rPr lang="en-US" dirty="0">
                <a:solidFill>
                  <a:srgbClr val="008380"/>
                </a:solidFill>
              </a:rPr>
              <a:t> | </a:t>
            </a:r>
            <a:r>
              <a:rPr lang="en-US" dirty="0" err="1">
                <a:solidFill>
                  <a:srgbClr val="008380"/>
                </a:solidFill>
              </a:rPr>
              <a:t>parentsof</a:t>
            </a:r>
            <a:r>
              <a:rPr lang="en-US" dirty="0">
                <a:solidFill>
                  <a:srgbClr val="008380"/>
                </a:solidFill>
              </a:rPr>
              <a:t>(x</a:t>
            </a:r>
            <a:r>
              <a:rPr lang="en-US" baseline="-25000" dirty="0">
                <a:solidFill>
                  <a:srgbClr val="008380"/>
                </a:solidFill>
              </a:rPr>
              <a:t>i</a:t>
            </a:r>
            <a:r>
              <a:rPr lang="en-US" dirty="0">
                <a:solidFill>
                  <a:srgbClr val="008380"/>
                </a:solidFill>
              </a:rPr>
              <a:t>) )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Can make same considerations on (probabilistic) (in)dependence of RVs. </a:t>
            </a:r>
          </a:p>
          <a:p>
            <a:pPr>
              <a:defRPr/>
            </a:pPr>
            <a:r>
              <a:rPr lang="en-US" dirty="0"/>
              <a:t>Will be done in the following systematically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148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Bayesian Networks vs. SCMs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BNs model statistical dependencies</a:t>
            </a:r>
          </a:p>
          <a:p>
            <a:pPr lvl="1">
              <a:defRPr/>
            </a:pPr>
            <a:r>
              <a:rPr lang="en-US" dirty="0"/>
              <a:t>Directed, but not necessarily cause-relation </a:t>
            </a:r>
          </a:p>
          <a:p>
            <a:pPr lvl="1">
              <a:defRPr/>
            </a:pPr>
            <a:r>
              <a:rPr lang="en-US" dirty="0"/>
              <a:t>Inherently statistical </a:t>
            </a:r>
          </a:p>
          <a:p>
            <a:pPr lvl="1">
              <a:defRPr/>
            </a:pPr>
            <a:r>
              <a:rPr lang="en-US" dirty="0"/>
              <a:t>Default application: discrete variables</a:t>
            </a:r>
          </a:p>
          <a:p>
            <a:pPr>
              <a:defRPr/>
            </a:pPr>
            <a:r>
              <a:rPr lang="en-US" dirty="0"/>
              <a:t>SCMs model causal relations</a:t>
            </a:r>
          </a:p>
          <a:p>
            <a:pPr lvl="1">
              <a:defRPr/>
            </a:pPr>
            <a:r>
              <a:rPr lang="en-US" dirty="0"/>
              <a:t>SCMs with random variables (RVs) induce BNs</a:t>
            </a:r>
          </a:p>
          <a:p>
            <a:pPr lvl="1">
              <a:defRPr/>
            </a:pPr>
            <a:r>
              <a:rPr lang="en-US" dirty="0"/>
              <a:t>Assumption: There is hidden causal (deterministic) structure behind statistical data</a:t>
            </a:r>
          </a:p>
          <a:p>
            <a:pPr lvl="1">
              <a:defRPr/>
            </a:pPr>
            <a:r>
              <a:rPr lang="en-US" dirty="0"/>
              <a:t>More expressive than BNs:  Every BN can be modeled by SCMs but not vice versa</a:t>
            </a:r>
          </a:p>
          <a:p>
            <a:pPr lvl="1">
              <a:defRPr/>
            </a:pPr>
            <a:r>
              <a:rPr lang="en-US" dirty="0"/>
              <a:t>Default application: continuous variables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01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Reminder: Conditional Independence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Event </a:t>
            </a:r>
            <a:r>
              <a:rPr lang="en-US" dirty="0">
                <a:solidFill>
                  <a:srgbClr val="008380"/>
                </a:solidFill>
              </a:rPr>
              <a:t>A</a:t>
            </a:r>
            <a:r>
              <a:rPr lang="en-US" dirty="0"/>
              <a:t> independent of event </a:t>
            </a:r>
            <a:r>
              <a:rPr lang="en-US" dirty="0">
                <a:solidFill>
                  <a:srgbClr val="008380"/>
                </a:solidFill>
              </a:rPr>
              <a:t>B</a:t>
            </a:r>
            <a:r>
              <a:rPr lang="en-US" dirty="0"/>
              <a:t>   </a:t>
            </a:r>
            <a:r>
              <a:rPr lang="en-US" dirty="0" err="1"/>
              <a:t>iff</a:t>
            </a:r>
            <a:r>
              <a:rPr lang="en-US" dirty="0"/>
              <a:t>  </a:t>
            </a:r>
            <a:r>
              <a:rPr lang="en-US" dirty="0">
                <a:solidFill>
                  <a:srgbClr val="008380"/>
                </a:solidFill>
              </a:rPr>
              <a:t>P(A | B) = P(A)</a:t>
            </a:r>
          </a:p>
          <a:p>
            <a:pPr>
              <a:defRPr/>
            </a:pPr>
            <a:r>
              <a:rPr lang="en-US" dirty="0"/>
              <a:t>RV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is independent of RV </a:t>
            </a:r>
            <a:r>
              <a:rPr lang="en-US" dirty="0">
                <a:solidFill>
                  <a:srgbClr val="008380"/>
                </a:solidFill>
              </a:rPr>
              <a:t>Y	</a:t>
            </a:r>
            <a:r>
              <a:rPr lang="en-US" dirty="0" err="1"/>
              <a:t>iff</a:t>
            </a:r>
            <a:r>
              <a:rPr lang="en-US" dirty="0"/>
              <a:t>   </a:t>
            </a:r>
          </a:p>
          <a:p>
            <a:pPr marL="0" indent="0">
              <a:buNone/>
              <a:defRPr/>
            </a:pPr>
            <a:r>
              <a:rPr lang="en-US" dirty="0"/>
              <a:t>   </a:t>
            </a:r>
            <a:r>
              <a:rPr lang="en-US" dirty="0">
                <a:solidFill>
                  <a:srgbClr val="008380"/>
                </a:solidFill>
              </a:rPr>
              <a:t>  P(X | Y) = P(X)                           	</a:t>
            </a:r>
            <a:r>
              <a:rPr lang="en-US" dirty="0" err="1"/>
              <a:t>iff</a:t>
            </a:r>
            <a:r>
              <a:rPr lang="en-US" dirty="0"/>
              <a:t> </a:t>
            </a:r>
            <a:endParaRPr lang="en-US" sz="2600" dirty="0"/>
          </a:p>
          <a:p>
            <a:pPr marL="400050" lvl="1" indent="0">
              <a:buNone/>
              <a:defRPr/>
            </a:pPr>
            <a:r>
              <a:rPr lang="en-US" sz="2600" dirty="0"/>
              <a:t>for every </a:t>
            </a:r>
            <a:r>
              <a:rPr lang="en-US" sz="2600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-value of </a:t>
            </a:r>
            <a:r>
              <a:rPr lang="en-US" sz="2600" dirty="0">
                <a:solidFill>
                  <a:srgbClr val="008380"/>
                </a:solidFill>
              </a:rPr>
              <a:t>X </a:t>
            </a:r>
            <a:r>
              <a:rPr lang="en-US" sz="2600" dirty="0">
                <a:solidFill>
                  <a:srgbClr val="000000"/>
                </a:solidFill>
              </a:rPr>
              <a:t>and </a:t>
            </a:r>
            <a:r>
              <a:rPr lang="en-US" sz="2600" dirty="0"/>
              <a:t>for every </a:t>
            </a:r>
            <a:r>
              <a:rPr lang="en-US" sz="2600" dirty="0">
                <a:solidFill>
                  <a:srgbClr val="008380"/>
                </a:solidFill>
              </a:rPr>
              <a:t>y</a:t>
            </a:r>
            <a:r>
              <a:rPr lang="en-US" sz="2600" dirty="0"/>
              <a:t>-value </a:t>
            </a:r>
            <a:r>
              <a:rPr lang="en-US" sz="2600" dirty="0">
                <a:solidFill>
                  <a:srgbClr val="008380"/>
                </a:solidFill>
              </a:rPr>
              <a:t>Y</a:t>
            </a:r>
          </a:p>
          <a:p>
            <a:pPr marL="400050" lvl="1" indent="0">
              <a:buNone/>
              <a:defRPr/>
            </a:pPr>
            <a:r>
              <a:rPr lang="en-US" sz="2600" dirty="0"/>
              <a:t>event </a:t>
            </a:r>
            <a:r>
              <a:rPr lang="en-US" sz="2600" dirty="0">
                <a:solidFill>
                  <a:srgbClr val="008380"/>
                </a:solidFill>
              </a:rPr>
              <a:t>X = x</a:t>
            </a:r>
            <a:r>
              <a:rPr lang="en-US" sz="2600" dirty="0"/>
              <a:t> is independent of event </a:t>
            </a:r>
            <a:r>
              <a:rPr lang="en-US" sz="2600" dirty="0">
                <a:solidFill>
                  <a:srgbClr val="008380"/>
                </a:solidFill>
              </a:rPr>
              <a:t>Y = y</a:t>
            </a:r>
            <a:endParaRPr lang="en-US" sz="2600" dirty="0"/>
          </a:p>
          <a:p>
            <a:pPr marL="400050" lvl="1" indent="0">
              <a:buNone/>
              <a:defRPr/>
            </a:pPr>
            <a:r>
              <a:rPr lang="en-US" sz="2600" dirty="0">
                <a:solidFill>
                  <a:srgbClr val="0000FF"/>
                </a:solidFill>
              </a:rPr>
              <a:t>Notation:</a:t>
            </a:r>
            <a:r>
              <a:rPr lang="en-US" sz="2600" dirty="0">
                <a:solidFill>
                  <a:srgbClr val="008380"/>
                </a:solidFill>
              </a:rPr>
              <a:t>     (X ⫫ Y)</a:t>
            </a:r>
            <a:r>
              <a:rPr lang="en-US" sz="2600" baseline="-25000" dirty="0">
                <a:solidFill>
                  <a:srgbClr val="008380"/>
                </a:solidFill>
              </a:rPr>
              <a:t>P</a:t>
            </a:r>
            <a:r>
              <a:rPr lang="en-US" sz="2600" dirty="0">
                <a:solidFill>
                  <a:srgbClr val="008380"/>
                </a:solidFill>
              </a:rPr>
              <a:t>  </a:t>
            </a:r>
            <a:r>
              <a:rPr lang="en-US" sz="2600" dirty="0"/>
              <a:t>or even shorter:</a:t>
            </a:r>
            <a:r>
              <a:rPr lang="en-US" sz="2600" dirty="0">
                <a:solidFill>
                  <a:srgbClr val="008380"/>
                </a:solidFill>
              </a:rPr>
              <a:t>  (X ⫫ Y)</a:t>
            </a:r>
            <a:endParaRPr lang="en-US" sz="2600" dirty="0"/>
          </a:p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is conditionally independent of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given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		</a:t>
            </a:r>
            <a:r>
              <a:rPr lang="en-US" dirty="0" err="1"/>
              <a:t>iff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dirty="0"/>
              <a:t>    </a:t>
            </a:r>
            <a:r>
              <a:rPr lang="en-US" dirty="0">
                <a:solidFill>
                  <a:srgbClr val="008380"/>
                </a:solidFill>
              </a:rPr>
              <a:t>P(X | Y, Z) = P(X | Z)</a:t>
            </a:r>
          </a:p>
          <a:p>
            <a:pPr marL="0" lvl="1" indent="0">
              <a:buNone/>
              <a:defRPr/>
            </a:pPr>
            <a:r>
              <a:rPr lang="en-US" sz="2600" dirty="0">
                <a:solidFill>
                  <a:srgbClr val="0000FF"/>
                </a:solidFill>
              </a:rPr>
              <a:t>    Notation:</a:t>
            </a:r>
            <a:r>
              <a:rPr lang="en-US" sz="2600" dirty="0">
                <a:solidFill>
                  <a:srgbClr val="008380"/>
                </a:solidFill>
              </a:rPr>
              <a:t>   (X ⫫ Y | Z)</a:t>
            </a:r>
            <a:r>
              <a:rPr lang="en-US" sz="2600" baseline="-25000" dirty="0">
                <a:solidFill>
                  <a:srgbClr val="008380"/>
                </a:solidFill>
              </a:rPr>
              <a:t>P</a:t>
            </a:r>
            <a:r>
              <a:rPr lang="en-US" sz="2600" dirty="0">
                <a:solidFill>
                  <a:srgbClr val="008380"/>
                </a:solidFill>
              </a:rPr>
              <a:t> </a:t>
            </a:r>
            <a:r>
              <a:rPr lang="en-US" sz="2600" dirty="0"/>
              <a:t>or even shorter:</a:t>
            </a:r>
            <a:r>
              <a:rPr lang="en-US" sz="2600" dirty="0">
                <a:solidFill>
                  <a:srgbClr val="008380"/>
                </a:solidFill>
              </a:rPr>
              <a:t>  (X ⫫ Y|Z)</a:t>
            </a:r>
            <a:endParaRPr lang="en-US" sz="2600" dirty="0"/>
          </a:p>
          <a:p>
            <a:pPr marL="0" lvl="1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endParaRPr lang="en-US" dirty="0">
              <a:solidFill>
                <a:srgbClr val="008380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008380"/>
              </a:solidFill>
            </a:endParaRPr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1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Compatible</a:t>
            </a:r>
            <a:r>
              <a:rPr lang="de-DE" dirty="0"/>
              <a:t> </a:t>
            </a:r>
            <a:r>
              <a:rPr lang="de-DE" dirty="0" err="1"/>
              <a:t>distributions</a:t>
            </a:r>
            <a:r>
              <a:rPr lang="de-DE" dirty="0"/>
              <a:t>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95722" y="1988840"/>
            <a:ext cx="7560840" cy="2376264"/>
          </a:xfrm>
          <a:prstGeom prst="rect">
            <a:avLst/>
          </a:prstGeom>
          <a:ln>
            <a:solidFill>
              <a:srgbClr val="0000FF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Definition</a:t>
            </a:r>
            <a:endParaRPr lang="en-US" dirty="0">
              <a:solidFill>
                <a:srgbClr val="0000FF"/>
              </a:solidFill>
            </a:endParaRPr>
          </a:p>
          <a:p>
            <a:pPr marL="457200" lvl="1" indent="0">
              <a:buNone/>
              <a:defRPr/>
            </a:pPr>
            <a:r>
              <a:rPr lang="de-DE" dirty="0" err="1"/>
              <a:t>Given</a:t>
            </a:r>
            <a:r>
              <a:rPr lang="de-DE" dirty="0"/>
              <a:t> a DAG </a:t>
            </a:r>
            <a:r>
              <a:rPr lang="de-DE" dirty="0">
                <a:solidFill>
                  <a:srgbClr val="008380"/>
                </a:solidFill>
              </a:rPr>
              <a:t>G</a:t>
            </a:r>
            <a:r>
              <a:rPr lang="de-DE" dirty="0"/>
              <a:t> on RVs </a:t>
            </a:r>
            <a:r>
              <a:rPr lang="de-DE" b="1" dirty="0">
                <a:solidFill>
                  <a:srgbClr val="008380"/>
                </a:solidFill>
              </a:rPr>
              <a:t>X</a:t>
            </a:r>
            <a:r>
              <a:rPr lang="de-DE" dirty="0">
                <a:solidFill>
                  <a:srgbClr val="008380"/>
                </a:solidFill>
              </a:rPr>
              <a:t> = X</a:t>
            </a:r>
            <a:r>
              <a:rPr lang="de-DE" baseline="-25000" dirty="0">
                <a:solidFill>
                  <a:srgbClr val="008380"/>
                </a:solidFill>
              </a:rPr>
              <a:t>1</a:t>
            </a:r>
            <a:r>
              <a:rPr lang="de-DE" dirty="0">
                <a:solidFill>
                  <a:srgbClr val="008380"/>
                </a:solidFill>
              </a:rPr>
              <a:t>, ..., </a:t>
            </a:r>
            <a:r>
              <a:rPr lang="de-DE" dirty="0" err="1">
                <a:solidFill>
                  <a:srgbClr val="008380"/>
                </a:solidFill>
              </a:rPr>
              <a:t>X</a:t>
            </a:r>
            <a:r>
              <a:rPr lang="de-DE" baseline="-25000" dirty="0" err="1">
                <a:solidFill>
                  <a:srgbClr val="008380"/>
                </a:solidFill>
              </a:rPr>
              <a:t>n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a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>
                <a:solidFill>
                  <a:srgbClr val="008380"/>
                </a:solidFill>
              </a:rPr>
              <a:t>P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b="1" dirty="0">
                <a:solidFill>
                  <a:srgbClr val="008380"/>
                </a:solidFill>
              </a:rPr>
              <a:t>X</a:t>
            </a:r>
            <a:r>
              <a:rPr lang="de-DE" dirty="0"/>
              <a:t> 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say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>
                <a:solidFill>
                  <a:srgbClr val="008380"/>
                </a:solidFill>
              </a:rPr>
              <a:t>P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en-US" dirty="0">
                <a:solidFill>
                  <a:srgbClr val="0000FF"/>
                </a:solidFill>
              </a:rPr>
              <a:t>compatible with </a:t>
            </a:r>
            <a:r>
              <a:rPr lang="de-DE" dirty="0">
                <a:solidFill>
                  <a:srgbClr val="008380"/>
                </a:solidFill>
              </a:rPr>
              <a:t>G</a:t>
            </a:r>
            <a:r>
              <a:rPr lang="de-DE" dirty="0"/>
              <a:t> </a:t>
            </a:r>
            <a:r>
              <a:rPr lang="de-DE" dirty="0" err="1"/>
              <a:t>iff</a:t>
            </a:r>
            <a:r>
              <a:rPr lang="de-DE" dirty="0"/>
              <a:t> </a:t>
            </a:r>
            <a:r>
              <a:rPr lang="en-US" dirty="0"/>
              <a:t> it allows a factorization of the form</a:t>
            </a:r>
          </a:p>
          <a:p>
            <a:pPr marL="457200" lvl="1" indent="0">
              <a:buNone/>
              <a:defRPr/>
            </a:pPr>
            <a:r>
              <a:rPr lang="en-US" b="1" dirty="0">
                <a:solidFill>
                  <a:srgbClr val="008380"/>
                </a:solidFill>
              </a:rPr>
              <a:t>P </a:t>
            </a:r>
            <a:r>
              <a:rPr lang="en-US" dirty="0">
                <a:solidFill>
                  <a:srgbClr val="008380"/>
                </a:solidFill>
              </a:rPr>
              <a:t>(X</a:t>
            </a:r>
            <a:r>
              <a:rPr lang="en-US" baseline="-25000" dirty="0">
                <a:solidFill>
                  <a:srgbClr val="008380"/>
                </a:solidFill>
              </a:rPr>
              <a:t>1</a:t>
            </a:r>
            <a:r>
              <a:rPr lang="en-US" dirty="0">
                <a:solidFill>
                  <a:srgbClr val="008380"/>
                </a:solidFill>
              </a:rPr>
              <a:t>, … ,</a:t>
            </a:r>
            <a:r>
              <a:rPr lang="en-US" dirty="0" err="1">
                <a:solidFill>
                  <a:srgbClr val="008380"/>
                </a:solidFill>
              </a:rPr>
              <a:t>X</a:t>
            </a:r>
            <a:r>
              <a:rPr lang="en-US" baseline="-25000" dirty="0" err="1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) = </a:t>
            </a:r>
            <a:r>
              <a:rPr lang="el-GR" sz="3200" dirty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baseline="-25000" dirty="0" err="1">
                <a:solidFill>
                  <a:srgbClr val="008380"/>
                </a:solidFill>
              </a:rPr>
              <a:t>i</a:t>
            </a:r>
            <a:r>
              <a:rPr lang="en-US" baseline="-25000" dirty="0">
                <a:solidFill>
                  <a:srgbClr val="008380"/>
                </a:solidFill>
              </a:rPr>
              <a:t> = 1</a:t>
            </a:r>
            <a:r>
              <a:rPr lang="en-US" dirty="0">
                <a:solidFill>
                  <a:srgbClr val="008380"/>
                </a:solidFill>
              </a:rPr>
              <a:t> </a:t>
            </a:r>
            <a:r>
              <a:rPr lang="en-US" b="1" dirty="0">
                <a:solidFill>
                  <a:srgbClr val="008380"/>
                </a:solidFill>
              </a:rPr>
              <a:t>P</a:t>
            </a:r>
            <a:r>
              <a:rPr lang="en-US" dirty="0">
                <a:solidFill>
                  <a:srgbClr val="008380"/>
                </a:solidFill>
              </a:rPr>
              <a:t> (X</a:t>
            </a:r>
            <a:r>
              <a:rPr lang="en-US" baseline="-25000" dirty="0">
                <a:solidFill>
                  <a:srgbClr val="008380"/>
                </a:solidFill>
              </a:rPr>
              <a:t>i </a:t>
            </a:r>
            <a:r>
              <a:rPr lang="en-US" dirty="0">
                <a:solidFill>
                  <a:srgbClr val="008380"/>
                </a:solidFill>
              </a:rPr>
              <a:t>| Parents(X</a:t>
            </a:r>
            <a:r>
              <a:rPr lang="en-US" baseline="-25000" dirty="0">
                <a:solidFill>
                  <a:srgbClr val="008380"/>
                </a:solidFill>
              </a:rPr>
              <a:t>i</a:t>
            </a:r>
            <a:r>
              <a:rPr lang="en-US" dirty="0">
                <a:solidFill>
                  <a:srgbClr val="008380"/>
                </a:solidFill>
              </a:rPr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44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Independence in SCM graphs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Almost all interesting independences of RVs in an SCM can be identified in its associated graph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Relevant graph theoretical notion</a:t>
            </a:r>
            <a:r>
              <a:rPr lang="en-US" b="1" dirty="0"/>
              <a:t>: </a:t>
            </a:r>
            <a:r>
              <a:rPr lang="en-US" dirty="0">
                <a:solidFill>
                  <a:srgbClr val="0000FF"/>
                </a:solidFill>
              </a:rPr>
              <a:t>d-separation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D-separation in turn rests on 3 basic graph patterns</a:t>
            </a:r>
          </a:p>
          <a:p>
            <a:pPr lvl="1">
              <a:defRPr/>
            </a:pPr>
            <a:r>
              <a:rPr lang="en-US" dirty="0"/>
              <a:t>Chains</a:t>
            </a:r>
          </a:p>
          <a:p>
            <a:pPr lvl="1">
              <a:defRPr/>
            </a:pPr>
            <a:r>
              <a:rPr lang="en-US" dirty="0"/>
              <a:t>Forks</a:t>
            </a:r>
          </a:p>
          <a:p>
            <a:pPr lvl="1">
              <a:defRPr/>
            </a:pPr>
            <a:r>
              <a:rPr lang="en-US" dirty="0"/>
              <a:t>Colliders </a:t>
            </a:r>
          </a:p>
          <a:p>
            <a:pPr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22673" y="2924944"/>
            <a:ext cx="7920880" cy="209288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US" sz="2600" b="1" dirty="0">
                <a:solidFill>
                  <a:srgbClr val="FF0000"/>
                </a:solidFill>
              </a:rPr>
              <a:t>Property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 is independent of </a:t>
            </a:r>
            <a:r>
              <a:rPr lang="en-US" sz="2600" dirty="0">
                <a:solidFill>
                  <a:srgbClr val="008380"/>
                </a:solidFill>
              </a:rPr>
              <a:t>Y</a:t>
            </a:r>
            <a:r>
              <a:rPr lang="en-US" sz="2600" dirty="0"/>
              <a:t> conditioned on </a:t>
            </a:r>
            <a:r>
              <a:rPr lang="en-US" sz="2600" dirty="0">
                <a:solidFill>
                  <a:srgbClr val="008380"/>
                </a:solidFill>
              </a:rPr>
              <a:t>Z</a:t>
            </a:r>
            <a:r>
              <a:rPr lang="en-US" sz="2600" dirty="0"/>
              <a:t> for all distributions compatible with </a:t>
            </a:r>
            <a:r>
              <a:rPr lang="en-US" sz="2600" dirty="0">
                <a:solidFill>
                  <a:srgbClr val="008380"/>
                </a:solidFill>
              </a:rPr>
              <a:t>G</a:t>
            </a:r>
            <a:r>
              <a:rPr lang="en-US" sz="2600" dirty="0"/>
              <a:t> </a:t>
            </a:r>
          </a:p>
          <a:p>
            <a:pPr marL="0" indent="0">
              <a:buNone/>
              <a:defRPr/>
            </a:pPr>
            <a:r>
              <a:rPr lang="en-US" sz="2600" dirty="0" err="1"/>
              <a:t>iff</a:t>
            </a:r>
            <a:r>
              <a:rPr lang="en-US" sz="2600" dirty="0"/>
              <a:t> 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 is d-separated from </a:t>
            </a:r>
            <a:r>
              <a:rPr lang="en-US" sz="2600" dirty="0">
                <a:solidFill>
                  <a:srgbClr val="008380"/>
                </a:solidFill>
              </a:rPr>
              <a:t>Y</a:t>
            </a:r>
            <a:r>
              <a:rPr lang="en-US" sz="2600" dirty="0"/>
              <a:t> by </a:t>
            </a:r>
            <a:r>
              <a:rPr lang="en-US" sz="2600" dirty="0">
                <a:solidFill>
                  <a:srgbClr val="008380"/>
                </a:solidFill>
              </a:rPr>
              <a:t>Z </a:t>
            </a:r>
            <a:r>
              <a:rPr lang="en-US" sz="2600" dirty="0">
                <a:solidFill>
                  <a:schemeClr val="tx1"/>
                </a:solidFill>
              </a:rPr>
              <a:t>in</a:t>
            </a:r>
            <a:r>
              <a:rPr lang="en-US" sz="2600" dirty="0">
                <a:solidFill>
                  <a:srgbClr val="008380"/>
                </a:solidFill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400235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Independence in SCM graphs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3404783"/>
            <a:ext cx="8229600" cy="280885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Note the scope of the all-quantifier.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FF"/>
                </a:solidFill>
              </a:rPr>
              <a:t>Markov condition (&lt;- direction)</a:t>
            </a:r>
            <a:r>
              <a:rPr lang="en-US" dirty="0"/>
              <a:t>: </a:t>
            </a:r>
          </a:p>
          <a:p>
            <a:pPr marL="0" indent="0">
              <a:buNone/>
              <a:defRPr/>
            </a:pPr>
            <a:r>
              <a:rPr lang="en-US" dirty="0"/>
              <a:t>    If	  	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is d-separated from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by </a:t>
            </a:r>
            <a:r>
              <a:rPr lang="en-US" dirty="0">
                <a:solidFill>
                  <a:srgbClr val="008380"/>
                </a:solidFill>
              </a:rPr>
              <a:t>Z  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8380"/>
                </a:solidFill>
              </a:rPr>
              <a:t>    </a:t>
            </a:r>
            <a:r>
              <a:rPr lang="en-US" dirty="0">
                <a:solidFill>
                  <a:srgbClr val="000000"/>
                </a:solidFill>
              </a:rPr>
              <a:t>then 	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is independent of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conditioned on </a:t>
            </a:r>
            <a:r>
              <a:rPr lang="en-US" dirty="0">
                <a:solidFill>
                  <a:srgbClr val="008380"/>
                </a:solidFill>
              </a:rPr>
              <a:t>Z </a:t>
            </a:r>
            <a:r>
              <a:rPr lang="en-US" dirty="0"/>
              <a:t>for all probability distributions compatible with </a:t>
            </a:r>
            <a:r>
              <a:rPr lang="en-US" dirty="0">
                <a:solidFill>
                  <a:srgbClr val="008380"/>
                </a:solidFill>
              </a:rPr>
              <a:t>G 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83568" y="1124744"/>
            <a:ext cx="7920880" cy="209288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US" sz="2600" b="1" dirty="0">
                <a:solidFill>
                  <a:srgbClr val="FF0000"/>
                </a:solidFill>
              </a:rPr>
              <a:t>Property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 is independent of </a:t>
            </a:r>
            <a:r>
              <a:rPr lang="en-US" sz="2600" dirty="0">
                <a:solidFill>
                  <a:srgbClr val="008380"/>
                </a:solidFill>
              </a:rPr>
              <a:t>Y</a:t>
            </a:r>
            <a:r>
              <a:rPr lang="en-US" sz="2600" dirty="0"/>
              <a:t> conditioned on </a:t>
            </a:r>
            <a:r>
              <a:rPr lang="en-US" sz="2600" dirty="0">
                <a:solidFill>
                  <a:srgbClr val="008380"/>
                </a:solidFill>
              </a:rPr>
              <a:t>Z</a:t>
            </a:r>
            <a:r>
              <a:rPr lang="en-US" sz="2600" dirty="0"/>
              <a:t> for all distributions  compatible with </a:t>
            </a:r>
            <a:r>
              <a:rPr lang="en-US" sz="2600" dirty="0">
                <a:solidFill>
                  <a:srgbClr val="008380"/>
                </a:solidFill>
              </a:rPr>
              <a:t>G</a:t>
            </a:r>
            <a:r>
              <a:rPr lang="en-US" sz="2600" dirty="0"/>
              <a:t> </a:t>
            </a:r>
          </a:p>
          <a:p>
            <a:pPr marL="0" indent="0">
              <a:buNone/>
              <a:defRPr/>
            </a:pPr>
            <a:r>
              <a:rPr lang="en-US" sz="2600" dirty="0" err="1"/>
              <a:t>iff</a:t>
            </a:r>
            <a:r>
              <a:rPr lang="en-US" sz="2600" dirty="0"/>
              <a:t> 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 is d-separated from </a:t>
            </a:r>
            <a:r>
              <a:rPr lang="en-US" sz="2600" dirty="0">
                <a:solidFill>
                  <a:srgbClr val="008380"/>
                </a:solidFill>
              </a:rPr>
              <a:t>Y</a:t>
            </a:r>
            <a:r>
              <a:rPr lang="en-US" sz="2600" dirty="0"/>
              <a:t> by </a:t>
            </a:r>
            <a:r>
              <a:rPr lang="en-US" sz="2600" dirty="0">
                <a:solidFill>
                  <a:srgbClr val="008380"/>
                </a:solidFill>
              </a:rPr>
              <a:t>Z </a:t>
            </a:r>
            <a:r>
              <a:rPr lang="en-US" sz="2600" dirty="0">
                <a:solidFill>
                  <a:schemeClr val="tx1"/>
                </a:solidFill>
              </a:rPr>
              <a:t>in</a:t>
            </a:r>
            <a:r>
              <a:rPr lang="en-US" sz="2600" dirty="0">
                <a:solidFill>
                  <a:srgbClr val="008380"/>
                </a:solidFill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38980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Independence in SCM graphs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3427082"/>
            <a:ext cx="8229600" cy="280885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Faithfulness ( -&gt; direction): </a:t>
            </a:r>
          </a:p>
          <a:p>
            <a:pPr marL="0" indent="0">
              <a:buNone/>
              <a:defRPr/>
            </a:pPr>
            <a:r>
              <a:rPr lang="en-US" dirty="0"/>
              <a:t>     If</a:t>
            </a:r>
            <a:r>
              <a:rPr lang="en-US" dirty="0">
                <a:solidFill>
                  <a:srgbClr val="0000FF"/>
                </a:solidFill>
              </a:rPr>
              <a:t>      	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b="1" dirty="0"/>
              <a:t> </a:t>
            </a:r>
            <a:r>
              <a:rPr lang="en-US" dirty="0"/>
              <a:t>d-separated from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by </a:t>
            </a:r>
            <a:r>
              <a:rPr lang="en-US" dirty="0">
                <a:solidFill>
                  <a:srgbClr val="008380"/>
                </a:solidFill>
              </a:rPr>
              <a:t>Z</a:t>
            </a:r>
          </a:p>
          <a:p>
            <a:pPr marL="0" indent="0">
              <a:buNone/>
              <a:defRPr/>
            </a:pPr>
            <a:r>
              <a:rPr lang="en-US" dirty="0"/>
              <a:t>    then	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independent of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conditioned on </a:t>
            </a:r>
            <a:r>
              <a:rPr lang="en-US" dirty="0">
                <a:solidFill>
                  <a:srgbClr val="008380"/>
                </a:solidFill>
              </a:rPr>
              <a:t>Z     		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some</a:t>
            </a:r>
            <a:r>
              <a:rPr lang="en-US" dirty="0"/>
              <a:t> probability distribution compatible 		with </a:t>
            </a:r>
            <a:r>
              <a:rPr lang="en-US" dirty="0">
                <a:solidFill>
                  <a:srgbClr val="008380"/>
                </a:solidFill>
              </a:rPr>
              <a:t>G</a:t>
            </a:r>
            <a:endParaRPr lang="en-US" dirty="0"/>
          </a:p>
          <a:p>
            <a:pPr>
              <a:defRPr/>
            </a:pPr>
            <a:r>
              <a:rPr lang="en-US" dirty="0"/>
              <a:t>Note:  We do not have: “For </a:t>
            </a:r>
            <a:r>
              <a:rPr lang="en-US" dirty="0">
                <a:solidFill>
                  <a:srgbClr val="FF0000"/>
                </a:solidFill>
              </a:rPr>
              <a:t>all </a:t>
            </a:r>
            <a:r>
              <a:rPr lang="en-US" dirty="0"/>
              <a:t>distributions”; but usually the “</a:t>
            </a:r>
            <a:r>
              <a:rPr lang="en-US" dirty="0">
                <a:solidFill>
                  <a:srgbClr val="FF0000"/>
                </a:solidFill>
              </a:rPr>
              <a:t>some” </a:t>
            </a:r>
            <a:r>
              <a:rPr lang="en-US" dirty="0"/>
              <a:t>is stronger: “</a:t>
            </a:r>
            <a:r>
              <a:rPr lang="en-US" dirty="0">
                <a:solidFill>
                  <a:srgbClr val="FF0000"/>
                </a:solidFill>
              </a:rPr>
              <a:t>for many”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83568" y="1124744"/>
            <a:ext cx="7920880" cy="209288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US" sz="2600" b="1" dirty="0">
                <a:solidFill>
                  <a:srgbClr val="FF0000"/>
                </a:solidFill>
              </a:rPr>
              <a:t>Property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 is independent of </a:t>
            </a:r>
            <a:r>
              <a:rPr lang="en-US" sz="2600" dirty="0">
                <a:solidFill>
                  <a:srgbClr val="008380"/>
                </a:solidFill>
              </a:rPr>
              <a:t>Y</a:t>
            </a:r>
            <a:r>
              <a:rPr lang="en-US" sz="2600" dirty="0"/>
              <a:t> conditioned on </a:t>
            </a:r>
            <a:r>
              <a:rPr lang="en-US" sz="2600" dirty="0">
                <a:solidFill>
                  <a:srgbClr val="008380"/>
                </a:solidFill>
              </a:rPr>
              <a:t>Z</a:t>
            </a:r>
            <a:r>
              <a:rPr lang="en-US" sz="2600" dirty="0"/>
              <a:t> for all distributions  compatible with </a:t>
            </a:r>
            <a:r>
              <a:rPr lang="en-US" sz="2600" dirty="0">
                <a:solidFill>
                  <a:srgbClr val="008380"/>
                </a:solidFill>
              </a:rPr>
              <a:t>G</a:t>
            </a:r>
            <a:r>
              <a:rPr lang="en-US" sz="2600" dirty="0"/>
              <a:t> </a:t>
            </a:r>
          </a:p>
          <a:p>
            <a:pPr marL="0" indent="0">
              <a:buNone/>
              <a:defRPr/>
            </a:pPr>
            <a:r>
              <a:rPr lang="en-US" sz="2600" dirty="0" err="1"/>
              <a:t>iff</a:t>
            </a:r>
            <a:r>
              <a:rPr lang="en-US" sz="2600" dirty="0"/>
              <a:t> 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 is d-separated from </a:t>
            </a:r>
            <a:r>
              <a:rPr lang="en-US" sz="2600" dirty="0">
                <a:solidFill>
                  <a:srgbClr val="008380"/>
                </a:solidFill>
              </a:rPr>
              <a:t>Y</a:t>
            </a:r>
            <a:r>
              <a:rPr lang="en-US" sz="2600" dirty="0"/>
              <a:t> by </a:t>
            </a:r>
            <a:r>
              <a:rPr lang="en-US" sz="2600" dirty="0">
                <a:solidFill>
                  <a:srgbClr val="008380"/>
                </a:solidFill>
              </a:rPr>
              <a:t>Z </a:t>
            </a:r>
            <a:r>
              <a:rPr lang="en-US" sz="2600" dirty="0">
                <a:solidFill>
                  <a:schemeClr val="tx1"/>
                </a:solidFill>
              </a:rPr>
              <a:t>in</a:t>
            </a:r>
            <a:r>
              <a:rPr lang="en-US" sz="2600" dirty="0">
                <a:solidFill>
                  <a:srgbClr val="008380"/>
                </a:solidFill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74346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Chains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752305"/>
          </a:xfr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6600"/>
                </a:solidFill>
              </a:rPr>
              <a:t>Example (</a:t>
            </a:r>
            <a:r>
              <a:rPr lang="en-US" dirty="0">
                <a:solidFill>
                  <a:srgbClr val="FF6600"/>
                </a:solidFill>
              </a:rPr>
              <a:t>SCM 1) </a:t>
            </a:r>
          </a:p>
          <a:p>
            <a:pPr marL="0" indent="0">
              <a:buNone/>
              <a:defRPr/>
            </a:pPr>
            <a:r>
              <a:rPr lang="en-US" dirty="0"/>
              <a:t>(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= school funding of high school ,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= its average SAT score, </a:t>
            </a:r>
            <a:r>
              <a:rPr lang="en-US" dirty="0">
                <a:solidFill>
                  <a:srgbClr val="008380"/>
                </a:solidFill>
              </a:rPr>
              <a:t>  Z</a:t>
            </a:r>
            <a:r>
              <a:rPr lang="en-US" dirty="0"/>
              <a:t> = average college  acceptance )</a:t>
            </a:r>
          </a:p>
          <a:p>
            <a:pPr lvl="1">
              <a:defRPr/>
            </a:pPr>
            <a:r>
              <a:rPr lang="en-US" dirty="0">
                <a:solidFill>
                  <a:srgbClr val="008380"/>
                </a:solidFill>
              </a:rPr>
              <a:t>V = {X,Y,Z}	U = {U</a:t>
            </a:r>
            <a:r>
              <a:rPr lang="en-US" baseline="-25000" dirty="0">
                <a:solidFill>
                  <a:srgbClr val="008380"/>
                </a:solidFill>
              </a:rPr>
              <a:t>X</a:t>
            </a:r>
            <a:r>
              <a:rPr lang="en-US" dirty="0">
                <a:solidFill>
                  <a:srgbClr val="008380"/>
                </a:solidFill>
              </a:rPr>
              <a:t>,U</a:t>
            </a:r>
            <a:r>
              <a:rPr lang="en-US" baseline="-25000" dirty="0">
                <a:solidFill>
                  <a:srgbClr val="008380"/>
                </a:solidFill>
              </a:rPr>
              <a:t>Y</a:t>
            </a:r>
            <a:r>
              <a:rPr lang="en-US" dirty="0">
                <a:solidFill>
                  <a:srgbClr val="008380"/>
                </a:solidFill>
              </a:rPr>
              <a:t>,U</a:t>
            </a:r>
            <a:r>
              <a:rPr lang="en-US" baseline="-25000" dirty="0">
                <a:solidFill>
                  <a:srgbClr val="008380"/>
                </a:solidFill>
              </a:rPr>
              <a:t>Z</a:t>
            </a:r>
            <a:r>
              <a:rPr lang="en-US" dirty="0">
                <a:solidFill>
                  <a:srgbClr val="008380"/>
                </a:solidFill>
              </a:rPr>
              <a:t>}		F = {</a:t>
            </a:r>
            <a:r>
              <a:rPr lang="en-US" dirty="0" err="1">
                <a:solidFill>
                  <a:srgbClr val="008380"/>
                </a:solidFill>
              </a:rPr>
              <a:t>f</a:t>
            </a:r>
            <a:r>
              <a:rPr lang="en-US" baseline="-25000" dirty="0" err="1">
                <a:solidFill>
                  <a:srgbClr val="008380"/>
                </a:solidFill>
              </a:rPr>
              <a:t>X</a:t>
            </a:r>
            <a:r>
              <a:rPr lang="en-US" dirty="0" err="1">
                <a:solidFill>
                  <a:srgbClr val="008380"/>
                </a:solidFill>
              </a:rPr>
              <a:t>,f</a:t>
            </a:r>
            <a:r>
              <a:rPr lang="en-US" baseline="-25000" dirty="0" err="1">
                <a:solidFill>
                  <a:srgbClr val="008380"/>
                </a:solidFill>
              </a:rPr>
              <a:t>Y</a:t>
            </a:r>
            <a:r>
              <a:rPr lang="en-US" dirty="0" err="1">
                <a:solidFill>
                  <a:srgbClr val="008380"/>
                </a:solidFill>
              </a:rPr>
              <a:t>,f</a:t>
            </a:r>
            <a:r>
              <a:rPr lang="en-US" baseline="-25000" dirty="0" err="1">
                <a:solidFill>
                  <a:srgbClr val="008380"/>
                </a:solidFill>
              </a:rPr>
              <a:t>Z</a:t>
            </a:r>
            <a:r>
              <a:rPr lang="en-US" dirty="0">
                <a:solidFill>
                  <a:srgbClr val="008380"/>
                </a:solidFill>
              </a:rPr>
              <a:t>}</a:t>
            </a:r>
          </a:p>
          <a:p>
            <a:pPr lvl="1">
              <a:defRPr/>
            </a:pPr>
            <a:r>
              <a:rPr lang="en-US" dirty="0" err="1">
                <a:solidFill>
                  <a:srgbClr val="008380"/>
                </a:solidFill>
              </a:rPr>
              <a:t>f</a:t>
            </a:r>
            <a:r>
              <a:rPr lang="en-US" baseline="-25000" dirty="0" err="1">
                <a:solidFill>
                  <a:srgbClr val="008380"/>
                </a:solidFill>
              </a:rPr>
              <a:t>X</a:t>
            </a:r>
            <a:r>
              <a:rPr lang="en-US" dirty="0">
                <a:solidFill>
                  <a:srgbClr val="008380"/>
                </a:solidFill>
              </a:rPr>
              <a:t>: X = U</a:t>
            </a:r>
            <a:r>
              <a:rPr lang="en-US" baseline="-25000" dirty="0">
                <a:solidFill>
                  <a:srgbClr val="008380"/>
                </a:solidFill>
              </a:rPr>
              <a:t>X</a:t>
            </a:r>
            <a:r>
              <a:rPr lang="en-US" dirty="0">
                <a:solidFill>
                  <a:srgbClr val="008380"/>
                </a:solidFill>
              </a:rPr>
              <a:t>	</a:t>
            </a:r>
            <a:r>
              <a:rPr lang="en-US" dirty="0" err="1">
                <a:solidFill>
                  <a:srgbClr val="008380"/>
                </a:solidFill>
              </a:rPr>
              <a:t>f</a:t>
            </a:r>
            <a:r>
              <a:rPr lang="en-US" baseline="-25000" dirty="0" err="1">
                <a:solidFill>
                  <a:srgbClr val="008380"/>
                </a:solidFill>
              </a:rPr>
              <a:t>Y</a:t>
            </a:r>
            <a:r>
              <a:rPr lang="en-US" dirty="0">
                <a:solidFill>
                  <a:srgbClr val="008380"/>
                </a:solidFill>
              </a:rPr>
              <a:t>: Y = x/3 + U</a:t>
            </a:r>
            <a:r>
              <a:rPr lang="en-US" baseline="-25000" dirty="0">
                <a:solidFill>
                  <a:srgbClr val="008380"/>
                </a:solidFill>
              </a:rPr>
              <a:t>Y	</a:t>
            </a:r>
            <a:r>
              <a:rPr lang="en-US" dirty="0">
                <a:solidFill>
                  <a:srgbClr val="008380"/>
                </a:solidFill>
              </a:rPr>
              <a:t>	</a:t>
            </a:r>
            <a:r>
              <a:rPr lang="en-US" dirty="0" err="1">
                <a:solidFill>
                  <a:srgbClr val="008380"/>
                </a:solidFill>
              </a:rPr>
              <a:t>f</a:t>
            </a:r>
            <a:r>
              <a:rPr lang="en-US" baseline="-25000" dirty="0" err="1">
                <a:solidFill>
                  <a:srgbClr val="008380"/>
                </a:solidFill>
              </a:rPr>
              <a:t>Z</a:t>
            </a:r>
            <a:r>
              <a:rPr lang="en-US" dirty="0">
                <a:solidFill>
                  <a:srgbClr val="008380"/>
                </a:solidFill>
              </a:rPr>
              <a:t>: Z = y/16 + U</a:t>
            </a:r>
            <a:r>
              <a:rPr lang="en-US" baseline="-25000" dirty="0">
                <a:solidFill>
                  <a:srgbClr val="008380"/>
                </a:solidFill>
              </a:rPr>
              <a:t>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233051" y="3861048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4737107" y="40143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5385179" y="44464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5385179" y="509447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7" idx="5"/>
            <a:endCxn id="8" idx="2"/>
          </p:cNvCxnSpPr>
          <p:nvPr/>
        </p:nvCxnSpPr>
        <p:spPr>
          <a:xfrm>
            <a:off x="4860032" y="4137268"/>
            <a:ext cx="525147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8" idx="4"/>
            <a:endCxn id="9" idx="0"/>
          </p:cNvCxnSpPr>
          <p:nvPr/>
        </p:nvCxnSpPr>
        <p:spPr>
          <a:xfrm>
            <a:off x="5457187" y="4590404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737107" y="531050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4737107" y="46624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5385179" y="56705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>
            <a:stCxn id="18" idx="5"/>
            <a:endCxn id="9" idx="2"/>
          </p:cNvCxnSpPr>
          <p:nvPr/>
        </p:nvCxnSpPr>
        <p:spPr>
          <a:xfrm>
            <a:off x="4860032" y="4785340"/>
            <a:ext cx="525147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4"/>
            <a:endCxn id="19" idx="0"/>
          </p:cNvCxnSpPr>
          <p:nvPr/>
        </p:nvCxnSpPr>
        <p:spPr>
          <a:xfrm>
            <a:off x="5457187" y="5238476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7" idx="5"/>
            <a:endCxn id="19" idx="2"/>
          </p:cNvCxnSpPr>
          <p:nvPr/>
        </p:nvCxnSpPr>
        <p:spPr>
          <a:xfrm>
            <a:off x="4860032" y="5433412"/>
            <a:ext cx="525147" cy="30912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233051" y="4518412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4233051" y="509447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5601203" y="435581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43" name="Textfeld 42"/>
          <p:cNvSpPr txBox="1"/>
          <p:nvPr/>
        </p:nvSpPr>
        <p:spPr>
          <a:xfrm>
            <a:off x="5601203" y="501317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sp>
        <p:nvSpPr>
          <p:cNvPr id="44" name="Textfeld 43"/>
          <p:cNvSpPr txBox="1"/>
          <p:nvPr/>
        </p:nvSpPr>
        <p:spPr>
          <a:xfrm>
            <a:off x="5601203" y="558924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4002351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Chains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6600"/>
                </a:solidFill>
              </a:rPr>
              <a:t>Example</a:t>
            </a:r>
            <a:r>
              <a:rPr lang="en-US" dirty="0">
                <a:solidFill>
                  <a:srgbClr val="FF6600"/>
                </a:solidFill>
              </a:rPr>
              <a:t> (SCM 2) </a:t>
            </a:r>
          </a:p>
          <a:p>
            <a:pPr marL="0" indent="0">
              <a:buNone/>
              <a:defRPr/>
            </a:pPr>
            <a:r>
              <a:rPr lang="en-US" dirty="0"/>
              <a:t>(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= switch,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= circuit,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= light bulb )</a:t>
            </a:r>
          </a:p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V = {X,Y,Z}		U = {U</a:t>
            </a:r>
            <a:r>
              <a:rPr lang="en-US" sz="2000" baseline="-25000" dirty="0">
                <a:solidFill>
                  <a:srgbClr val="008380"/>
                </a:solidFill>
              </a:rPr>
              <a:t>X</a:t>
            </a:r>
            <a:r>
              <a:rPr lang="en-US" sz="2000" dirty="0">
                <a:solidFill>
                  <a:srgbClr val="008380"/>
                </a:solidFill>
              </a:rPr>
              <a:t>,U</a:t>
            </a:r>
            <a:r>
              <a:rPr lang="en-US" sz="2000" baseline="-25000" dirty="0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,U</a:t>
            </a:r>
            <a:r>
              <a:rPr lang="en-US" sz="2000" baseline="-25000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}		F = {</a:t>
            </a: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X</a:t>
            </a:r>
            <a:r>
              <a:rPr lang="en-US" sz="2000" dirty="0" err="1">
                <a:solidFill>
                  <a:srgbClr val="008380"/>
                </a:solidFill>
              </a:rPr>
              <a:t>,f</a:t>
            </a:r>
            <a:r>
              <a:rPr lang="en-US" sz="2000" baseline="-25000" dirty="0" err="1">
                <a:solidFill>
                  <a:srgbClr val="008380"/>
                </a:solidFill>
              </a:rPr>
              <a:t>Y</a:t>
            </a:r>
            <a:r>
              <a:rPr lang="en-US" sz="2000" dirty="0" err="1">
                <a:solidFill>
                  <a:srgbClr val="008380"/>
                </a:solidFill>
              </a:rPr>
              <a:t>,f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}</a:t>
            </a: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X</a:t>
            </a:r>
            <a:r>
              <a:rPr lang="en-US" sz="2000" dirty="0">
                <a:solidFill>
                  <a:srgbClr val="008380"/>
                </a:solidFill>
              </a:rPr>
              <a:t>: X = U</a:t>
            </a:r>
            <a:r>
              <a:rPr lang="en-US" sz="2000" baseline="-25000" dirty="0">
                <a:solidFill>
                  <a:srgbClr val="008380"/>
                </a:solidFill>
              </a:rPr>
              <a:t>X</a:t>
            </a:r>
          </a:p>
          <a:p>
            <a:pPr lvl="1">
              <a:defRPr/>
            </a:pPr>
            <a:r>
              <a:rPr lang="en-US" sz="2000" dirty="0"/>
              <a:t>                   </a:t>
            </a:r>
            <a:r>
              <a:rPr lang="en-US" sz="2000" dirty="0">
                <a:solidFill>
                  <a:srgbClr val="008380"/>
                </a:solidFill>
              </a:rPr>
              <a:t>closed</a:t>
            </a:r>
            <a:r>
              <a:rPr lang="en-US" sz="2000" dirty="0"/>
              <a:t>       if </a:t>
            </a:r>
            <a:r>
              <a:rPr lang="en-US" sz="2000" dirty="0">
                <a:solidFill>
                  <a:srgbClr val="008380"/>
                </a:solidFill>
              </a:rPr>
              <a:t>(X = up &amp; U</a:t>
            </a:r>
            <a:r>
              <a:rPr lang="en-US" sz="2000" baseline="-25000" dirty="0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 = 0)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008380"/>
                </a:solidFill>
              </a:rPr>
              <a:t>(X= down &amp; U</a:t>
            </a:r>
            <a:r>
              <a:rPr lang="en-US" sz="2000" baseline="-25000" dirty="0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=1)</a:t>
            </a:r>
            <a:r>
              <a:rPr lang="en-US" sz="2000" dirty="0"/>
              <a:t>       </a:t>
            </a:r>
          </a:p>
          <a:p>
            <a:pPr marL="457200" lvl="1" indent="0">
              <a:buNone/>
              <a:defRPr/>
            </a:pPr>
            <a:r>
              <a:rPr lang="en-US" sz="2000" dirty="0"/>
              <a:t>                         </a:t>
            </a:r>
            <a:r>
              <a:rPr lang="en-US" sz="2000" dirty="0">
                <a:solidFill>
                  <a:srgbClr val="008380"/>
                </a:solidFill>
              </a:rPr>
              <a:t>open</a:t>
            </a:r>
            <a:r>
              <a:rPr lang="en-US" sz="2000" dirty="0"/>
              <a:t>         otherwise</a:t>
            </a:r>
          </a:p>
          <a:p>
            <a:pPr marL="457200" lvl="1" indent="0">
              <a:buNone/>
              <a:defRPr/>
            </a:pPr>
            <a:endParaRPr lang="en-US" sz="2000" dirty="0"/>
          </a:p>
          <a:p>
            <a:pPr lvl="1">
              <a:defRPr/>
            </a:pPr>
            <a:r>
              <a:rPr lang="en-US" sz="2000" dirty="0"/>
              <a:t>                     </a:t>
            </a:r>
            <a:r>
              <a:rPr lang="en-US" sz="2000" dirty="0">
                <a:solidFill>
                  <a:srgbClr val="008380"/>
                </a:solidFill>
              </a:rPr>
              <a:t>on	</a:t>
            </a:r>
            <a:r>
              <a:rPr lang="en-US" sz="2000" dirty="0"/>
              <a:t>   if </a:t>
            </a:r>
            <a:r>
              <a:rPr lang="en-US" sz="2000" dirty="0">
                <a:solidFill>
                  <a:srgbClr val="008380"/>
                </a:solidFill>
              </a:rPr>
              <a:t>(Y=closed &amp; U</a:t>
            </a:r>
            <a:r>
              <a:rPr lang="en-US" sz="2000" baseline="-25000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=0</a:t>
            </a:r>
            <a:r>
              <a:rPr lang="en-US" sz="2000" dirty="0"/>
              <a:t>) or </a:t>
            </a:r>
            <a:r>
              <a:rPr lang="en-US" sz="2000" dirty="0">
                <a:solidFill>
                  <a:srgbClr val="008380"/>
                </a:solidFill>
              </a:rPr>
              <a:t>(Y=open &amp; U</a:t>
            </a:r>
            <a:r>
              <a:rPr lang="en-US" sz="2000" baseline="-25000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=1)</a:t>
            </a:r>
          </a:p>
          <a:p>
            <a:pPr marL="457200" lvl="1" indent="0">
              <a:buNone/>
              <a:defRPr/>
            </a:pPr>
            <a:r>
              <a:rPr lang="en-US" sz="2000" dirty="0"/>
              <a:t>                          </a:t>
            </a:r>
            <a:r>
              <a:rPr lang="en-US" sz="2000" dirty="0">
                <a:solidFill>
                  <a:srgbClr val="008380"/>
                </a:solidFill>
              </a:rPr>
              <a:t>off</a:t>
            </a:r>
            <a:r>
              <a:rPr lang="en-US" sz="2000" dirty="0"/>
              <a:t>   	   otherwise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593411" y="4581128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5097467" y="473443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5745539" y="51664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5745539" y="58145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7" idx="5"/>
            <a:endCxn id="8" idx="2"/>
          </p:cNvCxnSpPr>
          <p:nvPr/>
        </p:nvCxnSpPr>
        <p:spPr>
          <a:xfrm>
            <a:off x="5220392" y="4857348"/>
            <a:ext cx="525147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8" idx="4"/>
            <a:endCxn id="9" idx="0"/>
          </p:cNvCxnSpPr>
          <p:nvPr/>
        </p:nvCxnSpPr>
        <p:spPr>
          <a:xfrm>
            <a:off x="5817547" y="5310484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097467" y="60305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5097467" y="538250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5745539" y="63906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>
            <a:stCxn id="18" idx="5"/>
            <a:endCxn id="9" idx="2"/>
          </p:cNvCxnSpPr>
          <p:nvPr/>
        </p:nvCxnSpPr>
        <p:spPr>
          <a:xfrm>
            <a:off x="5220392" y="5505420"/>
            <a:ext cx="525147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4"/>
            <a:endCxn id="19" idx="0"/>
          </p:cNvCxnSpPr>
          <p:nvPr/>
        </p:nvCxnSpPr>
        <p:spPr>
          <a:xfrm>
            <a:off x="5817547" y="5958556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7" idx="5"/>
            <a:endCxn id="19" idx="2"/>
          </p:cNvCxnSpPr>
          <p:nvPr/>
        </p:nvCxnSpPr>
        <p:spPr>
          <a:xfrm>
            <a:off x="5220392" y="6153492"/>
            <a:ext cx="525147" cy="30912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593411" y="5238492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4593411" y="581455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5961563" y="507589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43" name="Textfeld 42"/>
          <p:cNvSpPr txBox="1"/>
          <p:nvPr/>
        </p:nvSpPr>
        <p:spPr>
          <a:xfrm>
            <a:off x="5961563" y="573325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sp>
        <p:nvSpPr>
          <p:cNvPr id="44" name="Textfeld 43"/>
          <p:cNvSpPr txBox="1"/>
          <p:nvPr/>
        </p:nvSpPr>
        <p:spPr>
          <a:xfrm>
            <a:off x="5961563" y="630932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13" name="Geschweifte Klammer links 12"/>
          <p:cNvSpPr/>
          <p:nvPr/>
        </p:nvSpPr>
        <p:spPr>
          <a:xfrm>
            <a:off x="1979712" y="2924944"/>
            <a:ext cx="288032" cy="648072"/>
          </a:xfrm>
          <a:prstGeom prst="leftBrace">
            <a:avLst/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115616" y="3068960"/>
            <a:ext cx="895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: Y = </a:t>
            </a:r>
            <a:endParaRPr lang="de-DE" sz="2000" dirty="0">
              <a:solidFill>
                <a:srgbClr val="00838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187624" y="4109010"/>
            <a:ext cx="880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: Z = </a:t>
            </a:r>
            <a:endParaRPr lang="de-DE" sz="2000" dirty="0">
              <a:solidFill>
                <a:srgbClr val="008380"/>
              </a:solidFill>
            </a:endParaRPr>
          </a:p>
        </p:txBody>
      </p:sp>
      <p:sp>
        <p:nvSpPr>
          <p:cNvPr id="27" name="Geschweifte Klammer links 26"/>
          <p:cNvSpPr/>
          <p:nvPr/>
        </p:nvSpPr>
        <p:spPr>
          <a:xfrm>
            <a:off x="1979712" y="4005064"/>
            <a:ext cx="288032" cy="648072"/>
          </a:xfrm>
          <a:prstGeom prst="leftBrace">
            <a:avLst/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025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Chains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104456"/>
          </a:xfr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6600"/>
                </a:solidFill>
              </a:rPr>
              <a:t>Example (</a:t>
            </a:r>
            <a:r>
              <a:rPr lang="en-US" dirty="0">
                <a:solidFill>
                  <a:srgbClr val="FF6600"/>
                </a:solidFill>
              </a:rPr>
              <a:t>SCM 3)</a:t>
            </a:r>
          </a:p>
          <a:p>
            <a:pPr marL="0" indent="0">
              <a:buNone/>
              <a:defRPr/>
            </a:pPr>
            <a:r>
              <a:rPr lang="en-US" dirty="0"/>
              <a:t>(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= work hours,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= training,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= race time )</a:t>
            </a:r>
          </a:p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V = {X,Y,Z}	U = {U</a:t>
            </a:r>
            <a:r>
              <a:rPr lang="en-US" sz="2000" baseline="-25000" dirty="0">
                <a:solidFill>
                  <a:srgbClr val="008380"/>
                </a:solidFill>
              </a:rPr>
              <a:t>X</a:t>
            </a:r>
            <a:r>
              <a:rPr lang="en-US" sz="2000" dirty="0">
                <a:solidFill>
                  <a:srgbClr val="008380"/>
                </a:solidFill>
              </a:rPr>
              <a:t>,U</a:t>
            </a:r>
            <a:r>
              <a:rPr lang="en-US" sz="2000" baseline="-25000" dirty="0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,U</a:t>
            </a:r>
            <a:r>
              <a:rPr lang="en-US" sz="2000" baseline="-25000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}	F = {</a:t>
            </a: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X</a:t>
            </a:r>
            <a:r>
              <a:rPr lang="en-US" sz="2000" dirty="0" err="1">
                <a:solidFill>
                  <a:srgbClr val="008380"/>
                </a:solidFill>
              </a:rPr>
              <a:t>,f</a:t>
            </a:r>
            <a:r>
              <a:rPr lang="en-US" sz="2000" baseline="-25000" dirty="0" err="1">
                <a:solidFill>
                  <a:srgbClr val="008380"/>
                </a:solidFill>
              </a:rPr>
              <a:t>Y</a:t>
            </a:r>
            <a:r>
              <a:rPr lang="en-US" sz="2000" dirty="0" err="1">
                <a:solidFill>
                  <a:srgbClr val="008380"/>
                </a:solidFill>
              </a:rPr>
              <a:t>,f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}</a:t>
            </a: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X</a:t>
            </a:r>
            <a:r>
              <a:rPr lang="en-US" sz="2000" dirty="0">
                <a:solidFill>
                  <a:srgbClr val="008380"/>
                </a:solidFill>
              </a:rPr>
              <a:t>: X = U</a:t>
            </a:r>
            <a:r>
              <a:rPr lang="en-US" sz="2000" baseline="-25000" dirty="0">
                <a:solidFill>
                  <a:srgbClr val="008380"/>
                </a:solidFill>
              </a:rPr>
              <a:t>X</a:t>
            </a:r>
          </a:p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 </a:t>
            </a: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: Y= 84 – x + U</a:t>
            </a:r>
            <a:r>
              <a:rPr lang="en-US" sz="2000" baseline="-25000" dirty="0">
                <a:solidFill>
                  <a:srgbClr val="008380"/>
                </a:solidFill>
              </a:rPr>
              <a:t>Y</a:t>
            </a: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: Z = 100/y + U</a:t>
            </a:r>
            <a:r>
              <a:rPr lang="en-US" sz="2000" baseline="-25000" dirty="0">
                <a:solidFill>
                  <a:srgbClr val="008380"/>
                </a:solidFill>
              </a:rPr>
              <a:t>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593411" y="3140968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5097467" y="329427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5745539" y="372632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5745539" y="437439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7" idx="5"/>
            <a:endCxn id="8" idx="2"/>
          </p:cNvCxnSpPr>
          <p:nvPr/>
        </p:nvCxnSpPr>
        <p:spPr>
          <a:xfrm>
            <a:off x="5220392" y="3417188"/>
            <a:ext cx="525147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8" idx="4"/>
            <a:endCxn id="9" idx="0"/>
          </p:cNvCxnSpPr>
          <p:nvPr/>
        </p:nvCxnSpPr>
        <p:spPr>
          <a:xfrm>
            <a:off x="5817547" y="3870324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097467" y="45904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5097467" y="394234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5745539" y="495046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>
            <a:stCxn id="18" idx="5"/>
            <a:endCxn id="9" idx="2"/>
          </p:cNvCxnSpPr>
          <p:nvPr/>
        </p:nvCxnSpPr>
        <p:spPr>
          <a:xfrm>
            <a:off x="5220392" y="4065260"/>
            <a:ext cx="525147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4"/>
            <a:endCxn id="19" idx="0"/>
          </p:cNvCxnSpPr>
          <p:nvPr/>
        </p:nvCxnSpPr>
        <p:spPr>
          <a:xfrm>
            <a:off x="5817547" y="4518396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7" idx="5"/>
            <a:endCxn id="19" idx="2"/>
          </p:cNvCxnSpPr>
          <p:nvPr/>
        </p:nvCxnSpPr>
        <p:spPr>
          <a:xfrm>
            <a:off x="5220392" y="4713332"/>
            <a:ext cx="525147" cy="30912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593411" y="3798332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4593411" y="437439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5961563" y="363573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43" name="Textfeld 42"/>
          <p:cNvSpPr txBox="1"/>
          <p:nvPr/>
        </p:nvSpPr>
        <p:spPr>
          <a:xfrm>
            <a:off x="5961563" y="429309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sp>
        <p:nvSpPr>
          <p:cNvPr id="44" name="Textfeld 43"/>
          <p:cNvSpPr txBox="1"/>
          <p:nvPr/>
        </p:nvSpPr>
        <p:spPr>
          <a:xfrm>
            <a:off x="5961563" y="486916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56105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Literature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Pearl, M. </a:t>
            </a:r>
            <a:r>
              <a:rPr lang="en-US" dirty="0" err="1"/>
              <a:t>Glymour</a:t>
            </a:r>
            <a:r>
              <a:rPr lang="en-US" dirty="0"/>
              <a:t>, N. P. Jewell: Causal inference in statistics – A primer, Wiley, 2016. </a:t>
            </a:r>
          </a:p>
          <a:p>
            <a:pPr marL="0" indent="0">
              <a:buNone/>
              <a:defRPr/>
            </a:pPr>
            <a:r>
              <a:rPr lang="en-US" dirty="0"/>
              <a:t>                                                                                  (Main Reference)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J. Pearl: Causality, CUP, 2000. </a:t>
            </a:r>
          </a:p>
          <a:p>
            <a:pPr marL="0" indent="0">
              <a:buNone/>
              <a:defRPr/>
            </a:pPr>
            <a:r>
              <a:rPr lang="en-US" dirty="0"/>
              <a:t>     (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/>
              <a:t>book on causality from the perspective of probabilistic graphical models)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J. Pearl, D. Mackenzie: The book of why, Basic Books, 2018 </a:t>
            </a:r>
          </a:p>
          <a:p>
            <a:pPr marL="0" indent="0">
              <a:buNone/>
              <a:defRPr/>
            </a:pPr>
            <a:r>
              <a:rPr lang="en-US" dirty="0"/>
              <a:t>(Popular science level, but definitely worth a read)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(In)Dependences in Chains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374419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are likely dependent</a:t>
            </a:r>
          </a:p>
          <a:p>
            <a:pPr marL="0" indent="0">
              <a:buNone/>
              <a:defRPr/>
            </a:pPr>
            <a:r>
              <a:rPr lang="en-US" b="1" dirty="0"/>
              <a:t>   </a:t>
            </a:r>
            <a:r>
              <a:rPr lang="en-US" dirty="0"/>
              <a:t>(</a:t>
            </a:r>
            <a:r>
              <a:rPr lang="en-US" b="1" dirty="0"/>
              <a:t> </a:t>
            </a:r>
            <a:r>
              <a:rPr lang="en-US" dirty="0"/>
              <a:t>For some</a:t>
            </a:r>
            <a:r>
              <a:rPr lang="en-US" dirty="0">
                <a:solidFill>
                  <a:srgbClr val="008380"/>
                </a:solidFill>
              </a:rPr>
              <a:t> </a:t>
            </a:r>
            <a:r>
              <a:rPr lang="en-US" dirty="0" err="1">
                <a:solidFill>
                  <a:srgbClr val="008380"/>
                </a:solidFill>
              </a:rPr>
              <a:t>z,y</a:t>
            </a:r>
            <a:r>
              <a:rPr lang="en-US" dirty="0">
                <a:solidFill>
                  <a:srgbClr val="008380"/>
                </a:solidFill>
              </a:rPr>
              <a:t>: P(Z=z | Y = y) ≠ P(Z = z) 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are likely dependent</a:t>
            </a:r>
          </a:p>
          <a:p>
            <a:pPr marL="457200" lvl="1" indent="0">
              <a:buNone/>
              <a:defRPr/>
            </a:pPr>
            <a:r>
              <a:rPr lang="en-US" b="1" dirty="0"/>
              <a:t>(…)</a:t>
            </a:r>
          </a:p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are likely dependent</a:t>
            </a:r>
          </a:p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are independent, conditioned on </a:t>
            </a:r>
            <a:r>
              <a:rPr lang="en-US" dirty="0">
                <a:solidFill>
                  <a:srgbClr val="008380"/>
                </a:solidFill>
              </a:rPr>
              <a:t>Y</a:t>
            </a:r>
          </a:p>
          <a:p>
            <a:pPr marL="0" indent="0">
              <a:buNone/>
              <a:defRPr/>
            </a:pPr>
            <a:r>
              <a:rPr lang="en-US" dirty="0"/>
              <a:t>   ( For all </a:t>
            </a:r>
            <a:r>
              <a:rPr lang="en-US" dirty="0" err="1">
                <a:solidFill>
                  <a:srgbClr val="008380"/>
                </a:solidFill>
              </a:rPr>
              <a:t>x,z,y</a:t>
            </a:r>
            <a:r>
              <a:rPr lang="en-US" dirty="0">
                <a:solidFill>
                  <a:srgbClr val="008380"/>
                </a:solidFill>
              </a:rPr>
              <a:t>: P(Z=z | X=</a:t>
            </a:r>
            <a:r>
              <a:rPr lang="en-US" dirty="0" err="1">
                <a:solidFill>
                  <a:srgbClr val="008380"/>
                </a:solidFill>
              </a:rPr>
              <a:t>x,Y</a:t>
            </a:r>
            <a:r>
              <a:rPr lang="en-US" dirty="0">
                <a:solidFill>
                  <a:srgbClr val="008380"/>
                </a:solidFill>
              </a:rPr>
              <a:t> = y) = P(Z = z | Y = y) )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572000" y="4581128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5076056" y="473443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5724128" y="51664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5724128" y="58145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7" idx="5"/>
            <a:endCxn id="8" idx="2"/>
          </p:cNvCxnSpPr>
          <p:nvPr/>
        </p:nvCxnSpPr>
        <p:spPr>
          <a:xfrm>
            <a:off x="5198981" y="4857348"/>
            <a:ext cx="525147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8" idx="4"/>
            <a:endCxn id="9" idx="0"/>
          </p:cNvCxnSpPr>
          <p:nvPr/>
        </p:nvCxnSpPr>
        <p:spPr>
          <a:xfrm>
            <a:off x="5796136" y="5310484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076056" y="60305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5076056" y="538250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5724128" y="63906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>
            <a:stCxn id="18" idx="5"/>
            <a:endCxn id="9" idx="2"/>
          </p:cNvCxnSpPr>
          <p:nvPr/>
        </p:nvCxnSpPr>
        <p:spPr>
          <a:xfrm>
            <a:off x="5198981" y="5505420"/>
            <a:ext cx="525147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4"/>
            <a:endCxn id="19" idx="0"/>
          </p:cNvCxnSpPr>
          <p:nvPr/>
        </p:nvCxnSpPr>
        <p:spPr>
          <a:xfrm>
            <a:off x="5796136" y="5958556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7" idx="5"/>
            <a:endCxn id="19" idx="2"/>
          </p:cNvCxnSpPr>
          <p:nvPr/>
        </p:nvCxnSpPr>
        <p:spPr>
          <a:xfrm>
            <a:off x="5198981" y="6153492"/>
            <a:ext cx="525147" cy="30912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572000" y="5238492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4572000" y="581455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5940152" y="507589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43" name="Textfeld 42"/>
          <p:cNvSpPr txBox="1"/>
          <p:nvPr/>
        </p:nvSpPr>
        <p:spPr>
          <a:xfrm>
            <a:off x="5940152" y="573325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sp>
        <p:nvSpPr>
          <p:cNvPr id="44" name="Textfeld 43"/>
          <p:cNvSpPr txBox="1"/>
          <p:nvPr/>
        </p:nvSpPr>
        <p:spPr>
          <a:xfrm>
            <a:off x="5940152" y="630932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5" name="Textfeld 4"/>
          <p:cNvSpPr txBox="1"/>
          <p:nvPr/>
        </p:nvSpPr>
        <p:spPr>
          <a:xfrm>
            <a:off x="2699792" y="2060848"/>
            <a:ext cx="792088" cy="492443"/>
          </a:xfrm>
          <a:prstGeom prst="rect">
            <a:avLst/>
          </a:prstGeom>
          <a:noFill/>
          <a:ln>
            <a:solidFill>
              <a:srgbClr val="E42032"/>
            </a:solidFill>
          </a:ln>
        </p:spPr>
        <p:txBody>
          <a:bodyPr wrap="square" rtlCol="0">
            <a:spAutoFit/>
          </a:bodyPr>
          <a:lstStyle/>
          <a:p>
            <a:endParaRPr lang="de-DE" sz="2600" dirty="0"/>
          </a:p>
        </p:txBody>
      </p:sp>
      <p:sp>
        <p:nvSpPr>
          <p:cNvPr id="24" name="Textfeld 23"/>
          <p:cNvSpPr txBox="1"/>
          <p:nvPr/>
        </p:nvSpPr>
        <p:spPr>
          <a:xfrm>
            <a:off x="2627784" y="1124744"/>
            <a:ext cx="792088" cy="492443"/>
          </a:xfrm>
          <a:prstGeom prst="rect">
            <a:avLst/>
          </a:prstGeom>
          <a:noFill/>
          <a:ln>
            <a:solidFill>
              <a:srgbClr val="E42032"/>
            </a:solidFill>
          </a:ln>
        </p:spPr>
        <p:txBody>
          <a:bodyPr wrap="square" rtlCol="0">
            <a:spAutoFit/>
          </a:bodyPr>
          <a:lstStyle/>
          <a:p>
            <a:endParaRPr lang="de-DE" sz="2600" dirty="0"/>
          </a:p>
        </p:txBody>
      </p:sp>
      <p:sp>
        <p:nvSpPr>
          <p:cNvPr id="25" name="Textfeld 24"/>
          <p:cNvSpPr txBox="1"/>
          <p:nvPr/>
        </p:nvSpPr>
        <p:spPr>
          <a:xfrm>
            <a:off x="2627784" y="2996952"/>
            <a:ext cx="792088" cy="492443"/>
          </a:xfrm>
          <a:prstGeom prst="rect">
            <a:avLst/>
          </a:prstGeom>
          <a:noFill/>
          <a:ln>
            <a:solidFill>
              <a:srgbClr val="E42032"/>
            </a:solidFill>
          </a:ln>
        </p:spPr>
        <p:txBody>
          <a:bodyPr wrap="square" rtlCol="0">
            <a:spAutoFit/>
          </a:bodyPr>
          <a:lstStyle/>
          <a:p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9282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Dependence not Transitive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176241"/>
          </a:xfr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6600"/>
                </a:solidFill>
              </a:rPr>
              <a:t>Example (</a:t>
            </a:r>
            <a:r>
              <a:rPr lang="en-US" dirty="0">
                <a:solidFill>
                  <a:srgbClr val="FF6600"/>
                </a:solidFill>
              </a:rPr>
              <a:t>SCM 4)</a:t>
            </a:r>
            <a:r>
              <a:rPr lang="en-US" b="1" dirty="0">
                <a:solidFill>
                  <a:srgbClr val="FF66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8380"/>
                </a:solidFill>
              </a:rPr>
              <a:t>V = {X,Y,Z}		U = {U</a:t>
            </a:r>
            <a:r>
              <a:rPr lang="en-US" baseline="-25000" dirty="0">
                <a:solidFill>
                  <a:srgbClr val="008380"/>
                </a:solidFill>
              </a:rPr>
              <a:t>X</a:t>
            </a:r>
            <a:r>
              <a:rPr lang="en-US" dirty="0">
                <a:solidFill>
                  <a:srgbClr val="008380"/>
                </a:solidFill>
              </a:rPr>
              <a:t>,U</a:t>
            </a:r>
            <a:r>
              <a:rPr lang="en-US" baseline="-25000" dirty="0">
                <a:solidFill>
                  <a:srgbClr val="008380"/>
                </a:solidFill>
              </a:rPr>
              <a:t>Y</a:t>
            </a:r>
            <a:r>
              <a:rPr lang="en-US" dirty="0">
                <a:solidFill>
                  <a:srgbClr val="008380"/>
                </a:solidFill>
              </a:rPr>
              <a:t>,U</a:t>
            </a:r>
            <a:r>
              <a:rPr lang="en-US" baseline="-25000" dirty="0">
                <a:solidFill>
                  <a:srgbClr val="008380"/>
                </a:solidFill>
              </a:rPr>
              <a:t>Z</a:t>
            </a:r>
            <a:r>
              <a:rPr lang="en-US" dirty="0">
                <a:solidFill>
                  <a:srgbClr val="008380"/>
                </a:solidFill>
              </a:rPr>
              <a:t>}	F = { </a:t>
            </a:r>
            <a:r>
              <a:rPr lang="en-US" dirty="0" err="1">
                <a:solidFill>
                  <a:srgbClr val="008380"/>
                </a:solidFill>
              </a:rPr>
              <a:t>f</a:t>
            </a:r>
            <a:r>
              <a:rPr lang="en-US" baseline="-25000" dirty="0" err="1">
                <a:solidFill>
                  <a:srgbClr val="008380"/>
                </a:solidFill>
              </a:rPr>
              <a:t>X</a:t>
            </a:r>
            <a:r>
              <a:rPr lang="en-US" dirty="0" err="1">
                <a:solidFill>
                  <a:srgbClr val="008380"/>
                </a:solidFill>
              </a:rPr>
              <a:t>,f</a:t>
            </a:r>
            <a:r>
              <a:rPr lang="en-US" baseline="-25000" dirty="0" err="1">
                <a:solidFill>
                  <a:srgbClr val="008380"/>
                </a:solidFill>
              </a:rPr>
              <a:t>Y</a:t>
            </a:r>
            <a:r>
              <a:rPr lang="en-US" dirty="0" err="1">
                <a:solidFill>
                  <a:srgbClr val="008380"/>
                </a:solidFill>
              </a:rPr>
              <a:t>,f</a:t>
            </a:r>
            <a:r>
              <a:rPr lang="en-US" baseline="-25000" dirty="0" err="1">
                <a:solidFill>
                  <a:srgbClr val="008380"/>
                </a:solidFill>
              </a:rPr>
              <a:t>Z</a:t>
            </a:r>
            <a:r>
              <a:rPr lang="en-US" baseline="-25000" dirty="0">
                <a:solidFill>
                  <a:srgbClr val="008380"/>
                </a:solidFill>
              </a:rPr>
              <a:t> </a:t>
            </a:r>
            <a:r>
              <a:rPr lang="en-US" dirty="0">
                <a:solidFill>
                  <a:srgbClr val="008380"/>
                </a:solidFill>
              </a:rPr>
              <a:t>}</a:t>
            </a:r>
          </a:p>
          <a:p>
            <a:pPr lvl="1">
              <a:defRPr/>
            </a:pPr>
            <a:r>
              <a:rPr lang="en-US" dirty="0" err="1">
                <a:solidFill>
                  <a:srgbClr val="008380"/>
                </a:solidFill>
              </a:rPr>
              <a:t>f</a:t>
            </a:r>
            <a:r>
              <a:rPr lang="en-US" baseline="-25000" dirty="0" err="1">
                <a:solidFill>
                  <a:srgbClr val="008380"/>
                </a:solidFill>
              </a:rPr>
              <a:t>X</a:t>
            </a:r>
            <a:r>
              <a:rPr lang="en-US" dirty="0">
                <a:solidFill>
                  <a:srgbClr val="008380"/>
                </a:solidFill>
              </a:rPr>
              <a:t>: X =  U</a:t>
            </a:r>
            <a:r>
              <a:rPr lang="en-US" baseline="-25000" dirty="0">
                <a:solidFill>
                  <a:srgbClr val="008380"/>
                </a:solidFill>
              </a:rPr>
              <a:t>X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baseline="-25000" dirty="0"/>
          </a:p>
          <a:p>
            <a:pPr lvl="1">
              <a:defRPr/>
            </a:pPr>
            <a:r>
              <a:rPr lang="en-US" dirty="0" err="1">
                <a:solidFill>
                  <a:srgbClr val="008380"/>
                </a:solidFill>
              </a:rPr>
              <a:t>f</a:t>
            </a:r>
            <a:r>
              <a:rPr lang="en-US" baseline="-25000" dirty="0" err="1">
                <a:solidFill>
                  <a:srgbClr val="008380"/>
                </a:solidFill>
              </a:rPr>
              <a:t>Y</a:t>
            </a:r>
            <a:r>
              <a:rPr lang="en-US" dirty="0">
                <a:solidFill>
                  <a:srgbClr val="008380"/>
                </a:solidFill>
              </a:rPr>
              <a:t>: Y =  </a:t>
            </a:r>
            <a:endParaRPr lang="en-US" baseline="-25000" dirty="0">
              <a:solidFill>
                <a:srgbClr val="008380"/>
              </a:solidFill>
            </a:endParaRPr>
          </a:p>
          <a:p>
            <a:pPr marL="457200" lvl="1" indent="0">
              <a:buNone/>
              <a:defRPr/>
            </a:pPr>
            <a:endParaRPr lang="en-US" baseline="-25000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 err="1">
                <a:solidFill>
                  <a:srgbClr val="008380"/>
                </a:solidFill>
              </a:rPr>
              <a:t>f</a:t>
            </a:r>
            <a:r>
              <a:rPr lang="en-US" baseline="-25000" dirty="0" err="1">
                <a:solidFill>
                  <a:srgbClr val="008380"/>
                </a:solidFill>
              </a:rPr>
              <a:t>Z</a:t>
            </a:r>
            <a:r>
              <a:rPr lang="en-US" dirty="0">
                <a:solidFill>
                  <a:srgbClr val="008380"/>
                </a:solidFill>
              </a:rPr>
              <a:t>: Z = </a:t>
            </a:r>
            <a:endParaRPr lang="en-US" baseline="-25000" dirty="0">
              <a:solidFill>
                <a:srgbClr val="00838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609315" y="293675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7113371" y="30900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7761443" y="35221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7761443" y="41701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7" idx="5"/>
            <a:endCxn id="8" idx="2"/>
          </p:cNvCxnSpPr>
          <p:nvPr/>
        </p:nvCxnSpPr>
        <p:spPr>
          <a:xfrm>
            <a:off x="7236296" y="3212976"/>
            <a:ext cx="525147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8" idx="4"/>
            <a:endCxn id="9" idx="0"/>
          </p:cNvCxnSpPr>
          <p:nvPr/>
        </p:nvCxnSpPr>
        <p:spPr>
          <a:xfrm>
            <a:off x="7833451" y="3666112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113371" y="438620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7113371" y="373813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7761443" y="474624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>
            <a:stCxn id="18" idx="5"/>
            <a:endCxn id="9" idx="2"/>
          </p:cNvCxnSpPr>
          <p:nvPr/>
        </p:nvCxnSpPr>
        <p:spPr>
          <a:xfrm>
            <a:off x="7236296" y="3861048"/>
            <a:ext cx="525147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4"/>
            <a:endCxn id="19" idx="0"/>
          </p:cNvCxnSpPr>
          <p:nvPr/>
        </p:nvCxnSpPr>
        <p:spPr>
          <a:xfrm>
            <a:off x="7833451" y="4314184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7" idx="5"/>
            <a:endCxn id="19" idx="2"/>
          </p:cNvCxnSpPr>
          <p:nvPr/>
        </p:nvCxnSpPr>
        <p:spPr>
          <a:xfrm>
            <a:off x="7236296" y="4509120"/>
            <a:ext cx="525147" cy="30912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6609315" y="3594120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609315" y="4170184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977467" y="343152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43" name="Textfeld 42"/>
          <p:cNvSpPr txBox="1"/>
          <p:nvPr/>
        </p:nvSpPr>
        <p:spPr>
          <a:xfrm>
            <a:off x="7977467" y="408888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sp>
        <p:nvSpPr>
          <p:cNvPr id="44" name="Textfeld 43"/>
          <p:cNvSpPr txBox="1"/>
          <p:nvPr/>
        </p:nvSpPr>
        <p:spPr>
          <a:xfrm>
            <a:off x="7990428" y="466494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5" name="Textfeld 4"/>
          <p:cNvSpPr txBox="1"/>
          <p:nvPr/>
        </p:nvSpPr>
        <p:spPr>
          <a:xfrm>
            <a:off x="2915816" y="2948752"/>
            <a:ext cx="30752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8380"/>
                </a:solidFill>
              </a:rPr>
              <a:t>a   </a:t>
            </a:r>
            <a:r>
              <a:rPr lang="de-DE" sz="2400" dirty="0"/>
              <a:t>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8380"/>
                </a:solidFill>
              </a:rPr>
              <a:t>X = 1 &amp; U</a:t>
            </a:r>
            <a:r>
              <a:rPr lang="de-DE" sz="2400" baseline="-25000" dirty="0">
                <a:solidFill>
                  <a:srgbClr val="008380"/>
                </a:solidFill>
              </a:rPr>
              <a:t>Y</a:t>
            </a:r>
            <a:r>
              <a:rPr lang="de-DE" sz="2400" dirty="0">
                <a:solidFill>
                  <a:srgbClr val="008380"/>
                </a:solidFill>
              </a:rPr>
              <a:t>= 1</a:t>
            </a:r>
          </a:p>
          <a:p>
            <a:r>
              <a:rPr lang="de-DE" sz="2400" dirty="0">
                <a:solidFill>
                  <a:srgbClr val="008380"/>
                </a:solidFill>
              </a:rPr>
              <a:t>b    </a:t>
            </a:r>
            <a:r>
              <a:rPr lang="de-DE" sz="2400" dirty="0" err="1">
                <a:solidFill>
                  <a:srgbClr val="000000"/>
                </a:solidFill>
              </a:rPr>
              <a:t>if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8380"/>
                </a:solidFill>
              </a:rPr>
              <a:t>X = 2 &amp; U</a:t>
            </a:r>
            <a:r>
              <a:rPr lang="de-DE" sz="2400" baseline="-25000" dirty="0">
                <a:solidFill>
                  <a:srgbClr val="008380"/>
                </a:solidFill>
              </a:rPr>
              <a:t>Y</a:t>
            </a:r>
            <a:r>
              <a:rPr lang="de-DE" sz="2400" dirty="0">
                <a:solidFill>
                  <a:srgbClr val="008380"/>
                </a:solidFill>
              </a:rPr>
              <a:t> = 1</a:t>
            </a:r>
          </a:p>
          <a:p>
            <a:r>
              <a:rPr lang="de-DE" sz="2400" dirty="0">
                <a:solidFill>
                  <a:srgbClr val="008380"/>
                </a:solidFill>
              </a:rPr>
              <a:t>c    </a:t>
            </a:r>
            <a:r>
              <a:rPr lang="de-DE" sz="2400" dirty="0" err="1">
                <a:solidFill>
                  <a:srgbClr val="000000"/>
                </a:solidFill>
              </a:rPr>
              <a:t>if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8380"/>
                </a:solidFill>
              </a:rPr>
              <a:t>U</a:t>
            </a:r>
            <a:r>
              <a:rPr lang="de-DE" sz="2400" baseline="-25000" dirty="0">
                <a:solidFill>
                  <a:srgbClr val="008380"/>
                </a:solidFill>
              </a:rPr>
              <a:t>Y</a:t>
            </a:r>
            <a:r>
              <a:rPr lang="de-DE" sz="2400" dirty="0">
                <a:solidFill>
                  <a:srgbClr val="008380"/>
                </a:solidFill>
              </a:rPr>
              <a:t> = 2</a:t>
            </a:r>
          </a:p>
        </p:txBody>
      </p:sp>
      <p:sp>
        <p:nvSpPr>
          <p:cNvPr id="24" name="Geschweifte Klammer links 23"/>
          <p:cNvSpPr/>
          <p:nvPr/>
        </p:nvSpPr>
        <p:spPr>
          <a:xfrm>
            <a:off x="2411760" y="2996952"/>
            <a:ext cx="576064" cy="1080120"/>
          </a:xfrm>
          <a:prstGeom prst="leftBrace">
            <a:avLst/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7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8380"/>
                </a:solidFill>
              </a:rPr>
              <a:t>i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8380"/>
                </a:solidFill>
              </a:rPr>
              <a:t>Y = c   </a:t>
            </a:r>
            <a:r>
              <a:rPr lang="de-DE" sz="2400" dirty="0" err="1">
                <a:solidFill>
                  <a:srgbClr val="008380"/>
                </a:solidFill>
              </a:rPr>
              <a:t>or</a:t>
            </a:r>
            <a:r>
              <a:rPr lang="de-DE" sz="2400" dirty="0">
                <a:solidFill>
                  <a:srgbClr val="008380"/>
                </a:solidFill>
              </a:rPr>
              <a:t>  U</a:t>
            </a:r>
            <a:r>
              <a:rPr lang="de-DE" sz="2400" baseline="-25000" dirty="0">
                <a:solidFill>
                  <a:srgbClr val="008380"/>
                </a:solidFill>
              </a:rPr>
              <a:t>Z </a:t>
            </a:r>
            <a:r>
              <a:rPr lang="de-DE" sz="2400" dirty="0">
                <a:solidFill>
                  <a:srgbClr val="008380"/>
                </a:solidFill>
              </a:rPr>
              <a:t>= 1</a:t>
            </a:r>
          </a:p>
          <a:p>
            <a:r>
              <a:rPr lang="de-DE" sz="2400" dirty="0" err="1">
                <a:solidFill>
                  <a:srgbClr val="008380"/>
                </a:solidFill>
              </a:rPr>
              <a:t>j</a:t>
            </a:r>
            <a:r>
              <a:rPr lang="de-DE" sz="2400" dirty="0">
                <a:solidFill>
                  <a:srgbClr val="008380"/>
                </a:solidFill>
              </a:rPr>
              <a:t>    </a:t>
            </a:r>
            <a:r>
              <a:rPr lang="de-DE" sz="2400" dirty="0" err="1">
                <a:solidFill>
                  <a:srgbClr val="000000"/>
                </a:solidFill>
              </a:rPr>
              <a:t>if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8380"/>
                </a:solidFill>
              </a:rPr>
              <a:t>Y ≠ c   &amp;   U</a:t>
            </a:r>
            <a:r>
              <a:rPr lang="de-DE" sz="2400" baseline="-25000" dirty="0">
                <a:solidFill>
                  <a:srgbClr val="008380"/>
                </a:solidFill>
              </a:rPr>
              <a:t>Z</a:t>
            </a:r>
            <a:r>
              <a:rPr lang="de-DE" sz="2400" dirty="0">
                <a:solidFill>
                  <a:srgbClr val="008380"/>
                </a:solidFill>
              </a:rPr>
              <a:t> = 2 </a:t>
            </a:r>
          </a:p>
        </p:txBody>
      </p:sp>
      <p:sp>
        <p:nvSpPr>
          <p:cNvPr id="26" name="Geschweifte Klammer links 25"/>
          <p:cNvSpPr/>
          <p:nvPr/>
        </p:nvSpPr>
        <p:spPr>
          <a:xfrm>
            <a:off x="2411760" y="4365104"/>
            <a:ext cx="504056" cy="720080"/>
          </a:xfrm>
          <a:prstGeom prst="leftBrace">
            <a:avLst>
              <a:gd name="adj1" fmla="val 28607"/>
              <a:gd name="adj2" fmla="val 50000"/>
            </a:avLst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11560" y="5373216"/>
            <a:ext cx="670407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de-DE" sz="2600" dirty="0">
                <a:solidFill>
                  <a:srgbClr val="008380"/>
                </a:solidFill>
              </a:rPr>
              <a:t>Y</a:t>
            </a:r>
            <a:r>
              <a:rPr lang="de-DE" sz="2600" dirty="0"/>
              <a:t> </a:t>
            </a:r>
            <a:r>
              <a:rPr lang="de-DE" sz="2600" dirty="0" err="1"/>
              <a:t>depends</a:t>
            </a:r>
            <a:r>
              <a:rPr lang="de-DE" sz="2600" dirty="0"/>
              <a:t> on </a:t>
            </a:r>
            <a:r>
              <a:rPr lang="de-DE" sz="2600" dirty="0">
                <a:solidFill>
                  <a:srgbClr val="008380"/>
                </a:solidFill>
              </a:rPr>
              <a:t>X, Z </a:t>
            </a:r>
            <a:r>
              <a:rPr lang="de-DE" sz="2600" dirty="0" err="1"/>
              <a:t>depends</a:t>
            </a:r>
            <a:r>
              <a:rPr lang="de-DE" sz="2600" dirty="0"/>
              <a:t> on </a:t>
            </a:r>
            <a:r>
              <a:rPr lang="de-DE" sz="2600" dirty="0">
                <a:solidFill>
                  <a:srgbClr val="008380"/>
                </a:solidFill>
              </a:rPr>
              <a:t>Y</a:t>
            </a:r>
            <a:r>
              <a:rPr lang="de-DE" sz="2600" dirty="0"/>
              <a:t> </a:t>
            </a:r>
            <a:r>
              <a:rPr lang="de-DE" sz="2600" dirty="0">
                <a:solidFill>
                  <a:srgbClr val="FF0000"/>
                </a:solidFill>
              </a:rPr>
              <a:t>but</a:t>
            </a:r>
          </a:p>
          <a:p>
            <a:r>
              <a:rPr lang="de-DE" sz="2600" dirty="0"/>
              <a:t>     </a:t>
            </a:r>
            <a:r>
              <a:rPr lang="de-DE" sz="2600" dirty="0">
                <a:solidFill>
                  <a:srgbClr val="008380"/>
                </a:solidFill>
              </a:rPr>
              <a:t>Z</a:t>
            </a:r>
            <a:r>
              <a:rPr lang="de-DE" sz="2600" dirty="0"/>
              <a:t> </a:t>
            </a:r>
            <a:r>
              <a:rPr lang="de-DE" sz="2600" dirty="0" err="1"/>
              <a:t>does</a:t>
            </a:r>
            <a:r>
              <a:rPr lang="de-DE" sz="2600" dirty="0"/>
              <a:t> not </a:t>
            </a:r>
            <a:r>
              <a:rPr lang="de-DE" sz="2600" dirty="0" err="1"/>
              <a:t>depend</a:t>
            </a:r>
            <a:r>
              <a:rPr lang="de-DE" sz="2600" dirty="0"/>
              <a:t> on </a:t>
            </a:r>
            <a:r>
              <a:rPr lang="de-DE" sz="2600" dirty="0">
                <a:solidFill>
                  <a:srgbClr val="008380"/>
                </a:solidFill>
              </a:rPr>
              <a:t>X</a:t>
            </a:r>
            <a:r>
              <a:rPr lang="de-DE" sz="2600" dirty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de-DE" sz="2600" dirty="0"/>
              <a:t>``Variable </a:t>
            </a:r>
            <a:r>
              <a:rPr lang="de-DE" sz="2600" dirty="0" err="1"/>
              <a:t>level</a:t>
            </a:r>
            <a:r>
              <a:rPr lang="de-DE" sz="2600" dirty="0"/>
              <a:t>‘‘ </a:t>
            </a:r>
            <a:r>
              <a:rPr lang="de-DE" sz="2600" dirty="0" err="1"/>
              <a:t>graph</a:t>
            </a:r>
            <a:r>
              <a:rPr lang="de-DE" sz="2600" dirty="0"/>
              <a:t> </a:t>
            </a:r>
            <a:r>
              <a:rPr lang="de-DE" sz="2600" dirty="0" err="1"/>
              <a:t>hides</a:t>
            </a:r>
            <a:r>
              <a:rPr lang="de-DE" sz="2600" dirty="0"/>
              <a:t> </a:t>
            </a:r>
            <a:r>
              <a:rPr lang="de-DE" sz="2600" b="1" dirty="0" err="1">
                <a:solidFill>
                  <a:srgbClr val="FF0000"/>
                </a:solidFill>
              </a:rPr>
              <a:t>in</a:t>
            </a:r>
            <a:r>
              <a:rPr lang="de-DE" sz="2600" dirty="0" err="1"/>
              <a:t>dependence</a:t>
            </a:r>
            <a:r>
              <a:rPr lang="de-DE" sz="2600" dirty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796136" y="5805264"/>
            <a:ext cx="3096344" cy="30777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err="1"/>
              <a:t>Typo</a:t>
            </a:r>
            <a:r>
              <a:rPr lang="de-DE" sz="1400" dirty="0"/>
              <a:t> in </a:t>
            </a:r>
            <a:r>
              <a:rPr lang="de-DE" sz="1400" dirty="0" err="1"/>
              <a:t>book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Pearl et al.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 flipH="1" flipV="1">
            <a:off x="5796136" y="4797152"/>
            <a:ext cx="1584176" cy="100811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Independence Rule in Chains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304033"/>
          </a:xfrm>
          <a:ln>
            <a:solidFill>
              <a:srgbClr val="E420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Rule 1</a:t>
            </a:r>
            <a:r>
              <a:rPr lang="en-US" b="1" dirty="0"/>
              <a:t> </a:t>
            </a:r>
            <a:r>
              <a:rPr lang="en-US" dirty="0"/>
              <a:t>(Conditional Independence in Chains)</a:t>
            </a:r>
          </a:p>
          <a:p>
            <a:pPr marL="0" indent="0">
              <a:buNone/>
              <a:defRPr/>
            </a:pPr>
            <a:r>
              <a:rPr lang="en-US" dirty="0"/>
              <a:t>Variables </a:t>
            </a:r>
            <a:r>
              <a:rPr lang="en-US" dirty="0">
                <a:solidFill>
                  <a:srgbClr val="008380"/>
                </a:solidFill>
              </a:rPr>
              <a:t>X </a:t>
            </a:r>
            <a:r>
              <a:rPr lang="en-US" dirty="0"/>
              <a:t>and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are independent given set of variables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	</a:t>
            </a:r>
            <a:r>
              <a:rPr lang="en-US" dirty="0" err="1"/>
              <a:t>iff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dirty="0"/>
              <a:t>there is only one path between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and this path is unidirectional </a:t>
            </a:r>
            <a:r>
              <a:rPr lang="en-US"/>
              <a:t>and </a:t>
            </a:r>
            <a:r>
              <a:rPr lang="en-US">
                <a:solidFill>
                  <a:srgbClr val="008380"/>
                </a:solidFill>
              </a:rPr>
              <a:t>Y</a:t>
            </a:r>
            <a:r>
              <a:rPr lang="en-US"/>
              <a:t> </a:t>
            </a:r>
            <a:r>
              <a:rPr lang="en-US" dirty="0"/>
              <a:t>intercepts that path</a:t>
            </a:r>
            <a:endParaRPr lang="en-US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233051" y="452093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4737107" y="46742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5385179" y="510628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5385179" y="575436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7" idx="5"/>
            <a:endCxn id="8" idx="2"/>
          </p:cNvCxnSpPr>
          <p:nvPr/>
        </p:nvCxnSpPr>
        <p:spPr>
          <a:xfrm>
            <a:off x="4860032" y="4797152"/>
            <a:ext cx="525147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8" idx="4"/>
            <a:endCxn id="9" idx="0"/>
          </p:cNvCxnSpPr>
          <p:nvPr/>
        </p:nvCxnSpPr>
        <p:spPr>
          <a:xfrm>
            <a:off x="5457187" y="5250288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737107" y="59703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4737107" y="53223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5385179" y="633042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>
            <a:stCxn id="18" idx="5"/>
            <a:endCxn id="9" idx="2"/>
          </p:cNvCxnSpPr>
          <p:nvPr/>
        </p:nvCxnSpPr>
        <p:spPr>
          <a:xfrm>
            <a:off x="4860032" y="5445224"/>
            <a:ext cx="525147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4"/>
            <a:endCxn id="19" idx="0"/>
          </p:cNvCxnSpPr>
          <p:nvPr/>
        </p:nvCxnSpPr>
        <p:spPr>
          <a:xfrm>
            <a:off x="5457187" y="5898360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7" idx="5"/>
            <a:endCxn id="19" idx="2"/>
          </p:cNvCxnSpPr>
          <p:nvPr/>
        </p:nvCxnSpPr>
        <p:spPr>
          <a:xfrm>
            <a:off x="4860032" y="6093296"/>
            <a:ext cx="525147" cy="30912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233051" y="5178296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4233051" y="5754360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5601203" y="501569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43" name="Textfeld 42"/>
          <p:cNvSpPr txBox="1"/>
          <p:nvPr/>
        </p:nvSpPr>
        <p:spPr>
          <a:xfrm>
            <a:off x="5601203" y="567306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sp>
        <p:nvSpPr>
          <p:cNvPr id="44" name="Textfeld 43"/>
          <p:cNvSpPr txBox="1"/>
          <p:nvPr/>
        </p:nvSpPr>
        <p:spPr>
          <a:xfrm>
            <a:off x="5601203" y="6249124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489648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6600"/>
                </a:solidFill>
              </a:rPr>
              <a:t>Example </a:t>
            </a:r>
            <a:r>
              <a:rPr lang="en-US" dirty="0">
                <a:solidFill>
                  <a:srgbClr val="FF6600"/>
                </a:solidFill>
              </a:rPr>
              <a:t>(SCM 5) </a:t>
            </a:r>
          </a:p>
          <a:p>
            <a:pPr marL="0" indent="0">
              <a:buNone/>
              <a:defRPr/>
            </a:pPr>
            <a:r>
              <a:rPr lang="en-US" dirty="0"/>
              <a:t>(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= Temperature,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= Ice cream sale,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= Crime)</a:t>
            </a:r>
          </a:p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V = {X,Y,Z}		U = {U</a:t>
            </a:r>
            <a:r>
              <a:rPr lang="en-US" sz="2000" baseline="-25000" dirty="0">
                <a:solidFill>
                  <a:srgbClr val="008380"/>
                </a:solidFill>
              </a:rPr>
              <a:t>X</a:t>
            </a:r>
            <a:r>
              <a:rPr lang="en-US" sz="2000" dirty="0">
                <a:solidFill>
                  <a:srgbClr val="008380"/>
                </a:solidFill>
              </a:rPr>
              <a:t>,U</a:t>
            </a:r>
            <a:r>
              <a:rPr lang="en-US" sz="2000" baseline="-25000" dirty="0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,U</a:t>
            </a:r>
            <a:r>
              <a:rPr lang="en-US" sz="2000" baseline="-25000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}  		F = {</a:t>
            </a: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X</a:t>
            </a:r>
            <a:r>
              <a:rPr lang="en-US" sz="2000" dirty="0" err="1">
                <a:solidFill>
                  <a:srgbClr val="008380"/>
                </a:solidFill>
              </a:rPr>
              <a:t>,f</a:t>
            </a:r>
            <a:r>
              <a:rPr lang="en-US" sz="2000" baseline="-25000" dirty="0" err="1">
                <a:solidFill>
                  <a:srgbClr val="008380"/>
                </a:solidFill>
              </a:rPr>
              <a:t>Y</a:t>
            </a:r>
            <a:r>
              <a:rPr lang="en-US" sz="2000" dirty="0" err="1">
                <a:solidFill>
                  <a:srgbClr val="008380"/>
                </a:solidFill>
              </a:rPr>
              <a:t>,f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}</a:t>
            </a: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X</a:t>
            </a:r>
            <a:r>
              <a:rPr lang="en-US" sz="2000" dirty="0">
                <a:solidFill>
                  <a:srgbClr val="008380"/>
                </a:solidFill>
              </a:rPr>
              <a:t>: X = U</a:t>
            </a:r>
            <a:r>
              <a:rPr lang="en-US" sz="2000" baseline="-25000" dirty="0">
                <a:solidFill>
                  <a:srgbClr val="008380"/>
                </a:solidFill>
              </a:rPr>
              <a:t>X</a:t>
            </a: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: Y = 4x + </a:t>
            </a:r>
            <a:r>
              <a:rPr lang="en-US" sz="2000" dirty="0" err="1">
                <a:solidFill>
                  <a:srgbClr val="008380"/>
                </a:solidFill>
              </a:rPr>
              <a:t>U</a:t>
            </a:r>
            <a:r>
              <a:rPr lang="en-US" sz="2000" baseline="-25000" dirty="0" err="1">
                <a:solidFill>
                  <a:srgbClr val="008380"/>
                </a:solidFill>
              </a:rPr>
              <a:t>y</a:t>
            </a:r>
            <a:endParaRPr lang="en-US" sz="2000" baseline="-25000" dirty="0">
              <a:solidFill>
                <a:srgbClr val="008380"/>
              </a:solidFill>
            </a:endParaRP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: Z= x/10 + U</a:t>
            </a:r>
            <a:r>
              <a:rPr lang="en-US" sz="2000" baseline="-25000" dirty="0">
                <a:solidFill>
                  <a:srgbClr val="008380"/>
                </a:solidFill>
              </a:rPr>
              <a:t>Z</a:t>
            </a:r>
          </a:p>
          <a:p>
            <a:pPr marL="457200" lvl="1" indent="0">
              <a:buNone/>
              <a:defRPr/>
            </a:pPr>
            <a:endParaRPr lang="en-US" sz="2000" baseline="-25000" dirty="0"/>
          </a:p>
          <a:p>
            <a:pPr lvl="1">
              <a:defRPr/>
            </a:pPr>
            <a:endParaRPr lang="en-US" sz="2000" baseline="-25000" dirty="0"/>
          </a:p>
          <a:p>
            <a:pPr lvl="1">
              <a:defRPr/>
            </a:pPr>
            <a:endParaRPr lang="en-US" sz="2000" baseline="-25000" dirty="0"/>
          </a:p>
          <a:p>
            <a:pPr lvl="1">
              <a:defRPr/>
            </a:pPr>
            <a:endParaRPr lang="en-US" sz="2000" baseline="-25000" dirty="0"/>
          </a:p>
          <a:p>
            <a:pPr marL="457200" lvl="1" indent="0">
              <a:buNone/>
              <a:defRPr/>
            </a:pP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054096" y="457183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5220072" y="50038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5220072" y="557994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4499992" y="61560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7" idx="4"/>
            <a:endCxn id="8" idx="0"/>
          </p:cNvCxnSpPr>
          <p:nvPr/>
        </p:nvCxnSpPr>
        <p:spPr>
          <a:xfrm>
            <a:off x="5292080" y="5147884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8" idx="3"/>
            <a:endCxn id="9" idx="7"/>
          </p:cNvCxnSpPr>
          <p:nvPr/>
        </p:nvCxnSpPr>
        <p:spPr>
          <a:xfrm flipH="1">
            <a:off x="4622917" y="5702860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940152" y="61560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5940152" y="55079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4499992" y="55079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>
            <a:stCxn id="18" idx="4"/>
            <a:endCxn id="17" idx="0"/>
          </p:cNvCxnSpPr>
          <p:nvPr/>
        </p:nvCxnSpPr>
        <p:spPr>
          <a:xfrm>
            <a:off x="6012160" y="5651940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8" idx="5"/>
            <a:endCxn id="17" idx="1"/>
          </p:cNvCxnSpPr>
          <p:nvPr/>
        </p:nvCxnSpPr>
        <p:spPr>
          <a:xfrm>
            <a:off x="5342997" y="5702860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9" idx="4"/>
            <a:endCxn id="9" idx="0"/>
          </p:cNvCxnSpPr>
          <p:nvPr/>
        </p:nvCxnSpPr>
        <p:spPr>
          <a:xfrm>
            <a:off x="4572000" y="5651956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782817" y="507589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4336796" y="5147900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5364088" y="543593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44" name="Textfeld 43"/>
          <p:cNvSpPr txBox="1"/>
          <p:nvPr/>
        </p:nvSpPr>
        <p:spPr>
          <a:xfrm>
            <a:off x="6046532" y="6156012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49" name="Textfeld 48"/>
          <p:cNvSpPr txBox="1"/>
          <p:nvPr/>
        </p:nvSpPr>
        <p:spPr>
          <a:xfrm>
            <a:off x="4139952" y="615601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160689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6600"/>
                </a:solidFill>
              </a:rPr>
              <a:t>Example </a:t>
            </a:r>
            <a:r>
              <a:rPr lang="en-US" dirty="0">
                <a:solidFill>
                  <a:srgbClr val="FF6600"/>
                </a:solidFill>
              </a:rPr>
              <a:t>(SCM 5)</a:t>
            </a:r>
            <a:r>
              <a:rPr lang="en-US" b="1" dirty="0">
                <a:solidFill>
                  <a:srgbClr val="FF66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8380"/>
                </a:solidFill>
              </a:rPr>
              <a:t>( X = </a:t>
            </a:r>
            <a:r>
              <a:rPr lang="en-US" dirty="0"/>
              <a:t>switch</a:t>
            </a:r>
            <a:r>
              <a:rPr lang="en-US" dirty="0">
                <a:solidFill>
                  <a:srgbClr val="008380"/>
                </a:solidFill>
              </a:rPr>
              <a:t>, Y = </a:t>
            </a:r>
            <a:r>
              <a:rPr lang="en-US" dirty="0">
                <a:solidFill>
                  <a:srgbClr val="000000"/>
                </a:solidFill>
              </a:rPr>
              <a:t>light bulb 1</a:t>
            </a:r>
            <a:r>
              <a:rPr lang="en-US" dirty="0">
                <a:solidFill>
                  <a:srgbClr val="008380"/>
                </a:solidFill>
              </a:rPr>
              <a:t>, Z </a:t>
            </a:r>
            <a:r>
              <a:rPr lang="en-US" dirty="0">
                <a:solidFill>
                  <a:srgbClr val="000000"/>
                </a:solidFill>
              </a:rPr>
              <a:t>= light bulb 2</a:t>
            </a:r>
            <a:r>
              <a:rPr lang="en-US" dirty="0">
                <a:solidFill>
                  <a:srgbClr val="008380"/>
                </a:solidFill>
              </a:rPr>
              <a:t>)</a:t>
            </a:r>
          </a:p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V = {X,Y,Z}		U = {U</a:t>
            </a:r>
            <a:r>
              <a:rPr lang="en-US" sz="2000" baseline="-25000" dirty="0">
                <a:solidFill>
                  <a:srgbClr val="008380"/>
                </a:solidFill>
              </a:rPr>
              <a:t>X</a:t>
            </a:r>
            <a:r>
              <a:rPr lang="en-US" sz="2000" dirty="0">
                <a:solidFill>
                  <a:srgbClr val="008380"/>
                </a:solidFill>
              </a:rPr>
              <a:t>,U</a:t>
            </a:r>
            <a:r>
              <a:rPr lang="en-US" sz="2000" baseline="-25000" dirty="0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,U</a:t>
            </a:r>
            <a:r>
              <a:rPr lang="en-US" sz="2000" baseline="-25000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}	   	F = {</a:t>
            </a: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X</a:t>
            </a:r>
            <a:r>
              <a:rPr lang="en-US" sz="2000" dirty="0" err="1">
                <a:solidFill>
                  <a:srgbClr val="008380"/>
                </a:solidFill>
              </a:rPr>
              <a:t>,f</a:t>
            </a:r>
            <a:r>
              <a:rPr lang="en-US" sz="2000" baseline="-25000" dirty="0" err="1">
                <a:solidFill>
                  <a:srgbClr val="008380"/>
                </a:solidFill>
              </a:rPr>
              <a:t>Y</a:t>
            </a:r>
            <a:r>
              <a:rPr lang="en-US" sz="2000" dirty="0" err="1">
                <a:solidFill>
                  <a:srgbClr val="008380"/>
                </a:solidFill>
              </a:rPr>
              <a:t>,f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}</a:t>
            </a: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X</a:t>
            </a:r>
            <a:r>
              <a:rPr lang="en-US" sz="2000" dirty="0">
                <a:solidFill>
                  <a:srgbClr val="008380"/>
                </a:solidFill>
              </a:rPr>
              <a:t>: X = U</a:t>
            </a:r>
            <a:r>
              <a:rPr lang="en-US" sz="2000" baseline="-25000" dirty="0">
                <a:solidFill>
                  <a:srgbClr val="008380"/>
                </a:solidFill>
              </a:rPr>
              <a:t>X</a:t>
            </a:r>
          </a:p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               	on   	</a:t>
            </a:r>
            <a:r>
              <a:rPr lang="en-US" sz="2000" dirty="0">
                <a:solidFill>
                  <a:schemeClr val="tx1"/>
                </a:solidFill>
              </a:rPr>
              <a:t>if</a:t>
            </a:r>
            <a:r>
              <a:rPr lang="en-US" sz="2000" dirty="0">
                <a:solidFill>
                  <a:srgbClr val="008380"/>
                </a:solidFill>
              </a:rPr>
              <a:t> (X = up &amp; U</a:t>
            </a:r>
            <a:r>
              <a:rPr lang="en-US" sz="2000" baseline="-25000" dirty="0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 = 0) </a:t>
            </a:r>
            <a:r>
              <a:rPr lang="en-US" sz="2000" dirty="0">
                <a:solidFill>
                  <a:schemeClr val="tx1"/>
                </a:solidFill>
              </a:rPr>
              <a:t>or</a:t>
            </a:r>
            <a:r>
              <a:rPr lang="en-US" sz="2000" dirty="0">
                <a:solidFill>
                  <a:srgbClr val="008380"/>
                </a:solidFill>
              </a:rPr>
              <a:t> (X= down &amp; U</a:t>
            </a:r>
            <a:r>
              <a:rPr lang="en-US" sz="2000" baseline="-25000" dirty="0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=1)       </a:t>
            </a: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rgbClr val="008380"/>
                </a:solidFill>
              </a:rPr>
              <a:t>                   	off   	</a:t>
            </a:r>
            <a:r>
              <a:rPr lang="en-US" sz="2000" dirty="0">
                <a:solidFill>
                  <a:schemeClr val="tx1"/>
                </a:solidFill>
              </a:rPr>
              <a:t>otherwise</a:t>
            </a:r>
          </a:p>
          <a:p>
            <a:pPr marL="457200" lvl="1" indent="0">
              <a:buNone/>
              <a:defRPr/>
            </a:pPr>
            <a:endParaRPr lang="en-US" sz="2000" dirty="0">
              <a:solidFill>
                <a:srgbClr val="008380"/>
              </a:solidFill>
            </a:endParaRPr>
          </a:p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               	on  	 </a:t>
            </a:r>
            <a:r>
              <a:rPr lang="en-US" sz="2000" dirty="0">
                <a:solidFill>
                  <a:schemeClr val="tx1"/>
                </a:solidFill>
              </a:rPr>
              <a:t>if</a:t>
            </a:r>
            <a:r>
              <a:rPr lang="en-US" sz="2000" dirty="0">
                <a:solidFill>
                  <a:srgbClr val="008380"/>
                </a:solidFill>
              </a:rPr>
              <a:t> (X=up &amp; U</a:t>
            </a:r>
            <a:r>
              <a:rPr lang="en-US" sz="2000" baseline="-25000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=0) </a:t>
            </a:r>
            <a:r>
              <a:rPr lang="en-US" sz="2000" dirty="0">
                <a:solidFill>
                  <a:schemeClr val="tx1"/>
                </a:solidFill>
              </a:rPr>
              <a:t>or </a:t>
            </a:r>
            <a:r>
              <a:rPr lang="en-US" sz="2000" dirty="0">
                <a:solidFill>
                  <a:srgbClr val="008380"/>
                </a:solidFill>
              </a:rPr>
              <a:t>(X=down &amp; U</a:t>
            </a:r>
            <a:r>
              <a:rPr lang="en-US" sz="2000" baseline="-25000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=1)</a:t>
            </a: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rgbClr val="008380"/>
                </a:solidFill>
              </a:rPr>
              <a:t>                   	off   	</a:t>
            </a:r>
            <a:r>
              <a:rPr lang="en-US" sz="2000" dirty="0">
                <a:solidFill>
                  <a:schemeClr val="tx1"/>
                </a:solidFill>
              </a:rPr>
              <a:t>otherwise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13" name="Geschweifte Klammer links 12"/>
          <p:cNvSpPr/>
          <p:nvPr/>
        </p:nvSpPr>
        <p:spPr>
          <a:xfrm>
            <a:off x="1979712" y="2924944"/>
            <a:ext cx="288032" cy="648072"/>
          </a:xfrm>
          <a:prstGeom prst="leftBrace">
            <a:avLst/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115616" y="3068960"/>
            <a:ext cx="895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: Y = </a:t>
            </a:r>
            <a:endParaRPr lang="de-DE" sz="2000" dirty="0">
              <a:solidFill>
                <a:srgbClr val="00838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187624" y="4005064"/>
            <a:ext cx="880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: Z = </a:t>
            </a:r>
            <a:endParaRPr lang="de-DE" sz="2000" dirty="0">
              <a:solidFill>
                <a:srgbClr val="008380"/>
              </a:solidFill>
            </a:endParaRPr>
          </a:p>
        </p:txBody>
      </p:sp>
      <p:sp>
        <p:nvSpPr>
          <p:cNvPr id="27" name="Geschweifte Klammer links 26"/>
          <p:cNvSpPr/>
          <p:nvPr/>
        </p:nvSpPr>
        <p:spPr>
          <a:xfrm>
            <a:off x="1979712" y="4005064"/>
            <a:ext cx="288032" cy="648072"/>
          </a:xfrm>
          <a:prstGeom prst="leftBrace">
            <a:avLst/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5054096" y="457183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  <p:sp>
        <p:nvSpPr>
          <p:cNvPr id="51" name="Oval 50"/>
          <p:cNvSpPr/>
          <p:nvPr/>
        </p:nvSpPr>
        <p:spPr>
          <a:xfrm>
            <a:off x="5220072" y="50038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51"/>
          <p:cNvSpPr/>
          <p:nvPr/>
        </p:nvSpPr>
        <p:spPr>
          <a:xfrm>
            <a:off x="5220072" y="557994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52"/>
          <p:cNvSpPr/>
          <p:nvPr/>
        </p:nvSpPr>
        <p:spPr>
          <a:xfrm>
            <a:off x="4499992" y="61560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/>
          <p:cNvCxnSpPr>
            <a:stCxn id="51" idx="4"/>
            <a:endCxn id="52" idx="0"/>
          </p:cNvCxnSpPr>
          <p:nvPr/>
        </p:nvCxnSpPr>
        <p:spPr>
          <a:xfrm>
            <a:off x="5292080" y="5147884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52" idx="3"/>
            <a:endCxn id="53" idx="7"/>
          </p:cNvCxnSpPr>
          <p:nvPr/>
        </p:nvCxnSpPr>
        <p:spPr>
          <a:xfrm flipH="1">
            <a:off x="4622917" y="5702860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940152" y="61560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56"/>
          <p:cNvSpPr/>
          <p:nvPr/>
        </p:nvSpPr>
        <p:spPr>
          <a:xfrm>
            <a:off x="5940152" y="55079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Oval 57"/>
          <p:cNvSpPr/>
          <p:nvPr/>
        </p:nvSpPr>
        <p:spPr>
          <a:xfrm>
            <a:off x="4499992" y="55079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9" name="Gerade Verbindung mit Pfeil 58"/>
          <p:cNvCxnSpPr>
            <a:stCxn id="57" idx="4"/>
            <a:endCxn id="56" idx="0"/>
          </p:cNvCxnSpPr>
          <p:nvPr/>
        </p:nvCxnSpPr>
        <p:spPr>
          <a:xfrm>
            <a:off x="6012160" y="5651940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52" idx="5"/>
            <a:endCxn id="56" idx="1"/>
          </p:cNvCxnSpPr>
          <p:nvPr/>
        </p:nvCxnSpPr>
        <p:spPr>
          <a:xfrm>
            <a:off x="5342997" y="5702860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58" idx="4"/>
            <a:endCxn id="53" idx="0"/>
          </p:cNvCxnSpPr>
          <p:nvPr/>
        </p:nvCxnSpPr>
        <p:spPr>
          <a:xfrm>
            <a:off x="4572000" y="5651956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5782817" y="507589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4336796" y="5147900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5364088" y="543593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65" name="Textfeld 64"/>
          <p:cNvSpPr txBox="1"/>
          <p:nvPr/>
        </p:nvSpPr>
        <p:spPr>
          <a:xfrm>
            <a:off x="6046532" y="6156012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66" name="Textfeld 65"/>
          <p:cNvSpPr txBox="1"/>
          <p:nvPr/>
        </p:nvSpPr>
        <p:spPr>
          <a:xfrm>
            <a:off x="4139952" y="615601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92501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(In)Dependences in Forks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374419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X </a:t>
            </a:r>
            <a:r>
              <a:rPr lang="en-US" dirty="0"/>
              <a:t>and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are likely dependent</a:t>
            </a:r>
          </a:p>
          <a:p>
            <a:pPr marL="0" indent="0">
              <a:buNone/>
              <a:defRPr/>
            </a:pPr>
            <a:r>
              <a:rPr lang="en-US" b="1" dirty="0"/>
              <a:t>   </a:t>
            </a:r>
            <a:r>
              <a:rPr lang="en-US" dirty="0"/>
              <a:t>(</a:t>
            </a:r>
            <a:r>
              <a:rPr lang="en-US" b="1" dirty="0"/>
              <a:t> </a:t>
            </a:r>
            <a:r>
              <a:rPr lang="en-US" dirty="0">
                <a:solidFill>
                  <a:srgbClr val="008380"/>
                </a:solidFill>
              </a:rPr>
              <a:t>∃</a:t>
            </a:r>
            <a:r>
              <a:rPr lang="en-US" dirty="0" err="1">
                <a:solidFill>
                  <a:srgbClr val="008380"/>
                </a:solidFill>
              </a:rPr>
              <a:t>z,y</a:t>
            </a:r>
            <a:r>
              <a:rPr lang="en-US" dirty="0">
                <a:solidFill>
                  <a:srgbClr val="008380"/>
                </a:solidFill>
              </a:rPr>
              <a:t>: P(X=x | Z = z) ≠ P(X = x) 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are likely dependent</a:t>
            </a:r>
          </a:p>
          <a:p>
            <a:pPr marL="457200" lvl="1" indent="0">
              <a:buNone/>
              <a:defRPr/>
            </a:pPr>
            <a:r>
              <a:rPr lang="en-US" b="1" dirty="0"/>
              <a:t>…</a:t>
            </a:r>
          </a:p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 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are likely dependent</a:t>
            </a:r>
          </a:p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Z </a:t>
            </a:r>
            <a:r>
              <a:rPr lang="en-US" dirty="0"/>
              <a:t>are independent, conditioned on </a:t>
            </a:r>
            <a:r>
              <a:rPr lang="en-US" dirty="0">
                <a:solidFill>
                  <a:srgbClr val="008380"/>
                </a:solidFill>
              </a:rPr>
              <a:t>X</a:t>
            </a:r>
          </a:p>
          <a:p>
            <a:pPr marL="0" indent="0">
              <a:buNone/>
              <a:defRPr/>
            </a:pPr>
            <a:r>
              <a:rPr lang="en-US" dirty="0"/>
              <a:t>   ( </a:t>
            </a:r>
            <a:r>
              <a:rPr lang="en-US" dirty="0">
                <a:solidFill>
                  <a:srgbClr val="008380"/>
                </a:solidFill>
              </a:rPr>
              <a:t>∀</a:t>
            </a:r>
            <a:r>
              <a:rPr lang="en-US" dirty="0" err="1">
                <a:solidFill>
                  <a:srgbClr val="008380"/>
                </a:solidFill>
              </a:rPr>
              <a:t>x,z,y</a:t>
            </a:r>
            <a:r>
              <a:rPr lang="en-US" dirty="0">
                <a:solidFill>
                  <a:srgbClr val="008380"/>
                </a:solidFill>
              </a:rPr>
              <a:t>: P(Y=y | Z=</a:t>
            </a:r>
            <a:r>
              <a:rPr lang="en-US" dirty="0" err="1">
                <a:solidFill>
                  <a:srgbClr val="008380"/>
                </a:solidFill>
              </a:rPr>
              <a:t>z,X</a:t>
            </a:r>
            <a:r>
              <a:rPr lang="en-US" dirty="0">
                <a:solidFill>
                  <a:srgbClr val="008380"/>
                </a:solidFill>
              </a:rPr>
              <a:t> = x) = P(Y = y | X = x) </a:t>
            </a:r>
            <a:r>
              <a:rPr lang="en-US" dirty="0"/>
              <a:t>)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80" name="Oval 79"/>
          <p:cNvSpPr/>
          <p:nvPr/>
        </p:nvSpPr>
        <p:spPr>
          <a:xfrm>
            <a:off x="5220072" y="50038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Oval 80"/>
          <p:cNvSpPr/>
          <p:nvPr/>
        </p:nvSpPr>
        <p:spPr>
          <a:xfrm>
            <a:off x="5220072" y="557994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Oval 81"/>
          <p:cNvSpPr/>
          <p:nvPr/>
        </p:nvSpPr>
        <p:spPr>
          <a:xfrm>
            <a:off x="4499992" y="61560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3" name="Gerade Verbindung mit Pfeil 82"/>
          <p:cNvCxnSpPr>
            <a:stCxn id="80" idx="4"/>
            <a:endCxn id="81" idx="0"/>
          </p:cNvCxnSpPr>
          <p:nvPr/>
        </p:nvCxnSpPr>
        <p:spPr>
          <a:xfrm>
            <a:off x="5292080" y="5147884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>
            <a:stCxn id="81" idx="3"/>
            <a:endCxn id="82" idx="7"/>
          </p:cNvCxnSpPr>
          <p:nvPr/>
        </p:nvCxnSpPr>
        <p:spPr>
          <a:xfrm flipH="1">
            <a:off x="4622917" y="5702860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940152" y="61560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Oval 85"/>
          <p:cNvSpPr/>
          <p:nvPr/>
        </p:nvSpPr>
        <p:spPr>
          <a:xfrm>
            <a:off x="5940152" y="55079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Oval 86"/>
          <p:cNvSpPr/>
          <p:nvPr/>
        </p:nvSpPr>
        <p:spPr>
          <a:xfrm>
            <a:off x="4499992" y="55079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8" name="Gerade Verbindung mit Pfeil 87"/>
          <p:cNvCxnSpPr>
            <a:stCxn id="86" idx="4"/>
            <a:endCxn id="85" idx="0"/>
          </p:cNvCxnSpPr>
          <p:nvPr/>
        </p:nvCxnSpPr>
        <p:spPr>
          <a:xfrm>
            <a:off x="6012160" y="5651940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>
            <a:stCxn id="81" idx="5"/>
            <a:endCxn id="85" idx="1"/>
          </p:cNvCxnSpPr>
          <p:nvPr/>
        </p:nvCxnSpPr>
        <p:spPr>
          <a:xfrm>
            <a:off x="5342997" y="5702860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>
            <a:stCxn id="87" idx="4"/>
            <a:endCxn id="82" idx="0"/>
          </p:cNvCxnSpPr>
          <p:nvPr/>
        </p:nvCxnSpPr>
        <p:spPr>
          <a:xfrm>
            <a:off x="4572000" y="5651956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5782817" y="507589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4336796" y="5147900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5364088" y="543593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94" name="Textfeld 93"/>
          <p:cNvSpPr txBox="1"/>
          <p:nvPr/>
        </p:nvSpPr>
        <p:spPr>
          <a:xfrm>
            <a:off x="6046532" y="6156012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95" name="Textfeld 94"/>
          <p:cNvSpPr txBox="1"/>
          <p:nvPr/>
        </p:nvSpPr>
        <p:spPr>
          <a:xfrm>
            <a:off x="4139952" y="615601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sp>
        <p:nvSpPr>
          <p:cNvPr id="96" name="Textfeld 95"/>
          <p:cNvSpPr txBox="1"/>
          <p:nvPr/>
        </p:nvSpPr>
        <p:spPr>
          <a:xfrm>
            <a:off x="5076056" y="4581128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4119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Independence Rule in Forks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304033"/>
          </a:xfr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Rule 2 </a:t>
            </a:r>
            <a:r>
              <a:rPr lang="en-US" dirty="0"/>
              <a:t>(Conditional Independence in Forks)</a:t>
            </a:r>
          </a:p>
          <a:p>
            <a:pPr marL="0" indent="0">
              <a:buNone/>
              <a:defRPr/>
            </a:pPr>
            <a:r>
              <a:rPr lang="en-US" dirty="0"/>
              <a:t>If           variable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is a common cause of variables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Z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and there is only one path between </a:t>
            </a:r>
            <a:r>
              <a:rPr lang="en-US" dirty="0">
                <a:solidFill>
                  <a:srgbClr val="008380"/>
                </a:solidFill>
              </a:rPr>
              <a:t>Y, Z</a:t>
            </a:r>
          </a:p>
          <a:p>
            <a:pPr marL="0" indent="0">
              <a:buNone/>
              <a:defRPr/>
            </a:pPr>
            <a:r>
              <a:rPr lang="en-US" dirty="0"/>
              <a:t>then    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are conditionally independent given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. </a:t>
            </a:r>
            <a:endParaRPr lang="en-US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22" name="Oval 21"/>
          <p:cNvSpPr/>
          <p:nvPr/>
        </p:nvSpPr>
        <p:spPr>
          <a:xfrm>
            <a:off x="5220072" y="50038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/>
          <p:cNvSpPr/>
          <p:nvPr/>
        </p:nvSpPr>
        <p:spPr>
          <a:xfrm>
            <a:off x="5220072" y="557994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Oval 24"/>
          <p:cNvSpPr/>
          <p:nvPr/>
        </p:nvSpPr>
        <p:spPr>
          <a:xfrm>
            <a:off x="4499992" y="61560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/>
          <p:cNvCxnSpPr>
            <a:stCxn id="22" idx="4"/>
            <a:endCxn id="24" idx="0"/>
          </p:cNvCxnSpPr>
          <p:nvPr/>
        </p:nvCxnSpPr>
        <p:spPr>
          <a:xfrm>
            <a:off x="5292080" y="5147884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4" idx="3"/>
            <a:endCxn id="25" idx="7"/>
          </p:cNvCxnSpPr>
          <p:nvPr/>
        </p:nvCxnSpPr>
        <p:spPr>
          <a:xfrm flipH="1">
            <a:off x="4622917" y="5702860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940152" y="61560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5940152" y="55079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/>
          <p:cNvSpPr/>
          <p:nvPr/>
        </p:nvSpPr>
        <p:spPr>
          <a:xfrm>
            <a:off x="4499992" y="55079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mit Pfeil 30"/>
          <p:cNvCxnSpPr>
            <a:stCxn id="29" idx="4"/>
            <a:endCxn id="28" idx="0"/>
          </p:cNvCxnSpPr>
          <p:nvPr/>
        </p:nvCxnSpPr>
        <p:spPr>
          <a:xfrm>
            <a:off x="6012160" y="5651940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24" idx="5"/>
            <a:endCxn id="28" idx="1"/>
          </p:cNvCxnSpPr>
          <p:nvPr/>
        </p:nvCxnSpPr>
        <p:spPr>
          <a:xfrm>
            <a:off x="5342997" y="5702860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30" idx="4"/>
            <a:endCxn id="25" idx="0"/>
          </p:cNvCxnSpPr>
          <p:nvPr/>
        </p:nvCxnSpPr>
        <p:spPr>
          <a:xfrm>
            <a:off x="4572000" y="5651956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5782817" y="507589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336796" y="5147900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364088" y="543593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37" name="Textfeld 36"/>
          <p:cNvSpPr txBox="1"/>
          <p:nvPr/>
        </p:nvSpPr>
        <p:spPr>
          <a:xfrm>
            <a:off x="6046532" y="6156012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38" name="Textfeld 37"/>
          <p:cNvSpPr txBox="1"/>
          <p:nvPr/>
        </p:nvSpPr>
        <p:spPr>
          <a:xfrm>
            <a:off x="4139952" y="615601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sp>
        <p:nvSpPr>
          <p:cNvPr id="39" name="Textfeld 38"/>
          <p:cNvSpPr txBox="1"/>
          <p:nvPr/>
        </p:nvSpPr>
        <p:spPr>
          <a:xfrm>
            <a:off x="5076056" y="4581128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43480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Colliders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6600"/>
                </a:solidFill>
              </a:rPr>
              <a:t>Example </a:t>
            </a:r>
            <a:r>
              <a:rPr lang="en-US" dirty="0">
                <a:solidFill>
                  <a:srgbClr val="FF6600"/>
                </a:solidFill>
              </a:rPr>
              <a:t>(SCM 6) </a:t>
            </a:r>
          </a:p>
          <a:p>
            <a:pPr marL="0" indent="0">
              <a:buNone/>
              <a:defRPr/>
            </a:pPr>
            <a:r>
              <a:rPr lang="en-US" dirty="0"/>
              <a:t>(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= musical talent,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= grade point,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= scholarship)</a:t>
            </a:r>
          </a:p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V = {X,Y,Z}		U = {U</a:t>
            </a:r>
            <a:r>
              <a:rPr lang="en-US" sz="2000" baseline="-25000" dirty="0">
                <a:solidFill>
                  <a:srgbClr val="008380"/>
                </a:solidFill>
              </a:rPr>
              <a:t>X</a:t>
            </a:r>
            <a:r>
              <a:rPr lang="en-US" sz="2000" dirty="0">
                <a:solidFill>
                  <a:srgbClr val="008380"/>
                </a:solidFill>
              </a:rPr>
              <a:t>,U</a:t>
            </a:r>
            <a:r>
              <a:rPr lang="en-US" sz="2000" baseline="-25000" dirty="0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,U</a:t>
            </a:r>
            <a:r>
              <a:rPr lang="en-US" sz="2000" baseline="-25000" dirty="0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}		F = {</a:t>
            </a: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X</a:t>
            </a:r>
            <a:r>
              <a:rPr lang="en-US" sz="2000" dirty="0" err="1">
                <a:solidFill>
                  <a:srgbClr val="008380"/>
                </a:solidFill>
              </a:rPr>
              <a:t>,f</a:t>
            </a:r>
            <a:r>
              <a:rPr lang="en-US" sz="2000" baseline="-25000" dirty="0" err="1">
                <a:solidFill>
                  <a:srgbClr val="008380"/>
                </a:solidFill>
              </a:rPr>
              <a:t>Y</a:t>
            </a:r>
            <a:r>
              <a:rPr lang="en-US" sz="2000" dirty="0" err="1">
                <a:solidFill>
                  <a:srgbClr val="008380"/>
                </a:solidFill>
              </a:rPr>
              <a:t>,f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}</a:t>
            </a: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X</a:t>
            </a:r>
            <a:r>
              <a:rPr lang="en-US" sz="2000" dirty="0">
                <a:solidFill>
                  <a:srgbClr val="008380"/>
                </a:solidFill>
              </a:rPr>
              <a:t>: X = U</a:t>
            </a:r>
            <a:r>
              <a:rPr lang="en-US" sz="2000" baseline="-25000" dirty="0">
                <a:solidFill>
                  <a:srgbClr val="008380"/>
                </a:solidFill>
              </a:rPr>
              <a:t>X</a:t>
            </a: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: X = U</a:t>
            </a:r>
            <a:r>
              <a:rPr lang="en-US" sz="2000" baseline="-25000" dirty="0">
                <a:solidFill>
                  <a:srgbClr val="008380"/>
                </a:solidFill>
              </a:rPr>
              <a:t>Y</a:t>
            </a:r>
          </a:p>
          <a:p>
            <a:pPr marL="457200" lvl="1" indent="0">
              <a:buNone/>
              <a:defRPr/>
            </a:pPr>
            <a:endParaRPr lang="en-US" sz="2000" baseline="-25000" dirty="0">
              <a:solidFill>
                <a:srgbClr val="008380"/>
              </a:solidFill>
            </a:endParaRP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: Z =</a:t>
            </a:r>
            <a:endParaRPr lang="en-US" sz="2000" baseline="-25000" dirty="0">
              <a:solidFill>
                <a:srgbClr val="008380"/>
              </a:solidFill>
            </a:endParaRPr>
          </a:p>
          <a:p>
            <a:pPr marL="457200" lvl="1" indent="0">
              <a:buNone/>
              <a:defRPr/>
            </a:pPr>
            <a:r>
              <a:rPr lang="en-US" sz="2000" dirty="0"/>
              <a:t>          </a:t>
            </a:r>
          </a:p>
          <a:p>
            <a:pPr marL="457200" lvl="1" indent="0">
              <a:buNone/>
              <a:defRPr/>
            </a:pPr>
            <a:r>
              <a:rPr lang="en-US" sz="2000" dirty="0"/>
              <a:t>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39" name="Geschweifte Klammer links 38"/>
          <p:cNvSpPr/>
          <p:nvPr/>
        </p:nvSpPr>
        <p:spPr>
          <a:xfrm>
            <a:off x="2339752" y="3356992"/>
            <a:ext cx="288032" cy="648072"/>
          </a:xfrm>
          <a:prstGeom prst="leftBrace">
            <a:avLst/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2267744" y="328498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yes     	</a:t>
            </a:r>
            <a:r>
              <a:rPr lang="en-US" sz="2000" dirty="0"/>
              <a:t>if</a:t>
            </a:r>
            <a:r>
              <a:rPr lang="en-US" sz="2000" dirty="0">
                <a:solidFill>
                  <a:srgbClr val="008380"/>
                </a:solidFill>
              </a:rPr>
              <a:t>  X = yes  </a:t>
            </a:r>
            <a:r>
              <a:rPr lang="en-US" sz="2000" dirty="0">
                <a:solidFill>
                  <a:srgbClr val="000000"/>
                </a:solidFill>
              </a:rPr>
              <a:t>or</a:t>
            </a:r>
            <a:r>
              <a:rPr lang="en-US" sz="2000" dirty="0">
                <a:solidFill>
                  <a:srgbClr val="008380"/>
                </a:solidFill>
              </a:rPr>
              <a:t> Y &gt; 80%</a:t>
            </a:r>
          </a:p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no      	 </a:t>
            </a:r>
            <a:r>
              <a:rPr lang="en-US" sz="2000" dirty="0">
                <a:solidFill>
                  <a:srgbClr val="000000"/>
                </a:solidFill>
              </a:rPr>
              <a:t>otherwise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6193263" y="5426624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93" name="Oval 92"/>
          <p:cNvSpPr/>
          <p:nvPr/>
        </p:nvSpPr>
        <p:spPr>
          <a:xfrm>
            <a:off x="6359239" y="58679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Oval 93"/>
          <p:cNvSpPr/>
          <p:nvPr/>
        </p:nvSpPr>
        <p:spPr>
          <a:xfrm>
            <a:off x="6359239" y="637205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Oval 94"/>
          <p:cNvSpPr/>
          <p:nvPr/>
        </p:nvSpPr>
        <p:spPr>
          <a:xfrm>
            <a:off x="5639159" y="56426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6" name="Gerade Verbindung mit Pfeil 95"/>
          <p:cNvCxnSpPr>
            <a:stCxn id="93" idx="4"/>
          </p:cNvCxnSpPr>
          <p:nvPr/>
        </p:nvCxnSpPr>
        <p:spPr>
          <a:xfrm>
            <a:off x="6431247" y="6011980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>
            <a:stCxn id="95" idx="5"/>
            <a:endCxn id="94" idx="1"/>
          </p:cNvCxnSpPr>
          <p:nvPr/>
        </p:nvCxnSpPr>
        <p:spPr>
          <a:xfrm>
            <a:off x="5762084" y="5765576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7079319" y="56519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Oval 98"/>
          <p:cNvSpPr/>
          <p:nvPr/>
        </p:nvSpPr>
        <p:spPr>
          <a:xfrm>
            <a:off x="7079319" y="499462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Oval 99"/>
          <p:cNvSpPr/>
          <p:nvPr/>
        </p:nvSpPr>
        <p:spPr>
          <a:xfrm>
            <a:off x="5639159" y="499460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1" name="Gerade Verbindung mit Pfeil 100"/>
          <p:cNvCxnSpPr>
            <a:stCxn id="99" idx="4"/>
            <a:endCxn id="98" idx="0"/>
          </p:cNvCxnSpPr>
          <p:nvPr/>
        </p:nvCxnSpPr>
        <p:spPr>
          <a:xfrm>
            <a:off x="7151327" y="5138624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>
            <a:stCxn id="98" idx="4"/>
            <a:endCxn id="94" idx="7"/>
          </p:cNvCxnSpPr>
          <p:nvPr/>
        </p:nvCxnSpPr>
        <p:spPr>
          <a:xfrm flipH="1">
            <a:off x="6482164" y="5795940"/>
            <a:ext cx="669163" cy="5972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>
            <a:stCxn id="100" idx="4"/>
            <a:endCxn id="95" idx="0"/>
          </p:cNvCxnSpPr>
          <p:nvPr/>
        </p:nvCxnSpPr>
        <p:spPr>
          <a:xfrm>
            <a:off x="5711167" y="513860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feld 103"/>
          <p:cNvSpPr txBox="1"/>
          <p:nvPr/>
        </p:nvSpPr>
        <p:spPr>
          <a:xfrm>
            <a:off x="6921984" y="4571820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5495143" y="4562560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7185699" y="565194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sp>
        <p:nvSpPr>
          <p:cNvPr id="107" name="Textfeld 106"/>
          <p:cNvSpPr txBox="1"/>
          <p:nvPr/>
        </p:nvSpPr>
        <p:spPr>
          <a:xfrm>
            <a:off x="5279119" y="564266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108" name="Textfeld 107"/>
          <p:cNvSpPr txBox="1"/>
          <p:nvPr/>
        </p:nvSpPr>
        <p:spPr>
          <a:xfrm>
            <a:off x="6647271" y="622802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4054278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(In)dependence in Colliders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124745"/>
            <a:ext cx="8229600" cy="3024336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X </a:t>
            </a:r>
            <a:r>
              <a:rPr lang="en-US" dirty="0"/>
              <a:t>and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are likely dependent</a:t>
            </a:r>
          </a:p>
          <a:p>
            <a:pPr marL="0" indent="0">
              <a:buNone/>
              <a:defRPr/>
            </a:pPr>
            <a:r>
              <a:rPr lang="en-US" b="1" dirty="0"/>
              <a:t>   </a:t>
            </a:r>
            <a:r>
              <a:rPr lang="en-US" dirty="0"/>
              <a:t>(</a:t>
            </a:r>
            <a:r>
              <a:rPr lang="en-US" b="1" dirty="0"/>
              <a:t> </a:t>
            </a:r>
            <a:r>
              <a:rPr lang="en-US" dirty="0">
                <a:solidFill>
                  <a:srgbClr val="008380"/>
                </a:solidFill>
              </a:rPr>
              <a:t>∃</a:t>
            </a:r>
            <a:r>
              <a:rPr lang="en-US" dirty="0" err="1">
                <a:solidFill>
                  <a:srgbClr val="008380"/>
                </a:solidFill>
              </a:rPr>
              <a:t>z,y</a:t>
            </a:r>
            <a:r>
              <a:rPr lang="en-US" dirty="0">
                <a:solidFill>
                  <a:srgbClr val="008380"/>
                </a:solidFill>
              </a:rPr>
              <a:t>: P(X=x | Z = z) ≠ P(X = x) 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are likely dependent</a:t>
            </a:r>
          </a:p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 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are independent</a:t>
            </a:r>
          </a:p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X </a:t>
            </a:r>
            <a:r>
              <a:rPr lang="en-US" dirty="0"/>
              <a:t>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are likely conditionally dependent, given </a:t>
            </a:r>
            <a:r>
              <a:rPr lang="en-US" dirty="0">
                <a:solidFill>
                  <a:srgbClr val="008380"/>
                </a:solidFill>
              </a:rPr>
              <a:t>Z</a:t>
            </a:r>
          </a:p>
          <a:p>
            <a:pPr marL="0" indent="0">
              <a:buNone/>
              <a:defRPr/>
            </a:pPr>
            <a:r>
              <a:rPr lang="en-US" dirty="0"/>
              <a:t>   ( ∃</a:t>
            </a:r>
            <a:r>
              <a:rPr lang="en-US" dirty="0" err="1"/>
              <a:t>x,z,y</a:t>
            </a:r>
            <a:r>
              <a:rPr lang="en-US" dirty="0"/>
              <a:t>: P(X= x | Y=</a:t>
            </a:r>
            <a:r>
              <a:rPr lang="en-US" dirty="0" err="1"/>
              <a:t>y,Z</a:t>
            </a:r>
            <a:r>
              <a:rPr lang="en-US" dirty="0"/>
              <a:t> = z) ≠  P(X = x | Z = z) )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6265271" y="5426624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40" name="Oval 39"/>
          <p:cNvSpPr/>
          <p:nvPr/>
        </p:nvSpPr>
        <p:spPr>
          <a:xfrm>
            <a:off x="6431247" y="58679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6431247" y="637205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>
            <a:off x="5711167" y="56426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mit Pfeil 42"/>
          <p:cNvCxnSpPr>
            <a:stCxn id="40" idx="4"/>
          </p:cNvCxnSpPr>
          <p:nvPr/>
        </p:nvCxnSpPr>
        <p:spPr>
          <a:xfrm>
            <a:off x="6503255" y="6011980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42" idx="5"/>
          </p:cNvCxnSpPr>
          <p:nvPr/>
        </p:nvCxnSpPr>
        <p:spPr>
          <a:xfrm>
            <a:off x="5834092" y="5765576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151327" y="56519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7151327" y="499462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/>
          <p:cNvSpPr/>
          <p:nvPr/>
        </p:nvSpPr>
        <p:spPr>
          <a:xfrm>
            <a:off x="5711167" y="499460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Gerade Verbindung mit Pfeil 64"/>
          <p:cNvCxnSpPr>
            <a:stCxn id="63" idx="4"/>
            <a:endCxn id="45" idx="0"/>
          </p:cNvCxnSpPr>
          <p:nvPr/>
        </p:nvCxnSpPr>
        <p:spPr>
          <a:xfrm>
            <a:off x="7223335" y="5138624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45" idx="4"/>
          </p:cNvCxnSpPr>
          <p:nvPr/>
        </p:nvCxnSpPr>
        <p:spPr>
          <a:xfrm flipH="1">
            <a:off x="6554172" y="5795940"/>
            <a:ext cx="669163" cy="5972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64" idx="4"/>
            <a:endCxn id="42" idx="0"/>
          </p:cNvCxnSpPr>
          <p:nvPr/>
        </p:nvCxnSpPr>
        <p:spPr>
          <a:xfrm>
            <a:off x="5783175" y="513860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6993992" y="4571820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5567151" y="4562560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6719279" y="622802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71" name="Textfeld 70"/>
          <p:cNvSpPr txBox="1"/>
          <p:nvPr/>
        </p:nvSpPr>
        <p:spPr>
          <a:xfrm>
            <a:off x="7257707" y="565194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sp>
        <p:nvSpPr>
          <p:cNvPr id="72" name="Textfeld 71"/>
          <p:cNvSpPr txBox="1"/>
          <p:nvPr/>
        </p:nvSpPr>
        <p:spPr>
          <a:xfrm>
            <a:off x="5351127" y="564266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73" name="Textfeld 72"/>
          <p:cNvSpPr txBox="1"/>
          <p:nvPr/>
        </p:nvSpPr>
        <p:spPr>
          <a:xfrm>
            <a:off x="755576" y="3501008"/>
            <a:ext cx="7704856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sz="2600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4357164"/>
            <a:ext cx="4086375" cy="10156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scholarship</a:t>
            </a:r>
            <a:r>
              <a:rPr lang="de-DE" sz="2000" dirty="0"/>
              <a:t> </a:t>
            </a:r>
            <a:r>
              <a:rPr lang="de-DE" sz="2000" dirty="0" err="1"/>
              <a:t>received</a:t>
            </a:r>
            <a:r>
              <a:rPr lang="de-DE" sz="2000" dirty="0"/>
              <a:t> (</a:t>
            </a:r>
            <a:r>
              <a:rPr lang="de-DE" sz="2000" dirty="0">
                <a:solidFill>
                  <a:srgbClr val="008380"/>
                </a:solidFill>
              </a:rPr>
              <a:t>Z</a:t>
            </a:r>
            <a:r>
              <a:rPr lang="de-DE" sz="2000" dirty="0"/>
              <a:t>) </a:t>
            </a:r>
          </a:p>
          <a:p>
            <a:r>
              <a:rPr lang="de-DE" sz="2000" dirty="0"/>
              <a:t>but </a:t>
            </a:r>
            <a:r>
              <a:rPr lang="de-DE" sz="2000" dirty="0" err="1"/>
              <a:t>low</a:t>
            </a:r>
            <a:r>
              <a:rPr lang="de-DE" sz="2000" dirty="0"/>
              <a:t> grade (</a:t>
            </a:r>
            <a:r>
              <a:rPr lang="de-DE" sz="2000" dirty="0">
                <a:solidFill>
                  <a:srgbClr val="008380"/>
                </a:solidFill>
              </a:rPr>
              <a:t>Y</a:t>
            </a:r>
            <a:r>
              <a:rPr lang="de-DE" sz="2000" dirty="0"/>
              <a:t>),  </a:t>
            </a:r>
          </a:p>
          <a:p>
            <a:r>
              <a:rPr lang="de-DE" sz="2000" dirty="0" err="1"/>
              <a:t>then</a:t>
            </a:r>
            <a:r>
              <a:rPr lang="de-DE" sz="2000" dirty="0"/>
              <a:t> must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musically</a:t>
            </a:r>
            <a:r>
              <a:rPr lang="de-DE" sz="2000" dirty="0"/>
              <a:t> </a:t>
            </a:r>
            <a:r>
              <a:rPr lang="de-DE" sz="2000" dirty="0" err="1"/>
              <a:t>talented</a:t>
            </a:r>
            <a:r>
              <a:rPr lang="de-DE" sz="2000" dirty="0"/>
              <a:t> (</a:t>
            </a:r>
            <a:r>
              <a:rPr lang="de-DE" sz="2000" dirty="0">
                <a:solidFill>
                  <a:srgbClr val="008380"/>
                </a:solidFill>
              </a:rPr>
              <a:t>X</a:t>
            </a:r>
            <a:r>
              <a:rPr lang="de-DE" sz="2000" dirty="0"/>
              <a:t>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520" y="5589240"/>
            <a:ext cx="4608512" cy="707886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8380"/>
                </a:solidFill>
              </a:rPr>
              <a:t>X-Y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dependence</a:t>
            </a:r>
            <a:r>
              <a:rPr lang="de-DE" sz="2000" dirty="0">
                <a:solidFill>
                  <a:srgbClr val="000000"/>
                </a:solidFill>
              </a:rPr>
              <a:t>  (</a:t>
            </a:r>
            <a:r>
              <a:rPr lang="de-DE" sz="2000" dirty="0" err="1">
                <a:solidFill>
                  <a:srgbClr val="000000"/>
                </a:solidFill>
              </a:rPr>
              <a:t>conditioned</a:t>
            </a:r>
            <a:r>
              <a:rPr lang="de-DE" sz="2000" dirty="0">
                <a:solidFill>
                  <a:srgbClr val="000000"/>
                </a:solidFill>
              </a:rPr>
              <a:t> on </a:t>
            </a:r>
            <a:r>
              <a:rPr lang="de-DE" sz="2000" dirty="0">
                <a:solidFill>
                  <a:srgbClr val="008380"/>
                </a:solidFill>
              </a:rPr>
              <a:t>Z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  <a:r>
              <a:rPr lang="de-DE" sz="2000" dirty="0">
                <a:solidFill>
                  <a:srgbClr val="008380"/>
                </a:solidFill>
              </a:rPr>
              <a:t> </a:t>
            </a:r>
          </a:p>
          <a:p>
            <a:r>
              <a:rPr lang="de-DE" sz="2000" dirty="0" err="1">
                <a:solidFill>
                  <a:srgbClr val="000000"/>
                </a:solidFill>
              </a:rPr>
              <a:t>is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statistical</a:t>
            </a:r>
            <a:r>
              <a:rPr lang="de-DE" sz="2000" dirty="0">
                <a:solidFill>
                  <a:srgbClr val="000000"/>
                </a:solidFill>
              </a:rPr>
              <a:t> but not </a:t>
            </a:r>
            <a:r>
              <a:rPr lang="de-DE" sz="2000" dirty="0" err="1">
                <a:solidFill>
                  <a:srgbClr val="000000"/>
                </a:solidFill>
              </a:rPr>
              <a:t>causal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2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dirty="0"/>
              <a:t>(In)dependence in Colliders (Extended)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  <a:ln>
            <a:solidFill>
              <a:srgbClr val="FF6600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6600"/>
                </a:solidFill>
              </a:rPr>
              <a:t>Example (</a:t>
            </a:r>
            <a:r>
              <a:rPr lang="en-US" dirty="0">
                <a:solidFill>
                  <a:srgbClr val="FF6600"/>
                </a:solidFill>
              </a:rPr>
              <a:t>SCM 7) </a:t>
            </a:r>
          </a:p>
          <a:p>
            <a:pPr marL="0" indent="0">
              <a:buNone/>
              <a:defRPr/>
            </a:pPr>
            <a:r>
              <a:rPr lang="en-US" dirty="0"/>
              <a:t>(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= coin flip,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= second coin flip,                                                  	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= bell rings, </a:t>
            </a:r>
            <a:r>
              <a:rPr lang="en-US" dirty="0">
                <a:solidFill>
                  <a:srgbClr val="008380"/>
                </a:solidFill>
              </a:rPr>
              <a:t>W</a:t>
            </a:r>
            <a:r>
              <a:rPr lang="en-US" dirty="0"/>
              <a:t> = bell witness)</a:t>
            </a:r>
          </a:p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V = {X,Y,Z,W}	U = {U</a:t>
            </a:r>
            <a:r>
              <a:rPr lang="en-US" sz="2000" baseline="-25000" dirty="0">
                <a:solidFill>
                  <a:srgbClr val="008380"/>
                </a:solidFill>
              </a:rPr>
              <a:t>X</a:t>
            </a:r>
            <a:r>
              <a:rPr lang="en-US" sz="2000" dirty="0">
                <a:solidFill>
                  <a:srgbClr val="008380"/>
                </a:solidFill>
              </a:rPr>
              <a:t>,U</a:t>
            </a:r>
            <a:r>
              <a:rPr lang="en-US" sz="2000" baseline="-25000" dirty="0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,U</a:t>
            </a:r>
            <a:r>
              <a:rPr lang="en-US" sz="2000" baseline="-25000" dirty="0">
                <a:solidFill>
                  <a:srgbClr val="008380"/>
                </a:solidFill>
              </a:rPr>
              <a:t>Z,</a:t>
            </a:r>
            <a:r>
              <a:rPr lang="en-US" sz="2000" dirty="0">
                <a:solidFill>
                  <a:srgbClr val="008380"/>
                </a:solidFill>
              </a:rPr>
              <a:t> U</a:t>
            </a:r>
            <a:r>
              <a:rPr lang="en-US" sz="2000" baseline="-25000" dirty="0">
                <a:solidFill>
                  <a:srgbClr val="008380"/>
                </a:solidFill>
              </a:rPr>
              <a:t>W </a:t>
            </a:r>
            <a:r>
              <a:rPr lang="en-US" sz="2000" dirty="0">
                <a:solidFill>
                  <a:srgbClr val="008380"/>
                </a:solidFill>
              </a:rPr>
              <a:t>}	F = {</a:t>
            </a: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X</a:t>
            </a:r>
            <a:r>
              <a:rPr lang="en-US" sz="2000" dirty="0" err="1">
                <a:solidFill>
                  <a:srgbClr val="008380"/>
                </a:solidFill>
              </a:rPr>
              <a:t>,f</a:t>
            </a:r>
            <a:r>
              <a:rPr lang="en-US" sz="2000" baseline="-25000" dirty="0" err="1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,, </a:t>
            </a: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W</a:t>
            </a:r>
            <a:r>
              <a:rPr lang="en-US" sz="2000" dirty="0">
                <a:solidFill>
                  <a:srgbClr val="008380"/>
                </a:solidFill>
              </a:rPr>
              <a:t>}</a:t>
            </a: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X</a:t>
            </a:r>
            <a:r>
              <a:rPr lang="en-US" sz="2000" dirty="0">
                <a:solidFill>
                  <a:srgbClr val="008380"/>
                </a:solidFill>
              </a:rPr>
              <a:t>: X = U</a:t>
            </a:r>
            <a:r>
              <a:rPr lang="en-US" sz="2000" baseline="-25000" dirty="0">
                <a:solidFill>
                  <a:srgbClr val="008380"/>
                </a:solidFill>
              </a:rPr>
              <a:t>X</a:t>
            </a: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8380"/>
                </a:solidFill>
              </a:rPr>
              <a:t>: Y = U</a:t>
            </a:r>
            <a:r>
              <a:rPr lang="en-US" sz="2000" baseline="-25000" dirty="0">
                <a:solidFill>
                  <a:srgbClr val="008380"/>
                </a:solidFill>
              </a:rPr>
              <a:t>Y</a:t>
            </a:r>
          </a:p>
          <a:p>
            <a:pPr marL="457200" lvl="1" indent="0">
              <a:buNone/>
              <a:defRPr/>
            </a:pPr>
            <a:endParaRPr lang="en-US" sz="2000" baseline="-25000" dirty="0">
              <a:solidFill>
                <a:srgbClr val="008380"/>
              </a:solidFill>
            </a:endParaRP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baseline="-25000" dirty="0">
                <a:solidFill>
                  <a:srgbClr val="008380"/>
                </a:solidFill>
              </a:rPr>
              <a:t>: </a:t>
            </a:r>
            <a:r>
              <a:rPr lang="en-US" sz="2000" dirty="0">
                <a:solidFill>
                  <a:srgbClr val="008380"/>
                </a:solidFill>
              </a:rPr>
              <a:t>Z =</a:t>
            </a:r>
            <a:r>
              <a:rPr lang="en-US" sz="2000" baseline="-25000" dirty="0">
                <a:solidFill>
                  <a:srgbClr val="008380"/>
                </a:solidFill>
              </a:rPr>
              <a:t> </a:t>
            </a:r>
          </a:p>
          <a:p>
            <a:pPr marL="457200" lvl="1" indent="0">
              <a:buNone/>
              <a:defRPr/>
            </a:pPr>
            <a:endParaRPr lang="en-US" sz="2000" baseline="-25000" dirty="0">
              <a:solidFill>
                <a:srgbClr val="008380"/>
              </a:solidFill>
            </a:endParaRPr>
          </a:p>
          <a:p>
            <a:pPr lvl="1">
              <a:defRPr/>
            </a:pPr>
            <a:endParaRPr lang="en-US" sz="2000" dirty="0">
              <a:solidFill>
                <a:srgbClr val="008380"/>
              </a:solidFill>
            </a:endParaRPr>
          </a:p>
          <a:p>
            <a:pPr lvl="1">
              <a:defRPr/>
            </a:pPr>
            <a:r>
              <a:rPr lang="en-US" sz="2000" dirty="0" err="1">
                <a:solidFill>
                  <a:srgbClr val="008380"/>
                </a:solidFill>
              </a:rPr>
              <a:t>f</a:t>
            </a:r>
            <a:r>
              <a:rPr lang="en-US" sz="2000" baseline="-25000" dirty="0" err="1">
                <a:solidFill>
                  <a:srgbClr val="008380"/>
                </a:solidFill>
              </a:rPr>
              <a:t>W</a:t>
            </a:r>
            <a:r>
              <a:rPr lang="en-US" sz="2000" dirty="0">
                <a:solidFill>
                  <a:srgbClr val="008380"/>
                </a:solidFill>
              </a:rPr>
              <a:t>: W </a:t>
            </a:r>
            <a:r>
              <a:rPr lang="en-US" sz="2000" dirty="0"/>
              <a:t>= </a:t>
            </a:r>
          </a:p>
          <a:p>
            <a:pPr lvl="1">
              <a:defRPr/>
            </a:pPr>
            <a:endParaRPr lang="en-US" sz="2000" baseline="-25000" dirty="0"/>
          </a:p>
          <a:p>
            <a:pPr lvl="1">
              <a:defRPr/>
            </a:pPr>
            <a:endParaRPr lang="en-US" sz="2000" baseline="-25000" dirty="0"/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endParaRPr lang="en-US" sz="2000" baseline="-25000" dirty="0">
              <a:solidFill>
                <a:srgbClr val="008000"/>
              </a:solidFill>
            </a:endParaRPr>
          </a:p>
          <a:p>
            <a:pPr marL="457200" lvl="1" indent="0">
              <a:buNone/>
              <a:defRPr/>
            </a:pPr>
            <a:r>
              <a:rPr lang="en-US" sz="2000" dirty="0"/>
              <a:t>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425" y="6381328"/>
            <a:ext cx="1008063" cy="196850"/>
          </a:xfrm>
        </p:spPr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7358352" y="4293064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51" name="Oval 50"/>
          <p:cNvSpPr/>
          <p:nvPr/>
        </p:nvSpPr>
        <p:spPr>
          <a:xfrm>
            <a:off x="7524328" y="47344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51"/>
          <p:cNvSpPr/>
          <p:nvPr/>
        </p:nvSpPr>
        <p:spPr>
          <a:xfrm>
            <a:off x="7524328" y="52384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52"/>
          <p:cNvSpPr/>
          <p:nvPr/>
        </p:nvSpPr>
        <p:spPr>
          <a:xfrm>
            <a:off x="6804248" y="45091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/>
          <p:cNvCxnSpPr>
            <a:stCxn id="51" idx="4"/>
          </p:cNvCxnSpPr>
          <p:nvPr/>
        </p:nvCxnSpPr>
        <p:spPr>
          <a:xfrm>
            <a:off x="7596336" y="4878420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53" idx="5"/>
            <a:endCxn id="52" idx="1"/>
          </p:cNvCxnSpPr>
          <p:nvPr/>
        </p:nvCxnSpPr>
        <p:spPr>
          <a:xfrm>
            <a:off x="6927173" y="4632016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244408" y="45183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56"/>
          <p:cNvSpPr/>
          <p:nvPr/>
        </p:nvSpPr>
        <p:spPr>
          <a:xfrm>
            <a:off x="8244408" y="38610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Oval 57"/>
          <p:cNvSpPr/>
          <p:nvPr/>
        </p:nvSpPr>
        <p:spPr>
          <a:xfrm>
            <a:off x="6804248" y="386104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9" name="Gerade Verbindung mit Pfeil 58"/>
          <p:cNvCxnSpPr>
            <a:stCxn id="57" idx="4"/>
            <a:endCxn id="56" idx="0"/>
          </p:cNvCxnSpPr>
          <p:nvPr/>
        </p:nvCxnSpPr>
        <p:spPr>
          <a:xfrm>
            <a:off x="8316416" y="4005064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56" idx="4"/>
            <a:endCxn id="52" idx="7"/>
          </p:cNvCxnSpPr>
          <p:nvPr/>
        </p:nvCxnSpPr>
        <p:spPr>
          <a:xfrm flipH="1">
            <a:off x="7647253" y="4662380"/>
            <a:ext cx="669163" cy="5972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58" idx="4"/>
            <a:endCxn id="53" idx="0"/>
          </p:cNvCxnSpPr>
          <p:nvPr/>
        </p:nvCxnSpPr>
        <p:spPr>
          <a:xfrm>
            <a:off x="6876256" y="400504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8087073" y="3438260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6660232" y="3429000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7812360" y="509446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65" name="Textfeld 64"/>
          <p:cNvSpPr txBox="1"/>
          <p:nvPr/>
        </p:nvSpPr>
        <p:spPr>
          <a:xfrm>
            <a:off x="8350788" y="45183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sp>
        <p:nvSpPr>
          <p:cNvPr id="66" name="Textfeld 65"/>
          <p:cNvSpPr txBox="1"/>
          <p:nvPr/>
        </p:nvSpPr>
        <p:spPr>
          <a:xfrm>
            <a:off x="6444208" y="450910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39" name="Geschweifte Klammer links 38"/>
          <p:cNvSpPr/>
          <p:nvPr/>
        </p:nvSpPr>
        <p:spPr>
          <a:xfrm>
            <a:off x="2195736" y="3789040"/>
            <a:ext cx="288032" cy="648072"/>
          </a:xfrm>
          <a:prstGeom prst="leftBrace">
            <a:avLst/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979712" y="371703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yes     </a:t>
            </a:r>
            <a:r>
              <a:rPr lang="en-US" sz="2000" dirty="0"/>
              <a:t>if</a:t>
            </a:r>
            <a:r>
              <a:rPr lang="en-US" sz="2000" dirty="0">
                <a:solidFill>
                  <a:srgbClr val="008380"/>
                </a:solidFill>
              </a:rPr>
              <a:t>  X = head  </a:t>
            </a:r>
            <a:r>
              <a:rPr lang="en-US" sz="2000" dirty="0">
                <a:solidFill>
                  <a:srgbClr val="000000"/>
                </a:solidFill>
              </a:rPr>
              <a:t>or</a:t>
            </a:r>
            <a:r>
              <a:rPr lang="en-US" sz="2000" dirty="0">
                <a:solidFill>
                  <a:srgbClr val="008380"/>
                </a:solidFill>
              </a:rPr>
              <a:t> Y  = head  </a:t>
            </a:r>
          </a:p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no       </a:t>
            </a:r>
            <a:r>
              <a:rPr lang="en-US" sz="2000" dirty="0">
                <a:solidFill>
                  <a:srgbClr val="000000"/>
                </a:solidFill>
              </a:rPr>
              <a:t>otherwise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979712" y="4653136"/>
            <a:ext cx="4566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yes     </a:t>
            </a:r>
            <a:r>
              <a:rPr lang="en-US" sz="2000" dirty="0"/>
              <a:t>if</a:t>
            </a:r>
            <a:r>
              <a:rPr lang="en-US" sz="2000" dirty="0">
                <a:solidFill>
                  <a:srgbClr val="008380"/>
                </a:solidFill>
              </a:rPr>
              <a:t> Z= yes </a:t>
            </a:r>
            <a:r>
              <a:rPr lang="en-US" sz="2000" dirty="0"/>
              <a:t>or</a:t>
            </a:r>
            <a:r>
              <a:rPr lang="en-US" sz="2000" dirty="0">
                <a:solidFill>
                  <a:srgbClr val="008380"/>
                </a:solidFill>
              </a:rPr>
              <a:t> (Z=no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008380"/>
                </a:solidFill>
              </a:rPr>
              <a:t>  U</a:t>
            </a:r>
            <a:r>
              <a:rPr lang="en-US" sz="2000" baseline="-25000" dirty="0">
                <a:solidFill>
                  <a:srgbClr val="008380"/>
                </a:solidFill>
              </a:rPr>
              <a:t>W</a:t>
            </a:r>
            <a:r>
              <a:rPr lang="en-US" sz="2000" dirty="0">
                <a:solidFill>
                  <a:srgbClr val="008380"/>
                </a:solidFill>
              </a:rPr>
              <a:t>  = ½) </a:t>
            </a:r>
          </a:p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no       </a:t>
            </a:r>
            <a:r>
              <a:rPr lang="en-US" sz="2000" dirty="0">
                <a:solidFill>
                  <a:srgbClr val="000000"/>
                </a:solidFill>
              </a:rPr>
              <a:t>otherwise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29" name="Geschweifte Klammer links 28"/>
          <p:cNvSpPr/>
          <p:nvPr/>
        </p:nvSpPr>
        <p:spPr>
          <a:xfrm>
            <a:off x="2195736" y="4725144"/>
            <a:ext cx="288032" cy="513332"/>
          </a:xfrm>
          <a:prstGeom prst="leftBrace">
            <a:avLst/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/>
          <p:cNvSpPr/>
          <p:nvPr/>
        </p:nvSpPr>
        <p:spPr>
          <a:xfrm>
            <a:off x="7524328" y="58052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7740352" y="572396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  <a:endParaRPr lang="de-DE" baseline="-25000" dirty="0"/>
          </a:p>
        </p:txBody>
      </p:sp>
      <p:cxnSp>
        <p:nvCxnSpPr>
          <p:cNvPr id="32" name="Gerade Verbindung mit Pfeil 31"/>
          <p:cNvCxnSpPr>
            <a:stCxn id="52" idx="4"/>
            <a:endCxn id="30" idx="0"/>
          </p:cNvCxnSpPr>
          <p:nvPr/>
        </p:nvCxnSpPr>
        <p:spPr>
          <a:xfrm>
            <a:off x="7596336" y="5382492"/>
            <a:ext cx="0" cy="4227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6588224" y="5219908"/>
            <a:ext cx="49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W</a:t>
            </a:r>
          </a:p>
        </p:txBody>
      </p:sp>
      <p:sp>
        <p:nvSpPr>
          <p:cNvPr id="37" name="Oval 36"/>
          <p:cNvSpPr/>
          <p:nvPr/>
        </p:nvSpPr>
        <p:spPr>
          <a:xfrm>
            <a:off x="6732240" y="551723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mit Pfeil 37"/>
          <p:cNvCxnSpPr>
            <a:stCxn id="37" idx="6"/>
            <a:endCxn id="30" idx="2"/>
          </p:cNvCxnSpPr>
          <p:nvPr/>
        </p:nvCxnSpPr>
        <p:spPr>
          <a:xfrm>
            <a:off x="6876256" y="5589232"/>
            <a:ext cx="648072" cy="2880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13892" y="5719694"/>
            <a:ext cx="5040560" cy="707886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000" dirty="0">
                <a:solidFill>
                  <a:srgbClr val="008380"/>
                </a:solidFill>
              </a:rPr>
              <a:t>X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dirty="0">
                <a:solidFill>
                  <a:srgbClr val="008380"/>
                </a:solidFill>
              </a:rPr>
              <a:t>Y</a:t>
            </a:r>
            <a:r>
              <a:rPr lang="en-US" sz="2000" dirty="0">
                <a:solidFill>
                  <a:srgbClr val="000000"/>
                </a:solidFill>
              </a:rPr>
              <a:t> are dependent conditioned on </a:t>
            </a:r>
            <a:r>
              <a:rPr lang="en-US" sz="2000" dirty="0">
                <a:solidFill>
                  <a:srgbClr val="008380"/>
                </a:solidFill>
              </a:rPr>
              <a:t>Z 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(and also on </a:t>
            </a:r>
            <a:r>
              <a:rPr lang="en-US" sz="2000" dirty="0">
                <a:solidFill>
                  <a:srgbClr val="008380"/>
                </a:solidFill>
              </a:rPr>
              <a:t>W )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Conventions for part on SCMs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</a:t>
            </a:r>
            <a:r>
              <a:rPr lang="en-US" sz="2400" dirty="0"/>
              <a:t> will be encoded in </a:t>
            </a:r>
            <a:r>
              <a:rPr lang="en-US" sz="2400" dirty="0">
                <a:solidFill>
                  <a:srgbClr val="008380"/>
                </a:solidFill>
              </a:rPr>
              <a:t>this greenish color</a:t>
            </a:r>
          </a:p>
          <a:p>
            <a:endParaRPr lang="en-US" sz="2400" dirty="0">
              <a:solidFill>
                <a:srgbClr val="008380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 </a:t>
            </a:r>
            <a:r>
              <a:rPr lang="en-US" sz="2400" dirty="0"/>
              <a:t>will be given in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will be given in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endParaRPr lang="en-US" sz="2400" dirty="0"/>
          </a:p>
          <a:p>
            <a:endParaRPr lang="en-US" sz="2400" dirty="0">
              <a:solidFill>
                <a:srgbClr val="FF6600"/>
              </a:solidFill>
            </a:endParaRP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will be given </a:t>
            </a:r>
            <a:r>
              <a:rPr lang="en-US" sz="2400" dirty="0">
                <a:solidFill>
                  <a:srgbClr val="FF6600"/>
                </a:solidFill>
              </a:rPr>
              <a:t>with standard orange </a:t>
            </a:r>
          </a:p>
          <a:p>
            <a:endParaRPr lang="en-US" sz="2400" dirty="0"/>
          </a:p>
          <a:p>
            <a:r>
              <a:rPr lang="en-US" sz="2400" dirty="0"/>
              <a:t>Comments and notes are  given with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971600" y="5877272"/>
            <a:ext cx="3965323" cy="49244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dirty="0"/>
              <a:t>post-it-yellow background </a:t>
            </a:r>
            <a:endParaRPr lang="en-US" sz="26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88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Independence Rule in Colliders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2808089"/>
          </a:xfr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Rule 3 </a:t>
            </a:r>
            <a:r>
              <a:rPr lang="en-US" dirty="0"/>
              <a:t>(Conditional Independence in Colliders)</a:t>
            </a:r>
          </a:p>
          <a:p>
            <a:pPr marL="0" indent="0">
              <a:buNone/>
              <a:defRPr/>
            </a:pPr>
            <a:r>
              <a:rPr lang="en-US" dirty="0"/>
              <a:t>If        a variable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is the collision node between</a:t>
            </a:r>
          </a:p>
          <a:p>
            <a:pPr marL="0" indent="0">
              <a:buNone/>
              <a:defRPr/>
            </a:pPr>
            <a:r>
              <a:rPr lang="en-US" dirty="0"/>
              <a:t>          variables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and there is only one path </a:t>
            </a:r>
          </a:p>
          <a:p>
            <a:pPr marL="0" indent="0">
              <a:buNone/>
              <a:defRPr/>
            </a:pPr>
            <a:r>
              <a:rPr lang="en-US" dirty="0"/>
              <a:t>          between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,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, </a:t>
            </a:r>
          </a:p>
          <a:p>
            <a:pPr marL="0" indent="0">
              <a:buNone/>
              <a:defRPr/>
            </a:pPr>
            <a:r>
              <a:rPr lang="en-US" dirty="0"/>
              <a:t>then   </a:t>
            </a:r>
            <a:r>
              <a:rPr lang="en-US" dirty="0">
                <a:solidFill>
                  <a:srgbClr val="008380"/>
                </a:solidFill>
              </a:rPr>
              <a:t>X </a:t>
            </a:r>
            <a:r>
              <a:rPr lang="en-US" dirty="0"/>
              <a:t>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are unconditionally independent, but are dependent conditional on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and any descendant of </a:t>
            </a:r>
            <a:r>
              <a:rPr lang="en-US" dirty="0">
                <a:solidFill>
                  <a:srgbClr val="008380"/>
                </a:solidFill>
              </a:rPr>
              <a:t>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4550040" y="4941136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24" name="Oval 23"/>
          <p:cNvSpPr/>
          <p:nvPr/>
        </p:nvSpPr>
        <p:spPr>
          <a:xfrm>
            <a:off x="4716016" y="53824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Oval 24"/>
          <p:cNvSpPr/>
          <p:nvPr/>
        </p:nvSpPr>
        <p:spPr>
          <a:xfrm>
            <a:off x="3995936" y="515717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/>
          <p:cNvCxnSpPr>
            <a:stCxn id="24" idx="4"/>
            <a:endCxn id="46" idx="0"/>
          </p:cNvCxnSpPr>
          <p:nvPr/>
        </p:nvCxnSpPr>
        <p:spPr>
          <a:xfrm>
            <a:off x="4788024" y="5526492"/>
            <a:ext cx="0" cy="35079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5" idx="5"/>
            <a:endCxn id="46" idx="1"/>
          </p:cNvCxnSpPr>
          <p:nvPr/>
        </p:nvCxnSpPr>
        <p:spPr>
          <a:xfrm>
            <a:off x="4118861" y="5280088"/>
            <a:ext cx="618246" cy="6182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995936" y="45091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5508104" y="4653136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endCxn id="46" idx="7"/>
          </p:cNvCxnSpPr>
          <p:nvPr/>
        </p:nvCxnSpPr>
        <p:spPr>
          <a:xfrm flipH="1">
            <a:off x="4838941" y="5310452"/>
            <a:ext cx="669164" cy="58792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278761" y="4086332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51920" y="407707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X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004048" y="5742532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34" name="Textfeld 33"/>
          <p:cNvSpPr txBox="1"/>
          <p:nvPr/>
        </p:nvSpPr>
        <p:spPr>
          <a:xfrm>
            <a:off x="4932040" y="623731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  <a:endParaRPr lang="de-DE" baseline="-25000" dirty="0"/>
          </a:p>
        </p:txBody>
      </p:sp>
      <p:cxnSp>
        <p:nvCxnSpPr>
          <p:cNvPr id="35" name="Gerade Verbindung mit Pfeil 34"/>
          <p:cNvCxnSpPr>
            <a:endCxn id="47" idx="0"/>
          </p:cNvCxnSpPr>
          <p:nvPr/>
        </p:nvCxnSpPr>
        <p:spPr>
          <a:xfrm flipH="1">
            <a:off x="4788024" y="6030564"/>
            <a:ext cx="1" cy="3507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923928" y="61653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mit Pfeil 36"/>
          <p:cNvCxnSpPr>
            <a:stCxn id="36" idx="6"/>
            <a:endCxn id="47" idx="2"/>
          </p:cNvCxnSpPr>
          <p:nvPr/>
        </p:nvCxnSpPr>
        <p:spPr>
          <a:xfrm>
            <a:off x="4067944" y="6237304"/>
            <a:ext cx="648072" cy="21602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4067944" y="4653136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36096" y="45091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44"/>
          <p:cNvSpPr/>
          <p:nvPr/>
        </p:nvSpPr>
        <p:spPr>
          <a:xfrm>
            <a:off x="5436096" y="51571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/>
          <p:cNvSpPr/>
          <p:nvPr/>
        </p:nvSpPr>
        <p:spPr>
          <a:xfrm>
            <a:off x="4716016" y="587728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/>
          <p:cNvSpPr/>
          <p:nvPr/>
        </p:nvSpPr>
        <p:spPr>
          <a:xfrm>
            <a:off x="4716016" y="63813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3491880" y="6011996"/>
            <a:ext cx="49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W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563888" y="49411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50" name="Textfeld 49"/>
          <p:cNvSpPr txBox="1"/>
          <p:nvPr/>
        </p:nvSpPr>
        <p:spPr>
          <a:xfrm>
            <a:off x="5724128" y="49411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184720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D-separation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368698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Z </a:t>
            </a:r>
            <a:r>
              <a:rPr lang="en-US" dirty="0"/>
              <a:t>(possibly a </a:t>
            </a:r>
            <a:r>
              <a:rPr lang="en-US" dirty="0">
                <a:solidFill>
                  <a:srgbClr val="FF0000"/>
                </a:solidFill>
              </a:rPr>
              <a:t>set</a:t>
            </a:r>
            <a:r>
              <a:rPr lang="en-US" dirty="0"/>
              <a:t> of variables) prohibits the ``flow’’ of statistical effects/dependence between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Y</a:t>
            </a:r>
          </a:p>
          <a:p>
            <a:pPr lvl="1">
              <a:defRPr/>
            </a:pPr>
            <a:r>
              <a:rPr lang="en-US" dirty="0"/>
              <a:t>Must block every path</a:t>
            </a:r>
          </a:p>
          <a:p>
            <a:pPr lvl="1">
              <a:defRPr/>
            </a:pPr>
            <a:r>
              <a:rPr lang="en-US" dirty="0"/>
              <a:t>Need only one blocking variable for each path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7544" y="1268760"/>
            <a:ext cx="8208912" cy="1692771"/>
          </a:xfrm>
          <a:prstGeom prst="rect">
            <a:avLst/>
          </a:prstGeom>
          <a:ln>
            <a:solidFill>
              <a:srgbClr val="E420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US" sz="2600" b="1" dirty="0">
                <a:solidFill>
                  <a:srgbClr val="FF0000"/>
                </a:solidFill>
              </a:rPr>
              <a:t>Property</a:t>
            </a:r>
            <a:r>
              <a:rPr lang="en-US" sz="2600" b="1" dirty="0"/>
              <a:t>  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 independent of </a:t>
            </a:r>
            <a:r>
              <a:rPr lang="en-US" sz="2600" dirty="0">
                <a:solidFill>
                  <a:srgbClr val="008380"/>
                </a:solidFill>
              </a:rPr>
              <a:t>Y</a:t>
            </a:r>
            <a:r>
              <a:rPr lang="en-US" sz="2600" dirty="0"/>
              <a:t> (conditioned on </a:t>
            </a:r>
            <a:r>
              <a:rPr lang="en-US" sz="2600" dirty="0">
                <a:solidFill>
                  <a:srgbClr val="008380"/>
                </a:solidFill>
              </a:rPr>
              <a:t>Z</a:t>
            </a:r>
            <a:r>
              <a:rPr lang="en-US" sz="2600" dirty="0"/>
              <a:t>)  for all compatible distributions 	</a:t>
            </a:r>
            <a:r>
              <a:rPr lang="en-US" sz="2600" dirty="0" err="1"/>
              <a:t>iff</a:t>
            </a:r>
            <a:r>
              <a:rPr lang="en-US" sz="2600" dirty="0"/>
              <a:t> 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 d-separated from </a:t>
            </a:r>
            <a:r>
              <a:rPr lang="en-US" sz="2600" dirty="0">
                <a:solidFill>
                  <a:srgbClr val="008380"/>
                </a:solidFill>
              </a:rPr>
              <a:t>Y</a:t>
            </a:r>
            <a:r>
              <a:rPr lang="en-US" sz="2600" dirty="0"/>
              <a:t> by </a:t>
            </a:r>
            <a:r>
              <a:rPr lang="en-US" sz="2600" dirty="0">
                <a:solidFill>
                  <a:srgbClr val="008380"/>
                </a:solidFill>
              </a:rPr>
              <a:t>Z</a:t>
            </a:r>
            <a:r>
              <a:rPr lang="en-US" sz="2600" dirty="0"/>
              <a:t> in graph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7544" y="3184520"/>
            <a:ext cx="8208912" cy="1292662"/>
          </a:xfrm>
          <a:prstGeom prst="rect">
            <a:avLst/>
          </a:prstGeom>
          <a:ln>
            <a:solidFill>
              <a:srgbClr val="6D7C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US" sz="2600" b="1" dirty="0">
                <a:solidFill>
                  <a:srgbClr val="0000FF"/>
                </a:solidFill>
              </a:rPr>
              <a:t>Definition (informal)</a:t>
            </a:r>
            <a:r>
              <a:rPr lang="en-US" sz="2600" dirty="0">
                <a:solidFill>
                  <a:srgbClr val="0000FF"/>
                </a:solidFill>
              </a:rPr>
              <a:t>   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 is </a:t>
            </a:r>
            <a:r>
              <a:rPr lang="en-US" sz="2600" dirty="0">
                <a:solidFill>
                  <a:srgbClr val="0000FF"/>
                </a:solidFill>
              </a:rPr>
              <a:t>d-separated from </a:t>
            </a:r>
            <a:r>
              <a:rPr lang="en-US" sz="2600" dirty="0">
                <a:solidFill>
                  <a:srgbClr val="008380"/>
                </a:solidFill>
              </a:rPr>
              <a:t>Y</a:t>
            </a:r>
            <a:r>
              <a:rPr lang="en-US" sz="2600" dirty="0">
                <a:solidFill>
                  <a:srgbClr val="0000FF"/>
                </a:solidFill>
              </a:rPr>
              <a:t> by </a:t>
            </a:r>
            <a:r>
              <a:rPr lang="en-US" sz="2600" dirty="0">
                <a:solidFill>
                  <a:srgbClr val="008380"/>
                </a:solidFill>
              </a:rPr>
              <a:t>Z</a:t>
            </a:r>
            <a:r>
              <a:rPr lang="en-US" sz="2600" dirty="0">
                <a:solidFill>
                  <a:srgbClr val="0000FF"/>
                </a:solidFill>
              </a:rPr>
              <a:t>                     </a:t>
            </a:r>
            <a:r>
              <a:rPr lang="en-US" sz="2600" dirty="0" err="1"/>
              <a:t>iff</a:t>
            </a:r>
            <a:r>
              <a:rPr lang="en-US" sz="2600" dirty="0"/>
              <a:t> 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8380"/>
                </a:solidFill>
              </a:rPr>
              <a:t>Z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0000FF"/>
                </a:solidFill>
              </a:rPr>
              <a:t>blocks </a:t>
            </a:r>
            <a:r>
              <a:rPr lang="en-US" sz="2600" dirty="0"/>
              <a:t>every possible path between </a:t>
            </a:r>
            <a:r>
              <a:rPr lang="en-US" sz="2600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 and </a:t>
            </a:r>
            <a:r>
              <a:rPr lang="en-US" sz="2600" dirty="0">
                <a:solidFill>
                  <a:srgbClr val="008380"/>
                </a:solidFill>
              </a:rPr>
              <a:t>Y</a:t>
            </a:r>
            <a:endParaRPr lang="en-US" sz="2600" dirty="0"/>
          </a:p>
        </p:txBody>
      </p:sp>
      <p:sp>
        <p:nvSpPr>
          <p:cNvPr id="5" name="Textfeld 4"/>
          <p:cNvSpPr txBox="1"/>
          <p:nvPr/>
        </p:nvSpPr>
        <p:spPr>
          <a:xfrm>
            <a:off x="5292080" y="5589786"/>
            <a:ext cx="1633781" cy="30777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/>
              <a:t>Pipeline </a:t>
            </a:r>
            <a:r>
              <a:rPr lang="de-DE" sz="1400" dirty="0" err="1"/>
              <a:t>metaphor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677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Blocking Conditions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22" name="Inhaltsplatzhalter 2"/>
          <p:cNvSpPr txBox="1">
            <a:spLocks/>
          </p:cNvSpPr>
          <p:nvPr/>
        </p:nvSpPr>
        <p:spPr bwMode="auto">
          <a:xfrm>
            <a:off x="323528" y="1268760"/>
            <a:ext cx="8229600" cy="4176464"/>
          </a:xfrm>
          <a:prstGeom prst="rect">
            <a:avLst/>
          </a:prstGeom>
          <a:ln w="25400" cap="flat" cmpd="sng" algn="ctr">
            <a:solidFill>
              <a:srgbClr val="6D7CFF"/>
            </a:solidFill>
            <a:prstDash val="solid"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Definition (formal)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A path </a:t>
            </a:r>
            <a:r>
              <a:rPr lang="en-US" dirty="0">
                <a:solidFill>
                  <a:srgbClr val="008380"/>
                </a:solidFill>
              </a:rPr>
              <a:t>p</a:t>
            </a:r>
            <a:r>
              <a:rPr lang="en-US" dirty="0"/>
              <a:t> in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/>
              <a:t> (between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) is </a:t>
            </a:r>
            <a:r>
              <a:rPr lang="en-US" dirty="0">
                <a:solidFill>
                  <a:srgbClr val="0000FF"/>
                </a:solidFill>
              </a:rPr>
              <a:t>blocked by </a:t>
            </a:r>
            <a:r>
              <a:rPr lang="en-US" dirty="0">
                <a:solidFill>
                  <a:srgbClr val="008380"/>
                </a:solidFill>
              </a:rPr>
              <a:t>Z </a:t>
            </a:r>
            <a:r>
              <a:rPr lang="en-US" dirty="0" err="1"/>
              <a:t>iff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8380"/>
                </a:solidFill>
              </a:rPr>
              <a:t>p </a:t>
            </a:r>
            <a:r>
              <a:rPr lang="en-US" dirty="0"/>
              <a:t>contains chain </a:t>
            </a:r>
            <a:r>
              <a:rPr lang="en-US" dirty="0">
                <a:solidFill>
                  <a:srgbClr val="008380"/>
                </a:solidFill>
              </a:rPr>
              <a:t>A → B →  C </a:t>
            </a:r>
            <a:r>
              <a:rPr lang="en-US" dirty="0"/>
              <a:t>or fork </a:t>
            </a:r>
            <a:r>
              <a:rPr lang="en-US" dirty="0">
                <a:solidFill>
                  <a:srgbClr val="008380"/>
                </a:solidFill>
              </a:rPr>
              <a:t>A ← B →  C </a:t>
            </a:r>
            <a:r>
              <a:rPr lang="en-US" dirty="0" err="1"/>
              <a:t>s.t.</a:t>
            </a:r>
            <a:r>
              <a:rPr lang="en-US" dirty="0"/>
              <a:t>        </a:t>
            </a:r>
            <a:r>
              <a:rPr lang="en-US" dirty="0">
                <a:solidFill>
                  <a:srgbClr val="008380"/>
                </a:solidFill>
              </a:rPr>
              <a:t>B ∈ Z </a:t>
            </a:r>
            <a:r>
              <a:rPr lang="en-US" dirty="0"/>
              <a:t>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8380"/>
                </a:solidFill>
              </a:rPr>
              <a:t>p</a:t>
            </a:r>
            <a:r>
              <a:rPr lang="en-US" dirty="0"/>
              <a:t> contains collider </a:t>
            </a:r>
            <a:r>
              <a:rPr lang="en-US" dirty="0">
                <a:solidFill>
                  <a:srgbClr val="008380"/>
                </a:solidFill>
              </a:rPr>
              <a:t>A →  B ← C </a:t>
            </a:r>
            <a:r>
              <a:rPr lang="en-US" dirty="0" err="1"/>
              <a:t>s.t.</a:t>
            </a:r>
            <a:r>
              <a:rPr lang="en-US" dirty="0"/>
              <a:t> </a:t>
            </a:r>
            <a:r>
              <a:rPr lang="en-US" dirty="0">
                <a:solidFill>
                  <a:srgbClr val="008380"/>
                </a:solidFill>
              </a:rPr>
              <a:t>B ∉ Z </a:t>
            </a:r>
            <a:r>
              <a:rPr lang="en-US" dirty="0"/>
              <a:t>and all  descendants of </a:t>
            </a:r>
            <a:r>
              <a:rPr lang="en-US" dirty="0">
                <a:solidFill>
                  <a:srgbClr val="008380"/>
                </a:solidFill>
              </a:rPr>
              <a:t>B 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rgbClr val="008380"/>
                </a:solidFill>
              </a:rPr>
              <a:t>∉ Z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If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blocks every path between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, then</a:t>
            </a:r>
            <a:r>
              <a:rPr lang="en-US" b="1" dirty="0"/>
              <a:t>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are</a:t>
            </a:r>
            <a:r>
              <a:rPr lang="en-US" dirty="0">
                <a:solidFill>
                  <a:srgbClr val="0000FF"/>
                </a:solidFill>
              </a:rPr>
              <a:t>  d-separated conditional on </a:t>
            </a:r>
            <a:r>
              <a:rPr lang="en-US" dirty="0">
                <a:solidFill>
                  <a:srgbClr val="008380"/>
                </a:solidFill>
              </a:rPr>
              <a:t>Z, </a:t>
            </a:r>
            <a:r>
              <a:rPr lang="en-US" dirty="0">
                <a:solidFill>
                  <a:schemeClr val="tx1"/>
                </a:solidFill>
              </a:rPr>
              <a:t>for short:</a:t>
            </a:r>
            <a:r>
              <a:rPr lang="en-US" dirty="0">
                <a:solidFill>
                  <a:srgbClr val="008380"/>
                </a:solidFill>
              </a:rPr>
              <a:t> (X ⫫ Y | Z)</a:t>
            </a:r>
            <a:r>
              <a:rPr lang="en-US" baseline="-25000" dirty="0">
                <a:solidFill>
                  <a:srgbClr val="008380"/>
                </a:solidFill>
              </a:rPr>
              <a:t>G</a:t>
            </a:r>
            <a:r>
              <a:rPr lang="en-US" dirty="0">
                <a:solidFill>
                  <a:srgbClr val="008380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5632792"/>
            <a:ext cx="77396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/>
              <a:t>In </a:t>
            </a:r>
            <a:r>
              <a:rPr lang="de-DE" sz="2600" dirty="0" err="1"/>
              <a:t>particular</a:t>
            </a:r>
            <a:r>
              <a:rPr lang="de-DE" sz="2600" dirty="0"/>
              <a:t>: </a:t>
            </a:r>
            <a:r>
              <a:rPr lang="de-DE" sz="2600" dirty="0">
                <a:solidFill>
                  <a:srgbClr val="008380"/>
                </a:solidFill>
              </a:rPr>
              <a:t>X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>
                <a:solidFill>
                  <a:srgbClr val="008380"/>
                </a:solidFill>
              </a:rPr>
              <a:t>Y</a:t>
            </a:r>
            <a:r>
              <a:rPr lang="de-DE" sz="2600" dirty="0"/>
              <a:t> </a:t>
            </a:r>
            <a:r>
              <a:rPr lang="de-DE" sz="2600" dirty="0" err="1"/>
              <a:t>are</a:t>
            </a:r>
            <a:r>
              <a:rPr lang="de-DE" sz="2600" dirty="0"/>
              <a:t> </a:t>
            </a:r>
            <a:r>
              <a:rPr lang="de-DE" sz="2600" dirty="0" err="1"/>
              <a:t>unconditionally</a:t>
            </a:r>
            <a:r>
              <a:rPr lang="de-DE" sz="2600" dirty="0"/>
              <a:t> </a:t>
            </a:r>
            <a:r>
              <a:rPr lang="de-DE" sz="2600" dirty="0" err="1"/>
              <a:t>independent</a:t>
            </a:r>
            <a:r>
              <a:rPr lang="de-DE" sz="2600" dirty="0"/>
              <a:t> </a:t>
            </a:r>
          </a:p>
          <a:p>
            <a:r>
              <a:rPr lang="de-DE" sz="2600" dirty="0"/>
              <a:t>                         </a:t>
            </a:r>
            <a:r>
              <a:rPr lang="de-DE" sz="2600" dirty="0" err="1"/>
              <a:t>iff</a:t>
            </a:r>
            <a:r>
              <a:rPr lang="de-DE" sz="2600" dirty="0"/>
              <a:t>    </a:t>
            </a:r>
            <a:r>
              <a:rPr lang="de-DE" sz="2600" dirty="0">
                <a:solidFill>
                  <a:srgbClr val="008380"/>
                </a:solidFill>
              </a:rPr>
              <a:t>X</a:t>
            </a:r>
            <a:r>
              <a:rPr lang="de-DE" sz="2600" dirty="0">
                <a:solidFill>
                  <a:srgbClr val="3BB2A0"/>
                </a:solidFill>
              </a:rPr>
              <a:t>-</a:t>
            </a:r>
            <a:r>
              <a:rPr lang="de-DE" sz="2600" dirty="0">
                <a:solidFill>
                  <a:srgbClr val="008380"/>
                </a:solidFill>
              </a:rPr>
              <a:t>Y</a:t>
            </a:r>
            <a:r>
              <a:rPr lang="de-DE" sz="2600" dirty="0"/>
              <a:t>  </a:t>
            </a:r>
            <a:r>
              <a:rPr lang="de-DE" sz="2600" dirty="0" err="1"/>
              <a:t>paths</a:t>
            </a:r>
            <a:r>
              <a:rPr lang="de-DE" sz="2600" dirty="0"/>
              <a:t> </a:t>
            </a:r>
            <a:r>
              <a:rPr lang="de-DE" sz="2600" dirty="0" err="1"/>
              <a:t>contain</a:t>
            </a:r>
            <a:r>
              <a:rPr lang="de-DE" sz="2600" dirty="0"/>
              <a:t> </a:t>
            </a:r>
            <a:r>
              <a:rPr lang="de-DE" sz="2600" dirty="0" err="1"/>
              <a:t>collider</a:t>
            </a:r>
            <a:r>
              <a:rPr lang="de-DE" sz="2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7786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6600"/>
                </a:solidFill>
              </a:rPr>
              <a:t>Example 1 (d-separation)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3995387" y="2420856"/>
            <a:ext cx="49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40" name="Oval 39"/>
          <p:cNvSpPr/>
          <p:nvPr/>
        </p:nvSpPr>
        <p:spPr>
          <a:xfrm>
            <a:off x="4161363" y="28622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4161363" y="33662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>
            <a:off x="3441283" y="263689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mit Pfeil 42"/>
          <p:cNvCxnSpPr>
            <a:stCxn id="40" idx="4"/>
          </p:cNvCxnSpPr>
          <p:nvPr/>
        </p:nvCxnSpPr>
        <p:spPr>
          <a:xfrm>
            <a:off x="4233371" y="3006212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42" idx="5"/>
          </p:cNvCxnSpPr>
          <p:nvPr/>
        </p:nvCxnSpPr>
        <p:spPr>
          <a:xfrm>
            <a:off x="3564208" y="2759808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881443" y="26461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4881443" y="19888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/>
          <p:cNvSpPr/>
          <p:nvPr/>
        </p:nvSpPr>
        <p:spPr>
          <a:xfrm>
            <a:off x="3441283" y="19888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Gerade Verbindung mit Pfeil 64"/>
          <p:cNvCxnSpPr>
            <a:stCxn id="63" idx="4"/>
            <a:endCxn id="45" idx="0"/>
          </p:cNvCxnSpPr>
          <p:nvPr/>
        </p:nvCxnSpPr>
        <p:spPr>
          <a:xfrm>
            <a:off x="4953451" y="2132856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45" idx="3"/>
            <a:endCxn id="41" idx="7"/>
          </p:cNvCxnSpPr>
          <p:nvPr/>
        </p:nvCxnSpPr>
        <p:spPr>
          <a:xfrm flipH="1">
            <a:off x="4284288" y="2769084"/>
            <a:ext cx="618246" cy="6182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64" idx="4"/>
            <a:endCxn id="42" idx="0"/>
          </p:cNvCxnSpPr>
          <p:nvPr/>
        </p:nvCxnSpPr>
        <p:spPr>
          <a:xfrm>
            <a:off x="3513291" y="21328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4724108" y="156605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3297267" y="155679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4449395" y="327569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  <a:endParaRPr lang="de-DE" baseline="-25000" dirty="0"/>
          </a:p>
        </p:txBody>
      </p:sp>
      <p:sp>
        <p:nvSpPr>
          <p:cNvPr id="71" name="Textfeld 70"/>
          <p:cNvSpPr txBox="1"/>
          <p:nvPr/>
        </p:nvSpPr>
        <p:spPr>
          <a:xfrm>
            <a:off x="4953451" y="277163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72" name="Textfeld 71"/>
          <p:cNvSpPr txBox="1"/>
          <p:nvPr/>
        </p:nvSpPr>
        <p:spPr>
          <a:xfrm>
            <a:off x="2937227" y="263689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95536" y="4797152"/>
            <a:ext cx="8136904" cy="1751461"/>
          </a:xfrm>
        </p:spPr>
        <p:txBody>
          <a:bodyPr/>
          <a:lstStyle/>
          <a:p>
            <a:pPr>
              <a:defRPr/>
            </a:pPr>
            <a:r>
              <a:rPr lang="en-US" dirty="0"/>
              <a:t>Unconditional relation between </a:t>
            </a:r>
            <a:r>
              <a:rPr lang="en-US" dirty="0">
                <a:solidFill>
                  <a:srgbClr val="008380"/>
                </a:solidFill>
              </a:rPr>
              <a:t>Z </a:t>
            </a:r>
            <a:r>
              <a:rPr lang="en-US" dirty="0"/>
              <a:t>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?</a:t>
            </a:r>
          </a:p>
          <a:p>
            <a:pPr lvl="1">
              <a:defRPr/>
            </a:pPr>
            <a:r>
              <a:rPr lang="en-US" dirty="0"/>
              <a:t>D-separated because of </a:t>
            </a:r>
            <a:r>
              <a:rPr lang="en-US" dirty="0">
                <a:solidFill>
                  <a:srgbClr val="E42032"/>
                </a:solidFill>
              </a:rPr>
              <a:t>collider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on single </a:t>
            </a:r>
            <a:r>
              <a:rPr lang="en-US" dirty="0">
                <a:solidFill>
                  <a:srgbClr val="008380"/>
                </a:solidFill>
              </a:rPr>
              <a:t>Z-Y </a:t>
            </a:r>
            <a:r>
              <a:rPr lang="en-US" dirty="0">
                <a:solidFill>
                  <a:srgbClr val="000000"/>
                </a:solidFill>
              </a:rPr>
              <a:t>path</a:t>
            </a:r>
            <a:r>
              <a:rPr lang="en-US" dirty="0"/>
              <a:t>. </a:t>
            </a:r>
          </a:p>
          <a:p>
            <a:pPr marL="457200" lvl="1" indent="0">
              <a:buNone/>
              <a:defRPr/>
            </a:pPr>
            <a:r>
              <a:rPr lang="en-US" dirty="0"/>
              <a:t>   Hence unconditionally independent	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673531" y="26369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5673531" y="19796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>
            <a:stCxn id="29" idx="4"/>
            <a:endCxn id="28" idx="0"/>
          </p:cNvCxnSpPr>
          <p:nvPr/>
        </p:nvCxnSpPr>
        <p:spPr>
          <a:xfrm>
            <a:off x="5745539" y="2123612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61363" y="40770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mit Pfeil 36"/>
          <p:cNvCxnSpPr>
            <a:stCxn id="41" idx="4"/>
            <a:endCxn id="36" idx="0"/>
          </p:cNvCxnSpPr>
          <p:nvPr/>
        </p:nvCxnSpPr>
        <p:spPr>
          <a:xfrm>
            <a:off x="4233371" y="3510284"/>
            <a:ext cx="0" cy="5667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441283" y="33569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46" idx="5"/>
          </p:cNvCxnSpPr>
          <p:nvPr/>
        </p:nvCxnSpPr>
        <p:spPr>
          <a:xfrm>
            <a:off x="3564208" y="3479904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937227" y="3212976"/>
            <a:ext cx="44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800000"/>
                </a:solidFill>
              </a:rPr>
              <a:t>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889555" y="278092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cxnSp>
        <p:nvCxnSpPr>
          <p:cNvPr id="50" name="Gerade Verbindung mit Pfeil 49"/>
          <p:cNvCxnSpPr>
            <a:stCxn id="45" idx="6"/>
            <a:endCxn id="28" idx="2"/>
          </p:cNvCxnSpPr>
          <p:nvPr/>
        </p:nvCxnSpPr>
        <p:spPr>
          <a:xfrm flipV="1">
            <a:off x="5025459" y="2708928"/>
            <a:ext cx="648072" cy="924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601523" y="155679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4449395" y="40050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22431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6600"/>
                </a:solidFill>
              </a:rPr>
              <a:t>Example 1 (d-separation)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3995387" y="242085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W</a:t>
            </a:r>
          </a:p>
        </p:txBody>
      </p:sp>
      <p:sp>
        <p:nvSpPr>
          <p:cNvPr id="40" name="Oval 39"/>
          <p:cNvSpPr/>
          <p:nvPr/>
        </p:nvSpPr>
        <p:spPr>
          <a:xfrm>
            <a:off x="4161363" y="28622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4161363" y="33662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>
            <a:off x="3441283" y="263689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mit Pfeil 42"/>
          <p:cNvCxnSpPr>
            <a:stCxn id="40" idx="4"/>
          </p:cNvCxnSpPr>
          <p:nvPr/>
        </p:nvCxnSpPr>
        <p:spPr>
          <a:xfrm>
            <a:off x="4233371" y="3006212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42" idx="5"/>
          </p:cNvCxnSpPr>
          <p:nvPr/>
        </p:nvCxnSpPr>
        <p:spPr>
          <a:xfrm>
            <a:off x="3564208" y="2759808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881443" y="26461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4881443" y="19888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/>
          <p:cNvSpPr/>
          <p:nvPr/>
        </p:nvSpPr>
        <p:spPr>
          <a:xfrm>
            <a:off x="3441283" y="19888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Gerade Verbindung mit Pfeil 64"/>
          <p:cNvCxnSpPr>
            <a:stCxn id="63" idx="4"/>
            <a:endCxn id="45" idx="0"/>
          </p:cNvCxnSpPr>
          <p:nvPr/>
        </p:nvCxnSpPr>
        <p:spPr>
          <a:xfrm>
            <a:off x="4953451" y="2132856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45" idx="3"/>
            <a:endCxn id="41" idx="7"/>
          </p:cNvCxnSpPr>
          <p:nvPr/>
        </p:nvCxnSpPr>
        <p:spPr>
          <a:xfrm flipH="1">
            <a:off x="4284288" y="2769084"/>
            <a:ext cx="618246" cy="6182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64" idx="4"/>
            <a:endCxn id="42" idx="0"/>
          </p:cNvCxnSpPr>
          <p:nvPr/>
        </p:nvCxnSpPr>
        <p:spPr>
          <a:xfrm>
            <a:off x="3513291" y="21328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4724108" y="156605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3297267" y="155679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4449395" y="327569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  <a:endParaRPr lang="de-DE" baseline="-25000" dirty="0"/>
          </a:p>
        </p:txBody>
      </p:sp>
      <p:sp>
        <p:nvSpPr>
          <p:cNvPr id="71" name="Textfeld 70"/>
          <p:cNvSpPr txBox="1"/>
          <p:nvPr/>
        </p:nvSpPr>
        <p:spPr>
          <a:xfrm>
            <a:off x="4953451" y="277163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72" name="Textfeld 71"/>
          <p:cNvSpPr txBox="1"/>
          <p:nvPr/>
        </p:nvSpPr>
        <p:spPr>
          <a:xfrm>
            <a:off x="2937227" y="263689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95536" y="4293096"/>
            <a:ext cx="8136904" cy="1751461"/>
          </a:xfrm>
        </p:spPr>
        <p:txBody>
          <a:bodyPr/>
          <a:lstStyle/>
          <a:p>
            <a:pPr>
              <a:defRPr/>
            </a:pPr>
            <a:r>
              <a:rPr lang="en-US" dirty="0"/>
              <a:t>Relation between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conditioned on </a:t>
            </a:r>
            <a:r>
              <a:rPr lang="en-US" dirty="0">
                <a:solidFill>
                  <a:srgbClr val="008380"/>
                </a:solidFill>
              </a:rPr>
              <a:t>{W}</a:t>
            </a:r>
            <a:r>
              <a:rPr lang="en-US" dirty="0"/>
              <a:t>?</a:t>
            </a:r>
          </a:p>
          <a:p>
            <a:pPr lvl="1">
              <a:defRPr/>
            </a:pPr>
            <a:r>
              <a:rPr lang="en-US" dirty="0"/>
              <a:t>Not d-separated </a:t>
            </a:r>
          </a:p>
          <a:p>
            <a:pPr lvl="2">
              <a:defRPr/>
            </a:pPr>
            <a:r>
              <a:rPr lang="en-US" dirty="0">
                <a:solidFill>
                  <a:srgbClr val="00FFFF"/>
                </a:solidFill>
              </a:rPr>
              <a:t>because fork X ∉ {W} </a:t>
            </a:r>
          </a:p>
          <a:p>
            <a:pPr lvl="2">
              <a:defRPr/>
            </a:pPr>
            <a:r>
              <a:rPr lang="en-US" dirty="0">
                <a:solidFill>
                  <a:srgbClr val="E42032"/>
                </a:solidFill>
              </a:rPr>
              <a:t>and collider ∈ {W}</a:t>
            </a:r>
          </a:p>
          <a:p>
            <a:pPr lvl="1">
              <a:defRPr/>
            </a:pPr>
            <a:r>
              <a:rPr lang="en-US" dirty="0"/>
              <a:t>Hence conditionally dependent on </a:t>
            </a:r>
            <a:r>
              <a:rPr lang="en-US" dirty="0">
                <a:solidFill>
                  <a:srgbClr val="008380"/>
                </a:solidFill>
              </a:rPr>
              <a:t>{W}</a:t>
            </a:r>
            <a:r>
              <a:rPr lang="en-US" dirty="0"/>
              <a:t> (and </a:t>
            </a:r>
            <a:r>
              <a:rPr lang="en-US" dirty="0">
                <a:solidFill>
                  <a:srgbClr val="008380"/>
                </a:solidFill>
              </a:rPr>
              <a:t>{T}</a:t>
            </a:r>
            <a:r>
              <a:rPr lang="en-US" dirty="0"/>
              <a:t>)	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673531" y="26369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5673531" y="19796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>
            <a:stCxn id="29" idx="4"/>
            <a:endCxn id="28" idx="0"/>
          </p:cNvCxnSpPr>
          <p:nvPr/>
        </p:nvCxnSpPr>
        <p:spPr>
          <a:xfrm>
            <a:off x="5745539" y="2123612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61363" y="40770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mit Pfeil 36"/>
          <p:cNvCxnSpPr>
            <a:stCxn id="41" idx="4"/>
            <a:endCxn id="36" idx="0"/>
          </p:cNvCxnSpPr>
          <p:nvPr/>
        </p:nvCxnSpPr>
        <p:spPr>
          <a:xfrm>
            <a:off x="4233371" y="3510284"/>
            <a:ext cx="0" cy="5667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441283" y="33569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46" idx="5"/>
          </p:cNvCxnSpPr>
          <p:nvPr/>
        </p:nvCxnSpPr>
        <p:spPr>
          <a:xfrm>
            <a:off x="3564208" y="3479904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937227" y="3212976"/>
            <a:ext cx="44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800000"/>
                </a:solidFill>
              </a:rPr>
              <a:t>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889555" y="278092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cxnSp>
        <p:nvCxnSpPr>
          <p:cNvPr id="50" name="Gerade Verbindung mit Pfeil 49"/>
          <p:cNvCxnSpPr>
            <a:stCxn id="45" idx="6"/>
            <a:endCxn id="28" idx="2"/>
          </p:cNvCxnSpPr>
          <p:nvPr/>
        </p:nvCxnSpPr>
        <p:spPr>
          <a:xfrm flipV="1">
            <a:off x="5025459" y="2708928"/>
            <a:ext cx="648072" cy="924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601523" y="155679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800000"/>
                </a:solidFill>
              </a:rPr>
              <a:t>Y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4449395" y="40050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28537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6600"/>
                </a:solidFill>
              </a:rPr>
              <a:t>Example 1 (d-separation)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3995387" y="2420856"/>
            <a:ext cx="49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800000"/>
                </a:solidFill>
              </a:rPr>
              <a:t>W</a:t>
            </a:r>
          </a:p>
        </p:txBody>
      </p:sp>
      <p:sp>
        <p:nvSpPr>
          <p:cNvPr id="40" name="Oval 39"/>
          <p:cNvSpPr/>
          <p:nvPr/>
        </p:nvSpPr>
        <p:spPr>
          <a:xfrm>
            <a:off x="4161363" y="28622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4161363" y="33662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>
            <a:off x="3441283" y="263689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mit Pfeil 42"/>
          <p:cNvCxnSpPr>
            <a:stCxn id="40" idx="4"/>
          </p:cNvCxnSpPr>
          <p:nvPr/>
        </p:nvCxnSpPr>
        <p:spPr>
          <a:xfrm>
            <a:off x="4233371" y="3006212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42" idx="5"/>
          </p:cNvCxnSpPr>
          <p:nvPr/>
        </p:nvCxnSpPr>
        <p:spPr>
          <a:xfrm>
            <a:off x="3564208" y="2759808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881443" y="26461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4881443" y="19888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/>
          <p:cNvSpPr/>
          <p:nvPr/>
        </p:nvSpPr>
        <p:spPr>
          <a:xfrm>
            <a:off x="3441283" y="19888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Gerade Verbindung mit Pfeil 64"/>
          <p:cNvCxnSpPr>
            <a:stCxn id="63" idx="4"/>
            <a:endCxn id="45" idx="0"/>
          </p:cNvCxnSpPr>
          <p:nvPr/>
        </p:nvCxnSpPr>
        <p:spPr>
          <a:xfrm>
            <a:off x="4953451" y="2132856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45" idx="3"/>
            <a:endCxn id="41" idx="7"/>
          </p:cNvCxnSpPr>
          <p:nvPr/>
        </p:nvCxnSpPr>
        <p:spPr>
          <a:xfrm flipH="1">
            <a:off x="4284288" y="2769084"/>
            <a:ext cx="618246" cy="6182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64" idx="4"/>
            <a:endCxn id="42" idx="0"/>
          </p:cNvCxnSpPr>
          <p:nvPr/>
        </p:nvCxnSpPr>
        <p:spPr>
          <a:xfrm>
            <a:off x="3513291" y="21328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4724108" y="156605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3297267" y="155679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800000"/>
                </a:solidFill>
              </a:rPr>
              <a:t>Z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4449395" y="327569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  <a:endParaRPr lang="de-DE" baseline="-25000" dirty="0"/>
          </a:p>
        </p:txBody>
      </p:sp>
      <p:sp>
        <p:nvSpPr>
          <p:cNvPr id="71" name="Textfeld 70"/>
          <p:cNvSpPr txBox="1"/>
          <p:nvPr/>
        </p:nvSpPr>
        <p:spPr>
          <a:xfrm>
            <a:off x="4953451" y="277163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72" name="Textfeld 71"/>
          <p:cNvSpPr txBox="1"/>
          <p:nvPr/>
        </p:nvSpPr>
        <p:spPr>
          <a:xfrm>
            <a:off x="2937227" y="263689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95536" y="4293096"/>
            <a:ext cx="8136904" cy="1751461"/>
          </a:xfrm>
        </p:spPr>
        <p:txBody>
          <a:bodyPr/>
          <a:lstStyle/>
          <a:p>
            <a:pPr>
              <a:defRPr/>
            </a:pPr>
            <a:r>
              <a:rPr lang="en-US" dirty="0"/>
              <a:t>Relation between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conditional on </a:t>
            </a:r>
            <a:r>
              <a:rPr lang="en-US" dirty="0">
                <a:solidFill>
                  <a:srgbClr val="008380"/>
                </a:solidFill>
              </a:rPr>
              <a:t>{W,X}</a:t>
            </a:r>
            <a:r>
              <a:rPr lang="en-US" dirty="0"/>
              <a:t>?</a:t>
            </a:r>
          </a:p>
          <a:p>
            <a:pPr lvl="1">
              <a:defRPr/>
            </a:pPr>
            <a:r>
              <a:rPr lang="en-US" dirty="0"/>
              <a:t>d-separated </a:t>
            </a:r>
          </a:p>
          <a:p>
            <a:pPr lvl="2">
              <a:defRPr/>
            </a:pPr>
            <a:r>
              <a:rPr lang="en-US" dirty="0">
                <a:solidFill>
                  <a:srgbClr val="00FFFF"/>
                </a:solidFill>
              </a:rPr>
              <a:t>Because fork X blocks </a:t>
            </a:r>
          </a:p>
          <a:p>
            <a:pPr lvl="1">
              <a:defRPr/>
            </a:pPr>
            <a:r>
              <a:rPr lang="en-US" dirty="0"/>
              <a:t>Hence conditionally independent on </a:t>
            </a:r>
            <a:r>
              <a:rPr lang="en-US" dirty="0">
                <a:solidFill>
                  <a:srgbClr val="008380"/>
                </a:solidFill>
              </a:rPr>
              <a:t>{W,X}</a:t>
            </a:r>
            <a:r>
              <a:rPr lang="en-US" dirty="0"/>
              <a:t> 	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673531" y="26369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5673531" y="19796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>
            <a:stCxn id="29" idx="4"/>
            <a:endCxn id="28" idx="0"/>
          </p:cNvCxnSpPr>
          <p:nvPr/>
        </p:nvCxnSpPr>
        <p:spPr>
          <a:xfrm>
            <a:off x="5745539" y="2123612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61363" y="40770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mit Pfeil 36"/>
          <p:cNvCxnSpPr>
            <a:stCxn id="41" idx="4"/>
            <a:endCxn id="36" idx="0"/>
          </p:cNvCxnSpPr>
          <p:nvPr/>
        </p:nvCxnSpPr>
        <p:spPr>
          <a:xfrm>
            <a:off x="4233371" y="3510284"/>
            <a:ext cx="0" cy="5667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441283" y="33569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46" idx="5"/>
          </p:cNvCxnSpPr>
          <p:nvPr/>
        </p:nvCxnSpPr>
        <p:spPr>
          <a:xfrm>
            <a:off x="3564208" y="3479904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937227" y="3212976"/>
            <a:ext cx="44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800000"/>
                </a:solidFill>
              </a:rPr>
              <a:t>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889555" y="278092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cxnSp>
        <p:nvCxnSpPr>
          <p:cNvPr id="50" name="Gerade Verbindung mit Pfeil 49"/>
          <p:cNvCxnSpPr>
            <a:stCxn id="45" idx="6"/>
            <a:endCxn id="28" idx="2"/>
          </p:cNvCxnSpPr>
          <p:nvPr/>
        </p:nvCxnSpPr>
        <p:spPr>
          <a:xfrm flipV="1">
            <a:off x="5025459" y="2708928"/>
            <a:ext cx="648072" cy="924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601523" y="155679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800000"/>
                </a:solidFill>
              </a:rPr>
              <a:t>Y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4449395" y="40050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20206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6600"/>
                </a:solidFill>
              </a:rPr>
              <a:t>Example 2 (d-separation)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3995387" y="2420856"/>
            <a:ext cx="49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800000"/>
                </a:solidFill>
              </a:rPr>
              <a:t>W</a:t>
            </a:r>
          </a:p>
        </p:txBody>
      </p:sp>
      <p:sp>
        <p:nvSpPr>
          <p:cNvPr id="40" name="Oval 39"/>
          <p:cNvSpPr/>
          <p:nvPr/>
        </p:nvSpPr>
        <p:spPr>
          <a:xfrm>
            <a:off x="4161363" y="28622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4161363" y="33662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>
            <a:off x="3441283" y="263689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mit Pfeil 42"/>
          <p:cNvCxnSpPr>
            <a:stCxn id="40" idx="4"/>
          </p:cNvCxnSpPr>
          <p:nvPr/>
        </p:nvCxnSpPr>
        <p:spPr>
          <a:xfrm>
            <a:off x="4233371" y="3006212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42" idx="5"/>
          </p:cNvCxnSpPr>
          <p:nvPr/>
        </p:nvCxnSpPr>
        <p:spPr>
          <a:xfrm>
            <a:off x="3564208" y="2759808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881443" y="26461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4881443" y="19888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/>
          <p:cNvSpPr/>
          <p:nvPr/>
        </p:nvSpPr>
        <p:spPr>
          <a:xfrm>
            <a:off x="3441283" y="19888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Gerade Verbindung mit Pfeil 64"/>
          <p:cNvCxnSpPr>
            <a:stCxn id="63" idx="4"/>
            <a:endCxn id="45" idx="0"/>
          </p:cNvCxnSpPr>
          <p:nvPr/>
        </p:nvCxnSpPr>
        <p:spPr>
          <a:xfrm>
            <a:off x="4953451" y="2132856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45" idx="3"/>
            <a:endCxn id="41" idx="7"/>
          </p:cNvCxnSpPr>
          <p:nvPr/>
        </p:nvCxnSpPr>
        <p:spPr>
          <a:xfrm flipH="1">
            <a:off x="4284288" y="2769084"/>
            <a:ext cx="618246" cy="6182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64" idx="4"/>
            <a:endCxn id="42" idx="0"/>
          </p:cNvCxnSpPr>
          <p:nvPr/>
        </p:nvCxnSpPr>
        <p:spPr>
          <a:xfrm>
            <a:off x="3513291" y="21328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4499992" y="1763524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3297267" y="155679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4449395" y="327569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  <a:endParaRPr lang="de-DE" baseline="-25000" dirty="0"/>
          </a:p>
        </p:txBody>
      </p:sp>
      <p:sp>
        <p:nvSpPr>
          <p:cNvPr id="71" name="Textfeld 70"/>
          <p:cNvSpPr txBox="1"/>
          <p:nvPr/>
        </p:nvSpPr>
        <p:spPr>
          <a:xfrm>
            <a:off x="4953451" y="277163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72" name="Textfeld 71"/>
          <p:cNvSpPr txBox="1"/>
          <p:nvPr/>
        </p:nvSpPr>
        <p:spPr>
          <a:xfrm>
            <a:off x="2937227" y="263689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95536" y="4293096"/>
            <a:ext cx="8136904" cy="1751461"/>
          </a:xfrm>
        </p:spPr>
        <p:txBody>
          <a:bodyPr/>
          <a:lstStyle/>
          <a:p>
            <a:pPr>
              <a:defRPr/>
            </a:pPr>
            <a:r>
              <a:rPr lang="en-US" dirty="0"/>
              <a:t>Relation between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?</a:t>
            </a:r>
          </a:p>
          <a:p>
            <a:pPr lvl="1">
              <a:defRPr/>
            </a:pPr>
            <a:r>
              <a:rPr lang="en-US" dirty="0"/>
              <a:t>Not d-separated because </a:t>
            </a:r>
            <a:r>
              <a:rPr lang="en-US" dirty="0">
                <a:solidFill>
                  <a:srgbClr val="FF8000"/>
                </a:solidFill>
              </a:rPr>
              <a:t>second path </a:t>
            </a:r>
            <a:r>
              <a:rPr lang="en-US" dirty="0"/>
              <a:t>not blocked (no collider)</a:t>
            </a:r>
          </a:p>
          <a:p>
            <a:pPr lvl="1">
              <a:defRPr/>
            </a:pPr>
            <a:r>
              <a:rPr lang="en-US" dirty="0"/>
              <a:t>Hence not unconditionally independent 	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673531" y="26369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5673531" y="19796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>
            <a:stCxn id="29" idx="4"/>
            <a:endCxn id="28" idx="0"/>
          </p:cNvCxnSpPr>
          <p:nvPr/>
        </p:nvCxnSpPr>
        <p:spPr>
          <a:xfrm>
            <a:off x="5745539" y="2123612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61363" y="40770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mit Pfeil 36"/>
          <p:cNvCxnSpPr>
            <a:stCxn id="41" idx="4"/>
            <a:endCxn id="36" idx="0"/>
          </p:cNvCxnSpPr>
          <p:nvPr/>
        </p:nvCxnSpPr>
        <p:spPr>
          <a:xfrm>
            <a:off x="4233371" y="3510284"/>
            <a:ext cx="0" cy="5667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441283" y="33569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46" idx="5"/>
          </p:cNvCxnSpPr>
          <p:nvPr/>
        </p:nvCxnSpPr>
        <p:spPr>
          <a:xfrm>
            <a:off x="3564208" y="3479904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937227" y="3212976"/>
            <a:ext cx="44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800000"/>
                </a:solidFill>
              </a:rPr>
              <a:t>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889555" y="278092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cxnSp>
        <p:nvCxnSpPr>
          <p:cNvPr id="50" name="Gerade Verbindung mit Pfeil 49"/>
          <p:cNvCxnSpPr>
            <a:stCxn id="45" idx="6"/>
            <a:endCxn id="28" idx="2"/>
          </p:cNvCxnSpPr>
          <p:nvPr/>
        </p:nvCxnSpPr>
        <p:spPr>
          <a:xfrm flipV="1">
            <a:off x="5025459" y="2708928"/>
            <a:ext cx="648072" cy="924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601523" y="155679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4449395" y="40050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endParaRPr lang="de-DE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4716016" y="148480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mit Pfeil 37"/>
          <p:cNvCxnSpPr>
            <a:stCxn id="35" idx="3"/>
            <a:endCxn id="42" idx="0"/>
          </p:cNvCxnSpPr>
          <p:nvPr/>
        </p:nvCxnSpPr>
        <p:spPr>
          <a:xfrm flipH="1">
            <a:off x="3513291" y="1607712"/>
            <a:ext cx="1223816" cy="102918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35" idx="5"/>
            <a:endCxn id="28" idx="1"/>
          </p:cNvCxnSpPr>
          <p:nvPr/>
        </p:nvCxnSpPr>
        <p:spPr>
          <a:xfrm>
            <a:off x="4838941" y="1607712"/>
            <a:ext cx="855681" cy="105030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endCxn id="35" idx="0"/>
          </p:cNvCxnSpPr>
          <p:nvPr/>
        </p:nvCxnSpPr>
        <p:spPr>
          <a:xfrm>
            <a:off x="4788024" y="1196752"/>
            <a:ext cx="0" cy="2880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364638" y="1259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4868694" y="9807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034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6600"/>
                </a:solidFill>
              </a:rPr>
              <a:t>Example 2 (d-separation)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3995387" y="2420856"/>
            <a:ext cx="49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40" name="Oval 39"/>
          <p:cNvSpPr/>
          <p:nvPr/>
        </p:nvSpPr>
        <p:spPr>
          <a:xfrm>
            <a:off x="4161363" y="28622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4161363" y="33662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>
            <a:off x="3441283" y="263689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mit Pfeil 42"/>
          <p:cNvCxnSpPr>
            <a:stCxn id="40" idx="4"/>
          </p:cNvCxnSpPr>
          <p:nvPr/>
        </p:nvCxnSpPr>
        <p:spPr>
          <a:xfrm>
            <a:off x="4233371" y="3006212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42" idx="5"/>
          </p:cNvCxnSpPr>
          <p:nvPr/>
        </p:nvCxnSpPr>
        <p:spPr>
          <a:xfrm>
            <a:off x="3564208" y="2759808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881443" y="26461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4881443" y="19888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/>
          <p:cNvSpPr/>
          <p:nvPr/>
        </p:nvSpPr>
        <p:spPr>
          <a:xfrm>
            <a:off x="3441283" y="19888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Gerade Verbindung mit Pfeil 64"/>
          <p:cNvCxnSpPr>
            <a:stCxn id="63" idx="4"/>
            <a:endCxn id="45" idx="0"/>
          </p:cNvCxnSpPr>
          <p:nvPr/>
        </p:nvCxnSpPr>
        <p:spPr>
          <a:xfrm>
            <a:off x="4953451" y="2132856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45" idx="3"/>
            <a:endCxn id="41" idx="7"/>
          </p:cNvCxnSpPr>
          <p:nvPr/>
        </p:nvCxnSpPr>
        <p:spPr>
          <a:xfrm flipH="1">
            <a:off x="4284288" y="2769084"/>
            <a:ext cx="618246" cy="6182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64" idx="4"/>
            <a:endCxn id="42" idx="0"/>
          </p:cNvCxnSpPr>
          <p:nvPr/>
        </p:nvCxnSpPr>
        <p:spPr>
          <a:xfrm>
            <a:off x="3513291" y="21328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4499992" y="1763524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3297267" y="155679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4449395" y="327569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  <a:endParaRPr lang="de-DE" baseline="-25000" dirty="0"/>
          </a:p>
        </p:txBody>
      </p:sp>
      <p:sp>
        <p:nvSpPr>
          <p:cNvPr id="71" name="Textfeld 70"/>
          <p:cNvSpPr txBox="1"/>
          <p:nvPr/>
        </p:nvSpPr>
        <p:spPr>
          <a:xfrm>
            <a:off x="4953451" y="277163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72" name="Textfeld 71"/>
          <p:cNvSpPr txBox="1"/>
          <p:nvPr/>
        </p:nvSpPr>
        <p:spPr>
          <a:xfrm>
            <a:off x="2937227" y="263689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95536" y="4293096"/>
            <a:ext cx="8136904" cy="1751461"/>
          </a:xfrm>
        </p:spPr>
        <p:txBody>
          <a:bodyPr/>
          <a:lstStyle/>
          <a:p>
            <a:pPr>
              <a:defRPr/>
            </a:pPr>
            <a:r>
              <a:rPr lang="en-US" dirty="0"/>
              <a:t>Relation between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conditionally on </a:t>
            </a:r>
            <a:r>
              <a:rPr lang="en-US" dirty="0">
                <a:solidFill>
                  <a:srgbClr val="008380"/>
                </a:solidFill>
              </a:rPr>
              <a:t>{R}</a:t>
            </a:r>
            <a:r>
              <a:rPr lang="en-US" dirty="0"/>
              <a:t>?</a:t>
            </a:r>
          </a:p>
          <a:p>
            <a:pPr lvl="1">
              <a:defRPr/>
            </a:pPr>
            <a:r>
              <a:rPr lang="en-US" dirty="0"/>
              <a:t>d-separated by </a:t>
            </a:r>
            <a:r>
              <a:rPr lang="en-US" dirty="0">
                <a:solidFill>
                  <a:srgbClr val="008380"/>
                </a:solidFill>
              </a:rPr>
              <a:t>{R} </a:t>
            </a:r>
            <a:r>
              <a:rPr lang="en-US" dirty="0"/>
              <a:t>because</a:t>
            </a:r>
          </a:p>
          <a:p>
            <a:pPr lvl="2">
              <a:defRPr/>
            </a:pPr>
            <a:r>
              <a:rPr lang="en-US" dirty="0"/>
              <a:t>First path blocked by fork </a:t>
            </a:r>
            <a:r>
              <a:rPr lang="en-US" dirty="0">
                <a:solidFill>
                  <a:srgbClr val="008380"/>
                </a:solidFill>
              </a:rPr>
              <a:t>R</a:t>
            </a:r>
          </a:p>
          <a:p>
            <a:pPr lvl="2">
              <a:defRPr/>
            </a:pPr>
            <a:r>
              <a:rPr lang="en-US" dirty="0"/>
              <a:t>second path blocked by collider </a:t>
            </a:r>
            <a:r>
              <a:rPr lang="en-US" dirty="0">
                <a:solidFill>
                  <a:srgbClr val="008380"/>
                </a:solidFill>
              </a:rPr>
              <a:t>W ∉ {R} </a:t>
            </a:r>
            <a:r>
              <a:rPr lang="en-US" dirty="0"/>
              <a:t>)	</a:t>
            </a:r>
          </a:p>
          <a:p>
            <a:pPr lvl="1">
              <a:defRPr/>
            </a:pPr>
            <a:r>
              <a:rPr lang="en-US" dirty="0"/>
              <a:t>Hence independent conditioned on </a:t>
            </a:r>
            <a:r>
              <a:rPr lang="en-US" dirty="0">
                <a:solidFill>
                  <a:srgbClr val="008380"/>
                </a:solidFill>
              </a:rPr>
              <a:t>{R}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673531" y="26369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5673531" y="19796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>
            <a:stCxn id="29" idx="4"/>
            <a:endCxn id="28" idx="0"/>
          </p:cNvCxnSpPr>
          <p:nvPr/>
        </p:nvCxnSpPr>
        <p:spPr>
          <a:xfrm>
            <a:off x="5745539" y="2123612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61363" y="40770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mit Pfeil 36"/>
          <p:cNvCxnSpPr>
            <a:stCxn id="41" idx="4"/>
            <a:endCxn id="36" idx="0"/>
          </p:cNvCxnSpPr>
          <p:nvPr/>
        </p:nvCxnSpPr>
        <p:spPr>
          <a:xfrm>
            <a:off x="4233371" y="3510284"/>
            <a:ext cx="0" cy="5667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441283" y="33569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46" idx="5"/>
          </p:cNvCxnSpPr>
          <p:nvPr/>
        </p:nvCxnSpPr>
        <p:spPr>
          <a:xfrm>
            <a:off x="3564208" y="3479904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937227" y="3212976"/>
            <a:ext cx="44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800000"/>
                </a:solidFill>
              </a:rPr>
              <a:t>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889555" y="278092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cxnSp>
        <p:nvCxnSpPr>
          <p:cNvPr id="50" name="Gerade Verbindung mit Pfeil 49"/>
          <p:cNvCxnSpPr>
            <a:stCxn id="45" idx="6"/>
            <a:endCxn id="28" idx="2"/>
          </p:cNvCxnSpPr>
          <p:nvPr/>
        </p:nvCxnSpPr>
        <p:spPr>
          <a:xfrm flipV="1">
            <a:off x="5025459" y="2708928"/>
            <a:ext cx="648072" cy="924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601523" y="155679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4449395" y="40050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endParaRPr lang="de-DE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4716016" y="148480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mit Pfeil 37"/>
          <p:cNvCxnSpPr>
            <a:stCxn id="35" idx="3"/>
            <a:endCxn id="42" idx="0"/>
          </p:cNvCxnSpPr>
          <p:nvPr/>
        </p:nvCxnSpPr>
        <p:spPr>
          <a:xfrm flipH="1">
            <a:off x="3513291" y="1607712"/>
            <a:ext cx="1223816" cy="102918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35" idx="5"/>
            <a:endCxn id="28" idx="1"/>
          </p:cNvCxnSpPr>
          <p:nvPr/>
        </p:nvCxnSpPr>
        <p:spPr>
          <a:xfrm>
            <a:off x="4838941" y="1607712"/>
            <a:ext cx="855681" cy="105030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endCxn id="35" idx="0"/>
          </p:cNvCxnSpPr>
          <p:nvPr/>
        </p:nvCxnSpPr>
        <p:spPr>
          <a:xfrm>
            <a:off x="4788024" y="1196752"/>
            <a:ext cx="0" cy="2880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364638" y="1259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4868694" y="9807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0888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6600"/>
                </a:solidFill>
              </a:rPr>
              <a:t>Example 2 (d-separation)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3995387" y="2420856"/>
            <a:ext cx="49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40" name="Oval 39"/>
          <p:cNvSpPr/>
          <p:nvPr/>
        </p:nvSpPr>
        <p:spPr>
          <a:xfrm>
            <a:off x="4161363" y="28622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4161363" y="33662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>
            <a:off x="3441283" y="263689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mit Pfeil 42"/>
          <p:cNvCxnSpPr>
            <a:stCxn id="40" idx="4"/>
          </p:cNvCxnSpPr>
          <p:nvPr/>
        </p:nvCxnSpPr>
        <p:spPr>
          <a:xfrm>
            <a:off x="4233371" y="3006212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42" idx="5"/>
          </p:cNvCxnSpPr>
          <p:nvPr/>
        </p:nvCxnSpPr>
        <p:spPr>
          <a:xfrm>
            <a:off x="3564208" y="2759808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881443" y="26461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4881443" y="19888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/>
          <p:cNvSpPr/>
          <p:nvPr/>
        </p:nvSpPr>
        <p:spPr>
          <a:xfrm>
            <a:off x="3441283" y="19888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Gerade Verbindung mit Pfeil 64"/>
          <p:cNvCxnSpPr>
            <a:stCxn id="63" idx="4"/>
            <a:endCxn id="45" idx="0"/>
          </p:cNvCxnSpPr>
          <p:nvPr/>
        </p:nvCxnSpPr>
        <p:spPr>
          <a:xfrm>
            <a:off x="4953451" y="2132856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45" idx="3"/>
            <a:endCxn id="41" idx="7"/>
          </p:cNvCxnSpPr>
          <p:nvPr/>
        </p:nvCxnSpPr>
        <p:spPr>
          <a:xfrm flipH="1">
            <a:off x="4284288" y="2769084"/>
            <a:ext cx="618246" cy="6182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64" idx="4"/>
            <a:endCxn id="42" idx="0"/>
          </p:cNvCxnSpPr>
          <p:nvPr/>
        </p:nvCxnSpPr>
        <p:spPr>
          <a:xfrm>
            <a:off x="3513291" y="21328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4499992" y="177281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3297267" y="155679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4449395" y="327569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  <a:endParaRPr lang="de-DE" baseline="-25000" dirty="0"/>
          </a:p>
        </p:txBody>
      </p:sp>
      <p:sp>
        <p:nvSpPr>
          <p:cNvPr id="71" name="Textfeld 70"/>
          <p:cNvSpPr txBox="1"/>
          <p:nvPr/>
        </p:nvSpPr>
        <p:spPr>
          <a:xfrm>
            <a:off x="4953451" y="277163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72" name="Textfeld 71"/>
          <p:cNvSpPr txBox="1"/>
          <p:nvPr/>
        </p:nvSpPr>
        <p:spPr>
          <a:xfrm>
            <a:off x="2937227" y="263689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95536" y="4293096"/>
            <a:ext cx="8136904" cy="1751461"/>
          </a:xfrm>
        </p:spPr>
        <p:txBody>
          <a:bodyPr/>
          <a:lstStyle/>
          <a:p>
            <a:pPr>
              <a:defRPr/>
            </a:pPr>
            <a:r>
              <a:rPr lang="en-US" dirty="0"/>
              <a:t>Relation between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conditionally on </a:t>
            </a:r>
            <a:r>
              <a:rPr lang="en-US" dirty="0">
                <a:solidFill>
                  <a:srgbClr val="008380"/>
                </a:solidFill>
              </a:rPr>
              <a:t>{R,W}</a:t>
            </a:r>
            <a:r>
              <a:rPr lang="en-US" dirty="0"/>
              <a:t>?</a:t>
            </a:r>
          </a:p>
          <a:p>
            <a:pPr lvl="1">
              <a:defRPr/>
            </a:pPr>
            <a:r>
              <a:rPr lang="en-US" dirty="0"/>
              <a:t>Not d-separated by </a:t>
            </a:r>
            <a:r>
              <a:rPr lang="en-US" dirty="0">
                <a:solidFill>
                  <a:srgbClr val="008380"/>
                </a:solidFill>
              </a:rPr>
              <a:t>{R,W}</a:t>
            </a:r>
            <a:r>
              <a:rPr lang="en-US" dirty="0"/>
              <a:t> because </a:t>
            </a:r>
            <a:r>
              <a:rPr lang="en-US" dirty="0">
                <a:solidFill>
                  <a:srgbClr val="008380"/>
                </a:solidFill>
              </a:rPr>
              <a:t>W</a:t>
            </a:r>
            <a:r>
              <a:rPr lang="en-US" dirty="0"/>
              <a:t> unblocks second path</a:t>
            </a:r>
          </a:p>
          <a:p>
            <a:pPr lvl="1">
              <a:defRPr/>
            </a:pPr>
            <a:r>
              <a:rPr lang="en-US" dirty="0"/>
              <a:t>Hence not independent conditioned on </a:t>
            </a:r>
            <a:r>
              <a:rPr lang="en-US" dirty="0">
                <a:solidFill>
                  <a:srgbClr val="008380"/>
                </a:solidFill>
              </a:rPr>
              <a:t>{R,W}</a:t>
            </a:r>
            <a:r>
              <a:rPr lang="en-US" dirty="0"/>
              <a:t>	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673531" y="26369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5673531" y="19796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>
            <a:stCxn id="29" idx="4"/>
            <a:endCxn id="28" idx="0"/>
          </p:cNvCxnSpPr>
          <p:nvPr/>
        </p:nvCxnSpPr>
        <p:spPr>
          <a:xfrm>
            <a:off x="5745539" y="2123612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61363" y="40770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mit Pfeil 36"/>
          <p:cNvCxnSpPr>
            <a:stCxn id="41" idx="4"/>
            <a:endCxn id="36" idx="0"/>
          </p:cNvCxnSpPr>
          <p:nvPr/>
        </p:nvCxnSpPr>
        <p:spPr>
          <a:xfrm>
            <a:off x="4233371" y="3510284"/>
            <a:ext cx="0" cy="5667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441283" y="33569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46" idx="5"/>
          </p:cNvCxnSpPr>
          <p:nvPr/>
        </p:nvCxnSpPr>
        <p:spPr>
          <a:xfrm>
            <a:off x="3564208" y="3479904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937227" y="3212976"/>
            <a:ext cx="44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800000"/>
                </a:solidFill>
              </a:rPr>
              <a:t>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889555" y="278092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cxnSp>
        <p:nvCxnSpPr>
          <p:cNvPr id="50" name="Gerade Verbindung mit Pfeil 49"/>
          <p:cNvCxnSpPr>
            <a:stCxn id="45" idx="6"/>
            <a:endCxn id="28" idx="2"/>
          </p:cNvCxnSpPr>
          <p:nvPr/>
        </p:nvCxnSpPr>
        <p:spPr>
          <a:xfrm flipV="1">
            <a:off x="5025459" y="2708928"/>
            <a:ext cx="648072" cy="924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601523" y="155679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4449395" y="40050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endParaRPr lang="de-DE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4716016" y="148480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mit Pfeil 37"/>
          <p:cNvCxnSpPr>
            <a:stCxn id="35" idx="3"/>
            <a:endCxn id="42" idx="0"/>
          </p:cNvCxnSpPr>
          <p:nvPr/>
        </p:nvCxnSpPr>
        <p:spPr>
          <a:xfrm flipH="1">
            <a:off x="3513291" y="1607712"/>
            <a:ext cx="1223816" cy="102918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35" idx="5"/>
            <a:endCxn id="28" idx="1"/>
          </p:cNvCxnSpPr>
          <p:nvPr/>
        </p:nvCxnSpPr>
        <p:spPr>
          <a:xfrm>
            <a:off x="4838941" y="1607712"/>
            <a:ext cx="855681" cy="105030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endCxn id="35" idx="0"/>
          </p:cNvCxnSpPr>
          <p:nvPr/>
        </p:nvCxnSpPr>
        <p:spPr>
          <a:xfrm>
            <a:off x="4788024" y="1196752"/>
            <a:ext cx="0" cy="2880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364638" y="1259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4868694" y="9807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627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6600"/>
                </a:solidFill>
              </a:rPr>
              <a:t>Example 2 (d-separation)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3995387" y="2420856"/>
            <a:ext cx="49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40" name="Oval 39"/>
          <p:cNvSpPr/>
          <p:nvPr/>
        </p:nvSpPr>
        <p:spPr>
          <a:xfrm>
            <a:off x="4161363" y="28622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4161363" y="33662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>
            <a:off x="3441283" y="263689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mit Pfeil 42"/>
          <p:cNvCxnSpPr>
            <a:stCxn id="40" idx="4"/>
          </p:cNvCxnSpPr>
          <p:nvPr/>
        </p:nvCxnSpPr>
        <p:spPr>
          <a:xfrm>
            <a:off x="4233371" y="3006212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42" idx="5"/>
          </p:cNvCxnSpPr>
          <p:nvPr/>
        </p:nvCxnSpPr>
        <p:spPr>
          <a:xfrm>
            <a:off x="3564208" y="2759808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881443" y="26461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4881443" y="19888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/>
          <p:cNvSpPr/>
          <p:nvPr/>
        </p:nvSpPr>
        <p:spPr>
          <a:xfrm>
            <a:off x="3441283" y="19888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Gerade Verbindung mit Pfeil 64"/>
          <p:cNvCxnSpPr>
            <a:stCxn id="63" idx="4"/>
            <a:endCxn id="45" idx="0"/>
          </p:cNvCxnSpPr>
          <p:nvPr/>
        </p:nvCxnSpPr>
        <p:spPr>
          <a:xfrm>
            <a:off x="4953451" y="2132856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>
            <a:stCxn id="45" idx="3"/>
            <a:endCxn id="41" idx="7"/>
          </p:cNvCxnSpPr>
          <p:nvPr/>
        </p:nvCxnSpPr>
        <p:spPr>
          <a:xfrm flipH="1">
            <a:off x="4284288" y="2769084"/>
            <a:ext cx="618246" cy="6182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64" idx="4"/>
            <a:endCxn id="42" idx="0"/>
          </p:cNvCxnSpPr>
          <p:nvPr/>
        </p:nvCxnSpPr>
        <p:spPr>
          <a:xfrm>
            <a:off x="3513291" y="21328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4499992" y="1763524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3297267" y="155679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4449395" y="327569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  <a:endParaRPr lang="de-DE" baseline="-25000" dirty="0"/>
          </a:p>
        </p:txBody>
      </p:sp>
      <p:sp>
        <p:nvSpPr>
          <p:cNvPr id="71" name="Textfeld 70"/>
          <p:cNvSpPr txBox="1"/>
          <p:nvPr/>
        </p:nvSpPr>
        <p:spPr>
          <a:xfrm>
            <a:off x="4953451" y="277163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  <a:endParaRPr lang="de-DE" baseline="-25000" dirty="0"/>
          </a:p>
        </p:txBody>
      </p:sp>
      <p:sp>
        <p:nvSpPr>
          <p:cNvPr id="72" name="Textfeld 71"/>
          <p:cNvSpPr txBox="1"/>
          <p:nvPr/>
        </p:nvSpPr>
        <p:spPr>
          <a:xfrm>
            <a:off x="2937227" y="263689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endParaRPr lang="de-DE" baseline="-25000" dirty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95536" y="4293096"/>
            <a:ext cx="8136904" cy="1751461"/>
          </a:xfrm>
        </p:spPr>
        <p:txBody>
          <a:bodyPr/>
          <a:lstStyle/>
          <a:p>
            <a:pPr>
              <a:defRPr/>
            </a:pPr>
            <a:r>
              <a:rPr lang="en-US" dirty="0"/>
              <a:t>Relation between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conditionally on </a:t>
            </a:r>
            <a:r>
              <a:rPr lang="en-US" dirty="0">
                <a:solidFill>
                  <a:srgbClr val="008380"/>
                </a:solidFill>
              </a:rPr>
              <a:t>{R,W,X}</a:t>
            </a:r>
            <a:r>
              <a:rPr lang="en-US" dirty="0"/>
              <a:t>?</a:t>
            </a:r>
          </a:p>
          <a:p>
            <a:pPr lvl="1">
              <a:defRPr/>
            </a:pPr>
            <a:r>
              <a:rPr lang="en-US" dirty="0"/>
              <a:t> d-separated by </a:t>
            </a:r>
            <a:r>
              <a:rPr lang="en-US" dirty="0">
                <a:solidFill>
                  <a:srgbClr val="008380"/>
                </a:solidFill>
              </a:rPr>
              <a:t>{R,W,X}</a:t>
            </a:r>
            <a:r>
              <a:rPr lang="en-US" dirty="0"/>
              <a:t> because </a:t>
            </a:r>
          </a:p>
          <a:p>
            <a:pPr lvl="2">
              <a:defRPr/>
            </a:pPr>
            <a:r>
              <a:rPr lang="en-US" dirty="0"/>
              <a:t>Now second path blocked by fork </a:t>
            </a:r>
            <a:r>
              <a:rPr lang="en-US" dirty="0">
                <a:solidFill>
                  <a:srgbClr val="008380"/>
                </a:solidFill>
              </a:rPr>
              <a:t>X</a:t>
            </a:r>
          </a:p>
          <a:p>
            <a:pPr lvl="1">
              <a:defRPr/>
            </a:pPr>
            <a:r>
              <a:rPr lang="en-US" dirty="0"/>
              <a:t>Hence independent conditioned on </a:t>
            </a:r>
            <a:r>
              <a:rPr lang="en-US" dirty="0">
                <a:solidFill>
                  <a:srgbClr val="008380"/>
                </a:solidFill>
              </a:rPr>
              <a:t>{R,W,X}</a:t>
            </a:r>
            <a:r>
              <a:rPr lang="en-US" dirty="0"/>
              <a:t>	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673531" y="26369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5673531" y="19796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>
            <a:stCxn id="29" idx="4"/>
            <a:endCxn id="28" idx="0"/>
          </p:cNvCxnSpPr>
          <p:nvPr/>
        </p:nvCxnSpPr>
        <p:spPr>
          <a:xfrm>
            <a:off x="5745539" y="2123612"/>
            <a:ext cx="0" cy="5133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61363" y="40770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mit Pfeil 36"/>
          <p:cNvCxnSpPr>
            <a:stCxn id="41" idx="4"/>
            <a:endCxn id="36" idx="0"/>
          </p:cNvCxnSpPr>
          <p:nvPr/>
        </p:nvCxnSpPr>
        <p:spPr>
          <a:xfrm>
            <a:off x="4233371" y="3510284"/>
            <a:ext cx="0" cy="5667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441283" y="33569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46" idx="5"/>
          </p:cNvCxnSpPr>
          <p:nvPr/>
        </p:nvCxnSpPr>
        <p:spPr>
          <a:xfrm>
            <a:off x="3564208" y="3479904"/>
            <a:ext cx="618246" cy="6275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937227" y="3212976"/>
            <a:ext cx="44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800000"/>
                </a:solidFill>
              </a:rPr>
              <a:t>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889555" y="278092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  <a:endParaRPr lang="de-DE" baseline="-25000" dirty="0"/>
          </a:p>
        </p:txBody>
      </p:sp>
      <p:cxnSp>
        <p:nvCxnSpPr>
          <p:cNvPr id="50" name="Gerade Verbindung mit Pfeil 49"/>
          <p:cNvCxnSpPr>
            <a:stCxn id="45" idx="6"/>
            <a:endCxn id="28" idx="2"/>
          </p:cNvCxnSpPr>
          <p:nvPr/>
        </p:nvCxnSpPr>
        <p:spPr>
          <a:xfrm flipV="1">
            <a:off x="5025459" y="2708928"/>
            <a:ext cx="648072" cy="924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630160" y="155679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4449395" y="40050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endParaRPr lang="de-DE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4716016" y="148480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mit Pfeil 37"/>
          <p:cNvCxnSpPr>
            <a:stCxn id="35" idx="3"/>
            <a:endCxn id="42" idx="0"/>
          </p:cNvCxnSpPr>
          <p:nvPr/>
        </p:nvCxnSpPr>
        <p:spPr>
          <a:xfrm flipH="1">
            <a:off x="3513291" y="1607712"/>
            <a:ext cx="1223816" cy="102918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35" idx="5"/>
            <a:endCxn id="28" idx="1"/>
          </p:cNvCxnSpPr>
          <p:nvPr/>
        </p:nvCxnSpPr>
        <p:spPr>
          <a:xfrm>
            <a:off x="4838941" y="1607712"/>
            <a:ext cx="855681" cy="105030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endCxn id="35" idx="0"/>
          </p:cNvCxnSpPr>
          <p:nvPr/>
        </p:nvCxnSpPr>
        <p:spPr>
          <a:xfrm>
            <a:off x="4788024" y="1196752"/>
            <a:ext cx="0" cy="2880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364638" y="1259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4868694" y="9807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  <a:r>
              <a:rPr lang="de-DE" baseline="-25000" dirty="0">
                <a:solidFill>
                  <a:srgbClr val="00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4567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Motivation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200">
              <a:spcBef>
                <a:spcPct val="30000"/>
              </a:spcBef>
              <a:buNone/>
              <a:defRPr/>
            </a:pPr>
            <a:endParaRPr lang="de-DE" dirty="0"/>
          </a:p>
          <a:p>
            <a:pPr defTabSz="457200">
              <a:spcBef>
                <a:spcPct val="30000"/>
              </a:spcBef>
              <a:defRPr/>
            </a:pPr>
            <a:r>
              <a:rPr lang="de-DE" dirty="0" err="1"/>
              <a:t>Usual</a:t>
            </a:r>
            <a:r>
              <a:rPr lang="de-DE" dirty="0"/>
              <a:t> </a:t>
            </a:r>
            <a:r>
              <a:rPr lang="de-DE" dirty="0" err="1"/>
              <a:t>warning</a:t>
            </a:r>
            <a:r>
              <a:rPr lang="de-DE" dirty="0"/>
              <a:t>:</a:t>
            </a:r>
          </a:p>
          <a:p>
            <a:pPr marL="0" indent="0" defTabSz="457200">
              <a:spcBef>
                <a:spcPct val="30000"/>
              </a:spcBef>
              <a:buNone/>
              <a:defRPr/>
            </a:pPr>
            <a:r>
              <a:rPr lang="de-DE" dirty="0"/>
              <a:t>				</a:t>
            </a:r>
            <a:r>
              <a:rPr lang="de-DE" dirty="0">
                <a:solidFill>
                  <a:srgbClr val="FF0000"/>
                </a:solidFill>
              </a:rPr>
              <a:t>„</a:t>
            </a:r>
            <a:r>
              <a:rPr lang="de-DE" dirty="0" err="1">
                <a:solidFill>
                  <a:srgbClr val="FF0000"/>
                </a:solidFill>
              </a:rPr>
              <a:t>Correlation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is</a:t>
            </a:r>
            <a:r>
              <a:rPr lang="de-DE" dirty="0">
                <a:solidFill>
                  <a:srgbClr val="FF0000"/>
                </a:solidFill>
              </a:rPr>
              <a:t> not </a:t>
            </a:r>
            <a:r>
              <a:rPr lang="de-DE" dirty="0" err="1">
                <a:solidFill>
                  <a:srgbClr val="FF0000"/>
                </a:solidFill>
              </a:rPr>
              <a:t>causation</a:t>
            </a:r>
            <a:r>
              <a:rPr lang="de-DE" dirty="0">
                <a:solidFill>
                  <a:srgbClr val="FF0000"/>
                </a:solidFill>
              </a:rPr>
              <a:t>“ </a:t>
            </a:r>
          </a:p>
          <a:p>
            <a:pPr marL="0" indent="0" defTabSz="457200">
              <a:spcBef>
                <a:spcPct val="30000"/>
              </a:spcBef>
              <a:buNone/>
              <a:defRPr/>
            </a:pPr>
            <a:endParaRPr lang="de-DE" dirty="0"/>
          </a:p>
          <a:p>
            <a:pPr defTabSz="457200">
              <a:spcBef>
                <a:spcPct val="30000"/>
              </a:spcBef>
              <a:defRPr/>
            </a:pPr>
            <a:r>
              <a:rPr lang="de-DE" dirty="0">
                <a:solidFill>
                  <a:srgbClr val="000000"/>
                </a:solidFill>
              </a:rPr>
              <a:t>But </a:t>
            </a:r>
            <a:r>
              <a:rPr lang="de-DE" dirty="0" err="1">
                <a:solidFill>
                  <a:srgbClr val="000000"/>
                </a:solidFill>
              </a:rPr>
              <a:t>sometimes</a:t>
            </a:r>
            <a:r>
              <a:rPr lang="de-DE" dirty="0">
                <a:solidFill>
                  <a:srgbClr val="000000"/>
                </a:solidFill>
              </a:rPr>
              <a:t> (</a:t>
            </a:r>
            <a:r>
              <a:rPr lang="de-DE" dirty="0" err="1">
                <a:solidFill>
                  <a:srgbClr val="000000"/>
                </a:solidFill>
              </a:rPr>
              <a:t>if</a:t>
            </a:r>
            <a:r>
              <a:rPr lang="de-DE" dirty="0">
                <a:solidFill>
                  <a:srgbClr val="000000"/>
                </a:solidFill>
              </a:rPr>
              <a:t> not </a:t>
            </a:r>
            <a:r>
              <a:rPr lang="de-DE" dirty="0" err="1">
                <a:solidFill>
                  <a:srgbClr val="000000"/>
                </a:solidFill>
              </a:rPr>
              <a:t>very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often</a:t>
            </a:r>
            <a:r>
              <a:rPr lang="de-DE" dirty="0">
                <a:solidFill>
                  <a:srgbClr val="000000"/>
                </a:solidFill>
              </a:rPr>
              <a:t>) </a:t>
            </a:r>
            <a:r>
              <a:rPr lang="de-DE" dirty="0" err="1">
                <a:solidFill>
                  <a:srgbClr val="000000"/>
                </a:solidFill>
              </a:rPr>
              <a:t>one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needs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causation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to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understand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statistical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data</a:t>
            </a:r>
            <a:endParaRPr lang="de-DE" dirty="0">
              <a:solidFill>
                <a:srgbClr val="000000"/>
              </a:solidFill>
            </a:endParaRPr>
          </a:p>
          <a:p>
            <a:pPr defTabSz="457200">
              <a:spcBef>
                <a:spcPct val="30000"/>
              </a:spcBef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0770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Using D-separation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4608512"/>
          </a:xfrm>
        </p:spPr>
        <p:txBody>
          <a:bodyPr/>
          <a:lstStyle/>
          <a:p>
            <a:pPr>
              <a:defRPr/>
            </a:pPr>
            <a:r>
              <a:rPr lang="en-US" dirty="0"/>
              <a:t>Verifying/falsifying causal models on observational data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/>
              <a:t> = SCM to test for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Calculate independencies </a:t>
            </a:r>
            <a:r>
              <a:rPr lang="en-US" dirty="0">
                <a:solidFill>
                  <a:srgbClr val="008380"/>
                </a:solidFill>
              </a:rPr>
              <a:t>I</a:t>
            </a:r>
            <a:r>
              <a:rPr lang="en-US" baseline="-25000" dirty="0">
                <a:solidFill>
                  <a:srgbClr val="008380"/>
                </a:solidFill>
              </a:rPr>
              <a:t>G</a:t>
            </a:r>
            <a:r>
              <a:rPr lang="en-US" dirty="0"/>
              <a:t> entailed by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/>
              <a:t> using d-separation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Calculate independencies </a:t>
            </a:r>
            <a:r>
              <a:rPr lang="en-US" dirty="0">
                <a:solidFill>
                  <a:srgbClr val="008380"/>
                </a:solidFill>
              </a:rPr>
              <a:t>I</a:t>
            </a:r>
            <a:r>
              <a:rPr lang="en-US" baseline="-25000" dirty="0">
                <a:solidFill>
                  <a:srgbClr val="008380"/>
                </a:solidFill>
              </a:rPr>
              <a:t>D</a:t>
            </a:r>
            <a:r>
              <a:rPr lang="en-US" dirty="0"/>
              <a:t> from data (by counting and estimating probabilities)      and compare with </a:t>
            </a:r>
            <a:r>
              <a:rPr lang="en-US" dirty="0">
                <a:solidFill>
                  <a:srgbClr val="008380"/>
                </a:solidFill>
              </a:rPr>
              <a:t>I</a:t>
            </a:r>
            <a:r>
              <a:rPr lang="en-US" baseline="-25000" dirty="0">
                <a:solidFill>
                  <a:srgbClr val="008380"/>
                </a:solidFill>
              </a:rPr>
              <a:t>G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If </a:t>
            </a:r>
            <a:r>
              <a:rPr lang="en-US" dirty="0">
                <a:solidFill>
                  <a:srgbClr val="008380"/>
                </a:solidFill>
              </a:rPr>
              <a:t>I</a:t>
            </a:r>
            <a:r>
              <a:rPr lang="en-US" baseline="-25000" dirty="0">
                <a:solidFill>
                  <a:srgbClr val="008380"/>
                </a:solidFill>
              </a:rPr>
              <a:t>G</a:t>
            </a:r>
            <a:r>
              <a:rPr lang="en-US" dirty="0">
                <a:solidFill>
                  <a:srgbClr val="008380"/>
                </a:solidFill>
              </a:rPr>
              <a:t> = I</a:t>
            </a:r>
            <a:r>
              <a:rPr lang="en-US" baseline="-25000" dirty="0">
                <a:solidFill>
                  <a:srgbClr val="008380"/>
                </a:solidFill>
              </a:rPr>
              <a:t>D</a:t>
            </a:r>
            <a:r>
              <a:rPr lang="en-US" baseline="-25000" dirty="0"/>
              <a:t>, </a:t>
            </a:r>
            <a:r>
              <a:rPr lang="en-US" dirty="0"/>
              <a:t>SCM</a:t>
            </a:r>
            <a:r>
              <a:rPr lang="en-US" baseline="-25000" dirty="0"/>
              <a:t> </a:t>
            </a:r>
            <a:r>
              <a:rPr lang="en-US" dirty="0"/>
              <a:t>is a good solution. Otherwise identify problematic </a:t>
            </a:r>
            <a:r>
              <a:rPr lang="en-US" dirty="0">
                <a:solidFill>
                  <a:srgbClr val="008380"/>
                </a:solidFill>
              </a:rPr>
              <a:t>I ∈ I</a:t>
            </a:r>
            <a:r>
              <a:rPr lang="en-US" baseline="-25000" dirty="0">
                <a:solidFill>
                  <a:srgbClr val="008380"/>
                </a:solidFill>
              </a:rPr>
              <a:t>G</a:t>
            </a:r>
            <a:r>
              <a:rPr lang="en-US" dirty="0"/>
              <a:t> and change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/>
              <a:t> locally to fit corresponding </a:t>
            </a:r>
            <a:r>
              <a:rPr lang="en-US" dirty="0">
                <a:solidFill>
                  <a:srgbClr val="008380"/>
                </a:solidFill>
              </a:rPr>
              <a:t>I’  ∈ I</a:t>
            </a:r>
            <a:r>
              <a:rPr lang="en-US" baseline="-25000" dirty="0">
                <a:solidFill>
                  <a:srgbClr val="008380"/>
                </a:solidFill>
              </a:rPr>
              <a:t>D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0524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Using D-separation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3888431"/>
          </a:xfrm>
        </p:spPr>
        <p:txBody>
          <a:bodyPr/>
          <a:lstStyle/>
          <a:p>
            <a:pPr>
              <a:defRPr/>
            </a:pPr>
            <a:r>
              <a:rPr lang="en-US" dirty="0"/>
              <a:t>This approach is </a:t>
            </a:r>
            <a:r>
              <a:rPr lang="en-US" dirty="0">
                <a:solidFill>
                  <a:srgbClr val="FF0000"/>
                </a:solidFill>
              </a:rPr>
              <a:t>local </a:t>
            </a:r>
          </a:p>
          <a:p>
            <a:pPr lvl="1">
              <a:defRPr/>
            </a:pPr>
            <a:r>
              <a:rPr lang="en-US" dirty="0"/>
              <a:t>If </a:t>
            </a:r>
            <a:r>
              <a:rPr lang="en-US" dirty="0">
                <a:solidFill>
                  <a:srgbClr val="008380"/>
                </a:solidFill>
              </a:rPr>
              <a:t>I</a:t>
            </a:r>
            <a:r>
              <a:rPr lang="en-US" baseline="-25000" dirty="0">
                <a:solidFill>
                  <a:srgbClr val="008380"/>
                </a:solidFill>
              </a:rPr>
              <a:t>G</a:t>
            </a:r>
            <a:r>
              <a:rPr lang="en-US" baseline="-25000" dirty="0"/>
              <a:t> </a:t>
            </a:r>
            <a:r>
              <a:rPr lang="en-US" dirty="0"/>
              <a:t>not equal </a:t>
            </a:r>
            <a:r>
              <a:rPr lang="en-US" dirty="0">
                <a:solidFill>
                  <a:srgbClr val="008380"/>
                </a:solidFill>
              </a:rPr>
              <a:t>I</a:t>
            </a:r>
            <a:r>
              <a:rPr lang="en-US" baseline="-25000" dirty="0">
                <a:solidFill>
                  <a:srgbClr val="008380"/>
                </a:solidFill>
              </a:rPr>
              <a:t>D</a:t>
            </a:r>
            <a:r>
              <a:rPr lang="en-US" dirty="0"/>
              <a:t>, then can manipulate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/>
              <a:t> </a:t>
            </a:r>
            <a:r>
              <a:rPr lang="en-US" dirty="0" err="1"/>
              <a:t>w.r.t</a:t>
            </a:r>
            <a:r>
              <a:rPr lang="en-US" dirty="0"/>
              <a:t>. RVs only involved in incompatibility </a:t>
            </a:r>
          </a:p>
          <a:p>
            <a:pPr lvl="1">
              <a:defRPr/>
            </a:pPr>
            <a:r>
              <a:rPr lang="en-US" dirty="0"/>
              <a:t>Usually seen as benefit </a:t>
            </a:r>
            <a:r>
              <a:rPr lang="en-US" dirty="0" err="1"/>
              <a:t>w.r.t</a:t>
            </a:r>
            <a:r>
              <a:rPr lang="en-US" dirty="0"/>
              <a:t>. global approaches via likelihood with scores, say</a:t>
            </a:r>
          </a:p>
          <a:p>
            <a:pPr lvl="1">
              <a:defRPr/>
            </a:pPr>
            <a:r>
              <a:rPr lang="en-US" dirty="0"/>
              <a:t>Note: In score-based approach one always considers score of whole graph</a:t>
            </a:r>
          </a:p>
          <a:p>
            <a:pPr marL="457200" lvl="1" indent="0">
              <a:buNone/>
              <a:defRPr/>
            </a:pPr>
            <a:r>
              <a:rPr lang="en-US" dirty="0"/>
              <a:t>    (But: one also aims at decomposability/locality of scoring functions)</a:t>
            </a:r>
          </a:p>
          <a:p>
            <a:pPr>
              <a:defRPr/>
            </a:pPr>
            <a:r>
              <a:rPr lang="en-US" dirty="0"/>
              <a:t>This approach is qualitative and constraint based 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Known algorithms: PC (</a:t>
            </a:r>
            <a:r>
              <a:rPr lang="en-US" dirty="0" err="1"/>
              <a:t>Spirtes</a:t>
            </a:r>
            <a:r>
              <a:rPr lang="en-US" dirty="0"/>
              <a:t>) , IC (</a:t>
            </a:r>
            <a:r>
              <a:rPr lang="en-US" dirty="0" err="1"/>
              <a:t>Verma</a:t>
            </a:r>
            <a:r>
              <a:rPr lang="en-US" dirty="0"/>
              <a:t> &amp; Pearl)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56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Equivalent Graphs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3024336"/>
          </a:xfrm>
        </p:spPr>
        <p:txBody>
          <a:bodyPr/>
          <a:lstStyle/>
          <a:p>
            <a:pPr>
              <a:defRPr/>
            </a:pPr>
            <a:r>
              <a:rPr lang="en-US" dirty="0"/>
              <a:t>One learns graphs that are (observationally) </a:t>
            </a:r>
            <a:r>
              <a:rPr lang="en-US" dirty="0">
                <a:solidFill>
                  <a:srgbClr val="0000FF"/>
                </a:solidFill>
              </a:rPr>
              <a:t>equivalent</a:t>
            </a:r>
            <a:r>
              <a:rPr lang="en-US" dirty="0"/>
              <a:t> </a:t>
            </a:r>
            <a:r>
              <a:rPr lang="en-US" dirty="0" err="1"/>
              <a:t>w.r.t</a:t>
            </a:r>
            <a:r>
              <a:rPr lang="en-US" dirty="0"/>
              <a:t>. entailed independence assumptions</a:t>
            </a:r>
          </a:p>
          <a:p>
            <a:pPr>
              <a:defRPr/>
            </a:pPr>
            <a:r>
              <a:rPr lang="en-US" dirty="0"/>
              <a:t>Formalization</a:t>
            </a:r>
          </a:p>
          <a:p>
            <a:pPr lvl="1">
              <a:defRPr/>
            </a:pPr>
            <a:r>
              <a:rPr lang="en-US" dirty="0">
                <a:solidFill>
                  <a:srgbClr val="008380"/>
                </a:solidFill>
              </a:rPr>
              <a:t>v(G)</a:t>
            </a:r>
            <a:r>
              <a:rPr lang="en-US" dirty="0">
                <a:solidFill>
                  <a:srgbClr val="0000FF"/>
                </a:solidFill>
              </a:rPr>
              <a:t> = v-structure of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= set of colliders in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/>
              <a:t> of form   </a:t>
            </a:r>
            <a:r>
              <a:rPr lang="en-US" dirty="0">
                <a:solidFill>
                  <a:srgbClr val="008380"/>
                </a:solidFill>
              </a:rPr>
              <a:t>A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→</a:t>
            </a:r>
            <a:r>
              <a:rPr lang="en-US" dirty="0">
                <a:solidFill>
                  <a:srgbClr val="008380"/>
                </a:solidFill>
              </a:rPr>
              <a:t>B←C</a:t>
            </a:r>
            <a:r>
              <a:rPr lang="en-US" dirty="0"/>
              <a:t> where </a:t>
            </a:r>
            <a:r>
              <a:rPr lang="en-US" dirty="0">
                <a:solidFill>
                  <a:srgbClr val="00838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C</a:t>
            </a:r>
            <a:r>
              <a:rPr lang="en-US" dirty="0"/>
              <a:t> not adjacent</a:t>
            </a:r>
          </a:p>
          <a:p>
            <a:pPr lvl="1">
              <a:defRPr/>
            </a:pPr>
            <a:r>
              <a:rPr lang="en-US" dirty="0" err="1">
                <a:solidFill>
                  <a:srgbClr val="008380"/>
                </a:solidFill>
              </a:rPr>
              <a:t>sk</a:t>
            </a:r>
            <a:r>
              <a:rPr lang="en-US" dirty="0">
                <a:solidFill>
                  <a:srgbClr val="008380"/>
                </a:solidFill>
              </a:rPr>
              <a:t>(G)</a:t>
            </a:r>
            <a:r>
              <a:rPr lang="en-US" dirty="0">
                <a:solidFill>
                  <a:srgbClr val="0000FF"/>
                </a:solidFill>
              </a:rPr>
              <a:t> = skeleton of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= undirected graph resulting from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755576" y="4221088"/>
            <a:ext cx="8064077" cy="86177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600" b="1" dirty="0">
                <a:solidFill>
                  <a:srgbClr val="0000FF"/>
                </a:solidFill>
              </a:rPr>
              <a:t>Definition </a:t>
            </a:r>
          </a:p>
          <a:p>
            <a:pPr marL="0" lvl="1"/>
            <a:r>
              <a:rPr lang="en-US" sz="2400" dirty="0">
                <a:solidFill>
                  <a:srgbClr val="008380"/>
                </a:solidFill>
              </a:rPr>
              <a:t>G</a:t>
            </a:r>
            <a:r>
              <a:rPr lang="en-US" sz="2400" baseline="-25000" dirty="0">
                <a:solidFill>
                  <a:srgbClr val="008380"/>
                </a:solidFill>
              </a:rPr>
              <a:t>1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0000FF"/>
                </a:solidFill>
              </a:rPr>
              <a:t>equivalent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8380"/>
                </a:solidFill>
              </a:rPr>
              <a:t>G</a:t>
            </a:r>
            <a:r>
              <a:rPr lang="en-US" sz="2400" baseline="-25000" dirty="0">
                <a:solidFill>
                  <a:srgbClr val="008380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 err="1"/>
              <a:t>iff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8380"/>
                </a:solidFill>
              </a:rPr>
              <a:t>v(G</a:t>
            </a:r>
            <a:r>
              <a:rPr lang="en-US" sz="2400" baseline="-25000" dirty="0">
                <a:solidFill>
                  <a:srgbClr val="008380"/>
                </a:solidFill>
              </a:rPr>
              <a:t>1</a:t>
            </a:r>
            <a:r>
              <a:rPr lang="en-US" sz="2400" dirty="0">
                <a:solidFill>
                  <a:srgbClr val="008380"/>
                </a:solidFill>
              </a:rPr>
              <a:t>) = v(G</a:t>
            </a:r>
            <a:r>
              <a:rPr lang="en-US" sz="2400" baseline="-25000" dirty="0">
                <a:solidFill>
                  <a:srgbClr val="008380"/>
                </a:solidFill>
              </a:rPr>
              <a:t>2</a:t>
            </a:r>
            <a:r>
              <a:rPr lang="en-US" sz="2400" dirty="0">
                <a:solidFill>
                  <a:srgbClr val="008380"/>
                </a:solidFill>
              </a:rPr>
              <a:t>)</a:t>
            </a:r>
            <a:r>
              <a:rPr lang="en-US" sz="2400" dirty="0"/>
              <a:t> and </a:t>
            </a:r>
            <a:r>
              <a:rPr lang="en-US" sz="2400" dirty="0" err="1">
                <a:solidFill>
                  <a:srgbClr val="008380"/>
                </a:solidFill>
              </a:rPr>
              <a:t>sk</a:t>
            </a:r>
            <a:r>
              <a:rPr lang="en-US" sz="2400" dirty="0">
                <a:solidFill>
                  <a:srgbClr val="008380"/>
                </a:solidFill>
              </a:rPr>
              <a:t>(G</a:t>
            </a:r>
            <a:r>
              <a:rPr lang="en-US" sz="2400" baseline="-25000" dirty="0">
                <a:solidFill>
                  <a:srgbClr val="008380"/>
                </a:solidFill>
              </a:rPr>
              <a:t>1</a:t>
            </a:r>
            <a:r>
              <a:rPr lang="en-US" sz="2400" dirty="0">
                <a:solidFill>
                  <a:srgbClr val="008380"/>
                </a:solidFill>
              </a:rPr>
              <a:t>) = </a:t>
            </a:r>
            <a:r>
              <a:rPr lang="en-US" sz="2400" dirty="0" err="1">
                <a:solidFill>
                  <a:srgbClr val="008380"/>
                </a:solidFill>
              </a:rPr>
              <a:t>sk</a:t>
            </a:r>
            <a:r>
              <a:rPr lang="en-US" sz="2400" dirty="0">
                <a:solidFill>
                  <a:srgbClr val="008380"/>
                </a:solidFill>
              </a:rPr>
              <a:t>(G</a:t>
            </a:r>
            <a:r>
              <a:rPr lang="en-US" sz="2400" baseline="-25000" dirty="0">
                <a:solidFill>
                  <a:srgbClr val="008380"/>
                </a:solidFill>
              </a:rPr>
              <a:t>2</a:t>
            </a:r>
            <a:r>
              <a:rPr lang="en-US" sz="2400" dirty="0">
                <a:solidFill>
                  <a:srgbClr val="00838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04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Equivalent</a:t>
            </a:r>
            <a:r>
              <a:rPr lang="de-DE" dirty="0"/>
              <a:t> Graphs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4496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Intuitively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:</a:t>
            </a:r>
          </a:p>
          <a:p>
            <a:r>
              <a:rPr lang="de-DE" dirty="0" err="1"/>
              <a:t>Forks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chains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w.r.t</a:t>
            </a:r>
            <a:r>
              <a:rPr lang="de-DE" dirty="0"/>
              <a:t>. </a:t>
            </a:r>
            <a:r>
              <a:rPr lang="de-DE" dirty="0" err="1"/>
              <a:t>independence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   (</a:t>
            </a:r>
            <a:r>
              <a:rPr lang="de-DE" dirty="0" err="1"/>
              <a:t>Hence</a:t>
            </a:r>
            <a:r>
              <a:rPr lang="de-DE" dirty="0"/>
              <a:t> </a:t>
            </a:r>
            <a:r>
              <a:rPr lang="de-DE" dirty="0" err="1"/>
              <a:t>forgetting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direction</a:t>
            </a:r>
            <a:r>
              <a:rPr lang="de-DE" dirty="0"/>
              <a:t> in </a:t>
            </a:r>
            <a:r>
              <a:rPr lang="de-DE" dirty="0" err="1"/>
              <a:t>skeleton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     not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)</a:t>
            </a:r>
          </a:p>
          <a:p>
            <a:r>
              <a:rPr lang="de-DE" dirty="0" err="1"/>
              <a:t>Collider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different </a:t>
            </a:r>
            <a:r>
              <a:rPr lang="de-DE" dirty="0" err="1"/>
              <a:t>role</a:t>
            </a:r>
            <a:r>
              <a:rPr lang="de-DE" dirty="0"/>
              <a:t> (</a:t>
            </a:r>
            <a:r>
              <a:rPr lang="de-DE" dirty="0" err="1"/>
              <a:t>hence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v-</a:t>
            </a:r>
            <a:r>
              <a:rPr lang="de-DE" dirty="0" err="1"/>
              <a:t>structure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7544" y="1268760"/>
            <a:ext cx="8064896" cy="86177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600" b="1" dirty="0">
                <a:solidFill>
                  <a:srgbClr val="FF0000"/>
                </a:solidFill>
              </a:rPr>
              <a:t>Theorem</a:t>
            </a:r>
          </a:p>
          <a:p>
            <a:pPr marL="0" lvl="1"/>
            <a:r>
              <a:rPr lang="en-US" sz="2400" dirty="0"/>
              <a:t> Equivalent graphs entail same set of d-separations</a:t>
            </a:r>
          </a:p>
        </p:txBody>
      </p:sp>
    </p:spTree>
    <p:extLst>
      <p:ext uri="{BB962C8B-B14F-4D97-AF65-F5344CB8AC3E}">
        <p14:creationId xmlns:p14="http://schemas.microsoft.com/office/powerpoint/2010/main" val="4123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Equivalent Graphs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187220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v(G)</a:t>
            </a:r>
            <a:r>
              <a:rPr lang="en-US" dirty="0">
                <a:solidFill>
                  <a:srgbClr val="0000FF"/>
                </a:solidFill>
              </a:rPr>
              <a:t> = v-structure of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= set of colliders in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/>
              <a:t> of form   </a:t>
            </a:r>
            <a:r>
              <a:rPr lang="en-US" dirty="0">
                <a:solidFill>
                  <a:srgbClr val="008380"/>
                </a:solidFill>
              </a:rPr>
              <a:t>A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→</a:t>
            </a:r>
            <a:r>
              <a:rPr lang="en-US" dirty="0">
                <a:solidFill>
                  <a:srgbClr val="008380"/>
                </a:solidFill>
              </a:rPr>
              <a:t>B←C</a:t>
            </a:r>
            <a:r>
              <a:rPr lang="en-US" dirty="0"/>
              <a:t> where </a:t>
            </a:r>
            <a:r>
              <a:rPr lang="en-US" dirty="0">
                <a:solidFill>
                  <a:srgbClr val="00838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C</a:t>
            </a:r>
            <a:r>
              <a:rPr lang="en-US" dirty="0"/>
              <a:t> not adjacent</a:t>
            </a:r>
          </a:p>
          <a:p>
            <a:pPr>
              <a:defRPr/>
            </a:pPr>
            <a:r>
              <a:rPr lang="en-US" dirty="0" err="1">
                <a:solidFill>
                  <a:srgbClr val="008380"/>
                </a:solidFill>
              </a:rPr>
              <a:t>sk</a:t>
            </a:r>
            <a:r>
              <a:rPr lang="en-US" dirty="0">
                <a:solidFill>
                  <a:srgbClr val="008380"/>
                </a:solidFill>
              </a:rPr>
              <a:t>(G)</a:t>
            </a:r>
            <a:r>
              <a:rPr lang="en-US" dirty="0">
                <a:solidFill>
                  <a:srgbClr val="0000FF"/>
                </a:solidFill>
              </a:rPr>
              <a:t> = skeleton of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= undirected graph resulting from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691680" y="43651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X1  </a:t>
            </a:r>
            <a:r>
              <a:rPr lang="de-DE" sz="1400" dirty="0" err="1"/>
              <a:t>Season</a:t>
            </a:r>
            <a:endParaRPr lang="de-DE" sz="1400" baseline="-25000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1720" y="46624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2051720" y="61653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>
            <a:stCxn id="23" idx="4"/>
            <a:endCxn id="10" idx="0"/>
          </p:cNvCxnSpPr>
          <p:nvPr/>
        </p:nvCxnSpPr>
        <p:spPr>
          <a:xfrm>
            <a:off x="2123728" y="5733240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678381" y="51571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843808" y="50131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X2</a:t>
            </a:r>
          </a:p>
          <a:p>
            <a:r>
              <a:rPr lang="de-DE" sz="1400" dirty="0"/>
              <a:t>rain</a:t>
            </a:r>
          </a:p>
        </p:txBody>
      </p:sp>
      <p:sp>
        <p:nvSpPr>
          <p:cNvPr id="23" name="Oval 22"/>
          <p:cNvSpPr/>
          <p:nvPr/>
        </p:nvSpPr>
        <p:spPr>
          <a:xfrm>
            <a:off x="2051720" y="55892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>
            <a:stCxn id="14" idx="3"/>
            <a:endCxn id="23" idx="6"/>
          </p:cNvCxnSpPr>
          <p:nvPr/>
        </p:nvCxnSpPr>
        <p:spPr>
          <a:xfrm flipH="1">
            <a:off x="2195736" y="5280104"/>
            <a:ext cx="503736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331640" y="515720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/>
          <p:cNvCxnSpPr>
            <a:stCxn id="25" idx="5"/>
            <a:endCxn id="23" idx="2"/>
          </p:cNvCxnSpPr>
          <p:nvPr/>
        </p:nvCxnSpPr>
        <p:spPr>
          <a:xfrm>
            <a:off x="1454565" y="5280120"/>
            <a:ext cx="597155" cy="38112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39552" y="5013192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X3</a:t>
            </a:r>
          </a:p>
          <a:p>
            <a:r>
              <a:rPr lang="de-DE" sz="1400" dirty="0"/>
              <a:t>Sprinkler</a:t>
            </a:r>
          </a:p>
        </p:txBody>
      </p:sp>
      <p:cxnSp>
        <p:nvCxnSpPr>
          <p:cNvPr id="30" name="Gerade Verbindung mit Pfeil 29"/>
          <p:cNvCxnSpPr>
            <a:stCxn id="9" idx="3"/>
            <a:endCxn id="25" idx="6"/>
          </p:cNvCxnSpPr>
          <p:nvPr/>
        </p:nvCxnSpPr>
        <p:spPr>
          <a:xfrm flipH="1">
            <a:off x="1475656" y="4785340"/>
            <a:ext cx="597155" cy="44386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cxnSpLocks/>
            <a:stCxn id="9" idx="5"/>
            <a:endCxn id="14" idx="1"/>
          </p:cNvCxnSpPr>
          <p:nvPr/>
        </p:nvCxnSpPr>
        <p:spPr>
          <a:xfrm>
            <a:off x="2174645" y="4785340"/>
            <a:ext cx="524827" cy="3929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2195736" y="564150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X4 </a:t>
            </a:r>
            <a:r>
              <a:rPr lang="de-DE" sz="1400" dirty="0" err="1"/>
              <a:t>Wet</a:t>
            </a:r>
            <a:endParaRPr lang="de-DE" sz="1400" dirty="0"/>
          </a:p>
        </p:txBody>
      </p:sp>
      <p:sp>
        <p:nvSpPr>
          <p:cNvPr id="41" name="Textfeld 40"/>
          <p:cNvSpPr txBox="1"/>
          <p:nvPr/>
        </p:nvSpPr>
        <p:spPr>
          <a:xfrm>
            <a:off x="2182709" y="6093296"/>
            <a:ext cx="1525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X5 </a:t>
            </a:r>
            <a:r>
              <a:rPr lang="de-DE" sz="1400" dirty="0" err="1"/>
              <a:t>slippery</a:t>
            </a:r>
            <a:endParaRPr lang="de-DE" sz="1400" dirty="0"/>
          </a:p>
        </p:txBody>
      </p:sp>
      <p:sp>
        <p:nvSpPr>
          <p:cNvPr id="47" name="Textfeld 46"/>
          <p:cNvSpPr txBox="1"/>
          <p:nvPr/>
        </p:nvSpPr>
        <p:spPr>
          <a:xfrm>
            <a:off x="4716016" y="441736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X1  </a:t>
            </a:r>
            <a:r>
              <a:rPr lang="de-DE" sz="1400" dirty="0" err="1"/>
              <a:t>Season</a:t>
            </a:r>
            <a:endParaRPr lang="de-DE" sz="1400" baseline="-25000" dirty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076056" y="4714691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Oval 48"/>
          <p:cNvSpPr/>
          <p:nvPr/>
        </p:nvSpPr>
        <p:spPr>
          <a:xfrm>
            <a:off x="5076056" y="6217567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 Verbindung mit Pfeil 49"/>
          <p:cNvCxnSpPr>
            <a:stCxn id="53" idx="4"/>
            <a:endCxn id="49" idx="0"/>
          </p:cNvCxnSpPr>
          <p:nvPr/>
        </p:nvCxnSpPr>
        <p:spPr>
          <a:xfrm>
            <a:off x="5148064" y="5785503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702717" y="5209455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5868144" y="506543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X2</a:t>
            </a:r>
          </a:p>
          <a:p>
            <a:r>
              <a:rPr lang="de-DE" sz="1400" dirty="0"/>
              <a:t>Rain</a:t>
            </a:r>
          </a:p>
        </p:txBody>
      </p:sp>
      <p:sp>
        <p:nvSpPr>
          <p:cNvPr id="53" name="Oval 52"/>
          <p:cNvSpPr/>
          <p:nvPr/>
        </p:nvSpPr>
        <p:spPr>
          <a:xfrm>
            <a:off x="5076056" y="5641503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/>
          <p:cNvCxnSpPr>
            <a:stCxn id="51" idx="3"/>
            <a:endCxn id="53" idx="6"/>
          </p:cNvCxnSpPr>
          <p:nvPr/>
        </p:nvCxnSpPr>
        <p:spPr>
          <a:xfrm flipH="1">
            <a:off x="5220072" y="5332367"/>
            <a:ext cx="503736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355976" y="5209471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6" name="Gerade Verbindung mit Pfeil 55"/>
          <p:cNvCxnSpPr>
            <a:stCxn id="55" idx="5"/>
            <a:endCxn id="53" idx="2"/>
          </p:cNvCxnSpPr>
          <p:nvPr/>
        </p:nvCxnSpPr>
        <p:spPr>
          <a:xfrm>
            <a:off x="4478901" y="5332383"/>
            <a:ext cx="597155" cy="38112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3563888" y="5065455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X3</a:t>
            </a:r>
          </a:p>
          <a:p>
            <a:r>
              <a:rPr lang="de-DE" sz="1400" dirty="0"/>
              <a:t>Sprinkler</a:t>
            </a:r>
          </a:p>
        </p:txBody>
      </p:sp>
      <p:cxnSp>
        <p:nvCxnSpPr>
          <p:cNvPr id="58" name="Gerade Verbindung mit Pfeil 57"/>
          <p:cNvCxnSpPr>
            <a:stCxn id="48" idx="3"/>
            <a:endCxn id="55" idx="6"/>
          </p:cNvCxnSpPr>
          <p:nvPr/>
        </p:nvCxnSpPr>
        <p:spPr>
          <a:xfrm flipH="1">
            <a:off x="4499992" y="4837603"/>
            <a:ext cx="597155" cy="44386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51" idx="0"/>
            <a:endCxn id="48" idx="6"/>
          </p:cNvCxnSpPr>
          <p:nvPr/>
        </p:nvCxnSpPr>
        <p:spPr>
          <a:xfrm flipH="1" flipV="1">
            <a:off x="5220072" y="4786691"/>
            <a:ext cx="554653" cy="4227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5220072" y="569376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X4 </a:t>
            </a:r>
            <a:r>
              <a:rPr lang="de-DE" sz="1400" dirty="0" err="1"/>
              <a:t>Wet</a:t>
            </a:r>
            <a:endParaRPr lang="de-DE" sz="1400" dirty="0"/>
          </a:p>
        </p:txBody>
      </p:sp>
      <p:sp>
        <p:nvSpPr>
          <p:cNvPr id="61" name="Textfeld 60"/>
          <p:cNvSpPr txBox="1"/>
          <p:nvPr/>
        </p:nvSpPr>
        <p:spPr>
          <a:xfrm>
            <a:off x="5207045" y="6145559"/>
            <a:ext cx="1525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X5 </a:t>
            </a:r>
            <a:r>
              <a:rPr lang="de-DE" sz="1400" dirty="0" err="1"/>
              <a:t>slippery</a:t>
            </a:r>
            <a:endParaRPr lang="de-DE" sz="1400" dirty="0"/>
          </a:p>
        </p:txBody>
      </p:sp>
      <p:sp>
        <p:nvSpPr>
          <p:cNvPr id="62" name="Textfeld 61"/>
          <p:cNvSpPr txBox="1"/>
          <p:nvPr/>
        </p:nvSpPr>
        <p:spPr>
          <a:xfrm>
            <a:off x="1103650" y="5960893"/>
            <a:ext cx="5132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/>
              <a:t>G</a:t>
            </a:r>
            <a:r>
              <a:rPr lang="de-DE" sz="2600" baseline="-25000" dirty="0"/>
              <a:t>1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4355976" y="5960893"/>
            <a:ext cx="5132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/>
              <a:t>G</a:t>
            </a:r>
            <a:r>
              <a:rPr lang="de-DE" sz="2600" baseline="-25000" dirty="0"/>
              <a:t>2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6948264" y="4581128"/>
            <a:ext cx="1944216" cy="95410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400" dirty="0">
                <a:solidFill>
                  <a:srgbClr val="008380"/>
                </a:solidFill>
              </a:rPr>
              <a:t>v(G</a:t>
            </a:r>
            <a:r>
              <a:rPr lang="de-DE" sz="1400" baseline="-25000" dirty="0">
                <a:solidFill>
                  <a:srgbClr val="008380"/>
                </a:solidFill>
              </a:rPr>
              <a:t>1</a:t>
            </a:r>
            <a:r>
              <a:rPr lang="de-DE" sz="1400" dirty="0">
                <a:solidFill>
                  <a:srgbClr val="008380"/>
                </a:solidFill>
              </a:rPr>
              <a:t>) = v(G</a:t>
            </a:r>
            <a:r>
              <a:rPr lang="de-DE" sz="1400" baseline="-25000" dirty="0">
                <a:solidFill>
                  <a:srgbClr val="008380"/>
                </a:solidFill>
              </a:rPr>
              <a:t>2</a:t>
            </a:r>
            <a:r>
              <a:rPr lang="de-DE" sz="1400" dirty="0">
                <a:solidFill>
                  <a:srgbClr val="00838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de-DE" sz="1400" dirty="0" err="1">
                <a:solidFill>
                  <a:srgbClr val="008380"/>
                </a:solidFill>
              </a:rPr>
              <a:t>sk</a:t>
            </a:r>
            <a:r>
              <a:rPr lang="de-DE" sz="1400" dirty="0">
                <a:solidFill>
                  <a:srgbClr val="008380"/>
                </a:solidFill>
              </a:rPr>
              <a:t>(G</a:t>
            </a:r>
            <a:r>
              <a:rPr lang="de-DE" sz="1400" baseline="-25000" dirty="0">
                <a:solidFill>
                  <a:srgbClr val="008380"/>
                </a:solidFill>
              </a:rPr>
              <a:t>1</a:t>
            </a:r>
            <a:r>
              <a:rPr lang="de-DE" sz="1400" dirty="0">
                <a:solidFill>
                  <a:srgbClr val="008380"/>
                </a:solidFill>
              </a:rPr>
              <a:t>) = </a:t>
            </a:r>
            <a:r>
              <a:rPr lang="de-DE" sz="1400" dirty="0" err="1">
                <a:solidFill>
                  <a:srgbClr val="008380"/>
                </a:solidFill>
              </a:rPr>
              <a:t>sk</a:t>
            </a:r>
            <a:r>
              <a:rPr lang="de-DE" sz="1400" dirty="0">
                <a:solidFill>
                  <a:srgbClr val="008380"/>
                </a:solidFill>
              </a:rPr>
              <a:t>(G</a:t>
            </a:r>
            <a:r>
              <a:rPr lang="de-DE" sz="1400" baseline="-25000" dirty="0">
                <a:solidFill>
                  <a:srgbClr val="008380"/>
                </a:solidFill>
              </a:rPr>
              <a:t>2</a:t>
            </a:r>
            <a:r>
              <a:rPr lang="de-DE" sz="1400" dirty="0">
                <a:solidFill>
                  <a:srgbClr val="00838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de-DE" sz="1400" dirty="0"/>
          </a:p>
          <a:p>
            <a:pPr marL="285750" indent="-285750">
              <a:buFont typeface="Arial"/>
              <a:buChar char="•"/>
            </a:pPr>
            <a:r>
              <a:rPr lang="de-DE" sz="1400" dirty="0" err="1"/>
              <a:t>Hence</a:t>
            </a:r>
            <a:r>
              <a:rPr lang="de-DE" sz="1400" dirty="0"/>
              <a:t> </a:t>
            </a:r>
            <a:r>
              <a:rPr lang="de-DE" sz="1400" dirty="0" err="1"/>
              <a:t>equivalent</a:t>
            </a:r>
            <a:endParaRPr lang="de-DE" sz="1400" dirty="0"/>
          </a:p>
        </p:txBody>
      </p:sp>
      <p:sp>
        <p:nvSpPr>
          <p:cNvPr id="38" name="Textfeld 37"/>
          <p:cNvSpPr txBox="1"/>
          <p:nvPr/>
        </p:nvSpPr>
        <p:spPr>
          <a:xfrm>
            <a:off x="683568" y="3071282"/>
            <a:ext cx="8064077" cy="86177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600" b="1" dirty="0">
                <a:solidFill>
                  <a:srgbClr val="0000FF"/>
                </a:solidFill>
              </a:rPr>
              <a:t>Definition </a:t>
            </a:r>
          </a:p>
          <a:p>
            <a:pPr marL="0" lvl="1"/>
            <a:r>
              <a:rPr lang="en-US" sz="2400" dirty="0">
                <a:solidFill>
                  <a:srgbClr val="008380"/>
                </a:solidFill>
              </a:rPr>
              <a:t>G</a:t>
            </a:r>
            <a:r>
              <a:rPr lang="en-US" sz="2400" baseline="-25000" dirty="0">
                <a:solidFill>
                  <a:srgbClr val="008380"/>
                </a:solidFill>
              </a:rPr>
              <a:t>1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0000FF"/>
                </a:solidFill>
              </a:rPr>
              <a:t>equivalent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8380"/>
                </a:solidFill>
              </a:rPr>
              <a:t>G</a:t>
            </a:r>
            <a:r>
              <a:rPr lang="en-US" sz="2400" baseline="-25000" dirty="0">
                <a:solidFill>
                  <a:srgbClr val="008380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 err="1"/>
              <a:t>iff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8380"/>
                </a:solidFill>
              </a:rPr>
              <a:t>v(G</a:t>
            </a:r>
            <a:r>
              <a:rPr lang="en-US" sz="2400" baseline="-25000" dirty="0">
                <a:solidFill>
                  <a:srgbClr val="008380"/>
                </a:solidFill>
              </a:rPr>
              <a:t>1</a:t>
            </a:r>
            <a:r>
              <a:rPr lang="en-US" sz="2400" dirty="0">
                <a:solidFill>
                  <a:srgbClr val="008380"/>
                </a:solidFill>
              </a:rPr>
              <a:t>) = v(G</a:t>
            </a:r>
            <a:r>
              <a:rPr lang="en-US" sz="2400" baseline="-25000" dirty="0">
                <a:solidFill>
                  <a:srgbClr val="008380"/>
                </a:solidFill>
              </a:rPr>
              <a:t>2</a:t>
            </a:r>
            <a:r>
              <a:rPr lang="en-US" sz="2400" dirty="0">
                <a:solidFill>
                  <a:srgbClr val="008380"/>
                </a:solidFill>
              </a:rPr>
              <a:t>)</a:t>
            </a:r>
            <a:r>
              <a:rPr lang="en-US" sz="2400" dirty="0"/>
              <a:t> and </a:t>
            </a:r>
            <a:r>
              <a:rPr lang="en-US" sz="2400" dirty="0" err="1">
                <a:solidFill>
                  <a:srgbClr val="008380"/>
                </a:solidFill>
              </a:rPr>
              <a:t>sk</a:t>
            </a:r>
            <a:r>
              <a:rPr lang="en-US" sz="2400" dirty="0">
                <a:solidFill>
                  <a:srgbClr val="008380"/>
                </a:solidFill>
              </a:rPr>
              <a:t>(G</a:t>
            </a:r>
            <a:r>
              <a:rPr lang="en-US" sz="2400" baseline="-25000" dirty="0">
                <a:solidFill>
                  <a:srgbClr val="008380"/>
                </a:solidFill>
              </a:rPr>
              <a:t>1</a:t>
            </a:r>
            <a:r>
              <a:rPr lang="en-US" sz="2400" dirty="0">
                <a:solidFill>
                  <a:srgbClr val="008380"/>
                </a:solidFill>
              </a:rPr>
              <a:t>) = </a:t>
            </a:r>
            <a:r>
              <a:rPr lang="en-US" sz="2400" dirty="0" err="1">
                <a:solidFill>
                  <a:srgbClr val="008380"/>
                </a:solidFill>
              </a:rPr>
              <a:t>sk</a:t>
            </a:r>
            <a:r>
              <a:rPr lang="en-US" sz="2400" dirty="0">
                <a:solidFill>
                  <a:srgbClr val="008380"/>
                </a:solidFill>
              </a:rPr>
              <a:t>(G</a:t>
            </a:r>
            <a:r>
              <a:rPr lang="en-US" sz="2400" baseline="-25000" dirty="0">
                <a:solidFill>
                  <a:srgbClr val="008380"/>
                </a:solidFill>
              </a:rPr>
              <a:t>2</a:t>
            </a:r>
            <a:r>
              <a:rPr lang="en-US" sz="2400" dirty="0">
                <a:solidFill>
                  <a:srgbClr val="00838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71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Equivalent Graphs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691680" y="43651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X1  </a:t>
            </a:r>
            <a:r>
              <a:rPr lang="de-DE" sz="1400" dirty="0" err="1"/>
              <a:t>Season</a:t>
            </a:r>
            <a:endParaRPr lang="de-DE" sz="1400" baseline="-25000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1720" y="46624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2051720" y="61653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>
            <a:stCxn id="23" idx="4"/>
            <a:endCxn id="10" idx="0"/>
          </p:cNvCxnSpPr>
          <p:nvPr/>
        </p:nvCxnSpPr>
        <p:spPr>
          <a:xfrm>
            <a:off x="2123728" y="5733240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678381" y="51571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843808" y="50131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X2</a:t>
            </a:r>
          </a:p>
          <a:p>
            <a:r>
              <a:rPr lang="de-DE" sz="1400" dirty="0"/>
              <a:t>rain</a:t>
            </a:r>
          </a:p>
        </p:txBody>
      </p:sp>
      <p:sp>
        <p:nvSpPr>
          <p:cNvPr id="23" name="Oval 22"/>
          <p:cNvSpPr/>
          <p:nvPr/>
        </p:nvSpPr>
        <p:spPr>
          <a:xfrm>
            <a:off x="2051720" y="55892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>
            <a:stCxn id="14" idx="3"/>
            <a:endCxn id="23" idx="6"/>
          </p:cNvCxnSpPr>
          <p:nvPr/>
        </p:nvCxnSpPr>
        <p:spPr>
          <a:xfrm flipH="1">
            <a:off x="2195736" y="5280104"/>
            <a:ext cx="503736" cy="381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331640" y="515720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/>
          <p:cNvCxnSpPr>
            <a:stCxn id="25" idx="5"/>
            <a:endCxn id="23" idx="2"/>
          </p:cNvCxnSpPr>
          <p:nvPr/>
        </p:nvCxnSpPr>
        <p:spPr>
          <a:xfrm>
            <a:off x="1454565" y="5280120"/>
            <a:ext cx="597155" cy="38112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39552" y="5013192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X3</a:t>
            </a:r>
          </a:p>
          <a:p>
            <a:r>
              <a:rPr lang="de-DE" sz="1400" dirty="0"/>
              <a:t>Sprinkler</a:t>
            </a:r>
          </a:p>
        </p:txBody>
      </p:sp>
      <p:cxnSp>
        <p:nvCxnSpPr>
          <p:cNvPr id="30" name="Gerade Verbindung mit Pfeil 29"/>
          <p:cNvCxnSpPr>
            <a:stCxn id="9" idx="3"/>
            <a:endCxn id="25" idx="6"/>
          </p:cNvCxnSpPr>
          <p:nvPr/>
        </p:nvCxnSpPr>
        <p:spPr>
          <a:xfrm flipH="1">
            <a:off x="1475656" y="4785340"/>
            <a:ext cx="597155" cy="44386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cxnSpLocks/>
            <a:stCxn id="9" idx="5"/>
            <a:endCxn id="14" idx="1"/>
          </p:cNvCxnSpPr>
          <p:nvPr/>
        </p:nvCxnSpPr>
        <p:spPr>
          <a:xfrm>
            <a:off x="2174645" y="4785340"/>
            <a:ext cx="524827" cy="3929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2195736" y="564150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X4 </a:t>
            </a:r>
            <a:r>
              <a:rPr lang="de-DE" sz="1400" dirty="0" err="1"/>
              <a:t>Wet</a:t>
            </a:r>
            <a:endParaRPr lang="de-DE" sz="1400" dirty="0"/>
          </a:p>
        </p:txBody>
      </p:sp>
      <p:sp>
        <p:nvSpPr>
          <p:cNvPr id="41" name="Textfeld 40"/>
          <p:cNvSpPr txBox="1"/>
          <p:nvPr/>
        </p:nvSpPr>
        <p:spPr>
          <a:xfrm>
            <a:off x="2182709" y="6093296"/>
            <a:ext cx="1525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X5 </a:t>
            </a:r>
            <a:r>
              <a:rPr lang="de-DE" sz="1400" dirty="0" err="1"/>
              <a:t>slippery</a:t>
            </a:r>
            <a:endParaRPr lang="de-DE" sz="1400" dirty="0"/>
          </a:p>
        </p:txBody>
      </p:sp>
      <p:sp>
        <p:nvSpPr>
          <p:cNvPr id="47" name="Textfeld 46"/>
          <p:cNvSpPr txBox="1"/>
          <p:nvPr/>
        </p:nvSpPr>
        <p:spPr>
          <a:xfrm>
            <a:off x="4716016" y="441736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X1  </a:t>
            </a:r>
            <a:r>
              <a:rPr lang="de-DE" sz="1400" dirty="0" err="1"/>
              <a:t>Season</a:t>
            </a:r>
            <a:endParaRPr lang="de-DE" sz="1400" baseline="-25000" dirty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076056" y="4714691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Oval 48"/>
          <p:cNvSpPr/>
          <p:nvPr/>
        </p:nvSpPr>
        <p:spPr>
          <a:xfrm>
            <a:off x="5076056" y="6217567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 Verbindung mit Pfeil 49"/>
          <p:cNvCxnSpPr>
            <a:stCxn id="53" idx="4"/>
            <a:endCxn id="49" idx="0"/>
          </p:cNvCxnSpPr>
          <p:nvPr/>
        </p:nvCxnSpPr>
        <p:spPr>
          <a:xfrm>
            <a:off x="5148064" y="5785503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702717" y="5209455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5868144" y="506543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X2</a:t>
            </a:r>
          </a:p>
          <a:p>
            <a:r>
              <a:rPr lang="de-DE" sz="1400" dirty="0"/>
              <a:t>Rain</a:t>
            </a:r>
          </a:p>
        </p:txBody>
      </p:sp>
      <p:sp>
        <p:nvSpPr>
          <p:cNvPr id="53" name="Oval 52"/>
          <p:cNvSpPr/>
          <p:nvPr/>
        </p:nvSpPr>
        <p:spPr>
          <a:xfrm>
            <a:off x="5076056" y="5641503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/>
          <p:cNvCxnSpPr>
            <a:stCxn id="53" idx="7"/>
            <a:endCxn id="51" idx="4"/>
          </p:cNvCxnSpPr>
          <p:nvPr/>
        </p:nvCxnSpPr>
        <p:spPr>
          <a:xfrm flipV="1">
            <a:off x="5198981" y="5353455"/>
            <a:ext cx="575744" cy="309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355976" y="5209471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6" name="Gerade Verbindung mit Pfeil 55"/>
          <p:cNvCxnSpPr>
            <a:stCxn id="55" idx="5"/>
            <a:endCxn id="53" idx="2"/>
          </p:cNvCxnSpPr>
          <p:nvPr/>
        </p:nvCxnSpPr>
        <p:spPr>
          <a:xfrm>
            <a:off x="4478901" y="5332383"/>
            <a:ext cx="597155" cy="38112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3563888" y="5065455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X3</a:t>
            </a:r>
          </a:p>
          <a:p>
            <a:r>
              <a:rPr lang="de-DE" sz="1400" dirty="0"/>
              <a:t>Sprinkler</a:t>
            </a:r>
          </a:p>
        </p:txBody>
      </p:sp>
      <p:cxnSp>
        <p:nvCxnSpPr>
          <p:cNvPr id="58" name="Gerade Verbindung mit Pfeil 57"/>
          <p:cNvCxnSpPr>
            <a:stCxn id="48" idx="3"/>
            <a:endCxn id="55" idx="6"/>
          </p:cNvCxnSpPr>
          <p:nvPr/>
        </p:nvCxnSpPr>
        <p:spPr>
          <a:xfrm flipH="1">
            <a:off x="4499992" y="4837603"/>
            <a:ext cx="597155" cy="44386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48" idx="5"/>
            <a:endCxn id="51" idx="0"/>
          </p:cNvCxnSpPr>
          <p:nvPr/>
        </p:nvCxnSpPr>
        <p:spPr>
          <a:xfrm>
            <a:off x="5198981" y="4837603"/>
            <a:ext cx="575744" cy="37185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5220072" y="569376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X4 </a:t>
            </a:r>
            <a:r>
              <a:rPr lang="de-DE" sz="1400" dirty="0" err="1"/>
              <a:t>Wet</a:t>
            </a:r>
            <a:endParaRPr lang="de-DE" sz="1400" dirty="0"/>
          </a:p>
        </p:txBody>
      </p:sp>
      <p:sp>
        <p:nvSpPr>
          <p:cNvPr id="61" name="Textfeld 60"/>
          <p:cNvSpPr txBox="1"/>
          <p:nvPr/>
        </p:nvSpPr>
        <p:spPr>
          <a:xfrm>
            <a:off x="5207045" y="6145559"/>
            <a:ext cx="1525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X5 </a:t>
            </a:r>
            <a:r>
              <a:rPr lang="de-DE" sz="1400" dirty="0" err="1"/>
              <a:t>slippery</a:t>
            </a:r>
            <a:endParaRPr lang="de-DE" sz="1400" dirty="0"/>
          </a:p>
        </p:txBody>
      </p:sp>
      <p:sp>
        <p:nvSpPr>
          <p:cNvPr id="62" name="Textfeld 61"/>
          <p:cNvSpPr txBox="1"/>
          <p:nvPr/>
        </p:nvSpPr>
        <p:spPr>
          <a:xfrm>
            <a:off x="1103650" y="5960893"/>
            <a:ext cx="5132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/>
              <a:t>G</a:t>
            </a:r>
            <a:r>
              <a:rPr lang="de-DE" sz="2600" baseline="-25000" dirty="0"/>
              <a:t>1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4355976" y="5960893"/>
            <a:ext cx="5132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/>
              <a:t>G</a:t>
            </a:r>
            <a:r>
              <a:rPr lang="de-DE" sz="2600" baseline="-25000" dirty="0"/>
              <a:t>2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6948264" y="4581128"/>
            <a:ext cx="1944216" cy="116955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400" dirty="0">
                <a:solidFill>
                  <a:srgbClr val="008380"/>
                </a:solidFill>
              </a:rPr>
              <a:t>v(G</a:t>
            </a:r>
            <a:r>
              <a:rPr lang="de-DE" sz="1400" baseline="-25000" dirty="0">
                <a:solidFill>
                  <a:srgbClr val="008380"/>
                </a:solidFill>
              </a:rPr>
              <a:t>1</a:t>
            </a:r>
            <a:r>
              <a:rPr lang="de-DE" sz="1400" dirty="0">
                <a:solidFill>
                  <a:srgbClr val="008380"/>
                </a:solidFill>
              </a:rPr>
              <a:t>) ≠ v(G</a:t>
            </a:r>
            <a:r>
              <a:rPr lang="de-DE" sz="1400" baseline="-25000" dirty="0">
                <a:solidFill>
                  <a:srgbClr val="008380"/>
                </a:solidFill>
              </a:rPr>
              <a:t>2</a:t>
            </a:r>
            <a:r>
              <a:rPr lang="de-DE" sz="1400" dirty="0">
                <a:solidFill>
                  <a:srgbClr val="00838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de-DE" sz="1400" dirty="0" err="1">
                <a:solidFill>
                  <a:srgbClr val="008380"/>
                </a:solidFill>
              </a:rPr>
              <a:t>sk</a:t>
            </a:r>
            <a:r>
              <a:rPr lang="de-DE" sz="1400" dirty="0">
                <a:solidFill>
                  <a:srgbClr val="008380"/>
                </a:solidFill>
              </a:rPr>
              <a:t>(G</a:t>
            </a:r>
            <a:r>
              <a:rPr lang="de-DE" sz="1400" baseline="-25000" dirty="0">
                <a:solidFill>
                  <a:srgbClr val="008380"/>
                </a:solidFill>
              </a:rPr>
              <a:t>1</a:t>
            </a:r>
            <a:r>
              <a:rPr lang="de-DE" sz="1400" dirty="0">
                <a:solidFill>
                  <a:srgbClr val="008380"/>
                </a:solidFill>
              </a:rPr>
              <a:t>) = </a:t>
            </a:r>
            <a:r>
              <a:rPr lang="de-DE" sz="1400" dirty="0" err="1">
                <a:solidFill>
                  <a:srgbClr val="008380"/>
                </a:solidFill>
              </a:rPr>
              <a:t>sk</a:t>
            </a:r>
            <a:r>
              <a:rPr lang="de-DE" sz="1400" dirty="0">
                <a:solidFill>
                  <a:srgbClr val="008380"/>
                </a:solidFill>
              </a:rPr>
              <a:t>(G</a:t>
            </a:r>
            <a:r>
              <a:rPr lang="de-DE" sz="1400" baseline="-25000" dirty="0">
                <a:solidFill>
                  <a:srgbClr val="008380"/>
                </a:solidFill>
              </a:rPr>
              <a:t>2</a:t>
            </a:r>
            <a:r>
              <a:rPr lang="de-DE" sz="1400" dirty="0">
                <a:solidFill>
                  <a:srgbClr val="00838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de-DE" sz="1400" dirty="0"/>
          </a:p>
          <a:p>
            <a:pPr marL="285750" indent="-285750">
              <a:buFont typeface="Arial"/>
              <a:buChar char="•"/>
            </a:pPr>
            <a:r>
              <a:rPr lang="de-DE" sz="1400" dirty="0" err="1"/>
              <a:t>Hence</a:t>
            </a:r>
            <a:r>
              <a:rPr lang="de-DE" sz="1400" dirty="0"/>
              <a:t> not </a:t>
            </a:r>
            <a:r>
              <a:rPr lang="de-DE" sz="1400" dirty="0" err="1"/>
              <a:t>equivalent</a:t>
            </a:r>
            <a:endParaRPr lang="de-DE" sz="1400" dirty="0"/>
          </a:p>
        </p:txBody>
      </p:sp>
      <p:sp>
        <p:nvSpPr>
          <p:cNvPr id="64" name="Inhaltsplatzhalter 2"/>
          <p:cNvSpPr txBox="1">
            <a:spLocks/>
          </p:cNvSpPr>
          <p:nvPr/>
        </p:nvSpPr>
        <p:spPr bwMode="auto">
          <a:xfrm>
            <a:off x="683568" y="1124744"/>
            <a:ext cx="8229600" cy="187220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v(G)</a:t>
            </a:r>
            <a:r>
              <a:rPr lang="en-US" dirty="0">
                <a:solidFill>
                  <a:srgbClr val="0000FF"/>
                </a:solidFill>
              </a:rPr>
              <a:t> = v-structure of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= set of colliders in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/>
              <a:t> of form   </a:t>
            </a:r>
            <a:r>
              <a:rPr lang="en-US" dirty="0">
                <a:solidFill>
                  <a:srgbClr val="008380"/>
                </a:solidFill>
              </a:rPr>
              <a:t>A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→</a:t>
            </a:r>
            <a:r>
              <a:rPr lang="en-US" dirty="0">
                <a:solidFill>
                  <a:srgbClr val="008380"/>
                </a:solidFill>
              </a:rPr>
              <a:t>B←C</a:t>
            </a:r>
            <a:r>
              <a:rPr lang="en-US" dirty="0"/>
              <a:t> where </a:t>
            </a:r>
            <a:r>
              <a:rPr lang="en-US" dirty="0">
                <a:solidFill>
                  <a:srgbClr val="00838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008380"/>
                </a:solidFill>
              </a:rPr>
              <a:t>C</a:t>
            </a:r>
            <a:r>
              <a:rPr lang="en-US" dirty="0"/>
              <a:t> not adjacent</a:t>
            </a:r>
          </a:p>
          <a:p>
            <a:pPr>
              <a:defRPr/>
            </a:pPr>
            <a:r>
              <a:rPr lang="en-US" dirty="0" err="1">
                <a:solidFill>
                  <a:srgbClr val="008380"/>
                </a:solidFill>
              </a:rPr>
              <a:t>sk</a:t>
            </a:r>
            <a:r>
              <a:rPr lang="en-US" dirty="0">
                <a:solidFill>
                  <a:srgbClr val="008380"/>
                </a:solidFill>
              </a:rPr>
              <a:t>(G)</a:t>
            </a:r>
            <a:r>
              <a:rPr lang="en-US" dirty="0">
                <a:solidFill>
                  <a:srgbClr val="0000FF"/>
                </a:solidFill>
              </a:rPr>
              <a:t> = skeleton of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= undirected graph resulting from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/>
              <a:t> 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683568" y="3071282"/>
            <a:ext cx="8064077" cy="86177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600" b="1" dirty="0">
                <a:solidFill>
                  <a:srgbClr val="0000FF"/>
                </a:solidFill>
              </a:rPr>
              <a:t>Definition </a:t>
            </a:r>
          </a:p>
          <a:p>
            <a:pPr marL="0" lvl="1"/>
            <a:r>
              <a:rPr lang="en-US" sz="2400" dirty="0">
                <a:solidFill>
                  <a:srgbClr val="008380"/>
                </a:solidFill>
              </a:rPr>
              <a:t>G</a:t>
            </a:r>
            <a:r>
              <a:rPr lang="en-US" sz="2400" baseline="-25000" dirty="0">
                <a:solidFill>
                  <a:srgbClr val="008380"/>
                </a:solidFill>
              </a:rPr>
              <a:t>1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0000FF"/>
                </a:solidFill>
              </a:rPr>
              <a:t>equivalent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8380"/>
                </a:solidFill>
              </a:rPr>
              <a:t>G</a:t>
            </a:r>
            <a:r>
              <a:rPr lang="en-US" sz="2400" baseline="-25000" dirty="0">
                <a:solidFill>
                  <a:srgbClr val="008380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 err="1"/>
              <a:t>iff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8380"/>
                </a:solidFill>
              </a:rPr>
              <a:t>v(G</a:t>
            </a:r>
            <a:r>
              <a:rPr lang="en-US" sz="2400" baseline="-25000" dirty="0">
                <a:solidFill>
                  <a:srgbClr val="008380"/>
                </a:solidFill>
              </a:rPr>
              <a:t>1</a:t>
            </a:r>
            <a:r>
              <a:rPr lang="en-US" sz="2400" dirty="0">
                <a:solidFill>
                  <a:srgbClr val="008380"/>
                </a:solidFill>
              </a:rPr>
              <a:t>) = v(G</a:t>
            </a:r>
            <a:r>
              <a:rPr lang="en-US" sz="2400" baseline="-25000" dirty="0">
                <a:solidFill>
                  <a:srgbClr val="008380"/>
                </a:solidFill>
              </a:rPr>
              <a:t>2</a:t>
            </a:r>
            <a:r>
              <a:rPr lang="en-US" sz="2400" dirty="0">
                <a:solidFill>
                  <a:srgbClr val="008380"/>
                </a:solidFill>
              </a:rPr>
              <a:t>)</a:t>
            </a:r>
            <a:r>
              <a:rPr lang="en-US" sz="2400" dirty="0"/>
              <a:t> and </a:t>
            </a:r>
            <a:r>
              <a:rPr lang="en-US" sz="2400" dirty="0" err="1">
                <a:solidFill>
                  <a:srgbClr val="008380"/>
                </a:solidFill>
              </a:rPr>
              <a:t>sk</a:t>
            </a:r>
            <a:r>
              <a:rPr lang="en-US" sz="2400" dirty="0">
                <a:solidFill>
                  <a:srgbClr val="008380"/>
                </a:solidFill>
              </a:rPr>
              <a:t>(G</a:t>
            </a:r>
            <a:r>
              <a:rPr lang="en-US" sz="2400" baseline="-25000" dirty="0">
                <a:solidFill>
                  <a:srgbClr val="008380"/>
                </a:solidFill>
              </a:rPr>
              <a:t>1</a:t>
            </a:r>
            <a:r>
              <a:rPr lang="en-US" sz="2400" dirty="0">
                <a:solidFill>
                  <a:srgbClr val="008380"/>
                </a:solidFill>
              </a:rPr>
              <a:t>) = </a:t>
            </a:r>
            <a:r>
              <a:rPr lang="en-US" sz="2400" dirty="0" err="1">
                <a:solidFill>
                  <a:srgbClr val="008380"/>
                </a:solidFill>
              </a:rPr>
              <a:t>sk</a:t>
            </a:r>
            <a:r>
              <a:rPr lang="en-US" sz="2400" dirty="0">
                <a:solidFill>
                  <a:srgbClr val="008380"/>
                </a:solidFill>
              </a:rPr>
              <a:t>(G</a:t>
            </a:r>
            <a:r>
              <a:rPr lang="en-US" sz="2400" baseline="-25000" dirty="0">
                <a:solidFill>
                  <a:srgbClr val="008380"/>
                </a:solidFill>
              </a:rPr>
              <a:t>2</a:t>
            </a:r>
            <a:r>
              <a:rPr lang="en-US" sz="2400" dirty="0">
                <a:solidFill>
                  <a:srgbClr val="00838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5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IC-Algorithm (</a:t>
            </a:r>
            <a:r>
              <a:rPr lang="en-US" dirty="0" err="1"/>
              <a:t>Verma</a:t>
            </a:r>
            <a:r>
              <a:rPr lang="en-US" dirty="0"/>
              <a:t> &amp; Pearl, 1990)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1215330"/>
            <a:ext cx="302433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Input </a:t>
            </a:r>
          </a:p>
          <a:p>
            <a:r>
              <a:rPr lang="de-DE" sz="1600" dirty="0">
                <a:solidFill>
                  <a:srgbClr val="008380"/>
                </a:solidFill>
              </a:rPr>
              <a:t>P</a:t>
            </a:r>
            <a:r>
              <a:rPr lang="de-DE" sz="1600" dirty="0"/>
              <a:t> resp. </a:t>
            </a:r>
          </a:p>
          <a:p>
            <a:r>
              <a:rPr lang="de-DE" sz="1600" dirty="0">
                <a:solidFill>
                  <a:srgbClr val="008380"/>
                </a:solidFill>
              </a:rPr>
              <a:t>P</a:t>
            </a:r>
            <a:r>
              <a:rPr lang="de-DE" sz="1600" dirty="0"/>
              <a:t>-</a:t>
            </a:r>
            <a:r>
              <a:rPr lang="de-DE" sz="1600" dirty="0" err="1"/>
              <a:t>independencies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>
                <a:solidFill>
                  <a:srgbClr val="008380"/>
                </a:solidFill>
              </a:rPr>
              <a:t>(C ⫫ A | B)</a:t>
            </a:r>
          </a:p>
          <a:p>
            <a:r>
              <a:rPr lang="de-DE" sz="1600" dirty="0">
                <a:solidFill>
                  <a:srgbClr val="008380"/>
                </a:solidFill>
              </a:rPr>
              <a:t>(C ⫫ D | B)</a:t>
            </a:r>
          </a:p>
          <a:p>
            <a:r>
              <a:rPr lang="de-DE" sz="1600" dirty="0">
                <a:solidFill>
                  <a:srgbClr val="008380"/>
                </a:solidFill>
              </a:rPr>
              <a:t>(D ⫫ A | B)</a:t>
            </a:r>
          </a:p>
          <a:p>
            <a:r>
              <a:rPr lang="de-DE" sz="1600" dirty="0">
                <a:solidFill>
                  <a:srgbClr val="008380"/>
                </a:solidFill>
              </a:rPr>
              <a:t>(E ⫫ A | B)</a:t>
            </a:r>
          </a:p>
          <a:p>
            <a:r>
              <a:rPr lang="de-DE" sz="1600" dirty="0">
                <a:solidFill>
                  <a:srgbClr val="008380"/>
                </a:solidFill>
              </a:rPr>
              <a:t>(E ⫫ B | C,D)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1215330"/>
            <a:ext cx="3600400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Output</a:t>
            </a:r>
          </a:p>
          <a:p>
            <a:r>
              <a:rPr lang="de-DE" sz="1600" dirty="0"/>
              <a:t>Pattern </a:t>
            </a:r>
          </a:p>
          <a:p>
            <a:r>
              <a:rPr lang="de-DE" sz="1600" dirty="0"/>
              <a:t>(</a:t>
            </a:r>
            <a:r>
              <a:rPr lang="de-DE" sz="1600" dirty="0" err="1"/>
              <a:t>represents</a:t>
            </a:r>
            <a:r>
              <a:rPr lang="de-DE" sz="1600" dirty="0"/>
              <a:t> </a:t>
            </a:r>
            <a:r>
              <a:rPr lang="de-DE" sz="1600" dirty="0" err="1"/>
              <a:t>compatible</a:t>
            </a:r>
            <a:r>
              <a:rPr lang="de-DE" sz="1600" dirty="0"/>
              <a:t> </a:t>
            </a:r>
            <a:r>
              <a:rPr lang="de-DE" sz="1600" dirty="0" err="1"/>
              <a:t>class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equivalent</a:t>
            </a:r>
            <a:r>
              <a:rPr lang="de-DE" sz="1600" dirty="0"/>
              <a:t> DAGs)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600" dirty="0"/>
          </a:p>
        </p:txBody>
      </p:sp>
      <p:grpSp>
        <p:nvGrpSpPr>
          <p:cNvPr id="60" name="Gruppierung 59"/>
          <p:cNvGrpSpPr/>
          <p:nvPr/>
        </p:nvGrpSpPr>
        <p:grpSpPr>
          <a:xfrm>
            <a:off x="3635896" y="1804754"/>
            <a:ext cx="1440160" cy="1120190"/>
            <a:chOff x="3347864" y="2361649"/>
            <a:chExt cx="1440160" cy="1120190"/>
          </a:xfrm>
        </p:grpSpPr>
        <p:sp>
          <p:nvSpPr>
            <p:cNvPr id="6" name="Textfeld 5"/>
            <p:cNvSpPr txBox="1"/>
            <p:nvPr/>
          </p:nvSpPr>
          <p:spPr>
            <a:xfrm>
              <a:off x="3347864" y="2361649"/>
              <a:ext cx="12807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err="1"/>
                <a:t>Algorithm</a:t>
              </a:r>
              <a:r>
                <a:rPr lang="de-DE" sz="2000" dirty="0"/>
                <a:t> </a:t>
              </a:r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>
              <a:off x="3347864" y="2975461"/>
              <a:ext cx="1440160" cy="0"/>
            </a:xfrm>
            <a:prstGeom prst="straightConnector1">
              <a:avLst/>
            </a:prstGeom>
            <a:ln w="793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3347864" y="3081729"/>
              <a:ext cx="1282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err="1"/>
                <a:t>Steps</a:t>
              </a:r>
              <a:r>
                <a:rPr lang="de-DE" sz="2000" dirty="0"/>
                <a:t> 1-3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7905779" y="291565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3" name="Oval 12"/>
          <p:cNvSpPr/>
          <p:nvPr/>
        </p:nvSpPr>
        <p:spPr>
          <a:xfrm>
            <a:off x="6321603" y="291566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4" name="Oval 13"/>
          <p:cNvSpPr/>
          <p:nvPr/>
        </p:nvSpPr>
        <p:spPr>
          <a:xfrm>
            <a:off x="7113691" y="334770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15" name="Gerade Verbindung mit Pfeil 14"/>
          <p:cNvCxnSpPr>
            <a:stCxn id="17" idx="6"/>
            <a:endCxn id="12" idx="1"/>
          </p:cNvCxnSpPr>
          <p:nvPr/>
        </p:nvCxnSpPr>
        <p:spPr>
          <a:xfrm>
            <a:off x="7257707" y="2699620"/>
            <a:ext cx="669163" cy="23712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3" idx="5"/>
            <a:endCxn id="14" idx="1"/>
          </p:cNvCxnSpPr>
          <p:nvPr/>
        </p:nvCxnSpPr>
        <p:spPr>
          <a:xfrm>
            <a:off x="6444528" y="3038580"/>
            <a:ext cx="690254" cy="330208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113691" y="26276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9" name="Oval 18"/>
          <p:cNvSpPr/>
          <p:nvPr/>
        </p:nvSpPr>
        <p:spPr>
          <a:xfrm>
            <a:off x="5745539" y="291566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cxnSp>
        <p:nvCxnSpPr>
          <p:cNvPr id="21" name="Gerade Verbindung mit Pfeil 20"/>
          <p:cNvCxnSpPr>
            <a:stCxn id="13" idx="6"/>
            <a:endCxn id="17" idx="2"/>
          </p:cNvCxnSpPr>
          <p:nvPr/>
        </p:nvCxnSpPr>
        <p:spPr>
          <a:xfrm flipV="1">
            <a:off x="6465619" y="2699620"/>
            <a:ext cx="648072" cy="28804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4" idx="7"/>
            <a:endCxn id="12" idx="4"/>
          </p:cNvCxnSpPr>
          <p:nvPr/>
        </p:nvCxnSpPr>
        <p:spPr>
          <a:xfrm flipV="1">
            <a:off x="7236616" y="3059652"/>
            <a:ext cx="741171" cy="309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610110" y="2555612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</a:t>
            </a:r>
            <a:endParaRPr lang="de-DE" sz="1600" baseline="-25000" dirty="0"/>
          </a:p>
        </p:txBody>
      </p:sp>
      <p:sp>
        <p:nvSpPr>
          <p:cNvPr id="25" name="Textfeld 24"/>
          <p:cNvSpPr txBox="1"/>
          <p:nvPr/>
        </p:nvSpPr>
        <p:spPr>
          <a:xfrm>
            <a:off x="6258182" y="2555612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</a:t>
            </a:r>
            <a:endParaRPr lang="de-DE" sz="1600" baseline="-25000" dirty="0"/>
          </a:p>
        </p:txBody>
      </p:sp>
      <p:sp>
        <p:nvSpPr>
          <p:cNvPr id="26" name="Textfeld 25"/>
          <p:cNvSpPr txBox="1"/>
          <p:nvPr/>
        </p:nvSpPr>
        <p:spPr>
          <a:xfrm>
            <a:off x="7905779" y="2555612"/>
            <a:ext cx="32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E</a:t>
            </a:r>
            <a:endParaRPr lang="de-DE" sz="1600" baseline="-25000" dirty="0"/>
          </a:p>
        </p:txBody>
      </p:sp>
      <p:cxnSp>
        <p:nvCxnSpPr>
          <p:cNvPr id="45" name="Gerade Verbindung mit Pfeil 44"/>
          <p:cNvCxnSpPr>
            <a:stCxn id="19" idx="6"/>
            <a:endCxn id="13" idx="2"/>
          </p:cNvCxnSpPr>
          <p:nvPr/>
        </p:nvCxnSpPr>
        <p:spPr>
          <a:xfrm>
            <a:off x="5889555" y="298766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7185699" y="2402304"/>
            <a:ext cx="332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C</a:t>
            </a:r>
            <a:endParaRPr lang="de-DE" sz="1600" baseline="-25000" dirty="0"/>
          </a:p>
        </p:txBody>
      </p:sp>
      <p:sp>
        <p:nvSpPr>
          <p:cNvPr id="53" name="Textfeld 52"/>
          <p:cNvSpPr txBox="1"/>
          <p:nvPr/>
        </p:nvSpPr>
        <p:spPr>
          <a:xfrm>
            <a:off x="7266294" y="3275692"/>
            <a:ext cx="332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</a:t>
            </a:r>
            <a:endParaRPr lang="de-DE" sz="1600" baseline="-25000" dirty="0"/>
          </a:p>
        </p:txBody>
      </p:sp>
      <p:sp>
        <p:nvSpPr>
          <p:cNvPr id="58" name="Textfeld 57"/>
          <p:cNvSpPr txBox="1"/>
          <p:nvPr/>
        </p:nvSpPr>
        <p:spPr>
          <a:xfrm>
            <a:off x="1907704" y="6165304"/>
            <a:ext cx="501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3366FF"/>
                </a:solidFill>
              </a:rPr>
              <a:t>Verma</a:t>
            </a:r>
            <a:r>
              <a:rPr lang="de-DE" sz="1200" dirty="0">
                <a:solidFill>
                  <a:srgbClr val="3366FF"/>
                </a:solidFill>
              </a:rPr>
              <a:t>, T. &amp; Pearl, J: </a:t>
            </a:r>
            <a:r>
              <a:rPr lang="de-DE" sz="1200" dirty="0" err="1">
                <a:solidFill>
                  <a:srgbClr val="3366FF"/>
                </a:solidFill>
              </a:rPr>
              <a:t>Equivalence</a:t>
            </a:r>
            <a:r>
              <a:rPr lang="de-DE" sz="1200" dirty="0">
                <a:solidFill>
                  <a:srgbClr val="3366FF"/>
                </a:solidFill>
              </a:rPr>
              <a:t> </a:t>
            </a:r>
            <a:r>
              <a:rPr lang="de-DE" sz="1200" dirty="0" err="1">
                <a:solidFill>
                  <a:srgbClr val="3366FF"/>
                </a:solidFill>
              </a:rPr>
              <a:t>and</a:t>
            </a:r>
            <a:r>
              <a:rPr lang="de-DE" sz="1200" dirty="0">
                <a:solidFill>
                  <a:srgbClr val="3366FF"/>
                </a:solidFill>
              </a:rPr>
              <a:t> </a:t>
            </a:r>
            <a:r>
              <a:rPr lang="de-DE" sz="1200" dirty="0" err="1">
                <a:solidFill>
                  <a:srgbClr val="3366FF"/>
                </a:solidFill>
              </a:rPr>
              <a:t>synthesis</a:t>
            </a:r>
            <a:r>
              <a:rPr lang="de-DE" sz="1200" dirty="0">
                <a:solidFill>
                  <a:srgbClr val="3366FF"/>
                </a:solidFill>
              </a:rPr>
              <a:t> </a:t>
            </a:r>
            <a:r>
              <a:rPr lang="de-DE" sz="1200" dirty="0" err="1">
                <a:solidFill>
                  <a:srgbClr val="3366FF"/>
                </a:solidFill>
              </a:rPr>
              <a:t>of</a:t>
            </a:r>
            <a:r>
              <a:rPr lang="de-DE" sz="1200" dirty="0">
                <a:solidFill>
                  <a:srgbClr val="3366FF"/>
                </a:solidFill>
              </a:rPr>
              <a:t> </a:t>
            </a:r>
            <a:r>
              <a:rPr lang="de-DE" sz="1200" dirty="0" err="1">
                <a:solidFill>
                  <a:srgbClr val="3366FF"/>
                </a:solidFill>
              </a:rPr>
              <a:t>causal</a:t>
            </a:r>
            <a:r>
              <a:rPr lang="de-DE" sz="1200" dirty="0">
                <a:solidFill>
                  <a:srgbClr val="3366FF"/>
                </a:solidFill>
              </a:rPr>
              <a:t> </a:t>
            </a:r>
            <a:r>
              <a:rPr lang="de-DE" sz="1200" dirty="0" err="1">
                <a:solidFill>
                  <a:srgbClr val="3366FF"/>
                </a:solidFill>
              </a:rPr>
              <a:t>models</a:t>
            </a:r>
            <a:r>
              <a:rPr lang="de-DE" sz="1200" dirty="0">
                <a:solidFill>
                  <a:srgbClr val="3366FF"/>
                </a:solidFill>
              </a:rPr>
              <a:t>. </a:t>
            </a:r>
            <a:r>
              <a:rPr lang="de-DE" sz="1200" dirty="0" err="1">
                <a:solidFill>
                  <a:srgbClr val="3366FF"/>
                </a:solidFill>
              </a:rPr>
              <a:t>Proceedings</a:t>
            </a:r>
            <a:r>
              <a:rPr lang="de-DE" sz="1200" dirty="0">
                <a:solidFill>
                  <a:srgbClr val="3366FF"/>
                </a:solidFill>
              </a:rPr>
              <a:t> </a:t>
            </a:r>
            <a:r>
              <a:rPr lang="de-DE" sz="1200" dirty="0" err="1">
                <a:solidFill>
                  <a:srgbClr val="3366FF"/>
                </a:solidFill>
              </a:rPr>
              <a:t>of</a:t>
            </a:r>
            <a:r>
              <a:rPr lang="de-DE" sz="1200" dirty="0">
                <a:solidFill>
                  <a:srgbClr val="3366FF"/>
                </a:solidFill>
              </a:rPr>
              <a:t> </a:t>
            </a:r>
            <a:r>
              <a:rPr lang="de-DE" sz="1200" dirty="0" err="1">
                <a:solidFill>
                  <a:srgbClr val="3366FF"/>
                </a:solidFill>
              </a:rPr>
              <a:t>the</a:t>
            </a:r>
            <a:r>
              <a:rPr lang="de-DE" sz="1200" dirty="0">
                <a:solidFill>
                  <a:srgbClr val="3366FF"/>
                </a:solidFill>
              </a:rPr>
              <a:t> 6. </a:t>
            </a:r>
            <a:r>
              <a:rPr lang="de-DE" sz="1200" dirty="0" err="1">
                <a:solidFill>
                  <a:srgbClr val="3366FF"/>
                </a:solidFill>
              </a:rPr>
              <a:t>conference</a:t>
            </a:r>
            <a:r>
              <a:rPr lang="de-DE" sz="1200" dirty="0">
                <a:solidFill>
                  <a:srgbClr val="3366FF"/>
                </a:solidFill>
              </a:rPr>
              <a:t> on </a:t>
            </a:r>
            <a:r>
              <a:rPr lang="de-DE" sz="1200" dirty="0" err="1">
                <a:solidFill>
                  <a:srgbClr val="3366FF"/>
                </a:solidFill>
              </a:rPr>
              <a:t>Uncertainty</a:t>
            </a:r>
            <a:r>
              <a:rPr lang="de-DE" sz="1200" dirty="0">
                <a:solidFill>
                  <a:srgbClr val="3366FF"/>
                </a:solidFill>
              </a:rPr>
              <a:t> in AI, 220-227, 1990. 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395536" y="3861048"/>
            <a:ext cx="8496944" cy="1200328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00FF"/>
                </a:solidFill>
              </a:rPr>
              <a:t>Definition </a:t>
            </a:r>
          </a:p>
          <a:p>
            <a:r>
              <a:rPr lang="de-DE" sz="2400" dirty="0">
                <a:solidFill>
                  <a:srgbClr val="0000FF"/>
                </a:solidFill>
              </a:rPr>
              <a:t>Pattern</a:t>
            </a:r>
            <a:r>
              <a:rPr lang="de-DE" sz="2400" dirty="0"/>
              <a:t>  =   </a:t>
            </a:r>
            <a:r>
              <a:rPr lang="de-DE" sz="2400" dirty="0" err="1"/>
              <a:t>partially</a:t>
            </a:r>
            <a:r>
              <a:rPr lang="de-DE" sz="2400" dirty="0"/>
              <a:t> </a:t>
            </a:r>
            <a:r>
              <a:rPr lang="de-DE" sz="2400" dirty="0" err="1"/>
              <a:t>directed</a:t>
            </a:r>
            <a:r>
              <a:rPr lang="de-DE" sz="2400" dirty="0"/>
              <a:t> DAG</a:t>
            </a:r>
          </a:p>
          <a:p>
            <a:r>
              <a:rPr lang="de-DE" sz="2400" dirty="0"/>
              <a:t>                =   DAG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directed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non-</a:t>
            </a:r>
            <a:r>
              <a:rPr lang="de-DE" sz="2400" dirty="0" err="1"/>
              <a:t>directed</a:t>
            </a:r>
            <a:r>
              <a:rPr lang="de-DE" sz="2400" dirty="0"/>
              <a:t> </a:t>
            </a:r>
            <a:r>
              <a:rPr lang="de-DE" sz="2400" dirty="0" err="1"/>
              <a:t>edges</a:t>
            </a:r>
            <a:r>
              <a:rPr lang="de-DE" sz="2400" dirty="0"/>
              <a:t> 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32674" y="5157192"/>
            <a:ext cx="7379686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</a:rPr>
              <a:t>Directed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edge</a:t>
            </a:r>
            <a:r>
              <a:rPr lang="de-DE" sz="1600" dirty="0">
                <a:solidFill>
                  <a:srgbClr val="008380"/>
                </a:solidFill>
              </a:rPr>
              <a:t> A-&gt; B </a:t>
            </a:r>
            <a:r>
              <a:rPr lang="de-DE" sz="1600" dirty="0">
                <a:solidFill>
                  <a:schemeClr val="tx1"/>
                </a:solidFill>
              </a:rPr>
              <a:t>in </a:t>
            </a:r>
            <a:r>
              <a:rPr lang="de-DE" sz="1600" dirty="0" err="1">
                <a:solidFill>
                  <a:schemeClr val="tx1"/>
                </a:solidFill>
              </a:rPr>
              <a:t>pattern</a:t>
            </a:r>
            <a:r>
              <a:rPr lang="de-DE" sz="1600" dirty="0">
                <a:solidFill>
                  <a:schemeClr val="tx1"/>
                </a:solidFill>
              </a:rPr>
              <a:t>:    In </a:t>
            </a:r>
            <a:r>
              <a:rPr lang="de-DE" sz="1600" dirty="0" err="1">
                <a:solidFill>
                  <a:schemeClr val="tx1"/>
                </a:solidFill>
              </a:rPr>
              <a:t>any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of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DAGs 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edge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rgbClr val="008380"/>
                </a:solidFill>
              </a:rPr>
              <a:t>A-&gt;B</a:t>
            </a:r>
          </a:p>
          <a:p>
            <a:r>
              <a:rPr lang="de-DE" sz="1600" dirty="0" err="1">
                <a:solidFill>
                  <a:schemeClr val="tx1"/>
                </a:solidFill>
              </a:rPr>
              <a:t>Undirected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edge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rgbClr val="008380"/>
                </a:solidFill>
              </a:rPr>
              <a:t>A-B </a:t>
            </a:r>
            <a:r>
              <a:rPr lang="de-DE" sz="1600" dirty="0">
                <a:solidFill>
                  <a:schemeClr val="tx1"/>
                </a:solidFill>
              </a:rPr>
              <a:t>in </a:t>
            </a:r>
            <a:r>
              <a:rPr lang="de-DE" sz="1600" dirty="0" err="1">
                <a:solidFill>
                  <a:schemeClr val="tx1"/>
                </a:solidFill>
              </a:rPr>
              <a:t>pattern</a:t>
            </a:r>
            <a:r>
              <a:rPr lang="de-DE" sz="1600" dirty="0">
                <a:solidFill>
                  <a:schemeClr val="tx1"/>
                </a:solidFill>
              </a:rPr>
              <a:t>:  </a:t>
            </a:r>
            <a:r>
              <a:rPr lang="de-DE" sz="1600" dirty="0" err="1">
                <a:solidFill>
                  <a:schemeClr val="tx1"/>
                </a:solidFill>
              </a:rPr>
              <a:t>There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exists</a:t>
            </a:r>
            <a:r>
              <a:rPr lang="de-DE" sz="1600" dirty="0">
                <a:solidFill>
                  <a:schemeClr val="tx1"/>
                </a:solidFill>
              </a:rPr>
              <a:t> (</a:t>
            </a:r>
            <a:r>
              <a:rPr lang="de-DE" sz="1600" dirty="0" err="1">
                <a:solidFill>
                  <a:schemeClr val="tx1"/>
                </a:solidFill>
              </a:rPr>
              <a:t>equivalent</a:t>
            </a:r>
            <a:r>
              <a:rPr lang="de-DE" sz="1600" dirty="0">
                <a:solidFill>
                  <a:schemeClr val="tx1"/>
                </a:solidFill>
              </a:rPr>
              <a:t>) DAGs </a:t>
            </a:r>
            <a:r>
              <a:rPr lang="de-DE" sz="1600" dirty="0" err="1">
                <a:solidFill>
                  <a:schemeClr val="tx1"/>
                </a:solidFill>
              </a:rPr>
              <a:t>with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rgbClr val="008380"/>
                </a:solidFill>
              </a:rPr>
              <a:t>A-&gt;B</a:t>
            </a:r>
            <a:r>
              <a:rPr lang="de-DE" sz="1600" dirty="0">
                <a:solidFill>
                  <a:schemeClr val="tx1"/>
                </a:solidFill>
              </a:rPr>
              <a:t> in </a:t>
            </a:r>
            <a:r>
              <a:rPr lang="de-DE" sz="1600" dirty="0" err="1">
                <a:solidFill>
                  <a:schemeClr val="tx1"/>
                </a:solidFill>
              </a:rPr>
              <a:t>one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and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</a:p>
          <a:p>
            <a:r>
              <a:rPr lang="de-DE" sz="1600">
                <a:solidFill>
                  <a:srgbClr val="008380"/>
                </a:solidFill>
              </a:rPr>
              <a:t>                                                                 </a:t>
            </a:r>
            <a:r>
              <a:rPr lang="de-DE" sz="1600" dirty="0">
                <a:solidFill>
                  <a:srgbClr val="008380"/>
                </a:solidFill>
              </a:rPr>
              <a:t>B -&gt;A </a:t>
            </a:r>
            <a:r>
              <a:rPr lang="de-DE" sz="1600" dirty="0">
                <a:solidFill>
                  <a:schemeClr val="tx1"/>
                </a:solidFill>
              </a:rPr>
              <a:t>in 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other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8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IC-Algorithm (Informally)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3888431"/>
          </a:xfrm>
        </p:spPr>
        <p:txBody>
          <a:bodyPr/>
          <a:lstStyle/>
          <a:p>
            <a:pPr marL="514350" indent="-514350">
              <a:spcBef>
                <a:spcPct val="0"/>
              </a:spcBef>
              <a:buAutoNum type="arabicPeriod"/>
            </a:pPr>
            <a:r>
              <a:rPr lang="en-US" dirty="0"/>
              <a:t>Find all pairs of variables that are dependent of each other (applying standard statistical method on the database) and eliminate indirect dependencies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 marL="57150" indent="0">
              <a:spcBef>
                <a:spcPct val="0"/>
              </a:spcBef>
              <a:buNone/>
            </a:pPr>
            <a:r>
              <a:rPr lang="en-US" dirty="0"/>
              <a:t>2. + 3. Determine directions of dependencies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388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4248472"/>
          </a:xfrm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00FF"/>
                </a:solidFill>
              </a:rPr>
              <a:t>IC-Algorithm (schema)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Add (undirected) edge </a:t>
            </a:r>
            <a:r>
              <a:rPr lang="en-US" dirty="0">
                <a:solidFill>
                  <a:srgbClr val="008380"/>
                </a:solidFill>
              </a:rPr>
              <a:t>A-B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there is no set of </a:t>
            </a:r>
            <a:r>
              <a:rPr lang="en-US"/>
              <a:t>RVs </a:t>
            </a:r>
            <a:r>
              <a:rPr lang="en-US" b="1">
                <a:solidFill>
                  <a:srgbClr val="008380"/>
                </a:solidFill>
              </a:rPr>
              <a:t>Z </a:t>
            </a:r>
            <a:r>
              <a:rPr lang="en-US"/>
              <a:t> </a:t>
            </a:r>
            <a:r>
              <a:rPr lang="en-US" dirty="0"/>
              <a:t>such that </a:t>
            </a:r>
            <a:r>
              <a:rPr lang="en-US" dirty="0">
                <a:solidFill>
                  <a:srgbClr val="008380"/>
                </a:solidFill>
              </a:rPr>
              <a:t>(A⫫B|</a:t>
            </a:r>
            <a:r>
              <a:rPr lang="en-US" b="1" dirty="0">
                <a:solidFill>
                  <a:srgbClr val="008380"/>
                </a:solidFill>
              </a:rPr>
              <a:t>Z</a:t>
            </a:r>
            <a:r>
              <a:rPr lang="en-US" dirty="0">
                <a:solidFill>
                  <a:srgbClr val="008380"/>
                </a:solidFill>
              </a:rPr>
              <a:t>)</a:t>
            </a:r>
            <a:r>
              <a:rPr lang="en-US" baseline="-25000" dirty="0">
                <a:solidFill>
                  <a:srgbClr val="008380"/>
                </a:solidFill>
              </a:rPr>
              <a:t>P. </a:t>
            </a:r>
            <a:r>
              <a:rPr lang="en-US" dirty="0">
                <a:solidFill>
                  <a:schemeClr val="tx1"/>
                </a:solidFill>
              </a:rPr>
              <a:t>Otherwise let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baseline="-25000" dirty="0">
                <a:solidFill>
                  <a:srgbClr val="008380"/>
                </a:solidFill>
              </a:rPr>
              <a:t>AB</a:t>
            </a:r>
            <a:r>
              <a:rPr lang="en-US" dirty="0">
                <a:solidFill>
                  <a:srgbClr val="00838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denote some set </a:t>
            </a:r>
            <a:r>
              <a:rPr lang="en-US" b="1" dirty="0">
                <a:solidFill>
                  <a:srgbClr val="008380"/>
                </a:solidFill>
              </a:rPr>
              <a:t>Z</a:t>
            </a:r>
            <a:r>
              <a:rPr lang="en-US" dirty="0">
                <a:solidFill>
                  <a:srgbClr val="00838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with</a:t>
            </a:r>
            <a:r>
              <a:rPr lang="en-US" dirty="0">
                <a:solidFill>
                  <a:srgbClr val="008380"/>
                </a:solidFill>
              </a:rPr>
              <a:t> (A⫫B|</a:t>
            </a:r>
            <a:r>
              <a:rPr lang="en-US" b="1" dirty="0">
                <a:solidFill>
                  <a:srgbClr val="008380"/>
                </a:solidFill>
              </a:rPr>
              <a:t>Z</a:t>
            </a:r>
            <a:r>
              <a:rPr lang="en-US" dirty="0">
                <a:solidFill>
                  <a:srgbClr val="008380"/>
                </a:solidFill>
              </a:rPr>
              <a:t>)</a:t>
            </a:r>
            <a:r>
              <a:rPr lang="en-US" baseline="-25000" dirty="0">
                <a:solidFill>
                  <a:srgbClr val="008380"/>
                </a:solidFill>
              </a:rPr>
              <a:t>P.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If </a:t>
            </a:r>
            <a:r>
              <a:rPr lang="en-US" dirty="0">
                <a:solidFill>
                  <a:srgbClr val="008380"/>
                </a:solidFill>
              </a:rPr>
              <a:t>A−B−C</a:t>
            </a:r>
            <a:r>
              <a:rPr lang="en-US" dirty="0"/>
              <a:t> and not </a:t>
            </a:r>
            <a:r>
              <a:rPr lang="en-US" dirty="0">
                <a:solidFill>
                  <a:srgbClr val="008380"/>
                </a:solidFill>
              </a:rPr>
              <a:t>A-C, </a:t>
            </a:r>
            <a:r>
              <a:rPr lang="en-US" dirty="0"/>
              <a:t> then  </a:t>
            </a:r>
            <a:r>
              <a:rPr lang="en-US" dirty="0">
                <a:solidFill>
                  <a:srgbClr val="008380"/>
                </a:solidFill>
              </a:rPr>
              <a:t>A→B←C   </a:t>
            </a:r>
            <a:r>
              <a:rPr lang="en-US" dirty="0" err="1"/>
              <a:t>iff</a:t>
            </a:r>
            <a:r>
              <a:rPr lang="en-US" dirty="0"/>
              <a:t>    </a:t>
            </a:r>
          </a:p>
          <a:p>
            <a:pPr marL="914400" lvl="2" indent="0">
              <a:buNone/>
              <a:defRPr/>
            </a:pPr>
            <a:r>
              <a:rPr lang="en-US" sz="2400" dirty="0">
                <a:solidFill>
                  <a:srgbClr val="008380"/>
                </a:solidFill>
              </a:rPr>
              <a:t>B  ∉ Z</a:t>
            </a:r>
            <a:r>
              <a:rPr lang="en-US" sz="2400" baseline="-25000" dirty="0">
                <a:solidFill>
                  <a:srgbClr val="008380"/>
                </a:solidFill>
              </a:rPr>
              <a:t>AC</a:t>
            </a:r>
            <a:r>
              <a:rPr lang="en-US" sz="2400" dirty="0"/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Orient as many of the undirected edges as possible, under the following constraints: </a:t>
            </a:r>
          </a:p>
          <a:p>
            <a:pPr marL="1314450" lvl="2" indent="-457200">
              <a:defRPr/>
            </a:pPr>
            <a:r>
              <a:rPr lang="en-US" dirty="0"/>
              <a:t>orientation should not create a new v-structure and</a:t>
            </a:r>
          </a:p>
          <a:p>
            <a:pPr marL="1314450" lvl="2" indent="-457200">
              <a:defRPr/>
            </a:pPr>
            <a:r>
              <a:rPr lang="en-US" dirty="0"/>
              <a:t>orientation should not create a directed cycle.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5589240"/>
            <a:ext cx="8064896" cy="92333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err="1"/>
              <a:t>Steps</a:t>
            </a:r>
            <a:r>
              <a:rPr lang="de-DE" dirty="0"/>
              <a:t> 1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3 </a:t>
            </a:r>
            <a:r>
              <a:rPr lang="de-DE" dirty="0" err="1"/>
              <a:t>leave</a:t>
            </a:r>
            <a:r>
              <a:rPr lang="de-DE" dirty="0"/>
              <a:t> out </a:t>
            </a:r>
            <a:r>
              <a:rPr lang="de-DE" dirty="0" err="1"/>
              <a:t>details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/>
              <a:t>Hierarchical</a:t>
            </a:r>
            <a:r>
              <a:rPr lang="de-DE" dirty="0"/>
              <a:t> </a:t>
            </a:r>
            <a:r>
              <a:rPr lang="de-DE" dirty="0" err="1"/>
              <a:t>refinement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1 </a:t>
            </a:r>
            <a:r>
              <a:rPr lang="de-DE" dirty="0" err="1"/>
              <a:t>gives</a:t>
            </a:r>
            <a:r>
              <a:rPr lang="de-DE" dirty="0"/>
              <a:t> PC </a:t>
            </a:r>
            <a:r>
              <a:rPr lang="de-DE" dirty="0" err="1"/>
              <a:t>algorithm</a:t>
            </a:r>
            <a:r>
              <a:rPr lang="de-DE" dirty="0"/>
              <a:t> (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de-DE" dirty="0"/>
              <a:t>A </a:t>
            </a:r>
            <a:r>
              <a:rPr lang="de-DE" dirty="0" err="1"/>
              <a:t>refinement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3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4 </a:t>
            </a:r>
            <a:r>
              <a:rPr lang="de-DE" dirty="0" err="1"/>
              <a:t>rules</a:t>
            </a:r>
            <a:r>
              <a:rPr lang="de-DE" dirty="0"/>
              <a:t> (</a:t>
            </a:r>
            <a:r>
              <a:rPr lang="de-DE" dirty="0" err="1"/>
              <a:t>thereafter</a:t>
            </a:r>
            <a:r>
              <a:rPr lang="de-DE" dirty="0"/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528" y="332656"/>
            <a:ext cx="8064896" cy="64633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Note: „</a:t>
            </a:r>
            <a:r>
              <a:rPr lang="de-DE" dirty="0" err="1"/>
              <a:t>Possible</a:t>
            </a:r>
            <a:r>
              <a:rPr lang="de-DE" dirty="0"/>
              <a:t>“ in </a:t>
            </a:r>
            <a:r>
              <a:rPr lang="de-DE" dirty="0" err="1"/>
              <a:t>step</a:t>
            </a:r>
            <a:r>
              <a:rPr lang="de-DE" dirty="0"/>
              <a:t> 3 </a:t>
            </a:r>
            <a:r>
              <a:rPr lang="de-DE" dirty="0" err="1"/>
              <a:t>means</a:t>
            </a:r>
            <a:r>
              <a:rPr lang="de-DE" dirty="0"/>
              <a:t>: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find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patterns</a:t>
            </a:r>
            <a:r>
              <a:rPr lang="de-DE" dirty="0"/>
              <a:t> such </a:t>
            </a:r>
            <a:r>
              <a:rPr lang="de-DE" dirty="0" err="1"/>
              <a:t>that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edge</a:t>
            </a:r>
            <a:r>
              <a:rPr lang="de-DE" dirty="0"/>
              <a:t> A-B </a:t>
            </a:r>
            <a:r>
              <a:rPr lang="de-DE" dirty="0" err="1"/>
              <a:t>becomes</a:t>
            </a:r>
            <a:r>
              <a:rPr lang="de-DE" dirty="0"/>
              <a:t> A-&gt;B but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A&lt;-B, </a:t>
            </a:r>
            <a:r>
              <a:rPr lang="de-DE" dirty="0" err="1"/>
              <a:t>then</a:t>
            </a:r>
            <a:r>
              <a:rPr lang="de-DE" dirty="0"/>
              <a:t> do not orient. </a:t>
            </a:r>
          </a:p>
        </p:txBody>
      </p:sp>
    </p:spTree>
    <p:extLst>
      <p:ext uri="{BB962C8B-B14F-4D97-AF65-F5344CB8AC3E}">
        <p14:creationId xmlns:p14="http://schemas.microsoft.com/office/powerpoint/2010/main" val="22703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PC algorithm (</a:t>
            </a:r>
            <a:r>
              <a:rPr lang="en-US" dirty="0" err="1"/>
              <a:t>Spirtes</a:t>
            </a:r>
            <a:r>
              <a:rPr lang="en-US"/>
              <a:t> &amp; </a:t>
            </a:r>
            <a:r>
              <a:rPr lang="en-US" dirty="0" err="1"/>
              <a:t>Glymour</a:t>
            </a:r>
            <a:r>
              <a:rPr lang="en-US" dirty="0"/>
              <a:t>, 1991)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4392488"/>
          </a:xfrm>
        </p:spPr>
        <p:txBody>
          <a:bodyPr/>
          <a:lstStyle/>
          <a:p>
            <a:pPr>
              <a:defRPr/>
            </a:pPr>
            <a:r>
              <a:rPr lang="en-US" dirty="0"/>
              <a:t>Remember Step 1 of IC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Add (undirected) edge </a:t>
            </a:r>
            <a:r>
              <a:rPr lang="en-US" dirty="0">
                <a:solidFill>
                  <a:srgbClr val="008380"/>
                </a:solidFill>
              </a:rPr>
              <a:t>A-B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there is no set of RVs  </a:t>
            </a:r>
            <a:r>
              <a:rPr lang="en-US" b="1" dirty="0">
                <a:solidFill>
                  <a:srgbClr val="008380"/>
                </a:solidFill>
              </a:rPr>
              <a:t>Z </a:t>
            </a:r>
            <a:r>
              <a:rPr lang="en-US" dirty="0"/>
              <a:t> such that </a:t>
            </a:r>
            <a:r>
              <a:rPr lang="en-US" dirty="0">
                <a:solidFill>
                  <a:srgbClr val="008380"/>
                </a:solidFill>
              </a:rPr>
              <a:t>(A⫫B|</a:t>
            </a:r>
            <a:r>
              <a:rPr lang="en-US" b="1" dirty="0">
                <a:solidFill>
                  <a:srgbClr val="008380"/>
                </a:solidFill>
              </a:rPr>
              <a:t>Z</a:t>
            </a:r>
            <a:r>
              <a:rPr lang="en-US" dirty="0">
                <a:solidFill>
                  <a:srgbClr val="008380"/>
                </a:solidFill>
              </a:rPr>
              <a:t>)</a:t>
            </a:r>
            <a:r>
              <a:rPr lang="en-US" baseline="-25000" dirty="0">
                <a:solidFill>
                  <a:srgbClr val="008380"/>
                </a:solidFill>
              </a:rPr>
              <a:t>P. </a:t>
            </a:r>
            <a:r>
              <a:rPr lang="en-US" dirty="0"/>
              <a:t>Otherwise let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baseline="-25000" dirty="0">
                <a:solidFill>
                  <a:srgbClr val="008380"/>
                </a:solidFill>
              </a:rPr>
              <a:t>AB</a:t>
            </a:r>
            <a:r>
              <a:rPr lang="en-US" dirty="0">
                <a:solidFill>
                  <a:srgbClr val="00838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denote some set </a:t>
            </a:r>
            <a:r>
              <a:rPr lang="en-US" b="1" dirty="0">
                <a:solidFill>
                  <a:srgbClr val="008380"/>
                </a:solidFill>
              </a:rPr>
              <a:t>Z</a:t>
            </a:r>
            <a:r>
              <a:rPr lang="en-US" dirty="0">
                <a:solidFill>
                  <a:srgbClr val="00838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with</a:t>
            </a:r>
            <a:r>
              <a:rPr lang="en-US" dirty="0">
                <a:solidFill>
                  <a:srgbClr val="008380"/>
                </a:solidFill>
              </a:rPr>
              <a:t> (A⫫B|</a:t>
            </a:r>
            <a:r>
              <a:rPr lang="en-US" b="1" dirty="0">
                <a:solidFill>
                  <a:srgbClr val="008380"/>
                </a:solidFill>
              </a:rPr>
              <a:t>Z</a:t>
            </a:r>
            <a:r>
              <a:rPr lang="en-US" dirty="0">
                <a:solidFill>
                  <a:srgbClr val="008380"/>
                </a:solidFill>
              </a:rPr>
              <a:t>)</a:t>
            </a:r>
            <a:r>
              <a:rPr lang="en-US" baseline="-25000" dirty="0">
                <a:solidFill>
                  <a:srgbClr val="008380"/>
                </a:solidFill>
              </a:rPr>
              <a:t>P.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Have to search </a:t>
            </a:r>
            <a:r>
              <a:rPr lang="en-US" b="1" dirty="0"/>
              <a:t>all</a:t>
            </a:r>
            <a:r>
              <a:rPr lang="en-US" dirty="0"/>
              <a:t> sets </a:t>
            </a:r>
            <a:r>
              <a:rPr lang="en-US" b="1" dirty="0">
                <a:solidFill>
                  <a:srgbClr val="008380"/>
                </a:solidFill>
              </a:rPr>
              <a:t>Z</a:t>
            </a:r>
            <a:r>
              <a:rPr lang="en-US" dirty="0"/>
              <a:t> of RVs for given nodes </a:t>
            </a:r>
            <a:r>
              <a:rPr lang="en-US" dirty="0">
                <a:solidFill>
                  <a:srgbClr val="008380"/>
                </a:solidFill>
              </a:rPr>
              <a:t>A,B</a:t>
            </a:r>
          </a:p>
          <a:p>
            <a:pPr lvl="1">
              <a:defRPr/>
            </a:pPr>
            <a:r>
              <a:rPr lang="en-US" dirty="0"/>
              <a:t>Start with fully connected graph (with undirected edges)</a:t>
            </a:r>
          </a:p>
          <a:p>
            <a:pPr lvl="1">
              <a:defRPr/>
            </a:pPr>
            <a:r>
              <a:rPr lang="en-US" dirty="0"/>
              <a:t>Done systematically by sets of cardinality 0,1,2,3…</a:t>
            </a:r>
          </a:p>
          <a:p>
            <a:pPr lvl="1">
              <a:defRPr/>
            </a:pPr>
            <a:r>
              <a:rPr lang="en-US" dirty="0"/>
              <a:t>Remove edges from graph as soon as independence found</a:t>
            </a:r>
          </a:p>
          <a:p>
            <a:pPr lvl="1">
              <a:defRPr/>
            </a:pPr>
            <a:r>
              <a:rPr lang="en-US" dirty="0"/>
              <a:t>Polynomial time for graphs of finite degree (because can restrict search for </a:t>
            </a:r>
            <a:r>
              <a:rPr lang="en-US" b="1" dirty="0">
                <a:solidFill>
                  <a:srgbClr val="008380"/>
                </a:solidFill>
              </a:rPr>
              <a:t>Z</a:t>
            </a:r>
            <a:r>
              <a:rPr lang="en-US" dirty="0"/>
              <a:t> to nodes adjacent to </a:t>
            </a:r>
            <a:r>
              <a:rPr lang="en-US" dirty="0">
                <a:solidFill>
                  <a:srgbClr val="008380"/>
                </a:solidFill>
              </a:rPr>
              <a:t>A,B</a:t>
            </a:r>
            <a:r>
              <a:rPr lang="en-US" dirty="0"/>
              <a:t>) 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199444" y="5827889"/>
            <a:ext cx="677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</a:rPr>
              <a:t>P.Spirtes</a:t>
            </a:r>
            <a:r>
              <a:rPr lang="de-DE" dirty="0">
                <a:solidFill>
                  <a:srgbClr val="0000FF"/>
                </a:solidFill>
              </a:rPr>
              <a:t>, C. </a:t>
            </a:r>
            <a:r>
              <a:rPr lang="de-DE" dirty="0" err="1">
                <a:solidFill>
                  <a:srgbClr val="0000FF"/>
                </a:solidFill>
              </a:rPr>
              <a:t>Glymour</a:t>
            </a:r>
            <a:r>
              <a:rPr lang="de-DE" dirty="0">
                <a:solidFill>
                  <a:srgbClr val="0000FF"/>
                </a:solidFill>
              </a:rPr>
              <a:t>:  An </a:t>
            </a:r>
            <a:r>
              <a:rPr lang="de-DE" dirty="0" err="1">
                <a:solidFill>
                  <a:srgbClr val="0000FF"/>
                </a:solidFill>
              </a:rPr>
              <a:t>algorithm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for</a:t>
            </a:r>
            <a:r>
              <a:rPr lang="de-DE" dirty="0">
                <a:solidFill>
                  <a:srgbClr val="0000FF"/>
                </a:solidFill>
              </a:rPr>
              <a:t> fast </a:t>
            </a:r>
            <a:r>
              <a:rPr lang="de-DE" dirty="0" err="1">
                <a:solidFill>
                  <a:srgbClr val="0000FF"/>
                </a:solidFill>
              </a:rPr>
              <a:t>recovery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of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sparse</a:t>
            </a:r>
            <a:r>
              <a:rPr lang="de-DE" dirty="0">
                <a:solidFill>
                  <a:srgbClr val="0000FF"/>
                </a:solidFill>
              </a:rPr>
              <a:t> </a:t>
            </a:r>
          </a:p>
          <a:p>
            <a:r>
              <a:rPr lang="de-DE" dirty="0" err="1">
                <a:solidFill>
                  <a:srgbClr val="0000FF"/>
                </a:solidFill>
              </a:rPr>
              <a:t>causal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graphs</a:t>
            </a:r>
            <a:r>
              <a:rPr lang="de-DE" dirty="0">
                <a:solidFill>
                  <a:srgbClr val="0000FF"/>
                </a:solidFill>
              </a:rPr>
              <a:t>. </a:t>
            </a:r>
            <a:r>
              <a:rPr lang="de-DE" dirty="0" err="1">
                <a:solidFill>
                  <a:srgbClr val="0000FF"/>
                </a:solidFill>
              </a:rPr>
              <a:t>Social</a:t>
            </a:r>
            <a:r>
              <a:rPr lang="de-DE" dirty="0">
                <a:solidFill>
                  <a:srgbClr val="0000FF"/>
                </a:solidFill>
              </a:rPr>
              <a:t> Science Computer Review 9: 62-72, 1991.</a:t>
            </a:r>
          </a:p>
        </p:txBody>
      </p:sp>
    </p:spTree>
    <p:extLst>
      <p:ext uri="{BB962C8B-B14F-4D97-AF65-F5344CB8AC3E}">
        <p14:creationId xmlns:p14="http://schemas.microsoft.com/office/powerpoint/2010/main" val="75088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352159" cy="503238"/>
          </a:xfrm>
        </p:spPr>
        <p:txBody>
          <a:bodyPr/>
          <a:lstStyle/>
          <a:p>
            <a:pPr>
              <a:defRPr/>
            </a:pPr>
            <a:r>
              <a:rPr lang="en-US" dirty="0"/>
              <a:t>A remarkable correlation? A simple causality!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200">
              <a:spcBef>
                <a:spcPct val="30000"/>
              </a:spcBef>
              <a:buNone/>
              <a:defRPr/>
            </a:pPr>
            <a:endParaRPr lang="de-DE" dirty="0"/>
          </a:p>
          <a:p>
            <a:pPr marL="0" indent="0" defTabSz="457200">
              <a:spcBef>
                <a:spcPct val="30000"/>
              </a:spcBef>
              <a:buNone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6" name="Bild 5" descr="warum-landen-asteroi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22" y="1134832"/>
            <a:ext cx="3315319" cy="509315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745462" y="5055468"/>
            <a:ext cx="3219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(</a:t>
            </a:r>
            <a:r>
              <a:rPr lang="de-DE" sz="1600" dirty="0" err="1"/>
              <a:t>Mentioned</a:t>
            </a:r>
            <a:r>
              <a:rPr lang="de-DE" sz="1600" dirty="0"/>
              <a:t> in a </a:t>
            </a:r>
            <a:r>
              <a:rPr lang="de-DE" sz="1600" dirty="0" err="1"/>
              <a:t>feauture</a:t>
            </a:r>
            <a:r>
              <a:rPr lang="de-DE" sz="1600" dirty="0"/>
              <a:t> </a:t>
            </a:r>
            <a:r>
              <a:rPr lang="de-DE" sz="1600" dirty="0" err="1"/>
              <a:t>called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</a:p>
          <a:p>
            <a:r>
              <a:rPr lang="de-DE" sz="1600" dirty="0"/>
              <a:t>„Mops des Monats“ in </a:t>
            </a:r>
          </a:p>
          <a:p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book</a:t>
            </a:r>
            <a:r>
              <a:rPr lang="de-DE" sz="1600" dirty="0"/>
              <a:t> </a:t>
            </a:r>
            <a:r>
              <a:rPr lang="de-DE" sz="1600" dirty="0" err="1"/>
              <a:t>radio</a:t>
            </a:r>
            <a:r>
              <a:rPr lang="de-DE" sz="1600" dirty="0"/>
              <a:t> </a:t>
            </a:r>
            <a:r>
              <a:rPr lang="de-DE" sz="1600" dirty="0" err="1"/>
              <a:t>show</a:t>
            </a:r>
            <a:r>
              <a:rPr lang="de-DE" sz="1600" dirty="0"/>
              <a:t>  „Lesart“ </a:t>
            </a:r>
          </a:p>
          <a:p>
            <a:r>
              <a:rPr lang="de-DE" sz="1600" dirty="0"/>
              <a:t>on Deutschlandfunk Kultur )</a:t>
            </a:r>
          </a:p>
        </p:txBody>
      </p:sp>
    </p:spTree>
    <p:extLst>
      <p:ext uri="{BB962C8B-B14F-4D97-AF65-F5344CB8AC3E}">
        <p14:creationId xmlns:p14="http://schemas.microsoft.com/office/powerpoint/2010/main" val="42340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680519"/>
          </a:xfrm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00FF"/>
                </a:solidFill>
              </a:rPr>
              <a:t>IC-Algorithm (with rule-specified last step)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as before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as before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Orient undirected edges as follows</a:t>
            </a:r>
          </a:p>
          <a:p>
            <a:pPr lvl="2"/>
            <a:r>
              <a:rPr lang="en-US" dirty="0">
                <a:solidFill>
                  <a:srgbClr val="008380"/>
                </a:solidFill>
              </a:rPr>
              <a:t>B — C  </a:t>
            </a:r>
            <a:r>
              <a:rPr lang="en-US" dirty="0"/>
              <a:t>into </a:t>
            </a:r>
            <a:r>
              <a:rPr lang="en-US" dirty="0">
                <a:solidFill>
                  <a:srgbClr val="008380"/>
                </a:solidFill>
              </a:rPr>
              <a:t>B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→C </a:t>
            </a:r>
            <a:r>
              <a:rPr lang="en-US" dirty="0">
                <a:cs typeface="Times New Roman" charset="0"/>
              </a:rPr>
              <a:t>if there is an arrow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 A→B </a:t>
            </a:r>
            <a:r>
              <a:rPr lang="en-US" dirty="0" err="1">
                <a:cs typeface="Times New Roman" charset="0"/>
              </a:rPr>
              <a:t>s.t.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A</a:t>
            </a:r>
            <a:r>
              <a:rPr lang="en-US" dirty="0">
                <a:cs typeface="Times New Roman" charset="0"/>
              </a:rPr>
              <a:t> and 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C</a:t>
            </a:r>
            <a:r>
              <a:rPr lang="en-US" dirty="0">
                <a:cs typeface="Times New Roman" charset="0"/>
              </a:rPr>
              <a:t> are not adjacent;</a:t>
            </a:r>
          </a:p>
          <a:p>
            <a:pPr lvl="2"/>
            <a:r>
              <a:rPr lang="en-US" dirty="0">
                <a:solidFill>
                  <a:srgbClr val="008380"/>
                </a:solidFill>
              </a:rPr>
              <a:t>A — B  </a:t>
            </a:r>
            <a:r>
              <a:rPr lang="en-US" dirty="0"/>
              <a:t>into </a:t>
            </a:r>
            <a:r>
              <a:rPr lang="en-US" dirty="0">
                <a:solidFill>
                  <a:srgbClr val="008380"/>
                </a:solidFill>
              </a:rPr>
              <a:t>A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→B  </a:t>
            </a:r>
            <a:r>
              <a:rPr lang="en-US" dirty="0">
                <a:cs typeface="Times New Roman" charset="0"/>
              </a:rPr>
              <a:t>if there is a chain 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A→C→B</a:t>
            </a:r>
            <a:r>
              <a:rPr lang="en-US" dirty="0">
                <a:cs typeface="Times New Roman" charset="0"/>
              </a:rPr>
              <a:t>;</a:t>
            </a:r>
          </a:p>
          <a:p>
            <a:pPr lvl="2"/>
            <a:r>
              <a:rPr lang="en-US" dirty="0">
                <a:solidFill>
                  <a:srgbClr val="008380"/>
                </a:solidFill>
              </a:rPr>
              <a:t>A — B  </a:t>
            </a:r>
            <a:r>
              <a:rPr lang="en-US" dirty="0"/>
              <a:t>into </a:t>
            </a:r>
            <a:r>
              <a:rPr lang="en-US" dirty="0">
                <a:solidFill>
                  <a:srgbClr val="008380"/>
                </a:solidFill>
              </a:rPr>
              <a:t>A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→B </a:t>
            </a:r>
            <a:r>
              <a:rPr lang="en-US" dirty="0">
                <a:cs typeface="Times New Roman" charset="0"/>
              </a:rPr>
              <a:t>if there are two chains 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A</a:t>
            </a:r>
            <a:r>
              <a:rPr lang="en-US" dirty="0">
                <a:solidFill>
                  <a:srgbClr val="008380"/>
                </a:solidFill>
                <a:latin typeface="Times New Roman"/>
                <a:cs typeface="Times New Roman" charset="0"/>
              </a:rPr>
              <a:t>—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C→B</a:t>
            </a:r>
            <a:r>
              <a:rPr lang="en-US" dirty="0">
                <a:cs typeface="Times New Roman" charset="0"/>
              </a:rPr>
              <a:t> and      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A</a:t>
            </a:r>
            <a:r>
              <a:rPr lang="en-US" dirty="0">
                <a:solidFill>
                  <a:srgbClr val="008380"/>
                </a:solidFill>
                <a:latin typeface="Times New Roman"/>
                <a:cs typeface="Times New Roman" charset="0"/>
              </a:rPr>
              <a:t>—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D→B </a:t>
            </a:r>
            <a:r>
              <a:rPr lang="en-US" dirty="0">
                <a:cs typeface="Times New Roman" charset="0"/>
              </a:rPr>
              <a:t>such that 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C</a:t>
            </a:r>
            <a:r>
              <a:rPr lang="en-US" dirty="0">
                <a:cs typeface="Times New Roman" charset="0"/>
              </a:rPr>
              <a:t> and 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D</a:t>
            </a:r>
            <a:r>
              <a:rPr lang="en-US" dirty="0">
                <a:cs typeface="Times New Roman" charset="0"/>
              </a:rPr>
              <a:t> are nonadjacent;</a:t>
            </a:r>
          </a:p>
          <a:p>
            <a:pPr lvl="2"/>
            <a:r>
              <a:rPr lang="en-US" dirty="0">
                <a:solidFill>
                  <a:srgbClr val="008380"/>
                </a:solidFill>
              </a:rPr>
              <a:t>A — B  </a:t>
            </a:r>
            <a:r>
              <a:rPr lang="en-US" dirty="0"/>
              <a:t>into </a:t>
            </a:r>
            <a:r>
              <a:rPr lang="en-US" dirty="0">
                <a:solidFill>
                  <a:srgbClr val="008380"/>
                </a:solidFill>
              </a:rPr>
              <a:t>A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→B </a:t>
            </a:r>
            <a:r>
              <a:rPr lang="en-US" dirty="0">
                <a:cs typeface="Times New Roman" charset="0"/>
              </a:rPr>
              <a:t>if there are two chains 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A</a:t>
            </a:r>
            <a:r>
              <a:rPr lang="en-US" dirty="0">
                <a:solidFill>
                  <a:srgbClr val="008380"/>
                </a:solidFill>
                <a:latin typeface="Times New Roman"/>
                <a:cs typeface="Times New Roman" charset="0"/>
              </a:rPr>
              <a:t>—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C→D</a:t>
            </a:r>
            <a:r>
              <a:rPr lang="en-US" dirty="0">
                <a:cs typeface="Times New Roman" charset="0"/>
              </a:rPr>
              <a:t> and 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C→D→B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s.t.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C</a:t>
            </a:r>
            <a:r>
              <a:rPr lang="en-US" dirty="0">
                <a:cs typeface="Times New Roman" charset="0"/>
              </a:rPr>
              <a:t> and </a:t>
            </a:r>
            <a:r>
              <a:rPr lang="en-US" dirty="0">
                <a:solidFill>
                  <a:srgbClr val="008380"/>
                </a:solidFill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are nonadjacent;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1880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 algorithm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23528" y="1556792"/>
            <a:ext cx="8352928" cy="196977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600" b="1" dirty="0">
                <a:solidFill>
                  <a:srgbClr val="FF0000"/>
                </a:solidFill>
              </a:rPr>
              <a:t>Theorem</a:t>
            </a:r>
          </a:p>
          <a:p>
            <a:pPr marL="0" lvl="1"/>
            <a:r>
              <a:rPr lang="en-US" sz="2400" dirty="0"/>
              <a:t>The 4 rules specified in step 3 of the IC algorithm are necessary (</a:t>
            </a:r>
            <a:r>
              <a:rPr lang="en-US" sz="2400" dirty="0" err="1"/>
              <a:t>Verma</a:t>
            </a:r>
            <a:r>
              <a:rPr lang="en-US" sz="2400" dirty="0"/>
              <a:t> &amp; Pearl, 1992) and sufficient (Meek, 95) for getting a maximally oriented pattern of DAGs compatible with the input-independencies.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528" y="4529455"/>
            <a:ext cx="775244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66FF"/>
                </a:solidFill>
              </a:rPr>
              <a:t>T. </a:t>
            </a:r>
            <a:r>
              <a:rPr lang="de-DE" sz="1400" dirty="0" err="1">
                <a:solidFill>
                  <a:srgbClr val="3366FF"/>
                </a:solidFill>
              </a:rPr>
              <a:t>Verma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and</a:t>
            </a:r>
            <a:r>
              <a:rPr lang="de-DE" sz="1400" dirty="0">
                <a:solidFill>
                  <a:srgbClr val="3366FF"/>
                </a:solidFill>
              </a:rPr>
              <a:t> J. Pearl. An </a:t>
            </a:r>
            <a:r>
              <a:rPr lang="de-DE" sz="1400" dirty="0" err="1">
                <a:solidFill>
                  <a:srgbClr val="3366FF"/>
                </a:solidFill>
              </a:rPr>
              <a:t>algorithm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for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deciding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if</a:t>
            </a:r>
            <a:r>
              <a:rPr lang="de-DE" sz="1400" dirty="0">
                <a:solidFill>
                  <a:srgbClr val="3366FF"/>
                </a:solidFill>
              </a:rPr>
              <a:t> a </a:t>
            </a:r>
            <a:r>
              <a:rPr lang="de-DE" sz="1400" dirty="0" err="1">
                <a:solidFill>
                  <a:srgbClr val="3366FF"/>
                </a:solidFill>
              </a:rPr>
              <a:t>set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of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observed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independencies</a:t>
            </a:r>
            <a:endParaRPr lang="de-DE" sz="1400" dirty="0">
              <a:solidFill>
                <a:srgbClr val="3366FF"/>
              </a:solidFill>
            </a:endParaRPr>
          </a:p>
          <a:p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has</a:t>
            </a:r>
            <a:r>
              <a:rPr lang="de-DE" sz="1400" dirty="0">
                <a:solidFill>
                  <a:srgbClr val="3366FF"/>
                </a:solidFill>
              </a:rPr>
              <a:t> a </a:t>
            </a:r>
            <a:r>
              <a:rPr lang="de-DE" sz="1400" dirty="0" err="1">
                <a:solidFill>
                  <a:srgbClr val="3366FF"/>
                </a:solidFill>
              </a:rPr>
              <a:t>causal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explanation</a:t>
            </a:r>
            <a:r>
              <a:rPr lang="de-DE" sz="1400" dirty="0">
                <a:solidFill>
                  <a:srgbClr val="3366FF"/>
                </a:solidFill>
              </a:rPr>
              <a:t>.   In D. Dubois </a:t>
            </a:r>
            <a:r>
              <a:rPr lang="de-DE" sz="1400" dirty="0" err="1">
                <a:solidFill>
                  <a:srgbClr val="3366FF"/>
                </a:solidFill>
              </a:rPr>
              <a:t>and</a:t>
            </a:r>
            <a:r>
              <a:rPr lang="de-DE" sz="1400" dirty="0">
                <a:solidFill>
                  <a:srgbClr val="3366FF"/>
                </a:solidFill>
              </a:rPr>
              <a:t> M. P. </a:t>
            </a:r>
            <a:r>
              <a:rPr lang="de-DE" sz="1400" dirty="0" err="1">
                <a:solidFill>
                  <a:srgbClr val="3366FF"/>
                </a:solidFill>
              </a:rPr>
              <a:t>Wellman</a:t>
            </a:r>
            <a:r>
              <a:rPr lang="de-DE" sz="1400" dirty="0">
                <a:solidFill>
                  <a:srgbClr val="3366FF"/>
                </a:solidFill>
              </a:rPr>
              <a:t>, </a:t>
            </a:r>
            <a:r>
              <a:rPr lang="de-DE" sz="1400" dirty="0" err="1">
                <a:solidFill>
                  <a:srgbClr val="3366FF"/>
                </a:solidFill>
              </a:rPr>
              <a:t>editors</a:t>
            </a:r>
            <a:r>
              <a:rPr lang="de-DE" sz="1400" dirty="0">
                <a:solidFill>
                  <a:srgbClr val="3366FF"/>
                </a:solidFill>
              </a:rPr>
              <a:t>, UAI ’92: </a:t>
            </a:r>
            <a:r>
              <a:rPr lang="de-DE" sz="1400" dirty="0" err="1">
                <a:solidFill>
                  <a:srgbClr val="3366FF"/>
                </a:solidFill>
              </a:rPr>
              <a:t>Proceedings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of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the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Eighth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</a:p>
          <a:p>
            <a:r>
              <a:rPr lang="de-DE" sz="1400" dirty="0">
                <a:solidFill>
                  <a:srgbClr val="3366FF"/>
                </a:solidFill>
              </a:rPr>
              <a:t>Annual Conference on </a:t>
            </a:r>
            <a:r>
              <a:rPr lang="de-DE" sz="1400" dirty="0" err="1">
                <a:solidFill>
                  <a:srgbClr val="3366FF"/>
                </a:solidFill>
              </a:rPr>
              <a:t>Uncertainty</a:t>
            </a:r>
            <a:r>
              <a:rPr lang="de-DE" sz="1400" dirty="0">
                <a:solidFill>
                  <a:srgbClr val="3366FF"/>
                </a:solidFill>
              </a:rPr>
              <a:t> in </a:t>
            </a:r>
            <a:r>
              <a:rPr lang="de-DE" sz="1400" dirty="0" err="1">
                <a:solidFill>
                  <a:srgbClr val="3366FF"/>
                </a:solidFill>
              </a:rPr>
              <a:t>Artificial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Intelligence</a:t>
            </a:r>
            <a:r>
              <a:rPr lang="de-DE" sz="1400" dirty="0">
                <a:solidFill>
                  <a:srgbClr val="3366FF"/>
                </a:solidFill>
              </a:rPr>
              <a:t>, 1992, </a:t>
            </a:r>
            <a:r>
              <a:rPr lang="de-DE" sz="1400" dirty="0" err="1">
                <a:solidFill>
                  <a:srgbClr val="3366FF"/>
                </a:solidFill>
              </a:rPr>
              <a:t>pages</a:t>
            </a:r>
            <a:r>
              <a:rPr lang="de-DE" sz="1400" dirty="0">
                <a:solidFill>
                  <a:srgbClr val="3366FF"/>
                </a:solidFill>
              </a:rPr>
              <a:t> 323–330.</a:t>
            </a:r>
          </a:p>
          <a:p>
            <a:r>
              <a:rPr lang="de-DE" sz="1400" dirty="0">
                <a:solidFill>
                  <a:srgbClr val="3366FF"/>
                </a:solidFill>
              </a:rPr>
              <a:t> Morgan Kaufmann, 1992.</a:t>
            </a:r>
          </a:p>
          <a:p>
            <a:endParaRPr lang="de-DE" baseline="30000" dirty="0">
              <a:solidFill>
                <a:srgbClr val="3366FF"/>
              </a:solidFill>
            </a:endParaRPr>
          </a:p>
          <a:p>
            <a:r>
              <a:rPr lang="de-DE" sz="1400" dirty="0">
                <a:solidFill>
                  <a:srgbClr val="3366FF"/>
                </a:solidFill>
              </a:rPr>
              <a:t>Christopher </a:t>
            </a:r>
            <a:r>
              <a:rPr lang="de-DE" sz="1400" dirty="0" err="1">
                <a:solidFill>
                  <a:srgbClr val="3366FF"/>
                </a:solidFill>
              </a:rPr>
              <a:t>Meek</a:t>
            </a:r>
            <a:r>
              <a:rPr lang="de-DE" sz="1400" dirty="0">
                <a:solidFill>
                  <a:srgbClr val="3366FF"/>
                </a:solidFill>
              </a:rPr>
              <a:t>: </a:t>
            </a:r>
            <a:r>
              <a:rPr lang="de-DE" sz="1400" dirty="0" err="1">
                <a:solidFill>
                  <a:srgbClr val="3366FF"/>
                </a:solidFill>
              </a:rPr>
              <a:t>Causal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inference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and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causal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explanation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</a:p>
          <a:p>
            <a:r>
              <a:rPr lang="de-DE" sz="1400" dirty="0" err="1">
                <a:solidFill>
                  <a:srgbClr val="3366FF"/>
                </a:solidFill>
              </a:rPr>
              <a:t>with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background</a:t>
            </a:r>
            <a:r>
              <a:rPr lang="de-DE" sz="1400" dirty="0">
                <a:solidFill>
                  <a:srgbClr val="3366FF"/>
                </a:solidFill>
              </a:rPr>
              <a:t> </a:t>
            </a:r>
            <a:r>
              <a:rPr lang="de-DE" sz="1400" dirty="0" err="1">
                <a:solidFill>
                  <a:srgbClr val="3366FF"/>
                </a:solidFill>
              </a:rPr>
              <a:t>knowledge</a:t>
            </a:r>
            <a:r>
              <a:rPr lang="de-DE" sz="1400" dirty="0">
                <a:solidFill>
                  <a:srgbClr val="3366FF"/>
                </a:solidFill>
              </a:rPr>
              <a:t>. UAI 1995: 403-410, 1995.</a:t>
            </a:r>
          </a:p>
          <a:p>
            <a:endParaRPr lang="de-DE" sz="1200" baseline="30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560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Stable Distribution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3888431"/>
          </a:xfrm>
        </p:spPr>
        <p:txBody>
          <a:bodyPr/>
          <a:lstStyle/>
          <a:p>
            <a:pPr>
              <a:defRPr/>
            </a:pPr>
            <a:r>
              <a:rPr lang="en-US" dirty="0"/>
              <a:t>The IC algorithm accepts </a:t>
            </a:r>
            <a:r>
              <a:rPr lang="en-US" dirty="0">
                <a:solidFill>
                  <a:srgbClr val="0000FF"/>
                </a:solidFill>
              </a:rPr>
              <a:t>stable distributions </a:t>
            </a:r>
            <a:r>
              <a:rPr lang="en-US" dirty="0">
                <a:solidFill>
                  <a:srgbClr val="00838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(over set of variables) </a:t>
            </a:r>
            <a:r>
              <a:rPr lang="en-US" dirty="0"/>
              <a:t>as input, i.e. distribution </a:t>
            </a:r>
            <a:r>
              <a:rPr lang="en-US" dirty="0">
                <a:solidFill>
                  <a:srgbClr val="008380"/>
                </a:solidFill>
              </a:rPr>
              <a:t>P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there is DAG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dirty="0"/>
              <a:t> giving exactly the </a:t>
            </a:r>
            <a:r>
              <a:rPr lang="en-US" dirty="0">
                <a:solidFill>
                  <a:srgbClr val="008380"/>
                </a:solidFill>
              </a:rPr>
              <a:t>P</a:t>
            </a:r>
            <a:r>
              <a:rPr lang="en-US" dirty="0"/>
              <a:t>-independencies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Extension IC*  works also for </a:t>
            </a:r>
            <a:r>
              <a:rPr lang="en-US" dirty="0">
                <a:solidFill>
                  <a:srgbClr val="FF0000"/>
                </a:solidFill>
              </a:rPr>
              <a:t>sampled </a:t>
            </a:r>
            <a:r>
              <a:rPr lang="en-US" dirty="0"/>
              <a:t>distributions generated by so-called </a:t>
            </a:r>
            <a:r>
              <a:rPr lang="en-US" dirty="0">
                <a:solidFill>
                  <a:srgbClr val="0000FF"/>
                </a:solidFill>
              </a:rPr>
              <a:t>latent structures</a:t>
            </a:r>
          </a:p>
          <a:p>
            <a:pPr lvl="1">
              <a:defRPr/>
            </a:pPr>
            <a:r>
              <a:rPr lang="en-US" dirty="0"/>
              <a:t>A latent structure (LS) specifies additionally  a (subset) of </a:t>
            </a:r>
            <a:r>
              <a:rPr lang="en-US" dirty="0">
                <a:solidFill>
                  <a:srgbClr val="0000FF"/>
                </a:solidFill>
              </a:rPr>
              <a:t>observation variables </a:t>
            </a:r>
            <a:r>
              <a:rPr lang="en-US" dirty="0"/>
              <a:t>for a causal structure</a:t>
            </a:r>
          </a:p>
          <a:p>
            <a:pPr lvl="1">
              <a:defRPr/>
            </a:pPr>
            <a:r>
              <a:rPr lang="en-US" dirty="0"/>
              <a:t>A LS not determined by independencies</a:t>
            </a:r>
          </a:p>
          <a:p>
            <a:pPr lvl="1">
              <a:defRPr/>
            </a:pPr>
            <a:r>
              <a:rPr lang="en-US" dirty="0"/>
              <a:t>IC*  not discussed here, see, e.g.,  </a:t>
            </a:r>
            <a:endParaRPr lang="en-US" b="1" dirty="0"/>
          </a:p>
          <a:p>
            <a:pPr marL="457200" lvl="1" indent="0">
              <a:buNone/>
              <a:defRPr/>
            </a:pPr>
            <a:r>
              <a:rPr lang="en-US" dirty="0">
                <a:solidFill>
                  <a:srgbClr val="3366FF"/>
                </a:solidFill>
              </a:rPr>
              <a:t>J. Pearl: Causality, CUP, 2001, reprint, p. 52-54.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0719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Criticism and further developments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3140968"/>
            <a:ext cx="8229600" cy="208823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Problem of ignorance ubiquitous in science practice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IC faces the </a:t>
            </a:r>
            <a:r>
              <a:rPr lang="en-US" dirty="0"/>
              <a:t>problem of ignorance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Leuridan</a:t>
            </a:r>
            <a:r>
              <a:rPr lang="en-US" dirty="0">
                <a:solidFill>
                  <a:srgbClr val="000000"/>
                </a:solidFill>
              </a:rPr>
              <a:t> 2009)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Leuridan</a:t>
            </a:r>
            <a:r>
              <a:rPr lang="en-US" dirty="0">
                <a:solidFill>
                  <a:srgbClr val="000000"/>
                </a:solidFill>
              </a:rPr>
              <a:t> 2009) approaches this with </a:t>
            </a:r>
            <a:r>
              <a:rPr lang="en-US">
                <a:solidFill>
                  <a:srgbClr val="000000"/>
                </a:solidFill>
              </a:rPr>
              <a:t>adaptive logic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537495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3366FF"/>
                </a:solidFill>
              </a:rPr>
              <a:t>B. </a:t>
            </a:r>
            <a:r>
              <a:rPr lang="de-DE" dirty="0" err="1">
                <a:solidFill>
                  <a:srgbClr val="3366FF"/>
                </a:solidFill>
              </a:rPr>
              <a:t>Leuridan</a:t>
            </a:r>
            <a:r>
              <a:rPr lang="de-DE" dirty="0">
                <a:solidFill>
                  <a:srgbClr val="3366FF"/>
                </a:solidFill>
              </a:rPr>
              <a:t>. </a:t>
            </a:r>
            <a:r>
              <a:rPr lang="de-DE" dirty="0" err="1">
                <a:solidFill>
                  <a:srgbClr val="3366FF"/>
                </a:solidFill>
              </a:rPr>
              <a:t>Causal</a:t>
            </a:r>
            <a:r>
              <a:rPr lang="de-DE" dirty="0">
                <a:solidFill>
                  <a:srgbClr val="3366FF"/>
                </a:solidFill>
              </a:rPr>
              <a:t> </a:t>
            </a:r>
            <a:r>
              <a:rPr lang="de-DE" dirty="0" err="1">
                <a:solidFill>
                  <a:srgbClr val="3366FF"/>
                </a:solidFill>
              </a:rPr>
              <a:t>discovery</a:t>
            </a:r>
            <a:r>
              <a:rPr lang="de-DE" dirty="0">
                <a:solidFill>
                  <a:srgbClr val="3366FF"/>
                </a:solidFill>
              </a:rPr>
              <a:t> </a:t>
            </a:r>
            <a:r>
              <a:rPr lang="de-DE" dirty="0" err="1">
                <a:solidFill>
                  <a:srgbClr val="3366FF"/>
                </a:solidFill>
              </a:rPr>
              <a:t>and</a:t>
            </a:r>
            <a:r>
              <a:rPr lang="de-DE" dirty="0">
                <a:solidFill>
                  <a:srgbClr val="3366FF"/>
                </a:solidFill>
              </a:rPr>
              <a:t> </a:t>
            </a:r>
            <a:r>
              <a:rPr lang="de-DE" dirty="0" err="1">
                <a:solidFill>
                  <a:srgbClr val="3366FF"/>
                </a:solidFill>
              </a:rPr>
              <a:t>the</a:t>
            </a:r>
            <a:r>
              <a:rPr lang="de-DE" dirty="0">
                <a:solidFill>
                  <a:srgbClr val="3366FF"/>
                </a:solidFill>
              </a:rPr>
              <a:t> </a:t>
            </a:r>
            <a:r>
              <a:rPr lang="de-DE" dirty="0" err="1">
                <a:solidFill>
                  <a:srgbClr val="3366FF"/>
                </a:solidFill>
              </a:rPr>
              <a:t>problem</a:t>
            </a:r>
            <a:r>
              <a:rPr lang="de-DE" dirty="0">
                <a:solidFill>
                  <a:srgbClr val="3366FF"/>
                </a:solidFill>
              </a:rPr>
              <a:t> </a:t>
            </a:r>
            <a:r>
              <a:rPr lang="de-DE" dirty="0" err="1">
                <a:solidFill>
                  <a:srgbClr val="3366FF"/>
                </a:solidFill>
              </a:rPr>
              <a:t>of</a:t>
            </a:r>
            <a:r>
              <a:rPr lang="de-DE" dirty="0">
                <a:solidFill>
                  <a:srgbClr val="3366FF"/>
                </a:solidFill>
              </a:rPr>
              <a:t> </a:t>
            </a:r>
            <a:r>
              <a:rPr lang="de-DE" dirty="0" err="1">
                <a:solidFill>
                  <a:srgbClr val="3366FF"/>
                </a:solidFill>
              </a:rPr>
              <a:t>ignorance</a:t>
            </a:r>
            <a:r>
              <a:rPr lang="de-DE" dirty="0">
                <a:solidFill>
                  <a:srgbClr val="3366FF"/>
                </a:solidFill>
              </a:rPr>
              <a:t>: an adaptive </a:t>
            </a:r>
            <a:r>
              <a:rPr lang="de-DE" dirty="0" err="1">
                <a:solidFill>
                  <a:srgbClr val="3366FF"/>
                </a:solidFill>
              </a:rPr>
              <a:t>logic</a:t>
            </a:r>
            <a:r>
              <a:rPr lang="de-DE" dirty="0">
                <a:solidFill>
                  <a:srgbClr val="3366FF"/>
                </a:solidFill>
              </a:rPr>
              <a:t> </a:t>
            </a:r>
            <a:r>
              <a:rPr lang="de-DE" dirty="0" err="1">
                <a:solidFill>
                  <a:srgbClr val="3366FF"/>
                </a:solidFill>
              </a:rPr>
              <a:t>approach</a:t>
            </a:r>
            <a:r>
              <a:rPr lang="de-DE" dirty="0">
                <a:solidFill>
                  <a:srgbClr val="3366FF"/>
                </a:solidFill>
              </a:rPr>
              <a:t>. Journal </a:t>
            </a:r>
            <a:r>
              <a:rPr lang="de-DE" dirty="0" err="1">
                <a:solidFill>
                  <a:srgbClr val="3366FF"/>
                </a:solidFill>
              </a:rPr>
              <a:t>of</a:t>
            </a:r>
            <a:r>
              <a:rPr lang="de-DE" dirty="0">
                <a:solidFill>
                  <a:srgbClr val="3366FF"/>
                </a:solidFill>
              </a:rPr>
              <a:t> Applied </a:t>
            </a:r>
            <a:r>
              <a:rPr lang="de-DE" dirty="0" err="1">
                <a:solidFill>
                  <a:srgbClr val="3366FF"/>
                </a:solidFill>
              </a:rPr>
              <a:t>Logic</a:t>
            </a:r>
            <a:r>
              <a:rPr lang="de-DE" dirty="0">
                <a:solidFill>
                  <a:srgbClr val="3366FF"/>
                </a:solidFill>
              </a:rPr>
              <a:t>, 7(2):188–205, 2009.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528" y="1196752"/>
            <a:ext cx="8568951" cy="1754326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US" sz="2600" b="1" dirty="0">
                <a:solidFill>
                  <a:srgbClr val="0000FF"/>
                </a:solidFill>
              </a:rPr>
              <a:t>Definition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0000"/>
                </a:solidFill>
              </a:rPr>
              <a:t>The </a:t>
            </a:r>
            <a:r>
              <a:rPr lang="en-US" sz="2600" dirty="0">
                <a:solidFill>
                  <a:srgbClr val="0000FF"/>
                </a:solidFill>
              </a:rPr>
              <a:t>problem of ignorance </a:t>
            </a:r>
            <a:r>
              <a:rPr lang="en-US" sz="2600" dirty="0">
                <a:solidFill>
                  <a:srgbClr val="000000"/>
                </a:solidFill>
              </a:rPr>
              <a:t>denotes the fact that there are RVs </a:t>
            </a:r>
            <a:r>
              <a:rPr lang="en-US" sz="2600" dirty="0">
                <a:solidFill>
                  <a:srgbClr val="008380"/>
                </a:solidFill>
              </a:rPr>
              <a:t>A, B</a:t>
            </a:r>
            <a:r>
              <a:rPr lang="en-US" sz="2600" dirty="0">
                <a:solidFill>
                  <a:srgbClr val="000000"/>
                </a:solidFill>
              </a:rPr>
              <a:t> and sets of RVs </a:t>
            </a:r>
            <a:r>
              <a:rPr lang="en-US" sz="2600" b="1" dirty="0">
                <a:solidFill>
                  <a:srgbClr val="008380"/>
                </a:solidFill>
              </a:rPr>
              <a:t>Z</a:t>
            </a:r>
            <a:r>
              <a:rPr lang="en-US" sz="2600" dirty="0">
                <a:solidFill>
                  <a:srgbClr val="000000"/>
                </a:solidFill>
              </a:rPr>
              <a:t>  such that it is not known whether </a:t>
            </a:r>
            <a:r>
              <a:rPr lang="en-US" sz="2800" dirty="0">
                <a:solidFill>
                  <a:srgbClr val="008380"/>
                </a:solidFill>
              </a:rPr>
              <a:t>(A⫫B|</a:t>
            </a:r>
            <a:r>
              <a:rPr lang="en-US" sz="2800" b="1" dirty="0">
                <a:solidFill>
                  <a:srgbClr val="008380"/>
                </a:solidFill>
              </a:rPr>
              <a:t>Z</a:t>
            </a:r>
            <a:r>
              <a:rPr lang="en-US" sz="2800" dirty="0">
                <a:solidFill>
                  <a:srgbClr val="008380"/>
                </a:solidFill>
              </a:rPr>
              <a:t>)</a:t>
            </a:r>
            <a:r>
              <a:rPr lang="en-US" sz="2800" baseline="-25000" dirty="0">
                <a:solidFill>
                  <a:srgbClr val="008380"/>
                </a:solidFill>
              </a:rPr>
              <a:t>P</a:t>
            </a:r>
            <a:r>
              <a:rPr lang="en-US" sz="2600" dirty="0">
                <a:solidFill>
                  <a:srgbClr val="000000"/>
                </a:solidFill>
              </a:rPr>
              <a:t> or not  </a:t>
            </a:r>
            <a:r>
              <a:rPr lang="en-US" sz="2800" dirty="0">
                <a:solidFill>
                  <a:srgbClr val="008380"/>
                </a:solidFill>
              </a:rPr>
              <a:t>(A⫫B|</a:t>
            </a:r>
            <a:r>
              <a:rPr lang="en-US" sz="2800" b="1" dirty="0">
                <a:solidFill>
                  <a:srgbClr val="008380"/>
                </a:solidFill>
              </a:rPr>
              <a:t>Z</a:t>
            </a:r>
            <a:r>
              <a:rPr lang="en-US" sz="2800" dirty="0">
                <a:solidFill>
                  <a:srgbClr val="008380"/>
                </a:solidFill>
              </a:rPr>
              <a:t>)</a:t>
            </a:r>
            <a:r>
              <a:rPr lang="en-US" sz="2800" baseline="-25000" dirty="0">
                <a:solidFill>
                  <a:srgbClr val="008380"/>
                </a:solidFill>
              </a:rPr>
              <a:t>P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7901672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0956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3BD7B04-289A-5245-82E7-D262BC35D477}"/>
              </a:ext>
            </a:extLst>
          </p:cNvPr>
          <p:cNvSpPr/>
          <p:nvPr/>
        </p:nvSpPr>
        <p:spPr>
          <a:xfrm>
            <a:off x="287660" y="1121420"/>
            <a:ext cx="8676953" cy="52793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Probability theory basics reminder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ea typeface="ＭＳ Ｐゴシック" charset="0"/>
              </a:rPr>
              <a:t>Random variable (RV)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1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ea typeface="ＭＳ Ｐゴシック" charset="0"/>
              </a:rPr>
              <a:t>possible worlds defined by assignment of values to random variables.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Boolean </a:t>
            </a:r>
            <a:r>
              <a:rPr lang="en-US" sz="1400" dirty="0">
                <a:ea typeface="ＭＳ Ｐゴシック" charset="0"/>
              </a:rPr>
              <a:t>random variables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dirty="0">
                <a:ea typeface="ＭＳ Ｐゴシック" charset="0"/>
              </a:rPr>
              <a:t>e.g.,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(do I have a cavity?)</a:t>
            </a:r>
            <a:r>
              <a:rPr lang="en-US" sz="1400" dirty="0">
                <a:ea typeface="ＭＳ Ｐゴシック" charset="0"/>
              </a:rPr>
              <a:t>.                Domain is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&lt; true , false &gt;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Discrete </a:t>
            </a:r>
            <a:r>
              <a:rPr lang="en-US" sz="1400" dirty="0">
                <a:ea typeface="ＭＳ Ｐゴシック" charset="0"/>
              </a:rPr>
              <a:t>random variables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dirty="0">
                <a:ea typeface="ＭＳ Ｐゴシック" charset="0"/>
              </a:rPr>
              <a:t>e.g., possible value of 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Weather</a:t>
            </a:r>
            <a:r>
              <a:rPr lang="en-US" sz="1400" dirty="0">
                <a:ea typeface="ＭＳ Ｐゴシック" charset="0"/>
              </a:rPr>
              <a:t>  is one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of         &lt; sunny, rainy, cloudy, snow &gt;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ea typeface="ＭＳ Ｐゴシック" charset="0"/>
              </a:rPr>
              <a:t>Domain values must be exhaustive and mutually exclusive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Elementary propositions </a:t>
            </a:r>
            <a:r>
              <a:rPr lang="en-US" sz="1400" dirty="0">
                <a:ea typeface="ＭＳ Ｐゴシック" charset="0"/>
              </a:rPr>
              <a:t>are constructed by assignment of a value to a</a:t>
            </a:r>
            <a:br>
              <a:rPr lang="en-US" sz="1400" dirty="0">
                <a:ea typeface="ＭＳ Ｐゴシック" charset="0"/>
              </a:rPr>
            </a:br>
            <a:r>
              <a:rPr lang="en-US" sz="1400" dirty="0">
                <a:ea typeface="ＭＳ Ｐゴシック" charset="0"/>
              </a:rPr>
              <a:t>random variable: e.g.,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= false </a:t>
            </a:r>
            <a:r>
              <a:rPr lang="en-US" sz="1400" dirty="0">
                <a:ea typeface="ＭＳ Ｐゴシック" charset="0"/>
              </a:rPr>
              <a:t>(abbreviated as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  <a:sym typeface="Symbol" charset="0"/>
              </a:rPr>
              <a:t>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</a:t>
            </a:r>
            <a:r>
              <a:rPr lang="en-US" sz="1400" dirty="0"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= true </a:t>
            </a:r>
            <a:r>
              <a:rPr lang="en-US" sz="1400" dirty="0">
                <a:ea typeface="ＭＳ Ｐゴシック" charset="0"/>
              </a:rPr>
              <a:t>(abbreviated as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</a:t>
            </a:r>
            <a:r>
              <a:rPr lang="en-US" sz="1400" dirty="0">
                <a:ea typeface="ＭＳ Ｐゴシック" charset="0"/>
              </a:rPr>
              <a:t>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(Complex) propositions </a:t>
            </a:r>
            <a:r>
              <a:rPr lang="en-US" sz="1400" dirty="0">
                <a:ea typeface="ＭＳ Ｐゴシック" charset="0"/>
              </a:rPr>
              <a:t>formed from elementary propositions and standard logical connectives, e.g.,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Weather = sunny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  <a:sym typeface="Symbol" charset="0"/>
              </a:rPr>
              <a:t>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= 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B6BCB33-866D-164F-9468-1C1D7FC123D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124744"/>
                <a:ext cx="4172272" cy="51125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600" b="1" dirty="0">
                    <a:solidFill>
                      <a:srgbClr val="032EF0"/>
                    </a:solidFill>
                  </a:rPr>
                  <a:t>Probabilities</a:t>
                </a:r>
                <a:r>
                  <a:rPr lang="de-DE" sz="1600" dirty="0"/>
                  <a:t> </a:t>
                </a:r>
              </a:p>
              <a:p>
                <a:pPr eaLnBrk="1" hangingPunct="1"/>
                <a:r>
                  <a:rPr lang="de-DE" sz="1400" dirty="0"/>
                  <a:t>Axioms (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propositions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1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⊤= (</m:t>
                    </m:r>
                    <m:r>
                      <a:rPr lang="de-DE" sz="1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∨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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𝑎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, </a:t>
                </a:r>
                <a:r>
                  <a:rPr lang="en-US" sz="1400" dirty="0">
                    <a:ea typeface="ＭＳ Ｐゴシック" charset="0"/>
                  </a:rPr>
                  <a:t>and</a:t>
                </a: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⊥  =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 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⊤</m:t>
                    </m:r>
                  </m:oMath>
                </a14:m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)</a:t>
                </a:r>
                <a:r>
                  <a:rPr lang="de-DE" sz="1400" dirty="0"/>
                  <a:t>:</a:t>
                </a:r>
              </a:p>
              <a:p>
                <a:pPr lvl="1" eaLnBrk="1" hangingPunct="1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0 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≤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d>
                      <m:dPr>
                        <m:ctrlPr>
                          <a:rPr lang="en-US" sz="1400" i="1" dirty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b="0" i="1" dirty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𝑎</m:t>
                        </m:r>
                      </m:e>
                    </m:d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≤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1</m:t>
                    </m:r>
                    <m:r>
                      <a:rPr lang="de-DE" sz="1400" b="0" i="0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; 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(⊤)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1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; 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(⊥) = 0</m:t>
                    </m:r>
                  </m:oMath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∨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=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+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−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∧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000FF"/>
                    </a:solidFill>
                    <a:ea typeface="ＭＳ Ｐゴシック" charset="0"/>
                  </a:rPr>
                  <a:t>Joint probability distribution of</a:t>
                </a:r>
                <a:r>
                  <a:rPr lang="en-US" sz="1400" dirty="0">
                    <a:solidFill>
                      <a:srgbClr val="3C8C93"/>
                    </a:solidFill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b="1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𝐗</m:t>
                    </m:r>
                    <m:r>
                      <a:rPr lang="de-DE" sz="1400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lang="de-DE" sz="1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{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 …, 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400" dirty="0">
                  <a:solidFill>
                    <a:srgbClr val="0000FF"/>
                  </a:solidFill>
                  <a:ea typeface="ＭＳ Ｐゴシック" charset="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10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1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000" dirty="0">
                    <a:solidFill>
                      <a:srgbClr val="0000FF"/>
                    </a:solidFill>
                    <a:ea typeface="ＭＳ Ｐゴシック" charset="0"/>
                  </a:rPr>
                  <a:t>  </a:t>
                </a:r>
              </a:p>
              <a:p>
                <a:pPr lvl="1" eaLnBrk="1" hangingPunct="1"/>
                <a:r>
                  <a:rPr lang="en-US" sz="1000" dirty="0">
                    <a:ea typeface="ＭＳ Ｐゴシック" charset="0"/>
                  </a:rPr>
                  <a:t>gives the probability of every atomic event on </a:t>
                </a:r>
                <a14:m>
                  <m:oMath xmlns:m="http://schemas.openxmlformats.org/officeDocument/2006/math">
                    <m:r>
                      <a:rPr lang="de-DE" sz="1000" b="1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𝑿</m:t>
                    </m:r>
                  </m:oMath>
                </a14:m>
                <a:endParaRPr lang="en-US" sz="1000" b="1" dirty="0"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000FF"/>
                    </a:solidFill>
                    <a:ea typeface="ＭＳ Ｐゴシック" charset="0"/>
                  </a:rPr>
                  <a:t>Conditional probability                                        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|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=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∧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/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ＭＳ Ｐゴシック" charset="0"/>
                      </a:rPr>
                      <m:t>𝑖𝑓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&gt; 0</m:t>
                    </m:r>
                  </m:oMath>
                </a14:m>
                <a:endParaRPr lang="en-US" sz="1400" dirty="0">
                  <a:solidFill>
                    <a:srgbClr val="032EF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Chain rule 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00838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𝑷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solidFill>
                            <a:srgbClr val="00838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𝑖</m:t>
                          </m:r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=1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𝑛</m:t>
                          </m:r>
                        </m:sup>
                        <m:e>
                          <m:r>
                            <a:rPr lang="de-DE" sz="1400" b="1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𝑷</m:t>
                          </m:r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𝑖</m:t>
                              </m:r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Marginalization: 	</a:t>
                </a:r>
                <a14:m>
                  <m:oMath xmlns:m="http://schemas.openxmlformats.org/officeDocument/2006/math">
                    <m:r>
                      <a:rPr lang="de-DE" sz="1400" b="1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</m:e>
                    </m:d>
                    <m:r>
                      <a:rPr lang="de-DE" sz="1400" b="0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∈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𝑍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de-DE" sz="1400" b="1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Conditioning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𝑍</m:t>
                    </m:r>
                  </m:oMath>
                </a14:m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: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14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</m:e>
                    </m:d>
                    <m:r>
                      <a:rPr lang="de-DE" sz="14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∈</m:t>
                        </m:r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𝑍</m:t>
                        </m:r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de-DE" sz="14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𝑌</m:t>
                            </m:r>
                          </m:e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400" b="1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de-DE" sz="1400" dirty="0">
                    <a:solidFill>
                      <a:srgbClr val="008380"/>
                    </a:solidFill>
                    <a:ea typeface="ＭＳ Ｐゴシック" charset="0"/>
                  </a:rPr>
                  <a:t> 	(discrete)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14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</m:e>
                    </m:d>
                    <m:r>
                      <a:rPr lang="de-DE" sz="14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14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sz="14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𝑌</m:t>
                            </m:r>
                          </m:e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4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   (continuous)</a:t>
                </a:r>
                <a:b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</a:b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	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de-DE" sz="1400" b="1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de-DE" sz="14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rgbClr val="008380"/>
                    </a:solidFill>
                    <a:ea typeface="ＭＳ Ｐゴシック" charset="0"/>
                  </a:rPr>
                  <a:t>P</a:t>
                </a: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(</a:t>
                </a:r>
                <a:r>
                  <a:rPr lang="en-US" sz="1400" dirty="0" err="1">
                    <a:solidFill>
                      <a:srgbClr val="008380"/>
                    </a:solidFill>
                    <a:ea typeface="ＭＳ Ｐゴシック" charset="0"/>
                  </a:rPr>
                  <a:t>Y|z</a:t>
                </a: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)    (expected value 				 notation)</a:t>
                </a:r>
              </a:p>
              <a:p>
                <a:pPr eaLnBrk="1" hangingPunct="1"/>
                <a:r>
                  <a:rPr lang="de-DE" sz="1400" dirty="0" err="1">
                    <a:solidFill>
                      <a:srgbClr val="032EF0"/>
                    </a:solidFill>
                  </a:rPr>
                  <a:t>Bayes</a:t>
                </a:r>
                <a:r>
                  <a:rPr lang="de-DE" sz="1400" dirty="0">
                    <a:solidFill>
                      <a:srgbClr val="032EF0"/>
                    </a:solidFill>
                  </a:rPr>
                  <a:t>‘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Rule</a:t>
                </a:r>
                <a:endParaRPr lang="de-DE" sz="1400" dirty="0">
                  <a:solidFill>
                    <a:srgbClr val="032EF0"/>
                  </a:solidFill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de-DE" sz="1400" i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1400" i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/>
                            <m:e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B6BCB33-866D-164F-9468-1C1D7FC12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124744"/>
                <a:ext cx="4172272" cy="5112544"/>
              </a:xfrm>
              <a:blipFill>
                <a:blip r:embed="rId3"/>
                <a:stretch>
                  <a:fillRect l="-912" t="-248" r="-304" b="-143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4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Simpson’s Paradox </a:t>
            </a:r>
            <a:r>
              <a:rPr lang="en-US" dirty="0">
                <a:solidFill>
                  <a:srgbClr val="FF6600"/>
                </a:solidFill>
              </a:rPr>
              <a:t>(Example)</a:t>
            </a:r>
            <a:r>
              <a:rPr lang="en-US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295921"/>
          </a:xfrm>
        </p:spPr>
        <p:txBody>
          <a:bodyPr/>
          <a:lstStyle/>
          <a:p>
            <a:pPr>
              <a:defRPr/>
            </a:pPr>
            <a:r>
              <a:rPr lang="en-US" dirty="0"/>
              <a:t>Record recovery rates of 700 patients given access to a drug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39552" y="4581128"/>
            <a:ext cx="8229600" cy="129592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/>
              <a:t>Paradox: </a:t>
            </a:r>
          </a:p>
          <a:p>
            <a:pPr lvl="1">
              <a:defRPr/>
            </a:pPr>
            <a:r>
              <a:rPr lang="en-US" dirty="0"/>
              <a:t>For men, taking drugs has benefit</a:t>
            </a:r>
          </a:p>
          <a:p>
            <a:pPr lvl="1">
              <a:defRPr/>
            </a:pPr>
            <a:r>
              <a:rPr lang="en-US" dirty="0"/>
              <a:t>For women, taking drugs has benefit, too.</a:t>
            </a:r>
          </a:p>
          <a:p>
            <a:pPr lvl="1">
              <a:defRPr/>
            </a:pPr>
            <a:r>
              <a:rPr lang="en-US" dirty="0"/>
              <a:t>But: for all persons taking drugs has no benefit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81664"/>
              </p:ext>
            </p:extLst>
          </p:nvPr>
        </p:nvGraphicFramePr>
        <p:xfrm>
          <a:off x="755576" y="2492896"/>
          <a:ext cx="7560840" cy="1737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Recovery</a:t>
                      </a:r>
                      <a:r>
                        <a:rPr lang="de-DE" baseline="0" dirty="0"/>
                        <a:t> rate </a:t>
                      </a:r>
                    </a:p>
                    <a:p>
                      <a:r>
                        <a:rPr lang="de-DE" baseline="0" dirty="0" err="1">
                          <a:solidFill>
                            <a:srgbClr val="FF0000"/>
                          </a:solidFill>
                        </a:rPr>
                        <a:t>with</a:t>
                      </a:r>
                      <a:r>
                        <a:rPr lang="de-D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baseline="0" dirty="0" err="1"/>
                        <a:t>d</a:t>
                      </a:r>
                      <a:r>
                        <a:rPr lang="de-DE" dirty="0" err="1"/>
                        <a:t>rug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  <a:r>
                        <a:rPr lang="de-DE" dirty="0" err="1"/>
                        <a:t>Recovery</a:t>
                      </a:r>
                      <a:r>
                        <a:rPr lang="de-DE" baseline="0" dirty="0"/>
                        <a:t> rate</a:t>
                      </a:r>
                    </a:p>
                    <a:p>
                      <a:r>
                        <a:rPr lang="de-DE" baseline="0" dirty="0"/>
                        <a:t> </a:t>
                      </a:r>
                      <a:r>
                        <a:rPr lang="de-DE" baseline="0" dirty="0" err="1">
                          <a:solidFill>
                            <a:srgbClr val="FF0000"/>
                          </a:solidFill>
                        </a:rPr>
                        <a:t>without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dirty="0" err="1"/>
                        <a:t>drug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err="1"/>
                        <a:t>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81/87 (93%)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234/270</a:t>
                      </a:r>
                      <a:r>
                        <a:rPr lang="de-DE" baseline="0" dirty="0"/>
                        <a:t> (87%)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192/263 (73%)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55/80</a:t>
                      </a:r>
                      <a:r>
                        <a:rPr lang="de-DE" baseline="0" dirty="0"/>
                        <a:t> (69%)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err="1"/>
                        <a:t>Combined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273/350 (78%)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289/350 (83%)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16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26035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dirty="0"/>
              <a:t>Resolving the Paradox (Informally)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pPr>
              <a:defRPr/>
            </a:pPr>
            <a:r>
              <a:rPr lang="en-US" dirty="0"/>
              <a:t>We have to </a:t>
            </a:r>
            <a:r>
              <a:rPr lang="en-US" dirty="0">
                <a:solidFill>
                  <a:srgbClr val="FF0000"/>
                </a:solidFill>
              </a:rPr>
              <a:t>understand the causal mechanisms </a:t>
            </a:r>
            <a:r>
              <a:rPr lang="en-US" dirty="0"/>
              <a:t>that lead to the data in order to resolve the paradox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</a:t>
            </a:r>
            <a:r>
              <a:rPr lang="en-US" dirty="0">
                <a:solidFill>
                  <a:srgbClr val="FF6600"/>
                </a:solidFill>
              </a:rPr>
              <a:t>drug example</a:t>
            </a:r>
          </a:p>
          <a:p>
            <a:pPr lvl="1">
              <a:defRPr/>
            </a:pPr>
            <a:r>
              <a:rPr lang="en-US" dirty="0"/>
              <a:t>Why has taking drug less benefit for women? </a:t>
            </a:r>
          </a:p>
          <a:p>
            <a:pPr marL="457200" lvl="1" indent="0">
              <a:buNone/>
              <a:defRPr/>
            </a:pPr>
            <a:r>
              <a:rPr lang="en-US" dirty="0"/>
              <a:t>    Answer: Estrogen has negative effect on recovery</a:t>
            </a:r>
          </a:p>
          <a:p>
            <a:pPr lvl="1">
              <a:defRPr/>
            </a:pPr>
            <a:r>
              <a:rPr lang="en-US" dirty="0"/>
              <a:t>Data: Women more likely to take drug than men</a:t>
            </a:r>
          </a:p>
          <a:p>
            <a:pPr lvl="1">
              <a:defRPr/>
            </a:pPr>
            <a:r>
              <a:rPr lang="en-US" dirty="0"/>
              <a:t>Choosing randomly any person taking drugs will rather give a woman – and for these recovery is less beneficial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this case: Have to consider segregated data </a:t>
            </a:r>
          </a:p>
          <a:p>
            <a:pPr marL="457200" lvl="1" indent="0">
              <a:buNone/>
              <a:defRPr/>
            </a:pPr>
            <a:r>
              <a:rPr lang="en-US" dirty="0"/>
              <a:t>                    (not aggregated data)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6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352159" cy="503238"/>
          </a:xfrm>
        </p:spPr>
        <p:txBody>
          <a:bodyPr/>
          <a:lstStyle/>
          <a:p>
            <a:pPr>
              <a:defRPr/>
            </a:pPr>
            <a:r>
              <a:rPr lang="en-US" dirty="0"/>
              <a:t>Resolving the Paradox Formally (Look ahead)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367929"/>
          </a:xfrm>
        </p:spPr>
        <p:txBody>
          <a:bodyPr/>
          <a:lstStyle/>
          <a:p>
            <a:pPr>
              <a:defRPr/>
            </a:pPr>
            <a:r>
              <a:rPr lang="en-US" dirty="0"/>
              <a:t>We have to </a:t>
            </a:r>
            <a:r>
              <a:rPr lang="en-US" dirty="0">
                <a:solidFill>
                  <a:srgbClr val="FF0000"/>
                </a:solidFill>
              </a:rPr>
              <a:t>understand the causal mechanisms </a:t>
            </a:r>
            <a:r>
              <a:rPr lang="en-US" dirty="0"/>
              <a:t>that lead to the data in order to resolve the paradox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cxnSp>
        <p:nvCxnSpPr>
          <p:cNvPr id="9" name="Gerade Verbindung mit Pfeil 8"/>
          <p:cNvCxnSpPr>
            <a:stCxn id="13" idx="3"/>
            <a:endCxn id="11" idx="6"/>
          </p:cNvCxnSpPr>
          <p:nvPr/>
        </p:nvCxnSpPr>
        <p:spPr>
          <a:xfrm flipH="1">
            <a:off x="2908327" y="3263880"/>
            <a:ext cx="1317235" cy="11825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13" idx="5"/>
            <a:endCxn id="12" idx="0"/>
          </p:cNvCxnSpPr>
          <p:nvPr/>
        </p:nvCxnSpPr>
        <p:spPr>
          <a:xfrm>
            <a:off x="4327396" y="3263880"/>
            <a:ext cx="1317235" cy="11105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64311" y="43744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5572623" y="437439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4204471" y="314096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3772423" y="2708920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Gender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260255" y="4509120"/>
            <a:ext cx="13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Drug </a:t>
            </a:r>
            <a:r>
              <a:rPr lang="de-DE" dirty="0" err="1"/>
              <a:t>usage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5284591" y="4581128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Recovery</a:t>
            </a:r>
            <a:endParaRPr lang="de-DE" dirty="0"/>
          </a:p>
        </p:txBody>
      </p:sp>
      <p:cxnSp>
        <p:nvCxnSpPr>
          <p:cNvPr id="23" name="Gerade Verbindung mit Pfeil 22"/>
          <p:cNvCxnSpPr>
            <a:stCxn id="11" idx="5"/>
            <a:endCxn id="12" idx="3"/>
          </p:cNvCxnSpPr>
          <p:nvPr/>
        </p:nvCxnSpPr>
        <p:spPr>
          <a:xfrm flipV="1">
            <a:off x="2887236" y="4497308"/>
            <a:ext cx="2706478" cy="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683568" y="5301208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600" dirty="0"/>
              <a:t>Drug </a:t>
            </a:r>
            <a:r>
              <a:rPr lang="de-DE" sz="2600" dirty="0" err="1"/>
              <a:t>usage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/>
              <a:t>recovery</a:t>
            </a:r>
            <a:r>
              <a:rPr lang="de-DE" sz="2600" dirty="0"/>
              <a:t> </a:t>
            </a:r>
            <a:r>
              <a:rPr lang="de-DE" sz="2600" dirty="0" err="1"/>
              <a:t>have</a:t>
            </a:r>
            <a:r>
              <a:rPr lang="de-DE" sz="2600" dirty="0"/>
              <a:t> </a:t>
            </a:r>
            <a:r>
              <a:rPr lang="de-DE" sz="2600" dirty="0" err="1"/>
              <a:t>common</a:t>
            </a:r>
            <a:r>
              <a:rPr lang="de-DE" sz="2600" dirty="0"/>
              <a:t> </a:t>
            </a:r>
            <a:r>
              <a:rPr lang="de-DE" sz="2600" dirty="0" err="1"/>
              <a:t>cause</a:t>
            </a:r>
            <a:endParaRPr lang="de-DE" sz="2600" dirty="0"/>
          </a:p>
          <a:p>
            <a:pPr marL="285750" indent="-285750">
              <a:buFont typeface="Arial"/>
              <a:buChar char="•"/>
            </a:pPr>
            <a:r>
              <a:rPr lang="de-DE" sz="2600" dirty="0"/>
              <a:t>Gender </a:t>
            </a:r>
            <a:r>
              <a:rPr lang="de-DE" sz="2600" dirty="0" err="1"/>
              <a:t>is</a:t>
            </a:r>
            <a:r>
              <a:rPr lang="de-DE" sz="2600" dirty="0"/>
              <a:t> a </a:t>
            </a:r>
            <a:r>
              <a:rPr lang="de-DE" sz="2600" dirty="0" err="1"/>
              <a:t>confounder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451413819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rgbClr val="0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600" dirty="0" smtClean="0"/>
        </a:defPPr>
      </a:lstStyle>
    </a:tx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5522</Words>
  <Application>Microsoft Macintosh PowerPoint</Application>
  <PresentationFormat>Bildschirmpräsentation (4:3)</PresentationFormat>
  <Paragraphs>900</Paragraphs>
  <Slides>65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65</vt:i4>
      </vt:variant>
    </vt:vector>
  </HeadingPairs>
  <TitlesOfParts>
    <vt:vector size="72" baseType="lpstr">
      <vt:lpstr>Arial</vt:lpstr>
      <vt:lpstr>Calibri</vt:lpstr>
      <vt:lpstr>Cambria Math</vt:lpstr>
      <vt:lpstr>Myriad Pro</vt:lpstr>
      <vt:lpstr>Times New Roman</vt:lpstr>
      <vt:lpstr>Wingdings</vt:lpstr>
      <vt:lpstr>7_Standarddesign</vt:lpstr>
      <vt:lpstr>Web-Mining Agents  </vt:lpstr>
      <vt:lpstr>Structural Causal Models    </vt:lpstr>
      <vt:lpstr>Literature</vt:lpstr>
      <vt:lpstr>Color Conventions for part on SCMs  </vt:lpstr>
      <vt:lpstr>Motivation</vt:lpstr>
      <vt:lpstr>A remarkable correlation? A simple causality!</vt:lpstr>
      <vt:lpstr>Simpson’s Paradox (Example) </vt:lpstr>
      <vt:lpstr>Resolving the Paradox (Informally)</vt:lpstr>
      <vt:lpstr>Resolving the Paradox Formally (Look ahead)</vt:lpstr>
      <vt:lpstr>Simpson’s Paradox (Again)</vt:lpstr>
      <vt:lpstr>Resolving the Paradox (Informally)</vt:lpstr>
      <vt:lpstr>Resolving the Paradox Formally (Lookahead)</vt:lpstr>
      <vt:lpstr>Ingredients of a Statistical Theory of Causality</vt:lpstr>
      <vt:lpstr>PowerPoint-Präsentation</vt:lpstr>
      <vt:lpstr>Structural Causal Model: Definition</vt:lpstr>
      <vt:lpstr>Causality in SCMs</vt:lpstr>
      <vt:lpstr>Graphical Causal Model </vt:lpstr>
      <vt:lpstr>Graphical Models</vt:lpstr>
      <vt:lpstr>SCMs and Probabilities</vt:lpstr>
      <vt:lpstr>SCMs and Probabilities</vt:lpstr>
      <vt:lpstr>Bayesian Networks vs. SCMs</vt:lpstr>
      <vt:lpstr>Reminder: Conditional Independence</vt:lpstr>
      <vt:lpstr>Compatible distributions </vt:lpstr>
      <vt:lpstr>Independence in SCM graphs</vt:lpstr>
      <vt:lpstr>Independence in SCM graphs</vt:lpstr>
      <vt:lpstr>Independence in SCM graphs</vt:lpstr>
      <vt:lpstr>Chains</vt:lpstr>
      <vt:lpstr>Chains</vt:lpstr>
      <vt:lpstr>Chains</vt:lpstr>
      <vt:lpstr>(In)Dependences in Chains</vt:lpstr>
      <vt:lpstr>Dependence not Transitive</vt:lpstr>
      <vt:lpstr>Independence Rule in Chains</vt:lpstr>
      <vt:lpstr>Forks</vt:lpstr>
      <vt:lpstr>Forks</vt:lpstr>
      <vt:lpstr>(In)Dependences in Forks</vt:lpstr>
      <vt:lpstr>Independence Rule in Forks</vt:lpstr>
      <vt:lpstr>Colliders</vt:lpstr>
      <vt:lpstr>(In)dependence in Colliders</vt:lpstr>
      <vt:lpstr>(In)dependence in Colliders (Extended)</vt:lpstr>
      <vt:lpstr>Independence Rule in Colliders</vt:lpstr>
      <vt:lpstr>D-separation</vt:lpstr>
      <vt:lpstr>Blocking Conditions</vt:lpstr>
      <vt:lpstr>Example 1 (d-separation)</vt:lpstr>
      <vt:lpstr>Example 1 (d-separation)</vt:lpstr>
      <vt:lpstr>Example 1 (d-separation)</vt:lpstr>
      <vt:lpstr>Example 2 (d-separation)</vt:lpstr>
      <vt:lpstr>Example 2 (d-separation)</vt:lpstr>
      <vt:lpstr>Example 2 (d-separation)</vt:lpstr>
      <vt:lpstr>Example 2 (d-separation)</vt:lpstr>
      <vt:lpstr>Using D-separation</vt:lpstr>
      <vt:lpstr>Using D-separation</vt:lpstr>
      <vt:lpstr>Equivalent Graphs</vt:lpstr>
      <vt:lpstr>Equivalent Graphs</vt:lpstr>
      <vt:lpstr>Equivalent Graphs</vt:lpstr>
      <vt:lpstr>Equivalent Graphs</vt:lpstr>
      <vt:lpstr>IC-Algorithm (Verma &amp; Pearl, 1990)</vt:lpstr>
      <vt:lpstr>IC-Algorithm (Informally)</vt:lpstr>
      <vt:lpstr>PowerPoint-Präsentation</vt:lpstr>
      <vt:lpstr>PC algorithm (Spirtes &amp; Glymour, 1991) </vt:lpstr>
      <vt:lpstr>PowerPoint-Präsentation</vt:lpstr>
      <vt:lpstr>IC algorithm </vt:lpstr>
      <vt:lpstr>Stable Distribution</vt:lpstr>
      <vt:lpstr>Criticism and further developments</vt:lpstr>
      <vt:lpstr>APPENDIX</vt:lpstr>
      <vt:lpstr>Probability theory basics reminder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1502</cp:revision>
  <cp:lastPrinted>2019-11-20T12:56:15Z</cp:lastPrinted>
  <dcterms:created xsi:type="dcterms:W3CDTF">2010-04-27T12:26:40Z</dcterms:created>
  <dcterms:modified xsi:type="dcterms:W3CDTF">2021-10-26T12:28:59Z</dcterms:modified>
</cp:coreProperties>
</file>