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2"/>
  </p:notesMasterIdLst>
  <p:handoutMasterIdLst>
    <p:handoutMasterId r:id="rId53"/>
  </p:handoutMasterIdLst>
  <p:sldIdLst>
    <p:sldId id="273" r:id="rId2"/>
    <p:sldId id="333" r:id="rId3"/>
    <p:sldId id="274" r:id="rId4"/>
    <p:sldId id="290" r:id="rId5"/>
    <p:sldId id="334" r:id="rId6"/>
    <p:sldId id="309" r:id="rId7"/>
    <p:sldId id="291" r:id="rId8"/>
    <p:sldId id="292" r:id="rId9"/>
    <p:sldId id="284" r:id="rId10"/>
    <p:sldId id="289" r:id="rId11"/>
    <p:sldId id="285" r:id="rId12"/>
    <p:sldId id="293" r:id="rId13"/>
    <p:sldId id="286" r:id="rId14"/>
    <p:sldId id="287" r:id="rId15"/>
    <p:sldId id="288" r:id="rId16"/>
    <p:sldId id="294" r:id="rId17"/>
    <p:sldId id="295" r:id="rId18"/>
    <p:sldId id="296" r:id="rId19"/>
    <p:sldId id="297" r:id="rId20"/>
    <p:sldId id="298" r:id="rId21"/>
    <p:sldId id="299" r:id="rId22"/>
    <p:sldId id="301" r:id="rId23"/>
    <p:sldId id="302" r:id="rId24"/>
    <p:sldId id="313" r:id="rId25"/>
    <p:sldId id="303" r:id="rId26"/>
    <p:sldId id="336" r:id="rId27"/>
    <p:sldId id="305" r:id="rId28"/>
    <p:sldId id="306" r:id="rId29"/>
    <p:sldId id="307" r:id="rId30"/>
    <p:sldId id="308" r:id="rId31"/>
    <p:sldId id="314" r:id="rId32"/>
    <p:sldId id="315" r:id="rId33"/>
    <p:sldId id="316" r:id="rId34"/>
    <p:sldId id="318" r:id="rId35"/>
    <p:sldId id="319" r:id="rId36"/>
    <p:sldId id="320" r:id="rId37"/>
    <p:sldId id="321" r:id="rId38"/>
    <p:sldId id="335" r:id="rId39"/>
    <p:sldId id="322" r:id="rId40"/>
    <p:sldId id="323" r:id="rId41"/>
    <p:sldId id="324" r:id="rId42"/>
    <p:sldId id="325" r:id="rId43"/>
    <p:sldId id="326" r:id="rId44"/>
    <p:sldId id="329" r:id="rId45"/>
    <p:sldId id="327" r:id="rId46"/>
    <p:sldId id="328" r:id="rId47"/>
    <p:sldId id="330" r:id="rId48"/>
    <p:sldId id="331" r:id="rId49"/>
    <p:sldId id="332" r:id="rId50"/>
    <p:sldId id="338" r:id="rId5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380"/>
    <a:srgbClr val="0432FF"/>
    <a:srgbClr val="FFFF99"/>
    <a:srgbClr val="FF8000"/>
    <a:srgbClr val="00FFFF"/>
    <a:srgbClr val="6D7CFF"/>
    <a:srgbClr val="807CFF"/>
    <a:srgbClr val="00394A"/>
    <a:srgbClr val="003241"/>
    <a:srgbClr val="DAD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83" autoAdjust="0"/>
    <p:restoredTop sz="85075" autoAdjust="0"/>
  </p:normalViewPr>
  <p:slideViewPr>
    <p:cSldViewPr>
      <p:cViewPr varScale="1">
        <p:scale>
          <a:sx n="132" d="100"/>
          <a:sy n="132" d="100"/>
        </p:scale>
        <p:origin x="168" y="1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15.11.21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15.11.21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All </a:t>
            </a:r>
            <a:r>
              <a:rPr lang="de-DE" dirty="0" err="1"/>
              <a:t>individuals</a:t>
            </a:r>
            <a:r>
              <a:rPr lang="de-DE" dirty="0"/>
              <a:t> in same individual type i </a:t>
            </a:r>
            <a:r>
              <a:rPr lang="de-DE" dirty="0" err="1"/>
              <a:t>have</a:t>
            </a:r>
            <a:r>
              <a:rPr lang="de-DE" dirty="0"/>
              <a:t> same </a:t>
            </a:r>
            <a:r>
              <a:rPr lang="de-DE" dirty="0" err="1"/>
              <a:t>conuterfactual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in </a:t>
            </a:r>
            <a:r>
              <a:rPr lang="de-DE" dirty="0" err="1"/>
              <a:t>table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All </a:t>
            </a:r>
            <a:r>
              <a:rPr lang="de-DE" dirty="0" err="1"/>
              <a:t>individuals</a:t>
            </a:r>
            <a:r>
              <a:rPr lang="de-DE" dirty="0"/>
              <a:t> in same individual type i </a:t>
            </a:r>
            <a:r>
              <a:rPr lang="de-DE" dirty="0" err="1"/>
              <a:t>have</a:t>
            </a:r>
            <a:r>
              <a:rPr lang="de-DE" dirty="0"/>
              <a:t> same </a:t>
            </a:r>
            <a:r>
              <a:rPr lang="de-DE" dirty="0" err="1"/>
              <a:t>conuterfactual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in </a:t>
            </a:r>
            <a:r>
              <a:rPr lang="de-DE" dirty="0" err="1"/>
              <a:t>table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All </a:t>
            </a:r>
            <a:r>
              <a:rPr lang="de-DE" dirty="0" err="1"/>
              <a:t>individuals</a:t>
            </a:r>
            <a:r>
              <a:rPr lang="de-DE" dirty="0"/>
              <a:t> in same individual type i </a:t>
            </a:r>
            <a:r>
              <a:rPr lang="de-DE" dirty="0" err="1"/>
              <a:t>have</a:t>
            </a:r>
            <a:r>
              <a:rPr lang="de-DE" dirty="0"/>
              <a:t> same </a:t>
            </a:r>
            <a:r>
              <a:rPr lang="de-DE" dirty="0" err="1"/>
              <a:t>conuterfactual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in </a:t>
            </a:r>
            <a:r>
              <a:rPr lang="de-DE" dirty="0" err="1"/>
              <a:t>table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t_ppEL7OL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Web-Mining </a:t>
            </a:r>
            <a:r>
              <a:rPr lang="de-DE" sz="3600" b="1" dirty="0" err="1">
                <a:cs typeface="+mj-cs"/>
              </a:rPr>
              <a:t>Agents</a:t>
            </a:r>
            <a:br>
              <a:rPr lang="de-DE" sz="3600" b="1" dirty="0">
                <a:cs typeface="+mj-cs"/>
              </a:rPr>
            </a:br>
            <a:endParaRPr lang="de-DE" sz="2400" b="1" dirty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Dr. Özgür </a:t>
            </a:r>
            <a:r>
              <a:rPr lang="de-DE" dirty="0" err="1">
                <a:cs typeface="+mn-cs"/>
              </a:rPr>
              <a:t>Özçep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(Definition)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39552" y="1268760"/>
            <a:ext cx="8136903" cy="4893648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0000FF"/>
                </a:solidFill>
              </a:rPr>
              <a:t>Definition</a:t>
            </a:r>
          </a:p>
          <a:p>
            <a:r>
              <a:rPr lang="de-DE" sz="2600" dirty="0"/>
              <a:t>A</a:t>
            </a:r>
            <a:r>
              <a:rPr lang="de-DE" sz="2600" b="1" dirty="0"/>
              <a:t> </a:t>
            </a:r>
            <a:r>
              <a:rPr lang="de-DE" sz="2600" dirty="0" err="1">
                <a:solidFill>
                  <a:srgbClr val="0000FF"/>
                </a:solidFill>
              </a:rPr>
              <a:t>counterfactual</a:t>
            </a:r>
            <a:r>
              <a:rPr lang="de-DE" sz="2600" b="1" dirty="0">
                <a:solidFill>
                  <a:srgbClr val="0000FF"/>
                </a:solidFill>
              </a:rPr>
              <a:t> </a:t>
            </a:r>
            <a:r>
              <a:rPr lang="de-DE" sz="2600" dirty="0"/>
              <a:t>RV</a:t>
            </a:r>
            <a:r>
              <a:rPr lang="de-DE" sz="2600" b="1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form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baseline="-25000" dirty="0">
                <a:solidFill>
                  <a:srgbClr val="008380"/>
                </a:solidFill>
              </a:rPr>
              <a:t>X=x</a:t>
            </a:r>
            <a:r>
              <a:rPr lang="de-DE" sz="2600" baseline="-25000" dirty="0"/>
              <a:t>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 err="1"/>
              <a:t>its</a:t>
            </a:r>
            <a:r>
              <a:rPr lang="de-DE" sz="2600" dirty="0"/>
              <a:t> </a:t>
            </a:r>
            <a:r>
              <a:rPr lang="de-DE" sz="2600" dirty="0" err="1"/>
              <a:t>semantics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given</a:t>
            </a:r>
            <a:r>
              <a:rPr lang="de-DE" sz="2600" dirty="0"/>
              <a:t> </a:t>
            </a:r>
            <a:r>
              <a:rPr lang="de-DE" sz="2600" dirty="0" err="1"/>
              <a:t>by</a:t>
            </a:r>
            <a:endParaRPr lang="de-DE" sz="2600" b="1" dirty="0"/>
          </a:p>
          <a:p>
            <a:endParaRPr lang="de-DE" sz="2600" b="1" dirty="0"/>
          </a:p>
          <a:p>
            <a:r>
              <a:rPr lang="de-DE" sz="2600" dirty="0"/>
              <a:t>                      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baseline="-25000" dirty="0">
                <a:solidFill>
                  <a:srgbClr val="008380"/>
                </a:solidFill>
              </a:rPr>
              <a:t>X=x</a:t>
            </a:r>
            <a:r>
              <a:rPr lang="de-DE" sz="2600" dirty="0">
                <a:solidFill>
                  <a:srgbClr val="008380"/>
                </a:solidFill>
              </a:rPr>
              <a:t>(</a:t>
            </a:r>
            <a:r>
              <a:rPr lang="de-DE" sz="2600" dirty="0" err="1">
                <a:solidFill>
                  <a:srgbClr val="008380"/>
                </a:solidFill>
              </a:rPr>
              <a:t>u</a:t>
            </a:r>
            <a:r>
              <a:rPr lang="de-DE" sz="2600" dirty="0">
                <a:solidFill>
                  <a:srgbClr val="008380"/>
                </a:solidFill>
              </a:rPr>
              <a:t>) : = 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baseline="-25000" dirty="0" err="1">
                <a:solidFill>
                  <a:srgbClr val="008380"/>
                </a:solidFill>
              </a:rPr>
              <a:t>Mx</a:t>
            </a:r>
            <a:r>
              <a:rPr lang="de-DE" sz="2600" dirty="0">
                <a:solidFill>
                  <a:srgbClr val="008380"/>
                </a:solidFill>
              </a:rPr>
              <a:t>(</a:t>
            </a:r>
            <a:r>
              <a:rPr lang="de-DE" sz="2600" dirty="0" err="1">
                <a:solidFill>
                  <a:srgbClr val="008380"/>
                </a:solidFill>
              </a:rPr>
              <a:t>u</a:t>
            </a:r>
            <a:r>
              <a:rPr lang="de-DE" sz="2600" dirty="0">
                <a:solidFill>
                  <a:srgbClr val="008380"/>
                </a:solidFill>
              </a:rPr>
              <a:t>)</a:t>
            </a:r>
          </a:p>
          <a:p>
            <a:endParaRPr lang="de-DE" sz="2600" dirty="0"/>
          </a:p>
          <a:p>
            <a:r>
              <a:rPr lang="de-DE" sz="2600" dirty="0" err="1"/>
              <a:t>where</a:t>
            </a:r>
            <a:r>
              <a:rPr lang="de-DE" sz="26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de-DE" sz="2600" dirty="0">
                <a:solidFill>
                  <a:srgbClr val="008380"/>
                </a:solidFill>
              </a:rPr>
              <a:t>Y, X </a:t>
            </a:r>
            <a:r>
              <a:rPr lang="de-DE" sz="2600" dirty="0" err="1"/>
              <a:t>are</a:t>
            </a:r>
            <a:r>
              <a:rPr lang="de-DE" sz="2600" dirty="0"/>
              <a:t> (</a:t>
            </a:r>
            <a:r>
              <a:rPr lang="de-DE" sz="2600" dirty="0" err="1"/>
              <a:t>sets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) RVs </a:t>
            </a:r>
            <a:r>
              <a:rPr lang="de-DE" sz="2600" dirty="0" err="1"/>
              <a:t>from</a:t>
            </a:r>
            <a:r>
              <a:rPr lang="de-DE" sz="2600" dirty="0"/>
              <a:t> an SEM </a:t>
            </a:r>
            <a:r>
              <a:rPr lang="de-DE" sz="2600" dirty="0">
                <a:solidFill>
                  <a:srgbClr val="008380"/>
                </a:solidFill>
              </a:rPr>
              <a:t>M</a:t>
            </a:r>
            <a:r>
              <a:rPr lang="de-DE" sz="26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an </a:t>
            </a:r>
            <a:r>
              <a:rPr lang="de-DE" sz="2600" dirty="0" err="1"/>
              <a:t>instantiation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 </a:t>
            </a:r>
          </a:p>
          <a:p>
            <a:pPr marL="342900" indent="-342900">
              <a:buFont typeface="Arial"/>
              <a:buChar char="•"/>
            </a:pPr>
            <a:r>
              <a:rPr lang="de-DE" sz="2600" dirty="0" err="1">
                <a:solidFill>
                  <a:srgbClr val="008380"/>
                </a:solidFill>
              </a:rPr>
              <a:t>M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SEM </a:t>
            </a:r>
            <a:r>
              <a:rPr lang="de-DE" sz="2600" dirty="0" err="1"/>
              <a:t>resulting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M</a:t>
            </a:r>
            <a:r>
              <a:rPr lang="de-DE" sz="2600" dirty="0"/>
              <a:t> </a:t>
            </a:r>
            <a:r>
              <a:rPr lang="de-DE" sz="2600" dirty="0" err="1"/>
              <a:t>by</a:t>
            </a:r>
            <a:r>
              <a:rPr lang="de-DE" sz="2600" dirty="0"/>
              <a:t> </a:t>
            </a:r>
            <a:r>
              <a:rPr lang="de-DE" sz="2600" dirty="0" err="1"/>
              <a:t>substituting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rhs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equation</a:t>
            </a:r>
            <a:r>
              <a:rPr lang="de-DE" sz="2600" dirty="0"/>
              <a:t>(s) </a:t>
            </a:r>
            <a:r>
              <a:rPr lang="de-DE" sz="2600" dirty="0" err="1"/>
              <a:t>for</a:t>
            </a:r>
            <a:r>
              <a:rPr lang="de-DE" sz="2600" dirty="0"/>
              <a:t> (all RVs in)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</a:t>
            </a:r>
            <a:r>
              <a:rPr lang="de-DE" sz="2600" dirty="0" err="1"/>
              <a:t>with</a:t>
            </a:r>
            <a:r>
              <a:rPr lang="de-DE" sz="2600" dirty="0"/>
              <a:t> </a:t>
            </a:r>
            <a:r>
              <a:rPr lang="de-DE" sz="2600" dirty="0" err="1"/>
              <a:t>value</a:t>
            </a:r>
            <a:r>
              <a:rPr lang="de-DE" sz="2600" dirty="0"/>
              <a:t>(s)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</a:p>
          <a:p>
            <a:pPr marL="342900" indent="-342900">
              <a:buFont typeface="Arial"/>
              <a:buChar char="•"/>
            </a:pPr>
            <a:r>
              <a:rPr lang="de-DE" sz="2600" dirty="0" err="1">
                <a:solidFill>
                  <a:srgbClr val="008380"/>
                </a:solidFill>
              </a:rPr>
              <a:t>u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an </a:t>
            </a:r>
            <a:r>
              <a:rPr lang="de-DE" sz="2600" dirty="0" err="1"/>
              <a:t>instantiation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all </a:t>
            </a:r>
            <a:r>
              <a:rPr lang="de-DE" sz="2600" dirty="0" err="1"/>
              <a:t>exogenous</a:t>
            </a:r>
            <a:r>
              <a:rPr lang="de-DE" sz="2600" dirty="0"/>
              <a:t> variables in </a:t>
            </a:r>
            <a:r>
              <a:rPr lang="de-DE" sz="2600" dirty="0">
                <a:solidFill>
                  <a:srgbClr val="008380"/>
                </a:solidFill>
              </a:rPr>
              <a:t>M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860032" y="2924944"/>
            <a:ext cx="3672408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Note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rigidity</a:t>
            </a:r>
            <a:r>
              <a:rPr lang="de-DE" dirty="0"/>
              <a:t> </a:t>
            </a:r>
            <a:r>
              <a:rPr lang="de-DE" dirty="0" err="1"/>
              <a:t>assumption</a:t>
            </a:r>
            <a:r>
              <a:rPr lang="de-DE" dirty="0"/>
              <a:t>:</a:t>
            </a:r>
          </a:p>
          <a:p>
            <a:r>
              <a:rPr lang="de-DE" dirty="0"/>
              <a:t>Definition </a:t>
            </a:r>
            <a:r>
              <a:rPr lang="de-DE" dirty="0" err="1"/>
              <a:t>talks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</a:p>
          <a:p>
            <a:r>
              <a:rPr lang="de-DE" dirty="0"/>
              <a:t>same ``</a:t>
            </a:r>
            <a:r>
              <a:rPr lang="de-DE" dirty="0" err="1"/>
              <a:t>objects</a:t>
            </a:r>
            <a:r>
              <a:rPr lang="de-DE" dirty="0"/>
              <a:t>‘‘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/>
              <a:t> in different </a:t>
            </a:r>
            <a:r>
              <a:rPr lang="de-DE" dirty="0" err="1"/>
              <a:t>worlds</a:t>
            </a:r>
            <a:r>
              <a:rPr lang="de-DE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9156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(consistency rule)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007889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Consequence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formal </a:t>
            </a:r>
            <a:r>
              <a:rPr lang="de-DE" dirty="0" err="1"/>
              <a:t>definition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counterfactuals</a:t>
            </a: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331640" y="2204864"/>
            <a:ext cx="6696744" cy="89255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 err="1">
                <a:solidFill>
                  <a:srgbClr val="FF0000"/>
                </a:solidFill>
              </a:rPr>
              <a:t>Consistency</a:t>
            </a:r>
            <a:r>
              <a:rPr lang="de-DE" sz="2600" b="1" dirty="0">
                <a:solidFill>
                  <a:srgbClr val="FF0000"/>
                </a:solidFill>
              </a:rPr>
              <a:t> </a:t>
            </a:r>
            <a:r>
              <a:rPr lang="de-DE" sz="2600" b="1" dirty="0" err="1">
                <a:solidFill>
                  <a:srgbClr val="FF0000"/>
                </a:solidFill>
              </a:rPr>
              <a:t>rule</a:t>
            </a:r>
            <a:r>
              <a:rPr lang="de-DE" sz="2600" b="1" dirty="0">
                <a:solidFill>
                  <a:srgbClr val="FF0000"/>
                </a:solidFill>
              </a:rPr>
              <a:t> </a:t>
            </a:r>
          </a:p>
          <a:p>
            <a:r>
              <a:rPr lang="de-DE" sz="2600" dirty="0" err="1"/>
              <a:t>If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 = x</a:t>
            </a:r>
            <a:r>
              <a:rPr lang="de-DE" sz="2600" dirty="0"/>
              <a:t>, </a:t>
            </a:r>
            <a:r>
              <a:rPr lang="de-DE" sz="2600" dirty="0" err="1"/>
              <a:t>then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baseline="-25000" dirty="0">
                <a:solidFill>
                  <a:srgbClr val="008380"/>
                </a:solidFill>
              </a:rPr>
              <a:t>X=x</a:t>
            </a:r>
            <a:r>
              <a:rPr lang="de-DE" sz="2600" dirty="0">
                <a:solidFill>
                  <a:srgbClr val="008380"/>
                </a:solidFill>
              </a:rPr>
              <a:t> = Y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59904" y="3645247"/>
            <a:ext cx="8928992" cy="244804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dirty="0"/>
              <a:t>This </a:t>
            </a:r>
            <a:r>
              <a:rPr lang="de-DE" dirty="0" err="1"/>
              <a:t>case</a:t>
            </a:r>
            <a:r>
              <a:rPr lang="de-DE" dirty="0"/>
              <a:t> (</a:t>
            </a:r>
            <a:r>
              <a:rPr lang="de-DE" dirty="0" err="1"/>
              <a:t>hypothesized</a:t>
            </a:r>
            <a:r>
              <a:rPr lang="de-DE" dirty="0"/>
              <a:t> = </a:t>
            </a:r>
            <a:r>
              <a:rPr lang="de-DE" dirty="0" err="1"/>
              <a:t>actual</a:t>
            </a:r>
            <a:r>
              <a:rPr lang="de-DE" dirty="0"/>
              <a:t>) non-</a:t>
            </a:r>
            <a:r>
              <a:rPr lang="de-DE" dirty="0" err="1"/>
              <a:t>typical</a:t>
            </a:r>
            <a:r>
              <a:rPr lang="de-DE" dirty="0"/>
              <a:t> in </a:t>
            </a:r>
            <a:r>
              <a:rPr lang="de-DE" dirty="0" err="1"/>
              <a:t>natural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       (Merkel: „</a:t>
            </a:r>
            <a:r>
              <a:rPr lang="de-DE" dirty="0" err="1"/>
              <a:t>If</a:t>
            </a:r>
            <a:r>
              <a:rPr lang="de-DE" dirty="0"/>
              <a:t> I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cancellor</a:t>
            </a:r>
            <a:r>
              <a:rPr lang="de-DE" dirty="0"/>
              <a:t>...)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In belief </a:t>
            </a:r>
            <a:r>
              <a:rPr lang="de-DE" dirty="0" err="1"/>
              <a:t>revision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corresponding</a:t>
            </a:r>
            <a:r>
              <a:rPr lang="de-DE" dirty="0"/>
              <a:t> </a:t>
            </a:r>
            <a:r>
              <a:rPr lang="de-DE" dirty="0" err="1"/>
              <a:t>rule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termed</a:t>
            </a:r>
            <a:r>
              <a:rPr lang="de-DE" dirty="0"/>
              <a:t> „</a:t>
            </a:r>
            <a:r>
              <a:rPr lang="de-DE" dirty="0" err="1">
                <a:solidFill>
                  <a:srgbClr val="0000FF"/>
                </a:solidFill>
              </a:rPr>
              <a:t>vacuity</a:t>
            </a:r>
            <a:r>
              <a:rPr lang="de-DE" dirty="0"/>
              <a:t>“: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reason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vacuous</a:t>
            </a:r>
            <a:r>
              <a:rPr lang="de-DE" dirty="0"/>
              <a:t>.  </a:t>
            </a:r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936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(for fully specified SCMs)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4968329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formalize</a:t>
            </a:r>
            <a:r>
              <a:rPr lang="de-DE" dirty="0"/>
              <a:t> </a:t>
            </a:r>
            <a:r>
              <a:rPr lang="de-DE" dirty="0" err="1"/>
              <a:t>semantics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counterfactuals</a:t>
            </a:r>
            <a:r>
              <a:rPr lang="de-DE" dirty="0"/>
              <a:t>?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intervention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Consider</a:t>
            </a:r>
            <a:r>
              <a:rPr lang="de-DE" dirty="0"/>
              <a:t> </a:t>
            </a:r>
            <a:r>
              <a:rPr lang="de-DE" dirty="0" err="1"/>
              <a:t>fully</a:t>
            </a:r>
            <a:r>
              <a:rPr lang="de-DE" dirty="0"/>
              <a:t> </a:t>
            </a:r>
            <a:r>
              <a:rPr lang="de-DE" dirty="0" err="1"/>
              <a:t>specified</a:t>
            </a:r>
            <a:r>
              <a:rPr lang="de-DE" dirty="0"/>
              <a:t> </a:t>
            </a:r>
            <a:r>
              <a:rPr lang="de-DE" dirty="0" err="1"/>
              <a:t>models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Values </a:t>
            </a:r>
            <a:r>
              <a:rPr lang="de-DE" dirty="0" err="1"/>
              <a:t>of</a:t>
            </a:r>
            <a:r>
              <a:rPr lang="de-DE" dirty="0"/>
              <a:t> all variables </a:t>
            </a:r>
            <a:r>
              <a:rPr lang="de-DE" dirty="0" err="1"/>
              <a:t>determined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exogenous</a:t>
            </a:r>
            <a:r>
              <a:rPr lang="de-DE" dirty="0"/>
              <a:t> variables </a:t>
            </a:r>
            <a:r>
              <a:rPr lang="de-DE" dirty="0">
                <a:solidFill>
                  <a:srgbClr val="008380"/>
                </a:solidFill>
              </a:rPr>
              <a:t>U = U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, ... ,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baseline="-25000" dirty="0" err="1">
                <a:solidFill>
                  <a:srgbClr val="008380"/>
                </a:solidFill>
              </a:rPr>
              <a:t>n</a:t>
            </a:r>
            <a:endParaRPr lang="de-DE" baseline="-25000" dirty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So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 = X(U)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variable in SEM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>
                <a:solidFill>
                  <a:srgbClr val="FF8000"/>
                </a:solidFill>
              </a:rPr>
              <a:t>Example</a:t>
            </a:r>
            <a:r>
              <a:rPr lang="de-DE" dirty="0"/>
              <a:t> 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X: </a:t>
            </a:r>
            <a:r>
              <a:rPr lang="de-DE" dirty="0" err="1"/>
              <a:t>Salary</a:t>
            </a:r>
            <a:r>
              <a:rPr lang="de-DE" dirty="0">
                <a:solidFill>
                  <a:srgbClr val="008380"/>
                </a:solidFill>
              </a:rPr>
              <a:t>,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 = u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, ...,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baseline="-25000" dirty="0" err="1">
                <a:solidFill>
                  <a:srgbClr val="008380"/>
                </a:solidFill>
              </a:rPr>
              <a:t>n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/>
              <a:t>characterizes</a:t>
            </a:r>
            <a:r>
              <a:rPr lang="de-DE" dirty="0"/>
              <a:t> individual Joe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= </a:t>
            </a:r>
            <a:r>
              <a:rPr lang="de-DE" dirty="0" err="1"/>
              <a:t>Joe‘s</a:t>
            </a:r>
            <a:r>
              <a:rPr lang="de-DE" dirty="0"/>
              <a:t> </a:t>
            </a:r>
            <a:r>
              <a:rPr lang="de-DE" dirty="0" err="1"/>
              <a:t>salary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considering</a:t>
            </a:r>
            <a:r>
              <a:rPr lang="de-DE" dirty="0"/>
              <a:t> different </a:t>
            </a:r>
            <a:r>
              <a:rPr lang="de-DE" dirty="0" err="1"/>
              <a:t>worlds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individuals</a:t>
            </a:r>
            <a:r>
              <a:rPr lang="de-DE" dirty="0"/>
              <a:t> (such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Joe = (u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, ...,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baseline="-25000" dirty="0" err="1">
                <a:solidFill>
                  <a:srgbClr val="008380"/>
                </a:solidFill>
              </a:rPr>
              <a:t>n</a:t>
            </a:r>
            <a:r>
              <a:rPr lang="de-DE" dirty="0">
                <a:solidFill>
                  <a:srgbClr val="008380"/>
                </a:solidFill>
              </a:rPr>
              <a:t>)</a:t>
            </a:r>
            <a:r>
              <a:rPr lang="de-DE" dirty="0"/>
              <a:t>) </a:t>
            </a:r>
            <a:r>
              <a:rPr lang="de-DE" dirty="0" err="1"/>
              <a:t>stay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same. </a:t>
            </a:r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621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in </a:t>
            </a:r>
            <a:r>
              <a:rPr lang="en-US"/>
              <a:t>linear SEMs </a:t>
            </a:r>
            <a:r>
              <a:rPr lang="en-US" dirty="0"/>
              <a:t>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540037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</a:t>
            </a:r>
            <a:r>
              <a:rPr lang="de-DE" dirty="0"/>
              <a:t>:   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 </a:t>
            </a:r>
            <a:r>
              <a:rPr lang="de-DE" dirty="0">
                <a:solidFill>
                  <a:srgbClr val="008380"/>
                </a:solidFill>
              </a:rPr>
              <a:t>X = </a:t>
            </a:r>
            <a:r>
              <a:rPr lang="de-DE" dirty="0" err="1">
                <a:solidFill>
                  <a:srgbClr val="008380"/>
                </a:solidFill>
              </a:rPr>
              <a:t>aU</a:t>
            </a:r>
            <a:r>
              <a:rPr lang="de-DE" dirty="0">
                <a:solidFill>
                  <a:srgbClr val="008380"/>
                </a:solidFill>
              </a:rPr>
              <a:t>       ;     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U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Find 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= ?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(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 = x </a:t>
            </a:r>
            <a:r>
              <a:rPr lang="de-DE" dirty="0" err="1"/>
              <a:t>for</a:t>
            </a:r>
            <a:r>
              <a:rPr lang="de-DE" dirty="0"/>
              <a:t> individual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/>
              <a:t>) 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Algorithm</a:t>
            </a:r>
            <a:endParaRPr lang="de-DE" dirty="0"/>
          </a:p>
          <a:p>
            <a:pPr marL="914400" lvl="1" indent="-514350" defTabSz="457200">
              <a:spcBef>
                <a:spcPct val="30000"/>
              </a:spcBef>
              <a:buFont typeface="+mj-lt"/>
              <a:buAutoNum type="arabicPeriod"/>
              <a:defRPr/>
            </a:pPr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evidence</a:t>
            </a:r>
            <a:r>
              <a:rPr lang="de-DE" dirty="0"/>
              <a:t> (</a:t>
            </a:r>
            <a:r>
              <a:rPr lang="de-DE" dirty="0" err="1"/>
              <a:t>here</a:t>
            </a:r>
            <a:r>
              <a:rPr lang="de-DE" dirty="0"/>
              <a:t>: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/>
              <a:t> just </a:t>
            </a:r>
            <a:r>
              <a:rPr lang="de-DE" dirty="0" err="1"/>
              <a:t>given</a:t>
            </a:r>
            <a:r>
              <a:rPr lang="de-DE" dirty="0"/>
              <a:t>)</a:t>
            </a:r>
          </a:p>
          <a:p>
            <a:pPr marL="914400" lvl="1" indent="-514350" defTabSz="457200">
              <a:spcBef>
                <a:spcPct val="30000"/>
              </a:spcBef>
              <a:buFont typeface="+mj-lt"/>
              <a:buAutoNum type="arabicPeriod"/>
              <a:defRPr/>
            </a:pPr>
            <a:r>
              <a:rPr lang="de-DE" dirty="0" err="1"/>
              <a:t>Consider</a:t>
            </a:r>
            <a:r>
              <a:rPr lang="de-DE" dirty="0"/>
              <a:t> </a:t>
            </a:r>
            <a:r>
              <a:rPr lang="de-DE" dirty="0" err="1"/>
              <a:t>modified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M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endParaRPr lang="de-DE" baseline="-25000" dirty="0">
              <a:solidFill>
                <a:srgbClr val="008380"/>
              </a:solidFill>
            </a:endParaRPr>
          </a:p>
          <a:p>
            <a:pPr marL="1314450" lvl="2" indent="-514350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 = x </a:t>
            </a:r>
          </a:p>
          <a:p>
            <a:pPr marL="1314450" lvl="2" indent="-514350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U</a:t>
            </a:r>
          </a:p>
          <a:p>
            <a:pPr marL="914400" lvl="1" indent="-514350" defTabSz="457200">
              <a:spcBef>
                <a:spcPct val="30000"/>
              </a:spcBef>
              <a:buFont typeface="+mj-lt"/>
              <a:buAutoNum type="arabicPeriod"/>
              <a:defRPr/>
            </a:pPr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pPr marL="800100" lvl="2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     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780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in linear SEMs </a:t>
            </a:r>
            <a:r>
              <a:rPr lang="en-US" dirty="0">
                <a:solidFill>
                  <a:srgbClr val="FF8000"/>
                </a:solidFill>
              </a:rPr>
              <a:t>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43993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</a:t>
            </a:r>
            <a:r>
              <a:rPr lang="de-DE" dirty="0"/>
              <a:t>:   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 </a:t>
            </a:r>
            <a:r>
              <a:rPr lang="de-DE" dirty="0">
                <a:solidFill>
                  <a:srgbClr val="008380"/>
                </a:solidFill>
              </a:rPr>
              <a:t>X = </a:t>
            </a:r>
            <a:r>
              <a:rPr lang="de-DE" dirty="0" err="1">
                <a:solidFill>
                  <a:srgbClr val="008380"/>
                </a:solidFill>
              </a:rPr>
              <a:t>aU</a:t>
            </a:r>
            <a:r>
              <a:rPr lang="de-DE" dirty="0">
                <a:solidFill>
                  <a:srgbClr val="008380"/>
                </a:solidFill>
              </a:rPr>
              <a:t>       ;     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U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a = b = 1</a:t>
            </a:r>
            <a:r>
              <a:rPr lang="de-DE" dirty="0"/>
              <a:t>.  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86841"/>
              </p:ext>
            </p:extLst>
          </p:nvPr>
        </p:nvGraphicFramePr>
        <p:xfrm>
          <a:off x="683568" y="4581128"/>
          <a:ext cx="7416824" cy="16013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8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65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X=2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X=3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Y=1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Y=2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=3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39552" y="270892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>
                <a:solidFill>
                  <a:srgbClr val="008380"/>
                </a:solidFill>
              </a:rPr>
              <a:t>X</a:t>
            </a:r>
            <a:r>
              <a:rPr lang="de-DE" sz="2400" baseline="-25000" dirty="0" err="1">
                <a:solidFill>
                  <a:srgbClr val="008380"/>
                </a:solidFill>
              </a:rPr>
              <a:t>y</a:t>
            </a:r>
            <a:r>
              <a:rPr lang="de-DE" sz="2400" dirty="0">
                <a:solidFill>
                  <a:srgbClr val="008380"/>
                </a:solidFill>
              </a:rPr>
              <a:t>(</a:t>
            </a:r>
            <a:r>
              <a:rPr lang="de-DE" sz="2400" dirty="0" err="1">
                <a:solidFill>
                  <a:srgbClr val="008380"/>
                </a:solidFill>
              </a:rPr>
              <a:t>u</a:t>
            </a:r>
            <a:r>
              <a:rPr lang="de-DE" sz="2400" dirty="0">
                <a:solidFill>
                  <a:srgbClr val="008380"/>
                </a:solidFill>
              </a:rPr>
              <a:t>) = ?</a:t>
            </a:r>
          </a:p>
          <a:p>
            <a:r>
              <a:rPr lang="de-DE" sz="2400" dirty="0" err="1"/>
              <a:t>Algorithm</a:t>
            </a:r>
            <a:endParaRPr lang="de-DE" sz="2400" dirty="0"/>
          </a:p>
          <a:p>
            <a:pPr marL="457200" indent="-457200">
              <a:buAutoNum type="arabicPeriod"/>
            </a:pPr>
            <a:r>
              <a:rPr lang="de-DE" sz="2400" dirty="0">
                <a:solidFill>
                  <a:srgbClr val="008380"/>
                </a:solidFill>
              </a:rPr>
              <a:t>U = </a:t>
            </a:r>
            <a:r>
              <a:rPr lang="de-DE" sz="2400" dirty="0" err="1">
                <a:solidFill>
                  <a:srgbClr val="008380"/>
                </a:solidFill>
              </a:rPr>
              <a:t>u</a:t>
            </a:r>
            <a:r>
              <a:rPr lang="de-DE" sz="2400" dirty="0">
                <a:solidFill>
                  <a:srgbClr val="008380"/>
                </a:solidFill>
              </a:rPr>
              <a:t>;  2. Y = </a:t>
            </a:r>
            <a:r>
              <a:rPr lang="de-DE" sz="2400" dirty="0" err="1">
                <a:solidFill>
                  <a:srgbClr val="008380"/>
                </a:solidFill>
              </a:rPr>
              <a:t>y</a:t>
            </a:r>
            <a:r>
              <a:rPr lang="de-DE" sz="2400" dirty="0">
                <a:solidFill>
                  <a:srgbClr val="008380"/>
                </a:solidFill>
              </a:rPr>
              <a:t>;  3. X = </a:t>
            </a:r>
            <a:r>
              <a:rPr lang="de-DE" sz="2400" dirty="0" err="1">
                <a:solidFill>
                  <a:srgbClr val="008380"/>
                </a:solidFill>
              </a:rPr>
              <a:t>aU</a:t>
            </a:r>
            <a:r>
              <a:rPr lang="de-DE" sz="2400" dirty="0">
                <a:solidFill>
                  <a:srgbClr val="008380"/>
                </a:solidFill>
              </a:rPr>
              <a:t> = au = u.</a:t>
            </a:r>
          </a:p>
          <a:p>
            <a:r>
              <a:rPr lang="de-DE" sz="2400" dirty="0">
                <a:solidFill>
                  <a:srgbClr val="008000"/>
                </a:solidFill>
              </a:rPr>
              <a:t>  </a:t>
            </a:r>
            <a:r>
              <a:rPr lang="de-DE" sz="2400" dirty="0"/>
              <a:t>(</a:t>
            </a:r>
            <a:r>
              <a:rPr lang="de-DE" sz="2400" dirty="0">
                <a:solidFill>
                  <a:srgbClr val="008380"/>
                </a:solidFill>
              </a:rPr>
              <a:t>X</a:t>
            </a:r>
            <a:r>
              <a:rPr lang="de-DE" sz="2400" dirty="0"/>
              <a:t> </a:t>
            </a:r>
            <a:r>
              <a:rPr lang="de-DE" sz="2400" dirty="0" err="1"/>
              <a:t>unaltered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hypothetical</a:t>
            </a:r>
            <a:r>
              <a:rPr lang="de-DE" sz="2400" dirty="0"/>
              <a:t> </a:t>
            </a:r>
            <a:r>
              <a:rPr lang="de-DE" sz="2400" dirty="0" err="1"/>
              <a:t>condition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Y = </a:t>
            </a:r>
            <a:r>
              <a:rPr lang="de-DE" sz="2400" dirty="0" err="1">
                <a:solidFill>
                  <a:srgbClr val="008380"/>
                </a:solidFill>
              </a:rPr>
              <a:t>y</a:t>
            </a:r>
            <a:r>
              <a:rPr lang="de-D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54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vs. Intervention with </a:t>
            </a:r>
            <a:r>
              <a:rPr lang="en-US" dirty="0">
                <a:solidFill>
                  <a:srgbClr val="008380"/>
                </a:solidFill>
              </a:rPr>
              <a:t>do()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44528"/>
              </p:ext>
            </p:extLst>
          </p:nvPr>
        </p:nvGraphicFramePr>
        <p:xfrm>
          <a:off x="899592" y="2492896"/>
          <a:ext cx="6984776" cy="2392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Counterfactual</a:t>
                      </a:r>
                      <a:r>
                        <a:rPr lang="de-DE" baseline="0" dirty="0"/>
                        <a:t> 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Intervention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 do(X=x)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Defined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locally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each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Defined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globally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whole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population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distribution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Can </a:t>
                      </a:r>
                      <a:r>
                        <a:rPr lang="de-DE" dirty="0" err="1"/>
                        <a:t>output</a:t>
                      </a:r>
                      <a:r>
                        <a:rPr lang="de-DE" dirty="0"/>
                        <a:t> individual </a:t>
                      </a:r>
                      <a:r>
                        <a:rPr lang="de-DE" dirty="0" err="1"/>
                        <a:t>value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Outputs </a:t>
                      </a:r>
                      <a:r>
                        <a:rPr lang="de-DE" dirty="0" err="1"/>
                        <a:t>only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expectation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distribution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Allows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c</a:t>
                      </a:r>
                      <a:r>
                        <a:rPr lang="de-DE" dirty="0" err="1"/>
                        <a:t>ross-world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speak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Allows</a:t>
                      </a:r>
                      <a:r>
                        <a:rPr lang="de-DE" dirty="0"/>
                        <a:t> single-</a:t>
                      </a:r>
                      <a:r>
                        <a:rPr lang="de-DE" dirty="0" err="1"/>
                        <a:t>world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speak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Can </a:t>
                      </a:r>
                      <a:r>
                        <a:rPr lang="de-DE" dirty="0" err="1"/>
                        <a:t>simulate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intervention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Cannot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simulate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counterfactual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024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/>
              <a:t>Counterfactuals in Linear SEMs </a:t>
            </a:r>
            <a:r>
              <a:rPr lang="en-US" dirty="0">
                <a:solidFill>
                  <a:srgbClr val="FF8000"/>
                </a:solidFill>
              </a:rPr>
              <a:t>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3384153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</a:t>
            </a:r>
            <a:r>
              <a:rPr lang="de-DE" dirty="0"/>
              <a:t>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 = U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H = </a:t>
            </a:r>
            <a:r>
              <a:rPr lang="de-DE" dirty="0" err="1">
                <a:solidFill>
                  <a:srgbClr val="008380"/>
                </a:solidFill>
              </a:rPr>
              <a:t>aX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</a:t>
            </a:r>
            <a:r>
              <a:rPr lang="de-DE" dirty="0" err="1">
                <a:solidFill>
                  <a:srgbClr val="008380"/>
                </a:solidFill>
              </a:rPr>
              <a:t>cH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>
                <a:solidFill>
                  <a:srgbClr val="008380"/>
                </a:solidFill>
              </a:rPr>
              <a:t>σ</a:t>
            </a:r>
            <a:r>
              <a:rPr lang="de-DE" baseline="-25000" dirty="0" err="1">
                <a:solidFill>
                  <a:srgbClr val="008380"/>
                </a:solidFill>
              </a:rPr>
              <a:t>UiUj</a:t>
            </a:r>
            <a:r>
              <a:rPr lang="de-DE" dirty="0">
                <a:solidFill>
                  <a:srgbClr val="008380"/>
                </a:solidFill>
              </a:rPr>
              <a:t> = 0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>
                <a:solidFill>
                  <a:srgbClr val="008380"/>
                </a:solidFill>
              </a:rPr>
              <a:t>i,j</a:t>
            </a:r>
            <a:r>
              <a:rPr lang="de-DE" dirty="0">
                <a:solidFill>
                  <a:srgbClr val="008380"/>
                </a:solidFill>
              </a:rPr>
              <a:t> ∈ {X,H,Y}</a:t>
            </a:r>
            <a:r>
              <a:rPr lang="de-DE" dirty="0"/>
              <a:t>        (i.e.,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,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baseline="-25000" dirty="0" err="1">
                <a:solidFill>
                  <a:srgbClr val="008380"/>
                </a:solidFill>
              </a:rPr>
              <a:t>j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linearly</a:t>
            </a:r>
            <a:r>
              <a:rPr lang="de-DE" dirty="0"/>
              <a:t>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                                                 </a:t>
            </a:r>
            <a:r>
              <a:rPr lang="de-DE" dirty="0" err="1"/>
              <a:t>correlated</a:t>
            </a:r>
            <a:r>
              <a:rPr lang="de-DE" dirty="0"/>
              <a:t>/</a:t>
            </a:r>
            <a:r>
              <a:rPr lang="de-DE" dirty="0" err="1"/>
              <a:t>dependent</a:t>
            </a:r>
            <a:r>
              <a:rPr lang="de-DE" dirty="0"/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a = 0.5;     b = 0.7;     c = 0.4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1907704" y="5238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2051720" y="530120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355976" y="5229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6660232" y="5229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4499992" y="530120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4351322" y="300159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115616" y="479715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 </a:t>
            </a:r>
            <a:r>
              <a:rPr lang="de-DE" sz="2000" dirty="0" err="1"/>
              <a:t>Encouragement</a:t>
            </a:r>
            <a:endParaRPr lang="de-DE" sz="2000" dirty="0"/>
          </a:p>
        </p:txBody>
      </p:sp>
      <p:sp>
        <p:nvSpPr>
          <p:cNvPr id="28" name="Textfeld 27"/>
          <p:cNvSpPr txBox="1"/>
          <p:nvPr/>
        </p:nvSpPr>
        <p:spPr>
          <a:xfrm>
            <a:off x="4182048" y="4797152"/>
            <a:ext cx="2046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H= </a:t>
            </a:r>
            <a:r>
              <a:rPr lang="de-DE" sz="2000" dirty="0" err="1"/>
              <a:t>Homework</a:t>
            </a:r>
            <a:endParaRPr lang="de-DE" sz="2000" dirty="0"/>
          </a:p>
        </p:txBody>
      </p:sp>
      <p:sp>
        <p:nvSpPr>
          <p:cNvPr id="29" name="Textfeld 28"/>
          <p:cNvSpPr txBox="1"/>
          <p:nvPr/>
        </p:nvSpPr>
        <p:spPr>
          <a:xfrm>
            <a:off x="6516216" y="4797152"/>
            <a:ext cx="1930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Y= </a:t>
            </a:r>
            <a:r>
              <a:rPr lang="de-DE" sz="2000" dirty="0" err="1"/>
              <a:t>Exam</a:t>
            </a:r>
            <a:r>
              <a:rPr lang="de-DE" sz="2000" dirty="0"/>
              <a:t>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2699792" y="5229200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4976906" y="5229200"/>
            <a:ext cx="81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026400" y="6053226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b=0.7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6021288"/>
            <a:ext cx="3180528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X = time </a:t>
            </a:r>
            <a:r>
              <a:rPr lang="de-DE" dirty="0" err="1"/>
              <a:t>spent</a:t>
            </a:r>
            <a:r>
              <a:rPr lang="de-DE" dirty="0"/>
              <a:t> in after-school</a:t>
            </a:r>
          </a:p>
          <a:p>
            <a:r>
              <a:rPr lang="de-DE" dirty="0" err="1"/>
              <a:t>remedial</a:t>
            </a:r>
            <a:r>
              <a:rPr lang="de-DE" dirty="0"/>
              <a:t> </a:t>
            </a:r>
            <a:r>
              <a:rPr lang="de-DE" dirty="0" err="1"/>
              <a:t>program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9343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/>
              <a:t>Counterfactuals in Linear SEMs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3528392" cy="223202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</a:t>
            </a:r>
            <a:r>
              <a:rPr lang="de-DE" dirty="0"/>
              <a:t>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 = U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H = </a:t>
            </a:r>
            <a:r>
              <a:rPr lang="de-DE" dirty="0" err="1">
                <a:solidFill>
                  <a:srgbClr val="008380"/>
                </a:solidFill>
              </a:rPr>
              <a:t>aX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</a:t>
            </a:r>
            <a:r>
              <a:rPr lang="de-DE" dirty="0" err="1">
                <a:solidFill>
                  <a:srgbClr val="008380"/>
                </a:solidFill>
              </a:rPr>
              <a:t>cH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3361268" y="19981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3505284" y="206084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809540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13796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5953556" y="206084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5804886" y="-23877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275856" y="119675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</a:t>
            </a:r>
          </a:p>
          <a:p>
            <a:r>
              <a:rPr lang="de-DE" sz="2000" dirty="0"/>
              <a:t> </a:t>
            </a:r>
            <a:r>
              <a:rPr lang="de-DE" sz="2000" dirty="0" err="1"/>
              <a:t>Encouragement</a:t>
            </a:r>
            <a:endParaRPr lang="de-DE" sz="2000" dirty="0"/>
          </a:p>
        </p:txBody>
      </p:sp>
      <p:sp>
        <p:nvSpPr>
          <p:cNvPr id="28" name="Textfeld 27"/>
          <p:cNvSpPr txBox="1"/>
          <p:nvPr/>
        </p:nvSpPr>
        <p:spPr>
          <a:xfrm>
            <a:off x="5694217" y="1196752"/>
            <a:ext cx="204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H=</a:t>
            </a:r>
          </a:p>
          <a:p>
            <a:r>
              <a:rPr lang="de-DE" sz="2000" dirty="0" err="1"/>
              <a:t>Homework</a:t>
            </a:r>
            <a:endParaRPr lang="de-DE" sz="2000" dirty="0"/>
          </a:p>
        </p:txBody>
      </p:sp>
      <p:sp>
        <p:nvSpPr>
          <p:cNvPr id="29" name="Textfeld 28"/>
          <p:cNvSpPr txBox="1"/>
          <p:nvPr/>
        </p:nvSpPr>
        <p:spPr>
          <a:xfrm>
            <a:off x="7605298" y="1268760"/>
            <a:ext cx="1538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Y= </a:t>
            </a:r>
          </a:p>
          <a:p>
            <a:r>
              <a:rPr lang="de-DE" sz="2000" dirty="0" err="1"/>
              <a:t>Exam</a:t>
            </a:r>
            <a:r>
              <a:rPr lang="de-DE" sz="2000" dirty="0"/>
              <a:t>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153356" y="1988840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430470" y="1988840"/>
            <a:ext cx="81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479964" y="2812866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b=0.7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107504" y="3501008"/>
            <a:ext cx="8488560" cy="288032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Consider</a:t>
            </a:r>
            <a:r>
              <a:rPr lang="de-DE" dirty="0"/>
              <a:t> an individual Joe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evidence</a:t>
            </a:r>
            <a:r>
              <a:rPr lang="de-DE" dirty="0"/>
              <a:t>: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</a:t>
            </a:r>
            <a:r>
              <a:rPr lang="de-DE" dirty="0">
                <a:solidFill>
                  <a:srgbClr val="008380"/>
                </a:solidFill>
              </a:rPr>
              <a:t>X = 0.5,   H = 1,   Y = 1.5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Want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counterfactual</a:t>
            </a:r>
            <a:r>
              <a:rPr lang="de-DE" dirty="0"/>
              <a:t> </a:t>
            </a:r>
            <a:r>
              <a:rPr lang="de-DE" dirty="0" err="1"/>
              <a:t>query</a:t>
            </a:r>
            <a:r>
              <a:rPr lang="de-DE" dirty="0"/>
              <a:t>: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„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Joe‘s</a:t>
            </a:r>
            <a:r>
              <a:rPr lang="de-DE" dirty="0"/>
              <a:t>  </a:t>
            </a:r>
            <a:r>
              <a:rPr lang="de-DE" dirty="0" err="1"/>
              <a:t>exam</a:t>
            </a:r>
            <a:r>
              <a:rPr lang="de-DE" dirty="0"/>
              <a:t> score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he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doubled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 time at </a:t>
            </a:r>
            <a:r>
              <a:rPr lang="de-DE" dirty="0" err="1"/>
              <a:t>home</a:t>
            </a:r>
            <a:r>
              <a:rPr lang="de-DE" dirty="0"/>
              <a:t>?“</a:t>
            </a:r>
          </a:p>
        </p:txBody>
      </p:sp>
    </p:spTree>
    <p:extLst>
      <p:ext uri="{BB962C8B-B14F-4D97-AF65-F5344CB8AC3E}">
        <p14:creationId xmlns:p14="http://schemas.microsoft.com/office/powerpoint/2010/main" val="104133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/>
              <a:t>Counterfactuals in Linear SEMs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3528392" cy="223202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</a:t>
            </a:r>
            <a:r>
              <a:rPr lang="de-DE" dirty="0"/>
              <a:t>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 = U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H = </a:t>
            </a:r>
            <a:r>
              <a:rPr lang="de-DE" dirty="0" err="1">
                <a:solidFill>
                  <a:srgbClr val="008380"/>
                </a:solidFill>
              </a:rPr>
              <a:t>aX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</a:t>
            </a:r>
            <a:r>
              <a:rPr lang="de-DE" dirty="0" err="1">
                <a:solidFill>
                  <a:srgbClr val="008380"/>
                </a:solidFill>
              </a:rPr>
              <a:t>cH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3361268" y="19981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3505284" y="206084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809540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13796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5953556" y="206084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5804886" y="-23877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275856" y="119675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</a:t>
            </a:r>
          </a:p>
          <a:p>
            <a:r>
              <a:rPr lang="de-DE" sz="2000" dirty="0"/>
              <a:t> </a:t>
            </a:r>
            <a:r>
              <a:rPr lang="de-DE" sz="2000" dirty="0" err="1"/>
              <a:t>Encouragement</a:t>
            </a:r>
            <a:endParaRPr lang="de-DE" sz="2000" dirty="0"/>
          </a:p>
        </p:txBody>
      </p:sp>
      <p:sp>
        <p:nvSpPr>
          <p:cNvPr id="28" name="Textfeld 27"/>
          <p:cNvSpPr txBox="1"/>
          <p:nvPr/>
        </p:nvSpPr>
        <p:spPr>
          <a:xfrm>
            <a:off x="5694217" y="1196752"/>
            <a:ext cx="204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H=</a:t>
            </a:r>
          </a:p>
          <a:p>
            <a:r>
              <a:rPr lang="de-DE" sz="2000" dirty="0" err="1"/>
              <a:t>Homework</a:t>
            </a:r>
            <a:endParaRPr lang="de-DE" sz="2000" dirty="0"/>
          </a:p>
        </p:txBody>
      </p:sp>
      <p:sp>
        <p:nvSpPr>
          <p:cNvPr id="29" name="Textfeld 28"/>
          <p:cNvSpPr txBox="1"/>
          <p:nvPr/>
        </p:nvSpPr>
        <p:spPr>
          <a:xfrm>
            <a:off x="7605298" y="1268760"/>
            <a:ext cx="1538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Y= </a:t>
            </a:r>
          </a:p>
          <a:p>
            <a:r>
              <a:rPr lang="de-DE" sz="2000" dirty="0" err="1"/>
              <a:t>Exam</a:t>
            </a:r>
            <a:r>
              <a:rPr lang="de-DE" sz="2000" dirty="0"/>
              <a:t>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153356" y="1988840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430470" y="1988840"/>
            <a:ext cx="81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479964" y="2812866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b=0.7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107504" y="3501008"/>
            <a:ext cx="8488560" cy="288032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Consider</a:t>
            </a:r>
            <a:r>
              <a:rPr lang="de-DE" dirty="0"/>
              <a:t> an individual Joe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evidence</a:t>
            </a:r>
            <a:r>
              <a:rPr lang="de-DE" dirty="0"/>
              <a:t>: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</a:t>
            </a:r>
            <a:r>
              <a:rPr lang="de-DE" dirty="0">
                <a:solidFill>
                  <a:srgbClr val="008380"/>
                </a:solidFill>
              </a:rPr>
              <a:t>X = 0.5,   H = 1,   Y = 1.5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b="1" dirty="0" err="1"/>
              <a:t>Step</a:t>
            </a:r>
            <a:r>
              <a:rPr lang="de-DE" b="1" dirty="0"/>
              <a:t> 1</a:t>
            </a:r>
            <a:r>
              <a:rPr lang="de-DE" dirty="0"/>
              <a:t>: </a:t>
            </a:r>
            <a:r>
              <a:rPr lang="de-DE" dirty="0" err="1"/>
              <a:t>Determine</a:t>
            </a:r>
            <a:r>
              <a:rPr lang="de-DE" dirty="0"/>
              <a:t>  </a:t>
            </a:r>
            <a:r>
              <a:rPr lang="de-DE" dirty="0">
                <a:solidFill>
                  <a:srgbClr val="008380"/>
                </a:solidFill>
              </a:rPr>
              <a:t>U</a:t>
            </a:r>
            <a:r>
              <a:rPr lang="de-DE" dirty="0"/>
              <a:t>-</a:t>
            </a:r>
            <a:r>
              <a:rPr lang="de-DE" dirty="0" err="1"/>
              <a:t>characteristics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evidence</a:t>
            </a:r>
            <a:r>
              <a:rPr lang="de-DE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U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0.5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U</a:t>
            </a:r>
            <a:r>
              <a:rPr lang="de-DE" baseline="-25000" dirty="0">
                <a:solidFill>
                  <a:srgbClr val="008380"/>
                </a:solidFill>
              </a:rPr>
              <a:t>H</a:t>
            </a:r>
            <a:r>
              <a:rPr lang="de-DE" dirty="0">
                <a:solidFill>
                  <a:srgbClr val="008380"/>
                </a:solidFill>
              </a:rPr>
              <a:t> = 1-0.5 * 0.5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= 1.5 -0.7 * 0.5 – 04.4 * 1 = 0.75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932040" y="5013176"/>
            <a:ext cx="3672408" cy="40011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</a:rPr>
              <a:t>The U-</a:t>
            </a:r>
            <a:r>
              <a:rPr lang="de-DE" sz="2000" dirty="0" err="1">
                <a:solidFill>
                  <a:srgbClr val="000000"/>
                </a:solidFill>
              </a:rPr>
              <a:t>characteristics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are</a:t>
            </a:r>
            <a:r>
              <a:rPr lang="de-DE" sz="2000" dirty="0">
                <a:solidFill>
                  <a:srgbClr val="000000"/>
                </a:solidFill>
              </a:rPr>
              <a:t> rigid</a:t>
            </a:r>
          </a:p>
        </p:txBody>
      </p:sp>
    </p:spTree>
    <p:extLst>
      <p:ext uri="{BB962C8B-B14F-4D97-AF65-F5344CB8AC3E}">
        <p14:creationId xmlns:p14="http://schemas.microsoft.com/office/powerpoint/2010/main" val="21921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/>
              <a:t>Counterfactuals in Linear SEMs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3528392" cy="223202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r>
              <a:rPr lang="de-DE" dirty="0"/>
              <a:t> M: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 = U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H = </a:t>
            </a:r>
            <a:r>
              <a:rPr lang="de-DE" dirty="0" err="1">
                <a:solidFill>
                  <a:srgbClr val="008380"/>
                </a:solidFill>
              </a:rPr>
              <a:t>aX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</a:t>
            </a:r>
            <a:r>
              <a:rPr lang="de-DE" dirty="0" err="1">
                <a:solidFill>
                  <a:srgbClr val="008380"/>
                </a:solidFill>
              </a:rPr>
              <a:t>cH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3361268" y="19981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3505284" y="206084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809540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13796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5953556" y="206084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5804886" y="-23877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275856" y="119675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</a:t>
            </a:r>
          </a:p>
          <a:p>
            <a:r>
              <a:rPr lang="de-DE" sz="2000" dirty="0"/>
              <a:t> </a:t>
            </a:r>
            <a:r>
              <a:rPr lang="de-DE" sz="2000" dirty="0" err="1"/>
              <a:t>Encouragement</a:t>
            </a:r>
            <a:endParaRPr lang="de-DE" sz="2000" dirty="0"/>
          </a:p>
        </p:txBody>
      </p:sp>
      <p:sp>
        <p:nvSpPr>
          <p:cNvPr id="28" name="Textfeld 27"/>
          <p:cNvSpPr txBox="1"/>
          <p:nvPr/>
        </p:nvSpPr>
        <p:spPr>
          <a:xfrm>
            <a:off x="5364088" y="1196752"/>
            <a:ext cx="204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H=</a:t>
            </a:r>
          </a:p>
          <a:p>
            <a:r>
              <a:rPr lang="de-DE" sz="2000" dirty="0"/>
              <a:t> </a:t>
            </a:r>
            <a:r>
              <a:rPr lang="de-DE" sz="2000" dirty="0" err="1"/>
              <a:t>Homework</a:t>
            </a:r>
            <a:endParaRPr lang="de-DE" sz="2000" dirty="0"/>
          </a:p>
        </p:txBody>
      </p:sp>
      <p:sp>
        <p:nvSpPr>
          <p:cNvPr id="29" name="Textfeld 28"/>
          <p:cNvSpPr txBox="1"/>
          <p:nvPr/>
        </p:nvSpPr>
        <p:spPr>
          <a:xfrm>
            <a:off x="7605298" y="1268760"/>
            <a:ext cx="1538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Y= </a:t>
            </a:r>
          </a:p>
          <a:p>
            <a:r>
              <a:rPr lang="de-DE" sz="2000" dirty="0" err="1"/>
              <a:t>Exam</a:t>
            </a:r>
            <a:r>
              <a:rPr lang="de-DE" sz="2000" dirty="0"/>
              <a:t>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153356" y="1988840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430470" y="1988840"/>
            <a:ext cx="81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479964" y="2812866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b=0.7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107504" y="3501008"/>
            <a:ext cx="8488560" cy="244827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b="1" dirty="0" err="1"/>
              <a:t>Step</a:t>
            </a:r>
            <a:r>
              <a:rPr lang="de-DE" b="1" dirty="0"/>
              <a:t> 2</a:t>
            </a:r>
            <a:r>
              <a:rPr lang="de-DE" dirty="0"/>
              <a:t>: </a:t>
            </a:r>
            <a:r>
              <a:rPr lang="de-DE" dirty="0" err="1"/>
              <a:t>Simulate</a:t>
            </a:r>
            <a:r>
              <a:rPr lang="de-DE" dirty="0"/>
              <a:t> </a:t>
            </a:r>
            <a:r>
              <a:rPr lang="de-DE" dirty="0" err="1"/>
              <a:t>hypothetical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(</a:t>
            </a:r>
            <a:r>
              <a:rPr lang="de-DE" dirty="0" err="1"/>
              <a:t>doubling</a:t>
            </a:r>
            <a:r>
              <a:rPr lang="de-DE" dirty="0"/>
              <a:t>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Set </a:t>
            </a:r>
            <a:r>
              <a:rPr lang="de-DE" dirty="0">
                <a:solidFill>
                  <a:srgbClr val="008380"/>
                </a:solidFill>
              </a:rPr>
              <a:t>H = 2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b="1" dirty="0" err="1"/>
              <a:t>Step</a:t>
            </a:r>
            <a:r>
              <a:rPr lang="de-DE" b="1" dirty="0"/>
              <a:t> 3: </a:t>
            </a:r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 err="1"/>
              <a:t>counterfactual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H= 2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H= 2</a:t>
            </a:r>
            <a:r>
              <a:rPr lang="de-DE" dirty="0">
                <a:solidFill>
                  <a:srgbClr val="008380"/>
                </a:solidFill>
              </a:rPr>
              <a:t>(U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0.5, U</a:t>
            </a:r>
            <a:r>
              <a:rPr lang="de-DE" baseline="-25000" dirty="0">
                <a:solidFill>
                  <a:srgbClr val="008380"/>
                </a:solidFill>
              </a:rPr>
              <a:t>h</a:t>
            </a:r>
            <a:r>
              <a:rPr lang="de-DE" dirty="0">
                <a:solidFill>
                  <a:srgbClr val="008380"/>
                </a:solidFill>
              </a:rPr>
              <a:t> = 0.75, 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= 0.75 )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   =  0.7 * 0.5  + 0.4 * 2 + 0.75 = 1.90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868144" y="1124744"/>
            <a:ext cx="3701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83568" y="5877272"/>
            <a:ext cx="7848872" cy="729430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0000"/>
                </a:solidFill>
              </a:rPr>
              <a:t>Joe </a:t>
            </a:r>
            <a:r>
              <a:rPr lang="de-DE" dirty="0" err="1">
                <a:solidFill>
                  <a:srgbClr val="000000"/>
                </a:solidFill>
              </a:rPr>
              <a:t>would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benefit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from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doubling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homework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>
                <a:solidFill>
                  <a:srgbClr val="008380"/>
                </a:solidFill>
              </a:rPr>
              <a:t>Y= 1.5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actual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world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>
                <a:solidFill>
                  <a:srgbClr val="008380"/>
                </a:solidFill>
              </a:rPr>
              <a:t>Y = 1.90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hypothetical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world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doubling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25607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err="1">
                <a:cs typeface="+mj-cs"/>
              </a:rPr>
              <a:t>Structural</a:t>
            </a:r>
            <a:r>
              <a:rPr lang="de-DE" sz="3600" b="1" dirty="0">
                <a:cs typeface="+mj-cs"/>
              </a:rPr>
              <a:t> </a:t>
            </a:r>
            <a:r>
              <a:rPr lang="de-DE" sz="3600" b="1" dirty="0" err="1">
                <a:cs typeface="+mj-cs"/>
              </a:rPr>
              <a:t>Causal</a:t>
            </a:r>
            <a:r>
              <a:rPr lang="de-DE" sz="3600" b="1" dirty="0">
                <a:cs typeface="+mj-cs"/>
              </a:rPr>
              <a:t> Models </a:t>
            </a:r>
            <a:br>
              <a:rPr lang="de-DE" sz="3600" b="1" dirty="0">
                <a:cs typeface="+mj-cs"/>
              </a:rPr>
            </a:br>
            <a:br>
              <a:rPr lang="de-DE" sz="3600" b="1" dirty="0">
                <a:cs typeface="+mj-cs"/>
              </a:rPr>
            </a:br>
            <a:endParaRPr lang="de-DE" sz="2600" b="1" dirty="0">
              <a:cs typeface="+mj-cs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Özgür </a:t>
            </a:r>
            <a:r>
              <a:rPr lang="de-DE" dirty="0" err="1"/>
              <a:t>Özçep</a:t>
            </a:r>
            <a:br>
              <a:rPr lang="de-DE"/>
            </a:br>
            <a:endParaRPr lang="de-DE" b="1"/>
          </a:p>
          <a:p>
            <a:endParaRPr lang="de-DE" b="1"/>
          </a:p>
          <a:p>
            <a:r>
              <a:rPr lang="de-DE" b="1" dirty="0"/>
              <a:t>Part IV: </a:t>
            </a:r>
            <a:r>
              <a:rPr lang="de-DE" b="1" dirty="0" err="1"/>
              <a:t>Counterfactuals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946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Deterministic Counterfactuals Algorithm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268761"/>
            <a:ext cx="8928992" cy="2088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b="1" dirty="0" err="1">
                <a:solidFill>
                  <a:srgbClr val="0000FF"/>
                </a:solidFill>
              </a:rPr>
              <a:t>Algorithm</a:t>
            </a:r>
            <a:endParaRPr lang="de-DE" b="1" dirty="0">
              <a:solidFill>
                <a:srgbClr val="0000FF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Step</a:t>
            </a:r>
            <a:r>
              <a:rPr lang="de-DE" dirty="0"/>
              <a:t> 1 (</a:t>
            </a:r>
            <a:r>
              <a:rPr lang="de-DE" dirty="0" err="1"/>
              <a:t>Abduction</a:t>
            </a:r>
            <a:r>
              <a:rPr lang="de-DE" dirty="0"/>
              <a:t>):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evidence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E = 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endParaRPr lang="de-DE" dirty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Step</a:t>
            </a:r>
            <a:r>
              <a:rPr lang="de-DE" dirty="0"/>
              <a:t> 2 (Action): Modify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obtain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M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endParaRPr lang="de-DE" baseline="-25000" dirty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Step</a:t>
            </a:r>
            <a:r>
              <a:rPr lang="de-DE" dirty="0"/>
              <a:t> 3 (</a:t>
            </a:r>
            <a:r>
              <a:rPr lang="de-DE" dirty="0" err="1"/>
              <a:t>Prediction</a:t>
            </a:r>
            <a:r>
              <a:rPr lang="de-DE" dirty="0"/>
              <a:t>): </a:t>
            </a:r>
            <a:r>
              <a:rPr lang="de-DE" dirty="0" err="1"/>
              <a:t>Compute</a:t>
            </a:r>
            <a:r>
              <a:rPr lang="de-DE" dirty="0"/>
              <a:t> </a:t>
            </a:r>
            <a:r>
              <a:rPr lang="de-DE" dirty="0" err="1"/>
              <a:t>counterfactual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M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/>
              <a:t>      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6933" y="4221088"/>
            <a:ext cx="90195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600" dirty="0"/>
              <a:t>This </a:t>
            </a:r>
            <a:r>
              <a:rPr lang="de-DE" sz="2600" dirty="0" err="1"/>
              <a:t>algorithm</a:t>
            </a:r>
            <a:r>
              <a:rPr lang="de-DE" sz="2600" dirty="0"/>
              <a:t> </a:t>
            </a:r>
            <a:r>
              <a:rPr lang="de-DE" sz="2600" dirty="0" err="1"/>
              <a:t>considers</a:t>
            </a:r>
            <a:r>
              <a:rPr lang="de-DE" sz="2600" dirty="0"/>
              <a:t> </a:t>
            </a:r>
            <a:r>
              <a:rPr lang="de-DE" sz="2600" dirty="0" err="1"/>
              <a:t>single</a:t>
            </a:r>
            <a:r>
              <a:rPr lang="de-DE" sz="2600" dirty="0"/>
              <a:t> individual </a:t>
            </a:r>
          </a:p>
          <a:p>
            <a:pPr marL="457200" indent="-457200">
              <a:buFont typeface="Arial"/>
              <a:buChar char="•"/>
            </a:pP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 err="1"/>
              <a:t>answers</a:t>
            </a:r>
            <a:r>
              <a:rPr lang="de-DE" sz="2600" dirty="0"/>
              <a:t> </a:t>
            </a:r>
            <a:r>
              <a:rPr lang="de-DE" sz="2600" dirty="0" err="1"/>
              <a:t>query</a:t>
            </a:r>
            <a:r>
              <a:rPr lang="de-DE" sz="2600" dirty="0"/>
              <a:t> </a:t>
            </a:r>
            <a:r>
              <a:rPr lang="de-DE" sz="2600" dirty="0" err="1"/>
              <a:t>determined</a:t>
            </a:r>
            <a:r>
              <a:rPr lang="de-DE" sz="2600" dirty="0"/>
              <a:t> </a:t>
            </a:r>
            <a:r>
              <a:rPr lang="de-DE" sz="2600" dirty="0" err="1"/>
              <a:t>by</a:t>
            </a:r>
            <a:r>
              <a:rPr lang="de-DE" sz="2600" dirty="0"/>
              <a:t> </a:t>
            </a:r>
            <a:r>
              <a:rPr lang="de-DE" sz="2600" dirty="0" err="1"/>
              <a:t>counterfactual</a:t>
            </a:r>
            <a:r>
              <a:rPr lang="de-DE" sz="2600" dirty="0"/>
              <a:t> </a:t>
            </a:r>
            <a:r>
              <a:rPr lang="de-DE" sz="2600" dirty="0" err="1"/>
              <a:t>value</a:t>
            </a:r>
            <a:endParaRPr lang="de-DE" sz="2600" dirty="0"/>
          </a:p>
          <a:p>
            <a:pPr marL="457200" indent="-457200">
              <a:buFont typeface="Arial"/>
              <a:buChar char="•"/>
            </a:pPr>
            <a:endParaRPr lang="de-DE" sz="2600" dirty="0"/>
          </a:p>
          <a:p>
            <a:pPr marL="457200" indent="-457200">
              <a:buFont typeface="Arial"/>
              <a:buChar char="•"/>
            </a:pPr>
            <a:r>
              <a:rPr lang="de-DE" sz="2600" dirty="0" err="1"/>
              <a:t>What</a:t>
            </a:r>
            <a:r>
              <a:rPr lang="de-DE" sz="2600" dirty="0"/>
              <a:t> </a:t>
            </a:r>
            <a:r>
              <a:rPr lang="de-DE" sz="2600" dirty="0" err="1"/>
              <a:t>about</a:t>
            </a:r>
            <a:r>
              <a:rPr lang="de-DE" sz="2600" dirty="0"/>
              <a:t> </a:t>
            </a:r>
            <a:r>
              <a:rPr lang="de-DE" sz="2600" dirty="0" err="1"/>
              <a:t>classes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individuals</a:t>
            </a:r>
            <a:r>
              <a:rPr lang="de-DE" sz="2600" dirty="0"/>
              <a:t>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 err="1"/>
              <a:t>probabilistic</a:t>
            </a:r>
            <a:r>
              <a:rPr lang="de-DE" sz="2600" dirty="0"/>
              <a:t> </a:t>
            </a:r>
            <a:r>
              <a:rPr lang="de-DE" sz="2600" dirty="0" err="1"/>
              <a:t>counterfactuals</a:t>
            </a:r>
            <a:r>
              <a:rPr lang="de-DE" sz="2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1419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Nondeterministic Counterfactuals Algorithm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252027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b="1" dirty="0" err="1">
                <a:solidFill>
                  <a:srgbClr val="0000FF"/>
                </a:solidFill>
              </a:rPr>
              <a:t>Algorithm</a:t>
            </a:r>
            <a:endParaRPr lang="de-DE" b="1" dirty="0">
              <a:solidFill>
                <a:srgbClr val="0000FF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Step</a:t>
            </a:r>
            <a:r>
              <a:rPr lang="de-DE" dirty="0"/>
              <a:t> 1 (</a:t>
            </a:r>
            <a:r>
              <a:rPr lang="de-DE" dirty="0" err="1"/>
              <a:t>Abduction</a:t>
            </a:r>
            <a:r>
              <a:rPr lang="de-DE" dirty="0"/>
              <a:t>): </a:t>
            </a:r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P(U|E = 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Step</a:t>
            </a:r>
            <a:r>
              <a:rPr lang="de-DE" dirty="0"/>
              <a:t> 2 (Action): Modify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obtain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M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endParaRPr lang="de-DE" baseline="-25000" dirty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Step</a:t>
            </a:r>
            <a:r>
              <a:rPr lang="de-DE" dirty="0"/>
              <a:t> 3 (</a:t>
            </a:r>
            <a:r>
              <a:rPr lang="de-DE" dirty="0" err="1"/>
              <a:t>Prediction</a:t>
            </a:r>
            <a:r>
              <a:rPr lang="de-DE" dirty="0"/>
              <a:t>)</a:t>
            </a:r>
            <a:r>
              <a:rPr lang="de-DE" b="1" dirty="0"/>
              <a:t>:</a:t>
            </a:r>
            <a:r>
              <a:rPr lang="de-DE" dirty="0"/>
              <a:t> </a:t>
            </a:r>
            <a:r>
              <a:rPr lang="de-DE" dirty="0" err="1"/>
              <a:t>Compute</a:t>
            </a:r>
            <a:r>
              <a:rPr lang="de-DE" dirty="0"/>
              <a:t> </a:t>
            </a:r>
            <a:r>
              <a:rPr lang="de-DE" dirty="0" err="1"/>
              <a:t>expectation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E(Y</a:t>
            </a:r>
            <a:r>
              <a:rPr lang="de-DE" baseline="-25000" dirty="0">
                <a:solidFill>
                  <a:srgbClr val="008380"/>
                </a:solidFill>
              </a:rPr>
              <a:t>X=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 err="1">
                <a:solidFill>
                  <a:srgbClr val="008380"/>
                </a:solidFill>
              </a:rPr>
              <a:t>|E</a:t>
            </a:r>
            <a:r>
              <a:rPr lang="de-DE" dirty="0">
                <a:solidFill>
                  <a:srgbClr val="008380"/>
                </a:solidFill>
              </a:rPr>
              <a:t>=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)</a:t>
            </a: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                     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M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P(U|E=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6933" y="4149080"/>
            <a:ext cx="90195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600" dirty="0" err="1"/>
              <a:t>Calculate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probabilities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obtaining</a:t>
            </a:r>
            <a:r>
              <a:rPr lang="de-DE" sz="2600" dirty="0"/>
              <a:t> </a:t>
            </a:r>
            <a:r>
              <a:rPr lang="de-DE" sz="2600" dirty="0" err="1"/>
              <a:t>some</a:t>
            </a:r>
            <a:r>
              <a:rPr lang="de-DE" sz="2600" dirty="0"/>
              <a:t> individual (</a:t>
            </a:r>
            <a:r>
              <a:rPr lang="de-DE" sz="2600" dirty="0" err="1"/>
              <a:t>step</a:t>
            </a:r>
            <a:r>
              <a:rPr lang="de-DE" sz="2600" dirty="0"/>
              <a:t> 1)</a:t>
            </a:r>
          </a:p>
          <a:p>
            <a:pPr marL="457200" indent="-457200">
              <a:buFont typeface="Arial"/>
              <a:buChar char="•"/>
            </a:pPr>
            <a:r>
              <a:rPr lang="de-DE" sz="2600" dirty="0" err="1"/>
              <a:t>Step</a:t>
            </a:r>
            <a:r>
              <a:rPr lang="de-DE" sz="2600" dirty="0"/>
              <a:t> 2 </a:t>
            </a:r>
            <a:r>
              <a:rPr lang="de-DE" sz="2600" dirty="0" err="1"/>
              <a:t>the</a:t>
            </a:r>
            <a:r>
              <a:rPr lang="de-DE" sz="2600" dirty="0"/>
              <a:t> same</a:t>
            </a:r>
          </a:p>
          <a:p>
            <a:pPr marL="457200" indent="-457200">
              <a:buFont typeface="Arial"/>
              <a:buChar char="•"/>
            </a:pPr>
            <a:r>
              <a:rPr lang="de-DE" sz="2600" dirty="0" err="1"/>
              <a:t>Calculate</a:t>
            </a:r>
            <a:r>
              <a:rPr lang="de-DE" sz="2600" dirty="0"/>
              <a:t> </a:t>
            </a:r>
            <a:r>
              <a:rPr lang="de-DE" sz="2600" dirty="0" err="1"/>
              <a:t>conditional</a:t>
            </a:r>
            <a:r>
              <a:rPr lang="de-DE" sz="2600" dirty="0"/>
              <a:t> </a:t>
            </a:r>
            <a:r>
              <a:rPr lang="de-DE" sz="2600" dirty="0" err="1"/>
              <a:t>expectation</a:t>
            </a:r>
            <a:r>
              <a:rPr lang="de-DE" sz="2600" dirty="0"/>
              <a:t>: </a:t>
            </a:r>
            <a:r>
              <a:rPr lang="de-DE" sz="2600" dirty="0" err="1"/>
              <a:t>What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expected</a:t>
            </a:r>
            <a:r>
              <a:rPr lang="de-DE" sz="2600" dirty="0"/>
              <a:t> </a:t>
            </a:r>
            <a:r>
              <a:rPr lang="de-DE" sz="2600" dirty="0" err="1"/>
              <a:t>value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</a:t>
            </a:r>
            <a:r>
              <a:rPr lang="de-DE" sz="2600" dirty="0" err="1"/>
              <a:t>if</a:t>
            </a:r>
            <a:r>
              <a:rPr lang="de-DE" sz="2600" dirty="0"/>
              <a:t> </a:t>
            </a:r>
            <a:r>
              <a:rPr lang="de-DE" sz="2600" dirty="0" err="1"/>
              <a:t>one</a:t>
            </a:r>
            <a:r>
              <a:rPr lang="de-DE" sz="2600" dirty="0"/>
              <a:t> </a:t>
            </a:r>
            <a:r>
              <a:rPr lang="de-DE" sz="2600" dirty="0" err="1"/>
              <a:t>were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change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</a:t>
            </a:r>
            <a:r>
              <a:rPr lang="de-DE" sz="2600" dirty="0" err="1"/>
              <a:t>knowing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E = 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endParaRPr lang="de-DE" sz="26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13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Nondeterministic Counterfactuals 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3384153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Model M:  </a:t>
            </a:r>
            <a:r>
              <a:rPr lang="de-DE" dirty="0">
                <a:solidFill>
                  <a:srgbClr val="008380"/>
                </a:solidFill>
              </a:rPr>
              <a:t>X = </a:t>
            </a:r>
            <a:r>
              <a:rPr lang="de-DE" dirty="0" err="1">
                <a:solidFill>
                  <a:srgbClr val="008380"/>
                </a:solidFill>
              </a:rPr>
              <a:t>aU</a:t>
            </a:r>
            <a:r>
              <a:rPr lang="de-DE" dirty="0">
                <a:solidFill>
                  <a:srgbClr val="008380"/>
                </a:solidFill>
              </a:rPr>
              <a:t>   ;  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U    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/>
              <a:t>with</a:t>
            </a:r>
            <a:r>
              <a:rPr lang="de-DE" dirty="0">
                <a:solidFill>
                  <a:srgbClr val="008380"/>
                </a:solidFill>
              </a:rPr>
              <a:t> a = b = 1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U = {1,2,3}   </a:t>
            </a:r>
            <a:r>
              <a:rPr lang="de-DE" dirty="0" err="1"/>
              <a:t>represents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individuals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prob.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P(U = 1) = 1/2;    P(U = 2) = 1/3;     P(U=3) = 1/6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>
                <a:solidFill>
                  <a:srgbClr val="FF6600"/>
                </a:solidFill>
              </a:rPr>
              <a:t>Examples</a:t>
            </a:r>
            <a:r>
              <a:rPr lang="de-DE" dirty="0"/>
              <a:t>: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P(Y</a:t>
            </a:r>
            <a:r>
              <a:rPr lang="de-DE" baseline="-25000" dirty="0">
                <a:solidFill>
                  <a:srgbClr val="008380"/>
                </a:solidFill>
              </a:rPr>
              <a:t>X=2</a:t>
            </a:r>
            <a:r>
              <a:rPr lang="de-DE" dirty="0">
                <a:solidFill>
                  <a:srgbClr val="008380"/>
                </a:solidFill>
              </a:rPr>
              <a:t> = 3) = 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P(Y</a:t>
            </a:r>
            <a:r>
              <a:rPr lang="de-DE" baseline="-25000" dirty="0">
                <a:solidFill>
                  <a:srgbClr val="008380"/>
                </a:solidFill>
              </a:rPr>
              <a:t>2</a:t>
            </a:r>
            <a:r>
              <a:rPr lang="de-DE" dirty="0">
                <a:solidFill>
                  <a:srgbClr val="008380"/>
                </a:solidFill>
              </a:rPr>
              <a:t> &gt; 3, Y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 &lt; 4) =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P(Y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 &lt; Y</a:t>
            </a:r>
            <a:r>
              <a:rPr lang="de-DE" baseline="-25000" dirty="0">
                <a:solidFill>
                  <a:srgbClr val="008380"/>
                </a:solidFill>
              </a:rPr>
              <a:t>2</a:t>
            </a:r>
            <a:r>
              <a:rPr lang="de-DE" dirty="0">
                <a:solidFill>
                  <a:srgbClr val="008380"/>
                </a:solidFill>
              </a:rPr>
              <a:t>) =   1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43952"/>
              </p:ext>
            </p:extLst>
          </p:nvPr>
        </p:nvGraphicFramePr>
        <p:xfrm>
          <a:off x="827584" y="4707984"/>
          <a:ext cx="7416824" cy="16013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8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65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X=2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X=3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Y=1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Y=2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=3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 flipH="1">
            <a:off x="3491880" y="5229200"/>
            <a:ext cx="648072" cy="4566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sz="2600" dirty="0"/>
          </a:p>
        </p:txBody>
      </p:sp>
      <p:sp>
        <p:nvSpPr>
          <p:cNvPr id="8" name="Textfeld 7"/>
          <p:cNvSpPr txBox="1"/>
          <p:nvPr/>
        </p:nvSpPr>
        <p:spPr>
          <a:xfrm>
            <a:off x="3347864" y="3140968"/>
            <a:ext cx="2952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rgbClr val="008380"/>
                </a:solidFill>
              </a:rPr>
              <a:t>= P(U = 1) = 1/2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491880" y="3645024"/>
            <a:ext cx="2952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rgbClr val="008380"/>
                </a:solidFill>
              </a:rPr>
              <a:t>P(U=2)= 1/3</a:t>
            </a:r>
          </a:p>
        </p:txBody>
      </p:sp>
      <p:sp>
        <p:nvSpPr>
          <p:cNvPr id="11" name="Textfeld 10"/>
          <p:cNvSpPr txBox="1"/>
          <p:nvPr/>
        </p:nvSpPr>
        <p:spPr>
          <a:xfrm flipH="1">
            <a:off x="3491880" y="5661248"/>
            <a:ext cx="936104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sz="2600" dirty="0"/>
          </a:p>
        </p:txBody>
      </p:sp>
      <p:sp>
        <p:nvSpPr>
          <p:cNvPr id="12" name="Textfeld 11"/>
          <p:cNvSpPr txBox="1"/>
          <p:nvPr/>
        </p:nvSpPr>
        <p:spPr>
          <a:xfrm flipH="1">
            <a:off x="2555776" y="5157192"/>
            <a:ext cx="19526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sz="1600" dirty="0"/>
          </a:p>
          <a:p>
            <a:endParaRPr lang="de-DE" sz="1600" dirty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69750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More Expressive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583953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Counterfactuals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expressive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intervention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 X = U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;  Z = </a:t>
            </a:r>
            <a:r>
              <a:rPr lang="de-DE" dirty="0" err="1">
                <a:solidFill>
                  <a:srgbClr val="008380"/>
                </a:solidFill>
              </a:rPr>
              <a:t>aX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2</a:t>
            </a:r>
            <a:r>
              <a:rPr lang="de-DE" dirty="0">
                <a:solidFill>
                  <a:srgbClr val="008380"/>
                </a:solidFill>
              </a:rPr>
              <a:t>; Y = </a:t>
            </a:r>
            <a:r>
              <a:rPr lang="de-DE" dirty="0" err="1">
                <a:solidFill>
                  <a:srgbClr val="008380"/>
                </a:solidFill>
              </a:rPr>
              <a:t>bZ</a:t>
            </a:r>
            <a:r>
              <a:rPr lang="de-DE" dirty="0">
                <a:solidFill>
                  <a:srgbClr val="008380"/>
                </a:solidFill>
              </a:rPr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 | Z = 1] = 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Not </a:t>
            </a:r>
            <a:r>
              <a:rPr lang="de-DE" dirty="0" err="1"/>
              <a:t>captured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Y|do</a:t>
            </a:r>
            <a:r>
              <a:rPr lang="de-DE" dirty="0">
                <a:solidFill>
                  <a:srgbClr val="008380"/>
                </a:solidFill>
              </a:rPr>
              <a:t>(X=1), Z=1]</a:t>
            </a:r>
            <a:r>
              <a:rPr lang="de-DE" dirty="0"/>
              <a:t>. </a:t>
            </a:r>
            <a:r>
              <a:rPr lang="de-DE" dirty="0" err="1"/>
              <a:t>Why</a:t>
            </a:r>
            <a:r>
              <a:rPr lang="de-DE" dirty="0"/>
              <a:t>?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 err="1"/>
              <a:t>Gives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salary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all </a:t>
            </a:r>
            <a:r>
              <a:rPr lang="de-DE" dirty="0" err="1"/>
              <a:t>individuals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college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and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since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then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/>
              <a:t>acquired</a:t>
            </a:r>
            <a:r>
              <a:rPr lang="de-DE" dirty="0"/>
              <a:t> </a:t>
            </a:r>
            <a:r>
              <a:rPr lang="de-DE" dirty="0" err="1"/>
              <a:t>skill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Z=1</a:t>
            </a:r>
            <a:r>
              <a:rPr lang="de-DE" dirty="0"/>
              <a:t>.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Y|</a:t>
            </a:r>
            <a:r>
              <a:rPr lang="de-DE" dirty="0" err="1">
                <a:solidFill>
                  <a:srgbClr val="3366FF"/>
                </a:solidFill>
              </a:rPr>
              <a:t>do</a:t>
            </a:r>
            <a:r>
              <a:rPr lang="de-DE" dirty="0">
                <a:solidFill>
                  <a:srgbClr val="3366FF"/>
                </a:solidFill>
              </a:rPr>
              <a:t>(X=1)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Z=1</a:t>
            </a:r>
            <a:r>
              <a:rPr lang="de-DE" dirty="0">
                <a:solidFill>
                  <a:srgbClr val="008380"/>
                </a:solidFill>
              </a:rPr>
              <a:t>] = E[</a:t>
            </a:r>
            <a:r>
              <a:rPr lang="de-DE" dirty="0" err="1">
                <a:solidFill>
                  <a:srgbClr val="008380"/>
                </a:solidFill>
              </a:rPr>
              <a:t>Y|</a:t>
            </a:r>
            <a:r>
              <a:rPr lang="de-DE" dirty="0" err="1">
                <a:solidFill>
                  <a:srgbClr val="3366FF"/>
                </a:solidFill>
              </a:rPr>
              <a:t>do</a:t>
            </a:r>
            <a:r>
              <a:rPr lang="de-DE" dirty="0">
                <a:solidFill>
                  <a:srgbClr val="3366FF"/>
                </a:solidFill>
              </a:rPr>
              <a:t>(X=0)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Z=1</a:t>
            </a:r>
            <a:r>
              <a:rPr lang="de-DE" dirty="0">
                <a:solidFill>
                  <a:srgbClr val="008380"/>
                </a:solidFill>
              </a:rPr>
              <a:t>]</a:t>
            </a:r>
            <a:r>
              <a:rPr lang="de-DE" dirty="0"/>
              <a:t> 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/>
              <a:t>In </a:t>
            </a:r>
            <a:r>
              <a:rPr lang="de-DE" dirty="0" err="1"/>
              <a:t>contrast</a:t>
            </a:r>
            <a:r>
              <a:rPr lang="de-DE" dirty="0"/>
              <a:t>: </a:t>
            </a: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 | Z = 1] </a:t>
            </a:r>
            <a:r>
              <a:rPr lang="de-DE" dirty="0" err="1"/>
              <a:t>captures</a:t>
            </a:r>
            <a:r>
              <a:rPr lang="de-DE" dirty="0"/>
              <a:t> </a:t>
            </a:r>
            <a:r>
              <a:rPr lang="de-DE" dirty="0" err="1"/>
              <a:t>salary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individuals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skill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 =1 </a:t>
            </a:r>
            <a:r>
              <a:rPr lang="de-DE" dirty="0"/>
              <a:t>but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 &gt; 1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FF0000"/>
                </a:solidFill>
              </a:rPr>
              <a:t>X=0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>
                <a:solidFill>
                  <a:srgbClr val="008380"/>
                </a:solidFill>
              </a:rPr>
              <a:t>] ≠ E[Y</a:t>
            </a:r>
            <a:r>
              <a:rPr lang="de-DE" baseline="-25000" dirty="0">
                <a:solidFill>
                  <a:srgbClr val="FF0000"/>
                </a:solidFill>
              </a:rPr>
              <a:t>X=1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>
                <a:solidFill>
                  <a:srgbClr val="008380"/>
                </a:solidFill>
              </a:rPr>
              <a:t>]</a:t>
            </a:r>
            <a:r>
              <a:rPr lang="de-DE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5305484" y="29342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13" idx="6"/>
            <a:endCxn id="15" idx="2"/>
          </p:cNvCxnSpPr>
          <p:nvPr/>
        </p:nvCxnSpPr>
        <p:spPr>
          <a:xfrm flipV="1">
            <a:off x="5449500" y="2996944"/>
            <a:ext cx="14267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876256" y="29249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72400" y="29249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>
            <a:stCxn id="15" idx="6"/>
            <a:endCxn id="16" idx="2"/>
          </p:cNvCxnSpPr>
          <p:nvPr/>
        </p:nvCxnSpPr>
        <p:spPr>
          <a:xfrm>
            <a:off x="7020272" y="2996944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860032" y="302889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 College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740352" y="306896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Y = </a:t>
            </a:r>
            <a:r>
              <a:rPr lang="de-DE" sz="2000" dirty="0" err="1"/>
              <a:t>Salary</a:t>
            </a:r>
            <a:endParaRPr lang="de-DE" sz="2000" dirty="0"/>
          </a:p>
        </p:txBody>
      </p:sp>
      <p:sp>
        <p:nvSpPr>
          <p:cNvPr id="21" name="Textfeld 20"/>
          <p:cNvSpPr txBox="1"/>
          <p:nvPr/>
        </p:nvSpPr>
        <p:spPr>
          <a:xfrm>
            <a:off x="6097572" y="2564904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380312" y="2636912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6876256" y="2204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5292080" y="2204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>
            <a:stCxn id="27" idx="4"/>
            <a:endCxn id="13" idx="0"/>
          </p:cNvCxnSpPr>
          <p:nvPr/>
        </p:nvCxnSpPr>
        <p:spPr>
          <a:xfrm>
            <a:off x="5364088" y="2348864"/>
            <a:ext cx="13404" cy="5853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6" idx="4"/>
            <a:endCxn id="15" idx="0"/>
          </p:cNvCxnSpPr>
          <p:nvPr/>
        </p:nvCxnSpPr>
        <p:spPr>
          <a:xfrm>
            <a:off x="6948264" y="2348864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4868416" y="2060848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U</a:t>
            </a:r>
            <a:r>
              <a:rPr lang="de-DE" sz="2000" baseline="-25000" dirty="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028656" y="2060848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U</a:t>
            </a:r>
            <a:r>
              <a:rPr lang="de-DE" sz="2000" baseline="-25000" dirty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6588224" y="306896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Z = </a:t>
            </a:r>
            <a:r>
              <a:rPr lang="de-DE" sz="2000" dirty="0" err="1"/>
              <a:t>Skill</a:t>
            </a:r>
            <a:endParaRPr lang="de-DE" sz="2000" dirty="0"/>
          </a:p>
        </p:txBody>
      </p:sp>
      <p:sp>
        <p:nvSpPr>
          <p:cNvPr id="40" name="Textfeld 39"/>
          <p:cNvSpPr txBox="1"/>
          <p:nvPr/>
        </p:nvSpPr>
        <p:spPr>
          <a:xfrm>
            <a:off x="6061476" y="4583491"/>
            <a:ext cx="2954655" cy="646331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Talks </a:t>
            </a:r>
            <a:r>
              <a:rPr lang="de-DE" dirty="0" err="1">
                <a:solidFill>
                  <a:schemeClr val="tx1"/>
                </a:solidFill>
              </a:rPr>
              <a:t>about</a:t>
            </a:r>
            <a:r>
              <a:rPr lang="de-DE" dirty="0">
                <a:solidFill>
                  <a:srgbClr val="008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postintervention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err="1">
                <a:solidFill>
                  <a:srgbClr val="3366FF"/>
                </a:solidFill>
              </a:rPr>
              <a:t>for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two</a:t>
            </a:r>
            <a:r>
              <a:rPr lang="de-DE" dirty="0">
                <a:solidFill>
                  <a:srgbClr val="3366FF"/>
                </a:solidFill>
              </a:rPr>
              <a:t> different </a:t>
            </a:r>
            <a:r>
              <a:rPr lang="de-DE" dirty="0" err="1">
                <a:solidFill>
                  <a:srgbClr val="3366FF"/>
                </a:solidFill>
              </a:rPr>
              <a:t>groups</a:t>
            </a:r>
            <a:endParaRPr lang="de-DE" dirty="0">
              <a:solidFill>
                <a:srgbClr val="3366FF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472486" y="6061147"/>
            <a:ext cx="3136233" cy="646331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Talks </a:t>
            </a:r>
            <a:r>
              <a:rPr lang="de-DE" dirty="0" err="1">
                <a:solidFill>
                  <a:srgbClr val="000000"/>
                </a:solidFill>
              </a:rPr>
              <a:t>about</a:t>
            </a:r>
            <a:r>
              <a:rPr lang="de-DE" dirty="0">
                <a:solidFill>
                  <a:srgbClr val="008000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one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group</a:t>
            </a:r>
            <a:r>
              <a:rPr lang="de-DE" dirty="0">
                <a:solidFill>
                  <a:srgbClr val="008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acting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r>
              <a:rPr lang="de-DE" dirty="0" err="1">
                <a:solidFill>
                  <a:srgbClr val="000000"/>
                </a:solidFill>
              </a:rPr>
              <a:t>under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different </a:t>
            </a:r>
            <a:r>
              <a:rPr lang="de-DE" dirty="0" err="1">
                <a:solidFill>
                  <a:srgbClr val="FF0000"/>
                </a:solidFill>
              </a:rPr>
              <a:t>antecedents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326948" y="2037580"/>
            <a:ext cx="1766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(= professional</a:t>
            </a:r>
          </a:p>
          <a:p>
            <a:r>
              <a:rPr lang="de-DE" sz="2000" dirty="0"/>
              <a:t> </a:t>
            </a:r>
            <a:r>
              <a:rPr lang="de-DE" sz="2000" dirty="0" err="1"/>
              <a:t>experience</a:t>
            </a:r>
            <a:r>
              <a:rPr lang="de-DE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186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More Expressive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51194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FF0000"/>
                </a:solidFill>
              </a:rPr>
              <a:t>X=0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>
                <a:solidFill>
                  <a:srgbClr val="008380"/>
                </a:solidFill>
              </a:rPr>
              <a:t>] ≠ E[Y</a:t>
            </a:r>
            <a:r>
              <a:rPr lang="de-DE" baseline="-25000" dirty="0">
                <a:solidFill>
                  <a:srgbClr val="FF0000"/>
                </a:solidFill>
              </a:rPr>
              <a:t>X=1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>
                <a:solidFill>
                  <a:srgbClr val="008380"/>
                </a:solidFill>
              </a:rPr>
              <a:t>]</a:t>
            </a:r>
            <a:r>
              <a:rPr lang="de-DE" dirty="0"/>
              <a:t>?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reflected</a:t>
            </a:r>
            <a:r>
              <a:rPr lang="de-DE" dirty="0"/>
              <a:t> in </a:t>
            </a:r>
            <a:r>
              <a:rPr lang="de-DE" dirty="0" err="1"/>
              <a:t>numbers</a:t>
            </a:r>
            <a:r>
              <a:rPr lang="de-DE" dirty="0"/>
              <a:t>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Later</a:t>
            </a:r>
            <a:r>
              <a:rPr lang="de-DE" dirty="0"/>
              <a:t>: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reflected</a:t>
            </a:r>
            <a:r>
              <a:rPr lang="de-DE" dirty="0"/>
              <a:t> in </a:t>
            </a:r>
            <a:r>
              <a:rPr lang="de-DE" dirty="0" err="1"/>
              <a:t>graph</a:t>
            </a:r>
            <a:r>
              <a:rPr lang="de-DE" dirty="0"/>
              <a:t>?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5868144" y="20701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13" idx="6"/>
            <a:endCxn id="15" idx="2"/>
          </p:cNvCxnSpPr>
          <p:nvPr/>
        </p:nvCxnSpPr>
        <p:spPr>
          <a:xfrm flipV="1">
            <a:off x="6012160" y="2132848"/>
            <a:ext cx="1080120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092280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388424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>
            <a:stCxn id="15" idx="6"/>
            <a:endCxn id="16" idx="2"/>
          </p:cNvCxnSpPr>
          <p:nvPr/>
        </p:nvCxnSpPr>
        <p:spPr>
          <a:xfrm>
            <a:off x="7236296" y="2132848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5292080" y="216479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 College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740352" y="217292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Y = </a:t>
            </a:r>
            <a:r>
              <a:rPr lang="de-DE" sz="2000" dirty="0" err="1"/>
              <a:t>Salary</a:t>
            </a:r>
            <a:endParaRPr lang="de-DE" sz="2000" dirty="0"/>
          </a:p>
        </p:txBody>
      </p:sp>
      <p:sp>
        <p:nvSpPr>
          <p:cNvPr id="21" name="Textfeld 20"/>
          <p:cNvSpPr txBox="1"/>
          <p:nvPr/>
        </p:nvSpPr>
        <p:spPr>
          <a:xfrm>
            <a:off x="6313596" y="1700808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596336" y="1772816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7092280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5868144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>
            <a:stCxn id="27" idx="4"/>
            <a:endCxn id="13" idx="0"/>
          </p:cNvCxnSpPr>
          <p:nvPr/>
        </p:nvCxnSpPr>
        <p:spPr>
          <a:xfrm>
            <a:off x="5940152" y="1484768"/>
            <a:ext cx="0" cy="5853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6" idx="4"/>
            <a:endCxn id="15" idx="0"/>
          </p:cNvCxnSpPr>
          <p:nvPr/>
        </p:nvCxnSpPr>
        <p:spPr>
          <a:xfrm>
            <a:off x="7164288" y="1484768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5444480" y="1196752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U</a:t>
            </a:r>
            <a:r>
              <a:rPr lang="de-DE" sz="2000" baseline="-25000" dirty="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244679" y="1196752"/>
            <a:ext cx="1899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U</a:t>
            </a:r>
            <a:r>
              <a:rPr lang="de-DE" sz="2000" baseline="-25000" dirty="0"/>
              <a:t>2</a:t>
            </a:r>
            <a:endParaRPr lang="de-DE" sz="2000" dirty="0"/>
          </a:p>
        </p:txBody>
      </p:sp>
      <p:sp>
        <p:nvSpPr>
          <p:cNvPr id="39" name="Textfeld 38"/>
          <p:cNvSpPr txBox="1"/>
          <p:nvPr/>
        </p:nvSpPr>
        <p:spPr>
          <a:xfrm>
            <a:off x="6804248" y="220486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Z = </a:t>
            </a:r>
            <a:r>
              <a:rPr lang="de-DE" sz="2000" dirty="0" err="1"/>
              <a:t>Skill</a:t>
            </a:r>
            <a:endParaRPr lang="de-DE" sz="2000" dirty="0"/>
          </a:p>
        </p:txBody>
      </p:sp>
      <p:sp>
        <p:nvSpPr>
          <p:cNvPr id="23" name="Inhaltsplatzhalter 2"/>
          <p:cNvSpPr txBox="1">
            <a:spLocks/>
          </p:cNvSpPr>
          <p:nvPr/>
        </p:nvSpPr>
        <p:spPr bwMode="auto">
          <a:xfrm>
            <a:off x="259904" y="3357215"/>
            <a:ext cx="8488560" cy="12239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	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39865"/>
              </p:ext>
            </p:extLst>
          </p:nvPr>
        </p:nvGraphicFramePr>
        <p:xfrm>
          <a:off x="251520" y="2636912"/>
          <a:ext cx="8748467" cy="24570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76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4000">
                <a:tc gridSpan="9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X = U</a:t>
                      </a:r>
                      <a:r>
                        <a:rPr lang="de-DE" sz="1800" baseline="-25000" dirty="0">
                          <a:solidFill>
                            <a:srgbClr val="008380"/>
                          </a:solidFill>
                        </a:rPr>
                        <a:t>1</a:t>
                      </a: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;  Z = </a:t>
                      </a:r>
                      <a:r>
                        <a:rPr lang="de-DE" sz="1800" dirty="0" err="1">
                          <a:solidFill>
                            <a:srgbClr val="008380"/>
                          </a:solidFill>
                        </a:rPr>
                        <a:t>aX</a:t>
                      </a: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 + U</a:t>
                      </a:r>
                      <a:r>
                        <a:rPr lang="de-DE" sz="1800" baseline="-25000" dirty="0">
                          <a:solidFill>
                            <a:srgbClr val="008380"/>
                          </a:solidFill>
                        </a:rPr>
                        <a:t>2</a:t>
                      </a: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; Y = </a:t>
                      </a:r>
                      <a:r>
                        <a:rPr lang="de-DE" sz="1800" dirty="0" err="1">
                          <a:solidFill>
                            <a:srgbClr val="008380"/>
                          </a:solidFill>
                        </a:rPr>
                        <a:t>bZ</a:t>
                      </a: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          (</a:t>
                      </a:r>
                      <a:r>
                        <a:rPr lang="de-DE" sz="180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a ≠ 1 </a:t>
                      </a:r>
                      <a:r>
                        <a:rPr lang="de-DE" sz="1800" dirty="0" err="1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a ≠ 0, b≠0)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27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Z(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X=0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Z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X=0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Z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(a+1)b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(a+1)b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(a+1)b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Inhaltsplatzhalter 2"/>
          <p:cNvSpPr txBox="1">
            <a:spLocks/>
          </p:cNvSpPr>
          <p:nvPr/>
        </p:nvSpPr>
        <p:spPr bwMode="auto">
          <a:xfrm>
            <a:off x="179512" y="5229423"/>
            <a:ext cx="7992888" cy="86387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sz="1800" dirty="0">
                <a:solidFill>
                  <a:srgbClr val="008380"/>
                </a:solidFill>
              </a:rPr>
              <a:t>E[Y</a:t>
            </a:r>
            <a:r>
              <a:rPr lang="de-DE" sz="1800" baseline="-25000" dirty="0">
                <a:solidFill>
                  <a:srgbClr val="008380"/>
                </a:solidFill>
              </a:rPr>
              <a:t>1</a:t>
            </a:r>
            <a:r>
              <a:rPr lang="de-DE" sz="1800" dirty="0">
                <a:solidFill>
                  <a:srgbClr val="008380"/>
                </a:solidFill>
              </a:rPr>
              <a:t>|Z=1] = (a+1)b        ;           E[</a:t>
            </a:r>
            <a:r>
              <a:rPr lang="de-DE" sz="1800" dirty="0" err="1">
                <a:solidFill>
                  <a:srgbClr val="008380"/>
                </a:solidFill>
              </a:rPr>
              <a:t>Y|do</a:t>
            </a:r>
            <a:r>
              <a:rPr lang="de-DE" sz="1800" dirty="0">
                <a:solidFill>
                  <a:srgbClr val="008380"/>
                </a:solidFill>
              </a:rPr>
              <a:t>(X=1),Z=1] = b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sz="1800" dirty="0">
                <a:solidFill>
                  <a:srgbClr val="008380"/>
                </a:solidFill>
              </a:rPr>
              <a:t>E[Y</a:t>
            </a:r>
            <a:r>
              <a:rPr lang="de-DE" sz="1800" baseline="-25000" dirty="0">
                <a:solidFill>
                  <a:srgbClr val="008380"/>
                </a:solidFill>
              </a:rPr>
              <a:t>0</a:t>
            </a:r>
            <a:r>
              <a:rPr lang="de-DE" sz="1800" dirty="0">
                <a:solidFill>
                  <a:srgbClr val="008380"/>
                </a:solidFill>
              </a:rPr>
              <a:t>|Z=1] = b                  ;           E[</a:t>
            </a:r>
            <a:r>
              <a:rPr lang="de-DE" sz="1800" dirty="0" err="1">
                <a:solidFill>
                  <a:srgbClr val="008380"/>
                </a:solidFill>
              </a:rPr>
              <a:t>Y|do</a:t>
            </a:r>
            <a:r>
              <a:rPr lang="de-DE" sz="1800" dirty="0">
                <a:solidFill>
                  <a:srgbClr val="008380"/>
                </a:solidFill>
              </a:rPr>
              <a:t>(X=0),Z=1] = b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31" name="Inhaltsplatzhalter 2"/>
          <p:cNvSpPr txBox="1">
            <a:spLocks/>
          </p:cNvSpPr>
          <p:nvPr/>
        </p:nvSpPr>
        <p:spPr bwMode="auto">
          <a:xfrm>
            <a:off x="1907704" y="6093297"/>
            <a:ext cx="5328592" cy="36004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1800" dirty="0"/>
              <a:t>In </a:t>
            </a:r>
            <a:r>
              <a:rPr lang="de-DE" sz="1800" dirty="0" err="1"/>
              <a:t>particular</a:t>
            </a:r>
            <a:r>
              <a:rPr lang="de-DE" sz="1800" dirty="0"/>
              <a:t>: </a:t>
            </a:r>
            <a:r>
              <a:rPr lang="de-DE" sz="1800" dirty="0">
                <a:solidFill>
                  <a:srgbClr val="008380"/>
                </a:solidFill>
              </a:rPr>
              <a:t>E[Y</a:t>
            </a:r>
            <a:r>
              <a:rPr lang="de-DE" sz="1800" baseline="-25000" dirty="0">
                <a:solidFill>
                  <a:srgbClr val="FF0000"/>
                </a:solidFill>
              </a:rPr>
              <a:t>1</a:t>
            </a:r>
            <a:r>
              <a:rPr lang="de-DE" sz="1800" dirty="0">
                <a:solidFill>
                  <a:srgbClr val="008380"/>
                </a:solidFill>
              </a:rPr>
              <a:t>-Y</a:t>
            </a:r>
            <a:r>
              <a:rPr lang="de-DE" sz="1800" baseline="-25000" dirty="0">
                <a:solidFill>
                  <a:srgbClr val="FF0000"/>
                </a:solidFill>
              </a:rPr>
              <a:t>0</a:t>
            </a:r>
            <a:r>
              <a:rPr lang="de-DE" sz="1800" dirty="0"/>
              <a:t>|</a:t>
            </a:r>
            <a:r>
              <a:rPr lang="de-DE" sz="1800" dirty="0">
                <a:solidFill>
                  <a:srgbClr val="3366FF"/>
                </a:solidFill>
              </a:rPr>
              <a:t>Z=1</a:t>
            </a:r>
            <a:r>
              <a:rPr lang="de-DE" sz="1800" dirty="0">
                <a:solidFill>
                  <a:srgbClr val="008380"/>
                </a:solidFill>
              </a:rPr>
              <a:t>] = ab ≠ 0</a:t>
            </a: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5055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vs. Intervention with do()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18482"/>
              </p:ext>
            </p:extLst>
          </p:nvPr>
        </p:nvGraphicFramePr>
        <p:xfrm>
          <a:off x="899592" y="1628800"/>
          <a:ext cx="6984776" cy="2392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Counterfactual</a:t>
                      </a:r>
                      <a:r>
                        <a:rPr lang="de-DE" baseline="0" dirty="0"/>
                        <a:t> 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Intervention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do(X=x)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Defined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locally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each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Defined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globally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whole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population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distribution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Can </a:t>
                      </a:r>
                      <a:r>
                        <a:rPr lang="de-DE" dirty="0" err="1"/>
                        <a:t>output</a:t>
                      </a:r>
                      <a:r>
                        <a:rPr lang="de-DE" dirty="0"/>
                        <a:t> individual </a:t>
                      </a:r>
                      <a:r>
                        <a:rPr lang="de-DE" dirty="0" err="1"/>
                        <a:t>value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Outputs </a:t>
                      </a:r>
                      <a:r>
                        <a:rPr lang="de-DE" dirty="0" err="1"/>
                        <a:t>only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expectation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distribution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Allows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c</a:t>
                      </a:r>
                      <a:r>
                        <a:rPr lang="de-DE" dirty="0" err="1"/>
                        <a:t>ross-world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speak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Allows</a:t>
                      </a:r>
                      <a:r>
                        <a:rPr lang="de-DE" dirty="0"/>
                        <a:t> single-</a:t>
                      </a:r>
                      <a:r>
                        <a:rPr lang="de-DE" dirty="0" err="1"/>
                        <a:t>world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speak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Can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simulate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intervention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Cannot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simulate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counterfactual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899592" y="4437112"/>
            <a:ext cx="34313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008380"/>
                </a:solidFill>
              </a:rPr>
              <a:t>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(X=1), Z=1] = ?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292454" y="4437112"/>
            <a:ext cx="285379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008380"/>
                </a:solidFill>
              </a:rPr>
              <a:t>= E[Y</a:t>
            </a:r>
            <a:r>
              <a:rPr lang="de-DE" sz="2600" baseline="-25000" dirty="0">
                <a:solidFill>
                  <a:srgbClr val="008380"/>
                </a:solidFill>
              </a:rPr>
              <a:t>X=1</a:t>
            </a:r>
            <a:r>
              <a:rPr lang="de-DE" sz="2600" dirty="0">
                <a:solidFill>
                  <a:srgbClr val="008380"/>
                </a:solidFill>
              </a:rPr>
              <a:t>| Z</a:t>
            </a:r>
            <a:r>
              <a:rPr lang="de-DE" sz="2600" baseline="-25000" dirty="0">
                <a:solidFill>
                  <a:srgbClr val="008380"/>
                </a:solidFill>
              </a:rPr>
              <a:t>X=1</a:t>
            </a:r>
            <a:r>
              <a:rPr lang="de-DE" sz="2600" dirty="0">
                <a:solidFill>
                  <a:srgbClr val="008380"/>
                </a:solidFill>
              </a:rPr>
              <a:t> = 1]</a:t>
            </a:r>
          </a:p>
        </p:txBody>
      </p:sp>
    </p:spTree>
    <p:extLst>
      <p:ext uri="{BB962C8B-B14F-4D97-AF65-F5344CB8AC3E}">
        <p14:creationId xmlns:p14="http://schemas.microsoft.com/office/powerpoint/2010/main" val="127599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vs. Intervention with do()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372070"/>
              </p:ext>
            </p:extLst>
          </p:nvPr>
        </p:nvGraphicFramePr>
        <p:xfrm>
          <a:off x="899592" y="1628800"/>
          <a:ext cx="6984776" cy="2392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Counterfactual</a:t>
                      </a:r>
                      <a:r>
                        <a:rPr lang="de-DE" baseline="0" dirty="0"/>
                        <a:t> 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Intervention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do(X=x)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Defined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locally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each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Defined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globally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whole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population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distribution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Can </a:t>
                      </a:r>
                      <a:r>
                        <a:rPr lang="de-DE" dirty="0" err="1"/>
                        <a:t>output</a:t>
                      </a:r>
                      <a:r>
                        <a:rPr lang="de-DE" dirty="0"/>
                        <a:t> individual </a:t>
                      </a:r>
                      <a:r>
                        <a:rPr lang="de-DE" dirty="0" err="1"/>
                        <a:t>value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Outputs </a:t>
                      </a:r>
                      <a:r>
                        <a:rPr lang="de-DE" dirty="0" err="1"/>
                        <a:t>only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expectation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distribution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Allows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c</a:t>
                      </a:r>
                      <a:r>
                        <a:rPr lang="de-DE" dirty="0" err="1"/>
                        <a:t>ross-world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speak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Allows</a:t>
                      </a:r>
                      <a:r>
                        <a:rPr lang="de-DE" dirty="0"/>
                        <a:t> single-</a:t>
                      </a:r>
                      <a:r>
                        <a:rPr lang="de-DE" dirty="0" err="1"/>
                        <a:t>world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speak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Can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simulate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intervention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Cannot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simulate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counterfactual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899592" y="4365104"/>
            <a:ext cx="566052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600" dirty="0">
                <a:solidFill>
                  <a:srgbClr val="000000"/>
                </a:solidFill>
              </a:rPr>
              <a:t>See </a:t>
            </a:r>
            <a:r>
              <a:rPr lang="de-DE" sz="2600" dirty="0" err="1">
                <a:solidFill>
                  <a:srgbClr val="000000"/>
                </a:solidFill>
              </a:rPr>
              <a:t>road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example</a:t>
            </a:r>
            <a:endParaRPr lang="de-DE" sz="2600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de-DE" sz="2600" dirty="0">
                <a:solidFill>
                  <a:srgbClr val="000000"/>
                </a:solidFill>
              </a:rPr>
              <a:t>But in non-</a:t>
            </a:r>
            <a:r>
              <a:rPr lang="de-DE" sz="2600" dirty="0" err="1">
                <a:solidFill>
                  <a:srgbClr val="000000"/>
                </a:solidFill>
              </a:rPr>
              <a:t>conditional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case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we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have</a:t>
            </a:r>
            <a:endParaRPr lang="de-DE" sz="2600" dirty="0">
              <a:solidFill>
                <a:srgbClr val="000000"/>
              </a:solidFill>
            </a:endParaRPr>
          </a:p>
          <a:p>
            <a:r>
              <a:rPr lang="de-DE" sz="2600" dirty="0">
                <a:solidFill>
                  <a:srgbClr val="000000"/>
                </a:solidFill>
              </a:rPr>
              <a:t>    </a:t>
            </a:r>
            <a:r>
              <a:rPr lang="de-DE" sz="2600" dirty="0">
                <a:solidFill>
                  <a:srgbClr val="008380"/>
                </a:solidFill>
              </a:rPr>
              <a:t> P[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8380"/>
                </a:solidFill>
              </a:rPr>
              <a:t>=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dirty="0">
                <a:solidFill>
                  <a:srgbClr val="008380"/>
                </a:solidFill>
              </a:rPr>
              <a:t>] = P[Y=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(X=x)] , </a:t>
            </a:r>
            <a:br>
              <a:rPr lang="de-DE" sz="2600" dirty="0">
                <a:solidFill>
                  <a:srgbClr val="008380"/>
                </a:solidFill>
              </a:rPr>
            </a:br>
            <a:r>
              <a:rPr lang="de-DE" sz="2600" dirty="0">
                <a:solidFill>
                  <a:srgbClr val="008380"/>
                </a:solidFill>
              </a:rPr>
              <a:t>     ( E[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8380"/>
                </a:solidFill>
              </a:rPr>
              <a:t>] = 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(X=x)], resp. ) </a:t>
            </a:r>
          </a:p>
          <a:p>
            <a:r>
              <a:rPr lang="de-DE" sz="2600" dirty="0">
                <a:solidFill>
                  <a:srgbClr val="00838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932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Graphical representation of counterfactuals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655961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Rember</a:t>
            </a:r>
            <a:r>
              <a:rPr lang="de-DE" dirty="0"/>
              <a:t> </a:t>
            </a:r>
            <a:r>
              <a:rPr lang="de-DE" dirty="0" err="1"/>
              <a:t>definition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counterfactual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                            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: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Mx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r>
              <a:rPr lang="de-DE" dirty="0" err="1"/>
              <a:t>Modification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in </a:t>
            </a:r>
            <a:r>
              <a:rPr lang="de-DE" dirty="0" err="1"/>
              <a:t>intervention</a:t>
            </a:r>
            <a:r>
              <a:rPr lang="de-DE" dirty="0"/>
              <a:t> but </a:t>
            </a:r>
            <a:r>
              <a:rPr lang="de-DE" dirty="0" err="1"/>
              <a:t>with</a:t>
            </a:r>
            <a:r>
              <a:rPr lang="de-DE" dirty="0"/>
              <a:t> variable </a:t>
            </a:r>
            <a:r>
              <a:rPr lang="de-DE" dirty="0" err="1"/>
              <a:t>change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cxnSp>
        <p:nvCxnSpPr>
          <p:cNvPr id="14" name="Gerade Verbindung mit Pfeil 13"/>
          <p:cNvCxnSpPr>
            <a:stCxn id="17" idx="4"/>
            <a:endCxn id="34" idx="7"/>
          </p:cNvCxnSpPr>
          <p:nvPr/>
        </p:nvCxnSpPr>
        <p:spPr>
          <a:xfrm flipH="1">
            <a:off x="806493" y="3491700"/>
            <a:ext cx="237115" cy="2464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23528" y="4170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3059832" y="41397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971600" y="33477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-36512" y="406778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cxnSp>
        <p:nvCxnSpPr>
          <p:cNvPr id="19" name="Gerade Verbindung mit Pfeil 18"/>
          <p:cNvCxnSpPr>
            <a:stCxn id="15" idx="6"/>
            <a:endCxn id="24" idx="2"/>
          </p:cNvCxnSpPr>
          <p:nvPr/>
        </p:nvCxnSpPr>
        <p:spPr>
          <a:xfrm flipV="1">
            <a:off x="467544" y="4211796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843808" y="33477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4"/>
            <a:endCxn id="39" idx="1"/>
          </p:cNvCxnSpPr>
          <p:nvPr/>
        </p:nvCxnSpPr>
        <p:spPr>
          <a:xfrm>
            <a:off x="2915816" y="3491716"/>
            <a:ext cx="93099" cy="246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3059832" y="3194392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2</a:t>
            </a:r>
          </a:p>
        </p:txBody>
      </p:sp>
      <p:sp>
        <p:nvSpPr>
          <p:cNvPr id="23" name="Oval 22"/>
          <p:cNvSpPr/>
          <p:nvPr/>
        </p:nvSpPr>
        <p:spPr>
          <a:xfrm>
            <a:off x="1835696" y="36357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1835696" y="413978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mit Pfeil 24"/>
          <p:cNvCxnSpPr>
            <a:stCxn id="24" idx="6"/>
            <a:endCxn id="16" idx="2"/>
          </p:cNvCxnSpPr>
          <p:nvPr/>
        </p:nvCxnSpPr>
        <p:spPr>
          <a:xfrm flipV="1">
            <a:off x="1979712" y="4211788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17" idx="5"/>
            <a:endCxn id="23" idx="3"/>
          </p:cNvCxnSpPr>
          <p:nvPr/>
        </p:nvCxnSpPr>
        <p:spPr>
          <a:xfrm>
            <a:off x="1094525" y="3470612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3" idx="3"/>
            <a:endCxn id="15" idx="6"/>
          </p:cNvCxnSpPr>
          <p:nvPr/>
        </p:nvCxnSpPr>
        <p:spPr>
          <a:xfrm flipH="1">
            <a:off x="467544" y="3758660"/>
            <a:ext cx="1389243" cy="4835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20" idx="3"/>
            <a:endCxn id="23" idx="6"/>
          </p:cNvCxnSpPr>
          <p:nvPr/>
        </p:nvCxnSpPr>
        <p:spPr>
          <a:xfrm flipH="1">
            <a:off x="1979712" y="3470628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3" idx="5"/>
            <a:endCxn id="16" idx="2"/>
          </p:cNvCxnSpPr>
          <p:nvPr/>
        </p:nvCxnSpPr>
        <p:spPr>
          <a:xfrm>
            <a:off x="1958621" y="3758660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611560" y="3131676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1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1640467" y="3203684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3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1763688" y="4283804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3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3225259" y="406778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34" name="Oval 33"/>
          <p:cNvSpPr/>
          <p:nvPr/>
        </p:nvSpPr>
        <p:spPr>
          <a:xfrm>
            <a:off x="683568" y="37170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/>
          <p:cNvCxnSpPr>
            <a:stCxn id="34" idx="3"/>
            <a:endCxn id="15" idx="0"/>
          </p:cNvCxnSpPr>
          <p:nvPr/>
        </p:nvCxnSpPr>
        <p:spPr>
          <a:xfrm flipH="1">
            <a:off x="395536" y="3839960"/>
            <a:ext cx="309123" cy="330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251520" y="3501008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3147774" y="3573016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2</a:t>
            </a:r>
          </a:p>
        </p:txBody>
      </p:sp>
      <p:sp>
        <p:nvSpPr>
          <p:cNvPr id="39" name="Oval 38"/>
          <p:cNvSpPr/>
          <p:nvPr/>
        </p:nvSpPr>
        <p:spPr>
          <a:xfrm>
            <a:off x="2987824" y="37170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 Verbindung mit Pfeil 40"/>
          <p:cNvCxnSpPr>
            <a:stCxn id="39" idx="4"/>
            <a:endCxn id="16" idx="0"/>
          </p:cNvCxnSpPr>
          <p:nvPr/>
        </p:nvCxnSpPr>
        <p:spPr>
          <a:xfrm>
            <a:off x="3059832" y="3861032"/>
            <a:ext cx="72008" cy="2787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8" idx="4"/>
            <a:endCxn id="65" idx="7"/>
          </p:cNvCxnSpPr>
          <p:nvPr/>
        </p:nvCxnSpPr>
        <p:spPr>
          <a:xfrm flipH="1">
            <a:off x="6207093" y="3500992"/>
            <a:ext cx="237115" cy="2464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724128" y="41794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8460432" y="41490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>
            <a:off x="6372200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5076056" y="407707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X=x</a:t>
            </a:r>
          </a:p>
        </p:txBody>
      </p:sp>
      <p:cxnSp>
        <p:nvCxnSpPr>
          <p:cNvPr id="50" name="Gerade Verbindung mit Pfeil 49"/>
          <p:cNvCxnSpPr>
            <a:stCxn id="46" idx="6"/>
            <a:endCxn id="55" idx="2"/>
          </p:cNvCxnSpPr>
          <p:nvPr/>
        </p:nvCxnSpPr>
        <p:spPr>
          <a:xfrm flipV="1">
            <a:off x="5868144" y="4221088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8244408" y="33570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2" name="Gerade Verbindung mit Pfeil 51"/>
          <p:cNvCxnSpPr>
            <a:stCxn id="51" idx="4"/>
            <a:endCxn id="69" idx="1"/>
          </p:cNvCxnSpPr>
          <p:nvPr/>
        </p:nvCxnSpPr>
        <p:spPr>
          <a:xfrm>
            <a:off x="8316416" y="3501008"/>
            <a:ext cx="93099" cy="246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8460432" y="3203684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2</a:t>
            </a:r>
          </a:p>
        </p:txBody>
      </p:sp>
      <p:sp>
        <p:nvSpPr>
          <p:cNvPr id="54" name="Oval 53"/>
          <p:cNvSpPr/>
          <p:nvPr/>
        </p:nvSpPr>
        <p:spPr>
          <a:xfrm>
            <a:off x="7236296" y="36450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7236296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6" name="Gerade Verbindung mit Pfeil 55"/>
          <p:cNvCxnSpPr>
            <a:stCxn id="55" idx="6"/>
            <a:endCxn id="47" idx="2"/>
          </p:cNvCxnSpPr>
          <p:nvPr/>
        </p:nvCxnSpPr>
        <p:spPr>
          <a:xfrm flipV="1">
            <a:off x="7380312" y="4221080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8" idx="5"/>
            <a:endCxn id="54" idx="3"/>
          </p:cNvCxnSpPr>
          <p:nvPr/>
        </p:nvCxnSpPr>
        <p:spPr>
          <a:xfrm>
            <a:off x="6495125" y="3479904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51" idx="3"/>
            <a:endCxn id="54" idx="6"/>
          </p:cNvCxnSpPr>
          <p:nvPr/>
        </p:nvCxnSpPr>
        <p:spPr>
          <a:xfrm flipH="1">
            <a:off x="7380312" y="3479920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4" idx="5"/>
            <a:endCxn id="47" idx="2"/>
          </p:cNvCxnSpPr>
          <p:nvPr/>
        </p:nvCxnSpPr>
        <p:spPr>
          <a:xfrm>
            <a:off x="7359221" y="3767952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6012160" y="3140968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1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7041067" y="3212976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3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7164288" y="4293096"/>
            <a:ext cx="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(W</a:t>
            </a:r>
            <a:r>
              <a:rPr lang="de-DE" baseline="-25000" dirty="0"/>
              <a:t>3</a:t>
            </a:r>
            <a:r>
              <a:rPr lang="de-DE" dirty="0"/>
              <a:t>)</a:t>
            </a:r>
            <a:r>
              <a:rPr lang="de-DE" baseline="-25000" dirty="0"/>
              <a:t>x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8625859" y="4077072"/>
            <a:ext cx="41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Y</a:t>
            </a:r>
            <a:r>
              <a:rPr lang="de-DE" baseline="-25000" dirty="0" err="1"/>
              <a:t>x</a:t>
            </a:r>
            <a:endParaRPr lang="de-DE" baseline="-25000" dirty="0"/>
          </a:p>
        </p:txBody>
      </p:sp>
      <p:sp>
        <p:nvSpPr>
          <p:cNvPr id="65" name="Oval 64"/>
          <p:cNvSpPr/>
          <p:nvPr/>
        </p:nvSpPr>
        <p:spPr>
          <a:xfrm>
            <a:off x="6084168" y="37263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5652120" y="3510300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1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8548374" y="3582308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2</a:t>
            </a:r>
          </a:p>
        </p:txBody>
      </p:sp>
      <p:sp>
        <p:nvSpPr>
          <p:cNvPr id="69" name="Oval 68"/>
          <p:cNvSpPr/>
          <p:nvPr/>
        </p:nvSpPr>
        <p:spPr>
          <a:xfrm>
            <a:off x="8388424" y="37263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0" name="Gerade Verbindung mit Pfeil 69"/>
          <p:cNvCxnSpPr>
            <a:stCxn id="69" idx="4"/>
            <a:endCxn id="47" idx="0"/>
          </p:cNvCxnSpPr>
          <p:nvPr/>
        </p:nvCxnSpPr>
        <p:spPr>
          <a:xfrm>
            <a:off x="8460432" y="3870324"/>
            <a:ext cx="72008" cy="2787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>
            <a:off x="4211960" y="4077072"/>
            <a:ext cx="648072" cy="0"/>
          </a:xfrm>
          <a:prstGeom prst="straightConnector1">
            <a:avLst/>
          </a:prstGeom>
          <a:ln w="666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feld 72"/>
          <p:cNvSpPr txBox="1"/>
          <p:nvPr/>
        </p:nvSpPr>
        <p:spPr>
          <a:xfrm>
            <a:off x="4139952" y="3501008"/>
            <a:ext cx="51819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/>
              <a:t>Y</a:t>
            </a:r>
            <a:r>
              <a:rPr lang="de-DE" sz="2600" baseline="-25000" dirty="0" err="1"/>
              <a:t>x</a:t>
            </a:r>
            <a:endParaRPr lang="de-DE" sz="2600" baseline="-25000" dirty="0"/>
          </a:p>
        </p:txBody>
      </p:sp>
      <p:sp>
        <p:nvSpPr>
          <p:cNvPr id="75" name="Inhaltsplatzhalter 2"/>
          <p:cNvSpPr txBox="1">
            <a:spLocks/>
          </p:cNvSpPr>
          <p:nvPr/>
        </p:nvSpPr>
        <p:spPr bwMode="auto">
          <a:xfrm>
            <a:off x="179512" y="4797152"/>
            <a:ext cx="8928992" cy="165596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dirty="0"/>
              <a:t>Can </a:t>
            </a:r>
            <a:r>
              <a:rPr lang="de-DE" dirty="0" err="1"/>
              <a:t>answer</a:t>
            </a:r>
            <a:r>
              <a:rPr lang="de-DE" dirty="0"/>
              <a:t> (</a:t>
            </a:r>
            <a:r>
              <a:rPr lang="de-DE" dirty="0" err="1"/>
              <a:t>independence</a:t>
            </a:r>
            <a:r>
              <a:rPr lang="de-DE" dirty="0"/>
              <a:t>) </a:t>
            </a:r>
            <a:r>
              <a:rPr lang="de-DE" dirty="0" err="1"/>
              <a:t>queries</a:t>
            </a:r>
            <a:r>
              <a:rPr lang="de-DE" dirty="0"/>
              <a:t> </a:t>
            </a:r>
            <a:r>
              <a:rPr lang="de-DE" dirty="0" err="1"/>
              <a:t>regarding</a:t>
            </a:r>
            <a:r>
              <a:rPr lang="de-DE" dirty="0"/>
              <a:t> </a:t>
            </a:r>
            <a:r>
              <a:rPr lang="de-DE" dirty="0" err="1"/>
              <a:t>counterfactuals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variable</a:t>
            </a:r>
          </a:p>
          <a:p>
            <a:r>
              <a:rPr lang="de-DE" dirty="0"/>
              <a:t>Note: Graphs do not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error</a:t>
            </a:r>
            <a:r>
              <a:rPr lang="de-DE" dirty="0"/>
              <a:t> variables</a:t>
            </a:r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64751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criterion for counterfactuals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2708920"/>
            <a:ext cx="8928992" cy="2232248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sz="2000" dirty="0" err="1"/>
              <a:t>Which</a:t>
            </a:r>
            <a:r>
              <a:rPr lang="de-DE" sz="2000" dirty="0"/>
              <a:t> variables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influence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008380"/>
                </a:solidFill>
              </a:rPr>
              <a:t>Y</a:t>
            </a:r>
            <a:r>
              <a:rPr lang="de-DE" sz="2000" baseline="-25000" dirty="0" err="1">
                <a:solidFill>
                  <a:srgbClr val="008380"/>
                </a:solidFill>
              </a:rPr>
              <a:t>x</a:t>
            </a:r>
            <a:r>
              <a:rPr lang="de-DE" sz="2000" baseline="-25000" dirty="0">
                <a:solidFill>
                  <a:srgbClr val="008380"/>
                </a:solidFill>
              </a:rPr>
              <a:t> </a:t>
            </a:r>
            <a:r>
              <a:rPr lang="de-DE" sz="2000" dirty="0"/>
              <a:t>(i.e., </a:t>
            </a:r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X</a:t>
            </a:r>
            <a:r>
              <a:rPr lang="de-DE" sz="2000" dirty="0"/>
              <a:t> </a:t>
            </a:r>
            <a:r>
              <a:rPr lang="de-DE" sz="2000" dirty="0" err="1"/>
              <a:t>fixed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x)</a:t>
            </a:r>
            <a:r>
              <a:rPr lang="de-DE" sz="2000" dirty="0"/>
              <a:t>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sz="2000" dirty="0" err="1"/>
              <a:t>Parents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parents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nodes</a:t>
            </a:r>
            <a:r>
              <a:rPr lang="de-DE" sz="2000" dirty="0"/>
              <a:t> on </a:t>
            </a:r>
            <a:r>
              <a:rPr lang="de-DE" sz="2000" dirty="0" err="1"/>
              <a:t>pathway</a:t>
            </a:r>
            <a:r>
              <a:rPr lang="de-DE" sz="2000" dirty="0"/>
              <a:t> </a:t>
            </a:r>
            <a:r>
              <a:rPr lang="de-DE" sz="2000" dirty="0" err="1"/>
              <a:t>between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X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dirty="0"/>
              <a:t>                                              (</a:t>
            </a:r>
            <a:r>
              <a:rPr lang="de-DE" sz="2000" dirty="0" err="1"/>
              <a:t>here</a:t>
            </a:r>
            <a:r>
              <a:rPr lang="de-DE" sz="2000" dirty="0">
                <a:solidFill>
                  <a:srgbClr val="008380"/>
                </a:solidFill>
              </a:rPr>
              <a:t>: {Z</a:t>
            </a:r>
            <a:r>
              <a:rPr lang="de-DE" sz="2000" baseline="-25000" dirty="0">
                <a:solidFill>
                  <a:srgbClr val="008380"/>
                </a:solidFill>
              </a:rPr>
              <a:t>3</a:t>
            </a:r>
            <a:r>
              <a:rPr lang="de-DE" sz="2000" dirty="0">
                <a:solidFill>
                  <a:srgbClr val="008380"/>
                </a:solidFill>
              </a:rPr>
              <a:t>, W</a:t>
            </a:r>
            <a:r>
              <a:rPr lang="de-DE" sz="2000" baseline="-25000" dirty="0">
                <a:solidFill>
                  <a:srgbClr val="008380"/>
                </a:solidFill>
              </a:rPr>
              <a:t>2</a:t>
            </a:r>
            <a:r>
              <a:rPr lang="de-DE" sz="2000" dirty="0">
                <a:solidFill>
                  <a:srgbClr val="008380"/>
                </a:solidFill>
              </a:rPr>
              <a:t>, U</a:t>
            </a:r>
            <a:r>
              <a:rPr lang="de-DE" sz="2000" baseline="-25000" dirty="0">
                <a:solidFill>
                  <a:srgbClr val="008380"/>
                </a:solidFill>
              </a:rPr>
              <a:t>3</a:t>
            </a:r>
            <a:r>
              <a:rPr lang="de-DE" sz="2000" dirty="0">
                <a:solidFill>
                  <a:srgbClr val="008380"/>
                </a:solidFill>
              </a:rPr>
              <a:t>, </a:t>
            </a:r>
            <a:r>
              <a:rPr lang="de-DE" sz="2000" dirty="0" err="1">
                <a:solidFill>
                  <a:srgbClr val="008380"/>
                </a:solidFill>
              </a:rPr>
              <a:t>U</a:t>
            </a:r>
            <a:r>
              <a:rPr lang="de-DE" sz="2000" baseline="-25000" dirty="0" err="1">
                <a:solidFill>
                  <a:srgbClr val="008380"/>
                </a:solidFill>
              </a:rPr>
              <a:t>y</a:t>
            </a:r>
            <a:r>
              <a:rPr lang="de-DE" sz="2000" dirty="0">
                <a:solidFill>
                  <a:srgbClr val="008380"/>
                </a:solidFill>
              </a:rPr>
              <a:t>} </a:t>
            </a:r>
            <a:r>
              <a:rPr lang="de-DE" sz="2000" dirty="0"/>
              <a:t>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sz="2000" dirty="0"/>
              <a:t>So </a:t>
            </a:r>
            <a:r>
              <a:rPr lang="de-DE" sz="2000" dirty="0" err="1"/>
              <a:t>blocking</a:t>
            </a:r>
            <a:r>
              <a:rPr lang="de-DE" sz="2000" dirty="0"/>
              <a:t> </a:t>
            </a:r>
            <a:r>
              <a:rPr lang="de-DE" sz="2000" dirty="0" err="1"/>
              <a:t>paths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these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a </a:t>
            </a:r>
            <a:r>
              <a:rPr lang="de-DE" sz="2000" dirty="0" err="1"/>
              <a:t>set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RVs </a:t>
            </a:r>
            <a:r>
              <a:rPr lang="de-DE" sz="2000" dirty="0">
                <a:solidFill>
                  <a:srgbClr val="008380"/>
                </a:solidFill>
              </a:rPr>
              <a:t>Z</a:t>
            </a:r>
            <a:r>
              <a:rPr lang="de-DE" sz="2000" dirty="0"/>
              <a:t> </a:t>
            </a:r>
            <a:r>
              <a:rPr lang="de-DE" sz="2000" dirty="0" err="1"/>
              <a:t>renders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008380"/>
                </a:solidFill>
              </a:rPr>
              <a:t>Y</a:t>
            </a:r>
            <a:r>
              <a:rPr lang="de-DE" sz="2000" baseline="-25000" dirty="0" err="1">
                <a:solidFill>
                  <a:srgbClr val="008380"/>
                </a:solidFill>
              </a:rPr>
              <a:t>x</a:t>
            </a:r>
            <a:r>
              <a:rPr lang="de-DE" sz="2000" dirty="0"/>
              <a:t> </a:t>
            </a:r>
            <a:r>
              <a:rPr lang="de-DE" sz="2000" dirty="0" err="1"/>
              <a:t>independent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X</a:t>
            </a:r>
            <a:r>
              <a:rPr lang="de-DE" sz="2000" dirty="0"/>
              <a:t> </a:t>
            </a:r>
            <a:r>
              <a:rPr lang="de-DE" sz="2000" dirty="0" err="1"/>
              <a:t>given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Z 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sz="2000" dirty="0"/>
              <a:t>Special </a:t>
            </a:r>
            <a:r>
              <a:rPr lang="de-DE" sz="2000" dirty="0" err="1"/>
              <a:t>case</a:t>
            </a:r>
            <a:r>
              <a:rPr lang="de-DE" sz="2000" dirty="0"/>
              <a:t>: </a:t>
            </a:r>
            <a:r>
              <a:rPr lang="de-DE" sz="2000" dirty="0">
                <a:solidFill>
                  <a:srgbClr val="008380"/>
                </a:solidFill>
              </a:rPr>
              <a:t>Z</a:t>
            </a:r>
            <a:r>
              <a:rPr lang="de-DE" sz="2000" dirty="0"/>
              <a:t> </a:t>
            </a:r>
            <a:r>
              <a:rPr lang="de-DE" sz="2000" dirty="0" err="1"/>
              <a:t>fulfills</a:t>
            </a:r>
            <a:r>
              <a:rPr lang="de-DE" sz="2000" dirty="0"/>
              <a:t> </a:t>
            </a:r>
            <a:r>
              <a:rPr lang="de-DE" sz="2000" dirty="0" err="1"/>
              <a:t>backdoor</a:t>
            </a:r>
            <a:r>
              <a:rPr lang="de-DE" sz="2000" dirty="0"/>
              <a:t> in original </a:t>
            </a:r>
            <a:r>
              <a:rPr lang="de-DE" sz="2000" dirty="0">
                <a:solidFill>
                  <a:srgbClr val="008380"/>
                </a:solidFill>
              </a:rPr>
              <a:t>M</a:t>
            </a:r>
            <a:r>
              <a:rPr lang="de-DE" sz="2000" dirty="0"/>
              <a:t> </a:t>
            </a:r>
            <a:r>
              <a:rPr lang="de-DE" sz="2000" dirty="0" err="1"/>
              <a:t>w.r.t</a:t>
            </a:r>
            <a:r>
              <a:rPr lang="de-DE" sz="2000" dirty="0"/>
              <a:t>. </a:t>
            </a:r>
            <a:r>
              <a:rPr lang="de-DE" sz="2000" dirty="0">
                <a:solidFill>
                  <a:srgbClr val="008380"/>
                </a:solidFill>
              </a:rPr>
              <a:t>(X,Y) </a:t>
            </a:r>
            <a:r>
              <a:rPr lang="de-DE" sz="2000" dirty="0"/>
              <a:t>(</a:t>
            </a:r>
            <a:r>
              <a:rPr lang="de-DE" sz="2000" dirty="0" err="1"/>
              <a:t>see</a:t>
            </a:r>
            <a:r>
              <a:rPr lang="de-DE" sz="2000" dirty="0"/>
              <a:t> </a:t>
            </a:r>
            <a:r>
              <a:rPr lang="de-DE" sz="2000" dirty="0" err="1"/>
              <a:t>next</a:t>
            </a:r>
            <a:r>
              <a:rPr lang="de-DE" sz="2000" dirty="0"/>
              <a:t> </a:t>
            </a:r>
            <a:r>
              <a:rPr lang="de-DE" sz="2000" dirty="0" err="1"/>
              <a:t>slide</a:t>
            </a:r>
            <a:r>
              <a:rPr lang="de-DE" sz="2000" dirty="0"/>
              <a:t>)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sz="2000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  <p:cxnSp>
        <p:nvCxnSpPr>
          <p:cNvPr id="45" name="Gerade Verbindung mit Pfeil 44"/>
          <p:cNvCxnSpPr>
            <a:stCxn id="48" idx="4"/>
            <a:endCxn id="65" idx="7"/>
          </p:cNvCxnSpPr>
          <p:nvPr/>
        </p:nvCxnSpPr>
        <p:spPr>
          <a:xfrm flipH="1">
            <a:off x="3537861" y="1412760"/>
            <a:ext cx="237115" cy="2464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054896" y="20912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5791200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>
            <a:off x="3702968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2406824" y="198884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X=x</a:t>
            </a:r>
          </a:p>
        </p:txBody>
      </p:sp>
      <p:cxnSp>
        <p:nvCxnSpPr>
          <p:cNvPr id="50" name="Gerade Verbindung mit Pfeil 49"/>
          <p:cNvCxnSpPr>
            <a:stCxn id="46" idx="6"/>
            <a:endCxn id="55" idx="2"/>
          </p:cNvCxnSpPr>
          <p:nvPr/>
        </p:nvCxnSpPr>
        <p:spPr>
          <a:xfrm flipV="1">
            <a:off x="3198912" y="2132856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575176" y="12687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2" name="Gerade Verbindung mit Pfeil 51"/>
          <p:cNvCxnSpPr>
            <a:stCxn id="51" idx="4"/>
            <a:endCxn id="69" idx="1"/>
          </p:cNvCxnSpPr>
          <p:nvPr/>
        </p:nvCxnSpPr>
        <p:spPr>
          <a:xfrm>
            <a:off x="5647184" y="1412776"/>
            <a:ext cx="93099" cy="246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5791200" y="1115452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2</a:t>
            </a:r>
          </a:p>
        </p:txBody>
      </p:sp>
      <p:sp>
        <p:nvSpPr>
          <p:cNvPr id="54" name="Oval 53"/>
          <p:cNvSpPr/>
          <p:nvPr/>
        </p:nvSpPr>
        <p:spPr>
          <a:xfrm>
            <a:off x="4567064" y="15568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4567064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6" name="Gerade Verbindung mit Pfeil 55"/>
          <p:cNvCxnSpPr>
            <a:stCxn id="55" idx="6"/>
            <a:endCxn id="47" idx="2"/>
          </p:cNvCxnSpPr>
          <p:nvPr/>
        </p:nvCxnSpPr>
        <p:spPr>
          <a:xfrm flipV="1">
            <a:off x="4711080" y="2132848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8" idx="5"/>
            <a:endCxn id="54" idx="3"/>
          </p:cNvCxnSpPr>
          <p:nvPr/>
        </p:nvCxnSpPr>
        <p:spPr>
          <a:xfrm>
            <a:off x="3825893" y="1391672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51" idx="3"/>
            <a:endCxn id="54" idx="6"/>
          </p:cNvCxnSpPr>
          <p:nvPr/>
        </p:nvCxnSpPr>
        <p:spPr>
          <a:xfrm flipH="1">
            <a:off x="4711080" y="1391688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4" idx="5"/>
            <a:endCxn id="47" idx="2"/>
          </p:cNvCxnSpPr>
          <p:nvPr/>
        </p:nvCxnSpPr>
        <p:spPr>
          <a:xfrm>
            <a:off x="4689989" y="1679720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3342928" y="1052736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1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4371835" y="1124744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3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495056" y="2204864"/>
            <a:ext cx="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(W</a:t>
            </a:r>
            <a:r>
              <a:rPr lang="de-DE" baseline="-25000" dirty="0"/>
              <a:t>3</a:t>
            </a:r>
            <a:r>
              <a:rPr lang="de-DE" dirty="0"/>
              <a:t>)</a:t>
            </a:r>
            <a:r>
              <a:rPr lang="de-DE" baseline="-25000" dirty="0"/>
              <a:t>x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5956627" y="1988840"/>
            <a:ext cx="41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Y</a:t>
            </a:r>
            <a:r>
              <a:rPr lang="de-DE" baseline="-25000" dirty="0" err="1"/>
              <a:t>x</a:t>
            </a:r>
            <a:endParaRPr lang="de-DE" baseline="-25000" dirty="0"/>
          </a:p>
        </p:txBody>
      </p:sp>
      <p:sp>
        <p:nvSpPr>
          <p:cNvPr id="65" name="Oval 64"/>
          <p:cNvSpPr/>
          <p:nvPr/>
        </p:nvSpPr>
        <p:spPr>
          <a:xfrm>
            <a:off x="3414936" y="16381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2982888" y="1422068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1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5879142" y="1494076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2</a:t>
            </a:r>
          </a:p>
        </p:txBody>
      </p:sp>
      <p:sp>
        <p:nvSpPr>
          <p:cNvPr id="69" name="Oval 68"/>
          <p:cNvSpPr/>
          <p:nvPr/>
        </p:nvSpPr>
        <p:spPr>
          <a:xfrm>
            <a:off x="5719192" y="16380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0" name="Gerade Verbindung mit Pfeil 69"/>
          <p:cNvCxnSpPr>
            <a:stCxn id="69" idx="4"/>
            <a:endCxn id="47" idx="0"/>
          </p:cNvCxnSpPr>
          <p:nvPr/>
        </p:nvCxnSpPr>
        <p:spPr>
          <a:xfrm>
            <a:off x="5791200" y="1782092"/>
            <a:ext cx="72008" cy="2787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213048" y="4880920"/>
            <a:ext cx="8424936" cy="169277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FF0000"/>
                </a:solidFill>
              </a:rPr>
              <a:t>Theorem</a:t>
            </a:r>
            <a:r>
              <a:rPr lang="de-DE" sz="2600" b="1" dirty="0"/>
              <a:t> </a:t>
            </a:r>
            <a:r>
              <a:rPr lang="de-DE" sz="2600" dirty="0"/>
              <a:t>(Independence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Counterfactuals</a:t>
            </a:r>
            <a:r>
              <a:rPr lang="de-DE" sz="2600" dirty="0"/>
              <a:t>)</a:t>
            </a:r>
          </a:p>
          <a:p>
            <a:r>
              <a:rPr lang="de-DE" sz="2600" dirty="0" err="1"/>
              <a:t>If</a:t>
            </a:r>
            <a:r>
              <a:rPr lang="de-DE" sz="2600" dirty="0"/>
              <a:t>          </a:t>
            </a:r>
            <a:r>
              <a:rPr lang="de-DE" sz="2600" dirty="0" err="1"/>
              <a:t>set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RVs </a:t>
            </a:r>
            <a:r>
              <a:rPr lang="de-DE" sz="2600" dirty="0">
                <a:solidFill>
                  <a:srgbClr val="008380"/>
                </a:solidFill>
              </a:rPr>
              <a:t>Z</a:t>
            </a:r>
            <a:r>
              <a:rPr lang="de-DE" sz="2600" dirty="0"/>
              <a:t> </a:t>
            </a:r>
            <a:r>
              <a:rPr lang="de-DE" sz="2600" dirty="0" err="1"/>
              <a:t>blocks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U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all    </a:t>
            </a:r>
          </a:p>
          <a:p>
            <a:r>
              <a:rPr lang="de-DE" sz="2600" dirty="0"/>
              <a:t>            </a:t>
            </a:r>
            <a:r>
              <a:rPr lang="de-DE" sz="2600" dirty="0" err="1"/>
              <a:t>influencing</a:t>
            </a:r>
            <a:r>
              <a:rPr lang="de-DE" sz="2600" dirty="0"/>
              <a:t> variables </a:t>
            </a:r>
            <a:r>
              <a:rPr lang="de-DE" sz="2600" dirty="0">
                <a:solidFill>
                  <a:srgbClr val="008380"/>
                </a:solidFill>
              </a:rPr>
              <a:t>U</a:t>
            </a:r>
            <a:r>
              <a:rPr lang="de-DE" sz="2600" dirty="0"/>
              <a:t> in </a:t>
            </a:r>
            <a:r>
              <a:rPr lang="de-DE" sz="2600" dirty="0" err="1"/>
              <a:t>between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(</a:t>
            </a:r>
            <a:r>
              <a:rPr lang="de-DE" sz="2600" dirty="0" err="1">
                <a:solidFill>
                  <a:srgbClr val="008380"/>
                </a:solidFill>
              </a:rPr>
              <a:t>X,Y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8380"/>
                </a:solidFill>
              </a:rPr>
              <a:t>)</a:t>
            </a:r>
            <a:r>
              <a:rPr lang="de-DE" sz="2600" dirty="0"/>
              <a:t>, </a:t>
            </a:r>
          </a:p>
          <a:p>
            <a:r>
              <a:rPr lang="de-DE" sz="2600" dirty="0" err="1"/>
              <a:t>then</a:t>
            </a:r>
            <a:r>
              <a:rPr lang="de-DE" sz="2600" dirty="0"/>
              <a:t>     </a:t>
            </a:r>
            <a:r>
              <a:rPr lang="de-DE" sz="2600" dirty="0">
                <a:solidFill>
                  <a:srgbClr val="008380"/>
                </a:solidFill>
              </a:rPr>
              <a:t>P(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8380"/>
                </a:solidFill>
              </a:rPr>
              <a:t> | X,Z) = P(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8380"/>
                </a:solidFill>
              </a:rPr>
              <a:t> |Z)                              </a:t>
            </a:r>
            <a:r>
              <a:rPr lang="de-DE" sz="2600" dirty="0">
                <a:solidFill>
                  <a:schemeClr val="tx1"/>
                </a:solidFill>
              </a:rPr>
              <a:t>(</a:t>
            </a:r>
            <a:r>
              <a:rPr lang="de-DE" sz="2600" dirty="0" err="1">
                <a:solidFill>
                  <a:schemeClr val="tx1"/>
                </a:solidFill>
              </a:rPr>
              <a:t>for</a:t>
            </a:r>
            <a:r>
              <a:rPr lang="de-DE" sz="2600" dirty="0">
                <a:solidFill>
                  <a:schemeClr val="tx1"/>
                </a:solidFill>
              </a:rPr>
              <a:t> all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796136" y="24928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3707904" y="234888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3</a:t>
            </a:r>
          </a:p>
        </p:txBody>
      </p:sp>
      <p:cxnSp>
        <p:nvCxnSpPr>
          <p:cNvPr id="32" name="Gerade Verbindung mit Pfeil 31"/>
          <p:cNvCxnSpPr>
            <a:stCxn id="39" idx="0"/>
            <a:endCxn id="55" idx="4"/>
          </p:cNvCxnSpPr>
          <p:nvPr/>
        </p:nvCxnSpPr>
        <p:spPr>
          <a:xfrm flipV="1">
            <a:off x="4211960" y="2204864"/>
            <a:ext cx="427112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66" idx="0"/>
            <a:endCxn id="47" idx="4"/>
          </p:cNvCxnSpPr>
          <p:nvPr/>
        </p:nvCxnSpPr>
        <p:spPr>
          <a:xfrm flipV="1">
            <a:off x="5724128" y="2204848"/>
            <a:ext cx="13908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139952" y="25649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Oval 65"/>
          <p:cNvSpPr/>
          <p:nvPr/>
        </p:nvSpPr>
        <p:spPr>
          <a:xfrm>
            <a:off x="5652120" y="26369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61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2" grpId="0"/>
      <p:bldP spid="68" grpId="0"/>
      <p:bldP spid="58" grpId="0" animBg="1"/>
      <p:bldP spid="30" grpId="0"/>
      <p:bldP spid="3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criterion for counterfactuals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5008" y="3068960"/>
            <a:ext cx="8928992" cy="2736304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Theorem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estimating</a:t>
            </a:r>
            <a:r>
              <a:rPr lang="de-DE" dirty="0"/>
              <a:t> prob.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counterfactuals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In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adjustment</a:t>
            </a:r>
            <a:r>
              <a:rPr lang="de-DE" dirty="0"/>
              <a:t> </a:t>
            </a:r>
            <a:r>
              <a:rPr lang="de-DE" dirty="0" err="1"/>
              <a:t>formula</a:t>
            </a: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) =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)P(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)                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summing</a:t>
            </a:r>
            <a:r>
              <a:rPr lang="de-DE" dirty="0">
                <a:solidFill>
                  <a:srgbClr val="000000"/>
                </a:solidFill>
              </a:rPr>
              <a:t> out)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                =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, X=x)P(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)        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>
                <a:solidFill>
                  <a:srgbClr val="000000"/>
                </a:solidFill>
              </a:rPr>
              <a:t>Thm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                =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P(Y=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, X = x) P(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)       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consistency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Clear in light </a:t>
            </a:r>
            <a:r>
              <a:rPr lang="de-DE" dirty="0" err="1"/>
              <a:t>of</a:t>
            </a:r>
            <a:r>
              <a:rPr lang="de-DE" dirty="0"/>
              <a:t>  </a:t>
            </a:r>
            <a:r>
              <a:rPr lang="de-DE" dirty="0">
                <a:solidFill>
                  <a:srgbClr val="008380"/>
                </a:solidFill>
              </a:rPr>
              <a:t>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) = P(Y=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| do(X=x))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95536" y="1340768"/>
            <a:ext cx="8424936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FF0000"/>
                </a:solidFill>
              </a:rPr>
              <a:t>Theorem</a:t>
            </a:r>
            <a:r>
              <a:rPr lang="de-DE" sz="2600" b="1" dirty="0"/>
              <a:t> </a:t>
            </a:r>
            <a:r>
              <a:rPr lang="de-DE" sz="2600" dirty="0"/>
              <a:t>(</a:t>
            </a:r>
            <a:r>
              <a:rPr lang="de-DE" sz="2600" dirty="0" err="1"/>
              <a:t>Counterfactual</a:t>
            </a:r>
            <a:r>
              <a:rPr lang="de-DE" sz="2600" dirty="0"/>
              <a:t> </a:t>
            </a:r>
            <a:r>
              <a:rPr lang="de-DE" sz="2600" dirty="0" err="1"/>
              <a:t>interpretation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backdoor</a:t>
            </a:r>
            <a:r>
              <a:rPr lang="de-DE" sz="2600" dirty="0"/>
              <a:t>)</a:t>
            </a:r>
          </a:p>
          <a:p>
            <a:r>
              <a:rPr lang="de-DE" sz="2600" dirty="0" err="1"/>
              <a:t>If</a:t>
            </a:r>
            <a:r>
              <a:rPr lang="de-DE" sz="2600" dirty="0"/>
              <a:t>          </a:t>
            </a:r>
            <a:r>
              <a:rPr lang="de-DE" sz="2600" dirty="0" err="1"/>
              <a:t>set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RVs </a:t>
            </a:r>
            <a:r>
              <a:rPr lang="de-DE" sz="2600" dirty="0">
                <a:solidFill>
                  <a:srgbClr val="008380"/>
                </a:solidFill>
              </a:rPr>
              <a:t>Z</a:t>
            </a:r>
            <a:r>
              <a:rPr lang="de-DE" sz="2600" dirty="0"/>
              <a:t> </a:t>
            </a:r>
            <a:r>
              <a:rPr lang="de-DE" sz="2600" dirty="0" err="1"/>
              <a:t>satisfies</a:t>
            </a:r>
            <a:r>
              <a:rPr lang="de-DE" sz="2600" dirty="0"/>
              <a:t> </a:t>
            </a:r>
            <a:r>
              <a:rPr lang="de-DE" sz="2600" dirty="0" err="1"/>
              <a:t>backdoor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(X,Y)</a:t>
            </a:r>
            <a:r>
              <a:rPr lang="de-DE" sz="2600" dirty="0"/>
              <a:t>, </a:t>
            </a:r>
          </a:p>
          <a:p>
            <a:r>
              <a:rPr lang="de-DE" sz="2600" dirty="0" err="1"/>
              <a:t>then</a:t>
            </a:r>
            <a:r>
              <a:rPr lang="de-DE" sz="2600" dirty="0"/>
              <a:t>     </a:t>
            </a:r>
            <a:r>
              <a:rPr lang="de-DE" sz="2600" dirty="0">
                <a:solidFill>
                  <a:srgbClr val="008380"/>
                </a:solidFill>
              </a:rPr>
              <a:t>P(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8380"/>
                </a:solidFill>
              </a:rPr>
              <a:t> | X,Z) = P(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8380"/>
                </a:solidFill>
              </a:rPr>
              <a:t> |Z)</a:t>
            </a:r>
            <a:r>
              <a:rPr lang="de-DE" sz="2600" dirty="0">
                <a:solidFill>
                  <a:schemeClr val="tx1"/>
                </a:solidFill>
              </a:rPr>
              <a:t>                              (</a:t>
            </a:r>
            <a:r>
              <a:rPr lang="de-DE" sz="2600" dirty="0" err="1">
                <a:solidFill>
                  <a:schemeClr val="tx1"/>
                </a:solidFill>
              </a:rPr>
              <a:t>for</a:t>
            </a:r>
            <a:r>
              <a:rPr lang="de-DE" sz="2600" dirty="0">
                <a:solidFill>
                  <a:schemeClr val="tx1"/>
                </a:solidFill>
              </a:rPr>
              <a:t> all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083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Literature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J.Pearl</a:t>
            </a:r>
            <a:r>
              <a:rPr lang="en-US" dirty="0"/>
              <a:t>, M. </a:t>
            </a:r>
            <a:r>
              <a:rPr lang="en-US" dirty="0" err="1"/>
              <a:t>Glymour</a:t>
            </a:r>
            <a:r>
              <a:rPr lang="en-US" dirty="0"/>
              <a:t>, N. P. Jewell: Causal inference in statistics – A primer, Wiley, 2016. </a:t>
            </a:r>
          </a:p>
          <a:p>
            <a:pPr marL="0" indent="0">
              <a:buNone/>
              <a:defRPr/>
            </a:pPr>
            <a:r>
              <a:rPr lang="en-US" dirty="0"/>
              <a:t>                                                           (Main Reference)</a:t>
            </a:r>
          </a:p>
          <a:p>
            <a:pPr>
              <a:defRPr/>
            </a:pPr>
            <a:r>
              <a:rPr lang="en-US" dirty="0"/>
              <a:t>J. Pearl: Causality, CUP, 2000.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counterfactuals </a:t>
            </a:r>
            <a:r>
              <a:rPr lang="en-US" dirty="0">
                <a:solidFill>
                  <a:srgbClr val="FF8000"/>
                </a:solidFill>
              </a:rPr>
              <a:t>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2448049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Reconsider</a:t>
            </a:r>
            <a:r>
              <a:rPr lang="de-DE" dirty="0"/>
              <a:t> linear </a:t>
            </a:r>
            <a:r>
              <a:rPr lang="de-DE" dirty="0" err="1"/>
              <a:t>model</a:t>
            </a: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 X = U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;  Z = </a:t>
            </a:r>
            <a:r>
              <a:rPr lang="de-DE" dirty="0" err="1">
                <a:solidFill>
                  <a:srgbClr val="008380"/>
                </a:solidFill>
              </a:rPr>
              <a:t>aX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2</a:t>
            </a:r>
            <a:r>
              <a:rPr lang="de-DE" dirty="0">
                <a:solidFill>
                  <a:srgbClr val="008380"/>
                </a:solidFill>
              </a:rPr>
              <a:t>; Y = </a:t>
            </a:r>
            <a:r>
              <a:rPr lang="de-DE" dirty="0" err="1">
                <a:solidFill>
                  <a:srgbClr val="008380"/>
                </a:solidFill>
              </a:rPr>
              <a:t>bZ</a:t>
            </a:r>
            <a:endParaRPr lang="de-DE" dirty="0">
              <a:solidFill>
                <a:srgbClr val="00838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college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on </a:t>
            </a:r>
            <a:r>
              <a:rPr lang="de-DE" dirty="0" err="1"/>
              <a:t>salary</a:t>
            </a:r>
            <a:r>
              <a:rPr lang="de-DE" dirty="0"/>
              <a:t>, </a:t>
            </a:r>
            <a:r>
              <a:rPr lang="de-DE" dirty="0" err="1"/>
              <a:t>considering</a:t>
            </a:r>
            <a:r>
              <a:rPr lang="de-DE" dirty="0"/>
              <a:t> a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skill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?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Formally</a:t>
            </a:r>
            <a:r>
              <a:rPr lang="de-DE" dirty="0"/>
              <a:t>: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not</a:t>
            </a:r>
            <a:r>
              <a:rPr lang="de-DE" dirty="0"/>
              <a:t> </a:t>
            </a:r>
            <a:r>
              <a:rPr lang="de-DE" dirty="0" err="1"/>
              <a:t>independent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,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Yes: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 a </a:t>
            </a:r>
            <a:r>
              <a:rPr lang="de-DE" dirty="0" err="1"/>
              <a:t>collider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U</a:t>
            </a:r>
            <a:r>
              <a:rPr lang="de-DE" baseline="-25000" dirty="0">
                <a:solidFill>
                  <a:srgbClr val="008380"/>
                </a:solidFill>
              </a:rPr>
              <a:t>2</a:t>
            </a:r>
            <a:r>
              <a:rPr lang="de-DE" dirty="0"/>
              <a:t>                                                   (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: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not</a:t>
            </a:r>
            <a:r>
              <a:rPr lang="de-DE" dirty="0"/>
              <a:t> </a:t>
            </a:r>
            <a:r>
              <a:rPr lang="de-DE" dirty="0" err="1"/>
              <a:t>fulfill</a:t>
            </a:r>
            <a:r>
              <a:rPr lang="de-DE" dirty="0"/>
              <a:t> </a:t>
            </a:r>
            <a:r>
              <a:rPr lang="de-DE" dirty="0" err="1"/>
              <a:t>backdoor</a:t>
            </a:r>
            <a:r>
              <a:rPr lang="de-DE" dirty="0"/>
              <a:t> </a:t>
            </a:r>
            <a:r>
              <a:rPr lang="de-DE" dirty="0" err="1"/>
              <a:t>w.r.t</a:t>
            </a:r>
            <a:r>
              <a:rPr lang="de-DE" dirty="0"/>
              <a:t>. </a:t>
            </a:r>
            <a:r>
              <a:rPr lang="de-DE" dirty="0">
                <a:solidFill>
                  <a:srgbClr val="008380"/>
                </a:solidFill>
              </a:rPr>
              <a:t>(X,Y)</a:t>
            </a:r>
            <a:r>
              <a:rPr lang="de-DE" dirty="0"/>
              <a:t>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Hence</a:t>
            </a:r>
            <a:r>
              <a:rPr lang="de-DE" dirty="0"/>
              <a:t>: </a:t>
            </a:r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| X, Z] ≠ E[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| Z]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(</a:t>
            </a:r>
            <a:r>
              <a:rPr lang="de-DE" dirty="0" err="1"/>
              <a:t>hence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students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skill</a:t>
            </a:r>
            <a:r>
              <a:rPr lang="de-DE" dirty="0"/>
              <a:t>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But </a:t>
            </a:r>
            <a:r>
              <a:rPr lang="de-DE" dirty="0" err="1"/>
              <a:t>note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E[Y | X, Z] = E[Y| Z] 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5305484" y="20701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13" idx="6"/>
            <a:endCxn id="15" idx="2"/>
          </p:cNvCxnSpPr>
          <p:nvPr/>
        </p:nvCxnSpPr>
        <p:spPr>
          <a:xfrm flipV="1">
            <a:off x="5449500" y="2132848"/>
            <a:ext cx="14267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876256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72400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>
            <a:stCxn id="15" idx="6"/>
            <a:endCxn id="16" idx="2"/>
          </p:cNvCxnSpPr>
          <p:nvPr/>
        </p:nvCxnSpPr>
        <p:spPr>
          <a:xfrm>
            <a:off x="7020272" y="2132848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860032" y="216479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 College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740352" y="220486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Y = </a:t>
            </a:r>
            <a:r>
              <a:rPr lang="de-DE" sz="2000" dirty="0" err="1"/>
              <a:t>Salary</a:t>
            </a:r>
            <a:endParaRPr lang="de-DE" sz="2000" dirty="0"/>
          </a:p>
        </p:txBody>
      </p:sp>
      <p:sp>
        <p:nvSpPr>
          <p:cNvPr id="21" name="Textfeld 20"/>
          <p:cNvSpPr txBox="1"/>
          <p:nvPr/>
        </p:nvSpPr>
        <p:spPr>
          <a:xfrm>
            <a:off x="6097572" y="1700808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380312" y="1772816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6876256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5292080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>
            <a:stCxn id="27" idx="4"/>
            <a:endCxn id="13" idx="0"/>
          </p:cNvCxnSpPr>
          <p:nvPr/>
        </p:nvCxnSpPr>
        <p:spPr>
          <a:xfrm>
            <a:off x="5364088" y="1484768"/>
            <a:ext cx="13404" cy="5853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6" idx="4"/>
            <a:endCxn id="15" idx="0"/>
          </p:cNvCxnSpPr>
          <p:nvPr/>
        </p:nvCxnSpPr>
        <p:spPr>
          <a:xfrm>
            <a:off x="6948264" y="1484768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4644008" y="1196752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U</a:t>
            </a:r>
            <a:r>
              <a:rPr lang="de-DE" sz="2000" baseline="-25000" dirty="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028656" y="1196752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U</a:t>
            </a:r>
            <a:r>
              <a:rPr lang="de-DE" sz="2000" baseline="-25000" dirty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6588224" y="220486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Z = </a:t>
            </a:r>
            <a:r>
              <a:rPr lang="de-DE" sz="2000" dirty="0" err="1"/>
              <a:t>Skill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4860032" y="2432501"/>
            <a:ext cx="7745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X=x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533733" y="2432501"/>
            <a:ext cx="49947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>
                <a:solidFill>
                  <a:srgbClr val="FF0000"/>
                </a:solidFill>
              </a:rPr>
              <a:t>Z</a:t>
            </a:r>
            <a:r>
              <a:rPr lang="de-DE" sz="2600" baseline="-25000" dirty="0" err="1">
                <a:solidFill>
                  <a:srgbClr val="FF0000"/>
                </a:solidFill>
              </a:rPr>
              <a:t>x</a:t>
            </a:r>
            <a:endParaRPr lang="de-DE" sz="2600" baseline="-25000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7740352" y="2432501"/>
            <a:ext cx="51819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>
                <a:solidFill>
                  <a:srgbClr val="FF0000"/>
                </a:solidFill>
              </a:rPr>
              <a:t>Y</a:t>
            </a:r>
            <a:r>
              <a:rPr lang="de-DE" sz="2600" baseline="-25000" dirty="0" err="1">
                <a:solidFill>
                  <a:srgbClr val="FF0000"/>
                </a:solidFill>
              </a:rPr>
              <a:t>x</a:t>
            </a:r>
            <a:endParaRPr lang="de-DE" sz="26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2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 animBg="1"/>
      <p:bldP spid="37" grpId="0"/>
      <p:bldP spid="5" grpId="0"/>
      <p:bldP spid="24" grpId="0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in Linear Models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288009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In linear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counterfactual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identifiable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linear </a:t>
            </a:r>
            <a:r>
              <a:rPr lang="de-DE" dirty="0" err="1"/>
              <a:t>parameters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.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all </a:t>
            </a:r>
            <a:r>
              <a:rPr lang="de-DE" dirty="0" err="1"/>
              <a:t>functions</a:t>
            </a:r>
            <a:r>
              <a:rPr lang="de-DE" dirty="0"/>
              <a:t> in SEM </a:t>
            </a:r>
            <a:r>
              <a:rPr lang="de-DE" dirty="0" err="1"/>
              <a:t>fully</a:t>
            </a:r>
            <a:r>
              <a:rPr lang="de-DE" dirty="0"/>
              <a:t> </a:t>
            </a:r>
            <a:r>
              <a:rPr lang="de-DE" dirty="0" err="1"/>
              <a:t>determined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Can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Mx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calculation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parameters</a:t>
            </a:r>
            <a:r>
              <a:rPr lang="de-DE" dirty="0"/>
              <a:t> not </a:t>
            </a:r>
            <a:r>
              <a:rPr lang="de-DE" dirty="0" err="1"/>
              <a:t>identified</a:t>
            </a:r>
            <a:r>
              <a:rPr lang="de-DE" dirty="0"/>
              <a:t>?</a:t>
            </a:r>
          </a:p>
          <a:p>
            <a:pPr lvl="1" indent="-342900" defTabSz="457200">
              <a:spcBef>
                <a:spcPct val="30000"/>
              </a:spcBef>
              <a:defRPr/>
            </a:pPr>
            <a:r>
              <a:rPr lang="de-DE" dirty="0"/>
              <a:t>	</a:t>
            </a:r>
            <a:r>
              <a:rPr lang="de-DE" dirty="0" err="1"/>
              <a:t>At</a:t>
            </a:r>
            <a:r>
              <a:rPr lang="de-DE" dirty="0"/>
              <a:t> least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/>
              <a:t>statistical</a:t>
            </a:r>
            <a:r>
              <a:rPr lang="de-DE" dirty="0"/>
              <a:t> </a:t>
            </a:r>
            <a:r>
              <a:rPr lang="de-DE" dirty="0" err="1"/>
              <a:t>features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form</a:t>
            </a:r>
            <a:r>
              <a:rPr lang="de-DE" dirty="0">
                <a:solidFill>
                  <a:srgbClr val="008380"/>
                </a:solidFill>
              </a:rPr>
              <a:t> E[Y</a:t>
            </a:r>
            <a:r>
              <a:rPr lang="de-DE" baseline="-25000" dirty="0">
                <a:solidFill>
                  <a:srgbClr val="008380"/>
                </a:solidFill>
              </a:rPr>
              <a:t>X=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 err="1">
                <a:solidFill>
                  <a:srgbClr val="008380"/>
                </a:solidFill>
              </a:rPr>
              <a:t>|Z</a:t>
            </a:r>
            <a:r>
              <a:rPr lang="de-DE" dirty="0">
                <a:solidFill>
                  <a:srgbClr val="008380"/>
                </a:solidFill>
              </a:rPr>
              <a:t>=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23528" y="4149080"/>
            <a:ext cx="8424936" cy="209288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FF0000"/>
                </a:solidFill>
              </a:rPr>
              <a:t>Theorem</a:t>
            </a:r>
            <a:r>
              <a:rPr lang="de-DE" sz="2600" b="1" dirty="0"/>
              <a:t> </a:t>
            </a:r>
            <a:r>
              <a:rPr lang="de-DE" sz="2600" dirty="0"/>
              <a:t>(</a:t>
            </a:r>
            <a:r>
              <a:rPr lang="de-DE" sz="2600" dirty="0" err="1"/>
              <a:t>Counterfactual</a:t>
            </a:r>
            <a:r>
              <a:rPr lang="de-DE" sz="2600" dirty="0"/>
              <a:t> </a:t>
            </a:r>
            <a:r>
              <a:rPr lang="de-DE" sz="2600" dirty="0" err="1"/>
              <a:t>expectation</a:t>
            </a:r>
            <a:r>
              <a:rPr lang="de-DE" sz="2600" dirty="0"/>
              <a:t>) </a:t>
            </a:r>
          </a:p>
          <a:p>
            <a:r>
              <a:rPr lang="de-DE" sz="2600" dirty="0" err="1"/>
              <a:t>Let</a:t>
            </a:r>
            <a:r>
              <a:rPr lang="de-DE" sz="2600" dirty="0"/>
              <a:t>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/>
              <a:t> </a:t>
            </a:r>
            <a:r>
              <a:rPr lang="de-DE" sz="2600" dirty="0" err="1"/>
              <a:t>denote</a:t>
            </a:r>
            <a:r>
              <a:rPr lang="de-DE" sz="2600" dirty="0"/>
              <a:t> (</a:t>
            </a:r>
            <a:r>
              <a:rPr lang="de-DE" sz="2600" dirty="0" err="1"/>
              <a:t>slope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) total </a:t>
            </a:r>
            <a:r>
              <a:rPr lang="de-DE" sz="2600" dirty="0" err="1"/>
              <a:t>effect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on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</a:t>
            </a:r>
          </a:p>
          <a:p>
            <a:r>
              <a:rPr lang="de-DE" sz="2600" dirty="0"/>
              <a:t>          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=  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(x+1)]-E[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(x)]          </a:t>
            </a:r>
          </a:p>
          <a:p>
            <a:r>
              <a:rPr lang="de-DE" sz="2600" dirty="0" err="1"/>
              <a:t>Then</a:t>
            </a:r>
            <a:r>
              <a:rPr lang="de-DE" sz="2600" dirty="0"/>
              <a:t>, 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any</a:t>
            </a:r>
            <a:r>
              <a:rPr lang="de-DE" sz="2600" dirty="0"/>
              <a:t> </a:t>
            </a:r>
            <a:r>
              <a:rPr lang="de-DE" sz="2600" dirty="0" err="1"/>
              <a:t>evidence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Z = 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endParaRPr lang="de-DE" sz="2600" dirty="0">
              <a:solidFill>
                <a:srgbClr val="008380"/>
              </a:solidFill>
            </a:endParaRPr>
          </a:p>
          <a:p>
            <a:r>
              <a:rPr lang="de-DE" sz="2600" dirty="0"/>
              <a:t>            </a:t>
            </a:r>
            <a:r>
              <a:rPr lang="de-DE" sz="2600" dirty="0">
                <a:solidFill>
                  <a:srgbClr val="008380"/>
                </a:solidFill>
              </a:rPr>
              <a:t>E[Y</a:t>
            </a:r>
            <a:r>
              <a:rPr lang="de-DE" sz="2600" baseline="-25000" dirty="0">
                <a:solidFill>
                  <a:srgbClr val="008380"/>
                </a:solidFill>
              </a:rPr>
              <a:t>X=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 err="1">
                <a:solidFill>
                  <a:srgbClr val="008380"/>
                </a:solidFill>
              </a:rPr>
              <a:t>|Z</a:t>
            </a:r>
            <a:r>
              <a:rPr lang="de-DE" sz="2600" dirty="0">
                <a:solidFill>
                  <a:srgbClr val="008380"/>
                </a:solidFill>
              </a:rPr>
              <a:t>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= E[Y|Z=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+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(x-E[X|Z=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64725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323528" y="1264111"/>
            <a:ext cx="8424936" cy="209288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FF0000"/>
                </a:solidFill>
              </a:rPr>
              <a:t>Theorem</a:t>
            </a:r>
            <a:r>
              <a:rPr lang="de-DE" sz="2600" b="1" dirty="0"/>
              <a:t> </a:t>
            </a:r>
            <a:r>
              <a:rPr lang="de-DE" sz="2600" dirty="0"/>
              <a:t>(</a:t>
            </a:r>
            <a:r>
              <a:rPr lang="de-DE" sz="2600" dirty="0" err="1"/>
              <a:t>Counterfactual</a:t>
            </a:r>
            <a:r>
              <a:rPr lang="de-DE" sz="2600" dirty="0"/>
              <a:t> </a:t>
            </a:r>
            <a:r>
              <a:rPr lang="de-DE" sz="2600" dirty="0" err="1"/>
              <a:t>expectation</a:t>
            </a:r>
            <a:r>
              <a:rPr lang="de-DE" sz="2600" dirty="0"/>
              <a:t>) </a:t>
            </a:r>
          </a:p>
          <a:p>
            <a:r>
              <a:rPr lang="de-DE" sz="2600" dirty="0" err="1"/>
              <a:t>Let</a:t>
            </a:r>
            <a:r>
              <a:rPr lang="de-DE" sz="2600" dirty="0"/>
              <a:t>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/>
              <a:t> </a:t>
            </a:r>
            <a:r>
              <a:rPr lang="de-DE" sz="2600" dirty="0" err="1"/>
              <a:t>denote</a:t>
            </a:r>
            <a:r>
              <a:rPr lang="de-DE" sz="2600" dirty="0"/>
              <a:t> </a:t>
            </a:r>
            <a:r>
              <a:rPr lang="de-DE" sz="2600" dirty="0" err="1"/>
              <a:t>slope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total </a:t>
            </a:r>
            <a:r>
              <a:rPr lang="de-DE" sz="2600" dirty="0" err="1"/>
              <a:t>effect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on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</a:t>
            </a:r>
          </a:p>
          <a:p>
            <a:r>
              <a:rPr lang="de-DE" sz="2600" dirty="0"/>
              <a:t>          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=  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(x+1)]-E[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(x)]          </a:t>
            </a:r>
          </a:p>
          <a:p>
            <a:r>
              <a:rPr lang="de-DE" sz="2600" dirty="0" err="1"/>
              <a:t>Then</a:t>
            </a:r>
            <a:r>
              <a:rPr lang="de-DE" sz="2600" dirty="0"/>
              <a:t>, 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any</a:t>
            </a:r>
            <a:r>
              <a:rPr lang="de-DE" sz="2600" dirty="0"/>
              <a:t> </a:t>
            </a:r>
            <a:r>
              <a:rPr lang="de-DE" sz="2600" dirty="0" err="1"/>
              <a:t>evidence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Z = 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endParaRPr lang="de-DE" sz="2600" dirty="0">
              <a:solidFill>
                <a:srgbClr val="008380"/>
              </a:solidFill>
            </a:endParaRPr>
          </a:p>
          <a:p>
            <a:r>
              <a:rPr lang="de-DE" sz="2600" dirty="0"/>
              <a:t>            </a:t>
            </a:r>
            <a:r>
              <a:rPr lang="de-DE" sz="2600" dirty="0">
                <a:solidFill>
                  <a:srgbClr val="008380"/>
                </a:solidFill>
              </a:rPr>
              <a:t>E[Y</a:t>
            </a:r>
            <a:r>
              <a:rPr lang="de-DE" sz="2600" baseline="-25000" dirty="0">
                <a:solidFill>
                  <a:srgbClr val="008380"/>
                </a:solidFill>
              </a:rPr>
              <a:t>X=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 err="1">
                <a:solidFill>
                  <a:srgbClr val="008380"/>
                </a:solidFill>
              </a:rPr>
              <a:t>|Z</a:t>
            </a:r>
            <a:r>
              <a:rPr lang="de-DE" sz="2600" dirty="0">
                <a:solidFill>
                  <a:srgbClr val="008380"/>
                </a:solidFill>
              </a:rPr>
              <a:t>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= E[Y|Z=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+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(x-E[X|Z=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in Linear Models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043608" y="4797152"/>
            <a:ext cx="3322895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err="1"/>
              <a:t>Current</a:t>
            </a:r>
            <a:r>
              <a:rPr lang="de-DE" sz="2600" dirty="0"/>
              <a:t> </a:t>
            </a:r>
            <a:r>
              <a:rPr lang="de-DE" sz="2600" dirty="0" err="1"/>
              <a:t>estimate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644008" y="4005064"/>
            <a:ext cx="4218773" cy="129266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err="1">
                <a:solidFill>
                  <a:srgbClr val="000000"/>
                </a:solidFill>
              </a:rPr>
              <a:t>Expected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effect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change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</a:p>
          <a:p>
            <a:r>
              <a:rPr lang="de-DE" sz="2600" dirty="0" err="1">
                <a:solidFill>
                  <a:srgbClr val="000000"/>
                </a:solidFill>
              </a:rPr>
              <a:t>when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shifted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from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current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</a:p>
          <a:p>
            <a:r>
              <a:rPr lang="de-DE" sz="2600" dirty="0" err="1">
                <a:solidFill>
                  <a:srgbClr val="000000"/>
                </a:solidFill>
              </a:rPr>
              <a:t>best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estimate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E[X|Z=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 flipV="1">
            <a:off x="2627784" y="3284984"/>
            <a:ext cx="1573648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9" idx="0"/>
          </p:cNvCxnSpPr>
          <p:nvPr/>
        </p:nvCxnSpPr>
        <p:spPr>
          <a:xfrm flipH="1" flipV="1">
            <a:off x="6228185" y="3284986"/>
            <a:ext cx="525210" cy="7200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7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 of Treatment on the Treated (ETT)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107504" y="3645247"/>
            <a:ext cx="8928992" cy="2088009"/>
          </a:xfrm>
        </p:spPr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8380"/>
                </a:solidFill>
              </a:rPr>
              <a:t>ETT =  E[Y</a:t>
            </a:r>
            <a:r>
              <a:rPr lang="de-DE" sz="2000" baseline="-25000" dirty="0">
                <a:solidFill>
                  <a:srgbClr val="008380"/>
                </a:solidFill>
              </a:rPr>
              <a:t>1</a:t>
            </a:r>
            <a:r>
              <a:rPr lang="de-DE" sz="2000" dirty="0">
                <a:solidFill>
                  <a:srgbClr val="008380"/>
                </a:solidFill>
              </a:rPr>
              <a:t> – Y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>
                <a:solidFill>
                  <a:srgbClr val="008380"/>
                </a:solidFill>
              </a:rPr>
              <a:t>|X=1]	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8380"/>
                </a:solidFill>
              </a:rPr>
              <a:t>        =  E[Y</a:t>
            </a:r>
            <a:r>
              <a:rPr lang="de-DE" sz="2000" baseline="-25000" dirty="0">
                <a:solidFill>
                  <a:srgbClr val="008380"/>
                </a:solidFill>
              </a:rPr>
              <a:t>1</a:t>
            </a:r>
            <a:r>
              <a:rPr lang="de-DE" sz="2000" dirty="0">
                <a:solidFill>
                  <a:srgbClr val="008380"/>
                </a:solidFill>
              </a:rPr>
              <a:t> |X=1]- E[Y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>
                <a:solidFill>
                  <a:srgbClr val="008380"/>
                </a:solidFill>
              </a:rPr>
              <a:t>|X=1]</a:t>
            </a:r>
            <a:r>
              <a:rPr lang="de-DE" sz="2000" dirty="0"/>
              <a:t>	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/>
              <a:t>       </a:t>
            </a:r>
            <a:r>
              <a:rPr lang="de-DE" sz="2000" dirty="0">
                <a:solidFill>
                  <a:srgbClr val="008380"/>
                </a:solidFill>
              </a:rPr>
              <a:t> =  E[Y|X=1]- E[Y|X=1] + </a:t>
            </a:r>
            <a:r>
              <a:rPr lang="de-DE" sz="2000" dirty="0" err="1">
                <a:solidFill>
                  <a:srgbClr val="008380"/>
                </a:solidFill>
              </a:rPr>
              <a:t>τ</a:t>
            </a:r>
            <a:r>
              <a:rPr lang="de-DE" sz="2000" dirty="0">
                <a:solidFill>
                  <a:srgbClr val="008380"/>
                </a:solidFill>
              </a:rPr>
              <a:t> (1-E[X|X=1]) - </a:t>
            </a:r>
            <a:r>
              <a:rPr lang="de-DE" sz="2000" dirty="0" err="1">
                <a:solidFill>
                  <a:srgbClr val="008380"/>
                </a:solidFill>
              </a:rPr>
              <a:t>τ</a:t>
            </a:r>
            <a:r>
              <a:rPr lang="de-DE" sz="2000" dirty="0">
                <a:solidFill>
                  <a:srgbClr val="008380"/>
                </a:solidFill>
              </a:rPr>
              <a:t> (0-E[X|X=1])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8000"/>
                </a:solidFill>
              </a:rPr>
              <a:t>       </a:t>
            </a:r>
            <a:r>
              <a:rPr lang="de-DE" sz="2000" dirty="0">
                <a:solidFill>
                  <a:srgbClr val="008380"/>
                </a:solidFill>
              </a:rPr>
              <a:t>  (</a:t>
            </a:r>
            <a:r>
              <a:rPr lang="de-DE" sz="2000" dirty="0" err="1"/>
              <a:t>using</a:t>
            </a:r>
            <a:r>
              <a:rPr lang="de-DE" sz="2000" dirty="0"/>
              <a:t> </a:t>
            </a:r>
            <a:r>
              <a:rPr lang="de-DE" sz="2000" dirty="0" err="1"/>
              <a:t>Thm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(Z = </a:t>
            </a:r>
            <a:r>
              <a:rPr lang="de-DE" sz="2000" dirty="0" err="1">
                <a:solidFill>
                  <a:srgbClr val="008380"/>
                </a:solidFill>
              </a:rPr>
              <a:t>e</a:t>
            </a:r>
            <a:r>
              <a:rPr lang="de-DE" sz="2000" dirty="0">
                <a:solidFill>
                  <a:srgbClr val="008380"/>
                </a:solidFill>
              </a:rPr>
              <a:t>) ≙ (X = 1)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/>
              <a:t>       </a:t>
            </a:r>
            <a:r>
              <a:rPr lang="de-DE" sz="2000" dirty="0">
                <a:solidFill>
                  <a:srgbClr val="008380"/>
                </a:solidFill>
              </a:rPr>
              <a:t> = </a:t>
            </a:r>
            <a:r>
              <a:rPr lang="de-DE" sz="2000" dirty="0" err="1">
                <a:solidFill>
                  <a:srgbClr val="008380"/>
                </a:solidFill>
              </a:rPr>
              <a:t>τ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  <a:r>
              <a:rPr lang="de-DE" dirty="0"/>
              <a:t>	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23528" y="5777388"/>
            <a:ext cx="8263049" cy="800219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 err="1">
                <a:solidFill>
                  <a:srgbClr val="000000"/>
                </a:solidFill>
              </a:rPr>
              <a:t>Hence</a:t>
            </a:r>
            <a:r>
              <a:rPr lang="de-DE" sz="2000" dirty="0">
                <a:solidFill>
                  <a:srgbClr val="000000"/>
                </a:solidFill>
              </a:rPr>
              <a:t>, in </a:t>
            </a:r>
            <a:r>
              <a:rPr lang="de-DE" sz="2000" dirty="0">
                <a:solidFill>
                  <a:srgbClr val="FF0000"/>
                </a:solidFill>
              </a:rPr>
              <a:t>linear </a:t>
            </a:r>
            <a:r>
              <a:rPr lang="de-DE" sz="2000" dirty="0" err="1">
                <a:solidFill>
                  <a:srgbClr val="FF0000"/>
                </a:solidFill>
              </a:rPr>
              <a:t>models</a:t>
            </a:r>
            <a:r>
              <a:rPr lang="de-DE" sz="2000" b="1" dirty="0">
                <a:solidFill>
                  <a:srgbClr val="000000"/>
                </a:solidFill>
              </a:rPr>
              <a:t>, 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treatment</a:t>
            </a:r>
            <a:r>
              <a:rPr lang="de-DE" sz="2000" dirty="0">
                <a:solidFill>
                  <a:srgbClr val="000000"/>
                </a:solidFill>
              </a:rPr>
              <a:t> on </a:t>
            </a:r>
            <a:r>
              <a:rPr lang="de-DE" sz="2000" dirty="0" err="1">
                <a:solidFill>
                  <a:srgbClr val="000000"/>
                </a:solidFill>
              </a:rPr>
              <a:t>the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treated</a:t>
            </a:r>
            <a:r>
              <a:rPr lang="de-DE" sz="2000" dirty="0">
                <a:solidFill>
                  <a:srgbClr val="000000"/>
                </a:solidFill>
              </a:rPr>
              <a:t> (individual)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the</a:t>
            </a:r>
            <a:r>
              <a:rPr lang="de-DE" sz="2000" dirty="0">
                <a:solidFill>
                  <a:srgbClr val="000000"/>
                </a:solidFill>
              </a:rPr>
              <a:t> same </a:t>
            </a:r>
            <a:r>
              <a:rPr lang="de-DE" sz="2000" dirty="0" err="1">
                <a:solidFill>
                  <a:srgbClr val="000000"/>
                </a:solidFill>
              </a:rPr>
              <a:t>as</a:t>
            </a:r>
            <a:r>
              <a:rPr lang="de-DE" sz="2000" dirty="0">
                <a:solidFill>
                  <a:srgbClr val="000000"/>
                </a:solidFill>
              </a:rPr>
              <a:t> total </a:t>
            </a:r>
            <a:r>
              <a:rPr lang="de-DE" sz="2000" dirty="0" err="1">
                <a:solidFill>
                  <a:srgbClr val="000000"/>
                </a:solidFill>
              </a:rPr>
              <a:t>treatment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on </a:t>
            </a:r>
            <a:r>
              <a:rPr lang="de-DE" sz="2000" dirty="0" err="1">
                <a:solidFill>
                  <a:srgbClr val="000000"/>
                </a:solidFill>
              </a:rPr>
              <a:t>population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3528" y="1264111"/>
            <a:ext cx="8424936" cy="209288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FF0000"/>
                </a:solidFill>
              </a:rPr>
              <a:t>Theorem</a:t>
            </a:r>
            <a:r>
              <a:rPr lang="de-DE" sz="2600" b="1" dirty="0"/>
              <a:t> </a:t>
            </a:r>
            <a:r>
              <a:rPr lang="de-DE" sz="2600" dirty="0"/>
              <a:t>(</a:t>
            </a:r>
            <a:r>
              <a:rPr lang="de-DE" sz="2600" dirty="0" err="1"/>
              <a:t>Counterfactual</a:t>
            </a:r>
            <a:r>
              <a:rPr lang="de-DE" sz="2600" dirty="0"/>
              <a:t> </a:t>
            </a:r>
            <a:r>
              <a:rPr lang="de-DE" sz="2600" dirty="0" err="1"/>
              <a:t>expectation</a:t>
            </a:r>
            <a:r>
              <a:rPr lang="de-DE" sz="2600" dirty="0"/>
              <a:t>) </a:t>
            </a:r>
          </a:p>
          <a:p>
            <a:r>
              <a:rPr lang="de-DE" sz="2600" dirty="0" err="1"/>
              <a:t>Let</a:t>
            </a:r>
            <a:r>
              <a:rPr lang="de-DE" sz="2600" dirty="0"/>
              <a:t>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/>
              <a:t> </a:t>
            </a:r>
            <a:r>
              <a:rPr lang="de-DE" sz="2600" dirty="0" err="1"/>
              <a:t>denote</a:t>
            </a:r>
            <a:r>
              <a:rPr lang="de-DE" sz="2600" dirty="0"/>
              <a:t> (</a:t>
            </a:r>
            <a:r>
              <a:rPr lang="de-DE" sz="2600" dirty="0" err="1"/>
              <a:t>slope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) total </a:t>
            </a:r>
            <a:r>
              <a:rPr lang="de-DE" sz="2600" dirty="0" err="1"/>
              <a:t>effect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on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</a:t>
            </a:r>
          </a:p>
          <a:p>
            <a:r>
              <a:rPr lang="de-DE" sz="2600" dirty="0"/>
              <a:t>          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=  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(x+1)]-E[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(x)]          </a:t>
            </a:r>
          </a:p>
          <a:p>
            <a:r>
              <a:rPr lang="de-DE" sz="2600" dirty="0" err="1"/>
              <a:t>Then</a:t>
            </a:r>
            <a:r>
              <a:rPr lang="de-DE" sz="2600" dirty="0"/>
              <a:t>, 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any</a:t>
            </a:r>
            <a:r>
              <a:rPr lang="de-DE" sz="2600" dirty="0"/>
              <a:t> </a:t>
            </a:r>
            <a:r>
              <a:rPr lang="de-DE" sz="2600" dirty="0" err="1"/>
              <a:t>evidence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Z = 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endParaRPr lang="de-DE" sz="2600" dirty="0">
              <a:solidFill>
                <a:srgbClr val="008380"/>
              </a:solidFill>
            </a:endParaRPr>
          </a:p>
          <a:p>
            <a:r>
              <a:rPr lang="de-DE" sz="2600" dirty="0"/>
              <a:t>            </a:t>
            </a:r>
            <a:r>
              <a:rPr lang="de-DE" sz="2600" dirty="0">
                <a:solidFill>
                  <a:srgbClr val="008380"/>
                </a:solidFill>
              </a:rPr>
              <a:t>E[Y</a:t>
            </a:r>
            <a:r>
              <a:rPr lang="de-DE" sz="2600" baseline="-25000" dirty="0">
                <a:solidFill>
                  <a:srgbClr val="008380"/>
                </a:solidFill>
              </a:rPr>
              <a:t>X=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 err="1">
                <a:solidFill>
                  <a:srgbClr val="008380"/>
                </a:solidFill>
              </a:rPr>
              <a:t>|Z</a:t>
            </a:r>
            <a:r>
              <a:rPr lang="de-DE" sz="2600" dirty="0">
                <a:solidFill>
                  <a:srgbClr val="008380"/>
                </a:solidFill>
              </a:rPr>
              <a:t>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= E[Y|Z=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+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(x-E[X|Z=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93895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Extended Example </a:t>
            </a:r>
            <a:r>
              <a:rPr lang="en-US" dirty="0">
                <a:solidFill>
                  <a:srgbClr val="FF8000"/>
                </a:solidFill>
              </a:rPr>
              <a:t>for ETT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Job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program</a:t>
            </a:r>
            <a:r>
              <a:rPr lang="de-DE" dirty="0"/>
              <a:t> (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)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jobless</a:t>
            </a:r>
            <a:r>
              <a:rPr lang="de-DE" dirty="0"/>
              <a:t> </a:t>
            </a:r>
            <a:r>
              <a:rPr lang="de-DE" dirty="0" err="1"/>
              <a:t>funded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government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hiring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</a:p>
          <a:p>
            <a:r>
              <a:rPr lang="de-DE" dirty="0"/>
              <a:t>Pilot </a:t>
            </a:r>
            <a:r>
              <a:rPr lang="de-DE" dirty="0" err="1"/>
              <a:t>randomized</a:t>
            </a:r>
            <a:r>
              <a:rPr lang="de-DE" dirty="0"/>
              <a:t> </a:t>
            </a:r>
            <a:r>
              <a:rPr lang="de-DE" dirty="0" err="1"/>
              <a:t>experiment</a:t>
            </a:r>
            <a:r>
              <a:rPr lang="de-DE" dirty="0"/>
              <a:t> </a:t>
            </a:r>
            <a:r>
              <a:rPr lang="de-DE" dirty="0" err="1"/>
              <a:t>shows</a:t>
            </a:r>
            <a:r>
              <a:rPr lang="de-DE" dirty="0"/>
              <a:t>: </a:t>
            </a:r>
          </a:p>
          <a:p>
            <a:pPr marL="457200" lvl="1" indent="0">
              <a:buNone/>
            </a:pPr>
            <a:r>
              <a:rPr lang="de-DE" dirty="0" err="1">
                <a:solidFill>
                  <a:srgbClr val="008380"/>
                </a:solidFill>
              </a:rPr>
              <a:t>Hiring</a:t>
            </a:r>
            <a:r>
              <a:rPr lang="de-DE" dirty="0">
                <a:solidFill>
                  <a:srgbClr val="008380"/>
                </a:solidFill>
              </a:rPr>
              <a:t>-%(</a:t>
            </a:r>
            <a:r>
              <a:rPr lang="de-DE" dirty="0" err="1">
                <a:solidFill>
                  <a:srgbClr val="008380"/>
                </a:solidFill>
              </a:rPr>
              <a:t>w</a:t>
            </a:r>
            <a:r>
              <a:rPr lang="de-DE" dirty="0">
                <a:solidFill>
                  <a:srgbClr val="008380"/>
                </a:solidFill>
              </a:rPr>
              <a:t>/ </a:t>
            </a:r>
            <a:r>
              <a:rPr lang="de-DE" dirty="0" err="1">
                <a:solidFill>
                  <a:srgbClr val="008380"/>
                </a:solidFill>
              </a:rPr>
              <a:t>training</a:t>
            </a:r>
            <a:r>
              <a:rPr lang="de-DE" dirty="0">
                <a:solidFill>
                  <a:srgbClr val="008380"/>
                </a:solidFill>
              </a:rPr>
              <a:t>)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&gt; </a:t>
            </a:r>
            <a:r>
              <a:rPr lang="de-DE" dirty="0" err="1">
                <a:solidFill>
                  <a:srgbClr val="008380"/>
                </a:solidFill>
              </a:rPr>
              <a:t>Hiring</a:t>
            </a:r>
            <a:r>
              <a:rPr lang="de-DE" dirty="0">
                <a:solidFill>
                  <a:srgbClr val="008380"/>
                </a:solidFill>
              </a:rPr>
              <a:t>-%(</a:t>
            </a:r>
            <a:r>
              <a:rPr lang="de-DE" dirty="0" err="1">
                <a:solidFill>
                  <a:srgbClr val="008380"/>
                </a:solidFill>
              </a:rPr>
              <a:t>w</a:t>
            </a:r>
            <a:r>
              <a:rPr lang="de-DE" dirty="0">
                <a:solidFill>
                  <a:srgbClr val="008380"/>
                </a:solidFill>
              </a:rPr>
              <a:t>/o </a:t>
            </a:r>
            <a:r>
              <a:rPr lang="de-DE" dirty="0" err="1">
                <a:solidFill>
                  <a:srgbClr val="008380"/>
                </a:solidFill>
              </a:rPr>
              <a:t>training</a:t>
            </a:r>
            <a:r>
              <a:rPr lang="de-DE" dirty="0">
                <a:solidFill>
                  <a:srgbClr val="008380"/>
                </a:solidFill>
              </a:rPr>
              <a:t>)</a:t>
            </a:r>
            <a:r>
              <a:rPr lang="de-DE" dirty="0"/>
              <a:t>  (*)</a:t>
            </a:r>
          </a:p>
          <a:p>
            <a:r>
              <a:rPr lang="de-DE" dirty="0" err="1"/>
              <a:t>Critics</a:t>
            </a:r>
            <a:endParaRPr lang="de-DE" dirty="0"/>
          </a:p>
          <a:p>
            <a:pPr lvl="1"/>
            <a:r>
              <a:rPr lang="de-DE" dirty="0"/>
              <a:t> (*) not relevant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falsely</a:t>
            </a:r>
            <a:r>
              <a:rPr lang="de-DE" dirty="0"/>
              <a:t> </a:t>
            </a:r>
            <a:r>
              <a:rPr lang="de-DE" dirty="0" err="1"/>
              <a:t>measure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on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chose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enroll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program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themselves</a:t>
            </a:r>
            <a:r>
              <a:rPr lang="de-DE" dirty="0"/>
              <a:t> (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got</a:t>
            </a:r>
            <a:r>
              <a:rPr lang="de-DE" dirty="0"/>
              <a:t> </a:t>
            </a:r>
            <a:r>
              <a:rPr lang="de-DE" dirty="0" err="1"/>
              <a:t>job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ambitious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Instead</a:t>
            </a:r>
            <a:r>
              <a:rPr lang="de-DE" dirty="0"/>
              <a:t>,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r>
              <a:rPr lang="de-DE" dirty="0"/>
              <a:t> ETT </a:t>
            </a:r>
          </a:p>
          <a:p>
            <a:pPr marL="457200" lvl="1" indent="0">
              <a:buNone/>
            </a:pPr>
            <a:r>
              <a:rPr lang="de-DE" dirty="0"/>
              <a:t>   </a:t>
            </a: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 –Y</a:t>
            </a:r>
            <a:r>
              <a:rPr lang="de-DE" baseline="-25000" dirty="0">
                <a:solidFill>
                  <a:srgbClr val="008380"/>
                </a:solidFill>
              </a:rPr>
              <a:t>0</a:t>
            </a:r>
            <a:r>
              <a:rPr lang="de-DE" dirty="0">
                <a:solidFill>
                  <a:srgbClr val="008380"/>
                </a:solidFill>
              </a:rPr>
              <a:t> |X=1] </a:t>
            </a:r>
            <a:r>
              <a:rPr lang="de-DE" dirty="0"/>
              <a:t>=   </a:t>
            </a:r>
            <a:r>
              <a:rPr lang="de-DE" dirty="0" err="1"/>
              <a:t>causal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 on </a:t>
            </a:r>
            <a:r>
              <a:rPr lang="de-DE" dirty="0" err="1"/>
              <a:t>hiring</a:t>
            </a:r>
            <a:r>
              <a:rPr lang="de-DE" dirty="0"/>
              <a:t>   			    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took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	</a:t>
            </a:r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5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for ETT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248249"/>
          </a:xfrm>
        </p:spPr>
        <p:txBody>
          <a:bodyPr/>
          <a:lstStyle/>
          <a:p>
            <a:r>
              <a:rPr lang="de-DE" dirty="0" err="1"/>
              <a:t>Calculating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 </a:t>
            </a:r>
            <a:r>
              <a:rPr lang="de-DE" dirty="0" err="1"/>
              <a:t>difficult</a:t>
            </a:r>
            <a:r>
              <a:rPr lang="de-DE" dirty="0"/>
              <a:t> </a:t>
            </a:r>
            <a:r>
              <a:rPr lang="de-DE" dirty="0" err="1"/>
              <a:t>summand</a:t>
            </a:r>
            <a:r>
              <a:rPr lang="de-DE" dirty="0"/>
              <a:t>: </a:t>
            </a: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008380"/>
                </a:solidFill>
              </a:rPr>
              <a:t>X=0</a:t>
            </a:r>
            <a:r>
              <a:rPr lang="de-DE" dirty="0">
                <a:solidFill>
                  <a:srgbClr val="008380"/>
                </a:solidFill>
              </a:rPr>
              <a:t> |X=1]</a:t>
            </a:r>
          </a:p>
          <a:p>
            <a:pPr lvl="1"/>
            <a:r>
              <a:rPr lang="de-DE" dirty="0"/>
              <a:t> not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observational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experimental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/>
              <a:t>but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reduced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appropriate</a:t>
            </a:r>
            <a:r>
              <a:rPr lang="de-DE" dirty="0"/>
              <a:t> </a:t>
            </a:r>
            <a:r>
              <a:rPr lang="de-DE" dirty="0" err="1"/>
              <a:t>covariates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 (</a:t>
            </a:r>
            <a:r>
              <a:rPr lang="de-DE" dirty="0" err="1"/>
              <a:t>fulfilling</a:t>
            </a:r>
            <a:r>
              <a:rPr lang="de-DE" dirty="0"/>
              <a:t> </a:t>
            </a:r>
            <a:r>
              <a:rPr lang="de-DE" dirty="0" err="1"/>
              <a:t>backdoor</a:t>
            </a:r>
            <a:r>
              <a:rPr lang="de-DE" dirty="0"/>
              <a:t> </a:t>
            </a:r>
            <a:r>
              <a:rPr lang="de-DE" dirty="0" err="1"/>
              <a:t>criterion</a:t>
            </a:r>
            <a:r>
              <a:rPr lang="de-DE" dirty="0"/>
              <a:t>) </a:t>
            </a:r>
            <a:r>
              <a:rPr lang="de-DE" dirty="0" err="1"/>
              <a:t>exist</a:t>
            </a:r>
            <a:endParaRPr lang="de-DE" dirty="0"/>
          </a:p>
          <a:p>
            <a:pPr marL="45720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X = x‘)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 =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z,x</a:t>
            </a:r>
            <a:r>
              <a:rPr lang="de-DE" dirty="0">
                <a:solidFill>
                  <a:srgbClr val="008380"/>
                </a:solidFill>
              </a:rPr>
              <a:t>‘)P(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‘)	      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>
                <a:solidFill>
                  <a:srgbClr val="000000"/>
                </a:solidFill>
              </a:rPr>
              <a:t>by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conditioning</a:t>
            </a:r>
            <a:r>
              <a:rPr lang="de-DE" dirty="0">
                <a:solidFill>
                  <a:srgbClr val="000000"/>
                </a:solidFill>
              </a:rPr>
              <a:t> on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 =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z,</a:t>
            </a:r>
            <a:r>
              <a:rPr lang="de-DE" dirty="0" err="1">
                <a:solidFill>
                  <a:srgbClr val="FF000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)P(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‘)                   </a:t>
            </a:r>
            <a:r>
              <a:rPr lang="de-DE" dirty="0"/>
              <a:t>(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Thm</a:t>
            </a:r>
            <a:r>
              <a:rPr lang="de-DE" dirty="0"/>
              <a:t> on  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</a:t>
            </a:r>
            <a:r>
              <a:rPr lang="de-DE" dirty="0" err="1"/>
              <a:t>counterfactual</a:t>
            </a:r>
            <a:r>
              <a:rPr lang="de-DE" dirty="0"/>
              <a:t> </a:t>
            </a:r>
            <a:r>
              <a:rPr lang="de-DE" dirty="0" err="1"/>
              <a:t>backdoor</a:t>
            </a:r>
            <a:r>
              <a:rPr lang="de-DE" dirty="0"/>
              <a:t>  </a:t>
            </a:r>
            <a:r>
              <a:rPr lang="de-DE" dirty="0">
                <a:solidFill>
                  <a:srgbClr val="008380"/>
                </a:solidFill>
              </a:rPr>
              <a:t>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| X,Z) =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|Z)</a:t>
            </a:r>
            <a:r>
              <a:rPr lang="de-DE" dirty="0">
                <a:solidFill>
                  <a:srgbClr val="008000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</a:t>
            </a:r>
            <a:r>
              <a:rPr lang="de-DE" dirty="0">
                <a:solidFill>
                  <a:srgbClr val="008380"/>
                </a:solidFill>
              </a:rPr>
              <a:t>=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P(Y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, x)P(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‘)            </a:t>
            </a:r>
            <a:r>
              <a:rPr lang="de-DE" dirty="0"/>
              <a:t>(</a:t>
            </a:r>
            <a:r>
              <a:rPr lang="de-DE" dirty="0" err="1"/>
              <a:t>consistency</a:t>
            </a:r>
            <a:r>
              <a:rPr lang="de-DE" dirty="0"/>
              <a:t> </a:t>
            </a:r>
            <a:r>
              <a:rPr lang="de-DE" dirty="0" err="1"/>
              <a:t>rule</a:t>
            </a:r>
            <a:r>
              <a:rPr lang="de-DE" dirty="0"/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>
              <a:solidFill>
                <a:srgbClr val="00800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008380"/>
                </a:solidFill>
              </a:rPr>
              <a:t>0</a:t>
            </a:r>
            <a:r>
              <a:rPr lang="de-DE" dirty="0">
                <a:solidFill>
                  <a:srgbClr val="008380"/>
                </a:solidFill>
              </a:rPr>
              <a:t>|X=1] =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E(Y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, X=0)P(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=1) 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                     </a:t>
            </a:r>
            <a:r>
              <a:rPr lang="de-DE" dirty="0"/>
              <a:t> (after </a:t>
            </a:r>
            <a:r>
              <a:rPr lang="de-DE" dirty="0" err="1"/>
              <a:t>substitution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commuting</a:t>
            </a:r>
            <a:r>
              <a:rPr lang="de-DE" dirty="0"/>
              <a:t> sums)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843808" y="5301208"/>
            <a:ext cx="6313460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err="1">
                <a:solidFill>
                  <a:srgbClr val="000000"/>
                </a:solidFill>
              </a:rPr>
              <a:t>Contains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only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observational</a:t>
            </a:r>
            <a:r>
              <a:rPr lang="de-DE" sz="2600" dirty="0">
                <a:solidFill>
                  <a:srgbClr val="000000"/>
                </a:solidFill>
              </a:rPr>
              <a:t>/</a:t>
            </a:r>
            <a:r>
              <a:rPr lang="de-DE" sz="2600" dirty="0" err="1">
                <a:solidFill>
                  <a:srgbClr val="000000"/>
                </a:solidFill>
              </a:rPr>
              <a:t>testable</a:t>
            </a:r>
            <a:r>
              <a:rPr lang="de-DE" sz="2600" dirty="0">
                <a:solidFill>
                  <a:srgbClr val="000000"/>
                </a:solidFill>
              </a:rPr>
              <a:t> RVs</a:t>
            </a:r>
          </a:p>
        </p:txBody>
      </p:sp>
    </p:spTree>
    <p:extLst>
      <p:ext uri="{BB962C8B-B14F-4D97-AF65-F5344CB8AC3E}">
        <p14:creationId xmlns:p14="http://schemas.microsoft.com/office/powerpoint/2010/main" val="331198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Additive Intervention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384153"/>
          </a:xfrm>
        </p:spPr>
        <p:txBody>
          <a:bodyPr/>
          <a:lstStyle/>
          <a:p>
            <a:r>
              <a:rPr lang="de-DE" dirty="0"/>
              <a:t> Scenario</a:t>
            </a:r>
          </a:p>
          <a:p>
            <a:pPr lvl="1"/>
            <a:r>
              <a:rPr lang="de-DE" dirty="0"/>
              <a:t>Add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insulin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patients</a:t>
            </a:r>
            <a:r>
              <a:rPr lang="de-DE" dirty="0"/>
              <a:t> (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different</a:t>
            </a:r>
            <a:r>
              <a:rPr lang="de-DE" dirty="0"/>
              <a:t> </a:t>
            </a:r>
            <a:r>
              <a:rPr lang="de-DE" dirty="0" err="1"/>
              <a:t>insulin</a:t>
            </a:r>
            <a:r>
              <a:rPr lang="de-DE" dirty="0"/>
              <a:t> </a:t>
            </a:r>
            <a:r>
              <a:rPr lang="de-DE" dirty="0" err="1"/>
              <a:t>levels</a:t>
            </a:r>
            <a:r>
              <a:rPr lang="de-DE" dirty="0"/>
              <a:t>)</a:t>
            </a:r>
          </a:p>
          <a:p>
            <a:pPr lvl="2"/>
            <a:r>
              <a:rPr lang="de-DE" dirty="0">
                <a:solidFill>
                  <a:srgbClr val="008380"/>
                </a:solidFill>
              </a:rPr>
              <a:t>do(X = </a:t>
            </a:r>
            <a:r>
              <a:rPr lang="de-DE" dirty="0" err="1">
                <a:solidFill>
                  <a:srgbClr val="008380"/>
                </a:solidFill>
              </a:rPr>
              <a:t>X+q</a:t>
            </a:r>
            <a:r>
              <a:rPr lang="de-DE" dirty="0">
                <a:solidFill>
                  <a:srgbClr val="008380"/>
                </a:solidFill>
              </a:rPr>
              <a:t>) = </a:t>
            </a:r>
            <a:r>
              <a:rPr lang="de-DE" dirty="0" err="1">
                <a:solidFill>
                  <a:srgbClr val="008380"/>
                </a:solidFill>
              </a:rPr>
              <a:t>add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)  </a:t>
            </a:r>
          </a:p>
          <a:p>
            <a:pPr lvl="2"/>
            <a:r>
              <a:rPr lang="de-DE" dirty="0"/>
              <a:t>Different </a:t>
            </a:r>
            <a:r>
              <a:rPr lang="de-DE" dirty="0" err="1"/>
              <a:t>from</a:t>
            </a:r>
            <a:r>
              <a:rPr lang="de-DE" dirty="0"/>
              <a:t> simple </a:t>
            </a:r>
            <a:r>
              <a:rPr lang="de-DE" dirty="0" err="1"/>
              <a:t>intervention</a:t>
            </a:r>
            <a:endParaRPr lang="de-DE" dirty="0"/>
          </a:p>
          <a:p>
            <a:pPr lvl="1"/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additive </a:t>
            </a:r>
            <a:r>
              <a:rPr lang="de-DE" dirty="0" err="1"/>
              <a:t>intervention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such </a:t>
            </a:r>
            <a:r>
              <a:rPr lang="de-DE" dirty="0" err="1"/>
              <a:t>additions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not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oberved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Formalization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counterfactual</a:t>
            </a:r>
            <a:endParaRPr lang="de-DE" dirty="0"/>
          </a:p>
          <a:p>
            <a:pPr lvl="1"/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= </a:t>
            </a:r>
            <a:r>
              <a:rPr lang="de-DE" dirty="0" err="1"/>
              <a:t>outcome</a:t>
            </a:r>
            <a:r>
              <a:rPr lang="de-DE" dirty="0"/>
              <a:t> RV = a RV relevant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measuring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</a:p>
          <a:p>
            <a:pPr lvl="1"/>
            <a:r>
              <a:rPr lang="de-DE" dirty="0">
                <a:solidFill>
                  <a:srgbClr val="008380"/>
                </a:solidFill>
              </a:rPr>
              <a:t>X = x‘ </a:t>
            </a:r>
            <a:r>
              <a:rPr lang="de-DE" dirty="0"/>
              <a:t>(</a:t>
            </a:r>
            <a:r>
              <a:rPr lang="de-DE" dirty="0" err="1"/>
              <a:t>previous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insulin</a:t>
            </a:r>
            <a:r>
              <a:rPr lang="de-DE" dirty="0"/>
              <a:t>)</a:t>
            </a:r>
          </a:p>
          <a:p>
            <a:pPr lvl="1"/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‘+</a:t>
            </a:r>
            <a:r>
              <a:rPr lang="de-DE" baseline="-25000" dirty="0" err="1">
                <a:solidFill>
                  <a:srgbClr val="008380"/>
                </a:solidFill>
              </a:rPr>
              <a:t>q</a:t>
            </a:r>
            <a:r>
              <a:rPr lang="de-DE" dirty="0"/>
              <a:t> = </a:t>
            </a:r>
            <a:r>
              <a:rPr lang="de-DE" dirty="0" err="1"/>
              <a:t>outcome</a:t>
            </a:r>
            <a:r>
              <a:rPr lang="de-DE" dirty="0"/>
              <a:t> after additive </a:t>
            </a:r>
            <a:r>
              <a:rPr lang="de-DE" dirty="0" err="1"/>
              <a:t>intervention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/>
              <a:t>insul</a:t>
            </a:r>
            <a:r>
              <a:rPr lang="de-DE" dirty="0"/>
              <a:t>.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70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Additive Intervention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377"/>
          </a:xfrm>
        </p:spPr>
        <p:txBody>
          <a:bodyPr/>
          <a:lstStyle/>
          <a:p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‘ +</a:t>
            </a:r>
            <a:r>
              <a:rPr lang="de-DE" baseline="-25000" dirty="0" err="1">
                <a:solidFill>
                  <a:srgbClr val="008380"/>
                </a:solidFill>
              </a:rPr>
              <a:t>q</a:t>
            </a:r>
            <a:r>
              <a:rPr lang="de-DE" dirty="0" err="1">
                <a:solidFill>
                  <a:srgbClr val="008380"/>
                </a:solidFill>
              </a:rPr>
              <a:t>|x</a:t>
            </a:r>
            <a:r>
              <a:rPr lang="de-DE" dirty="0">
                <a:solidFill>
                  <a:srgbClr val="008380"/>
                </a:solidFill>
              </a:rPr>
              <a:t>‘] </a:t>
            </a:r>
            <a:r>
              <a:rPr lang="de-DE" dirty="0"/>
              <a:t>= </a:t>
            </a:r>
            <a:r>
              <a:rPr lang="de-DE" dirty="0" err="1"/>
              <a:t>expected</a:t>
            </a:r>
            <a:r>
              <a:rPr lang="de-DE" dirty="0"/>
              <a:t> </a:t>
            </a:r>
            <a:r>
              <a:rPr lang="de-DE" dirty="0" err="1"/>
              <a:t>output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additive </a:t>
            </a:r>
            <a:r>
              <a:rPr lang="de-DE" dirty="0" err="1"/>
              <a:t>intervention</a:t>
            </a:r>
            <a:endParaRPr lang="de-DE" dirty="0"/>
          </a:p>
          <a:p>
            <a:pPr lvl="1"/>
            <a:r>
              <a:rPr lang="de-DE" dirty="0"/>
              <a:t>Part </a:t>
            </a:r>
            <a:r>
              <a:rPr lang="de-DE" dirty="0" err="1"/>
              <a:t>of</a:t>
            </a:r>
            <a:r>
              <a:rPr lang="de-DE" dirty="0"/>
              <a:t> ETT </a:t>
            </a:r>
            <a:r>
              <a:rPr lang="de-DE" dirty="0" err="1"/>
              <a:t>expression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‘ +</a:t>
            </a:r>
            <a:r>
              <a:rPr lang="de-DE" baseline="-25000" dirty="0" err="1">
                <a:solidFill>
                  <a:srgbClr val="008380"/>
                </a:solidFill>
              </a:rPr>
              <a:t>q</a:t>
            </a:r>
            <a:r>
              <a:rPr lang="de-DE" dirty="0" err="1">
                <a:solidFill>
                  <a:srgbClr val="008380"/>
                </a:solidFill>
              </a:rPr>
              <a:t>|x</a:t>
            </a:r>
            <a:r>
              <a:rPr lang="de-DE" dirty="0">
                <a:solidFill>
                  <a:srgbClr val="008380"/>
                </a:solidFill>
              </a:rPr>
              <a:t>‘]- E[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‘</a:t>
            </a:r>
            <a:r>
              <a:rPr lang="de-DE" dirty="0">
                <a:solidFill>
                  <a:srgbClr val="008380"/>
                </a:solidFill>
              </a:rPr>
              <a:t>|x‘] </a:t>
            </a:r>
            <a:r>
              <a:rPr lang="de-DE" dirty="0"/>
              <a:t>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x‘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Averaging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all </a:t>
            </a:r>
            <a:r>
              <a:rPr lang="de-DE" dirty="0" err="1"/>
              <a:t>levels</a:t>
            </a:r>
            <a:r>
              <a:rPr lang="de-DE" dirty="0"/>
              <a:t>: </a:t>
            </a:r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Y|add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)] –E[Y]</a:t>
            </a:r>
            <a:endParaRPr lang="de-DE" dirty="0"/>
          </a:p>
          <a:p>
            <a:pPr lvl="1"/>
            <a:r>
              <a:rPr lang="de-DE" dirty="0"/>
              <a:t>Can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adjustment</a:t>
            </a:r>
            <a:r>
              <a:rPr lang="de-DE" dirty="0"/>
              <a:t> </a:t>
            </a:r>
            <a:r>
              <a:rPr lang="de-DE" dirty="0" err="1"/>
              <a:t>formula</a:t>
            </a:r>
            <a:r>
              <a:rPr lang="de-DE" dirty="0"/>
              <a:t> </a:t>
            </a:r>
          </a:p>
          <a:p>
            <a:pPr marL="457200" lvl="1" indent="0">
              <a:buNone/>
            </a:pPr>
            <a:r>
              <a:rPr lang="de-DE" dirty="0"/>
              <a:t>   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backdoor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weight</a:t>
            </a:r>
            <a:r>
              <a:rPr lang="de-DE" dirty="0"/>
              <a:t>, </a:t>
            </a:r>
            <a:r>
              <a:rPr lang="de-DE" dirty="0" err="1"/>
              <a:t>age</a:t>
            </a:r>
            <a:r>
              <a:rPr lang="de-DE" dirty="0"/>
              <a:t>, etc.)</a:t>
            </a:r>
          </a:p>
          <a:p>
            <a:pPr lvl="1"/>
            <a:endParaRPr lang="de-DE" dirty="0"/>
          </a:p>
          <a:p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Y|add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)] –E[Y]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        = ∑</a:t>
            </a:r>
            <a:r>
              <a:rPr lang="de-DE" baseline="-25000" dirty="0" err="1">
                <a:solidFill>
                  <a:srgbClr val="008380"/>
                </a:solidFill>
              </a:rPr>
              <a:t>x‘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‘+</a:t>
            </a:r>
            <a:r>
              <a:rPr lang="de-DE" baseline="-25000" dirty="0" err="1">
                <a:solidFill>
                  <a:srgbClr val="008380"/>
                </a:solidFill>
              </a:rPr>
              <a:t>q</a:t>
            </a:r>
            <a:r>
              <a:rPr lang="de-DE" dirty="0" err="1">
                <a:solidFill>
                  <a:srgbClr val="008380"/>
                </a:solidFill>
              </a:rPr>
              <a:t>|X</a:t>
            </a:r>
            <a:r>
              <a:rPr lang="de-DE" dirty="0">
                <a:solidFill>
                  <a:srgbClr val="008380"/>
                </a:solidFill>
              </a:rPr>
              <a:t>=x‘]P(X=x‘) – E[Y]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        = ∑</a:t>
            </a:r>
            <a:r>
              <a:rPr lang="de-DE" baseline="-25000" dirty="0">
                <a:solidFill>
                  <a:srgbClr val="008380"/>
                </a:solidFill>
              </a:rPr>
              <a:t>x‘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E[Y|X=x‘+</a:t>
            </a:r>
            <a:r>
              <a:rPr lang="de-DE" dirty="0" err="1">
                <a:solidFill>
                  <a:srgbClr val="008380"/>
                </a:solidFill>
              </a:rPr>
              <a:t>q,Z</a:t>
            </a:r>
            <a:r>
              <a:rPr lang="de-DE" dirty="0">
                <a:solidFill>
                  <a:srgbClr val="008380"/>
                </a:solidFill>
              </a:rPr>
              <a:t>=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=x‘)P(X=x‘)-E[Y]</a:t>
            </a:r>
          </a:p>
          <a:p>
            <a:pPr marL="457200" lvl="1" indent="0">
              <a:buNone/>
            </a:pPr>
            <a:r>
              <a:rPr lang="de-DE" dirty="0"/>
              <a:t>               </a:t>
            </a:r>
            <a:r>
              <a:rPr lang="de-DE" dirty="0">
                <a:solidFill>
                  <a:srgbClr val="008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using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already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derived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formula</a:t>
            </a:r>
            <a:endParaRPr lang="de-DE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de-DE" dirty="0">
                <a:solidFill>
                  <a:srgbClr val="008000"/>
                </a:solidFill>
              </a:rPr>
              <a:t>                  </a:t>
            </a:r>
            <a:r>
              <a:rPr lang="de-DE" dirty="0">
                <a:solidFill>
                  <a:srgbClr val="008380"/>
                </a:solidFill>
              </a:rPr>
              <a:t>E(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| X = x‘) =∑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E(Y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, x)P(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‘) 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8000"/>
                </a:solidFill>
              </a:rPr>
              <a:t>		 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substituting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 = x‘ +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36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Ex. Additive Intervention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377"/>
          </a:xfrm>
        </p:spPr>
        <p:txBody>
          <a:bodyPr/>
          <a:lstStyle/>
          <a:p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A = B </a:t>
            </a:r>
            <a:r>
              <a:rPr lang="de-DE" dirty="0"/>
              <a:t>? </a:t>
            </a:r>
          </a:p>
          <a:p>
            <a:pPr marL="40005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A: =  E[</a:t>
            </a:r>
            <a:r>
              <a:rPr lang="de-DE" dirty="0" err="1">
                <a:solidFill>
                  <a:srgbClr val="008380"/>
                </a:solidFill>
              </a:rPr>
              <a:t>Y|add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)] –E[Y]</a:t>
            </a:r>
          </a:p>
          <a:p>
            <a:pPr marL="40005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B: =   ∑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 E[</a:t>
            </a:r>
            <a:r>
              <a:rPr lang="de-DE" dirty="0" err="1">
                <a:solidFill>
                  <a:srgbClr val="008380"/>
                </a:solidFill>
              </a:rPr>
              <a:t>Y|do</a:t>
            </a:r>
            <a:r>
              <a:rPr lang="de-DE" dirty="0">
                <a:solidFill>
                  <a:srgbClr val="008380"/>
                </a:solidFill>
              </a:rPr>
              <a:t>(X = </a:t>
            </a:r>
            <a:r>
              <a:rPr lang="de-DE" dirty="0" err="1">
                <a:solidFill>
                  <a:srgbClr val="008380"/>
                </a:solidFill>
              </a:rPr>
              <a:t>x+q</a:t>
            </a:r>
            <a:r>
              <a:rPr lang="de-DE" dirty="0">
                <a:solidFill>
                  <a:srgbClr val="008380"/>
                </a:solidFill>
              </a:rPr>
              <a:t>)] - E[</a:t>
            </a:r>
            <a:r>
              <a:rPr lang="de-DE" dirty="0" err="1">
                <a:solidFill>
                  <a:srgbClr val="008380"/>
                </a:solidFill>
              </a:rPr>
              <a:t>Y|do</a:t>
            </a:r>
            <a:r>
              <a:rPr lang="de-DE" dirty="0">
                <a:solidFill>
                  <a:srgbClr val="008380"/>
                </a:solidFill>
              </a:rPr>
              <a:t>(X = x)])P(X=x)</a:t>
            </a:r>
          </a:p>
          <a:p>
            <a:pPr marL="40005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     =   ∑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 E[Y</a:t>
            </a:r>
            <a:r>
              <a:rPr lang="de-DE" baseline="-25000" dirty="0">
                <a:solidFill>
                  <a:srgbClr val="008380"/>
                </a:solidFill>
              </a:rPr>
              <a:t>X = </a:t>
            </a:r>
            <a:r>
              <a:rPr lang="de-DE" baseline="-25000" dirty="0" err="1">
                <a:solidFill>
                  <a:srgbClr val="008380"/>
                </a:solidFill>
              </a:rPr>
              <a:t>x+q</a:t>
            </a:r>
            <a:r>
              <a:rPr lang="de-DE" dirty="0">
                <a:solidFill>
                  <a:srgbClr val="008380"/>
                </a:solidFill>
              </a:rPr>
              <a:t>] - E[Y</a:t>
            </a:r>
            <a:r>
              <a:rPr lang="de-DE" baseline="-25000" dirty="0">
                <a:solidFill>
                  <a:srgbClr val="008380"/>
                </a:solidFill>
              </a:rPr>
              <a:t>X = x</a:t>
            </a:r>
            <a:r>
              <a:rPr lang="de-DE" dirty="0">
                <a:solidFill>
                  <a:srgbClr val="008380"/>
                </a:solidFill>
              </a:rPr>
              <a:t>] )P(X=x)</a:t>
            </a:r>
          </a:p>
          <a:p>
            <a:pPr marL="40005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     =    </a:t>
            </a:r>
            <a:r>
              <a:rPr lang="de-DE" dirty="0"/>
              <a:t>Average total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adding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</a:p>
          <a:p>
            <a:r>
              <a:rPr lang="de-DE" dirty="0">
                <a:solidFill>
                  <a:srgbClr val="000000"/>
                </a:solidFill>
              </a:rPr>
              <a:t>NO!</a:t>
            </a:r>
          </a:p>
          <a:p>
            <a:pPr lvl="1"/>
            <a:r>
              <a:rPr lang="de-DE" dirty="0">
                <a:solidFill>
                  <a:srgbClr val="000000"/>
                </a:solidFill>
              </a:rPr>
              <a:t>In </a:t>
            </a:r>
            <a:r>
              <a:rPr lang="de-DE" dirty="0">
                <a:solidFill>
                  <a:srgbClr val="008380"/>
                </a:solidFill>
              </a:rPr>
              <a:t>A</a:t>
            </a:r>
            <a:r>
              <a:rPr lang="de-DE" dirty="0">
                <a:solidFill>
                  <a:srgbClr val="000000"/>
                </a:solidFill>
              </a:rPr>
              <a:t> ``</a:t>
            </a:r>
            <a:r>
              <a:rPr lang="de-DE" dirty="0" err="1">
                <a:solidFill>
                  <a:srgbClr val="000000"/>
                </a:solidFill>
              </a:rPr>
              <a:t>nature</a:t>
            </a:r>
            <a:r>
              <a:rPr lang="de-DE" dirty="0">
                <a:solidFill>
                  <a:srgbClr val="000000"/>
                </a:solidFill>
              </a:rPr>
              <a:t>‘‘ </a:t>
            </a:r>
            <a:r>
              <a:rPr lang="de-DE" dirty="0" err="1">
                <a:solidFill>
                  <a:srgbClr val="000000"/>
                </a:solidFill>
              </a:rPr>
              <a:t>chooses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individuals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level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</a:p>
          <a:p>
            <a:pPr lvl="1"/>
            <a:r>
              <a:rPr lang="de-DE" dirty="0">
                <a:solidFill>
                  <a:srgbClr val="000000"/>
                </a:solidFill>
              </a:rPr>
              <a:t>In A, </a:t>
            </a:r>
            <a:r>
              <a:rPr lang="de-DE" dirty="0">
                <a:solidFill>
                  <a:srgbClr val="008380"/>
                </a:solidFill>
              </a:rPr>
              <a:t>P(X=x)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represents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those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individuals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chosing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level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X=x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free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choice</a:t>
            </a:r>
            <a:endParaRPr lang="de-DE" dirty="0">
              <a:solidFill>
                <a:srgbClr val="000000"/>
              </a:solidFill>
            </a:endParaRPr>
          </a:p>
          <a:p>
            <a:pPr lvl="1"/>
            <a:r>
              <a:rPr lang="de-DE" dirty="0" err="1">
                <a:solidFill>
                  <a:srgbClr val="000000"/>
                </a:solidFill>
              </a:rPr>
              <a:t>It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could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case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that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those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highly</a:t>
            </a:r>
            <a:r>
              <a:rPr lang="de-DE" dirty="0">
                <a:solidFill>
                  <a:srgbClr val="000000"/>
                </a:solidFill>
              </a:rPr>
              <a:t> sensitive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getting</a:t>
            </a:r>
            <a:r>
              <a:rPr lang="de-DE" dirty="0">
                <a:solidFill>
                  <a:srgbClr val="000000"/>
                </a:solidFill>
              </a:rPr>
              <a:t> dose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addition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try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lower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value</a:t>
            </a:r>
            <a:endParaRPr lang="de-DE" dirty="0">
              <a:solidFill>
                <a:srgbClr val="000000"/>
              </a:solidFill>
            </a:endParaRPr>
          </a:p>
          <a:p>
            <a:pPr lvl="1"/>
            <a:r>
              <a:rPr lang="de-DE" dirty="0">
                <a:solidFill>
                  <a:srgbClr val="000000"/>
                </a:solidFill>
              </a:rPr>
              <a:t>In </a:t>
            </a:r>
            <a:r>
              <a:rPr lang="de-DE" dirty="0">
                <a:solidFill>
                  <a:srgbClr val="008380"/>
                </a:solidFill>
              </a:rPr>
              <a:t>B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cuts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natural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influence</a:t>
            </a:r>
            <a:endParaRPr lang="de-DE" dirty="0"/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12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Decision Making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72385"/>
          </a:xfrm>
        </p:spPr>
        <p:txBody>
          <a:bodyPr/>
          <a:lstStyle/>
          <a:p>
            <a:r>
              <a:rPr lang="de-DE" dirty="0"/>
              <a:t>Scenario 1</a:t>
            </a:r>
          </a:p>
          <a:p>
            <a:pPr lvl="1"/>
            <a:r>
              <a:rPr lang="de-DE" dirty="0"/>
              <a:t> </a:t>
            </a:r>
            <a:r>
              <a:rPr lang="de-DE" dirty="0" err="1">
                <a:solidFill>
                  <a:srgbClr val="000000"/>
                </a:solidFill>
              </a:rPr>
              <a:t>Cancer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patient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Ms</a:t>
            </a:r>
            <a:r>
              <a:rPr lang="de-DE" dirty="0">
                <a:solidFill>
                  <a:srgbClr val="000000"/>
                </a:solidFill>
              </a:rPr>
              <a:t> Jones </a:t>
            </a:r>
            <a:r>
              <a:rPr lang="de-DE" dirty="0" err="1">
                <a:solidFill>
                  <a:srgbClr val="000000"/>
                </a:solidFill>
              </a:rPr>
              <a:t>has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decide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between</a:t>
            </a:r>
            <a:endParaRPr lang="de-DE" dirty="0">
              <a:solidFill>
                <a:srgbClr val="000000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de-DE" dirty="0" err="1">
                <a:solidFill>
                  <a:srgbClr val="000000"/>
                </a:solidFill>
              </a:rPr>
              <a:t>Lumpectomy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alone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X = 0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1371600" lvl="2" indent="-457200">
              <a:buFont typeface="+mj-lt"/>
              <a:buAutoNum type="arabicPeriod"/>
            </a:pPr>
            <a:r>
              <a:rPr lang="de-DE" dirty="0" err="1">
                <a:solidFill>
                  <a:srgbClr val="000000"/>
                </a:solidFill>
              </a:rPr>
              <a:t>Lumpectomy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with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X = 1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</a:t>
            </a:r>
            <a:r>
              <a:rPr lang="de-DE" dirty="0" err="1">
                <a:solidFill>
                  <a:srgbClr val="000000"/>
                </a:solidFill>
              </a:rPr>
              <a:t>hoping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remission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cancer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Y = 1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de-DE" dirty="0" err="1">
                <a:solidFill>
                  <a:srgbClr val="000000"/>
                </a:solidFill>
              </a:rPr>
              <a:t>She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decides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adding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10 </a:t>
            </a:r>
            <a:r>
              <a:rPr lang="de-DE" dirty="0" err="1">
                <a:solidFill>
                  <a:srgbClr val="000000"/>
                </a:solidFill>
              </a:rPr>
              <a:t>years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later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cancer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remisses</a:t>
            </a:r>
            <a:r>
              <a:rPr lang="de-DE" dirty="0">
                <a:solidFill>
                  <a:srgbClr val="000000"/>
                </a:solidFill>
              </a:rPr>
              <a:t>.</a:t>
            </a:r>
          </a:p>
          <a:p>
            <a:pPr marL="857250" lvl="1" indent="-342900"/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remission</a:t>
            </a:r>
            <a:r>
              <a:rPr lang="de-DE" dirty="0">
                <a:solidFill>
                  <a:srgbClr val="000000"/>
                </a:solidFill>
              </a:rPr>
              <a:t> due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her </a:t>
            </a:r>
            <a:r>
              <a:rPr lang="de-DE" dirty="0" err="1">
                <a:solidFill>
                  <a:srgbClr val="000000"/>
                </a:solidFill>
              </a:rPr>
              <a:t>decision</a:t>
            </a:r>
            <a:r>
              <a:rPr lang="de-DE" dirty="0">
                <a:solidFill>
                  <a:srgbClr val="000000"/>
                </a:solidFill>
              </a:rPr>
              <a:t>?</a:t>
            </a:r>
          </a:p>
          <a:p>
            <a:pPr marL="457200"/>
            <a:r>
              <a:rPr lang="de-DE" dirty="0" err="1">
                <a:solidFill>
                  <a:srgbClr val="000000"/>
                </a:solidFill>
              </a:rPr>
              <a:t>Formally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 err="1">
                <a:solidFill>
                  <a:srgbClr val="000000"/>
                </a:solidFill>
              </a:rPr>
              <a:t>Determine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probability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of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necessity</a:t>
            </a:r>
            <a:endParaRPr lang="de-DE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      </a:t>
            </a:r>
            <a:r>
              <a:rPr lang="de-DE" dirty="0">
                <a:solidFill>
                  <a:srgbClr val="008380"/>
                </a:solidFill>
              </a:rPr>
              <a:t>PN = P(Y</a:t>
            </a:r>
            <a:r>
              <a:rPr lang="de-DE" baseline="-25000" dirty="0">
                <a:solidFill>
                  <a:srgbClr val="008380"/>
                </a:solidFill>
              </a:rPr>
              <a:t>X=0</a:t>
            </a:r>
            <a:r>
              <a:rPr lang="de-DE" dirty="0">
                <a:solidFill>
                  <a:srgbClr val="008380"/>
                </a:solidFill>
              </a:rPr>
              <a:t>= 0 | X = 1, Y=1) </a:t>
            </a:r>
          </a:p>
          <a:p>
            <a:pPr marL="571500" indent="-457200"/>
            <a:r>
              <a:rPr lang="de-DE" dirty="0" err="1">
                <a:solidFill>
                  <a:srgbClr val="000000"/>
                </a:solidFill>
              </a:rPr>
              <a:t>If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you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want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remission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 err="1">
                <a:solidFill>
                  <a:srgbClr val="000000"/>
                </a:solidFill>
              </a:rPr>
              <a:t>you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have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adding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necessary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remission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57150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03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2204864"/>
            <a:ext cx="8928992" cy="3600177"/>
          </a:xfrm>
          <a:ln>
            <a:solidFill>
              <a:srgbClr val="FF6600"/>
            </a:solidFill>
          </a:ln>
        </p:spPr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b="1" dirty="0" err="1">
                <a:solidFill>
                  <a:srgbClr val="FF6600"/>
                </a:solidFill>
              </a:rPr>
              <a:t>Example</a:t>
            </a:r>
            <a:r>
              <a:rPr lang="de-DE" dirty="0"/>
              <a:t> (</a:t>
            </a:r>
            <a:r>
              <a:rPr lang="de-DE" dirty="0" err="1"/>
              <a:t>Freeway</a:t>
            </a:r>
            <a:r>
              <a:rPr lang="de-DE" dirty="0"/>
              <a:t>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Came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fork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decided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Sepulveda</a:t>
            </a:r>
            <a:r>
              <a:rPr lang="de-DE" dirty="0"/>
              <a:t> </a:t>
            </a:r>
            <a:r>
              <a:rPr lang="de-DE" dirty="0" err="1"/>
              <a:t>road</a:t>
            </a:r>
            <a:r>
              <a:rPr lang="de-DE" dirty="0"/>
              <a:t> (</a:t>
            </a:r>
            <a:r>
              <a:rPr lang="de-DE" dirty="0">
                <a:solidFill>
                  <a:srgbClr val="008380"/>
                </a:solidFill>
              </a:rPr>
              <a:t>X=0</a:t>
            </a:r>
            <a:r>
              <a:rPr lang="de-DE" dirty="0"/>
              <a:t>) 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freeway</a:t>
            </a:r>
            <a:r>
              <a:rPr lang="de-DE" dirty="0"/>
              <a:t> (</a:t>
            </a:r>
            <a:r>
              <a:rPr lang="de-DE" dirty="0">
                <a:solidFill>
                  <a:srgbClr val="008380"/>
                </a:solidFill>
              </a:rPr>
              <a:t>X=1</a:t>
            </a:r>
            <a:r>
              <a:rPr lang="de-DE" dirty="0"/>
              <a:t>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Effect</a:t>
            </a:r>
            <a:r>
              <a:rPr lang="de-DE" dirty="0"/>
              <a:t>: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driving</a:t>
            </a:r>
            <a:r>
              <a:rPr lang="de-DE" dirty="0"/>
              <a:t> time </a:t>
            </a:r>
            <a:r>
              <a:rPr lang="de-DE" dirty="0" err="1"/>
              <a:t>of</a:t>
            </a:r>
            <a:r>
              <a:rPr lang="de-DE" dirty="0"/>
              <a:t> 1 </a:t>
            </a:r>
            <a:r>
              <a:rPr lang="de-DE" dirty="0" err="1"/>
              <a:t>hour</a:t>
            </a:r>
            <a:r>
              <a:rPr lang="de-DE" dirty="0"/>
              <a:t> (</a:t>
            </a:r>
            <a:r>
              <a:rPr lang="de-DE" dirty="0">
                <a:solidFill>
                  <a:srgbClr val="008380"/>
                </a:solidFill>
              </a:rPr>
              <a:t>Y = 1h</a:t>
            </a:r>
            <a:r>
              <a:rPr lang="de-DE" dirty="0"/>
              <a:t>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``</a:t>
            </a:r>
            <a:r>
              <a:rPr lang="de-DE" dirty="0" err="1"/>
              <a:t>If</a:t>
            </a:r>
            <a:r>
              <a:rPr lang="de-DE" dirty="0"/>
              <a:t>			I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taken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freeway</a:t>
            </a:r>
            <a:r>
              <a:rPr lang="de-DE" dirty="0"/>
              <a:t>,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</a:t>
            </a:r>
            <a:r>
              <a:rPr lang="de-DE" dirty="0" err="1"/>
              <a:t>then</a:t>
            </a:r>
            <a:r>
              <a:rPr lang="de-DE" dirty="0"/>
              <a:t>		I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driven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1 </a:t>
            </a:r>
            <a:r>
              <a:rPr lang="de-DE" dirty="0" err="1"/>
              <a:t>hour</a:t>
            </a:r>
            <a:r>
              <a:rPr lang="de-DE" dirty="0"/>
              <a:t>‘‘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2" defTabSz="457200">
              <a:spcBef>
                <a:spcPct val="30000"/>
              </a:spcBef>
              <a:defRPr/>
            </a:pPr>
            <a:endParaRPr lang="de-DE" dirty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47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Decision Making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104233"/>
          </a:xfrm>
        </p:spPr>
        <p:txBody>
          <a:bodyPr/>
          <a:lstStyle/>
          <a:p>
            <a:r>
              <a:rPr lang="de-DE" dirty="0"/>
              <a:t>Scenario 2</a:t>
            </a:r>
          </a:p>
          <a:p>
            <a:pPr lvl="1"/>
            <a:r>
              <a:rPr lang="de-DE" dirty="0"/>
              <a:t> </a:t>
            </a:r>
            <a:r>
              <a:rPr lang="de-DE" dirty="0" err="1">
                <a:solidFill>
                  <a:srgbClr val="000000"/>
                </a:solidFill>
              </a:rPr>
              <a:t>Cancer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patient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Mrs</a:t>
            </a:r>
            <a:r>
              <a:rPr lang="de-DE" dirty="0">
                <a:solidFill>
                  <a:srgbClr val="000000"/>
                </a:solidFill>
              </a:rPr>
              <a:t> Smith </a:t>
            </a:r>
            <a:r>
              <a:rPr lang="de-DE" dirty="0" err="1">
                <a:solidFill>
                  <a:srgbClr val="000000"/>
                </a:solidFill>
              </a:rPr>
              <a:t>had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lumpectomy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alone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X=0</a:t>
            </a:r>
            <a:r>
              <a:rPr lang="de-DE" dirty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her </a:t>
            </a:r>
            <a:r>
              <a:rPr lang="de-DE" dirty="0" err="1">
                <a:solidFill>
                  <a:srgbClr val="000000"/>
                </a:solidFill>
              </a:rPr>
              <a:t>tumor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reoccurred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Y=0</a:t>
            </a:r>
            <a:r>
              <a:rPr lang="de-DE" dirty="0">
                <a:solidFill>
                  <a:srgbClr val="000000"/>
                </a:solidFill>
              </a:rPr>
              <a:t>). </a:t>
            </a:r>
          </a:p>
          <a:p>
            <a:pPr lvl="1"/>
            <a:r>
              <a:rPr lang="de-DE" dirty="0" err="1">
                <a:solidFill>
                  <a:srgbClr val="000000"/>
                </a:solidFill>
              </a:rPr>
              <a:t>She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regrets</a:t>
            </a:r>
            <a:r>
              <a:rPr lang="de-DE" dirty="0">
                <a:solidFill>
                  <a:srgbClr val="000000"/>
                </a:solidFill>
              </a:rPr>
              <a:t> not </a:t>
            </a:r>
            <a:r>
              <a:rPr lang="de-DE" dirty="0" err="1">
                <a:solidFill>
                  <a:srgbClr val="000000"/>
                </a:solidFill>
              </a:rPr>
              <a:t>having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gone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. 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0000"/>
                </a:solidFill>
              </a:rPr>
              <a:t>   </a:t>
            </a:r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she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justified</a:t>
            </a:r>
            <a:r>
              <a:rPr lang="de-DE" dirty="0">
                <a:solidFill>
                  <a:srgbClr val="000000"/>
                </a:solidFill>
              </a:rPr>
              <a:t>? </a:t>
            </a:r>
          </a:p>
          <a:p>
            <a:pPr marL="457200"/>
            <a:r>
              <a:rPr lang="de-DE" dirty="0" err="1">
                <a:solidFill>
                  <a:srgbClr val="000000"/>
                </a:solidFill>
              </a:rPr>
              <a:t>Formally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 err="1">
                <a:solidFill>
                  <a:srgbClr val="000000"/>
                </a:solidFill>
              </a:rPr>
              <a:t>Determine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probability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of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sufficiency</a:t>
            </a:r>
            <a:endParaRPr lang="de-DE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      </a:t>
            </a:r>
            <a:r>
              <a:rPr lang="de-DE" dirty="0">
                <a:solidFill>
                  <a:srgbClr val="008380"/>
                </a:solidFill>
              </a:rPr>
              <a:t>PS = P(Y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= 1 | X = 0, Y=0) </a:t>
            </a:r>
          </a:p>
          <a:p>
            <a:pPr marL="571500" indent="-457200"/>
            <a:r>
              <a:rPr lang="de-DE" dirty="0" err="1">
                <a:solidFill>
                  <a:srgbClr val="000000"/>
                </a:solidFill>
              </a:rPr>
              <a:t>If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you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adding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 err="1">
                <a:solidFill>
                  <a:srgbClr val="000000"/>
                </a:solidFill>
              </a:rPr>
              <a:t>you</a:t>
            </a:r>
            <a:r>
              <a:rPr lang="de-DE" dirty="0">
                <a:solidFill>
                  <a:srgbClr val="000000"/>
                </a:solidFill>
              </a:rPr>
              <a:t> will </a:t>
            </a:r>
            <a:r>
              <a:rPr lang="de-DE" dirty="0" err="1">
                <a:solidFill>
                  <a:srgbClr val="000000"/>
                </a:solidFill>
              </a:rPr>
              <a:t>achieve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cancer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remission</a:t>
            </a:r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dirty="0">
              <a:solidFill>
                <a:srgbClr val="008380"/>
              </a:solidFill>
            </a:endParaRPr>
          </a:p>
          <a:p>
            <a:pPr marL="57150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11560" y="5180999"/>
            <a:ext cx="8064896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Note </a:t>
            </a:r>
            <a:r>
              <a:rPr lang="de-DE" dirty="0" err="1"/>
              <a:t>that</a:t>
            </a:r>
            <a:r>
              <a:rPr lang="de-DE" dirty="0"/>
              <a:t>, </a:t>
            </a:r>
            <a:r>
              <a:rPr lang="de-DE" dirty="0" err="1"/>
              <a:t>formally</a:t>
            </a:r>
            <a:r>
              <a:rPr lang="de-DE" dirty="0"/>
              <a:t>, PN </a:t>
            </a:r>
            <a:r>
              <a:rPr lang="de-DE" dirty="0" err="1"/>
              <a:t>and</a:t>
            </a:r>
            <a:r>
              <a:rPr lang="de-DE" dirty="0"/>
              <a:t> PS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same. </a:t>
            </a:r>
          </a:p>
          <a:p>
            <a:r>
              <a:rPr lang="de-DE" dirty="0"/>
              <a:t>The </a:t>
            </a:r>
            <a:r>
              <a:rPr lang="de-DE" dirty="0" err="1"/>
              <a:t>distinction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interpreting</a:t>
            </a:r>
            <a:r>
              <a:rPr lang="de-DE" dirty="0"/>
              <a:t> </a:t>
            </a:r>
          </a:p>
          <a:p>
            <a:r>
              <a:rPr lang="de-DE" dirty="0"/>
              <a:t>	</a:t>
            </a:r>
            <a:r>
              <a:rPr lang="de-DE" dirty="0" err="1"/>
              <a:t>value</a:t>
            </a:r>
            <a:r>
              <a:rPr lang="de-DE" dirty="0"/>
              <a:t> 1 = </a:t>
            </a:r>
            <a:r>
              <a:rPr lang="de-DE" dirty="0" err="1"/>
              <a:t>acting</a:t>
            </a:r>
            <a:r>
              <a:rPr lang="de-DE" dirty="0"/>
              <a:t> </a:t>
            </a:r>
          </a:p>
          <a:p>
            <a:r>
              <a:rPr lang="de-DE" dirty="0"/>
              <a:t>	</a:t>
            </a:r>
            <a:r>
              <a:rPr lang="de-DE" dirty="0" err="1"/>
              <a:t>value</a:t>
            </a:r>
            <a:r>
              <a:rPr lang="de-DE" dirty="0"/>
              <a:t> 0 = </a:t>
            </a:r>
            <a:r>
              <a:rPr lang="de-DE" dirty="0" err="1"/>
              <a:t>omitting</a:t>
            </a:r>
            <a:r>
              <a:rPr lang="de-DE" dirty="0"/>
              <a:t> an </a:t>
            </a:r>
            <a:r>
              <a:rPr lang="de-DE" dirty="0" err="1"/>
              <a:t>action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008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Decision Making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040337"/>
          </a:xfrm>
        </p:spPr>
        <p:txBody>
          <a:bodyPr/>
          <a:lstStyle/>
          <a:p>
            <a:r>
              <a:rPr lang="de-DE" dirty="0"/>
              <a:t>Scenario 3</a:t>
            </a:r>
          </a:p>
          <a:p>
            <a:pPr lvl="1"/>
            <a:r>
              <a:rPr lang="de-DE" dirty="0"/>
              <a:t> </a:t>
            </a:r>
            <a:r>
              <a:rPr lang="de-DE" dirty="0" err="1">
                <a:solidFill>
                  <a:srgbClr val="000000"/>
                </a:solidFill>
              </a:rPr>
              <a:t>Cancer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patient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Mrs</a:t>
            </a:r>
            <a:r>
              <a:rPr lang="de-DE" dirty="0">
                <a:solidFill>
                  <a:srgbClr val="000000"/>
                </a:solidFill>
              </a:rPr>
              <a:t> Daily </a:t>
            </a:r>
            <a:r>
              <a:rPr lang="de-DE" dirty="0" err="1">
                <a:solidFill>
                  <a:srgbClr val="000000"/>
                </a:solidFill>
              </a:rPr>
              <a:t>faces</a:t>
            </a:r>
            <a:r>
              <a:rPr lang="de-DE" dirty="0">
                <a:solidFill>
                  <a:srgbClr val="000000"/>
                </a:solidFill>
              </a:rPr>
              <a:t> same </a:t>
            </a:r>
            <a:r>
              <a:rPr lang="de-DE" dirty="0" err="1">
                <a:solidFill>
                  <a:srgbClr val="000000"/>
                </a:solidFill>
              </a:rPr>
              <a:t>decision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Mrs</a:t>
            </a:r>
            <a:r>
              <a:rPr lang="de-DE" dirty="0">
                <a:solidFill>
                  <a:srgbClr val="000000"/>
                </a:solidFill>
              </a:rPr>
              <a:t> Jones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argues</a:t>
            </a:r>
            <a:endParaRPr lang="de-DE" dirty="0">
              <a:solidFill>
                <a:srgbClr val="000000"/>
              </a:solidFill>
            </a:endParaRPr>
          </a:p>
          <a:p>
            <a:pPr lvl="2"/>
            <a:r>
              <a:rPr lang="de-DE" dirty="0" err="1">
                <a:solidFill>
                  <a:srgbClr val="000000"/>
                </a:solidFill>
              </a:rPr>
              <a:t>If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tumor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type </a:t>
            </a:r>
            <a:r>
              <a:rPr lang="de-DE" dirty="0" err="1">
                <a:solidFill>
                  <a:srgbClr val="000000"/>
                </a:solidFill>
              </a:rPr>
              <a:t>that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disappears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without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 err="1">
                <a:solidFill>
                  <a:srgbClr val="000000"/>
                </a:solidFill>
              </a:rPr>
              <a:t>why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should</a:t>
            </a:r>
            <a:r>
              <a:rPr lang="de-DE" dirty="0">
                <a:solidFill>
                  <a:srgbClr val="000000"/>
                </a:solidFill>
              </a:rPr>
              <a:t> I </a:t>
            </a:r>
            <a:r>
              <a:rPr lang="de-DE" dirty="0" err="1">
                <a:solidFill>
                  <a:srgbClr val="000000"/>
                </a:solidFill>
              </a:rPr>
              <a:t>take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?</a:t>
            </a:r>
          </a:p>
          <a:p>
            <a:pPr lvl="2"/>
            <a:r>
              <a:rPr lang="de-DE" dirty="0" err="1">
                <a:solidFill>
                  <a:srgbClr val="000000"/>
                </a:solidFill>
              </a:rPr>
              <a:t>If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tumor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type </a:t>
            </a:r>
            <a:r>
              <a:rPr lang="de-DE" dirty="0" err="1">
                <a:solidFill>
                  <a:srgbClr val="000000"/>
                </a:solidFill>
              </a:rPr>
              <a:t>that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does</a:t>
            </a:r>
            <a:r>
              <a:rPr lang="de-DE" dirty="0">
                <a:solidFill>
                  <a:srgbClr val="000000"/>
                </a:solidFill>
              </a:rPr>
              <a:t> not </a:t>
            </a:r>
            <a:r>
              <a:rPr lang="de-DE" dirty="0" err="1">
                <a:solidFill>
                  <a:srgbClr val="000000"/>
                </a:solidFill>
              </a:rPr>
              <a:t>disappear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even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with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 err="1">
                <a:solidFill>
                  <a:srgbClr val="000000"/>
                </a:solidFill>
              </a:rPr>
              <a:t>why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even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take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?</a:t>
            </a:r>
          </a:p>
          <a:p>
            <a:pPr lvl="1"/>
            <a:r>
              <a:rPr lang="de-DE" dirty="0">
                <a:solidFill>
                  <a:srgbClr val="000000"/>
                </a:solidFill>
              </a:rPr>
              <a:t>So </a:t>
            </a:r>
            <a:r>
              <a:rPr lang="de-DE" dirty="0" err="1">
                <a:solidFill>
                  <a:srgbClr val="000000"/>
                </a:solidFill>
              </a:rPr>
              <a:t>should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she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?</a:t>
            </a:r>
          </a:p>
          <a:p>
            <a:pPr marL="457200"/>
            <a:r>
              <a:rPr lang="de-DE" dirty="0" err="1">
                <a:solidFill>
                  <a:srgbClr val="000000"/>
                </a:solidFill>
              </a:rPr>
              <a:t>Formally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 err="1">
                <a:solidFill>
                  <a:srgbClr val="000000"/>
                </a:solidFill>
              </a:rPr>
              <a:t>Determine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probability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of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necessity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and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sufficiency</a:t>
            </a:r>
            <a:endParaRPr lang="de-DE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      </a:t>
            </a:r>
            <a:r>
              <a:rPr lang="de-DE" dirty="0">
                <a:solidFill>
                  <a:srgbClr val="008380"/>
                </a:solidFill>
              </a:rPr>
              <a:t>PNS = P(Y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= 1, Y</a:t>
            </a:r>
            <a:r>
              <a:rPr lang="de-DE" baseline="-25000" dirty="0">
                <a:solidFill>
                  <a:srgbClr val="008380"/>
                </a:solidFill>
              </a:rPr>
              <a:t>X=0</a:t>
            </a:r>
            <a:r>
              <a:rPr lang="de-DE" dirty="0">
                <a:solidFill>
                  <a:srgbClr val="008380"/>
                </a:solidFill>
              </a:rPr>
              <a:t> = 0)</a:t>
            </a:r>
          </a:p>
          <a:p>
            <a:pPr marL="11430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5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Decision Making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960217"/>
          </a:xfrm>
        </p:spPr>
        <p:txBody>
          <a:bodyPr/>
          <a:lstStyle/>
          <a:p>
            <a:pPr marL="457200"/>
            <a:r>
              <a:rPr lang="de-DE" dirty="0" err="1">
                <a:solidFill>
                  <a:srgbClr val="000000"/>
                </a:solidFill>
              </a:rPr>
              <a:t>P</a:t>
            </a:r>
            <a:r>
              <a:rPr lang="de-DE" dirty="0" err="1"/>
              <a:t>robability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necessity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sufficiency</a:t>
            </a:r>
            <a:endParaRPr lang="de-DE" dirty="0"/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      </a:t>
            </a:r>
            <a:r>
              <a:rPr lang="de-DE" dirty="0">
                <a:solidFill>
                  <a:srgbClr val="008380"/>
                </a:solidFill>
              </a:rPr>
              <a:t>PNS = P(Y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= 1, Y</a:t>
            </a:r>
            <a:r>
              <a:rPr lang="de-DE" baseline="-25000" dirty="0">
                <a:solidFill>
                  <a:srgbClr val="008380"/>
                </a:solidFill>
              </a:rPr>
              <a:t>X=0</a:t>
            </a:r>
            <a:r>
              <a:rPr lang="de-DE" dirty="0">
                <a:solidFill>
                  <a:srgbClr val="008380"/>
                </a:solidFill>
              </a:rPr>
              <a:t> = 0)</a:t>
            </a:r>
          </a:p>
          <a:p>
            <a:pPr marL="11430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571500" indent="-457200"/>
            <a:r>
              <a:rPr lang="de-DE" dirty="0">
                <a:solidFill>
                  <a:srgbClr val="000000"/>
                </a:solidFill>
              </a:rPr>
              <a:t>PN (PS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PNS) </a:t>
            </a:r>
            <a:r>
              <a:rPr lang="de-DE" dirty="0" err="1">
                <a:solidFill>
                  <a:srgbClr val="000000"/>
                </a:solidFill>
              </a:rPr>
              <a:t>can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estimated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from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data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under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assumption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monotonicity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adding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cannot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cause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recurrence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tumor</a:t>
            </a:r>
            <a:r>
              <a:rPr lang="de-DE" dirty="0">
                <a:solidFill>
                  <a:srgbClr val="000000"/>
                </a:solidFill>
              </a:rPr>
              <a:t>) </a:t>
            </a:r>
          </a:p>
          <a:p>
            <a:pPr marL="514350" lvl="1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</a:t>
            </a:r>
            <a:r>
              <a:rPr lang="de-DE" dirty="0">
                <a:solidFill>
                  <a:srgbClr val="008380"/>
                </a:solidFill>
              </a:rPr>
              <a:t>PNS = P(Y=1|do(X=1)) – P(Y=1|do(X=0))</a:t>
            </a:r>
          </a:p>
          <a:p>
            <a:pPr marL="51435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                 = </a:t>
            </a:r>
            <a:r>
              <a:rPr lang="de-DE" dirty="0"/>
              <a:t>total </a:t>
            </a:r>
            <a:r>
              <a:rPr lang="de-DE" dirty="0" err="1"/>
              <a:t>effect</a:t>
            </a:r>
            <a:r>
              <a:rPr lang="de-DE" dirty="0"/>
              <a:t> on </a:t>
            </a:r>
            <a:r>
              <a:rPr lang="de-DE" dirty="0">
                <a:solidFill>
                  <a:srgbClr val="008380"/>
                </a:solidFill>
              </a:rPr>
              <a:t>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changing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no</a:t>
            </a:r>
            <a:endParaRPr lang="de-DE" dirty="0"/>
          </a:p>
          <a:p>
            <a:pPr marL="514350" lvl="1" indent="0">
              <a:buNone/>
            </a:pPr>
            <a:r>
              <a:rPr lang="de-DE" dirty="0"/>
              <a:t>		     </a:t>
            </a:r>
            <a:r>
              <a:rPr lang="de-DE" dirty="0" err="1"/>
              <a:t>irradiation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irradiation</a:t>
            </a:r>
            <a:endParaRPr lang="de-DE" dirty="0">
              <a:solidFill>
                <a:srgbClr val="008380"/>
              </a:solidFill>
            </a:endParaRPr>
          </a:p>
          <a:p>
            <a:pPr marL="514350" lvl="1" indent="0">
              <a:buNone/>
            </a:pPr>
            <a:endParaRPr lang="de-DE" dirty="0">
              <a:solidFill>
                <a:srgbClr val="008380"/>
              </a:solidFill>
            </a:endParaRPr>
          </a:p>
          <a:p>
            <a:pPr marL="11430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11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Mediation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160017"/>
          </a:xfrm>
        </p:spPr>
        <p:txBody>
          <a:bodyPr/>
          <a:lstStyle/>
          <a:p>
            <a:pPr marL="571500" indent="-457200"/>
            <a:r>
              <a:rPr lang="de-DE" dirty="0">
                <a:solidFill>
                  <a:srgbClr val="000000"/>
                </a:solidFill>
              </a:rPr>
              <a:t>Scenario (</a:t>
            </a:r>
            <a:r>
              <a:rPr lang="de-DE" dirty="0" err="1">
                <a:solidFill>
                  <a:srgbClr val="000000"/>
                </a:solidFill>
              </a:rPr>
              <a:t>Indirect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gender</a:t>
            </a:r>
            <a:r>
              <a:rPr lang="de-DE" dirty="0">
                <a:solidFill>
                  <a:srgbClr val="000000"/>
                </a:solidFill>
              </a:rPr>
              <a:t> on </a:t>
            </a:r>
            <a:r>
              <a:rPr lang="de-DE" dirty="0" err="1">
                <a:solidFill>
                  <a:srgbClr val="000000"/>
                </a:solidFill>
              </a:rPr>
              <a:t>hiring</a:t>
            </a:r>
            <a:r>
              <a:rPr lang="de-DE" dirty="0">
                <a:solidFill>
                  <a:srgbClr val="000000"/>
                </a:solidFill>
              </a:rPr>
              <a:t>) </a:t>
            </a:r>
          </a:p>
          <a:p>
            <a:pPr marL="514350" lvl="1" indent="0">
              <a:buNone/>
            </a:pPr>
            <a:r>
              <a:rPr lang="de-DE" dirty="0" err="1">
                <a:solidFill>
                  <a:srgbClr val="000000"/>
                </a:solidFill>
              </a:rPr>
              <a:t>Policy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maker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wants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decide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whether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endParaRPr lang="de-DE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r>
              <a:rPr lang="de-DE" dirty="0" err="1">
                <a:solidFill>
                  <a:srgbClr val="000000"/>
                </a:solidFill>
              </a:rPr>
              <a:t>Make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hiring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procedure</a:t>
            </a:r>
            <a:r>
              <a:rPr lang="de-DE" dirty="0">
                <a:solidFill>
                  <a:srgbClr val="000000"/>
                </a:solidFill>
              </a:rPr>
              <a:t> gender-blind (</a:t>
            </a:r>
            <a:r>
              <a:rPr lang="de-DE" dirty="0" err="1">
                <a:solidFill>
                  <a:srgbClr val="000000"/>
                </a:solidFill>
              </a:rPr>
              <a:t>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or</a:t>
            </a:r>
            <a:endParaRPr lang="de-DE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r>
              <a:rPr lang="de-DE" dirty="0" err="1">
                <a:solidFill>
                  <a:srgbClr val="000000"/>
                </a:solidFill>
              </a:rPr>
              <a:t>Eliminate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gender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inequality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education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job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trainig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indirect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971550" lvl="1" indent="-457200"/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>
                <a:solidFill>
                  <a:srgbClr val="000000"/>
                </a:solidFill>
              </a:rPr>
              <a:t>Controlled</a:t>
            </a:r>
            <a:r>
              <a:rPr lang="de-DE" dirty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identifiable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with</a:t>
            </a:r>
            <a:r>
              <a:rPr lang="de-DE" dirty="0">
                <a:solidFill>
                  <a:srgbClr val="000000"/>
                </a:solidFill>
              </a:rPr>
              <a:t> do </a:t>
            </a:r>
            <a:r>
              <a:rPr lang="de-DE" dirty="0" err="1">
                <a:solidFill>
                  <a:srgbClr val="000000"/>
                </a:solidFill>
              </a:rPr>
              <a:t>expression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lecture</a:t>
            </a:r>
            <a:r>
              <a:rPr lang="de-DE" dirty="0">
                <a:solidFill>
                  <a:srgbClr val="000000"/>
                </a:solidFill>
              </a:rPr>
              <a:t> on </a:t>
            </a:r>
            <a:r>
              <a:rPr lang="de-DE" dirty="0" err="1">
                <a:solidFill>
                  <a:srgbClr val="000000"/>
                </a:solidFill>
              </a:rPr>
              <a:t>interventions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971550" lvl="1" indent="-457200"/>
            <a:r>
              <a:rPr lang="de-DE" dirty="0" err="1">
                <a:solidFill>
                  <a:srgbClr val="000000"/>
                </a:solidFill>
              </a:rPr>
              <a:t>Indirect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non-linear </a:t>
            </a:r>
            <a:r>
              <a:rPr lang="de-DE" dirty="0" err="1">
                <a:solidFill>
                  <a:srgbClr val="000000"/>
                </a:solidFill>
              </a:rPr>
              <a:t>system</a:t>
            </a:r>
            <a:r>
              <a:rPr lang="de-DE" dirty="0">
                <a:solidFill>
                  <a:srgbClr val="000000"/>
                </a:solidFill>
              </a:rPr>
              <a:t> ≠</a:t>
            </a:r>
          </a:p>
          <a:p>
            <a:pPr marL="514350" lvl="1" indent="0">
              <a:buNone/>
            </a:pPr>
            <a:r>
              <a:rPr lang="de-DE" dirty="0">
                <a:solidFill>
                  <a:srgbClr val="000000"/>
                </a:solidFill>
              </a:rPr>
              <a:t>      total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  minus  </a:t>
            </a:r>
            <a:r>
              <a:rPr lang="de-DE" dirty="0" err="1">
                <a:solidFill>
                  <a:srgbClr val="000000"/>
                </a:solidFill>
              </a:rPr>
              <a:t>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endParaRPr lang="de-DE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dirty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3044846" y="5630852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52958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19672" y="61542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 =Gender</a:t>
            </a:r>
          </a:p>
        </p:txBody>
      </p:sp>
      <p:sp>
        <p:nvSpPr>
          <p:cNvPr id="8" name="Oval 7"/>
          <p:cNvSpPr/>
          <p:nvPr/>
        </p:nvSpPr>
        <p:spPr>
          <a:xfrm>
            <a:off x="5133078" y="62280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4196974" y="5579940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3116854" y="6350932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0910" y="5147900"/>
            <a:ext cx="18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</a:t>
            </a:r>
            <a:r>
              <a:rPr lang="de-DE" dirty="0" err="1"/>
              <a:t>Qualification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49102" y="6156012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 =  </a:t>
            </a:r>
            <a:r>
              <a:rPr lang="de-DE" dirty="0" err="1"/>
              <a:t>Hiring</a:t>
            </a:r>
            <a:r>
              <a:rPr lang="de-DE" dirty="0"/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972838" y="63000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7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Mediation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168129"/>
          </a:xfrm>
        </p:spPr>
        <p:txBody>
          <a:bodyPr/>
          <a:lstStyle/>
          <a:p>
            <a:pPr marL="571500" indent="-457200"/>
            <a:r>
              <a:rPr lang="de-DE" dirty="0">
                <a:solidFill>
                  <a:srgbClr val="000000"/>
                </a:solidFill>
              </a:rPr>
              <a:t>In </a:t>
            </a:r>
            <a:r>
              <a:rPr lang="de-DE" dirty="0" err="1">
                <a:solidFill>
                  <a:srgbClr val="000000"/>
                </a:solidFill>
              </a:rPr>
              <a:t>order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determine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gender</a:t>
            </a:r>
            <a:r>
              <a:rPr lang="de-DE" dirty="0">
                <a:solidFill>
                  <a:srgbClr val="000000"/>
                </a:solidFill>
              </a:rPr>
              <a:t>: </a:t>
            </a:r>
          </a:p>
          <a:p>
            <a:pPr marL="971550" lvl="1" indent="-457200"/>
            <a:r>
              <a:rPr lang="de-DE" dirty="0" err="1">
                <a:solidFill>
                  <a:srgbClr val="000000"/>
                </a:solidFill>
              </a:rPr>
              <a:t>Have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substract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outcomes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two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worlds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where</a:t>
            </a:r>
            <a:endParaRPr lang="de-DE" dirty="0">
              <a:solidFill>
                <a:srgbClr val="000000"/>
              </a:solidFill>
            </a:endParaRPr>
          </a:p>
          <a:p>
            <a:pPr marL="1371600" lvl="2" indent="-457200"/>
            <a:r>
              <a:rPr lang="de-DE" dirty="0">
                <a:solidFill>
                  <a:srgbClr val="000000"/>
                </a:solidFill>
              </a:rPr>
              <a:t>In </a:t>
            </a:r>
            <a:r>
              <a:rPr lang="de-DE" dirty="0" err="1">
                <a:solidFill>
                  <a:srgbClr val="000000"/>
                </a:solidFill>
              </a:rPr>
              <a:t>both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gender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kept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fixed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male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1371600" lvl="2" indent="-457200"/>
            <a:r>
              <a:rPr lang="de-DE" dirty="0">
                <a:solidFill>
                  <a:srgbClr val="000000"/>
                </a:solidFill>
              </a:rPr>
              <a:t>but </a:t>
            </a:r>
            <a:r>
              <a:rPr lang="de-DE" dirty="0" err="1">
                <a:solidFill>
                  <a:srgbClr val="000000"/>
                </a:solidFill>
              </a:rPr>
              <a:t>its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mediator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changed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accordingly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had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changed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gender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from</a:t>
            </a:r>
            <a:r>
              <a:rPr lang="de-DE" dirty="0">
                <a:solidFill>
                  <a:srgbClr val="000000"/>
                </a:solidFill>
              </a:rPr>
              <a:t> male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female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971550" lvl="1" indent="-457200"/>
            <a:r>
              <a:rPr lang="de-DE" dirty="0" err="1">
                <a:solidFill>
                  <a:srgbClr val="000000"/>
                </a:solidFill>
              </a:rPr>
              <a:t>Consider</a:t>
            </a:r>
            <a:r>
              <a:rPr lang="de-DE" dirty="0">
                <a:solidFill>
                  <a:srgbClr val="000000"/>
                </a:solidFill>
              </a:rPr>
              <a:t>:    </a:t>
            </a:r>
            <a:r>
              <a:rPr lang="de-DE" dirty="0">
                <a:solidFill>
                  <a:srgbClr val="008380"/>
                </a:solidFill>
              </a:rPr>
              <a:t>E[ 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,</a:t>
            </a:r>
            <a:r>
              <a:rPr lang="de-DE" baseline="-25000" dirty="0">
                <a:solidFill>
                  <a:srgbClr val="008380"/>
                </a:solidFill>
              </a:rPr>
              <a:t>Z=Z</a:t>
            </a:r>
            <a:r>
              <a:rPr lang="de-DE" dirty="0">
                <a:solidFill>
                  <a:srgbClr val="008380"/>
                </a:solidFill>
              </a:rPr>
              <a:t>      -</a:t>
            </a:r>
            <a:r>
              <a:rPr lang="de-DE" baseline="-25000" dirty="0">
                <a:solidFill>
                  <a:srgbClr val="008380"/>
                </a:solidFill>
              </a:rPr>
              <a:t>    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,</a:t>
            </a:r>
            <a:r>
              <a:rPr lang="de-DE" baseline="-25000" dirty="0">
                <a:solidFill>
                  <a:srgbClr val="008380"/>
                </a:solidFill>
              </a:rPr>
              <a:t>Z= Z</a:t>
            </a:r>
            <a:r>
              <a:rPr lang="de-DE" dirty="0">
                <a:solidFill>
                  <a:srgbClr val="008380"/>
                </a:solidFill>
              </a:rPr>
              <a:t>     ]         </a:t>
            </a:r>
          </a:p>
          <a:p>
            <a:pPr marL="514350" lvl="1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                </a:t>
            </a:r>
            <a:r>
              <a:rPr lang="de-DE" dirty="0">
                <a:solidFill>
                  <a:srgbClr val="008000"/>
                </a:solidFill>
              </a:rPr>
              <a:t> </a:t>
            </a:r>
            <a:endParaRPr lang="de-DE" dirty="0">
              <a:solidFill>
                <a:srgbClr val="000000"/>
              </a:solidFill>
            </a:endParaRPr>
          </a:p>
          <a:p>
            <a:pPr marL="571500" indent="-457200"/>
            <a:endParaRPr lang="de-DE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dirty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3044846" y="5630852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52958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19672" y="61542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 =Gender</a:t>
            </a:r>
          </a:p>
        </p:txBody>
      </p:sp>
      <p:sp>
        <p:nvSpPr>
          <p:cNvPr id="8" name="Oval 7"/>
          <p:cNvSpPr/>
          <p:nvPr/>
        </p:nvSpPr>
        <p:spPr>
          <a:xfrm>
            <a:off x="5133078" y="62280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4196974" y="5579940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3116854" y="6350932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0910" y="5147900"/>
            <a:ext cx="18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</a:t>
            </a:r>
            <a:r>
              <a:rPr lang="de-DE" dirty="0" err="1"/>
              <a:t>Qualification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49102" y="6156012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 =  </a:t>
            </a:r>
            <a:r>
              <a:rPr lang="de-DE" dirty="0" err="1"/>
              <a:t>Hiring</a:t>
            </a:r>
            <a:r>
              <a:rPr lang="de-DE" dirty="0"/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972838" y="63000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114303" y="3481263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08380"/>
                </a:solidFill>
              </a:rPr>
              <a:t>X=0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758888" y="3517267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08380"/>
                </a:solidFill>
              </a:rPr>
              <a:t>X=1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259632" y="3861048"/>
            <a:ext cx="6768752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X=1, Z = Z  </a:t>
            </a:r>
            <a:r>
              <a:rPr lang="de-DE" dirty="0">
                <a:solidFill>
                  <a:srgbClr val="008380"/>
                </a:solidFill>
              </a:rPr>
              <a:t>    </a:t>
            </a:r>
            <a:r>
              <a:rPr lang="de-DE" baseline="-25000" dirty="0">
                <a:solidFill>
                  <a:srgbClr val="008380"/>
                </a:solidFill>
              </a:rPr>
              <a:t>(</a:t>
            </a:r>
            <a:r>
              <a:rPr lang="de-DE" baseline="-25000" dirty="0" err="1">
                <a:solidFill>
                  <a:srgbClr val="008380"/>
                </a:solidFill>
              </a:rPr>
              <a:t>u</a:t>
            </a:r>
            <a:r>
              <a:rPr lang="de-DE" baseline="-25000" dirty="0">
                <a:solidFill>
                  <a:srgbClr val="008380"/>
                </a:solidFill>
              </a:rPr>
              <a:t>)</a:t>
            </a:r>
            <a:r>
              <a:rPr lang="de-DE" baseline="-25000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</a:t>
            </a:r>
            <a:r>
              <a:rPr lang="de-DE" dirty="0">
                <a:solidFill>
                  <a:srgbClr val="000000"/>
                </a:solidFill>
              </a:rPr>
              <a:t>= </a:t>
            </a:r>
          </a:p>
          <a:p>
            <a:pPr lvl="1"/>
            <a:r>
              <a:rPr lang="de-DE" dirty="0">
                <a:solidFill>
                  <a:srgbClr val="000000"/>
                </a:solidFill>
              </a:rPr>
              <a:t>Value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world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 = </a:t>
            </a:r>
            <a:r>
              <a:rPr lang="de-DE" dirty="0">
                <a:solidFill>
                  <a:srgbClr val="000000"/>
                </a:solidFill>
              </a:rPr>
              <a:t>1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Z =</a:t>
            </a:r>
            <a:r>
              <a:rPr lang="de-DE" dirty="0">
                <a:solidFill>
                  <a:srgbClr val="000000"/>
                </a:solidFill>
              </a:rPr>
              <a:t> same </a:t>
            </a:r>
            <a:r>
              <a:rPr lang="de-DE" dirty="0" err="1">
                <a:solidFill>
                  <a:srgbClr val="000000"/>
                </a:solidFill>
              </a:rPr>
              <a:t>value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world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 = 0</a:t>
            </a:r>
            <a:r>
              <a:rPr lang="de-DE" dirty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de-DE" dirty="0">
                <a:solidFill>
                  <a:srgbClr val="000000"/>
                </a:solidFill>
              </a:rPr>
              <a:t> Note </a:t>
            </a:r>
            <a:r>
              <a:rPr lang="de-DE" dirty="0" err="1">
                <a:solidFill>
                  <a:srgbClr val="000000"/>
                </a:solidFill>
              </a:rPr>
              <a:t>nesting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counterfactuals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283520" y="4027983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08380"/>
                </a:solidFill>
              </a:rPr>
              <a:t>X=0</a:t>
            </a:r>
          </a:p>
        </p:txBody>
      </p:sp>
    </p:spTree>
    <p:extLst>
      <p:ext uri="{BB962C8B-B14F-4D97-AF65-F5344CB8AC3E}">
        <p14:creationId xmlns:p14="http://schemas.microsoft.com/office/powerpoint/2010/main" val="3562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Mediation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888209"/>
          </a:xfrm>
        </p:spPr>
        <p:txBody>
          <a:bodyPr/>
          <a:lstStyle/>
          <a:p>
            <a:pPr marL="571500" indent="-457200"/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X=1,Z=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  =  </a:t>
            </a:r>
            <a:r>
              <a:rPr lang="de-DE" dirty="0" err="1">
                <a:solidFill>
                  <a:srgbClr val="000000"/>
                </a:solidFill>
              </a:rPr>
              <a:t>hiring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status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with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qualification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treated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as</a:t>
            </a:r>
            <a:r>
              <a:rPr lang="de-DE" dirty="0">
                <a:solidFill>
                  <a:srgbClr val="000000"/>
                </a:solidFill>
              </a:rPr>
              <a:t> male (</a:t>
            </a:r>
            <a:r>
              <a:rPr lang="de-DE" dirty="0">
                <a:solidFill>
                  <a:srgbClr val="008380"/>
                </a:solidFill>
              </a:rPr>
              <a:t>X=1)</a:t>
            </a:r>
          </a:p>
          <a:p>
            <a:pPr marL="457200"/>
            <a:r>
              <a:rPr lang="de-DE" dirty="0" err="1">
                <a:solidFill>
                  <a:srgbClr val="000000"/>
                </a:solidFill>
              </a:rPr>
              <a:t>Averaging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over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possible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qualifications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females</a:t>
            </a:r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	</a:t>
            </a:r>
            <a:r>
              <a:rPr lang="de-DE" dirty="0">
                <a:solidFill>
                  <a:srgbClr val="008380"/>
                </a:solidFill>
              </a:rPr>
              <a:t> 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[Y</a:t>
            </a:r>
            <a:r>
              <a:rPr lang="de-DE" baseline="-25000" dirty="0">
                <a:solidFill>
                  <a:srgbClr val="008380"/>
                </a:solidFill>
              </a:rPr>
              <a:t>X=1,Z=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=0)             (= E[Y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,</a:t>
            </a:r>
            <a:r>
              <a:rPr lang="de-DE" baseline="-25000" dirty="0">
                <a:solidFill>
                  <a:srgbClr val="008380"/>
                </a:solidFill>
              </a:rPr>
              <a:t>Z=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baseline="-25000" dirty="0">
                <a:solidFill>
                  <a:srgbClr val="008380"/>
                </a:solidFill>
              </a:rPr>
              <a:t>Z       </a:t>
            </a:r>
            <a:r>
              <a:rPr lang="de-DE" dirty="0">
                <a:solidFill>
                  <a:srgbClr val="008380"/>
                </a:solidFill>
              </a:rPr>
              <a:t>])</a:t>
            </a:r>
          </a:p>
          <a:p>
            <a:pPr marL="571500" indent="-457200"/>
            <a:r>
              <a:rPr lang="de-DE" dirty="0" err="1">
                <a:solidFill>
                  <a:srgbClr val="000000"/>
                </a:solidFill>
              </a:rPr>
              <a:t>Averaging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over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possible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qualifications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males</a:t>
            </a:r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[Y</a:t>
            </a:r>
            <a:r>
              <a:rPr lang="de-DE" baseline="-25000" dirty="0">
                <a:solidFill>
                  <a:srgbClr val="008380"/>
                </a:solidFill>
              </a:rPr>
              <a:t>X=1,Z=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=1)             (= E[Y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,</a:t>
            </a:r>
            <a:r>
              <a:rPr lang="de-DE" baseline="-25000" dirty="0">
                <a:solidFill>
                  <a:srgbClr val="008380"/>
                </a:solidFill>
              </a:rPr>
              <a:t>Z=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baseline="-25000" dirty="0">
                <a:solidFill>
                  <a:srgbClr val="008380"/>
                </a:solidFill>
              </a:rPr>
              <a:t>Z      </a:t>
            </a:r>
            <a:r>
              <a:rPr lang="de-DE" dirty="0">
                <a:solidFill>
                  <a:srgbClr val="008380"/>
                </a:solidFill>
              </a:rPr>
              <a:t>])</a:t>
            </a:r>
          </a:p>
          <a:p>
            <a:pPr marL="571500" indent="-457200"/>
            <a:r>
              <a:rPr lang="de-DE" dirty="0">
                <a:solidFill>
                  <a:srgbClr val="0000FF"/>
                </a:solidFill>
              </a:rPr>
              <a:t>Natural </a:t>
            </a:r>
            <a:r>
              <a:rPr lang="de-DE" dirty="0" err="1">
                <a:solidFill>
                  <a:srgbClr val="0000FF"/>
                </a:solidFill>
              </a:rPr>
              <a:t>indirect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effect</a:t>
            </a:r>
            <a:r>
              <a:rPr lang="de-DE" dirty="0">
                <a:solidFill>
                  <a:srgbClr val="0000FF"/>
                </a:solidFill>
              </a:rPr>
              <a:t> (NIE)</a:t>
            </a: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[Y</a:t>
            </a:r>
            <a:r>
              <a:rPr lang="de-DE" baseline="-25000" dirty="0">
                <a:solidFill>
                  <a:srgbClr val="008380"/>
                </a:solidFill>
              </a:rPr>
              <a:t>X=1,Z=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 (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=0) -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=1) )</a:t>
            </a:r>
          </a:p>
          <a:p>
            <a:pPr marL="571500" indent="-457200"/>
            <a:endParaRPr lang="de-DE" dirty="0">
              <a:solidFill>
                <a:srgbClr val="000000"/>
              </a:solidFill>
            </a:endParaRPr>
          </a:p>
          <a:p>
            <a:pPr marL="571500" indent="-457200"/>
            <a:endParaRPr lang="de-DE" b="1" dirty="0">
              <a:solidFill>
                <a:srgbClr val="000000"/>
              </a:solidFill>
            </a:endParaRPr>
          </a:p>
          <a:p>
            <a:pPr marL="571500" indent="-457200"/>
            <a:endParaRPr lang="de-DE" dirty="0">
              <a:solidFill>
                <a:srgbClr val="000000"/>
              </a:solidFill>
            </a:endParaRPr>
          </a:p>
          <a:p>
            <a:pPr marL="571500" indent="-457200"/>
            <a:endParaRPr lang="de-DE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dirty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3044846" y="5630852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52958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19672" y="61542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 =Gender</a:t>
            </a:r>
          </a:p>
        </p:txBody>
      </p:sp>
      <p:sp>
        <p:nvSpPr>
          <p:cNvPr id="8" name="Oval 7"/>
          <p:cNvSpPr/>
          <p:nvPr/>
        </p:nvSpPr>
        <p:spPr>
          <a:xfrm>
            <a:off x="5133078" y="62280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4196974" y="5579940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3116854" y="6350932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0910" y="5147900"/>
            <a:ext cx="18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</a:t>
            </a:r>
            <a:r>
              <a:rPr lang="de-DE" dirty="0" err="1"/>
              <a:t>Qualification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49102" y="6156012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 =  </a:t>
            </a:r>
            <a:r>
              <a:rPr lang="de-DE" dirty="0" err="1"/>
              <a:t>Hiring</a:t>
            </a:r>
            <a:r>
              <a:rPr lang="de-DE" dirty="0"/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972838" y="63000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5796136" y="5013176"/>
            <a:ext cx="3096344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Called</a:t>
            </a:r>
            <a:r>
              <a:rPr lang="de-DE" dirty="0">
                <a:solidFill>
                  <a:srgbClr val="000000"/>
                </a:solidFill>
              </a:rPr>
              <a:t> ``</a:t>
            </a:r>
            <a:r>
              <a:rPr lang="de-DE" dirty="0" err="1">
                <a:solidFill>
                  <a:srgbClr val="000000"/>
                </a:solidFill>
              </a:rPr>
              <a:t>natural</a:t>
            </a:r>
            <a:r>
              <a:rPr lang="de-DE" dirty="0">
                <a:solidFill>
                  <a:srgbClr val="000000"/>
                </a:solidFill>
              </a:rPr>
              <a:t>‘‘ </a:t>
            </a:r>
            <a:r>
              <a:rPr lang="de-DE" dirty="0" err="1">
                <a:solidFill>
                  <a:srgbClr val="000000"/>
                </a:solidFill>
              </a:rPr>
              <a:t>because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r>
              <a:rPr lang="de-DE" dirty="0" err="1">
                <a:solidFill>
                  <a:srgbClr val="000000"/>
                </a:solidFill>
              </a:rPr>
              <a:t>nature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determines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value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endParaRPr lang="de-DE" dirty="0">
              <a:solidFill>
                <a:srgbClr val="000000"/>
              </a:solidFill>
            </a:endParaRPr>
          </a:p>
          <a:p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as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opposed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controlled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r>
              <a:rPr lang="de-DE" dirty="0" err="1">
                <a:solidFill>
                  <a:srgbClr val="000000"/>
                </a:solidFill>
              </a:rPr>
              <a:t>fixation</a:t>
            </a:r>
            <a:r>
              <a:rPr lang="de-DE" dirty="0">
                <a:solidFill>
                  <a:srgbClr val="000000"/>
                </a:solidFill>
              </a:rPr>
              <a:t> in CDE)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236296" y="2761183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08380"/>
                </a:solidFill>
              </a:rPr>
              <a:t>X=0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092280" y="3750130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08380"/>
                </a:solidFill>
              </a:rPr>
              <a:t>X=1</a:t>
            </a:r>
          </a:p>
        </p:txBody>
      </p:sp>
    </p:spTree>
    <p:extLst>
      <p:ext uri="{BB962C8B-B14F-4D97-AF65-F5344CB8AC3E}">
        <p14:creationId xmlns:p14="http://schemas.microsoft.com/office/powerpoint/2010/main" val="170153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Mediation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880097"/>
          </a:xfrm>
        </p:spPr>
        <p:txBody>
          <a:bodyPr/>
          <a:lstStyle/>
          <a:p>
            <a:pPr marL="571500" indent="-457200"/>
            <a:r>
              <a:rPr lang="de-DE" dirty="0">
                <a:solidFill>
                  <a:srgbClr val="0000FF"/>
                </a:solidFill>
              </a:rPr>
              <a:t>Natural </a:t>
            </a:r>
            <a:r>
              <a:rPr lang="de-DE" dirty="0" err="1">
                <a:solidFill>
                  <a:srgbClr val="0000FF"/>
                </a:solidFill>
              </a:rPr>
              <a:t>indirect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effect</a:t>
            </a:r>
            <a:r>
              <a:rPr lang="de-DE" dirty="0">
                <a:solidFill>
                  <a:srgbClr val="0000FF"/>
                </a:solidFill>
              </a:rPr>
              <a:t> (NIE)</a:t>
            </a: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[Y</a:t>
            </a:r>
            <a:r>
              <a:rPr lang="de-DE" baseline="-25000" dirty="0">
                <a:solidFill>
                  <a:srgbClr val="008380"/>
                </a:solidFill>
              </a:rPr>
              <a:t>X=1,Z=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 (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=0) -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=1) )</a:t>
            </a:r>
          </a:p>
          <a:p>
            <a:pPr marL="571500" indent="-457200"/>
            <a:r>
              <a:rPr lang="de-DE" dirty="0">
                <a:solidFill>
                  <a:srgbClr val="000000"/>
                </a:solidFill>
              </a:rPr>
              <a:t>NIE  </a:t>
            </a:r>
            <a:r>
              <a:rPr lang="de-DE" dirty="0" err="1">
                <a:solidFill>
                  <a:srgbClr val="000000"/>
                </a:solidFill>
              </a:rPr>
              <a:t>identifiable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from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data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absence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confounding</a:t>
            </a:r>
            <a:r>
              <a:rPr lang="de-DE" dirty="0">
                <a:solidFill>
                  <a:srgbClr val="000000"/>
                </a:solidFill>
              </a:rPr>
              <a:t> (Pearl 2001)</a:t>
            </a: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</a:t>
            </a:r>
            <a:r>
              <a:rPr lang="de-DE" dirty="0">
                <a:solidFill>
                  <a:srgbClr val="008380"/>
                </a:solidFill>
              </a:rPr>
              <a:t>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[Y| X=1,Z=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 (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=0) -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=1) )</a:t>
            </a:r>
          </a:p>
          <a:p>
            <a:pPr marL="11430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b="1" dirty="0">
              <a:solidFill>
                <a:srgbClr val="000000"/>
              </a:solidFill>
            </a:endParaRPr>
          </a:p>
          <a:p>
            <a:pPr marL="971550" lvl="1" indent="-457200"/>
            <a:endParaRPr lang="de-DE" b="1" dirty="0">
              <a:solidFill>
                <a:srgbClr val="000000"/>
              </a:solidFill>
            </a:endParaRPr>
          </a:p>
          <a:p>
            <a:pPr marL="571500" indent="-457200"/>
            <a:endParaRPr lang="de-DE" dirty="0">
              <a:solidFill>
                <a:srgbClr val="000000"/>
              </a:solidFill>
            </a:endParaRPr>
          </a:p>
          <a:p>
            <a:pPr marL="571500" indent="-457200"/>
            <a:endParaRPr lang="de-DE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dirty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3044846" y="5630852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52958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19672" y="61542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 =Gender</a:t>
            </a:r>
          </a:p>
        </p:txBody>
      </p:sp>
      <p:sp>
        <p:nvSpPr>
          <p:cNvPr id="8" name="Oval 7"/>
          <p:cNvSpPr/>
          <p:nvPr/>
        </p:nvSpPr>
        <p:spPr>
          <a:xfrm>
            <a:off x="5133078" y="62280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4196974" y="5579940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3116854" y="6350932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0910" y="5147900"/>
            <a:ext cx="18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</a:t>
            </a:r>
            <a:r>
              <a:rPr lang="de-DE" dirty="0" err="1"/>
              <a:t>Qualification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49102" y="6156012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 =  </a:t>
            </a:r>
            <a:r>
              <a:rPr lang="de-DE" dirty="0" err="1"/>
              <a:t>Hiring</a:t>
            </a:r>
            <a:r>
              <a:rPr lang="de-DE" dirty="0"/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972838" y="63000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755576" y="3933056"/>
            <a:ext cx="87129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>
                <a:solidFill>
                  <a:srgbClr val="3366FF"/>
                </a:solidFill>
              </a:rPr>
              <a:t>J. Pearl</a:t>
            </a:r>
            <a:r>
              <a:rPr lang="de-DE" sz="1600" dirty="0">
                <a:solidFill>
                  <a:srgbClr val="3366FF"/>
                </a:solidFill>
              </a:rPr>
              <a:t>: </a:t>
            </a:r>
            <a:r>
              <a:rPr lang="de-DE" sz="1600" dirty="0" err="1">
                <a:solidFill>
                  <a:srgbClr val="3366FF"/>
                </a:solidFill>
              </a:rPr>
              <a:t>Direct</a:t>
            </a:r>
            <a:r>
              <a:rPr lang="de-DE" sz="1600" dirty="0">
                <a:solidFill>
                  <a:srgbClr val="3366FF"/>
                </a:solidFill>
              </a:rPr>
              <a:t> </a:t>
            </a:r>
            <a:r>
              <a:rPr lang="de-DE" sz="1600" dirty="0" err="1">
                <a:solidFill>
                  <a:srgbClr val="3366FF"/>
                </a:solidFill>
              </a:rPr>
              <a:t>and</a:t>
            </a:r>
            <a:r>
              <a:rPr lang="de-DE" sz="1600" dirty="0">
                <a:solidFill>
                  <a:srgbClr val="3366FF"/>
                </a:solidFill>
              </a:rPr>
              <a:t> </a:t>
            </a:r>
            <a:r>
              <a:rPr lang="de-DE" sz="1600" dirty="0" err="1">
                <a:solidFill>
                  <a:srgbClr val="3366FF"/>
                </a:solidFill>
              </a:rPr>
              <a:t>indirect</a:t>
            </a:r>
            <a:r>
              <a:rPr lang="de-DE" sz="1600" dirty="0">
                <a:solidFill>
                  <a:srgbClr val="3366FF"/>
                </a:solidFill>
              </a:rPr>
              <a:t> </a:t>
            </a:r>
            <a:r>
              <a:rPr lang="de-DE" sz="1600" dirty="0" err="1">
                <a:solidFill>
                  <a:srgbClr val="3366FF"/>
                </a:solidFill>
              </a:rPr>
              <a:t>effects</a:t>
            </a:r>
            <a:r>
              <a:rPr lang="de-DE" sz="1600" dirty="0">
                <a:solidFill>
                  <a:srgbClr val="3366FF"/>
                </a:solidFill>
              </a:rPr>
              <a:t>. </a:t>
            </a:r>
            <a:r>
              <a:rPr lang="de-DE" sz="1600" dirty="0" err="1">
                <a:solidFill>
                  <a:srgbClr val="3366FF"/>
                </a:solidFill>
              </a:rPr>
              <a:t>Proceedings</a:t>
            </a:r>
            <a:r>
              <a:rPr lang="de-DE" sz="1600" dirty="0">
                <a:solidFill>
                  <a:srgbClr val="3366FF"/>
                </a:solidFill>
              </a:rPr>
              <a:t> </a:t>
            </a:r>
            <a:r>
              <a:rPr lang="de-DE" sz="1600" dirty="0" err="1">
                <a:solidFill>
                  <a:srgbClr val="3366FF"/>
                </a:solidFill>
              </a:rPr>
              <a:t>of</a:t>
            </a:r>
            <a:r>
              <a:rPr lang="de-DE" sz="1600" dirty="0">
                <a:solidFill>
                  <a:srgbClr val="3366FF"/>
                </a:solidFill>
              </a:rPr>
              <a:t> </a:t>
            </a:r>
            <a:r>
              <a:rPr lang="de-DE" sz="1600" dirty="0" err="1">
                <a:solidFill>
                  <a:srgbClr val="3366FF"/>
                </a:solidFill>
              </a:rPr>
              <a:t>the</a:t>
            </a:r>
            <a:r>
              <a:rPr lang="de-DE" sz="1600" dirty="0">
                <a:solidFill>
                  <a:srgbClr val="3366FF"/>
                </a:solidFill>
              </a:rPr>
              <a:t> 7th Conference on </a:t>
            </a:r>
            <a:r>
              <a:rPr lang="de-DE" sz="1600" dirty="0" err="1">
                <a:solidFill>
                  <a:srgbClr val="3366FF"/>
                </a:solidFill>
              </a:rPr>
              <a:t>Uncertainty</a:t>
            </a:r>
            <a:r>
              <a:rPr lang="de-DE" sz="1600" dirty="0">
                <a:solidFill>
                  <a:srgbClr val="3366FF"/>
                </a:solidFill>
              </a:rPr>
              <a:t> in AI.</a:t>
            </a:r>
          </a:p>
          <a:p>
            <a:r>
              <a:rPr lang="de-DE" sz="1600" dirty="0">
                <a:solidFill>
                  <a:srgbClr val="3366FF"/>
                </a:solidFill>
              </a:rPr>
              <a:t>411-420, 2001</a:t>
            </a:r>
          </a:p>
        </p:txBody>
      </p:sp>
    </p:spTree>
    <p:extLst>
      <p:ext uri="{BB962C8B-B14F-4D97-AF65-F5344CB8AC3E}">
        <p14:creationId xmlns:p14="http://schemas.microsoft.com/office/powerpoint/2010/main" val="81845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Toolkit for Mediation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863873"/>
          </a:xfrm>
        </p:spPr>
        <p:txBody>
          <a:bodyPr/>
          <a:lstStyle/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Mediation </a:t>
            </a:r>
            <a:r>
              <a:rPr lang="de-DE" dirty="0" err="1">
                <a:solidFill>
                  <a:srgbClr val="000000"/>
                </a:solidFill>
              </a:rPr>
              <a:t>problem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971550" lvl="1" indent="-457200"/>
            <a:r>
              <a:rPr lang="de-DE" dirty="0">
                <a:solidFill>
                  <a:srgbClr val="008380"/>
                </a:solidFill>
              </a:rPr>
              <a:t>T = f(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baseline="-25000" dirty="0" err="1">
                <a:solidFill>
                  <a:srgbClr val="008380"/>
                </a:solidFill>
              </a:rPr>
              <a:t>T</a:t>
            </a:r>
            <a:r>
              <a:rPr lang="de-DE" dirty="0">
                <a:solidFill>
                  <a:srgbClr val="008380"/>
                </a:solidFill>
              </a:rPr>
              <a:t>);    </a:t>
            </a:r>
          </a:p>
          <a:p>
            <a:pPr marL="971550" lvl="1" indent="-457200"/>
            <a:r>
              <a:rPr lang="de-DE" dirty="0">
                <a:solidFill>
                  <a:srgbClr val="008380"/>
                </a:solidFill>
              </a:rPr>
              <a:t>m = </a:t>
            </a:r>
            <a:r>
              <a:rPr lang="de-DE" dirty="0" err="1">
                <a:solidFill>
                  <a:srgbClr val="008380"/>
                </a:solidFill>
              </a:rPr>
              <a:t>f</a:t>
            </a:r>
            <a:r>
              <a:rPr lang="de-DE" baseline="-25000" dirty="0" err="1">
                <a:solidFill>
                  <a:srgbClr val="008380"/>
                </a:solidFill>
              </a:rPr>
              <a:t>M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t,u</a:t>
            </a:r>
            <a:r>
              <a:rPr lang="de-DE" baseline="-25000" dirty="0" err="1">
                <a:solidFill>
                  <a:srgbClr val="008380"/>
                </a:solidFill>
              </a:rPr>
              <a:t>M</a:t>
            </a:r>
            <a:r>
              <a:rPr lang="de-DE" dirty="0">
                <a:solidFill>
                  <a:srgbClr val="008380"/>
                </a:solidFill>
              </a:rPr>
              <a:t>); </a:t>
            </a:r>
          </a:p>
          <a:p>
            <a:pPr marL="971550" lvl="1" indent="-457200"/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f</a:t>
            </a:r>
            <a:r>
              <a:rPr lang="de-DE" baseline="-25000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t,m,u</a:t>
            </a:r>
            <a:r>
              <a:rPr lang="de-DE" baseline="-25000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114300" indent="0">
              <a:buNone/>
            </a:pPr>
            <a:endParaRPr lang="de-DE" b="1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5727126" y="1958444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735238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310064" y="24928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</a:t>
            </a:r>
          </a:p>
        </p:txBody>
      </p:sp>
      <p:sp>
        <p:nvSpPr>
          <p:cNvPr id="8" name="Oval 7"/>
          <p:cNvSpPr/>
          <p:nvPr/>
        </p:nvSpPr>
        <p:spPr>
          <a:xfrm>
            <a:off x="7815358" y="2555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6879254" y="1907532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5799134" y="2678524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877329" y="1691516"/>
            <a:ext cx="37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8031382" y="248360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3" name="Oval 12"/>
          <p:cNvSpPr/>
          <p:nvPr/>
        </p:nvSpPr>
        <p:spPr>
          <a:xfrm>
            <a:off x="5655118" y="26276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750224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6990748" y="1196752"/>
            <a:ext cx="47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M</a:t>
            </a:r>
          </a:p>
        </p:txBody>
      </p:sp>
      <p:cxnSp>
        <p:nvCxnSpPr>
          <p:cNvPr id="16" name="Gerade Verbindung mit Pfeil 15"/>
          <p:cNvCxnSpPr>
            <a:stCxn id="14" idx="4"/>
            <a:endCxn id="6" idx="0"/>
          </p:cNvCxnSpPr>
          <p:nvPr/>
        </p:nvCxnSpPr>
        <p:spPr>
          <a:xfrm flipH="1">
            <a:off x="6807246" y="1484768"/>
            <a:ext cx="14986" cy="350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046368" y="21328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8081212" y="185411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cxnSp>
        <p:nvCxnSpPr>
          <p:cNvPr id="24" name="Gerade Verbindung mit Pfeil 23"/>
          <p:cNvCxnSpPr>
            <a:stCxn id="22" idx="4"/>
            <a:endCxn id="8" idx="0"/>
          </p:cNvCxnSpPr>
          <p:nvPr/>
        </p:nvCxnSpPr>
        <p:spPr>
          <a:xfrm flipH="1">
            <a:off x="7887366" y="2276872"/>
            <a:ext cx="231010" cy="2787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382072" y="2132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4950024" y="1979548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T</a:t>
            </a:r>
          </a:p>
        </p:txBody>
      </p:sp>
      <p:cxnSp>
        <p:nvCxnSpPr>
          <p:cNvPr id="28" name="Gerade Verbindung mit Pfeil 27"/>
          <p:cNvCxnSpPr>
            <a:stCxn id="26" idx="4"/>
            <a:endCxn id="13" idx="1"/>
          </p:cNvCxnSpPr>
          <p:nvPr/>
        </p:nvCxnSpPr>
        <p:spPr>
          <a:xfrm>
            <a:off x="5454080" y="2276856"/>
            <a:ext cx="222129" cy="371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808257"/>
              </p:ext>
            </p:extLst>
          </p:nvPr>
        </p:nvGraphicFramePr>
        <p:xfrm>
          <a:off x="539552" y="3212976"/>
          <a:ext cx="8208912" cy="3037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Effect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Formula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TE            =  </a:t>
                      </a:r>
                      <a:r>
                        <a:rPr lang="de-DE" baseline="0" dirty="0">
                          <a:solidFill>
                            <a:srgbClr val="008380"/>
                          </a:solidFill>
                        </a:rPr>
                        <a:t>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E[Y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-Y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0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] = E[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Y|do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(T=1)]-E[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Y|do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(T=0)]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Controlled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direct</a:t>
                      </a:r>
                      <a:endParaRPr lang="de-DE" dirty="0"/>
                    </a:p>
                    <a:p>
                      <a:r>
                        <a:rPr lang="de-DE" dirty="0"/>
                        <a:t>(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fixed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mediator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>
                          <a:solidFill>
                            <a:srgbClr val="008380"/>
                          </a:solidFill>
                        </a:rPr>
                        <a:t>M=m</a:t>
                      </a:r>
                      <a:r>
                        <a:rPr lang="de-DE" baseline="0" dirty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CDM(m)   =   E[Y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1,m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-Y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0,m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] =</a:t>
                      </a:r>
                    </a:p>
                    <a:p>
                      <a:r>
                        <a:rPr lang="de-DE" baseline="0" dirty="0">
                          <a:solidFill>
                            <a:srgbClr val="008380"/>
                          </a:solidFill>
                        </a:rPr>
                        <a:t>                  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=   E[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Y|do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(T=1, M=m)-E[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Y|do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(T=0, M=m)]</a:t>
                      </a:r>
                    </a:p>
                    <a:p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Natural </a:t>
                      </a:r>
                      <a:r>
                        <a:rPr lang="de-DE" dirty="0" err="1"/>
                        <a:t>direct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NDE</a:t>
                      </a:r>
                      <a:r>
                        <a:rPr lang="de-DE" baseline="0" dirty="0">
                          <a:solidFill>
                            <a:srgbClr val="008380"/>
                          </a:solidFill>
                        </a:rPr>
                        <a:t>         =  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E[ 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1,M  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-</a:t>
                      </a:r>
                      <a:r>
                        <a:rPr lang="de-DE" baseline="0" dirty="0">
                          <a:solidFill>
                            <a:srgbClr val="008380"/>
                          </a:solidFill>
                        </a:rPr>
                        <a:t>    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0,M 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Natural </a:t>
                      </a:r>
                      <a:r>
                        <a:rPr lang="de-DE" dirty="0" err="1"/>
                        <a:t>indirect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NIE           =   E[ 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0,M  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-</a:t>
                      </a:r>
                      <a:r>
                        <a:rPr lang="de-DE" baseline="0" dirty="0">
                          <a:solidFill>
                            <a:srgbClr val="008380"/>
                          </a:solidFill>
                        </a:rPr>
                        <a:t>    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0,M 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]</a:t>
                      </a:r>
                    </a:p>
                    <a:p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" name="Textfeld 32"/>
          <p:cNvSpPr txBox="1"/>
          <p:nvPr/>
        </p:nvSpPr>
        <p:spPr>
          <a:xfrm>
            <a:off x="5004048" y="5054987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rgbClr val="008380"/>
                </a:solidFill>
              </a:rPr>
              <a:t>0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5724128" y="5054987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rgbClr val="008380"/>
                </a:solidFill>
              </a:rPr>
              <a:t>0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5004048" y="5415027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rgbClr val="008380"/>
                </a:solidFill>
              </a:rPr>
              <a:t>1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5724128" y="5415027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rgbClr val="00838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6903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Toolkit for Mediation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016001"/>
          </a:xfrm>
        </p:spPr>
        <p:txBody>
          <a:bodyPr/>
          <a:lstStyle/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Mediation </a:t>
            </a:r>
            <a:r>
              <a:rPr lang="de-DE" dirty="0" err="1">
                <a:solidFill>
                  <a:srgbClr val="000000"/>
                </a:solidFill>
              </a:rPr>
              <a:t>problem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971550" lvl="1" indent="-457200"/>
            <a:r>
              <a:rPr lang="de-DE" dirty="0">
                <a:solidFill>
                  <a:srgbClr val="000000"/>
                </a:solidFill>
              </a:rPr>
              <a:t>T = f(</a:t>
            </a:r>
            <a:r>
              <a:rPr lang="de-DE" dirty="0" err="1">
                <a:solidFill>
                  <a:srgbClr val="000000"/>
                </a:solidFill>
              </a:rPr>
              <a:t>u</a:t>
            </a:r>
            <a:r>
              <a:rPr lang="de-DE" baseline="-25000" dirty="0" err="1">
                <a:solidFill>
                  <a:srgbClr val="000000"/>
                </a:solidFill>
              </a:rPr>
              <a:t>T</a:t>
            </a:r>
            <a:r>
              <a:rPr lang="de-DE" dirty="0">
                <a:solidFill>
                  <a:srgbClr val="000000"/>
                </a:solidFill>
              </a:rPr>
              <a:t>);    </a:t>
            </a:r>
          </a:p>
          <a:p>
            <a:pPr marL="971550" lvl="1" indent="-457200"/>
            <a:r>
              <a:rPr lang="de-DE" dirty="0">
                <a:solidFill>
                  <a:srgbClr val="000000"/>
                </a:solidFill>
              </a:rPr>
              <a:t>m = </a:t>
            </a:r>
            <a:r>
              <a:rPr lang="de-DE" dirty="0" err="1">
                <a:solidFill>
                  <a:srgbClr val="000000"/>
                </a:solidFill>
              </a:rPr>
              <a:t>f</a:t>
            </a:r>
            <a:r>
              <a:rPr lang="de-DE" baseline="-25000" dirty="0" err="1">
                <a:solidFill>
                  <a:srgbClr val="000000"/>
                </a:solidFill>
              </a:rPr>
              <a:t>M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>
                <a:solidFill>
                  <a:srgbClr val="000000"/>
                </a:solidFill>
              </a:rPr>
              <a:t>t,u</a:t>
            </a:r>
            <a:r>
              <a:rPr lang="de-DE" baseline="-25000" dirty="0" err="1">
                <a:solidFill>
                  <a:srgbClr val="000000"/>
                </a:solidFill>
              </a:rPr>
              <a:t>M</a:t>
            </a:r>
            <a:r>
              <a:rPr lang="de-DE" dirty="0">
                <a:solidFill>
                  <a:srgbClr val="000000"/>
                </a:solidFill>
              </a:rPr>
              <a:t>); </a:t>
            </a:r>
          </a:p>
          <a:p>
            <a:pPr marL="971550" lvl="1" indent="-457200"/>
            <a:r>
              <a:rPr lang="de-DE" dirty="0" err="1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 = </a:t>
            </a:r>
            <a:r>
              <a:rPr lang="de-DE" dirty="0" err="1">
                <a:solidFill>
                  <a:srgbClr val="000000"/>
                </a:solidFill>
              </a:rPr>
              <a:t>f</a:t>
            </a:r>
            <a:r>
              <a:rPr lang="de-DE" baseline="-25000" dirty="0" err="1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>
                <a:solidFill>
                  <a:srgbClr val="000000"/>
                </a:solidFill>
              </a:rPr>
              <a:t>t,m,u</a:t>
            </a:r>
            <a:r>
              <a:rPr lang="de-DE" baseline="-25000" dirty="0" err="1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971550" lvl="1" indent="-457200"/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b="1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5727126" y="1958444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735238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310064" y="24928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</a:t>
            </a:r>
          </a:p>
        </p:txBody>
      </p:sp>
      <p:sp>
        <p:nvSpPr>
          <p:cNvPr id="8" name="Oval 7"/>
          <p:cNvSpPr/>
          <p:nvPr/>
        </p:nvSpPr>
        <p:spPr>
          <a:xfrm>
            <a:off x="7815358" y="2555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6879254" y="1907532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5799134" y="2678524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877329" y="1691516"/>
            <a:ext cx="37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8031382" y="248360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3" name="Oval 12"/>
          <p:cNvSpPr/>
          <p:nvPr/>
        </p:nvSpPr>
        <p:spPr>
          <a:xfrm>
            <a:off x="5655118" y="26276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750224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6990748" y="1196752"/>
            <a:ext cx="47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M</a:t>
            </a:r>
          </a:p>
        </p:txBody>
      </p:sp>
      <p:cxnSp>
        <p:nvCxnSpPr>
          <p:cNvPr id="16" name="Gerade Verbindung mit Pfeil 15"/>
          <p:cNvCxnSpPr>
            <a:stCxn id="14" idx="4"/>
            <a:endCxn id="6" idx="0"/>
          </p:cNvCxnSpPr>
          <p:nvPr/>
        </p:nvCxnSpPr>
        <p:spPr>
          <a:xfrm flipH="1">
            <a:off x="6807246" y="1484768"/>
            <a:ext cx="14986" cy="350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046368" y="21328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8081212" y="185411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cxnSp>
        <p:nvCxnSpPr>
          <p:cNvPr id="24" name="Gerade Verbindung mit Pfeil 23"/>
          <p:cNvCxnSpPr>
            <a:stCxn id="22" idx="4"/>
            <a:endCxn id="8" idx="0"/>
          </p:cNvCxnSpPr>
          <p:nvPr/>
        </p:nvCxnSpPr>
        <p:spPr>
          <a:xfrm flipH="1">
            <a:off x="7887366" y="2276872"/>
            <a:ext cx="231010" cy="2787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382072" y="2132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4950024" y="1979548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T</a:t>
            </a:r>
          </a:p>
        </p:txBody>
      </p:sp>
      <p:cxnSp>
        <p:nvCxnSpPr>
          <p:cNvPr id="28" name="Gerade Verbindung mit Pfeil 27"/>
          <p:cNvCxnSpPr>
            <a:stCxn id="26" idx="4"/>
            <a:endCxn id="13" idx="1"/>
          </p:cNvCxnSpPr>
          <p:nvPr/>
        </p:nvCxnSpPr>
        <p:spPr>
          <a:xfrm>
            <a:off x="5454080" y="2276856"/>
            <a:ext cx="222129" cy="371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323528" y="3284984"/>
            <a:ext cx="8424936" cy="329320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 err="1">
                <a:solidFill>
                  <a:srgbClr val="FF0000"/>
                </a:solidFill>
              </a:rPr>
              <a:t>Observations</a:t>
            </a:r>
            <a:endParaRPr lang="de-DE" sz="2600" b="1" dirty="0">
              <a:solidFill>
                <a:srgbClr val="FF0000"/>
              </a:solidFill>
            </a:endParaRPr>
          </a:p>
          <a:p>
            <a:pPr marL="914400" lvl="1" indent="-457200">
              <a:buFont typeface="Arial"/>
              <a:buChar char="•"/>
            </a:pPr>
            <a:r>
              <a:rPr lang="de-DE" sz="2600" dirty="0">
                <a:solidFill>
                  <a:srgbClr val="008380"/>
                </a:solidFill>
              </a:rPr>
              <a:t>TE = NDE – </a:t>
            </a:r>
            <a:r>
              <a:rPr lang="de-DE" sz="2600" dirty="0" err="1">
                <a:solidFill>
                  <a:srgbClr val="008380"/>
                </a:solidFill>
              </a:rPr>
              <a:t>NIE</a:t>
            </a:r>
            <a:r>
              <a:rPr lang="de-DE" sz="2600" baseline="-25000" dirty="0" err="1">
                <a:solidFill>
                  <a:srgbClr val="008380"/>
                </a:solidFill>
              </a:rPr>
              <a:t>r</a:t>
            </a:r>
            <a:r>
              <a:rPr lang="de-DE" sz="2600" baseline="-25000" dirty="0">
                <a:solidFill>
                  <a:srgbClr val="008380"/>
                </a:solidFill>
              </a:rPr>
              <a:t>    </a:t>
            </a:r>
            <a:r>
              <a:rPr lang="de-DE" sz="2600" dirty="0">
                <a:solidFill>
                  <a:schemeClr val="tx1"/>
                </a:solidFill>
              </a:rPr>
              <a:t>(</a:t>
            </a:r>
            <a:r>
              <a:rPr lang="de-DE" sz="2600" dirty="0" err="1">
                <a:solidFill>
                  <a:schemeClr val="tx1"/>
                </a:solidFill>
              </a:rPr>
              <a:t>for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changing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T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from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0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to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1</a:t>
            </a:r>
            <a:r>
              <a:rPr lang="de-DE" sz="2600" dirty="0">
                <a:solidFill>
                  <a:schemeClr val="tx1"/>
                </a:solidFill>
              </a:rPr>
              <a:t>)</a:t>
            </a:r>
          </a:p>
          <a:p>
            <a:pPr marL="1371600" lvl="2" indent="-457200">
              <a:buFont typeface="Arial"/>
              <a:buChar char="•"/>
            </a:pPr>
            <a:r>
              <a:rPr lang="de-DE" sz="2600" dirty="0" err="1"/>
              <a:t>where</a:t>
            </a:r>
            <a:r>
              <a:rPr lang="de-DE" sz="2600" dirty="0"/>
              <a:t> </a:t>
            </a:r>
            <a:r>
              <a:rPr lang="de-DE" sz="2600" dirty="0" err="1">
                <a:solidFill>
                  <a:srgbClr val="008380"/>
                </a:solidFill>
              </a:rPr>
              <a:t>NIE</a:t>
            </a:r>
            <a:r>
              <a:rPr lang="de-DE" sz="2600" baseline="-25000" dirty="0" err="1">
                <a:solidFill>
                  <a:srgbClr val="008380"/>
                </a:solidFill>
              </a:rPr>
              <a:t>r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NIE</a:t>
            </a:r>
            <a:r>
              <a:rPr lang="de-DE" sz="2600" dirty="0"/>
              <a:t> </a:t>
            </a:r>
            <a:r>
              <a:rPr lang="de-DE" sz="2600" dirty="0" err="1"/>
              <a:t>under</a:t>
            </a:r>
            <a:r>
              <a:rPr lang="de-DE" sz="2600" dirty="0"/>
              <a:t> </a:t>
            </a:r>
            <a:r>
              <a:rPr lang="de-DE" sz="2600" dirty="0" err="1"/>
              <a:t>reverse</a:t>
            </a:r>
            <a:r>
              <a:rPr lang="de-DE" sz="2600" dirty="0"/>
              <a:t> </a:t>
            </a:r>
            <a:r>
              <a:rPr lang="de-DE" sz="2600" dirty="0" err="1"/>
              <a:t>transition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treatment</a:t>
            </a:r>
            <a:r>
              <a:rPr lang="de-DE" sz="2600" dirty="0"/>
              <a:t>, i.e.,  </a:t>
            </a:r>
            <a:r>
              <a:rPr lang="de-DE" sz="2600" dirty="0">
                <a:solidFill>
                  <a:srgbClr val="008380"/>
                </a:solidFill>
              </a:rPr>
              <a:t>T</a:t>
            </a:r>
            <a:r>
              <a:rPr lang="de-DE" sz="2600" dirty="0"/>
              <a:t> </a:t>
            </a:r>
            <a:r>
              <a:rPr lang="de-DE" sz="2600" dirty="0" err="1"/>
              <a:t>changes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1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0</a:t>
            </a:r>
            <a:endParaRPr lang="de-DE" sz="2600" dirty="0"/>
          </a:p>
          <a:p>
            <a:pPr marL="914400" lvl="1" indent="-457200">
              <a:buFont typeface="Arial"/>
              <a:buChar char="•"/>
            </a:pPr>
            <a:r>
              <a:rPr lang="de-DE" sz="2600" dirty="0">
                <a:solidFill>
                  <a:srgbClr val="008380"/>
                </a:solidFill>
              </a:rPr>
              <a:t>TE</a:t>
            </a:r>
            <a:r>
              <a:rPr lang="de-DE" sz="2600" dirty="0"/>
              <a:t>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CDE(m) </a:t>
            </a:r>
            <a:r>
              <a:rPr lang="de-DE" sz="2600" dirty="0" err="1"/>
              <a:t>are</a:t>
            </a:r>
            <a:r>
              <a:rPr lang="de-DE" sz="2600" dirty="0"/>
              <a:t> do-</a:t>
            </a:r>
            <a:r>
              <a:rPr lang="de-DE" sz="2600" dirty="0" err="1"/>
              <a:t>expressions</a:t>
            </a:r>
            <a:r>
              <a:rPr lang="de-DE" sz="2600" dirty="0"/>
              <a:t>, so </a:t>
            </a:r>
            <a:r>
              <a:rPr lang="de-DE" sz="2600" dirty="0" err="1"/>
              <a:t>estimable</a:t>
            </a:r>
            <a:endParaRPr lang="de-DE" sz="2600" dirty="0"/>
          </a:p>
          <a:p>
            <a:pPr marL="1371600" lvl="2" indent="-457200">
              <a:buFont typeface="Arial"/>
              <a:buChar char="•"/>
            </a:pPr>
            <a:r>
              <a:rPr lang="de-DE" sz="2600" dirty="0" err="1"/>
              <a:t>from</a:t>
            </a:r>
            <a:r>
              <a:rPr lang="de-DE" sz="2600" dirty="0"/>
              <a:t> experimental </a:t>
            </a:r>
            <a:r>
              <a:rPr lang="de-DE" sz="2600" dirty="0" err="1"/>
              <a:t>data</a:t>
            </a:r>
            <a:r>
              <a:rPr lang="de-DE" sz="2600" dirty="0"/>
              <a:t> </a:t>
            </a:r>
          </a:p>
          <a:p>
            <a:pPr marL="1371600" lvl="2" indent="-457200">
              <a:buFont typeface="Arial"/>
              <a:buChar char="•"/>
            </a:pPr>
            <a:r>
              <a:rPr lang="de-DE" sz="2600" dirty="0" err="1"/>
              <a:t>or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 err="1"/>
              <a:t>observations</a:t>
            </a:r>
            <a:r>
              <a:rPr lang="de-DE" sz="2600" dirty="0"/>
              <a:t> </a:t>
            </a:r>
            <a:r>
              <a:rPr lang="de-DE" sz="2600" dirty="0" err="1"/>
              <a:t>with</a:t>
            </a:r>
            <a:r>
              <a:rPr lang="de-DE" sz="2600" dirty="0"/>
              <a:t> </a:t>
            </a:r>
            <a:r>
              <a:rPr lang="de-DE" sz="2600" dirty="0" err="1"/>
              <a:t>backdoor</a:t>
            </a:r>
            <a:r>
              <a:rPr lang="de-DE" sz="2600" dirty="0"/>
              <a:t> </a:t>
            </a:r>
            <a:r>
              <a:rPr lang="de-DE" sz="2600" dirty="0" err="1"/>
              <a:t>and</a:t>
            </a:r>
            <a:r>
              <a:rPr lang="de-DE" sz="2600" dirty="0"/>
              <a:t> front-</a:t>
            </a:r>
            <a:r>
              <a:rPr lang="de-DE" sz="2600" dirty="0" err="1"/>
              <a:t>door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28825955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 for NDE and NIE </a:t>
            </a:r>
            <a:r>
              <a:rPr lang="en-US"/>
              <a:t>(optional slide)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736081"/>
          </a:xfrm>
        </p:spPr>
        <p:txBody>
          <a:bodyPr/>
          <a:lstStyle/>
          <a:p>
            <a:pPr marL="571500" indent="-457200"/>
            <a:r>
              <a:rPr lang="de-DE" sz="2400" dirty="0" err="1">
                <a:solidFill>
                  <a:srgbClr val="000000"/>
                </a:solidFill>
              </a:rPr>
              <a:t>Consider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set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covariates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W</a:t>
            </a:r>
            <a:r>
              <a:rPr lang="de-DE" sz="2400" dirty="0">
                <a:solidFill>
                  <a:srgbClr val="000000"/>
                </a:solidFill>
              </a:rPr>
              <a:t> such </a:t>
            </a:r>
            <a:r>
              <a:rPr lang="de-DE" sz="2400" dirty="0" err="1">
                <a:solidFill>
                  <a:srgbClr val="000000"/>
                </a:solidFill>
              </a:rPr>
              <a:t>that</a:t>
            </a:r>
            <a:endParaRPr lang="de-DE" sz="2400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r>
              <a:rPr lang="de-DE" sz="2000" dirty="0" err="1">
                <a:solidFill>
                  <a:srgbClr val="000000"/>
                </a:solidFill>
              </a:rPr>
              <a:t>No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member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descendant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T</a:t>
            </a:r>
          </a:p>
          <a:p>
            <a:pPr marL="971550" lvl="1" indent="-457200">
              <a:buFont typeface="+mj-lt"/>
              <a:buAutoNum type="arabicPeriod"/>
            </a:pPr>
            <a:r>
              <a:rPr lang="de-DE" sz="2000" dirty="0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blocks</a:t>
            </a:r>
            <a:r>
              <a:rPr lang="de-DE" sz="2000" dirty="0">
                <a:solidFill>
                  <a:srgbClr val="000000"/>
                </a:solidFill>
              </a:rPr>
              <a:t> all </a:t>
            </a:r>
            <a:r>
              <a:rPr lang="de-DE" sz="2000" dirty="0">
                <a:solidFill>
                  <a:srgbClr val="008380"/>
                </a:solidFill>
              </a:rPr>
              <a:t>M</a:t>
            </a:r>
            <a:r>
              <a:rPr lang="de-DE" sz="2000" dirty="0">
                <a:solidFill>
                  <a:srgbClr val="000000"/>
                </a:solidFill>
              </a:rPr>
              <a:t>-</a:t>
            </a:r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backdoors</a:t>
            </a:r>
            <a:r>
              <a:rPr lang="de-DE" sz="2000" dirty="0">
                <a:solidFill>
                  <a:srgbClr val="000000"/>
                </a:solidFill>
              </a:rPr>
              <a:t> after </a:t>
            </a:r>
            <a:r>
              <a:rPr lang="de-DE" sz="2000" dirty="0" err="1">
                <a:solidFill>
                  <a:srgbClr val="000000"/>
                </a:solidFill>
              </a:rPr>
              <a:t>removing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T-&gt; M </a:t>
            </a:r>
            <a:r>
              <a:rPr lang="de-DE" sz="2000" dirty="0" err="1">
                <a:solidFill>
                  <a:srgbClr val="000000"/>
                </a:solidFill>
              </a:rPr>
              <a:t>and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T -&gt; Y</a:t>
            </a:r>
            <a:endParaRPr lang="de-DE" sz="2000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</a:rPr>
              <a:t>The </a:t>
            </a:r>
            <a:r>
              <a:rPr lang="de-DE" sz="2000" dirty="0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0000"/>
                </a:solidFill>
              </a:rPr>
              <a:t>-</a:t>
            </a:r>
            <a:r>
              <a:rPr lang="de-DE" sz="2000" dirty="0" err="1">
                <a:solidFill>
                  <a:srgbClr val="000000"/>
                </a:solidFill>
              </a:rPr>
              <a:t>specific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identifiable</a:t>
            </a:r>
            <a:r>
              <a:rPr lang="de-DE" sz="2000" dirty="0">
                <a:solidFill>
                  <a:srgbClr val="000000"/>
                </a:solidFill>
              </a:rPr>
              <a:t> (</a:t>
            </a:r>
            <a:r>
              <a:rPr lang="de-DE" sz="2000" dirty="0" err="1">
                <a:solidFill>
                  <a:srgbClr val="000000"/>
                </a:solidFill>
              </a:rPr>
              <a:t>using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experiments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or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adjustment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</a:p>
          <a:p>
            <a:pPr marL="971550" lvl="1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</a:rPr>
              <a:t>The </a:t>
            </a:r>
            <a:r>
              <a:rPr lang="de-DE" sz="2000" dirty="0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0000"/>
                </a:solidFill>
              </a:rPr>
              <a:t>-</a:t>
            </a:r>
            <a:r>
              <a:rPr lang="de-DE" sz="2000" dirty="0" err="1">
                <a:solidFill>
                  <a:srgbClr val="000000"/>
                </a:solidFill>
              </a:rPr>
              <a:t>specific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joint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{T,M} </a:t>
            </a:r>
            <a:r>
              <a:rPr lang="de-DE" sz="2000" dirty="0">
                <a:solidFill>
                  <a:srgbClr val="000000"/>
                </a:solidFill>
              </a:rPr>
              <a:t>on </a:t>
            </a:r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identifiable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</a:p>
          <a:p>
            <a:pPr marL="514350" lvl="1" indent="0">
              <a:buNone/>
            </a:pPr>
            <a:r>
              <a:rPr lang="de-DE" sz="2000" dirty="0">
                <a:solidFill>
                  <a:srgbClr val="000000"/>
                </a:solidFill>
              </a:rPr>
              <a:t>      (</a:t>
            </a:r>
            <a:r>
              <a:rPr lang="de-DE" sz="2000" dirty="0" err="1">
                <a:solidFill>
                  <a:srgbClr val="000000"/>
                </a:solidFill>
              </a:rPr>
              <a:t>using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experiments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or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adjustment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  <a:endParaRPr lang="de-DE" dirty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b="1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395536" y="3861048"/>
            <a:ext cx="8424936" cy="261610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Theorem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>
                <a:solidFill>
                  <a:schemeClr val="tx1"/>
                </a:solidFill>
              </a:rPr>
              <a:t>(</a:t>
            </a:r>
            <a:r>
              <a:rPr lang="de-DE" sz="2400" dirty="0" err="1">
                <a:solidFill>
                  <a:schemeClr val="tx1"/>
                </a:solidFill>
              </a:rPr>
              <a:t>Identification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of</a:t>
            </a:r>
            <a:r>
              <a:rPr lang="de-DE" sz="2400" dirty="0">
                <a:solidFill>
                  <a:schemeClr val="tx1"/>
                </a:solidFill>
              </a:rPr>
              <a:t> NDE)</a:t>
            </a:r>
          </a:p>
          <a:p>
            <a:r>
              <a:rPr lang="de-DE" sz="2000" dirty="0" err="1"/>
              <a:t>When</a:t>
            </a:r>
            <a:r>
              <a:rPr lang="de-DE" sz="2000" dirty="0"/>
              <a:t> 1.and 2. hold, </a:t>
            </a:r>
            <a:r>
              <a:rPr lang="de-DE" sz="2000" dirty="0" err="1"/>
              <a:t>then</a:t>
            </a:r>
            <a:r>
              <a:rPr lang="de-DE" sz="2000" dirty="0"/>
              <a:t> NDE </a:t>
            </a:r>
            <a:r>
              <a:rPr lang="de-DE" sz="2000" dirty="0" err="1"/>
              <a:t>identifiable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</a:t>
            </a:r>
          </a:p>
          <a:p>
            <a:endParaRPr lang="de-DE" sz="2000" dirty="0"/>
          </a:p>
          <a:p>
            <a:r>
              <a:rPr lang="de-DE" sz="2000" dirty="0">
                <a:solidFill>
                  <a:srgbClr val="008380"/>
                </a:solidFill>
              </a:rPr>
              <a:t>NDE = ∑</a:t>
            </a:r>
            <a:r>
              <a:rPr lang="de-DE" sz="2000" baseline="-25000" dirty="0">
                <a:solidFill>
                  <a:srgbClr val="008380"/>
                </a:solidFill>
              </a:rPr>
              <a:t>m</a:t>
            </a:r>
            <a:r>
              <a:rPr lang="de-DE" sz="2000" dirty="0">
                <a:solidFill>
                  <a:srgbClr val="008380"/>
                </a:solidFill>
              </a:rPr>
              <a:t> ∑</a:t>
            </a:r>
            <a:r>
              <a:rPr lang="de-DE" sz="2000" baseline="-25000" dirty="0" err="1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8380"/>
                </a:solidFill>
              </a:rPr>
              <a:t> [E[</a:t>
            </a:r>
            <a:r>
              <a:rPr lang="de-DE" sz="2000" dirty="0" err="1">
                <a:solidFill>
                  <a:srgbClr val="008380"/>
                </a:solidFill>
              </a:rPr>
              <a:t>Y|do</a:t>
            </a:r>
            <a:r>
              <a:rPr lang="de-DE" sz="2000" dirty="0">
                <a:solidFill>
                  <a:srgbClr val="008380"/>
                </a:solidFill>
              </a:rPr>
              <a:t>(T=1,M=m),W=</a:t>
            </a:r>
            <a:r>
              <a:rPr lang="de-DE" sz="2000" dirty="0" err="1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8380"/>
                </a:solidFill>
              </a:rPr>
              <a:t>]- E[</a:t>
            </a:r>
            <a:r>
              <a:rPr lang="de-DE" sz="2000" dirty="0" err="1">
                <a:solidFill>
                  <a:srgbClr val="008380"/>
                </a:solidFill>
              </a:rPr>
              <a:t>Y|do</a:t>
            </a:r>
            <a:r>
              <a:rPr lang="de-DE" sz="2000" dirty="0">
                <a:solidFill>
                  <a:srgbClr val="008380"/>
                </a:solidFill>
              </a:rPr>
              <a:t>(T=0,M=m),W=</a:t>
            </a:r>
            <a:r>
              <a:rPr lang="de-DE" sz="2000" dirty="0" err="1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8380"/>
                </a:solidFill>
              </a:rPr>
              <a:t>]] *</a:t>
            </a:r>
          </a:p>
          <a:p>
            <a:r>
              <a:rPr lang="de-DE" sz="2000" dirty="0">
                <a:solidFill>
                  <a:srgbClr val="008380"/>
                </a:solidFill>
              </a:rPr>
              <a:t>                       P(M = </a:t>
            </a:r>
            <a:r>
              <a:rPr lang="de-DE" sz="2000" dirty="0" err="1">
                <a:solidFill>
                  <a:srgbClr val="008380"/>
                </a:solidFill>
              </a:rPr>
              <a:t>m|do</a:t>
            </a:r>
            <a:r>
              <a:rPr lang="de-DE" sz="2000" dirty="0">
                <a:solidFill>
                  <a:srgbClr val="008380"/>
                </a:solidFill>
              </a:rPr>
              <a:t>(T=0),W=</a:t>
            </a:r>
            <a:r>
              <a:rPr lang="de-DE" sz="2000" dirty="0" err="1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8380"/>
                </a:solidFill>
              </a:rPr>
              <a:t>)P(W=</a:t>
            </a:r>
            <a:r>
              <a:rPr lang="de-DE" sz="2000" dirty="0" err="1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8380"/>
                </a:solidFill>
              </a:rPr>
              <a:t>)</a:t>
            </a:r>
          </a:p>
          <a:p>
            <a:endParaRPr lang="de-DE" sz="2000" dirty="0"/>
          </a:p>
          <a:p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additionally</a:t>
            </a:r>
            <a:r>
              <a:rPr lang="de-DE" sz="2000" dirty="0"/>
              <a:t> 3. </a:t>
            </a:r>
            <a:r>
              <a:rPr lang="de-DE" sz="2000" dirty="0" err="1"/>
              <a:t>and</a:t>
            </a:r>
            <a:r>
              <a:rPr lang="de-DE" sz="2000" dirty="0"/>
              <a:t> 4., </a:t>
            </a:r>
            <a:r>
              <a:rPr lang="de-DE" sz="2000" dirty="0" err="1"/>
              <a:t>then</a:t>
            </a:r>
            <a:r>
              <a:rPr lang="de-DE" sz="2000" dirty="0"/>
              <a:t> do </a:t>
            </a:r>
            <a:r>
              <a:rPr lang="de-DE" sz="2000" dirty="0" err="1"/>
              <a:t>expressions</a:t>
            </a:r>
            <a:r>
              <a:rPr lang="de-DE" sz="2000" dirty="0"/>
              <a:t> also </a:t>
            </a:r>
            <a:r>
              <a:rPr lang="de-DE" sz="2000" dirty="0" err="1"/>
              <a:t>identifiable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</a:t>
            </a:r>
            <a:r>
              <a:rPr lang="de-DE" sz="2000" dirty="0" err="1"/>
              <a:t>backdoor</a:t>
            </a:r>
            <a:r>
              <a:rPr lang="de-DE" sz="2000" dirty="0"/>
              <a:t> </a:t>
            </a:r>
            <a:r>
              <a:rPr lang="de-DE" sz="2000" dirty="0" err="1"/>
              <a:t>or</a:t>
            </a:r>
            <a:r>
              <a:rPr lang="de-DE" sz="2000" dirty="0"/>
              <a:t> front-</a:t>
            </a:r>
            <a:r>
              <a:rPr lang="de-DE" sz="2000" dirty="0" err="1"/>
              <a:t>door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72191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(Informal Definition)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2205087"/>
            <a:ext cx="8928992" cy="3816201"/>
          </a:xfrm>
          <a:ln>
            <a:solidFill>
              <a:srgbClr val="0000FF"/>
            </a:solidFill>
          </a:ln>
        </p:spPr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b="1" dirty="0">
                <a:solidFill>
                  <a:srgbClr val="0000FF"/>
                </a:solidFill>
              </a:rPr>
              <a:t>Definition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0000"/>
                </a:solidFill>
              </a:rPr>
              <a:t>A </a:t>
            </a:r>
            <a:r>
              <a:rPr lang="de-DE" dirty="0" err="1">
                <a:solidFill>
                  <a:srgbClr val="0000FF"/>
                </a:solidFill>
              </a:rPr>
              <a:t>counterfactual</a:t>
            </a:r>
            <a:r>
              <a:rPr lang="de-DE" b="1" dirty="0"/>
              <a:t> 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b="1" dirty="0"/>
              <a:t> </a:t>
            </a:r>
            <a:r>
              <a:rPr lang="de-DE" dirty="0" err="1"/>
              <a:t>if-then</a:t>
            </a:r>
            <a:r>
              <a:rPr lang="de-DE" dirty="0"/>
              <a:t> </a:t>
            </a:r>
            <a:r>
              <a:rPr lang="de-DE" dirty="0" err="1"/>
              <a:t>statement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if-condition</a:t>
            </a:r>
            <a:r>
              <a:rPr lang="de-DE" dirty="0"/>
              <a:t>, </a:t>
            </a:r>
            <a:r>
              <a:rPr lang="de-DE" dirty="0" err="1"/>
              <a:t>aka</a:t>
            </a:r>
            <a:r>
              <a:rPr lang="de-DE" dirty="0"/>
              <a:t>  </a:t>
            </a:r>
            <a:r>
              <a:rPr lang="de-DE" dirty="0" err="1">
                <a:solidFill>
                  <a:srgbClr val="0000FF"/>
                </a:solidFill>
              </a:rPr>
              <a:t>antecedens</a:t>
            </a:r>
            <a:r>
              <a:rPr lang="de-DE" dirty="0"/>
              <a:t>, </a:t>
            </a:r>
            <a:r>
              <a:rPr lang="de-DE" dirty="0" err="1"/>
              <a:t>hypothesizes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an alternative non-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situation</a:t>
            </a:r>
            <a:r>
              <a:rPr lang="de-DE" dirty="0"/>
              <a:t>/</a:t>
            </a:r>
            <a:r>
              <a:rPr lang="de-DE" dirty="0" err="1"/>
              <a:t>condition</a:t>
            </a:r>
            <a:r>
              <a:rPr lang="de-DE" dirty="0"/>
              <a:t>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(</a:t>
            </a:r>
            <a:r>
              <a:rPr lang="de-DE" dirty="0">
                <a:solidFill>
                  <a:srgbClr val="FF6600"/>
                </a:solidFill>
              </a:rPr>
              <a:t>in </a:t>
            </a:r>
            <a:r>
              <a:rPr lang="de-DE" dirty="0" err="1">
                <a:solidFill>
                  <a:srgbClr val="FF6600"/>
                </a:solidFill>
              </a:rPr>
              <a:t>example</a:t>
            </a:r>
            <a:r>
              <a:rPr lang="de-DE" dirty="0"/>
              <a:t>: </a:t>
            </a:r>
            <a:r>
              <a:rPr lang="de-DE" dirty="0" err="1"/>
              <a:t>taking</a:t>
            </a:r>
            <a:r>
              <a:rPr lang="de-DE" dirty="0"/>
              <a:t> </a:t>
            </a:r>
            <a:r>
              <a:rPr lang="de-DE" dirty="0" err="1"/>
              <a:t>freeway</a:t>
            </a:r>
            <a:r>
              <a:rPr lang="de-DE" dirty="0"/>
              <a:t>) </a:t>
            </a:r>
            <a:r>
              <a:rPr lang="de-DE" dirty="0" err="1"/>
              <a:t>and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then-condition</a:t>
            </a:r>
            <a:r>
              <a:rPr lang="de-DE" dirty="0"/>
              <a:t>, </a:t>
            </a:r>
            <a:r>
              <a:rPr lang="de-DE" dirty="0" err="1"/>
              <a:t>aka</a:t>
            </a:r>
            <a:r>
              <a:rPr lang="de-DE" dirty="0"/>
              <a:t> </a:t>
            </a:r>
            <a:r>
              <a:rPr lang="de-DE" dirty="0" err="1">
                <a:solidFill>
                  <a:srgbClr val="0000FF"/>
                </a:solidFill>
              </a:rPr>
              <a:t>succedens</a:t>
            </a:r>
            <a:r>
              <a:rPr lang="de-DE" dirty="0"/>
              <a:t>, </a:t>
            </a:r>
            <a:r>
              <a:rPr lang="de-DE" dirty="0" err="1"/>
              <a:t>describes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consequence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hypothetical</a:t>
            </a:r>
            <a:r>
              <a:rPr lang="de-DE" dirty="0"/>
              <a:t> </a:t>
            </a:r>
            <a:r>
              <a:rPr lang="de-DE" dirty="0" err="1"/>
              <a:t>situation</a:t>
            </a: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(</a:t>
            </a:r>
            <a:r>
              <a:rPr lang="de-DE" dirty="0">
                <a:solidFill>
                  <a:srgbClr val="FF6600"/>
                </a:solidFill>
              </a:rPr>
              <a:t>in </a:t>
            </a:r>
            <a:r>
              <a:rPr lang="de-DE" dirty="0" err="1">
                <a:solidFill>
                  <a:srgbClr val="FF6600"/>
                </a:solidFill>
              </a:rPr>
              <a:t>example</a:t>
            </a:r>
            <a:r>
              <a:rPr lang="de-DE" dirty="0">
                <a:solidFill>
                  <a:srgbClr val="FF6600"/>
                </a:solidFill>
              </a:rPr>
              <a:t>:</a:t>
            </a:r>
            <a:r>
              <a:rPr lang="de-DE" dirty="0"/>
              <a:t> 1h </a:t>
            </a:r>
            <a:r>
              <a:rPr lang="de-DE" dirty="0" err="1"/>
              <a:t>drive</a:t>
            </a:r>
            <a:r>
              <a:rPr lang="de-DE" dirty="0"/>
              <a:t>)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2" defTabSz="457200">
              <a:spcBef>
                <a:spcPct val="30000"/>
              </a:spcBef>
              <a:defRPr/>
            </a:pPr>
            <a:endParaRPr lang="de-DE" dirty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379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Counterfactuals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interest</a:t>
            </a:r>
            <a:r>
              <a:rPr lang="de-DE" dirty="0"/>
              <a:t> in </a:t>
            </a:r>
            <a:r>
              <a:rPr lang="de-DE" dirty="0" err="1"/>
              <a:t>recent</a:t>
            </a:r>
            <a:r>
              <a:rPr lang="de-DE" dirty="0"/>
              <a:t> </a:t>
            </a:r>
            <a:r>
              <a:rPr lang="de-DE" dirty="0" err="1"/>
              <a:t>recearch</a:t>
            </a:r>
            <a:endParaRPr lang="de-DE" dirty="0"/>
          </a:p>
          <a:p>
            <a:endParaRPr lang="de-DE" sz="1200" dirty="0">
              <a:solidFill>
                <a:srgbClr val="0432FF"/>
              </a:solidFill>
            </a:endParaRPr>
          </a:p>
          <a:p>
            <a:r>
              <a:rPr lang="de-DE" sz="1200" dirty="0">
                <a:solidFill>
                  <a:srgbClr val="0432FF"/>
                </a:solidFill>
              </a:rPr>
              <a:t> F. Zhu, A. Lin, G. Zhang, </a:t>
            </a:r>
            <a:r>
              <a:rPr lang="de-DE" sz="1200" dirty="0" err="1">
                <a:solidFill>
                  <a:srgbClr val="0432FF"/>
                </a:solidFill>
              </a:rPr>
              <a:t>and</a:t>
            </a:r>
            <a:r>
              <a:rPr lang="de-DE" sz="1200" dirty="0">
                <a:solidFill>
                  <a:srgbClr val="0432FF"/>
                </a:solidFill>
              </a:rPr>
              <a:t> J. </a:t>
            </a:r>
            <a:r>
              <a:rPr lang="de-DE" sz="1200" dirty="0" err="1">
                <a:solidFill>
                  <a:srgbClr val="0432FF"/>
                </a:solidFill>
              </a:rPr>
              <a:t>Lu</a:t>
            </a:r>
            <a:r>
              <a:rPr lang="de-DE" sz="1200" dirty="0">
                <a:solidFill>
                  <a:srgbClr val="0432FF"/>
                </a:solidFill>
              </a:rPr>
              <a:t>. </a:t>
            </a:r>
            <a:r>
              <a:rPr lang="de-DE" sz="1200" dirty="0" err="1">
                <a:solidFill>
                  <a:srgbClr val="0432FF"/>
                </a:solidFill>
              </a:rPr>
              <a:t>Counterfactual</a:t>
            </a:r>
            <a:r>
              <a:rPr lang="de-DE" sz="1200" dirty="0">
                <a:solidFill>
                  <a:srgbClr val="0432FF"/>
                </a:solidFill>
              </a:rPr>
              <a:t> </a:t>
            </a:r>
            <a:r>
              <a:rPr lang="de-DE" sz="1200" dirty="0" err="1">
                <a:solidFill>
                  <a:srgbClr val="0432FF"/>
                </a:solidFill>
              </a:rPr>
              <a:t>inference</a:t>
            </a:r>
            <a:r>
              <a:rPr lang="de-DE" sz="1200" dirty="0">
                <a:solidFill>
                  <a:srgbClr val="0432FF"/>
                </a:solidFill>
              </a:rPr>
              <a:t> </a:t>
            </a:r>
            <a:r>
              <a:rPr lang="de-DE" sz="1200" dirty="0" err="1">
                <a:solidFill>
                  <a:srgbClr val="0432FF"/>
                </a:solidFill>
              </a:rPr>
              <a:t>with</a:t>
            </a:r>
            <a:r>
              <a:rPr lang="de-DE" sz="1200" dirty="0">
                <a:solidFill>
                  <a:srgbClr val="0432FF"/>
                </a:solidFill>
              </a:rPr>
              <a:t> </a:t>
            </a:r>
            <a:r>
              <a:rPr lang="de-DE" sz="1200" dirty="0" err="1">
                <a:solidFill>
                  <a:srgbClr val="0432FF"/>
                </a:solidFill>
              </a:rPr>
              <a:t>hidden</a:t>
            </a:r>
            <a:r>
              <a:rPr lang="de-DE" sz="1200" dirty="0">
                <a:solidFill>
                  <a:srgbClr val="0432FF"/>
                </a:solidFill>
              </a:rPr>
              <a:t> </a:t>
            </a:r>
            <a:r>
              <a:rPr lang="de-DE" sz="1200" dirty="0" err="1">
                <a:solidFill>
                  <a:srgbClr val="0432FF"/>
                </a:solidFill>
              </a:rPr>
              <a:t>confounders</a:t>
            </a:r>
            <a:r>
              <a:rPr lang="de-DE" sz="1200" dirty="0">
                <a:solidFill>
                  <a:srgbClr val="0432FF"/>
                </a:solidFill>
              </a:rPr>
              <a:t> </a:t>
            </a:r>
            <a:r>
              <a:rPr lang="de-DE" sz="1200" dirty="0" err="1">
                <a:solidFill>
                  <a:srgbClr val="0432FF"/>
                </a:solidFill>
              </a:rPr>
              <a:t>using</a:t>
            </a:r>
            <a:r>
              <a:rPr lang="de-DE" sz="1200" dirty="0">
                <a:solidFill>
                  <a:srgbClr val="0432FF"/>
                </a:solidFill>
              </a:rPr>
              <a:t> </a:t>
            </a:r>
            <a:r>
              <a:rPr lang="de-DE" sz="1200" dirty="0" err="1">
                <a:solidFill>
                  <a:srgbClr val="0432FF"/>
                </a:solidFill>
              </a:rPr>
              <a:t>implicit</a:t>
            </a:r>
            <a:r>
              <a:rPr lang="de-DE" sz="1200" dirty="0">
                <a:solidFill>
                  <a:srgbClr val="0432FF"/>
                </a:solidFill>
              </a:rPr>
              <a:t> generative </a:t>
            </a:r>
            <a:r>
              <a:rPr lang="de-DE" sz="1200" dirty="0" err="1">
                <a:solidFill>
                  <a:srgbClr val="0432FF"/>
                </a:solidFill>
              </a:rPr>
              <a:t>models</a:t>
            </a:r>
            <a:r>
              <a:rPr lang="de-DE" sz="1200" dirty="0">
                <a:solidFill>
                  <a:srgbClr val="0432FF"/>
                </a:solidFill>
              </a:rPr>
              <a:t>. In T. Mitrovic, B. Xue, </a:t>
            </a:r>
            <a:r>
              <a:rPr lang="de-DE" sz="1200" dirty="0" err="1">
                <a:solidFill>
                  <a:srgbClr val="0432FF"/>
                </a:solidFill>
              </a:rPr>
              <a:t>and</a:t>
            </a:r>
            <a:r>
              <a:rPr lang="de-DE" sz="1200" dirty="0">
                <a:solidFill>
                  <a:srgbClr val="0432FF"/>
                </a:solidFill>
              </a:rPr>
              <a:t> X. Li, </a:t>
            </a:r>
            <a:r>
              <a:rPr lang="de-DE" sz="1200" dirty="0" err="1">
                <a:solidFill>
                  <a:srgbClr val="0432FF"/>
                </a:solidFill>
              </a:rPr>
              <a:t>editors</a:t>
            </a:r>
            <a:r>
              <a:rPr lang="de-DE" sz="1200" dirty="0">
                <a:solidFill>
                  <a:srgbClr val="0432FF"/>
                </a:solidFill>
              </a:rPr>
              <a:t>, AI 2018: </a:t>
            </a:r>
            <a:r>
              <a:rPr lang="de-DE" sz="1200" dirty="0" err="1">
                <a:solidFill>
                  <a:srgbClr val="0432FF"/>
                </a:solidFill>
              </a:rPr>
              <a:t>Advances</a:t>
            </a:r>
            <a:r>
              <a:rPr lang="de-DE" sz="1200" dirty="0">
                <a:solidFill>
                  <a:srgbClr val="0432FF"/>
                </a:solidFill>
              </a:rPr>
              <a:t> in </a:t>
            </a:r>
            <a:r>
              <a:rPr lang="de-DE" sz="1200" dirty="0" err="1">
                <a:solidFill>
                  <a:srgbClr val="0432FF"/>
                </a:solidFill>
              </a:rPr>
              <a:t>Artificial</a:t>
            </a:r>
            <a:r>
              <a:rPr lang="de-DE" sz="1200" dirty="0">
                <a:solidFill>
                  <a:srgbClr val="0432FF"/>
                </a:solidFill>
              </a:rPr>
              <a:t> </a:t>
            </a:r>
            <a:r>
              <a:rPr lang="de-DE" sz="1200" dirty="0" err="1">
                <a:solidFill>
                  <a:srgbClr val="0432FF"/>
                </a:solidFill>
              </a:rPr>
              <a:t>Intelligence</a:t>
            </a:r>
            <a:r>
              <a:rPr lang="de-DE" sz="1200" dirty="0">
                <a:solidFill>
                  <a:srgbClr val="0432FF"/>
                </a:solidFill>
              </a:rPr>
              <a:t> - 31st </a:t>
            </a:r>
            <a:r>
              <a:rPr lang="de-DE" sz="1200" dirty="0" err="1">
                <a:solidFill>
                  <a:srgbClr val="0432FF"/>
                </a:solidFill>
              </a:rPr>
              <a:t>Australasian</a:t>
            </a:r>
            <a:r>
              <a:rPr lang="de-DE" sz="1200" dirty="0">
                <a:solidFill>
                  <a:srgbClr val="0432FF"/>
                </a:solidFill>
              </a:rPr>
              <a:t> Joint Conference, Wellington, New </a:t>
            </a:r>
            <a:r>
              <a:rPr lang="de-DE" sz="1200" dirty="0" err="1">
                <a:solidFill>
                  <a:srgbClr val="0432FF"/>
                </a:solidFill>
              </a:rPr>
              <a:t>Zealand</a:t>
            </a:r>
            <a:r>
              <a:rPr lang="de-DE" sz="1200" dirty="0">
                <a:solidFill>
                  <a:srgbClr val="0432FF"/>
                </a:solidFill>
              </a:rPr>
              <a:t>, </a:t>
            </a:r>
            <a:r>
              <a:rPr lang="de-DE" sz="1200" dirty="0" err="1">
                <a:solidFill>
                  <a:srgbClr val="0432FF"/>
                </a:solidFill>
              </a:rPr>
              <a:t>December</a:t>
            </a:r>
            <a:r>
              <a:rPr lang="de-DE" sz="1200" dirty="0">
                <a:solidFill>
                  <a:srgbClr val="0432FF"/>
                </a:solidFill>
              </a:rPr>
              <a:t> 11-14, 2018, </a:t>
            </a:r>
            <a:r>
              <a:rPr lang="de-DE" sz="1200" dirty="0" err="1">
                <a:solidFill>
                  <a:srgbClr val="0432FF"/>
                </a:solidFill>
              </a:rPr>
              <a:t>Proceedings</a:t>
            </a:r>
            <a:r>
              <a:rPr lang="de-DE" sz="1200" dirty="0">
                <a:solidFill>
                  <a:srgbClr val="0432FF"/>
                </a:solidFill>
              </a:rPr>
              <a:t>, </a:t>
            </a:r>
            <a:r>
              <a:rPr lang="de-DE" sz="1200" dirty="0" err="1">
                <a:solidFill>
                  <a:srgbClr val="0432FF"/>
                </a:solidFill>
              </a:rPr>
              <a:t>volume</a:t>
            </a:r>
            <a:r>
              <a:rPr lang="de-DE" sz="1200" dirty="0">
                <a:solidFill>
                  <a:srgbClr val="0432FF"/>
                </a:solidFill>
              </a:rPr>
              <a:t> 11320 </a:t>
            </a:r>
            <a:r>
              <a:rPr lang="de-DE" sz="1200" dirty="0" err="1">
                <a:solidFill>
                  <a:srgbClr val="0432FF"/>
                </a:solidFill>
              </a:rPr>
              <a:t>of</a:t>
            </a:r>
            <a:r>
              <a:rPr lang="de-DE" sz="1200" dirty="0">
                <a:solidFill>
                  <a:srgbClr val="0432FF"/>
                </a:solidFill>
              </a:rPr>
              <a:t> LNCS, </a:t>
            </a:r>
            <a:r>
              <a:rPr lang="de-DE" sz="1200" dirty="0" err="1">
                <a:solidFill>
                  <a:srgbClr val="0432FF"/>
                </a:solidFill>
              </a:rPr>
              <a:t>pages</a:t>
            </a:r>
            <a:r>
              <a:rPr lang="de-DE" sz="1200" dirty="0">
                <a:solidFill>
                  <a:srgbClr val="0432FF"/>
                </a:solidFill>
              </a:rPr>
              <a:t> 519–530. Springer, 2018.</a:t>
            </a:r>
          </a:p>
          <a:p>
            <a:endParaRPr lang="de-DE" sz="1200" dirty="0">
              <a:solidFill>
                <a:srgbClr val="0432FF"/>
              </a:solidFill>
            </a:endParaRPr>
          </a:p>
          <a:p>
            <a:r>
              <a:rPr lang="de-DE" dirty="0"/>
              <a:t>Symposium on </a:t>
            </a:r>
            <a:r>
              <a:rPr lang="de-DE" dirty="0" err="1"/>
              <a:t>Causality</a:t>
            </a:r>
            <a:r>
              <a:rPr lang="de-DE" dirty="0"/>
              <a:t> 2019</a:t>
            </a:r>
          </a:p>
          <a:p>
            <a:pPr lvl="1"/>
            <a:r>
              <a:rPr lang="de-DE" dirty="0" err="1"/>
              <a:t>Beyond</a:t>
            </a:r>
            <a:r>
              <a:rPr lang="de-DE" dirty="0"/>
              <a:t> </a:t>
            </a:r>
            <a:r>
              <a:rPr lang="de-DE" dirty="0" err="1"/>
              <a:t>Curve</a:t>
            </a:r>
            <a:r>
              <a:rPr lang="de-DE" dirty="0"/>
              <a:t> Fitting: </a:t>
            </a:r>
            <a:r>
              <a:rPr lang="de-DE" dirty="0" err="1"/>
              <a:t>Causation</a:t>
            </a:r>
            <a:r>
              <a:rPr lang="de-DE" dirty="0"/>
              <a:t>, </a:t>
            </a:r>
            <a:r>
              <a:rPr lang="de-DE" dirty="0" err="1"/>
              <a:t>Counterfactuals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Imagination-</a:t>
            </a:r>
            <a:r>
              <a:rPr lang="de-DE" dirty="0" err="1"/>
              <a:t>based</a:t>
            </a:r>
            <a:r>
              <a:rPr lang="de-DE" dirty="0"/>
              <a:t> AI</a:t>
            </a:r>
          </a:p>
          <a:p>
            <a:pPr lvl="1"/>
            <a:r>
              <a:rPr lang="de-DE" dirty="0"/>
              <a:t>https://why19.causalai.net/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77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≠ truth-conditional if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468029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Counterfactuals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false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antecedent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false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``</a:t>
            </a:r>
            <a:r>
              <a:rPr lang="de-DE" dirty="0" err="1"/>
              <a:t>If</a:t>
            </a:r>
            <a:r>
              <a:rPr lang="de-DE" dirty="0"/>
              <a:t>      Hamburg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capital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Germany,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</a:t>
            </a:r>
            <a:r>
              <a:rPr lang="de-DE" dirty="0" err="1"/>
              <a:t>then</a:t>
            </a:r>
            <a:r>
              <a:rPr lang="de-DE" dirty="0"/>
              <a:t>  Schulz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chancellor</a:t>
            </a:r>
            <a:r>
              <a:rPr lang="de-DE" dirty="0"/>
              <a:t>‘‘                                            </a:t>
            </a:r>
            <a:r>
              <a:rPr lang="de-DE" dirty="0" err="1"/>
              <a:t>true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``</a:t>
            </a:r>
            <a:r>
              <a:rPr lang="de-DE" dirty="0" err="1"/>
              <a:t>If</a:t>
            </a:r>
            <a:r>
              <a:rPr lang="de-DE" dirty="0"/>
              <a:t>      Hamburg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capital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Germany,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</a:t>
            </a:r>
            <a:r>
              <a:rPr lang="de-DE" dirty="0" err="1"/>
              <a:t>then</a:t>
            </a:r>
            <a:r>
              <a:rPr lang="de-DE" dirty="0"/>
              <a:t>  Schulz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chancellor</a:t>
            </a:r>
            <a:r>
              <a:rPr lang="de-DE" dirty="0"/>
              <a:t>‘‘                                </a:t>
            </a:r>
            <a:r>
              <a:rPr lang="de-DE" dirty="0" err="1"/>
              <a:t>false</a:t>
            </a:r>
            <a:r>
              <a:rPr lang="de-DE" dirty="0"/>
              <a:t>  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Usually</a:t>
            </a:r>
            <a:r>
              <a:rPr lang="de-DE" dirty="0"/>
              <a:t>, in </a:t>
            </a:r>
            <a:r>
              <a:rPr lang="de-DE" dirty="0" err="1"/>
              <a:t>natural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antecedent</a:t>
            </a:r>
            <a:r>
              <a:rPr lang="de-DE" dirty="0"/>
              <a:t> in </a:t>
            </a:r>
            <a:r>
              <a:rPr lang="de-DE" dirty="0" err="1"/>
              <a:t>counterfactuals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false</a:t>
            </a:r>
            <a:r>
              <a:rPr lang="de-DE" dirty="0"/>
              <a:t> in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world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In </a:t>
            </a:r>
            <a:r>
              <a:rPr lang="de-DE" dirty="0" err="1"/>
              <a:t>natural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distinguished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different </a:t>
            </a:r>
            <a:r>
              <a:rPr lang="de-DE" dirty="0" err="1"/>
              <a:t>modes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 </a:t>
            </a:r>
            <a:r>
              <a:rPr lang="de-DE" dirty="0" err="1"/>
              <a:t>indicative</a:t>
            </a:r>
            <a:r>
              <a:rPr lang="de-DE" dirty="0"/>
              <a:t> </a:t>
            </a:r>
            <a:r>
              <a:rPr lang="de-DE" dirty="0" err="1"/>
              <a:t>mode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truth-conditional</a:t>
            </a:r>
            <a:r>
              <a:rPr lang="de-DE" dirty="0"/>
              <a:t>  </a:t>
            </a:r>
            <a:r>
              <a:rPr lang="de-DE" dirty="0" err="1"/>
              <a:t>if</a:t>
            </a:r>
            <a:r>
              <a:rPr lang="de-DE" dirty="0"/>
              <a:t>-statements vs.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conjunctive</a:t>
            </a:r>
            <a:r>
              <a:rPr lang="de-DE" dirty="0"/>
              <a:t>/</a:t>
            </a:r>
            <a:r>
              <a:rPr lang="de-DE" dirty="0" err="1"/>
              <a:t>subjunctive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counterfactuals</a:t>
            </a: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2" defTabSz="457200">
              <a:spcBef>
                <a:spcPct val="30000"/>
              </a:spcBef>
              <a:defRPr/>
            </a:pPr>
            <a:endParaRPr lang="de-DE" dirty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79512" y="5949280"/>
            <a:ext cx="8604448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dirty="0"/>
              <a:t>„Hätte, hätte Fahrradkette....“  </a:t>
            </a:r>
            <a:r>
              <a:rPr lang="de-DE" dirty="0">
                <a:hlinkClick r:id="rId3"/>
              </a:rPr>
              <a:t>https://www.youtube.com/watch?v=qt_ppEL7OLI</a:t>
            </a:r>
            <a:endParaRPr lang="de-DE" dirty="0"/>
          </a:p>
          <a:p>
            <a:pPr marL="285750" indent="-285750">
              <a:buFont typeface="Arial"/>
              <a:buChar char="•"/>
            </a:pPr>
            <a:r>
              <a:rPr lang="de-DE" dirty="0"/>
              <a:t>L. Matthäus: „Wäre, wäre, Fahrradkette, so ungefähr – oder wie auch immer“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4373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Require Minimal Change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504033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Hypothetical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minimally</a:t>
            </a:r>
            <a:r>
              <a:rPr lang="de-DE" dirty="0">
                <a:solidFill>
                  <a:srgbClr val="FF0000"/>
                </a:solidFill>
              </a:rPr>
              <a:t> different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world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If</a:t>
            </a:r>
            <a:r>
              <a:rPr lang="de-DE" dirty="0"/>
              <a:t>        </a:t>
            </a:r>
            <a:r>
              <a:rPr lang="de-DE" dirty="0">
                <a:solidFill>
                  <a:srgbClr val="008380"/>
                </a:solidFill>
              </a:rPr>
              <a:t>X=1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(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X=0</a:t>
            </a:r>
            <a:r>
              <a:rPr lang="de-DE" dirty="0"/>
              <a:t>),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but </a:t>
            </a:r>
            <a:r>
              <a:rPr lang="de-DE" dirty="0" err="1"/>
              <a:t>everything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(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far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),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</a:t>
            </a:r>
            <a:r>
              <a:rPr lang="de-DE" dirty="0" err="1"/>
              <a:t>then</a:t>
            </a:r>
            <a:r>
              <a:rPr lang="de-DE" dirty="0"/>
              <a:t>   </a:t>
            </a:r>
            <a:r>
              <a:rPr lang="de-DE" dirty="0">
                <a:solidFill>
                  <a:srgbClr val="008380"/>
                </a:solidFill>
              </a:rPr>
              <a:t>Y &lt; 1h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minimal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ubiquitous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in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discussion</a:t>
            </a:r>
            <a:r>
              <a:rPr lang="de-DE" dirty="0"/>
              <a:t> in </a:t>
            </a:r>
            <a:r>
              <a:rPr lang="de-DE" dirty="0">
                <a:solidFill>
                  <a:srgbClr val="0000FF"/>
                </a:solidFill>
              </a:rPr>
              <a:t>belief </a:t>
            </a:r>
            <a:r>
              <a:rPr lang="de-DE" dirty="0" err="1">
                <a:solidFill>
                  <a:srgbClr val="0000FF"/>
                </a:solidFill>
              </a:rPr>
              <a:t>revision</a:t>
            </a:r>
            <a:r>
              <a:rPr lang="de-DE" b="1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Master-</a:t>
            </a:r>
            <a:r>
              <a:rPr lang="de-DE" dirty="0" err="1"/>
              <a:t>Lecture</a:t>
            </a:r>
            <a:r>
              <a:rPr lang="de-DE" dirty="0"/>
              <a:t> “Information Systems“</a:t>
            </a:r>
            <a:r>
              <a:rPr lang="de-DE" b="1" dirty="0"/>
              <a:t> 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baseline="30000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2" defTabSz="457200">
              <a:spcBef>
                <a:spcPct val="30000"/>
              </a:spcBef>
              <a:defRPr/>
            </a:pPr>
            <a:endParaRPr lang="de-DE" dirty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91804" y="5445224"/>
            <a:ext cx="7652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aseline="30000" dirty="0">
                <a:solidFill>
                  <a:srgbClr val="3366FF"/>
                </a:solidFill>
              </a:rPr>
              <a:t>D. Lewis. </a:t>
            </a:r>
            <a:r>
              <a:rPr lang="de-DE" sz="2000" baseline="30000" dirty="0" err="1">
                <a:solidFill>
                  <a:srgbClr val="3366FF"/>
                </a:solidFill>
              </a:rPr>
              <a:t>Counterfactuals</a:t>
            </a:r>
            <a:r>
              <a:rPr lang="de-DE" sz="2000" baseline="30000" dirty="0">
                <a:solidFill>
                  <a:srgbClr val="3366FF"/>
                </a:solidFill>
              </a:rPr>
              <a:t>. Harvard University Press, Cambridge, MA, 1973.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baseline="30000" dirty="0">
                <a:solidFill>
                  <a:srgbClr val="3366FF"/>
                </a:solidFill>
              </a:rPr>
              <a:t>D. </a:t>
            </a:r>
            <a:r>
              <a:rPr lang="de-DE" sz="2000" baseline="30000" dirty="0" err="1">
                <a:solidFill>
                  <a:srgbClr val="3366FF"/>
                </a:solidFill>
              </a:rPr>
              <a:t>Makinson</a:t>
            </a:r>
            <a:r>
              <a:rPr lang="de-DE" sz="2000" baseline="30000" dirty="0">
                <a:solidFill>
                  <a:srgbClr val="3366FF"/>
                </a:solidFill>
              </a:rPr>
              <a:t>. </a:t>
            </a:r>
            <a:r>
              <a:rPr lang="de-DE" sz="2000" baseline="30000" dirty="0" err="1">
                <a:solidFill>
                  <a:srgbClr val="3366FF"/>
                </a:solidFill>
              </a:rPr>
              <a:t>Five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faces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of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minimality</a:t>
            </a:r>
            <a:r>
              <a:rPr lang="de-DE" sz="2000" baseline="30000" dirty="0">
                <a:solidFill>
                  <a:srgbClr val="3366FF"/>
                </a:solidFill>
              </a:rPr>
              <a:t>. </a:t>
            </a:r>
            <a:r>
              <a:rPr lang="de-DE" sz="2000" baseline="30000" dirty="0" err="1">
                <a:solidFill>
                  <a:srgbClr val="3366FF"/>
                </a:solidFill>
              </a:rPr>
              <a:t>Studia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Logica</a:t>
            </a:r>
            <a:r>
              <a:rPr lang="de-DE" sz="2000" baseline="30000" dirty="0">
                <a:solidFill>
                  <a:srgbClr val="3366FF"/>
                </a:solidFill>
              </a:rPr>
              <a:t>, 52:339–379, 1993.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baseline="30000" dirty="0">
                <a:solidFill>
                  <a:srgbClr val="3366FF"/>
                </a:solidFill>
              </a:rPr>
              <a:t>F. Wolter. The </a:t>
            </a:r>
            <a:r>
              <a:rPr lang="de-DE" sz="2000" baseline="30000" dirty="0" err="1">
                <a:solidFill>
                  <a:srgbClr val="3366FF"/>
                </a:solidFill>
              </a:rPr>
              <a:t>algebraic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face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of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minimality</a:t>
            </a:r>
            <a:r>
              <a:rPr lang="de-DE" sz="2000" baseline="30000" dirty="0">
                <a:solidFill>
                  <a:srgbClr val="3366FF"/>
                </a:solidFill>
              </a:rPr>
              <a:t>. </a:t>
            </a:r>
            <a:r>
              <a:rPr lang="de-DE" sz="2000" baseline="30000" dirty="0" err="1">
                <a:solidFill>
                  <a:srgbClr val="3366FF"/>
                </a:solidFill>
              </a:rPr>
              <a:t>Logic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and</a:t>
            </a:r>
            <a:r>
              <a:rPr lang="de-DE" sz="2000" baseline="30000" dirty="0">
                <a:solidFill>
                  <a:srgbClr val="3366FF"/>
                </a:solidFill>
              </a:rPr>
              <a:t> Logical Philosophy,6:225 – 240, 1998.</a:t>
            </a:r>
          </a:p>
        </p:txBody>
      </p:sp>
      <p:cxnSp>
        <p:nvCxnSpPr>
          <p:cNvPr id="10" name="Gerade Verbindung mit Pfeil 9"/>
          <p:cNvCxnSpPr>
            <a:stCxn id="9" idx="0"/>
          </p:cNvCxnSpPr>
          <p:nvPr/>
        </p:nvCxnSpPr>
        <p:spPr>
          <a:xfrm flipH="1" flipV="1">
            <a:off x="7164288" y="2636912"/>
            <a:ext cx="22840" cy="3722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292080" y="3009146"/>
            <a:ext cx="3790095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Account </a:t>
            </a:r>
            <a:r>
              <a:rPr lang="de-DE" sz="2000" dirty="0" err="1">
                <a:solidFill>
                  <a:schemeClr val="tx1"/>
                </a:solidFill>
              </a:rPr>
              <a:t>for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consequences</a:t>
            </a:r>
            <a:endParaRPr lang="de-DE" sz="2000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of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change</a:t>
            </a:r>
            <a:r>
              <a:rPr lang="de-DE" sz="2000" dirty="0">
                <a:solidFill>
                  <a:schemeClr val="tx1"/>
                </a:solidFill>
              </a:rPr>
              <a:t> (</a:t>
            </a:r>
            <a:r>
              <a:rPr lang="de-DE" sz="2000" dirty="0" err="1">
                <a:solidFill>
                  <a:schemeClr val="tx1"/>
                </a:solidFill>
              </a:rPr>
              <a:t>from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X= 0 </a:t>
            </a:r>
            <a:r>
              <a:rPr lang="de-DE" sz="2000" dirty="0" err="1">
                <a:solidFill>
                  <a:schemeClr val="tx1"/>
                </a:solidFill>
              </a:rPr>
              <a:t>to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X = 1</a:t>
            </a:r>
            <a:r>
              <a:rPr lang="de-DE" sz="2000" dirty="0">
                <a:solidFill>
                  <a:schemeClr val="tx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75039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and Rigidity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504033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Rigidity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consequence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minimal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worlds</a:t>
            </a:r>
            <a:r>
              <a:rPr lang="de-DE" dirty="0"/>
              <a:t>/</a:t>
            </a:r>
            <a:r>
              <a:rPr lang="de-DE" dirty="0" err="1"/>
              <a:t>states</a:t>
            </a:r>
            <a:r>
              <a:rPr lang="de-DE" dirty="0"/>
              <a:t>: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</a:t>
            </a:r>
            <a:r>
              <a:rPr lang="de-DE" dirty="0">
                <a:solidFill>
                  <a:srgbClr val="FF0000"/>
                </a:solidFill>
              </a:rPr>
              <a:t>Objects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stay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the</a:t>
            </a:r>
            <a:r>
              <a:rPr lang="de-DE" dirty="0">
                <a:solidFill>
                  <a:srgbClr val="FF0000"/>
                </a:solidFill>
              </a:rPr>
              <a:t> same </a:t>
            </a:r>
            <a:r>
              <a:rPr lang="de-DE" dirty="0"/>
              <a:t>in </a:t>
            </a:r>
            <a:r>
              <a:rPr lang="de-DE" dirty="0" err="1"/>
              <a:t>compared</a:t>
            </a:r>
            <a:r>
              <a:rPr lang="de-DE" dirty="0"/>
              <a:t> </a:t>
            </a:r>
            <a:r>
              <a:rPr lang="de-DE" dirty="0" err="1"/>
              <a:t>worlds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sz="2800" dirty="0">
                <a:solidFill>
                  <a:srgbClr val="FF8000"/>
                </a:solidFill>
              </a:rPr>
              <a:t>In </a:t>
            </a:r>
            <a:r>
              <a:rPr lang="de-DE" sz="2800" dirty="0" err="1">
                <a:solidFill>
                  <a:srgbClr val="FF8000"/>
                </a:solidFill>
              </a:rPr>
              <a:t>example</a:t>
            </a:r>
            <a:r>
              <a:rPr lang="de-DE" sz="2800" dirty="0">
                <a:solidFill>
                  <a:srgbClr val="FF8000"/>
                </a:solidFill>
              </a:rPr>
              <a:t>:  </a:t>
            </a:r>
            <a:r>
              <a:rPr lang="de-DE" sz="2800" dirty="0">
                <a:solidFill>
                  <a:srgbClr val="000000"/>
                </a:solidFill>
              </a:rPr>
              <a:t>Driver (</a:t>
            </a:r>
            <a:r>
              <a:rPr lang="de-DE" sz="2800" dirty="0" err="1">
                <a:solidFill>
                  <a:srgbClr val="000000"/>
                </a:solidFill>
              </a:rPr>
              <a:t>characteristics</a:t>
            </a:r>
            <a:r>
              <a:rPr lang="de-DE" sz="2800" dirty="0">
                <a:solidFill>
                  <a:srgbClr val="000000"/>
                </a:solidFill>
              </a:rPr>
              <a:t>) </a:t>
            </a:r>
            <a:r>
              <a:rPr lang="de-DE" sz="2800" dirty="0" err="1">
                <a:solidFill>
                  <a:srgbClr val="000000"/>
                </a:solidFill>
              </a:rPr>
              <a:t>stays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the</a:t>
            </a:r>
            <a:r>
              <a:rPr lang="de-DE" sz="2800" dirty="0">
                <a:solidFill>
                  <a:srgbClr val="000000"/>
                </a:solidFill>
              </a:rPr>
              <a:t> same: </a:t>
            </a:r>
            <a:r>
              <a:rPr lang="de-DE" sz="2800" dirty="0" err="1">
                <a:solidFill>
                  <a:srgbClr val="000000"/>
                </a:solidFill>
              </a:rPr>
              <a:t>if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the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driver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is</a:t>
            </a:r>
            <a:r>
              <a:rPr lang="de-DE" sz="2800" dirty="0">
                <a:solidFill>
                  <a:srgbClr val="000000"/>
                </a:solidFill>
              </a:rPr>
              <a:t> a moderate </a:t>
            </a:r>
            <a:r>
              <a:rPr lang="de-DE" sz="2800" dirty="0" err="1">
                <a:solidFill>
                  <a:srgbClr val="000000"/>
                </a:solidFill>
              </a:rPr>
              <a:t>driver</a:t>
            </a:r>
            <a:r>
              <a:rPr lang="de-DE" sz="2800" dirty="0">
                <a:solidFill>
                  <a:srgbClr val="000000"/>
                </a:solidFill>
              </a:rPr>
              <a:t>, </a:t>
            </a:r>
            <a:r>
              <a:rPr lang="de-DE" sz="2800" dirty="0" err="1">
                <a:solidFill>
                  <a:srgbClr val="000000"/>
                </a:solidFill>
              </a:rPr>
              <a:t>then</a:t>
            </a:r>
            <a:r>
              <a:rPr lang="de-DE" sz="2800" dirty="0">
                <a:solidFill>
                  <a:srgbClr val="000000"/>
                </a:solidFill>
              </a:rPr>
              <a:t> he will </a:t>
            </a:r>
            <a:r>
              <a:rPr lang="de-DE" sz="2800" dirty="0" err="1">
                <a:solidFill>
                  <a:srgbClr val="000000"/>
                </a:solidFill>
              </a:rPr>
              <a:t>be</a:t>
            </a:r>
            <a:r>
              <a:rPr lang="de-DE" sz="2800" dirty="0">
                <a:solidFill>
                  <a:srgbClr val="000000"/>
                </a:solidFill>
              </a:rPr>
              <a:t> a moderate </a:t>
            </a:r>
            <a:r>
              <a:rPr lang="de-DE" sz="2800" dirty="0" err="1">
                <a:solidFill>
                  <a:srgbClr val="000000"/>
                </a:solidFill>
              </a:rPr>
              <a:t>driver</a:t>
            </a:r>
            <a:r>
              <a:rPr lang="de-DE" sz="2800" dirty="0">
                <a:solidFill>
                  <a:srgbClr val="000000"/>
                </a:solidFill>
              </a:rPr>
              <a:t> in </a:t>
            </a:r>
            <a:r>
              <a:rPr lang="de-DE" sz="2800" dirty="0" err="1">
                <a:solidFill>
                  <a:srgbClr val="000000"/>
                </a:solidFill>
              </a:rPr>
              <a:t>the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hypothesized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world</a:t>
            </a:r>
            <a:r>
              <a:rPr lang="de-DE" sz="2800" dirty="0">
                <a:solidFill>
                  <a:srgbClr val="000000"/>
                </a:solidFill>
              </a:rPr>
              <a:t>, </a:t>
            </a:r>
            <a:r>
              <a:rPr lang="de-DE" sz="2800" dirty="0" err="1">
                <a:solidFill>
                  <a:srgbClr val="000000"/>
                </a:solidFill>
              </a:rPr>
              <a:t>too</a:t>
            </a:r>
            <a:r>
              <a:rPr lang="de-DE" sz="3600" dirty="0">
                <a:solidFill>
                  <a:srgbClr val="000000"/>
                </a:solidFill>
              </a:rPr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sz="3600" dirty="0">
              <a:solidFill>
                <a:srgbClr val="00000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>
                <a:solidFill>
                  <a:srgbClr val="000000"/>
                </a:solidFill>
              </a:rPr>
              <a:t>Rigidity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objects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across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worlds</a:t>
            </a:r>
            <a:r>
              <a:rPr lang="de-DE" dirty="0">
                <a:solidFill>
                  <a:srgbClr val="000000"/>
                </a:solidFill>
              </a:rPr>
              <a:t> also </a:t>
            </a:r>
            <a:r>
              <a:rPr lang="de-DE" dirty="0" err="1">
                <a:solidFill>
                  <a:srgbClr val="000000"/>
                </a:solidFill>
              </a:rPr>
              <a:t>debated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early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work</a:t>
            </a:r>
            <a:r>
              <a:rPr lang="de-DE" dirty="0">
                <a:solidFill>
                  <a:srgbClr val="000000"/>
                </a:solidFill>
              </a:rPr>
              <a:t> on </a:t>
            </a:r>
            <a:r>
              <a:rPr lang="de-DE" dirty="0" err="1">
                <a:solidFill>
                  <a:srgbClr val="000000"/>
                </a:solidFill>
              </a:rPr>
              <a:t>foundations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modal </a:t>
            </a:r>
            <a:r>
              <a:rPr lang="de-DE" dirty="0" err="1">
                <a:solidFill>
                  <a:srgbClr val="000000"/>
                </a:solidFill>
              </a:rPr>
              <a:t>logic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work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Saul </a:t>
            </a:r>
            <a:r>
              <a:rPr lang="de-DE" dirty="0" err="1">
                <a:solidFill>
                  <a:srgbClr val="000000"/>
                </a:solidFill>
              </a:rPr>
              <a:t>Kripke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2" defTabSz="457200">
              <a:spcBef>
                <a:spcPct val="30000"/>
              </a:spcBef>
              <a:defRPr/>
            </a:pPr>
            <a:endParaRPr lang="de-DE" dirty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20275" y="5877272"/>
            <a:ext cx="184666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78358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</a:t>
            </a:r>
            <a:r>
              <a:rPr lang="en-US" dirty="0">
                <a:solidFill>
                  <a:srgbClr val="FF6600"/>
                </a:solidFill>
              </a:rPr>
              <a:t>Example cont’d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468029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b="1" dirty="0"/>
              <a:t>Try:</a:t>
            </a:r>
            <a:r>
              <a:rPr lang="de-DE" dirty="0"/>
              <a:t> </a:t>
            </a:r>
            <a:r>
              <a:rPr lang="de-DE" dirty="0" err="1"/>
              <a:t>Formalization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intervention</a:t>
            </a:r>
            <a:r>
              <a:rPr lang="de-DE" dirty="0"/>
              <a:t> </a:t>
            </a:r>
            <a:r>
              <a:rPr lang="de-DE" dirty="0" err="1"/>
              <a:t>doesn‘t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! </a:t>
            </a:r>
            <a:r>
              <a:rPr lang="de-DE" dirty="0" err="1"/>
              <a:t>Why</a:t>
            </a:r>
            <a:r>
              <a:rPr lang="de-DE" dirty="0"/>
              <a:t>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E(</a:t>
            </a:r>
            <a:r>
              <a:rPr lang="de-DE" dirty="0" err="1">
                <a:solidFill>
                  <a:srgbClr val="FF0000"/>
                </a:solidFill>
              </a:rPr>
              <a:t>driving</a:t>
            </a:r>
            <a:r>
              <a:rPr lang="de-DE" dirty="0">
                <a:solidFill>
                  <a:srgbClr val="FF0000"/>
                </a:solidFill>
              </a:rPr>
              <a:t> time </a:t>
            </a:r>
            <a:r>
              <a:rPr lang="de-DE" dirty="0">
                <a:solidFill>
                  <a:srgbClr val="008380"/>
                </a:solidFill>
              </a:rPr>
              <a:t>|do(</a:t>
            </a:r>
            <a:r>
              <a:rPr lang="de-DE" dirty="0" err="1">
                <a:solidFill>
                  <a:srgbClr val="008380"/>
                </a:solidFill>
              </a:rPr>
              <a:t>freeway</a:t>
            </a:r>
            <a:r>
              <a:rPr lang="de-DE" dirty="0">
                <a:solidFill>
                  <a:srgbClr val="008380"/>
                </a:solidFill>
              </a:rPr>
              <a:t>), </a:t>
            </a:r>
            <a:r>
              <a:rPr lang="de-DE" dirty="0" err="1">
                <a:solidFill>
                  <a:srgbClr val="3366FF"/>
                </a:solidFill>
              </a:rPr>
              <a:t>driving</a:t>
            </a:r>
            <a:r>
              <a:rPr lang="de-DE" dirty="0">
                <a:solidFill>
                  <a:srgbClr val="3366FF"/>
                </a:solidFill>
              </a:rPr>
              <a:t> time = 1 </a:t>
            </a:r>
            <a:r>
              <a:rPr lang="de-DE" dirty="0" err="1">
                <a:solidFill>
                  <a:srgbClr val="3366FF"/>
                </a:solidFill>
              </a:rPr>
              <a:t>hour</a:t>
            </a:r>
            <a:r>
              <a:rPr lang="de-DE" dirty="0">
                <a:solidFill>
                  <a:srgbClr val="008380"/>
                </a:solidFill>
              </a:rPr>
              <a:t>) ???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clash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RV „</a:t>
            </a:r>
            <a:r>
              <a:rPr lang="de-DE" dirty="0" err="1"/>
              <a:t>driving</a:t>
            </a:r>
            <a:r>
              <a:rPr lang="de-DE" dirty="0"/>
              <a:t>  time“ </a:t>
            </a:r>
            <a:r>
              <a:rPr lang="de-DE" dirty="0">
                <a:solidFill>
                  <a:srgbClr val="008380"/>
                </a:solidFill>
              </a:rPr>
              <a:t>(Y)</a:t>
            </a:r>
            <a:r>
              <a:rPr lang="de-DE" dirty="0"/>
              <a:t> 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3366FF"/>
                </a:solidFill>
              </a:rPr>
              <a:t>Y = 1h in </a:t>
            </a:r>
            <a:r>
              <a:rPr lang="de-DE" dirty="0" err="1">
                <a:solidFill>
                  <a:srgbClr val="3366FF"/>
                </a:solidFill>
              </a:rPr>
              <a:t>actual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world</a:t>
            </a:r>
            <a:r>
              <a:rPr lang="de-DE" dirty="0">
                <a:solidFill>
                  <a:srgbClr val="3366FF"/>
                </a:solidFill>
              </a:rPr>
              <a:t>   </a:t>
            </a:r>
            <a:r>
              <a:rPr lang="de-DE" dirty="0"/>
              <a:t>vs.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Y &lt; 1h</a:t>
            </a:r>
            <a:r>
              <a:rPr lang="de-DE" dirty="0"/>
              <a:t> (</a:t>
            </a:r>
            <a:r>
              <a:rPr lang="de-DE" dirty="0" err="1"/>
              <a:t>expected</a:t>
            </a:r>
            <a:r>
              <a:rPr lang="de-DE" dirty="0"/>
              <a:t>) 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hypothesized</a:t>
            </a:r>
            <a:r>
              <a:rPr lang="de-DE" dirty="0"/>
              <a:t> </a:t>
            </a:r>
            <a:r>
              <a:rPr lang="de-DE" dirty="0" err="1"/>
              <a:t>condition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 =1 (</a:t>
            </a:r>
            <a:r>
              <a:rPr lang="de-DE" dirty="0" err="1">
                <a:solidFill>
                  <a:srgbClr val="008380"/>
                </a:solidFill>
              </a:rPr>
              <a:t>freeway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pPr marL="514350" indent="-457200" defTabSz="457200">
              <a:spcBef>
                <a:spcPct val="30000"/>
              </a:spcBef>
              <a:defRPr/>
            </a:pPr>
            <a:r>
              <a:rPr lang="de-DE" b="1" dirty="0"/>
              <a:t>Solution</a:t>
            </a:r>
            <a:r>
              <a:rPr lang="de-DE" dirty="0"/>
              <a:t>: </a:t>
            </a:r>
            <a:r>
              <a:rPr lang="de-DE" dirty="0" err="1"/>
              <a:t>Distinguish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(</a:t>
            </a:r>
            <a:r>
              <a:rPr lang="de-DE" dirty="0" err="1"/>
              <a:t>driving</a:t>
            </a:r>
            <a:r>
              <a:rPr lang="de-DE" dirty="0"/>
              <a:t> time) </a:t>
            </a:r>
            <a:r>
              <a:rPr lang="de-DE" dirty="0" err="1"/>
              <a:t>under</a:t>
            </a:r>
            <a:r>
              <a:rPr lang="de-DE" dirty="0"/>
              <a:t> different </a:t>
            </a:r>
            <a:r>
              <a:rPr lang="de-DE" dirty="0" err="1"/>
              <a:t>worlds</a:t>
            </a:r>
            <a:r>
              <a:rPr lang="de-DE" dirty="0"/>
              <a:t>/</a:t>
            </a:r>
            <a:r>
              <a:rPr lang="de-DE" dirty="0" err="1"/>
              <a:t>conditions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 = 0 </a:t>
            </a:r>
            <a:r>
              <a:rPr lang="de-DE" dirty="0"/>
              <a:t>vs.</a:t>
            </a:r>
            <a:r>
              <a:rPr lang="de-DE" dirty="0">
                <a:solidFill>
                  <a:srgbClr val="008380"/>
                </a:solidFill>
              </a:rPr>
              <a:t> X = 1</a:t>
            </a:r>
          </a:p>
          <a:p>
            <a:pPr marL="5715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          </a:t>
            </a:r>
            <a:r>
              <a:rPr lang="de-DE" dirty="0">
                <a:solidFill>
                  <a:srgbClr val="008380"/>
                </a:solidFill>
              </a:rPr>
              <a:t>E(</a:t>
            </a:r>
            <a:r>
              <a:rPr lang="de-DE" dirty="0">
                <a:solidFill>
                  <a:srgbClr val="FF0000"/>
                </a:solidFill>
              </a:rPr>
              <a:t>Y</a:t>
            </a:r>
            <a:r>
              <a:rPr lang="de-DE" baseline="-25000" dirty="0">
                <a:solidFill>
                  <a:srgbClr val="FF0000"/>
                </a:solidFill>
              </a:rPr>
              <a:t>X=1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| X = 0, </a:t>
            </a:r>
            <a:r>
              <a:rPr lang="de-DE" dirty="0">
                <a:solidFill>
                  <a:srgbClr val="3366FF"/>
                </a:solidFill>
              </a:rPr>
              <a:t>Y</a:t>
            </a:r>
            <a:r>
              <a:rPr lang="de-DE" baseline="-25000" dirty="0">
                <a:solidFill>
                  <a:srgbClr val="3366FF"/>
                </a:solidFill>
              </a:rPr>
              <a:t>X=0</a:t>
            </a:r>
            <a:r>
              <a:rPr lang="de-DE" dirty="0">
                <a:solidFill>
                  <a:srgbClr val="3366FF"/>
                </a:solidFill>
              </a:rPr>
              <a:t> = Y = 1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79512" y="5661248"/>
            <a:ext cx="7416824" cy="707886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 err="1"/>
              <a:t>Expected</a:t>
            </a:r>
            <a:r>
              <a:rPr lang="de-DE" sz="2000" dirty="0"/>
              <a:t> </a:t>
            </a:r>
            <a:r>
              <a:rPr lang="de-DE" sz="2000" dirty="0" err="1"/>
              <a:t>driving</a:t>
            </a:r>
            <a:r>
              <a:rPr lang="de-DE" sz="2000" dirty="0"/>
              <a:t> time </a:t>
            </a:r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baseline="-25000" dirty="0">
                <a:solidFill>
                  <a:srgbClr val="008380"/>
                </a:solidFill>
              </a:rPr>
              <a:t>X=1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one</a:t>
            </a:r>
            <a:r>
              <a:rPr lang="de-DE" sz="2000" dirty="0"/>
              <a:t> </a:t>
            </a:r>
            <a:r>
              <a:rPr lang="de-DE" sz="2000" dirty="0" err="1"/>
              <a:t>had</a:t>
            </a:r>
            <a:r>
              <a:rPr lang="de-DE" sz="2000" dirty="0"/>
              <a:t> </a:t>
            </a:r>
            <a:r>
              <a:rPr lang="de-DE" sz="2000" dirty="0" err="1"/>
              <a:t>chosen</a:t>
            </a:r>
            <a:r>
              <a:rPr lang="de-DE" sz="2000" dirty="0"/>
              <a:t> </a:t>
            </a:r>
            <a:r>
              <a:rPr lang="de-DE" sz="2000" dirty="0" err="1"/>
              <a:t>freeway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(X=1)</a:t>
            </a:r>
            <a:r>
              <a:rPr lang="de-DE" sz="2000" dirty="0"/>
              <a:t> </a:t>
            </a:r>
          </a:p>
          <a:p>
            <a:r>
              <a:rPr lang="de-DE" sz="2000" dirty="0" err="1"/>
              <a:t>knowing</a:t>
            </a:r>
            <a:r>
              <a:rPr lang="de-DE" sz="2000" dirty="0"/>
              <a:t> </a:t>
            </a:r>
            <a:r>
              <a:rPr lang="de-DE" sz="2000" dirty="0" err="1"/>
              <a:t>that</a:t>
            </a:r>
            <a:r>
              <a:rPr lang="de-DE" sz="2000" dirty="0"/>
              <a:t> </a:t>
            </a:r>
            <a:r>
              <a:rPr lang="de-DE" sz="2000" dirty="0" err="1"/>
              <a:t>other</a:t>
            </a:r>
            <a:r>
              <a:rPr lang="de-DE" sz="2000" dirty="0"/>
              <a:t> </a:t>
            </a:r>
            <a:r>
              <a:rPr lang="de-DE" sz="2000" dirty="0" err="1"/>
              <a:t>decision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(X=0)</a:t>
            </a:r>
            <a:r>
              <a:rPr lang="de-DE" sz="2000" dirty="0"/>
              <a:t> </a:t>
            </a:r>
            <a:r>
              <a:rPr lang="de-DE" sz="2000" dirty="0" err="1"/>
              <a:t>lead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driving</a:t>
            </a:r>
            <a:r>
              <a:rPr lang="de-DE" sz="2000" dirty="0"/>
              <a:t> time </a:t>
            </a:r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1</a:t>
            </a:r>
            <a:r>
              <a:rPr lang="de-DE" sz="2000" dirty="0"/>
              <a:t> </a:t>
            </a:r>
            <a:r>
              <a:rPr lang="de-DE" sz="2000" dirty="0" err="1"/>
              <a:t>hour</a:t>
            </a:r>
            <a:r>
              <a:rPr lang="de-DE" sz="2000" dirty="0"/>
              <a:t>.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372200" y="4665330"/>
            <a:ext cx="2376264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baseline="-25000" dirty="0">
                <a:solidFill>
                  <a:srgbClr val="008380"/>
                </a:solidFill>
              </a:rPr>
              <a:t>X=x</a:t>
            </a:r>
            <a:r>
              <a:rPr lang="de-DE" sz="2000" dirty="0">
                <a:solidFill>
                  <a:srgbClr val="008000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formalizes</a:t>
            </a:r>
            <a:r>
              <a:rPr lang="de-DE" sz="2000" dirty="0">
                <a:solidFill>
                  <a:schemeClr val="tx1"/>
                </a:solidFill>
              </a:rPr>
              <a:t>  </a:t>
            </a:r>
          </a:p>
          <a:p>
            <a:r>
              <a:rPr lang="de-DE" sz="2000" dirty="0" err="1">
                <a:solidFill>
                  <a:schemeClr val="tx1"/>
                </a:solidFill>
              </a:rPr>
              <a:t>counterfactual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3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6001</Words>
  <Application>Microsoft Macintosh PowerPoint</Application>
  <PresentationFormat>Bildschirmpräsentation (4:3)</PresentationFormat>
  <Paragraphs>1079</Paragraphs>
  <Slides>50</Slides>
  <Notes>33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50</vt:i4>
      </vt:variant>
    </vt:vector>
  </HeadingPairs>
  <TitlesOfParts>
    <vt:vector size="54" baseType="lpstr">
      <vt:lpstr>Arial</vt:lpstr>
      <vt:lpstr>Calibri</vt:lpstr>
      <vt:lpstr>Myriad Pro</vt:lpstr>
      <vt:lpstr>7_Standarddesign</vt:lpstr>
      <vt:lpstr>Web-Mining Agents </vt:lpstr>
      <vt:lpstr>Structural Causal Models   </vt:lpstr>
      <vt:lpstr>Literature</vt:lpstr>
      <vt:lpstr>Counterfactuals (Example)</vt:lpstr>
      <vt:lpstr>Counterfactuals (Informal Definition)</vt:lpstr>
      <vt:lpstr>Counterfactuals ≠ truth-conditional if </vt:lpstr>
      <vt:lpstr>Counterfactuals Require Minimal Change</vt:lpstr>
      <vt:lpstr>Counterfactuals and Rigidity</vt:lpstr>
      <vt:lpstr>Counterfactuals (Example cont’d)</vt:lpstr>
      <vt:lpstr>Counterfactuals (Definition)</vt:lpstr>
      <vt:lpstr>Counterfactuals (consistency rule)</vt:lpstr>
      <vt:lpstr>Counterfactuals (for fully specified SCMs)</vt:lpstr>
      <vt:lpstr>Counterfactuals in linear SEMs (Example)</vt:lpstr>
      <vt:lpstr>Counterfactuals in linear SEMs (Example)</vt:lpstr>
      <vt:lpstr>Counterfactuals vs. Intervention with do()</vt:lpstr>
      <vt:lpstr>Counterfactuals in Linear SEMs (Example)</vt:lpstr>
      <vt:lpstr>Counterfactuals in Linear SEMs (Example)</vt:lpstr>
      <vt:lpstr>Counterfactuals in Linear SEMs (Example)</vt:lpstr>
      <vt:lpstr>Counterfactuals in Linear SEMs (Example)</vt:lpstr>
      <vt:lpstr>Deterministic Counterfactuals Algorithm</vt:lpstr>
      <vt:lpstr>Nondeterministic Counterfactuals Algorithm</vt:lpstr>
      <vt:lpstr>Nondeterministic Counterfactuals (Example)</vt:lpstr>
      <vt:lpstr>Counterfactuals More Expressive (Example)</vt:lpstr>
      <vt:lpstr>Counterfactuals More Expressive (Example)</vt:lpstr>
      <vt:lpstr>Counterfactuals vs. Intervention with do()</vt:lpstr>
      <vt:lpstr>Counterfactuals vs. Intervention with do()</vt:lpstr>
      <vt:lpstr>Graphical representation of counterfactuals</vt:lpstr>
      <vt:lpstr>Independence criterion for counterfactuals</vt:lpstr>
      <vt:lpstr>Independence criterion for counterfactuals</vt:lpstr>
      <vt:lpstr>Independence counterfactuals (example)</vt:lpstr>
      <vt:lpstr>Counterfactuals in Linear Models</vt:lpstr>
      <vt:lpstr>Counterfactuals in Linear Models</vt:lpstr>
      <vt:lpstr>Effect of Treatment on the Treated (ETT)</vt:lpstr>
      <vt:lpstr>Extended Example for ETT</vt:lpstr>
      <vt:lpstr>Extended Example for ETT (cont’d)</vt:lpstr>
      <vt:lpstr>Extended Example Additive Intervention</vt:lpstr>
      <vt:lpstr>Extended Example Additive Intervention</vt:lpstr>
      <vt:lpstr>Extended Ex. Additive Intervention (cont’d)</vt:lpstr>
      <vt:lpstr>Extended Example Decision Making (cont’d)</vt:lpstr>
      <vt:lpstr>Extended Example Decision Making (cont’d)</vt:lpstr>
      <vt:lpstr>Extended Example Decision Making (cont’d)</vt:lpstr>
      <vt:lpstr>Extended Example Decision Making (cont’d)</vt:lpstr>
      <vt:lpstr>Extended Example Mediation</vt:lpstr>
      <vt:lpstr>Extended Example Mediation (cont’d)</vt:lpstr>
      <vt:lpstr>Extended Example Mediation (cont’d)</vt:lpstr>
      <vt:lpstr>Extended Example Mediation</vt:lpstr>
      <vt:lpstr>Toolkit for Mediation</vt:lpstr>
      <vt:lpstr>Toolkit for Mediation</vt:lpstr>
      <vt:lpstr>Identification for NDE and NIE (optional slide)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2344</cp:revision>
  <cp:lastPrinted>2020-01-07T10:59:47Z</cp:lastPrinted>
  <dcterms:created xsi:type="dcterms:W3CDTF">2010-04-27T12:26:40Z</dcterms:created>
  <dcterms:modified xsi:type="dcterms:W3CDTF">2021-11-15T20:03:32Z</dcterms:modified>
</cp:coreProperties>
</file>