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9"/>
  </p:notesMasterIdLst>
  <p:handoutMasterIdLst>
    <p:handoutMasterId r:id="rId50"/>
  </p:handoutMasterIdLst>
  <p:sldIdLst>
    <p:sldId id="273" r:id="rId2"/>
    <p:sldId id="285" r:id="rId3"/>
    <p:sldId id="384" r:id="rId4"/>
    <p:sldId id="349" r:id="rId5"/>
    <p:sldId id="350" r:id="rId6"/>
    <p:sldId id="351" r:id="rId7"/>
    <p:sldId id="352" r:id="rId8"/>
    <p:sldId id="354" r:id="rId9"/>
    <p:sldId id="355" r:id="rId10"/>
    <p:sldId id="356" r:id="rId11"/>
    <p:sldId id="361" r:id="rId12"/>
    <p:sldId id="357" r:id="rId13"/>
    <p:sldId id="358" r:id="rId14"/>
    <p:sldId id="359" r:id="rId15"/>
    <p:sldId id="385" r:id="rId16"/>
    <p:sldId id="360" r:id="rId17"/>
    <p:sldId id="362" r:id="rId18"/>
    <p:sldId id="363" r:id="rId19"/>
    <p:sldId id="388" r:id="rId20"/>
    <p:sldId id="389" r:id="rId21"/>
    <p:sldId id="365" r:id="rId22"/>
    <p:sldId id="366" r:id="rId23"/>
    <p:sldId id="364" r:id="rId24"/>
    <p:sldId id="386" r:id="rId25"/>
    <p:sldId id="368" r:id="rId26"/>
    <p:sldId id="369" r:id="rId27"/>
    <p:sldId id="370" r:id="rId28"/>
    <p:sldId id="371" r:id="rId29"/>
    <p:sldId id="387" r:id="rId30"/>
    <p:sldId id="373" r:id="rId31"/>
    <p:sldId id="374" r:id="rId32"/>
    <p:sldId id="375" r:id="rId33"/>
    <p:sldId id="376" r:id="rId34"/>
    <p:sldId id="377" r:id="rId35"/>
    <p:sldId id="378" r:id="rId36"/>
    <p:sldId id="379" r:id="rId37"/>
    <p:sldId id="393" r:id="rId38"/>
    <p:sldId id="380" r:id="rId39"/>
    <p:sldId id="381" r:id="rId40"/>
    <p:sldId id="391" r:id="rId41"/>
    <p:sldId id="392" r:id="rId42"/>
    <p:sldId id="390" r:id="rId43"/>
    <p:sldId id="382" r:id="rId44"/>
    <p:sldId id="348" r:id="rId45"/>
    <p:sldId id="372" r:id="rId46"/>
    <p:sldId id="353" r:id="rId47"/>
    <p:sldId id="328" r:id="rId4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EF0"/>
    <a:srgbClr val="FF7531"/>
    <a:srgbClr val="FF7E79"/>
    <a:srgbClr val="3C8C93"/>
    <a:srgbClr val="E3E96C"/>
    <a:srgbClr val="004B5A"/>
    <a:srgbClr val="00394A"/>
    <a:srgbClr val="003241"/>
    <a:srgbClr val="DAD9D3"/>
    <a:srgbClr val="B2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08" autoAdjust="0"/>
    <p:restoredTop sz="93469"/>
  </p:normalViewPr>
  <p:slideViewPr>
    <p:cSldViewPr>
      <p:cViewPr varScale="1">
        <p:scale>
          <a:sx n="143" d="100"/>
          <a:sy n="143" d="100"/>
        </p:scale>
        <p:origin x="200" y="1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524F4DD-39E2-074C-A821-79AE4EECD5C9}" type="datetimeFigureOut">
              <a:rPr lang="de-DE"/>
              <a:pPr>
                <a:defRPr/>
              </a:pPr>
              <a:t>09.02.22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BACD63D-AFCC-1640-81EA-D2C5D9BD401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047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C162694-7365-914B-8B69-558832A77470}" type="datetimeFigureOut">
              <a:rPr lang="de-DE"/>
              <a:pPr>
                <a:defRPr/>
              </a:pPr>
              <a:t>09.02.22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5DDC4CD-3502-7B49-8D09-DDBB7A84A63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406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CC8C2-DE1C-8642-9E22-5B37A83749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21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9BC40-0EA7-3B43-8A5A-DEAD0F10D5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41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5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5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D9D00-4579-CD4B-B22F-8C012024BB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71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64AD2-5FB6-FB45-933B-235C7588DE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68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151C9-7839-C041-ABB8-39E89BE594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8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13FDC-EBB7-A241-A6EF-2E02EE734C7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4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6B9C6-6715-2D4A-8969-EA7C2FA5AF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26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459A-6064-5546-BD20-CFDE646274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95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EE9E-C217-3D4B-A1BB-8CC67CCB34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65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EF29-B124-2849-A4BE-FE5AE0C1F7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99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98C8-BE0A-C748-B1FE-022729FA52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34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62731CA1-5B61-B842-B00F-36E90BD694F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eople.irisa.fr/Francois.Schwarzentruber/2019AAMAStutorial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://hintikkasworld.irisa.f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9776" y="1628800"/>
            <a:ext cx="8278688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>
                <a:cs typeface="+mj-cs"/>
              </a:rPr>
              <a:t>Intelligent </a:t>
            </a:r>
            <a:r>
              <a:rPr lang="de-DE" sz="4400" b="1" dirty="0" err="1">
                <a:cs typeface="+mj-cs"/>
              </a:rPr>
              <a:t>Agents</a:t>
            </a:r>
            <a:r>
              <a:rPr lang="de-DE" sz="4400" b="1" dirty="0">
                <a:cs typeface="+mj-cs"/>
              </a:rPr>
              <a:t> </a:t>
            </a:r>
            <a:br>
              <a:rPr lang="de-DE" sz="4400" b="1" dirty="0">
                <a:cs typeface="+mj-cs"/>
              </a:rPr>
            </a:br>
            <a:r>
              <a:rPr lang="de-DE" dirty="0" err="1">
                <a:cs typeface="+mj-cs"/>
              </a:rPr>
              <a:t>Epistemic</a:t>
            </a:r>
            <a:r>
              <a:rPr lang="de-DE" dirty="0">
                <a:cs typeface="+mj-cs"/>
              </a:rPr>
              <a:t> </a:t>
            </a:r>
            <a:r>
              <a:rPr lang="de-DE" dirty="0" err="1">
                <a:cs typeface="+mj-cs"/>
              </a:rPr>
              <a:t>Logic</a:t>
            </a:r>
            <a:r>
              <a:rPr lang="de-DE" dirty="0">
                <a:cs typeface="+mj-cs"/>
              </a:rPr>
              <a:t> </a:t>
            </a:r>
            <a:br>
              <a:rPr lang="de-DE" dirty="0">
                <a:cs typeface="+mj-cs"/>
              </a:rPr>
            </a:br>
            <a:r>
              <a:rPr lang="de-DE" dirty="0">
                <a:cs typeface="+mj-cs"/>
              </a:rPr>
              <a:t>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/>
              <a:t>Özgür L. </a:t>
            </a:r>
            <a:r>
              <a:rPr lang="de-DE" sz="2400" dirty="0" err="1"/>
              <a:t>Özçep</a:t>
            </a:r>
            <a:endParaRPr lang="de-DE" sz="2400" dirty="0"/>
          </a:p>
          <a:p>
            <a:pPr eaLnBrk="1" hangingPunct="1">
              <a:defRPr/>
            </a:pPr>
            <a:r>
              <a:rPr lang="de-DE" sz="2400" b="1" dirty="0"/>
              <a:t>Universität zu Lübeck</a:t>
            </a:r>
          </a:p>
          <a:p>
            <a:pPr eaLnBrk="1" hangingPunct="1">
              <a:defRPr/>
            </a:pPr>
            <a:r>
              <a:rPr lang="de-DE" sz="2400" b="1" dirty="0"/>
              <a:t>Institut für Informationssysteme</a:t>
            </a:r>
          </a:p>
          <a:p>
            <a:pPr eaLnBrk="1" hangingPunct="1">
              <a:defRPr/>
            </a:pPr>
            <a:endParaRPr lang="de-DE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949FDE-E41F-F34F-81F6-DBDFE1498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Semantics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knowing</a:t>
            </a:r>
            <a:r>
              <a:rPr lang="de-DE" dirty="0"/>
              <a:t> </a:t>
            </a:r>
            <a:r>
              <a:rPr lang="de-DE" dirty="0" err="1"/>
              <a:t>something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0751F7-D5CF-6C4C-9039-59EF57AEA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>
              <a:solidFill>
                <a:srgbClr val="FF0000"/>
              </a:solidFill>
            </a:endParaRPr>
          </a:p>
          <a:p>
            <a:r>
              <a:rPr lang="de-DE" dirty="0">
                <a:solidFill>
                  <a:srgbClr val="FF0000"/>
                </a:solidFill>
              </a:rPr>
              <a:t>Agent a</a:t>
            </a:r>
            <a:r>
              <a:rPr lang="de-DE" dirty="0"/>
              <a:t> </a:t>
            </a:r>
            <a:r>
              <a:rPr lang="de-DE" dirty="0" err="1"/>
              <a:t>knows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>
                <a:solidFill>
                  <a:srgbClr val="032EF0"/>
                </a:solidFill>
              </a:rPr>
              <a:t>agent</a:t>
            </a:r>
            <a:r>
              <a:rPr lang="de-DE" dirty="0">
                <a:solidFill>
                  <a:srgbClr val="032EF0"/>
                </a:solidFill>
              </a:rPr>
              <a:t> b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dirty</a:t>
            </a:r>
            <a:r>
              <a:rPr lang="de-DE" dirty="0"/>
              <a:t> </a:t>
            </a:r>
          </a:p>
          <a:p>
            <a:r>
              <a:rPr lang="de-DE" dirty="0"/>
              <a:t>Instance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famous</a:t>
            </a:r>
            <a:r>
              <a:rPr lang="de-DE" dirty="0"/>
              <a:t> „</a:t>
            </a:r>
            <a:r>
              <a:rPr lang="de-DE" dirty="0" err="1"/>
              <a:t>muddy</a:t>
            </a:r>
            <a:r>
              <a:rPr lang="de-DE" dirty="0"/>
              <a:t> </a:t>
            </a:r>
            <a:r>
              <a:rPr lang="de-DE" dirty="0" err="1"/>
              <a:t>children</a:t>
            </a:r>
            <a:r>
              <a:rPr lang="de-DE" dirty="0"/>
              <a:t> puzzle“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F5B4CC8-8928-F74D-BE64-A0AB7802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F1876FC-BB0A-0D4A-8E7D-7D17CC6EC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072018"/>
            <a:ext cx="3256756" cy="271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10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BB6581-CE1A-454A-9370-03C69269E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Muddy</a:t>
            </a:r>
            <a:r>
              <a:rPr lang="de-DE" dirty="0"/>
              <a:t> </a:t>
            </a:r>
            <a:r>
              <a:rPr lang="de-DE" dirty="0" err="1"/>
              <a:t>children</a:t>
            </a:r>
            <a:r>
              <a:rPr lang="de-DE" dirty="0"/>
              <a:t> Puzzle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407162-4289-474B-8180-8CFD42D6C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i="1" dirty="0"/>
              <a:t>„</a:t>
            </a:r>
            <a:r>
              <a:rPr lang="de-DE" sz="1800" i="1" dirty="0" err="1"/>
              <a:t>Three</a:t>
            </a:r>
            <a:r>
              <a:rPr lang="de-DE" sz="1800" i="1" dirty="0"/>
              <a:t> </a:t>
            </a:r>
            <a:r>
              <a:rPr lang="de-DE" sz="1800" i="1" dirty="0" err="1"/>
              <a:t>children</a:t>
            </a:r>
            <a:r>
              <a:rPr lang="de-DE" sz="1800" i="1" dirty="0"/>
              <a:t> </a:t>
            </a:r>
            <a:r>
              <a:rPr lang="de-DE" sz="1800" i="1" dirty="0" err="1"/>
              <a:t>are</a:t>
            </a:r>
            <a:r>
              <a:rPr lang="de-DE" sz="1800" i="1" dirty="0"/>
              <a:t> </a:t>
            </a:r>
            <a:r>
              <a:rPr lang="de-DE" sz="1800" i="1" dirty="0" err="1"/>
              <a:t>playing</a:t>
            </a:r>
            <a:r>
              <a:rPr lang="de-DE" sz="1800" i="1" dirty="0"/>
              <a:t> in </a:t>
            </a:r>
            <a:r>
              <a:rPr lang="de-DE" sz="1800" i="1" dirty="0" err="1"/>
              <a:t>the</a:t>
            </a:r>
            <a:r>
              <a:rPr lang="de-DE" sz="1800" i="1" dirty="0"/>
              <a:t> </a:t>
            </a:r>
            <a:r>
              <a:rPr lang="de-DE" sz="1800" i="1" dirty="0" err="1"/>
              <a:t>mud</a:t>
            </a:r>
            <a:r>
              <a:rPr lang="de-DE" sz="1800" i="1" dirty="0"/>
              <a:t>. </a:t>
            </a:r>
            <a:r>
              <a:rPr lang="de-DE" sz="1800" i="1" dirty="0" err="1"/>
              <a:t>Father</a:t>
            </a:r>
            <a:r>
              <a:rPr lang="de-DE" sz="1800" i="1" dirty="0"/>
              <a:t> </a:t>
            </a:r>
            <a:r>
              <a:rPr lang="de-DE" sz="1800" i="1" dirty="0" err="1"/>
              <a:t>calls</a:t>
            </a:r>
            <a:r>
              <a:rPr lang="de-DE" sz="1800" i="1" dirty="0"/>
              <a:t> </a:t>
            </a:r>
            <a:r>
              <a:rPr lang="de-DE" sz="1800" i="1" dirty="0" err="1"/>
              <a:t>the</a:t>
            </a:r>
            <a:r>
              <a:rPr lang="de-DE" sz="1800" i="1" dirty="0"/>
              <a:t> </a:t>
            </a:r>
            <a:r>
              <a:rPr lang="de-DE" sz="1800" i="1" dirty="0" err="1"/>
              <a:t>children</a:t>
            </a:r>
            <a:r>
              <a:rPr lang="de-DE" sz="1800" i="1" dirty="0"/>
              <a:t> </a:t>
            </a:r>
            <a:r>
              <a:rPr lang="de-DE" sz="1800" i="1" dirty="0" err="1"/>
              <a:t>to</a:t>
            </a:r>
            <a:r>
              <a:rPr lang="de-DE" sz="1800" i="1" dirty="0"/>
              <a:t> </a:t>
            </a:r>
            <a:r>
              <a:rPr lang="de-DE" sz="1800" i="1" dirty="0" err="1"/>
              <a:t>the</a:t>
            </a:r>
            <a:r>
              <a:rPr lang="de-DE" sz="1800" i="1" dirty="0"/>
              <a:t> </a:t>
            </a:r>
            <a:r>
              <a:rPr lang="de-DE" sz="1800" i="1" dirty="0" err="1"/>
              <a:t>house</a:t>
            </a:r>
            <a:r>
              <a:rPr lang="de-DE" sz="1800" i="1" dirty="0"/>
              <a:t>, </a:t>
            </a:r>
            <a:r>
              <a:rPr lang="de-DE" sz="1800" i="1" dirty="0" err="1"/>
              <a:t>arranging</a:t>
            </a:r>
            <a:r>
              <a:rPr lang="de-DE" sz="1800" i="1" dirty="0"/>
              <a:t> </a:t>
            </a:r>
            <a:r>
              <a:rPr lang="de-DE" sz="1800" i="1" dirty="0" err="1"/>
              <a:t>them</a:t>
            </a:r>
            <a:r>
              <a:rPr lang="de-DE" sz="1800" i="1" dirty="0"/>
              <a:t> in a </a:t>
            </a:r>
            <a:r>
              <a:rPr lang="de-DE" sz="1800" i="1" dirty="0" err="1"/>
              <a:t>semicircle</a:t>
            </a:r>
            <a:r>
              <a:rPr lang="de-DE" sz="1800" i="1" dirty="0"/>
              <a:t> so </a:t>
            </a:r>
            <a:r>
              <a:rPr lang="de-DE" sz="1800" i="1" dirty="0" err="1"/>
              <a:t>that</a:t>
            </a:r>
            <a:r>
              <a:rPr lang="de-DE" sz="1800" i="1" dirty="0"/>
              <a:t> </a:t>
            </a:r>
            <a:r>
              <a:rPr lang="de-DE" sz="1800" i="1" dirty="0" err="1"/>
              <a:t>each</a:t>
            </a:r>
            <a:r>
              <a:rPr lang="de-DE" sz="1800" i="1" dirty="0"/>
              <a:t> </a:t>
            </a:r>
            <a:r>
              <a:rPr lang="de-DE" sz="1800" i="1" dirty="0" err="1"/>
              <a:t>child</a:t>
            </a:r>
            <a:r>
              <a:rPr lang="de-DE" sz="1800" i="1" dirty="0"/>
              <a:t> </a:t>
            </a:r>
            <a:r>
              <a:rPr lang="de-DE" sz="1800" i="1" dirty="0" err="1"/>
              <a:t>can</a:t>
            </a:r>
            <a:r>
              <a:rPr lang="de-DE" sz="1800" i="1" dirty="0"/>
              <a:t> </a:t>
            </a:r>
            <a:r>
              <a:rPr lang="de-DE" sz="1800" i="1" dirty="0" err="1"/>
              <a:t>clearly</a:t>
            </a:r>
            <a:r>
              <a:rPr lang="de-DE" sz="1800" i="1" dirty="0"/>
              <a:t> </a:t>
            </a:r>
            <a:r>
              <a:rPr lang="de-DE" sz="1800" i="1" dirty="0" err="1"/>
              <a:t>see</a:t>
            </a:r>
            <a:r>
              <a:rPr lang="de-DE" sz="1800" i="1" dirty="0"/>
              <a:t> </a:t>
            </a:r>
            <a:r>
              <a:rPr lang="de-DE" sz="1800" i="1" dirty="0" err="1"/>
              <a:t>every</a:t>
            </a:r>
            <a:r>
              <a:rPr lang="de-DE" sz="1800" i="1" dirty="0"/>
              <a:t> </a:t>
            </a:r>
            <a:r>
              <a:rPr lang="de-DE" sz="1800" i="1" dirty="0" err="1"/>
              <a:t>other</a:t>
            </a:r>
            <a:r>
              <a:rPr lang="de-DE" sz="1800" i="1" dirty="0"/>
              <a:t> </a:t>
            </a:r>
            <a:r>
              <a:rPr lang="de-DE" sz="1800" i="1" dirty="0" err="1"/>
              <a:t>child</a:t>
            </a:r>
            <a:r>
              <a:rPr lang="de-DE" sz="1800" i="1" dirty="0"/>
              <a:t>. “</a:t>
            </a:r>
            <a:r>
              <a:rPr lang="de-DE" sz="1800" i="1" dirty="0">
                <a:solidFill>
                  <a:srgbClr val="7030A0"/>
                </a:solidFill>
              </a:rPr>
              <a:t>At least </a:t>
            </a:r>
            <a:r>
              <a:rPr lang="de-DE" sz="1800" i="1" dirty="0" err="1">
                <a:solidFill>
                  <a:srgbClr val="7030A0"/>
                </a:solidFill>
              </a:rPr>
              <a:t>one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of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you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has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mud</a:t>
            </a:r>
            <a:r>
              <a:rPr lang="de-DE" sz="1800" i="1" dirty="0">
                <a:solidFill>
                  <a:srgbClr val="7030A0"/>
                </a:solidFill>
              </a:rPr>
              <a:t> on </a:t>
            </a:r>
            <a:r>
              <a:rPr lang="de-DE" sz="1800" i="1" dirty="0" err="1">
                <a:solidFill>
                  <a:srgbClr val="7030A0"/>
                </a:solidFill>
              </a:rPr>
              <a:t>your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forehead</a:t>
            </a:r>
            <a:r>
              <a:rPr lang="de-DE" sz="1800" i="1" dirty="0"/>
              <a:t>”, </a:t>
            </a:r>
            <a:r>
              <a:rPr lang="de-DE" sz="1800" i="1" dirty="0" err="1"/>
              <a:t>says</a:t>
            </a:r>
            <a:r>
              <a:rPr lang="de-DE" sz="1800" i="1" dirty="0"/>
              <a:t> </a:t>
            </a:r>
            <a:r>
              <a:rPr lang="de-DE" sz="1800" i="1" dirty="0" err="1"/>
              <a:t>Father</a:t>
            </a:r>
            <a:r>
              <a:rPr lang="de-DE" sz="1800" i="1" dirty="0"/>
              <a:t>. The </a:t>
            </a:r>
            <a:r>
              <a:rPr lang="de-DE" sz="1800" i="1" dirty="0" err="1"/>
              <a:t>children</a:t>
            </a:r>
            <a:r>
              <a:rPr lang="de-DE" sz="1800" i="1" dirty="0"/>
              <a:t> </a:t>
            </a:r>
            <a:r>
              <a:rPr lang="de-DE" sz="1800" i="1" dirty="0" err="1"/>
              <a:t>look</a:t>
            </a:r>
            <a:r>
              <a:rPr lang="de-DE" sz="1800" i="1" dirty="0"/>
              <a:t> </a:t>
            </a:r>
            <a:r>
              <a:rPr lang="de-DE" sz="1800" i="1" dirty="0" err="1"/>
              <a:t>around</a:t>
            </a:r>
            <a:r>
              <a:rPr lang="de-DE" sz="1800" i="1" dirty="0"/>
              <a:t>, </a:t>
            </a:r>
            <a:r>
              <a:rPr lang="de-DE" sz="1800" i="1" dirty="0" err="1"/>
              <a:t>each</a:t>
            </a:r>
            <a:r>
              <a:rPr lang="de-DE" sz="1800" i="1" dirty="0"/>
              <a:t> </a:t>
            </a:r>
            <a:r>
              <a:rPr lang="de-DE" sz="1800" i="1" dirty="0" err="1"/>
              <a:t>examining</a:t>
            </a:r>
            <a:r>
              <a:rPr lang="de-DE" sz="1800" i="1" dirty="0"/>
              <a:t> </a:t>
            </a:r>
            <a:r>
              <a:rPr lang="de-DE" sz="1800" i="1" dirty="0" err="1"/>
              <a:t>every</a:t>
            </a:r>
            <a:r>
              <a:rPr lang="de-DE" sz="1800" i="1" dirty="0"/>
              <a:t> </a:t>
            </a:r>
            <a:r>
              <a:rPr lang="de-DE" sz="1800" i="1" dirty="0" err="1"/>
              <a:t>other</a:t>
            </a:r>
            <a:r>
              <a:rPr lang="de-DE" sz="1800" i="1" dirty="0"/>
              <a:t> </a:t>
            </a:r>
            <a:r>
              <a:rPr lang="de-DE" sz="1800" i="1" dirty="0" err="1"/>
              <a:t>child’s</a:t>
            </a:r>
            <a:r>
              <a:rPr lang="de-DE" sz="1800" i="1" dirty="0"/>
              <a:t> </a:t>
            </a:r>
            <a:r>
              <a:rPr lang="de-DE" sz="1800" i="1" dirty="0" err="1"/>
              <a:t>forehead</a:t>
            </a:r>
            <a:r>
              <a:rPr lang="de-DE" sz="1800" i="1" dirty="0"/>
              <a:t>. </a:t>
            </a:r>
            <a:r>
              <a:rPr lang="de-DE" sz="1800" i="1" dirty="0" err="1"/>
              <a:t>Of</a:t>
            </a:r>
            <a:r>
              <a:rPr lang="de-DE" sz="1800" i="1" dirty="0"/>
              <a:t> </a:t>
            </a:r>
            <a:r>
              <a:rPr lang="de-DE" sz="1800" i="1" dirty="0" err="1"/>
              <a:t>course</a:t>
            </a:r>
            <a:r>
              <a:rPr lang="de-DE" sz="1800" i="1" dirty="0"/>
              <a:t>, </a:t>
            </a:r>
            <a:r>
              <a:rPr lang="de-DE" sz="1800" i="1" dirty="0" err="1"/>
              <a:t>no</a:t>
            </a:r>
            <a:r>
              <a:rPr lang="de-DE" sz="1800" i="1" dirty="0"/>
              <a:t> </a:t>
            </a:r>
            <a:r>
              <a:rPr lang="de-DE" sz="1800" i="1" dirty="0" err="1"/>
              <a:t>child</a:t>
            </a:r>
            <a:r>
              <a:rPr lang="de-DE" sz="1800" i="1" dirty="0"/>
              <a:t> </a:t>
            </a:r>
            <a:r>
              <a:rPr lang="de-DE" sz="1800" i="1" dirty="0" err="1"/>
              <a:t>can</a:t>
            </a:r>
            <a:r>
              <a:rPr lang="de-DE" sz="1800" i="1" dirty="0"/>
              <a:t> </a:t>
            </a:r>
            <a:r>
              <a:rPr lang="de-DE" sz="1800" i="1" dirty="0" err="1"/>
              <a:t>examine</a:t>
            </a:r>
            <a:r>
              <a:rPr lang="de-DE" sz="1800" i="1" dirty="0"/>
              <a:t> </a:t>
            </a:r>
            <a:r>
              <a:rPr lang="de-DE" sz="1800" i="1" dirty="0" err="1"/>
              <a:t>his</a:t>
            </a:r>
            <a:r>
              <a:rPr lang="de-DE" sz="1800" i="1" dirty="0"/>
              <a:t> </a:t>
            </a:r>
            <a:r>
              <a:rPr lang="de-DE" sz="1800" i="1" dirty="0" err="1"/>
              <a:t>or</a:t>
            </a:r>
            <a:r>
              <a:rPr lang="de-DE" sz="1800" i="1" dirty="0"/>
              <a:t> her </a:t>
            </a:r>
            <a:r>
              <a:rPr lang="de-DE" sz="1800" i="1" dirty="0" err="1"/>
              <a:t>own</a:t>
            </a:r>
            <a:r>
              <a:rPr lang="de-DE" sz="1800" i="1" dirty="0"/>
              <a:t>. </a:t>
            </a:r>
            <a:r>
              <a:rPr lang="de-DE" sz="1800" i="1" dirty="0" err="1"/>
              <a:t>Father</a:t>
            </a:r>
            <a:r>
              <a:rPr lang="de-DE" sz="1800" i="1" dirty="0"/>
              <a:t> </a:t>
            </a:r>
            <a:r>
              <a:rPr lang="de-DE" sz="1800" i="1" dirty="0" err="1"/>
              <a:t>continues</a:t>
            </a:r>
            <a:r>
              <a:rPr lang="de-DE" sz="1800" i="1" dirty="0"/>
              <a:t>, </a:t>
            </a:r>
            <a:r>
              <a:rPr lang="de-DE" sz="1800" i="1" dirty="0">
                <a:solidFill>
                  <a:srgbClr val="7030A0"/>
                </a:solidFill>
              </a:rPr>
              <a:t>“</a:t>
            </a:r>
            <a:r>
              <a:rPr lang="de-DE" sz="1800" i="1" dirty="0" err="1">
                <a:solidFill>
                  <a:srgbClr val="7030A0"/>
                </a:solidFill>
              </a:rPr>
              <a:t>If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you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know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whether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your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forehead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is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dirty</a:t>
            </a:r>
            <a:r>
              <a:rPr lang="de-DE" sz="1800" i="1" dirty="0">
                <a:solidFill>
                  <a:srgbClr val="7030A0"/>
                </a:solidFill>
              </a:rPr>
              <a:t>, </a:t>
            </a:r>
            <a:r>
              <a:rPr lang="de-DE" sz="1800" i="1" dirty="0" err="1">
                <a:solidFill>
                  <a:srgbClr val="7030A0"/>
                </a:solidFill>
              </a:rPr>
              <a:t>then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step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forward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now</a:t>
            </a:r>
            <a:r>
              <a:rPr lang="de-DE" sz="1800" i="1" dirty="0">
                <a:solidFill>
                  <a:srgbClr val="7030A0"/>
                </a:solidFill>
              </a:rPr>
              <a:t>”. </a:t>
            </a:r>
            <a:r>
              <a:rPr lang="de-DE" sz="1800" i="1" dirty="0" err="1">
                <a:solidFill>
                  <a:srgbClr val="7030A0"/>
                </a:solidFill>
              </a:rPr>
              <a:t>No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child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steps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forward</a:t>
            </a:r>
            <a:r>
              <a:rPr lang="de-DE" sz="1800" i="1" dirty="0">
                <a:solidFill>
                  <a:srgbClr val="7030A0"/>
                </a:solidFill>
              </a:rPr>
              <a:t>. </a:t>
            </a:r>
            <a:r>
              <a:rPr lang="de-DE" sz="1800" i="1" dirty="0" err="1"/>
              <a:t>Father</a:t>
            </a:r>
            <a:r>
              <a:rPr lang="de-DE" sz="1800" i="1" dirty="0"/>
              <a:t> </a:t>
            </a:r>
            <a:r>
              <a:rPr lang="de-DE" sz="1800" i="1" dirty="0" err="1"/>
              <a:t>repeats</a:t>
            </a:r>
            <a:r>
              <a:rPr lang="de-DE" sz="1800" i="1" dirty="0"/>
              <a:t> </a:t>
            </a:r>
            <a:r>
              <a:rPr lang="de-DE" sz="1800" i="1" dirty="0" err="1"/>
              <a:t>himself</a:t>
            </a:r>
            <a:r>
              <a:rPr lang="de-DE" sz="1800" i="1" dirty="0"/>
              <a:t> a </a:t>
            </a:r>
            <a:r>
              <a:rPr lang="de-DE" sz="1800" i="1" dirty="0" err="1"/>
              <a:t>second</a:t>
            </a:r>
            <a:r>
              <a:rPr lang="de-DE" sz="1800" i="1" dirty="0"/>
              <a:t> time, </a:t>
            </a:r>
            <a:r>
              <a:rPr lang="de-DE" sz="1800" i="1" dirty="0">
                <a:solidFill>
                  <a:srgbClr val="7030A0"/>
                </a:solidFill>
              </a:rPr>
              <a:t>“</a:t>
            </a:r>
            <a:r>
              <a:rPr lang="de-DE" sz="1800" i="1" dirty="0" err="1">
                <a:solidFill>
                  <a:srgbClr val="7030A0"/>
                </a:solidFill>
              </a:rPr>
              <a:t>If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you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know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whether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your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forehead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is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dirty</a:t>
            </a:r>
            <a:r>
              <a:rPr lang="de-DE" sz="1800" i="1" dirty="0">
                <a:solidFill>
                  <a:srgbClr val="7030A0"/>
                </a:solidFill>
              </a:rPr>
              <a:t>, </a:t>
            </a:r>
            <a:r>
              <a:rPr lang="de-DE" sz="1800" i="1" dirty="0" err="1">
                <a:solidFill>
                  <a:srgbClr val="7030A0"/>
                </a:solidFill>
              </a:rPr>
              <a:t>then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step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forward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now</a:t>
            </a:r>
            <a:r>
              <a:rPr lang="de-DE" sz="1800" i="1" dirty="0">
                <a:solidFill>
                  <a:srgbClr val="7030A0"/>
                </a:solidFill>
              </a:rPr>
              <a:t>”. </a:t>
            </a:r>
            <a:r>
              <a:rPr lang="de-DE" sz="1800" i="1" dirty="0" err="1">
                <a:solidFill>
                  <a:srgbClr val="7030A0"/>
                </a:solidFill>
              </a:rPr>
              <a:t>Some</a:t>
            </a:r>
            <a:r>
              <a:rPr lang="de-DE" sz="1800" i="1" dirty="0">
                <a:solidFill>
                  <a:srgbClr val="7030A0"/>
                </a:solidFill>
              </a:rPr>
              <a:t> but not all </a:t>
            </a:r>
            <a:r>
              <a:rPr lang="de-DE" sz="1800" i="1" dirty="0" err="1">
                <a:solidFill>
                  <a:srgbClr val="7030A0"/>
                </a:solidFill>
              </a:rPr>
              <a:t>of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the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children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step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forward</a:t>
            </a:r>
            <a:r>
              <a:rPr lang="de-DE" sz="1800" i="1" dirty="0">
                <a:solidFill>
                  <a:srgbClr val="7030A0"/>
                </a:solidFill>
              </a:rPr>
              <a:t>. </a:t>
            </a:r>
            <a:r>
              <a:rPr lang="de-DE" sz="1800" i="1" dirty="0" err="1"/>
              <a:t>Father</a:t>
            </a:r>
            <a:r>
              <a:rPr lang="de-DE" sz="1800" i="1" dirty="0"/>
              <a:t> </a:t>
            </a:r>
            <a:r>
              <a:rPr lang="de-DE" sz="1800" i="1" dirty="0" err="1"/>
              <a:t>repeats</a:t>
            </a:r>
            <a:r>
              <a:rPr lang="de-DE" sz="1800" i="1" dirty="0"/>
              <a:t> </a:t>
            </a:r>
            <a:r>
              <a:rPr lang="de-DE" sz="1800" i="1" dirty="0" err="1"/>
              <a:t>himself</a:t>
            </a:r>
            <a:r>
              <a:rPr lang="de-DE" sz="1800" i="1" dirty="0"/>
              <a:t> a </a:t>
            </a:r>
            <a:r>
              <a:rPr lang="de-DE" sz="1800" i="1" dirty="0" err="1"/>
              <a:t>third</a:t>
            </a:r>
            <a:r>
              <a:rPr lang="de-DE" sz="1800" i="1" dirty="0"/>
              <a:t> time</a:t>
            </a:r>
            <a:r>
              <a:rPr lang="de-DE" sz="1800" i="1" dirty="0">
                <a:solidFill>
                  <a:srgbClr val="7030A0"/>
                </a:solidFill>
              </a:rPr>
              <a:t>, “</a:t>
            </a:r>
            <a:r>
              <a:rPr lang="de-DE" sz="1800" i="1" dirty="0" err="1">
                <a:solidFill>
                  <a:srgbClr val="7030A0"/>
                </a:solidFill>
              </a:rPr>
              <a:t>If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you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know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whether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your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forehead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is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dirty</a:t>
            </a:r>
            <a:r>
              <a:rPr lang="de-DE" sz="1800" i="1" dirty="0">
                <a:solidFill>
                  <a:srgbClr val="7030A0"/>
                </a:solidFill>
              </a:rPr>
              <a:t>, </a:t>
            </a:r>
            <a:r>
              <a:rPr lang="de-DE" sz="1800" i="1" dirty="0" err="1">
                <a:solidFill>
                  <a:srgbClr val="7030A0"/>
                </a:solidFill>
              </a:rPr>
              <a:t>then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step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forward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now</a:t>
            </a:r>
            <a:r>
              <a:rPr lang="de-DE" sz="1800" i="1" dirty="0">
                <a:solidFill>
                  <a:srgbClr val="7030A0"/>
                </a:solidFill>
              </a:rPr>
              <a:t>”. All </a:t>
            </a:r>
            <a:r>
              <a:rPr lang="de-DE" sz="1800" i="1" dirty="0" err="1">
                <a:solidFill>
                  <a:srgbClr val="7030A0"/>
                </a:solidFill>
              </a:rPr>
              <a:t>of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the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remaining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children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step</a:t>
            </a:r>
            <a:r>
              <a:rPr lang="de-DE" sz="1800" i="1" dirty="0">
                <a:solidFill>
                  <a:srgbClr val="7030A0"/>
                </a:solidFill>
              </a:rPr>
              <a:t> </a:t>
            </a:r>
            <a:r>
              <a:rPr lang="de-DE" sz="1800" i="1" dirty="0" err="1">
                <a:solidFill>
                  <a:srgbClr val="7030A0"/>
                </a:solidFill>
              </a:rPr>
              <a:t>forward</a:t>
            </a:r>
            <a:r>
              <a:rPr lang="de-DE" sz="1800" i="1" dirty="0">
                <a:solidFill>
                  <a:srgbClr val="7030A0"/>
                </a:solidFill>
              </a:rPr>
              <a:t>.</a:t>
            </a:r>
            <a:r>
              <a:rPr lang="de-DE" sz="1800" i="1" dirty="0"/>
              <a:t> </a:t>
            </a:r>
            <a:r>
              <a:rPr lang="de-DE" sz="1800" i="1" dirty="0" err="1"/>
              <a:t>How</a:t>
            </a:r>
            <a:r>
              <a:rPr lang="de-DE" sz="1800" i="1" dirty="0"/>
              <a:t> </a:t>
            </a:r>
            <a:r>
              <a:rPr lang="de-DE" sz="1800" i="1" dirty="0" err="1"/>
              <a:t>many</a:t>
            </a:r>
            <a:r>
              <a:rPr lang="de-DE" sz="1800" i="1" dirty="0"/>
              <a:t> </a:t>
            </a:r>
            <a:r>
              <a:rPr lang="de-DE" sz="1800" i="1" dirty="0" err="1"/>
              <a:t>children</a:t>
            </a:r>
            <a:r>
              <a:rPr lang="de-DE" sz="1800" i="1" dirty="0"/>
              <a:t> </a:t>
            </a:r>
            <a:r>
              <a:rPr lang="de-DE" sz="1800" i="1" dirty="0" err="1"/>
              <a:t>have</a:t>
            </a:r>
            <a:r>
              <a:rPr lang="de-DE" sz="1800" i="1" dirty="0"/>
              <a:t> </a:t>
            </a:r>
            <a:r>
              <a:rPr lang="de-DE" sz="1800" i="1" dirty="0" err="1"/>
              <a:t>muddy</a:t>
            </a:r>
            <a:r>
              <a:rPr lang="de-DE" sz="1800" i="1" dirty="0"/>
              <a:t> </a:t>
            </a:r>
            <a:r>
              <a:rPr lang="de-DE" sz="1800" i="1" dirty="0" err="1"/>
              <a:t>foreheads</a:t>
            </a:r>
            <a:r>
              <a:rPr lang="de-DE" sz="1800" i="1" dirty="0"/>
              <a:t>?“</a:t>
            </a:r>
          </a:p>
          <a:p>
            <a:pPr marL="0" indent="0">
              <a:buNone/>
            </a:pPr>
            <a:endParaRPr lang="de-DE" sz="1800" i="1" dirty="0"/>
          </a:p>
          <a:p>
            <a:pPr marL="0" indent="0">
              <a:buNone/>
            </a:pPr>
            <a:r>
              <a:rPr lang="de-DE" sz="2200" dirty="0" err="1"/>
              <a:t>We</a:t>
            </a:r>
            <a:r>
              <a:rPr lang="de-DE" sz="2200" dirty="0"/>
              <a:t> will </a:t>
            </a:r>
            <a:r>
              <a:rPr lang="de-DE" sz="2200" dirty="0" err="1"/>
              <a:t>reconsider</a:t>
            </a:r>
            <a:r>
              <a:rPr lang="de-DE" sz="2200" dirty="0"/>
              <a:t> </a:t>
            </a:r>
            <a:r>
              <a:rPr lang="de-DE" sz="2200" dirty="0" err="1"/>
              <a:t>this</a:t>
            </a:r>
            <a:r>
              <a:rPr lang="de-DE" sz="2200" dirty="0"/>
              <a:t> puzzle  in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context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>
                <a:solidFill>
                  <a:srgbClr val="032EF0"/>
                </a:solidFill>
              </a:rPr>
              <a:t>dynamic</a:t>
            </a:r>
            <a:r>
              <a:rPr lang="de-DE" sz="2200" dirty="0">
                <a:solidFill>
                  <a:srgbClr val="032EF0"/>
                </a:solidFill>
              </a:rPr>
              <a:t> </a:t>
            </a:r>
            <a:r>
              <a:rPr lang="de-DE" sz="2200" dirty="0" err="1">
                <a:solidFill>
                  <a:srgbClr val="032EF0"/>
                </a:solidFill>
              </a:rPr>
              <a:t>epistemic</a:t>
            </a:r>
            <a:r>
              <a:rPr lang="de-DE" sz="2200" dirty="0">
                <a:solidFill>
                  <a:srgbClr val="032EF0"/>
                </a:solidFill>
              </a:rPr>
              <a:t> </a:t>
            </a:r>
            <a:r>
              <a:rPr lang="de-DE" sz="2200" dirty="0" err="1">
                <a:solidFill>
                  <a:srgbClr val="032EF0"/>
                </a:solidFill>
              </a:rPr>
              <a:t>logic</a:t>
            </a:r>
            <a:r>
              <a:rPr lang="de-DE" sz="2200" dirty="0">
                <a:solidFill>
                  <a:srgbClr val="032EF0"/>
                </a:solidFill>
              </a:rPr>
              <a:t>  </a:t>
            </a:r>
            <a:r>
              <a:rPr lang="de-DE" sz="2200" dirty="0"/>
              <a:t>(</a:t>
            </a:r>
            <a:r>
              <a:rPr lang="de-DE" sz="2200" dirty="0" err="1"/>
              <a:t>epistemic</a:t>
            </a:r>
            <a:r>
              <a:rPr lang="de-DE" sz="2200" dirty="0"/>
              <a:t> </a:t>
            </a:r>
            <a:r>
              <a:rPr lang="de-DE" sz="2200" dirty="0" err="1"/>
              <a:t>logic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>
                <a:solidFill>
                  <a:srgbClr val="7030A0"/>
                </a:solidFill>
              </a:rPr>
              <a:t>operator</a:t>
            </a:r>
            <a:r>
              <a:rPr lang="de-DE" sz="2200" dirty="0" err="1"/>
              <a:t>s</a:t>
            </a:r>
            <a:r>
              <a:rPr lang="de-DE" sz="2200" dirty="0"/>
              <a:t> </a:t>
            </a:r>
            <a:r>
              <a:rPr lang="de-DE" sz="2200" dirty="0" err="1"/>
              <a:t>changing</a:t>
            </a:r>
            <a:r>
              <a:rPr lang="de-DE" sz="2200" dirty="0"/>
              <a:t> </a:t>
            </a:r>
            <a:r>
              <a:rPr lang="de-DE" sz="2200" dirty="0" err="1"/>
              <a:t>epistemic</a:t>
            </a:r>
            <a:r>
              <a:rPr lang="de-DE" sz="2200" dirty="0"/>
              <a:t> </a:t>
            </a:r>
            <a:r>
              <a:rPr lang="de-DE" sz="2200" dirty="0" err="1"/>
              <a:t>models</a:t>
            </a:r>
            <a:r>
              <a:rPr lang="de-DE" sz="2200" dirty="0"/>
              <a:t>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55EA048-6257-0245-9ECF-8320D677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950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A9E0A1-BF91-204F-866A-688407FC0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states</a:t>
            </a:r>
            <a:r>
              <a:rPr lang="de-DE" dirty="0"/>
              <a:t> = </a:t>
            </a:r>
            <a:r>
              <a:rPr lang="de-DE" dirty="0" err="1"/>
              <a:t>pointed</a:t>
            </a:r>
            <a:r>
              <a:rPr lang="de-DE" dirty="0"/>
              <a:t> </a:t>
            </a:r>
            <a:r>
              <a:rPr lang="de-DE" dirty="0" err="1"/>
              <a:t>Kripke</a:t>
            </a:r>
            <a:r>
              <a:rPr lang="de-DE" dirty="0"/>
              <a:t> </a:t>
            </a:r>
            <a:r>
              <a:rPr lang="de-DE" dirty="0" err="1"/>
              <a:t>structures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4E36EA-FD70-4746-ADE2-07998050F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Comics </a:t>
            </a:r>
            <a:r>
              <a:rPr lang="de-DE" dirty="0" err="1"/>
              <a:t>correspond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unravelling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pointed</a:t>
            </a:r>
            <a:r>
              <a:rPr lang="de-DE" dirty="0"/>
              <a:t> </a:t>
            </a:r>
            <a:r>
              <a:rPr lang="de-DE" dirty="0" err="1"/>
              <a:t>Kripke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6A110A-1563-5245-91FD-2F786E07A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A0DBB69-F9F7-604A-8382-4A5A9F444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02" y="2501110"/>
            <a:ext cx="5088392" cy="315991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420B805-32C0-C34A-8BBD-10F35CDE40E6}"/>
              </a:ext>
            </a:extLst>
          </p:cNvPr>
          <p:cNvSpPr txBox="1"/>
          <p:nvPr/>
        </p:nvSpPr>
        <p:spPr>
          <a:xfrm>
            <a:off x="6115042" y="3068960"/>
            <a:ext cx="278153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err="1"/>
              <a:t>Actual</a:t>
            </a:r>
            <a:r>
              <a:rPr lang="de-DE" sz="1400" dirty="0"/>
              <a:t> </a:t>
            </a:r>
            <a:r>
              <a:rPr lang="de-DE" sz="1400" dirty="0" err="1"/>
              <a:t>word</a:t>
            </a:r>
            <a:endParaRPr lang="de-DE" sz="1400" dirty="0"/>
          </a:p>
          <a:p>
            <a:endParaRPr lang="de-DE" sz="1400" dirty="0"/>
          </a:p>
          <a:p>
            <a:r>
              <a:rPr lang="de-DE" sz="1400" dirty="0" err="1">
                <a:solidFill>
                  <a:srgbClr val="FF7531"/>
                </a:solidFill>
              </a:rPr>
              <a:t>ma</a:t>
            </a:r>
            <a:r>
              <a:rPr lang="de-DE" sz="1400" dirty="0">
                <a:solidFill>
                  <a:srgbClr val="FF7531"/>
                </a:solidFill>
              </a:rPr>
              <a:t>  = </a:t>
            </a:r>
            <a:r>
              <a:rPr lang="de-DE" sz="1400" dirty="0" err="1">
                <a:solidFill>
                  <a:srgbClr val="FF7531"/>
                </a:solidFill>
              </a:rPr>
              <a:t>agent</a:t>
            </a:r>
            <a:r>
              <a:rPr lang="de-DE" sz="1400" dirty="0">
                <a:solidFill>
                  <a:srgbClr val="FF7531"/>
                </a:solidFill>
              </a:rPr>
              <a:t> a </a:t>
            </a:r>
            <a:r>
              <a:rPr lang="de-DE" sz="1400" dirty="0" err="1"/>
              <a:t>has</a:t>
            </a:r>
            <a:r>
              <a:rPr lang="de-DE" sz="1400" dirty="0"/>
              <a:t> </a:t>
            </a:r>
            <a:r>
              <a:rPr lang="de-DE" sz="1400" dirty="0" err="1"/>
              <a:t>muddy</a:t>
            </a:r>
            <a:r>
              <a:rPr lang="de-DE" sz="1400" dirty="0"/>
              <a:t> </a:t>
            </a:r>
            <a:r>
              <a:rPr lang="de-DE" sz="1400" dirty="0" err="1"/>
              <a:t>forehead</a:t>
            </a:r>
            <a:endParaRPr lang="de-DE" sz="1400" dirty="0"/>
          </a:p>
          <a:p>
            <a:r>
              <a:rPr lang="de-DE" sz="1400" dirty="0" err="1">
                <a:solidFill>
                  <a:srgbClr val="00B0F0"/>
                </a:solidFill>
              </a:rPr>
              <a:t>mb</a:t>
            </a:r>
            <a:r>
              <a:rPr lang="de-DE" sz="1400" dirty="0">
                <a:solidFill>
                  <a:srgbClr val="00B0F0"/>
                </a:solidFill>
              </a:rPr>
              <a:t> = </a:t>
            </a:r>
            <a:r>
              <a:rPr lang="de-DE" sz="1400" dirty="0" err="1">
                <a:solidFill>
                  <a:srgbClr val="00B0F0"/>
                </a:solidFill>
              </a:rPr>
              <a:t>agent</a:t>
            </a:r>
            <a:r>
              <a:rPr lang="de-DE" sz="1400" dirty="0">
                <a:solidFill>
                  <a:srgbClr val="00B0F0"/>
                </a:solidFill>
              </a:rPr>
              <a:t> b </a:t>
            </a:r>
            <a:r>
              <a:rPr lang="de-DE" sz="1400" dirty="0" err="1"/>
              <a:t>has</a:t>
            </a:r>
            <a:r>
              <a:rPr lang="de-DE" sz="1400" dirty="0"/>
              <a:t> </a:t>
            </a:r>
            <a:r>
              <a:rPr lang="de-DE" sz="1400" dirty="0" err="1"/>
              <a:t>muddy</a:t>
            </a:r>
            <a:r>
              <a:rPr lang="de-DE" sz="1400" dirty="0"/>
              <a:t> </a:t>
            </a:r>
            <a:r>
              <a:rPr lang="de-DE" sz="1400" dirty="0" err="1"/>
              <a:t>forehead</a:t>
            </a:r>
            <a:endParaRPr lang="de-DE" sz="1400" dirty="0"/>
          </a:p>
          <a:p>
            <a:endParaRPr lang="de-DE" dirty="0"/>
          </a:p>
          <a:p>
            <a:endParaRPr lang="de-DE" dirty="0"/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88952DDE-3E70-5845-9252-97807CF0B405}"/>
              </a:ext>
            </a:extLst>
          </p:cNvPr>
          <p:cNvCxnSpPr>
            <a:cxnSpLocks/>
          </p:cNvCxnSpPr>
          <p:nvPr/>
        </p:nvCxnSpPr>
        <p:spPr>
          <a:xfrm flipH="1">
            <a:off x="4932040" y="3212976"/>
            <a:ext cx="1183002" cy="216024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083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7909F9-B6DD-8F4A-A381-336E18691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Explaining</a:t>
            </a:r>
            <a:r>
              <a:rPr lang="de-DE" dirty="0"/>
              <a:t> </a:t>
            </a:r>
            <a:r>
              <a:rPr lang="de-DE" dirty="0" err="1"/>
              <a:t>these</a:t>
            </a:r>
            <a:r>
              <a:rPr lang="de-DE" dirty="0"/>
              <a:t> in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communities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4E11A2FF-8D53-594A-A770-F49375D61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112" y="1412776"/>
            <a:ext cx="7781775" cy="4747373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C452500-258A-FC4C-8E38-A6D957E2B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76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3F26E-A753-7740-9DA0-32AF3FCDD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Open-</a:t>
            </a:r>
            <a:r>
              <a:rPr lang="de-DE" dirty="0" err="1"/>
              <a:t>source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Hintikka‘s</a:t>
            </a:r>
            <a:r>
              <a:rPr lang="de-DE" dirty="0"/>
              <a:t> </a:t>
            </a:r>
            <a:r>
              <a:rPr lang="de-DE" dirty="0" err="1"/>
              <a:t>world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DB00AB-D7CB-A849-B5A9-3C763B62F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http://</a:t>
            </a:r>
            <a:r>
              <a:rPr lang="de-DE" dirty="0" err="1"/>
              <a:t>hintikkasworld.irisa.fr</a:t>
            </a:r>
            <a:r>
              <a:rPr lang="de-DE" dirty="0"/>
              <a:t>/ </a:t>
            </a:r>
          </a:p>
          <a:p>
            <a:r>
              <a:rPr lang="de-DE" dirty="0"/>
              <a:t>https://</a:t>
            </a:r>
            <a:r>
              <a:rPr lang="de-DE" dirty="0" err="1"/>
              <a:t>gitlab.inria.fr</a:t>
            </a:r>
            <a:r>
              <a:rPr lang="de-DE" dirty="0"/>
              <a:t>/ </a:t>
            </a:r>
            <a:r>
              <a:rPr lang="de-DE" dirty="0" err="1"/>
              <a:t>fschwarz</a:t>
            </a:r>
            <a:r>
              <a:rPr lang="de-DE" dirty="0"/>
              <a:t>/</a:t>
            </a:r>
            <a:r>
              <a:rPr lang="de-DE" dirty="0" err="1"/>
              <a:t>hintikkasworld</a:t>
            </a:r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/>
              <a:t>Web </a:t>
            </a:r>
            <a:r>
              <a:rPr lang="de-DE" dirty="0" err="1"/>
              <a:t>app</a:t>
            </a:r>
            <a:endParaRPr lang="de-DE" dirty="0"/>
          </a:p>
          <a:p>
            <a:r>
              <a:rPr lang="de-DE" dirty="0"/>
              <a:t>Modular </a:t>
            </a:r>
            <a:r>
              <a:rPr lang="de-DE" dirty="0" err="1"/>
              <a:t>source</a:t>
            </a:r>
            <a:r>
              <a:rPr lang="de-DE" dirty="0"/>
              <a:t> </a:t>
            </a:r>
            <a:r>
              <a:rPr lang="de-DE" dirty="0" err="1"/>
              <a:t>code</a:t>
            </a:r>
            <a:r>
              <a:rPr lang="de-DE" dirty="0"/>
              <a:t> in </a:t>
            </a:r>
            <a:r>
              <a:rPr lang="de-DE" dirty="0" err="1"/>
              <a:t>Typescript</a:t>
            </a:r>
            <a:endParaRPr lang="de-DE" dirty="0"/>
          </a:p>
          <a:p>
            <a:r>
              <a:rPr lang="de-DE" dirty="0"/>
              <a:t>Easy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examples</a:t>
            </a:r>
            <a:endParaRPr lang="de-DE" dirty="0"/>
          </a:p>
          <a:p>
            <a:r>
              <a:rPr lang="de-DE" dirty="0" err="1"/>
              <a:t>Several</a:t>
            </a:r>
            <a:r>
              <a:rPr lang="de-DE" dirty="0"/>
              <a:t> </a:t>
            </a:r>
            <a:r>
              <a:rPr lang="de-DE" dirty="0" err="1"/>
              <a:t>contributors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49ED12-A5B9-8A4A-9F3A-9C84E8073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720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147FED-CB9C-D04D-BFA3-30796D67C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LoGics</a:t>
            </a:r>
            <a:r>
              <a:rPr lang="de-DE" dirty="0"/>
              <a:t> (Syntax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SemanticS</a:t>
            </a:r>
            <a:r>
              <a:rPr lang="de-DE" dirty="0"/>
              <a:t>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6D81E6-4E23-1648-8AA3-048BAA9671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552E6F-39FE-E147-B946-7B8DE7D3E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6506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7462F3-829A-564F-AAE7-382E8EF04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states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FE16EE8-A9E0-1648-B1C0-B199210DE8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2275"/>
                <a:ext cx="8229600" cy="136792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lit/>
                      </m:rPr>
                      <a:rPr lang="de-DE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 …</m:t>
                    </m:r>
                    <m:r>
                      <m:rPr>
                        <m:lit/>
                      </m:rPr>
                      <a:rPr lang="de-DE" b="0" i="1" dirty="0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 err="1"/>
                  <a:t>countable</a:t>
                </a:r>
                <a:r>
                  <a:rPr lang="de-DE" dirty="0"/>
                  <a:t> </a:t>
                </a:r>
                <a:r>
                  <a:rPr lang="de-DE" dirty="0" err="1"/>
                  <a:t>set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atomic</a:t>
                </a:r>
                <a:r>
                  <a:rPr lang="de-DE" dirty="0"/>
                  <a:t> </a:t>
                </a:r>
                <a:r>
                  <a:rPr lang="de-DE" dirty="0" err="1"/>
                  <a:t>propositions</a:t>
                </a:r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𝐴𝐺𝑇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m:rPr>
                        <m:lit/>
                      </m:rPr>
                      <a:rPr lang="de-DE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 …</m:t>
                    </m:r>
                    <m:r>
                      <m:rPr>
                        <m:lit/>
                      </m:rPr>
                      <a:rPr lang="de-DE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de-DE" dirty="0"/>
                  <a:t> finite </a:t>
                </a:r>
                <a:r>
                  <a:rPr lang="de-DE" dirty="0" err="1"/>
                  <a:t>set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agents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FE16EE8-A9E0-1648-B1C0-B199210DE8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2275"/>
                <a:ext cx="8229600" cy="1367929"/>
              </a:xfrm>
              <a:blipFill>
                <a:blip r:embed="rId2"/>
                <a:stretch>
                  <a:fillRect l="-1080" t="-4630" b="-1111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089106-BAC1-DE47-9FA0-26939DDA0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9BEA812-6118-2741-8572-FD0D00D5A8E6}"/>
              </a:ext>
            </a:extLst>
          </p:cNvPr>
          <p:cNvGrpSpPr/>
          <p:nvPr/>
        </p:nvGrpSpPr>
        <p:grpSpPr>
          <a:xfrm>
            <a:off x="457200" y="2774859"/>
            <a:ext cx="7909964" cy="3550913"/>
            <a:chOff x="446936" y="2779849"/>
            <a:chExt cx="7909964" cy="3550913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C589F8EC-A536-D94E-970A-46F0D56D2DD5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bject 5">
                  <a:extLst>
                    <a:ext uri="{FF2B5EF4-FFF2-40B4-BE49-F238E27FC236}">
                      <a16:creationId xmlns:a16="http://schemas.microsoft.com/office/drawing/2014/main" id="{18DA3C56-768F-9C4A-9104-3C9B0FF92C35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3141881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An </a:t>
                  </a:r>
                  <a:r>
                    <a:rPr lang="de-DE" sz="2200" spc="-11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epistemic</a:t>
                  </a:r>
                  <a:r>
                    <a:rPr lang="de-DE" sz="2200" spc="-119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1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model</a:t>
                  </a:r>
                  <a:r>
                    <a:rPr lang="de-DE" sz="2200" spc="-119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𝑀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=(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𝑊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, </m:t>
                      </m:r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200" b="0" i="1" spc="-129" smtClean="0">
                                      <a:latin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b="0" i="1" spc="-129" smtClean="0"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sz="2200" b="0" i="1" spc="-129" smtClean="0"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∈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𝐴𝐺𝑇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 </m:t>
                          </m:r>
                        </m:sub>
                      </m:sSub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𝑉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 a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tuple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where</a:t>
                  </a:r>
                  <a:endParaRPr lang="de-DE" sz="2200" b="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endParaRPr lang="de-DE" sz="220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𝑊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={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𝑢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, …}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a non-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empty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set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of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possible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worlds</a:t>
                  </a:r>
                  <a:endParaRPr lang="de-DE" sz="220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𝑅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⊆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𝑊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×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𝑊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an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accessibility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relation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for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agent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𝑎</m:t>
                      </m:r>
                    </m:oMath>
                  </a14:m>
                  <a:endParaRPr lang="de-DE" sz="220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𝑉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: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𝑊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→</m:t>
                      </m:r>
                      <m:sSup>
                        <m:sSup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2</m:t>
                          </m:r>
                        </m:e>
                        <m:sup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𝐴𝑃</m:t>
                          </m:r>
                        </m:sup>
                      </m:sSup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a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valuation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function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endParaRPr lang="de-DE" sz="220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A pair 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(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𝑀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,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called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an </a:t>
                  </a:r>
                  <a:r>
                    <a:rPr lang="de-DE" sz="2200" spc="-12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epistemic</a:t>
                  </a:r>
                  <a:r>
                    <a:rPr lang="de-DE" sz="2200" spc="-129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state</a:t>
                  </a:r>
                  <a:r>
                    <a:rPr lang="de-DE" sz="2200" spc="-129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,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where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𝑤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represents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the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actual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world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6" name="object 5">
                  <a:extLst>
                    <a:ext uri="{FF2B5EF4-FFF2-40B4-BE49-F238E27FC236}">
                      <a16:creationId xmlns:a16="http://schemas.microsoft.com/office/drawing/2014/main" id="{18DA3C56-768F-9C4A-9104-3C9B0FF92C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3141881"/>
                </a:xfrm>
                <a:prstGeom prst="rect">
                  <a:avLst/>
                </a:prstGeom>
                <a:blipFill>
                  <a:blip r:embed="rId3"/>
                  <a:stretch>
                    <a:fillRect l="-963" t="-1205" b="-441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79212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3E2EC4-ABA8-D241-933C-67A91E076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an </a:t>
            </a:r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state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A6B3FBE-2C94-9F4B-AEBC-4A72FE7CB6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3547343"/>
              </a:xfrm>
            </p:spPr>
            <p:txBody>
              <a:bodyPr/>
              <a:lstStyle/>
              <a:p>
                <a:r>
                  <a:rPr lang="de-DE" dirty="0" err="1"/>
                  <a:t>Muddy</a:t>
                </a:r>
                <a:r>
                  <a:rPr lang="de-DE" dirty="0"/>
                  <a:t> </a:t>
                </a:r>
                <a:r>
                  <a:rPr lang="de-DE" dirty="0" err="1"/>
                  <a:t>children</a:t>
                </a:r>
                <a:r>
                  <a:rPr lang="de-DE" dirty="0"/>
                  <a:t> in </a:t>
                </a:r>
                <a:r>
                  <a:rPr lang="de-DE" dirty="0" err="1"/>
                  <a:t>Hintikka‘s</a:t>
                </a:r>
                <a:r>
                  <a:rPr lang="de-DE" dirty="0"/>
                  <a:t> </a:t>
                </a:r>
                <a:r>
                  <a:rPr lang="de-DE" dirty="0" err="1"/>
                  <a:t>world</a:t>
                </a:r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de-DE" sz="20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</m:oMath>
                </a14:m>
                <a:endParaRPr lang="de-DE" sz="20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de-DE" sz="2000" i="1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, (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 )}</m:t>
                    </m:r>
                  </m:oMath>
                </a14:m>
                <a:endParaRPr lang="de-DE" sz="2000" dirty="0"/>
              </a:p>
              <a:p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de-DE" sz="2000" dirty="0"/>
                  <a:t>; 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de-DE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de-DE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de-DE" sz="2000" dirty="0"/>
                  <a:t> ; </a:t>
                </a:r>
                <a14:m>
                  <m:oMath xmlns:m="http://schemas.openxmlformats.org/officeDocument/2006/math"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de-DE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de-DE" sz="2000" i="1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de-DE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de-DE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de-DE" sz="2000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A6B3FBE-2C94-9F4B-AEBC-4A72FE7CB6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3547343"/>
              </a:xfrm>
              <a:blipFill>
                <a:blip r:embed="rId2"/>
                <a:stretch>
                  <a:fillRect l="-1235" t="-1786" b="-5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21C322-179A-DF45-B558-E2B28E9AC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9F9168C-2CFD-CE47-AE2F-3C07D6B1B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772816"/>
            <a:ext cx="4495643" cy="2815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0C6E2037-6076-304C-AA06-7A0A9C85F7B1}"/>
                  </a:ext>
                </a:extLst>
              </p:cNvPr>
              <p:cNvSpPr txBox="1"/>
              <p:nvPr/>
            </p:nvSpPr>
            <p:spPr>
              <a:xfrm>
                <a:off x="5796136" y="2492896"/>
                <a:ext cx="3350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0C6E2037-6076-304C-AA06-7A0A9C85F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492896"/>
                <a:ext cx="335027" cy="276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E7303ECC-4E11-954E-87B5-B5623ECCB3FC}"/>
                  </a:ext>
                </a:extLst>
              </p:cNvPr>
              <p:cNvSpPr txBox="1"/>
              <p:nvPr/>
            </p:nvSpPr>
            <p:spPr>
              <a:xfrm>
                <a:off x="5148064" y="2705828"/>
                <a:ext cx="3088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E7303ECC-4E11-954E-87B5-B5623ECCB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705828"/>
                <a:ext cx="308802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D45E2F31-784F-EA46-B8C2-87E28756E3F6}"/>
                  </a:ext>
                </a:extLst>
              </p:cNvPr>
              <p:cNvSpPr txBox="1"/>
              <p:nvPr/>
            </p:nvSpPr>
            <p:spPr>
              <a:xfrm>
                <a:off x="5461109" y="1892323"/>
                <a:ext cx="30457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D45E2F31-784F-EA46-B8C2-87E28756E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109" y="1892323"/>
                <a:ext cx="304571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0ADB55F2-9A74-2E4B-9DE8-A659492FB8FE}"/>
                  </a:ext>
                </a:extLst>
              </p:cNvPr>
              <p:cNvSpPr txBox="1"/>
              <p:nvPr/>
            </p:nvSpPr>
            <p:spPr>
              <a:xfrm>
                <a:off x="4813037" y="2100823"/>
                <a:ext cx="29040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0ADB55F2-9A74-2E4B-9DE8-A659492FB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037" y="2100823"/>
                <a:ext cx="290400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679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26B93A95-4FF8-124C-99DA-EAE0289A3D3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Syntax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𝐸𝐿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26B93A95-4FF8-124C-99DA-EAE0289A3D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49" t="-14634" b="-512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899C0333-AB06-EF48-8FDE-7B4B2E70C7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5517232"/>
                <a:ext cx="8229600" cy="50323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  </a:t>
                </a:r>
                <a:r>
                  <a:rPr lang="de-DE" dirty="0" err="1"/>
                  <a:t>read</a:t>
                </a:r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„</a:t>
                </a:r>
                <a:r>
                  <a:rPr lang="de-DE" dirty="0" err="1"/>
                  <a:t>agent</a:t>
                </a:r>
                <a:r>
                  <a:rPr lang="de-DE" dirty="0"/>
                  <a:t> a </a:t>
                </a:r>
                <a:r>
                  <a:rPr lang="de-DE" dirty="0" err="1"/>
                  <a:t>knows</a:t>
                </a:r>
                <a:r>
                  <a:rPr lang="de-DE" dirty="0"/>
                  <a:t>/</a:t>
                </a:r>
                <a:r>
                  <a:rPr lang="de-DE" dirty="0" err="1"/>
                  <a:t>believes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true</a:t>
                </a:r>
                <a:r>
                  <a:rPr lang="de-DE" dirty="0"/>
                  <a:t>“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  </a:t>
                </a:r>
                <a:r>
                  <a:rPr lang="de-DE" dirty="0" err="1"/>
                  <a:t>read</a:t>
                </a:r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„</a:t>
                </a:r>
                <a:r>
                  <a:rPr lang="de-DE" dirty="0" err="1"/>
                  <a:t>agent</a:t>
                </a:r>
                <a:r>
                  <a:rPr lang="de-DE" dirty="0"/>
                  <a:t> a </a:t>
                </a:r>
                <a:r>
                  <a:rPr lang="de-DE" dirty="0" err="1"/>
                  <a:t>considers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</a:t>
                </a:r>
                <a:r>
                  <a:rPr lang="de-DE" dirty="0" err="1"/>
                  <a:t>possible</a:t>
                </a:r>
                <a:r>
                  <a:rPr lang="de-DE" dirty="0"/>
                  <a:t>“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899C0333-AB06-EF48-8FDE-7B4B2E70C7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517232"/>
                <a:ext cx="8229600" cy="503239"/>
              </a:xfrm>
              <a:blipFill>
                <a:blip r:embed="rId3"/>
                <a:stretch>
                  <a:fillRect l="-1080" t="-9756" b="-11951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28EE8A-5F98-9940-BE82-65F6DF2F5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ECF9E35-4FDC-0341-8060-176229132B21}"/>
              </a:ext>
            </a:extLst>
          </p:cNvPr>
          <p:cNvGrpSpPr/>
          <p:nvPr/>
        </p:nvGrpSpPr>
        <p:grpSpPr>
          <a:xfrm>
            <a:off x="468313" y="1677892"/>
            <a:ext cx="7909964" cy="3479804"/>
            <a:chOff x="446936" y="2779849"/>
            <a:chExt cx="7909964" cy="3479804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995AE6DB-B241-7147-B446-A1AAB41C63CD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C0E36146-FB1F-8D4B-BFEF-C3B819B2B445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3070772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The </a:t>
                  </a:r>
                  <a:r>
                    <a:rPr lang="de-DE" sz="2200" spc="-10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syntax</a:t>
                  </a:r>
                  <a:r>
                    <a:rPr lang="de-DE" sz="2200" spc="-10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of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𝐸𝐿</m:t>
                          </m:r>
                        </m:sub>
                      </m:sSub>
                    </m:oMath>
                  </a14:m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(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more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concretely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: ist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set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of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well-</a:t>
                  </a:r>
                  <a:r>
                    <a:rPr lang="de-DE" sz="2200" b="0" spc="-12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formed</a:t>
                  </a:r>
                  <a:r>
                    <a:rPr lang="de-DE" sz="2200" b="0" spc="-129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formulae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)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given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by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the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following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grammar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: </a:t>
                  </a:r>
                  <a:b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</a:br>
                  <a14:m>
                    <m:oMath xmlns:m="http://schemas.openxmlformats.org/officeDocument/2006/math">
                      <m:r>
                        <a:rPr lang="de-DE" sz="2200" b="0" i="1" spc="-129" dirty="0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b="0" i="1" spc="-129" dirty="0" smtClean="0">
                          <a:latin typeface="Cambria Math" panose="02040503050406030204" pitchFamily="18" charset="0"/>
                          <a:cs typeface="Tahoma"/>
                        </a:rPr>
                        <m:t>∷=</m:t>
                      </m:r>
                      <m:r>
                        <a:rPr lang="de-DE" sz="2200" b="0" i="1" spc="-129" dirty="0" smtClean="0">
                          <a:latin typeface="Cambria Math" panose="02040503050406030204" pitchFamily="18" charset="0"/>
                          <a:cs typeface="Tahoma"/>
                        </a:rPr>
                        <m:t>𝑝</m:t>
                      </m:r>
                      <m:r>
                        <a:rPr lang="de-DE" sz="2200" b="0" i="1" spc="-129" dirty="0" smtClean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  <m:t>  ¬</m:t>
                          </m:r>
                          <m: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  <m: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  <m:t>  </m:t>
                          </m:r>
                        </m:e>
                      </m:d>
                      <m:r>
                        <a:rPr lang="de-DE" sz="2200" b="0" i="1" spc="-129" dirty="0" smtClean="0">
                          <a:latin typeface="Cambria Math" panose="02040503050406030204" pitchFamily="18" charset="0"/>
                          <a:cs typeface="Tahoma"/>
                        </a:rPr>
                        <m:t>   </m:t>
                      </m:r>
                      <m:d>
                        <m:dPr>
                          <m:ctrlP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  <m: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  <m:t>∨</m:t>
                          </m:r>
                          <m: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</m:e>
                      </m:d>
                      <m:r>
                        <a:rPr lang="de-DE" sz="2200" b="0" i="1" spc="-129" dirty="0" smtClean="0">
                          <a:latin typeface="Cambria Math" panose="02040503050406030204" pitchFamily="18" charset="0"/>
                          <a:cs typeface="Tahoma"/>
                        </a:rPr>
                        <m:t>| </m:t>
                      </m:r>
                      <m:sSub>
                        <m:sSubPr>
                          <m:ctrlP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  <m:t>𝐾</m:t>
                          </m:r>
                        </m:e>
                        <m:sub>
                          <m: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200" b="0" i="1" spc="-129" dirty="0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</a:t>
                  </a:r>
                  <a:b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</a:b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where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𝑝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ranges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over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𝐴𝑃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and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𝑎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ranges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over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𝐴𝐺𝑇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endParaRPr lang="de-DE" sz="220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endParaRPr lang="de-DE" sz="220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Other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operators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are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defined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as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follows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: </a:t>
                  </a:r>
                  <a:endParaRPr lang="de-DE" sz="2200" b="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b="0" i="1" spc="-10" dirty="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accPr>
                            <m:e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de-DE" sz="2200" b="0" i="1" spc="-10" dirty="0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                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abbreviates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     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¬</m:t>
                      </m:r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𝐾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¬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b="0" i="0" spc="-129" smtClean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...	 </a:t>
                  </a: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C0E36146-FB1F-8D4B-BFEF-C3B819B2B4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3070772"/>
                </a:xfrm>
                <a:prstGeom prst="rect">
                  <a:avLst/>
                </a:prstGeom>
                <a:blipFill>
                  <a:blip r:embed="rId4"/>
                  <a:stretch>
                    <a:fillRect l="-804" t="-823" b="-452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48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26B93A95-4FF8-124C-99DA-EAE0289A3D3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Syntax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𝐸𝐿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26B93A95-4FF8-124C-99DA-EAE0289A3D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49" t="-14634" b="-512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28EE8A-5F98-9940-BE82-65F6DF2F5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ECF9E35-4FDC-0341-8060-176229132B21}"/>
              </a:ext>
            </a:extLst>
          </p:cNvPr>
          <p:cNvGrpSpPr/>
          <p:nvPr/>
        </p:nvGrpSpPr>
        <p:grpSpPr>
          <a:xfrm>
            <a:off x="468313" y="1677892"/>
            <a:ext cx="7909964" cy="2400278"/>
            <a:chOff x="446936" y="2779849"/>
            <a:chExt cx="7909964" cy="2400278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995AE6DB-B241-7147-B446-A1AAB41C63CD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C0E36146-FB1F-8D4B-BFEF-C3B819B2B445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1991246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Other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operators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are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defined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as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follows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: </a:t>
                  </a: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∧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𝜓</m:t>
                          </m:r>
                        </m:e>
                      </m:d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     </m:t>
                      </m:r>
                    </m:oMath>
                  </a14:m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abbreviates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        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¬</m:t>
                      </m:r>
                      <m:d>
                        <m:d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¬ 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   ∨ ¬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𝜓</m:t>
                          </m:r>
                        </m:e>
                      </m:d>
                    </m:oMath>
                  </a14:m>
                  <a:endParaRPr lang="de-DE" sz="2200" b="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→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𝜓</m:t>
                          </m:r>
                        </m:e>
                      </m:d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abbreviates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   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¬ 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∨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𝜓</m:t>
                          </m:r>
                        </m:e>
                      </m:d>
                    </m:oMath>
                  </a14:m>
                  <a:endParaRPr lang="de-DE" sz="2200" b="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⊥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                   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abbreviates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        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𝑝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∧¬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𝑝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endParaRPr lang="de-DE" sz="2200" b="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⊤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                   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abbreviates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        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¬ ⊥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	 </a:t>
                  </a: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C0E36146-FB1F-8D4B-BFEF-C3B819B2B4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1991246"/>
                </a:xfrm>
                <a:prstGeom prst="rect">
                  <a:avLst/>
                </a:prstGeom>
                <a:blipFill>
                  <a:blip r:embed="rId3"/>
                  <a:stretch>
                    <a:fillRect l="-804" t="-2532" b="-759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4694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D5971-EE2B-1F40-8E60-C19AE424E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496300" cy="503238"/>
          </a:xfrm>
        </p:spPr>
        <p:txBody>
          <a:bodyPr/>
          <a:lstStyle/>
          <a:p>
            <a:r>
              <a:rPr lang="de-DE" dirty="0" err="1"/>
              <a:t>Todays</a:t>
            </a:r>
            <a:r>
              <a:rPr lang="de-DE" dirty="0"/>
              <a:t> </a:t>
            </a:r>
            <a:r>
              <a:rPr lang="de-DE" dirty="0" err="1"/>
              <a:t>lecture</a:t>
            </a:r>
            <a:r>
              <a:rPr lang="de-DE" dirty="0"/>
              <a:t> (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five</a:t>
            </a:r>
            <a:r>
              <a:rPr lang="de-DE" dirty="0"/>
              <a:t>) </a:t>
            </a:r>
            <a:r>
              <a:rPr lang="de-DE" dirty="0" err="1"/>
              <a:t>based</a:t>
            </a:r>
            <a:r>
              <a:rPr lang="de-DE" dirty="0"/>
              <a:t> on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FB9BAB-276D-464A-B125-F4AAF3759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The AAMAS 2019 Tutorial </a:t>
            </a:r>
            <a:r>
              <a:rPr lang="de-DE" sz="2000" b="1" dirty="0"/>
              <a:t>„EPISTEMIC REASONING IN MULTI-AGENT SYSTEMS“</a:t>
            </a:r>
            <a:br>
              <a:rPr lang="de-DE" sz="2000" b="1" dirty="0"/>
            </a:br>
            <a:r>
              <a:rPr lang="de-DE" sz="2000" dirty="0">
                <a:hlinkClick r:id="rId2"/>
              </a:rPr>
              <a:t> http://people.irisa.fr/Francois.Schwarzentruber/2019AAMAStutorial/</a:t>
            </a: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D9550F-22F7-5D43-AB7E-1EB6D1BA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025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EBEEA6-16B1-504D-9EC9-FA477FBDA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Length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Depth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4AE95-87A8-F94A-BB3E-0FBE05E20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8BFF1CC-4AE8-1241-9171-808826B75718}"/>
              </a:ext>
            </a:extLst>
          </p:cNvPr>
          <p:cNvGrpSpPr/>
          <p:nvPr/>
        </p:nvGrpSpPr>
        <p:grpSpPr>
          <a:xfrm>
            <a:off x="468313" y="1677892"/>
            <a:ext cx="8229600" cy="2400278"/>
            <a:chOff x="446936" y="2779849"/>
            <a:chExt cx="8229600" cy="2400278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19D018D8-D92F-1947-9643-643CFBC18A6C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D9970AED-61E6-DE48-9624-4DB3E08C6B96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8208224" cy="1991246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The </a:t>
                  </a:r>
                  <a:r>
                    <a:rPr lang="de-DE" sz="2200" spc="-12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size</a:t>
                  </a:r>
                  <a:r>
                    <a:rPr lang="de-DE" sz="2200" spc="-129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/</a:t>
                  </a:r>
                  <a:r>
                    <a:rPr lang="de-DE" sz="2200" spc="-12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length</a:t>
                  </a:r>
                  <a:r>
                    <a:rPr lang="de-DE" sz="2200" spc="-129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and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the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modal </a:t>
                  </a:r>
                  <a:r>
                    <a:rPr lang="de-DE" sz="2200" spc="-12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depth</a:t>
                  </a:r>
                  <a:r>
                    <a:rPr lang="de-DE" sz="2200" spc="-129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of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formula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are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defined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as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follows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endParaRPr lang="de-DE" sz="2200" i="1" spc="-129" dirty="0">
                    <a:latin typeface="Cambria Math" panose="02040503050406030204" pitchFamily="18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𝑝</m:t>
                          </m:r>
                        </m:e>
                      </m:d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=1 </m:t>
                      </m:r>
                    </m:oMath>
                  </a14:m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                                                      </a:t>
                  </a:r>
                  <a14:m>
                    <m:oMath xmlns:m="http://schemas.openxmlformats.org/officeDocument/2006/math">
                      <m:r>
                        <a:rPr lang="de-DE" sz="2200" b="0" i="1" spc="-129" dirty="0" smtClean="0">
                          <a:latin typeface="Cambria Math" panose="02040503050406030204" pitchFamily="18" charset="0"/>
                          <a:cs typeface="Tahoma"/>
                        </a:rPr>
                        <m:t>𝑑</m:t>
                      </m:r>
                      <m:d>
                        <m:dPr>
                          <m:ctrlP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  <m:t>𝑝</m:t>
                          </m:r>
                        </m:e>
                      </m:d>
                      <m:r>
                        <a:rPr lang="de-DE" sz="2200" b="0" i="1" spc="-129" dirty="0" smtClean="0">
                          <a:latin typeface="Cambria Math" panose="02040503050406030204" pitchFamily="18" charset="0"/>
                          <a:cs typeface="Tahoma"/>
                        </a:rPr>
                        <m:t>=0</m:t>
                      </m:r>
                    </m:oMath>
                  </a14:m>
                  <a:endParaRPr lang="de-DE" sz="2200" b="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sz="2200" i="1" spc="-129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¬ 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</m:e>
                      </m:d>
                      <m:r>
                        <a:rPr lang="de-DE" sz="2200" i="1" spc="-129">
                          <a:latin typeface="Cambria Math" panose="02040503050406030204" pitchFamily="18" charset="0"/>
                          <a:cs typeface="Tahoma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</m:e>
                      </m:d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+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cs typeface="Tahoma"/>
                        </a:rPr>
                        <m:t>1</m:t>
                      </m:r>
                    </m:oMath>
                  </a14:m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                                </a:t>
                  </a:r>
                  <a14:m>
                    <m:oMath xmlns:m="http://schemas.openxmlformats.org/officeDocument/2006/math">
                      <m:r>
                        <a:rPr lang="de-DE" sz="2200" b="0" i="1" spc="-129" dirty="0" smtClean="0">
                          <a:latin typeface="Cambria Math" panose="02040503050406030204" pitchFamily="18" charset="0"/>
                          <a:cs typeface="Tahoma"/>
                        </a:rPr>
                        <m:t>𝑑</m:t>
                      </m:r>
                      <m:d>
                        <m:dPr>
                          <m:ctrlP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  <m:t>¬</m:t>
                          </m:r>
                          <m: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</m:e>
                      </m:d>
                      <m:r>
                        <a:rPr lang="de-DE" sz="2200" b="0" i="1" spc="-129" dirty="0" smtClean="0">
                          <a:latin typeface="Cambria Math" panose="02040503050406030204" pitchFamily="18" charset="0"/>
                          <a:cs typeface="Tahoma"/>
                        </a:rPr>
                        <m:t>=</m:t>
                      </m:r>
                      <m:r>
                        <a:rPr lang="de-DE" sz="2200" b="0" i="1" spc="-129" dirty="0" smtClean="0">
                          <a:latin typeface="Cambria Math" panose="02040503050406030204" pitchFamily="18" charset="0"/>
                          <a:cs typeface="Tahoma"/>
                        </a:rPr>
                        <m:t>𝑑</m:t>
                      </m:r>
                      <m:d>
                        <m:dPr>
                          <m:ctrlP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</m:e>
                      </m:d>
                    </m:oMath>
                  </a14:m>
                  <a:endParaRPr lang="de-DE" sz="2200" b="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sz="2200" i="1" spc="-129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i="1" spc="-129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∧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𝜓</m:t>
                          </m:r>
                        </m:e>
                      </m:d>
                      <m:r>
                        <a:rPr lang="de-DE" sz="2200" i="1" spc="-129">
                          <a:latin typeface="Cambria Math" panose="02040503050406030204" pitchFamily="18" charset="0"/>
                          <a:cs typeface="Tahoma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de-DE" sz="2200" i="1" spc="-129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i="1" spc="-129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</m:e>
                      </m:d>
                      <m:r>
                        <a:rPr lang="de-DE" sz="2200" i="1" spc="-129">
                          <a:latin typeface="Cambria Math" panose="02040503050406030204" pitchFamily="18" charset="0"/>
                          <a:cs typeface="Tahoma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de-DE" sz="2200" i="1" spc="-129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𝜓</m:t>
                          </m:r>
                        </m:e>
                      </m:d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+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cs typeface="Tahoma"/>
                        </a:rPr>
                        <m:t>1</m:t>
                      </m:r>
                    </m:oMath>
                  </a14:m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        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𝑑</m:t>
                      </m:r>
                      <m:d>
                        <m:d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∧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𝜓</m:t>
                          </m:r>
                        </m:e>
                      </m:d>
                      <m:r>
                        <a:rPr lang="de-DE" sz="2200" i="1" spc="-129">
                          <a:latin typeface="Cambria Math" panose="02040503050406030204" pitchFamily="18" charset="0"/>
                          <a:cs typeface="Tahoma"/>
                        </a:rPr>
                        <m:t>=</m:t>
                      </m:r>
                      <m:func>
                        <m:func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200" b="0" i="0" spc="-129" smtClean="0">
                              <a:latin typeface="Cambria Math" panose="02040503050406030204" pitchFamily="18" charset="0"/>
                              <a:cs typeface="Tahoma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𝑑</m:t>
                              </m:r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(</m:t>
                              </m:r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𝜙</m:t>
                              </m:r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), </m:t>
                              </m:r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𝑑</m:t>
                              </m:r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(</m:t>
                              </m:r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𝜓</m:t>
                              </m:r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a14:m>
                  <a:endParaRPr lang="de-DE" sz="2200" b="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</m:e>
                      </m:d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=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+1 </m:t>
                      </m:r>
                    </m:oMath>
                  </a14:m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                                 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𝑑</m:t>
                      </m:r>
                      <m:d>
                        <m:d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</m:e>
                      </m:d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=1+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𝑑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(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	 </a:t>
                  </a: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D9970AED-61E6-DE48-9624-4DB3E08C6B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8208224" cy="1991246"/>
                </a:xfrm>
                <a:prstGeom prst="rect">
                  <a:avLst/>
                </a:prstGeom>
                <a:blipFill>
                  <a:blip r:embed="rId2"/>
                  <a:stretch>
                    <a:fillRect l="-927" t="-2532" b="-632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37182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26B93A95-4FF8-124C-99DA-EAE0289A3D3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 err="1"/>
                  <a:t>Semantics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𝐸𝐿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26B93A95-4FF8-124C-99DA-EAE0289A3D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49" t="-14634" b="-512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899C0333-AB06-EF48-8FDE-7B4B2E70C7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5372" y="5226743"/>
                <a:ext cx="8229600" cy="50323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2800" spc="-129" dirty="0">
                    <a:latin typeface="Myriad Pro" panose="020B0503030403020204" pitchFamily="34" charset="0"/>
                    <a:cs typeface="Tahoma"/>
                  </a:rPr>
                  <a:t>If </a:t>
                </a:r>
                <a14:m>
                  <m:oMath xmlns:m="http://schemas.openxmlformats.org/officeDocument/2006/math"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ℳ</m:t>
                    </m:r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,</m:t>
                    </m:r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𝑤</m:t>
                    </m:r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⊨</m:t>
                    </m:r>
                    <m:r>
                      <a:rPr lang="de-DE" sz="28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r>
                  <a:rPr lang="de-DE" sz="2800" spc="-129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800" spc="-129" dirty="0" err="1">
                    <a:latin typeface="Myriad Pro" panose="020B0503030403020204" pitchFamily="34" charset="0"/>
                    <a:cs typeface="Tahoma"/>
                  </a:rPr>
                  <a:t>for</a:t>
                </a:r>
                <a:r>
                  <a:rPr lang="de-DE" sz="2800" spc="-129" dirty="0">
                    <a:latin typeface="Myriad Pro" panose="020B0503030403020204" pitchFamily="34" charset="0"/>
                    <a:cs typeface="Tahoma"/>
                  </a:rPr>
                  <a:t> all </a:t>
                </a:r>
                <a:r>
                  <a:rPr lang="de-DE" sz="2800" spc="-129" dirty="0" err="1">
                    <a:latin typeface="Myriad Pro" panose="020B0503030403020204" pitchFamily="34" charset="0"/>
                    <a:cs typeface="Tahoma"/>
                  </a:rPr>
                  <a:t>worlds</a:t>
                </a:r>
                <a:r>
                  <a:rPr lang="de-DE" sz="2800" spc="-129" dirty="0">
                    <a:latin typeface="Myriad Pro" panose="020B0503030403020204" pitchFamily="34" charset="0"/>
                    <a:cs typeface="Tahoma"/>
                  </a:rPr>
                  <a:t>, </a:t>
                </a:r>
                <a:r>
                  <a:rPr lang="de-DE" sz="2800" spc="-129" dirty="0" err="1">
                    <a:latin typeface="Myriad Pro" panose="020B0503030403020204" pitchFamily="34" charset="0"/>
                    <a:cs typeface="Tahoma"/>
                  </a:rPr>
                  <a:t>then</a:t>
                </a:r>
                <a:r>
                  <a:rPr lang="de-DE" sz="2800" spc="-129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800" spc="-129" dirty="0" err="1">
                    <a:latin typeface="Myriad Pro" panose="020B0503030403020204" pitchFamily="34" charset="0"/>
                    <a:cs typeface="Tahoma"/>
                  </a:rPr>
                  <a:t>write</a:t>
                </a:r>
                <a14:m>
                  <m:oMath xmlns:m="http://schemas.openxmlformats.org/officeDocument/2006/math">
                    <m:r>
                      <a:rPr lang="de-DE" sz="2800" b="0" i="0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 </m:t>
                    </m:r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ℳ</m:t>
                    </m:r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⊨</m:t>
                    </m:r>
                    <m:r>
                      <a:rPr lang="de-DE" sz="28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r>
                  <a:rPr lang="de-DE" sz="2800" spc="-129" dirty="0">
                    <a:latin typeface="Myriad Pro" panose="020B0503030403020204" pitchFamily="34" charset="0"/>
                    <a:cs typeface="Tahoma"/>
                  </a:rPr>
                  <a:t>  (</a:t>
                </a:r>
                <a14:m>
                  <m:oMath xmlns:m="http://schemas.openxmlformats.org/officeDocument/2006/math">
                    <m:r>
                      <a:rPr lang="de-DE" sz="2800" b="0" i="1" spc="-129" dirty="0" smtClean="0">
                        <a:latin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r>
                  <a:rPr lang="de-DE" sz="2800" spc="-129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800" spc="-129" dirty="0" err="1">
                    <a:latin typeface="Myriad Pro" panose="020B0503030403020204" pitchFamily="34" charset="0"/>
                    <a:cs typeface="Tahoma"/>
                  </a:rPr>
                  <a:t>is</a:t>
                </a:r>
                <a:r>
                  <a:rPr lang="de-DE" sz="2800" spc="-129" dirty="0">
                    <a:latin typeface="Myriad Pro" panose="020B0503030403020204" pitchFamily="34" charset="0"/>
                    <a:cs typeface="Tahoma"/>
                  </a:rPr>
                  <a:t> </a:t>
                </a:r>
                <a:r>
                  <a:rPr lang="de-DE" sz="2800" spc="-129" dirty="0" err="1">
                    <a:latin typeface="Myriad Pro" panose="020B0503030403020204" pitchFamily="34" charset="0"/>
                    <a:cs typeface="Tahoma"/>
                  </a:rPr>
                  <a:t>true</a:t>
                </a:r>
                <a:r>
                  <a:rPr lang="de-DE" sz="2800" spc="-129" dirty="0">
                    <a:latin typeface="Myriad Pro" panose="020B0503030403020204" pitchFamily="34" charset="0"/>
                    <a:cs typeface="Tahoma"/>
                  </a:rPr>
                  <a:t>/valid  in </a:t>
                </a:r>
                <a14:m>
                  <m:oMath xmlns:m="http://schemas.openxmlformats.org/officeDocument/2006/math"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ℳ</m:t>
                    </m:r>
                  </m:oMath>
                </a14:m>
                <a:r>
                  <a:rPr lang="de-DE" sz="2800" spc="-129" dirty="0">
                    <a:latin typeface="Myriad Pro" panose="020B0503030403020204" pitchFamily="34" charset="0"/>
                    <a:cs typeface="Tahoma"/>
                  </a:rPr>
                  <a:t>) 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899C0333-AB06-EF48-8FDE-7B4B2E70C7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5372" y="5226743"/>
                <a:ext cx="8229600" cy="503239"/>
              </a:xfrm>
              <a:blipFill>
                <a:blip r:embed="rId3"/>
                <a:stretch>
                  <a:fillRect l="-1541" t="-12195" r="-2311" b="-11707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D28EE8A-5F98-9940-BE82-65F6DF2F5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ECF9E35-4FDC-0341-8060-176229132B21}"/>
              </a:ext>
            </a:extLst>
          </p:cNvPr>
          <p:cNvGrpSpPr/>
          <p:nvPr/>
        </p:nvGrpSpPr>
        <p:grpSpPr>
          <a:xfrm>
            <a:off x="457199" y="1379637"/>
            <a:ext cx="8240713" cy="3583870"/>
            <a:chOff x="446936" y="2779849"/>
            <a:chExt cx="7909964" cy="3583870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995AE6DB-B241-7147-B446-A1AAB41C63CD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C0E36146-FB1F-8D4B-BFEF-C3B819B2B445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3174838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The </a:t>
                  </a:r>
                  <a:r>
                    <a:rPr lang="de-DE" sz="2200" spc="-10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semantics</a:t>
                  </a:r>
                  <a:r>
                    <a:rPr lang="de-DE" sz="2200" spc="-10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 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of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𝐸𝐿</m:t>
                          </m:r>
                        </m:sub>
                      </m:sSub>
                    </m:oMath>
                  </a14:m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(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the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 </a:t>
                  </a:r>
                  <a:r>
                    <a:rPr lang="de-DE" sz="2200" b="0" spc="-12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modelling</a:t>
                  </a:r>
                  <a:r>
                    <a:rPr lang="de-DE" sz="2200" b="0" spc="-129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/</a:t>
                  </a:r>
                  <a:r>
                    <a:rPr lang="de-DE" sz="2200" b="0" spc="-129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satisfaction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relation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) is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defined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recursively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by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𝑝</m:t>
                      </m:r>
                      <m:r>
                        <a:rPr lang="de-DE" sz="2200" b="0" i="0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                                                       if 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𝑝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∈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𝑉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(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endParaRPr lang="de-DE" sz="2200" b="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⊨¬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                                                 if not </a:t>
                  </a:r>
                  <a14:m>
                    <m:oMath xmlns:m="http://schemas.openxmlformats.org/officeDocument/2006/math"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endParaRPr lang="de-DE" sz="2200" b="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∨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𝜓</m:t>
                      </m:r>
                    </m:oMath>
                  </a14:m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                                            if  </a:t>
                  </a:r>
                  <a14:m>
                    <m:oMath xmlns:m="http://schemas.openxmlformats.org/officeDocument/2006/math"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or </a:t>
                  </a:r>
                  <a14:m>
                    <m:oMath xmlns:m="http://schemas.openxmlformats.org/officeDocument/2006/math"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𝜓</m:t>
                      </m:r>
                    </m:oMath>
                  </a14:m>
                  <a:endParaRPr lang="de-DE" sz="220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</m:t>
                      </m:r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𝐾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                                               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if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for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all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𝑢</m:t>
                      </m:r>
                    </m:oMath>
                  </a14:m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s.t. 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𝑤</m:t>
                      </m:r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𝑅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𝑢</m:t>
                      </m:r>
                    </m:oMath>
                  </a14:m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𝑢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endParaRPr lang="de-DE" sz="220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400" dirty="0"/>
                    <a:t>Wording:  </a:t>
                  </a:r>
                  <a14:m>
                    <m:oMath xmlns:m="http://schemas.openxmlformats.org/officeDocument/2006/math">
                      <m:r>
                        <a:rPr lang="de-DE" sz="24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4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</m:t>
                      </m:r>
                      <m:r>
                        <a:rPr lang="de-DE" sz="24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</m:oMath>
                  </a14:m>
                  <a:r>
                    <a:rPr lang="de-DE" sz="24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400" spc="-129" dirty="0" err="1">
                      <a:latin typeface="Myriad Pro" panose="020B0503030403020204" pitchFamily="34" charset="0"/>
                      <a:cs typeface="Tahoma"/>
                    </a:rPr>
                    <a:t>models</a:t>
                  </a:r>
                  <a:r>
                    <a:rPr lang="de-DE" sz="24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400" b="0" i="1" spc="-129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400" spc="-129" dirty="0">
                      <a:latin typeface="Myriad Pro" panose="020B0503030403020204" pitchFamily="34" charset="0"/>
                      <a:cs typeface="Tahoma"/>
                    </a:rPr>
                    <a:t>; </a:t>
                  </a:r>
                  <a14:m>
                    <m:oMath xmlns:m="http://schemas.openxmlformats.org/officeDocument/2006/math">
                      <m:r>
                        <a:rPr lang="de-DE" sz="24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4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</m:t>
                      </m:r>
                      <m:r>
                        <a:rPr lang="de-DE" sz="24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</m:oMath>
                  </a14:m>
                  <a:r>
                    <a:rPr lang="de-DE" sz="2400" spc="-129" dirty="0">
                      <a:latin typeface="Myriad Pro" panose="020B0503030403020204" pitchFamily="34" charset="0"/>
                      <a:cs typeface="Tahoma"/>
                    </a:rPr>
                    <a:t> s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400" spc="-129">
                          <a:latin typeface="Cambria Math" panose="02040503050406030204" pitchFamily="18" charset="0"/>
                          <a:cs typeface="Tahoma"/>
                        </a:rPr>
                        <m:t>atisfies</m:t>
                      </m:r>
                      <m:r>
                        <a:rPr lang="de-DE" sz="2400" b="0" i="1" spc="-129" smtClean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  <m:r>
                        <a:rPr lang="de-DE" sz="2400" b="0" i="1" spc="-129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400" b="0" i="1" spc="-129" smtClean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400" spc="-129" dirty="0">
                      <a:latin typeface="Myriad Pro" panose="020B0503030403020204" pitchFamily="34" charset="0"/>
                      <a:cs typeface="Tahoma"/>
                    </a:rPr>
                    <a:t>; </a:t>
                  </a:r>
                  <a14:m>
                    <m:oMath xmlns:m="http://schemas.openxmlformats.org/officeDocument/2006/math">
                      <m:r>
                        <a:rPr lang="de-DE" sz="2400" b="0" i="1" spc="-129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4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400" spc="-129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4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400" spc="-129" dirty="0" err="1">
                      <a:latin typeface="Myriad Pro" panose="020B0503030403020204" pitchFamily="34" charset="0"/>
                      <a:cs typeface="Tahoma"/>
                    </a:rPr>
                    <a:t>true</a:t>
                  </a:r>
                  <a:r>
                    <a:rPr lang="de-DE" sz="2400" spc="-129" dirty="0">
                      <a:latin typeface="Myriad Pro" panose="020B0503030403020204" pitchFamily="34" charset="0"/>
                      <a:cs typeface="Tahoma"/>
                    </a:rPr>
                    <a:t> in </a:t>
                  </a:r>
                  <a14:m>
                    <m:oMath xmlns:m="http://schemas.openxmlformats.org/officeDocument/2006/math">
                      <m:r>
                        <a:rPr lang="de-DE" sz="24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4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</m:t>
                      </m:r>
                      <m:r>
                        <a:rPr lang="de-DE" sz="24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</m:oMath>
                  </a14:m>
                  <a:r>
                    <a:rPr lang="de-DE" sz="2400" spc="-129" dirty="0">
                      <a:latin typeface="Myriad Pro" panose="020B0503030403020204" pitchFamily="34" charset="0"/>
                      <a:cs typeface="Tahoma"/>
                    </a:rPr>
                    <a:t>; </a:t>
                  </a:r>
                  <a14:m>
                    <m:oMath xmlns:m="http://schemas.openxmlformats.org/officeDocument/2006/math">
                      <m:r>
                        <a:rPr lang="de-DE" sz="2400" b="0" i="1" spc="-129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400" b="0" i="1" spc="-129" smtClean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4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400" spc="-129" dirty="0" err="1">
                      <a:latin typeface="Myriad Pro" panose="020B0503030403020204" pitchFamily="34" charset="0"/>
                      <a:cs typeface="Tahoma"/>
                    </a:rPr>
                    <a:t>holds</a:t>
                  </a:r>
                  <a:r>
                    <a:rPr lang="de-DE" sz="2400" spc="-129" dirty="0">
                      <a:latin typeface="Myriad Pro" panose="020B0503030403020204" pitchFamily="34" charset="0"/>
                      <a:cs typeface="Tahoma"/>
                    </a:rPr>
                    <a:t> in </a:t>
                  </a:r>
                  <a:r>
                    <a:rPr lang="de-DE" sz="2400" spc="-129" dirty="0" err="1">
                      <a:latin typeface="Myriad Pro" panose="020B0503030403020204" pitchFamily="34" charset="0"/>
                      <a:cs typeface="Tahoma"/>
                    </a:rPr>
                    <a:t>world</a:t>
                  </a:r>
                  <a:r>
                    <a:rPr lang="de-DE" sz="24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400" b="0" i="1" spc="-129" smtClean="0">
                          <a:latin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400" b="0" i="1" spc="-129" smtClean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400" spc="-129" dirty="0">
                      <a:latin typeface="Myriad Pro" panose="020B0503030403020204" pitchFamily="34" charset="0"/>
                      <a:cs typeface="Tahoma"/>
                    </a:rPr>
                    <a:t>in</a:t>
                  </a:r>
                  <a14:m>
                    <m:oMath xmlns:m="http://schemas.openxmlformats.org/officeDocument/2006/math">
                      <m:r>
                        <a:rPr lang="de-DE" sz="2400" b="0" i="0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  <m:r>
                        <a:rPr lang="de-DE" sz="24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</m:oMath>
                  </a14:m>
                  <a:endParaRPr lang="de-DE" sz="2400" spc="-129" dirty="0">
                    <a:latin typeface="Myriad Pro" panose="020B0503030403020204" pitchFamily="34" charset="0"/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C0E36146-FB1F-8D4B-BFEF-C3B819B2B4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3174838"/>
                </a:xfrm>
                <a:prstGeom prst="rect">
                  <a:avLst/>
                </a:prstGeom>
                <a:blipFill>
                  <a:blip r:embed="rId4"/>
                  <a:stretch>
                    <a:fillRect l="-1080" t="-398" b="-4781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6256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C7ACF7-4E36-DB4D-A1A5-31AF53AB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Semantics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/>
              <a:t> </a:t>
            </a:r>
            <a:r>
              <a:rPr lang="de-DE" dirty="0"/>
              <a:t>d</a:t>
            </a:r>
            <a:r>
              <a:rPr lang="de-DE"/>
              <a:t>ual </a:t>
            </a:r>
            <a:r>
              <a:rPr lang="de-DE" dirty="0" err="1"/>
              <a:t>operators</a:t>
            </a:r>
            <a:r>
              <a:rPr lang="de-DE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72DEEB0-27B3-0D4A-B17F-5DA98620EB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143993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sz="280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ℳ</m:t>
                    </m:r>
                    <m:r>
                      <a:rPr lang="de-DE" sz="280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, </m:t>
                    </m:r>
                    <m:r>
                      <a:rPr lang="de-DE" sz="280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𝑤</m:t>
                    </m:r>
                    <m:r>
                      <a:rPr lang="de-DE" sz="280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⊨</m:t>
                    </m:r>
                    <m:sSub>
                      <m:sSubPr>
                        <m:ctrlPr>
                          <a:rPr lang="de-DE" sz="28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8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𝐾</m:t>
                        </m:r>
                      </m:e>
                      <m:sub>
                        <m:r>
                          <a:rPr lang="de-DE" sz="28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r>
                  <a:rPr lang="de-DE" sz="2800" spc="-129" dirty="0">
                    <a:latin typeface="Myriad Pro" panose="020B0503030403020204" pitchFamily="34" charset="0"/>
                    <a:cs typeface="Tahoma"/>
                  </a:rPr>
                  <a:t>                          if  </a:t>
                </a:r>
                <a:r>
                  <a:rPr lang="de-DE" sz="2800" spc="-129" dirty="0" err="1">
                    <a:latin typeface="Myriad Pro" panose="020B0503030403020204" pitchFamily="34" charset="0"/>
                    <a:cs typeface="Tahoma"/>
                  </a:rPr>
                  <a:t>for</a:t>
                </a:r>
                <a:r>
                  <a:rPr lang="de-DE" sz="2800" spc="-129" dirty="0">
                    <a:latin typeface="Myriad Pro" panose="020B0503030403020204" pitchFamily="34" charset="0"/>
                    <a:cs typeface="Tahoma"/>
                  </a:rPr>
                  <a:t> all </a:t>
                </a:r>
                <a14:m>
                  <m:oMath xmlns:m="http://schemas.openxmlformats.org/officeDocument/2006/math">
                    <m:r>
                      <a:rPr lang="de-DE" sz="2800" i="1" spc="-129">
                        <a:latin typeface="Cambria Math" panose="02040503050406030204" pitchFamily="18" charset="0"/>
                        <a:cs typeface="Tahoma"/>
                      </a:rPr>
                      <m:t>𝑢</m:t>
                    </m:r>
                  </m:oMath>
                </a14:m>
                <a:r>
                  <a:rPr lang="de-DE" sz="2800" spc="-129" dirty="0">
                    <a:latin typeface="Myriad Pro" panose="020B0503030403020204" pitchFamily="34" charset="0"/>
                    <a:cs typeface="Tahoma"/>
                  </a:rPr>
                  <a:t> s.t.  </a:t>
                </a:r>
                <a14:m>
                  <m:oMath xmlns:m="http://schemas.openxmlformats.org/officeDocument/2006/math">
                    <m:r>
                      <a:rPr lang="de-DE" sz="2800" i="1" spc="-129">
                        <a:latin typeface="Cambria Math" panose="02040503050406030204" pitchFamily="18" charset="0"/>
                        <a:cs typeface="Tahoma"/>
                      </a:rPr>
                      <m:t>𝑤</m:t>
                    </m:r>
                    <m:sSub>
                      <m:sSubPr>
                        <m:ctrlPr>
                          <a:rPr lang="de-DE" sz="2800" i="1" spc="-129">
                            <a:latin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800" i="1" spc="-129">
                            <a:latin typeface="Cambria Math" panose="02040503050406030204" pitchFamily="18" charset="0"/>
                            <a:cs typeface="Tahoma"/>
                          </a:rPr>
                          <m:t>𝑅</m:t>
                        </m:r>
                      </m:e>
                      <m:sub>
                        <m:r>
                          <a:rPr lang="de-DE" sz="2800" i="1" spc="-129">
                            <a:latin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r>
                      <a:rPr lang="de-DE" sz="2800" i="1" spc="-129">
                        <a:latin typeface="Cambria Math" panose="02040503050406030204" pitchFamily="18" charset="0"/>
                        <a:cs typeface="Tahoma"/>
                      </a:rPr>
                      <m:t>𝑢</m:t>
                    </m:r>
                  </m:oMath>
                </a14:m>
                <a:r>
                  <a:rPr lang="de-DE" sz="2800" spc="-129" dirty="0">
                    <a:latin typeface="Myriad Pro" panose="020B0503030403020204" pitchFamily="34" charset="0"/>
                    <a:cs typeface="Tahoma"/>
                  </a:rPr>
                  <a:t>: </a:t>
                </a:r>
                <a14:m>
                  <m:oMath xmlns:m="http://schemas.openxmlformats.org/officeDocument/2006/math">
                    <m:r>
                      <a:rPr lang="de-DE" sz="2800" b="0" i="0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 </m:t>
                    </m:r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ℳ</m:t>
                    </m:r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, </m:t>
                    </m:r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𝑢</m:t>
                    </m:r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⊨</m:t>
                    </m:r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endParaRPr lang="de-DE" sz="2800" spc="-129" dirty="0">
                  <a:latin typeface="Myriad Pro" panose="020B0503030403020204" pitchFamily="34" charset="0"/>
                  <a:cs typeface="Tahoma"/>
                </a:endParaRPr>
              </a:p>
              <a:p>
                <a14:m>
                  <m:oMath xmlns:m="http://schemas.openxmlformats.org/officeDocument/2006/math"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ℳ</m:t>
                    </m:r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, </m:t>
                    </m:r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𝑤</m:t>
                    </m:r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⊨</m:t>
                    </m:r>
                    <m:acc>
                      <m:accPr>
                        <m:chr m:val="̂"/>
                        <m:ctrlPr>
                          <a:rPr lang="de-DE" sz="28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sz="28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de-DE" sz="28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𝐾</m:t>
                            </m:r>
                          </m:e>
                          <m:sub>
                            <m:r>
                              <a:rPr lang="de-DE" sz="2800" b="0" i="1" spc="-129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/>
                              </a:rPr>
                              <m:t>𝑎</m:t>
                            </m:r>
                          </m:sub>
                        </m:sSub>
                      </m:e>
                    </m:acc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r>
                  <a:rPr lang="de-DE" sz="2800" spc="-129" dirty="0">
                    <a:latin typeface="Myriad Pro" panose="020B0503030403020204" pitchFamily="34" charset="0"/>
                    <a:cs typeface="Tahoma"/>
                  </a:rPr>
                  <a:t>                          if  t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800" b="0" i="0" spc="-129" smtClean="0">
                        <a:latin typeface="Cambria Math" panose="02040503050406030204" pitchFamily="18" charset="0"/>
                        <a:cs typeface="Tahoma"/>
                      </a:rPr>
                      <m:t>here</m:t>
                    </m:r>
                    <m:r>
                      <a:rPr lang="de-DE" sz="2800" b="0" i="0" spc="-129" smtClean="0">
                        <a:latin typeface="Cambria Math" panose="02040503050406030204" pitchFamily="18" charset="0"/>
                        <a:cs typeface="Tahoma"/>
                      </a:rPr>
                      <m:t> </m:t>
                    </m:r>
                    <m:r>
                      <m:rPr>
                        <m:sty m:val="p"/>
                      </m:rPr>
                      <a:rPr lang="de-DE" sz="2800" b="0" i="0" spc="-129" smtClean="0">
                        <a:latin typeface="Cambria Math" panose="02040503050406030204" pitchFamily="18" charset="0"/>
                        <a:cs typeface="Tahoma"/>
                      </a:rPr>
                      <m:t>is</m:t>
                    </m:r>
                    <m:r>
                      <a:rPr lang="de-DE" sz="2800" b="0" i="0" spc="-129" smtClean="0">
                        <a:latin typeface="Cambria Math" panose="02040503050406030204" pitchFamily="18" charset="0"/>
                        <a:cs typeface="Tahoma"/>
                      </a:rPr>
                      <m:t> </m:t>
                    </m:r>
                    <m:r>
                      <a:rPr lang="de-DE" sz="2800" i="1" spc="-129">
                        <a:latin typeface="Cambria Math" panose="02040503050406030204" pitchFamily="18" charset="0"/>
                        <a:cs typeface="Tahoma"/>
                      </a:rPr>
                      <m:t>𝑢</m:t>
                    </m:r>
                  </m:oMath>
                </a14:m>
                <a:r>
                  <a:rPr lang="de-DE" sz="2800" spc="-129" dirty="0">
                    <a:latin typeface="Myriad Pro" panose="020B0503030403020204" pitchFamily="34" charset="0"/>
                    <a:cs typeface="Tahoma"/>
                  </a:rPr>
                  <a:t> s.t.  </a:t>
                </a:r>
                <a14:m>
                  <m:oMath xmlns:m="http://schemas.openxmlformats.org/officeDocument/2006/math">
                    <m:r>
                      <a:rPr lang="de-DE" sz="2800" i="1" spc="-129">
                        <a:latin typeface="Cambria Math" panose="02040503050406030204" pitchFamily="18" charset="0"/>
                        <a:cs typeface="Tahoma"/>
                      </a:rPr>
                      <m:t>𝑤</m:t>
                    </m:r>
                    <m:sSub>
                      <m:sSubPr>
                        <m:ctrlPr>
                          <a:rPr lang="de-DE" sz="2800" i="1" spc="-129">
                            <a:latin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800" i="1" spc="-129">
                            <a:latin typeface="Cambria Math" panose="02040503050406030204" pitchFamily="18" charset="0"/>
                            <a:cs typeface="Tahoma"/>
                          </a:rPr>
                          <m:t>𝑅</m:t>
                        </m:r>
                      </m:e>
                      <m:sub>
                        <m:r>
                          <a:rPr lang="de-DE" sz="2800" i="1" spc="-129">
                            <a:latin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r>
                      <a:rPr lang="de-DE" sz="2800" i="1" spc="-129">
                        <a:latin typeface="Cambria Math" panose="02040503050406030204" pitchFamily="18" charset="0"/>
                        <a:cs typeface="Tahoma"/>
                      </a:rPr>
                      <m:t>𝑢</m:t>
                    </m:r>
                  </m:oMath>
                </a14:m>
                <a:r>
                  <a:rPr lang="de-DE" sz="2800" spc="-129" dirty="0">
                    <a:latin typeface="Myriad Pro" panose="020B0503030403020204" pitchFamily="34" charset="0"/>
                    <a:cs typeface="Tahoma"/>
                  </a:rPr>
                  <a:t>: </a:t>
                </a:r>
                <a14:m>
                  <m:oMath xmlns:m="http://schemas.openxmlformats.org/officeDocument/2006/math"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ℳ</m:t>
                    </m:r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, </m:t>
                    </m:r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𝑢</m:t>
                    </m:r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⊨</m:t>
                    </m:r>
                    <m:r>
                      <a:rPr lang="de-DE" sz="28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endParaRPr lang="de-DE" sz="2800" spc="-129" dirty="0">
                  <a:latin typeface="Myriad Pro" panose="020B0503030403020204" pitchFamily="34" charset="0"/>
                  <a:cs typeface="Tahoma"/>
                </a:endParaRP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72DEEB0-27B3-0D4A-B17F-5DA98620EB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1439937"/>
              </a:xfrm>
              <a:blipFill>
                <a:blip r:embed="rId2"/>
                <a:stretch>
                  <a:fillRect l="-1235" t="-4386" r="-4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B51848-9E23-994A-86B1-435BF7E80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2D3E839-A670-E843-86A8-3E4C8EF0D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3" y="2636912"/>
            <a:ext cx="7848872" cy="34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01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5A6C55-040D-C243-8075-D899ACC63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Common </a:t>
            </a:r>
            <a:r>
              <a:rPr lang="de-DE" dirty="0" err="1"/>
              <a:t>knowledge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57A44E-CD91-B543-AAE7-C42B85637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2170EFF-EF85-BB4B-AEDF-54D0B9E7A94C}"/>
              </a:ext>
            </a:extLst>
          </p:cNvPr>
          <p:cNvGrpSpPr/>
          <p:nvPr/>
        </p:nvGrpSpPr>
        <p:grpSpPr>
          <a:xfrm>
            <a:off x="638394" y="3885211"/>
            <a:ext cx="7909964" cy="2029022"/>
            <a:chOff x="446936" y="2779849"/>
            <a:chExt cx="7909964" cy="2029022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7D17AD81-C000-BB4A-AD83-3FB5A2825A45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8D03DC30-C5A2-014C-95E2-B1060C178EAF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1619990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The </a:t>
                  </a:r>
                  <a:r>
                    <a:rPr lang="de-DE" sz="2200" spc="-10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semantics</a:t>
                  </a:r>
                  <a:r>
                    <a:rPr lang="de-DE" sz="2200" spc="-10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of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𝐸𝐿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𝐶𝐾</m:t>
                          </m:r>
                        </m:sub>
                      </m:sSub>
                    </m:oMath>
                  </a14:m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that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of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𝐸𝐿</m:t>
                          </m:r>
                        </m:sub>
                      </m:sSub>
                    </m:oMath>
                  </a14:m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extended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by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: </a:t>
                  </a:r>
                  <a:b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</a:br>
                  <a14:m>
                    <m:oMath xmlns:m="http://schemas.openxmlformats.org/officeDocument/2006/math"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</m:t>
                      </m:r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𝐶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𝐺</m:t>
                          </m:r>
                        </m:sub>
                      </m:sSub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   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iff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  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for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all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𝑢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∈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𝑊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: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𝑤</m:t>
                      </m:r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𝑅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𝐺</m:t>
                          </m:r>
                        </m:sub>
                      </m:sSub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𝑢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entails </a:t>
                  </a:r>
                  <a14:m>
                    <m:oMath xmlns:m="http://schemas.openxmlformats.org/officeDocument/2006/math"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𝑢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</a:p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endParaRPr lang="de-DE" sz="220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Here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𝑅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𝐺</m:t>
                          </m:r>
                        </m:sub>
                      </m:sSub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denotes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the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transitive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closure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of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nary>
                        <m:naryPr>
                          <m:chr m:val="⋃"/>
                          <m:limLoc m:val="subSup"/>
                          <m:supHide m:val="on"/>
                          <m:ctrlPr>
                            <a:rPr lang="de-DE" sz="220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∈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𝐺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2200" b="0" i="1" spc="-129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𝑎</m:t>
                              </m:r>
                            </m:sub>
                          </m:sSub>
                        </m:e>
                      </m:nary>
                    </m:oMath>
                  </a14:m>
                  <a:endParaRPr lang="de-DE" sz="2200" spc="-129" dirty="0">
                    <a:latin typeface="Myriad Pro" panose="020B0503030403020204" pitchFamily="34" charset="0"/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8D03DC30-C5A2-014C-95E2-B1060C178E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1619990"/>
                </a:xfrm>
                <a:prstGeom prst="rect">
                  <a:avLst/>
                </a:prstGeom>
                <a:blipFill>
                  <a:blip r:embed="rId2"/>
                  <a:stretch>
                    <a:fillRect l="-804" t="-775" b="-4031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C523DC4-724E-414C-A6C3-57D9D77C1138}"/>
              </a:ext>
            </a:extLst>
          </p:cNvPr>
          <p:cNvGrpSpPr/>
          <p:nvPr/>
        </p:nvGrpSpPr>
        <p:grpSpPr>
          <a:xfrm>
            <a:off x="617018" y="1424509"/>
            <a:ext cx="7909964" cy="1974135"/>
            <a:chOff x="446936" y="2779849"/>
            <a:chExt cx="7909964" cy="1974135"/>
          </a:xfrm>
        </p:grpSpPr>
        <p:sp>
          <p:nvSpPr>
            <p:cNvPr id="13" name="object 4">
              <a:extLst>
                <a:ext uri="{FF2B5EF4-FFF2-40B4-BE49-F238E27FC236}">
                  <a16:creationId xmlns:a16="http://schemas.microsoft.com/office/drawing/2014/main" id="{8CA4717D-1BE3-A647-80B7-C470827B5B08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bject 5">
                  <a:extLst>
                    <a:ext uri="{FF2B5EF4-FFF2-40B4-BE49-F238E27FC236}">
                      <a16:creationId xmlns:a16="http://schemas.microsoft.com/office/drawing/2014/main" id="{0DBFA96F-0E41-8C41-ACCF-DC68F1F4BEE1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1565103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The </a:t>
                  </a:r>
                  <a:r>
                    <a:rPr lang="de-DE" sz="2200" spc="-10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syntax</a:t>
                  </a:r>
                  <a:r>
                    <a:rPr lang="de-DE" sz="2200" spc="-10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of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𝐸𝐿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𝐶𝐾</m:t>
                          </m:r>
                        </m:sub>
                      </m:sSub>
                    </m:oMath>
                  </a14:m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given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by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the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following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grammar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: </a:t>
                  </a:r>
                  <a:b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</a:b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                                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∷=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𝑝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  ∣ ¬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∣  </m:t>
                      </m:r>
                      <m:d>
                        <m:d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∨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</m:e>
                      </m:d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∣   </m:t>
                      </m:r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𝐾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∣  </m:t>
                      </m:r>
                      <m:sSub>
                        <m:sSubPr>
                          <m:ctrlPr>
                            <a:rPr lang="de-DE" sz="2200" b="0" i="1" spc="-129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𝐶</m:t>
                          </m:r>
                        </m:e>
                        <m:sub>
                          <m:r>
                            <a:rPr lang="de-DE" sz="2200" b="0" i="1" spc="-129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𝐺</m:t>
                          </m:r>
                        </m:sub>
                      </m:sSub>
                      <m:r>
                        <a:rPr lang="de-DE" sz="2200" b="0" i="1" spc="-129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i="1" spc="-129" dirty="0">
                      <a:solidFill>
                        <a:srgbClr val="FF0000"/>
                      </a:solidFill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 </a:t>
                  </a:r>
                  <a:endParaRPr lang="de-DE" sz="2200" b="0" i="1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endParaRPr>
                </a:p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 err="1">
                      <a:latin typeface="Myriad Pro" panose="020B0503030403020204" pitchFamily="34" charset="0"/>
                      <a:cs typeface="Tahoma"/>
                    </a:rPr>
                    <a:t>where</a:t>
                  </a:r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200" b="0" i="0" spc="-129" smtClean="0">
                          <a:latin typeface="Cambria Math" panose="02040503050406030204" pitchFamily="18" charset="0"/>
                          <a:cs typeface="Tahoma"/>
                        </a:rPr>
                        <m:t>p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∈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𝐴𝑃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𝑎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∈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𝐴𝐺𝑇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𝐺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 ∈</m:t>
                      </m:r>
                      <m:sSup>
                        <m:sSup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2</m:t>
                          </m:r>
                        </m:e>
                        <m:sup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𝐴𝐺𝑇</m:t>
                          </m:r>
                        </m:sup>
                      </m:sSup>
                    </m:oMath>
                  </a14:m>
                  <a:b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</a:br>
                  <a:endParaRPr lang="de-DE" sz="2200" spc="-129" dirty="0">
                    <a:latin typeface="Myriad Pro" panose="020B0503030403020204" pitchFamily="34" charset="0"/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14" name="object 5">
                  <a:extLst>
                    <a:ext uri="{FF2B5EF4-FFF2-40B4-BE49-F238E27FC236}">
                      <a16:creationId xmlns:a16="http://schemas.microsoft.com/office/drawing/2014/main" id="{0DBFA96F-0E41-8C41-ACCF-DC68F1F4BE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1565103"/>
                </a:xfrm>
                <a:prstGeom prst="rect">
                  <a:avLst/>
                </a:prstGeom>
                <a:blipFill>
                  <a:blip r:embed="rId3"/>
                  <a:stretch>
                    <a:fillRect l="-965" t="-80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877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147FED-CB9C-D04D-BFA3-30796D67C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 </a:t>
            </a:r>
            <a:r>
              <a:rPr lang="de-DE" dirty="0" err="1"/>
              <a:t>Checking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6D81E6-4E23-1648-8AA3-048BAA9671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552E6F-39FE-E147-B946-7B8DE7D3E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4387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8BF58C-133F-0843-A123-C67CF9F20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 </a:t>
            </a:r>
            <a:r>
              <a:rPr lang="de-DE" dirty="0" err="1"/>
              <a:t>checking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5C15301-A830-1A4B-B413-BFF81487E5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232025"/>
              </a:xfrm>
            </p:spPr>
            <p:txBody>
              <a:bodyPr/>
              <a:lstStyle/>
              <a:p>
                <a:r>
                  <a:rPr lang="de-DE" dirty="0"/>
                  <a:t>Input: </a:t>
                </a:r>
              </a:p>
              <a:p>
                <a:pPr lvl="1"/>
                <a:r>
                  <a:rPr lang="de-DE" dirty="0"/>
                  <a:t>An </a:t>
                </a:r>
                <a:r>
                  <a:rPr lang="de-DE" dirty="0" err="1"/>
                  <a:t>epistemic</a:t>
                </a:r>
                <a:r>
                  <a:rPr lang="de-DE" dirty="0"/>
                  <a:t> </a:t>
                </a:r>
                <a:r>
                  <a:rPr lang="de-DE" dirty="0" err="1"/>
                  <a:t>state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ℳ</m:t>
                    </m:r>
                    <m:r>
                      <a:rPr lang="de-DE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, </m:t>
                    </m:r>
                    <m:r>
                      <a:rPr lang="de-DE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𝑤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A </a:t>
                </a:r>
                <a:r>
                  <a:rPr lang="de-DE" dirty="0" err="1"/>
                  <a:t>formula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de-DE" dirty="0"/>
              </a:p>
              <a:p>
                <a:r>
                  <a:rPr lang="de-DE" dirty="0"/>
                  <a:t>Output: </a:t>
                </a:r>
                <a:r>
                  <a:rPr lang="de-DE" dirty="0" err="1"/>
                  <a:t>yes</a:t>
                </a:r>
                <a:r>
                  <a:rPr lang="de-DE" dirty="0"/>
                  <a:t> </a:t>
                </a:r>
                <a:r>
                  <a:rPr lang="de-DE" dirty="0" err="1"/>
                  <a:t>if</a:t>
                </a:r>
                <a14:m>
                  <m:oMath xmlns:m="http://schemas.openxmlformats.org/officeDocument/2006/math">
                    <m:r>
                      <a:rPr lang="de-DE" sz="2400" b="0" i="0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 </m:t>
                    </m:r>
                    <m:r>
                      <a:rPr lang="de-DE" sz="240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ℳ</m:t>
                    </m:r>
                    <m:r>
                      <a:rPr lang="de-DE" sz="24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, </m:t>
                    </m:r>
                    <m:r>
                      <a:rPr lang="de-DE" sz="24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𝑤</m:t>
                    </m:r>
                    <m:r>
                      <a:rPr lang="de-DE" sz="24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⊨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, </a:t>
                </a:r>
                <a:r>
                  <a:rPr lang="de-DE" dirty="0" err="1"/>
                  <a:t>no</a:t>
                </a:r>
                <a:r>
                  <a:rPr lang="de-DE" dirty="0"/>
                  <a:t> </a:t>
                </a:r>
                <a:r>
                  <a:rPr lang="de-DE" dirty="0" err="1"/>
                  <a:t>otherwise</a:t>
                </a:r>
                <a:r>
                  <a:rPr lang="de-DE" dirty="0"/>
                  <a:t> 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5C15301-A830-1A4B-B413-BFF81487E5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232025"/>
              </a:xfrm>
              <a:blipFill>
                <a:blip r:embed="rId2"/>
                <a:stretch>
                  <a:fillRect l="-1235" t="-28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425B33-D8A4-C24F-AF55-46C10325F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719B107-73F9-FA4D-95F0-2F3C44ECAE3D}"/>
              </a:ext>
            </a:extLst>
          </p:cNvPr>
          <p:cNvGrpSpPr/>
          <p:nvPr/>
        </p:nvGrpSpPr>
        <p:grpSpPr>
          <a:xfrm>
            <a:off x="627706" y="3735388"/>
            <a:ext cx="7888588" cy="1164195"/>
            <a:chOff x="626069" y="4956564"/>
            <a:chExt cx="7888588" cy="1164195"/>
          </a:xfrm>
        </p:grpSpPr>
        <p:sp>
          <p:nvSpPr>
            <p:cNvPr id="5" name="object 19">
              <a:extLst>
                <a:ext uri="{FF2B5EF4-FFF2-40B4-BE49-F238E27FC236}">
                  <a16:creationId xmlns:a16="http://schemas.microsoft.com/office/drawing/2014/main" id="{E846F4DB-ED95-6845-88F2-6E69CE519F6F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p:sp>
          <p:nvSpPr>
            <p:cNvPr id="6" name="object 20">
              <a:extLst>
                <a:ext uri="{FF2B5EF4-FFF2-40B4-BE49-F238E27FC236}">
                  <a16:creationId xmlns:a16="http://schemas.microsoft.com/office/drawing/2014/main" id="{2A6F63FC-FAA8-8F44-BE91-96F006D3CF99}"/>
                </a:ext>
              </a:extLst>
            </p:cNvPr>
            <p:cNvSpPr txBox="1"/>
            <p:nvPr/>
          </p:nvSpPr>
          <p:spPr>
            <a:xfrm>
              <a:off x="626069" y="5378850"/>
              <a:ext cx="7888588" cy="741909"/>
            </a:xfrm>
            <a:prstGeom prst="rect">
              <a:avLst/>
            </a:prstGeom>
            <a:solidFill>
              <a:srgbClr val="FDF3F4"/>
            </a:solidFill>
          </p:spPr>
          <p:txBody>
            <a:bodyPr vert="horz" wrap="square" lIns="0" tIns="64174" rIns="0" bIns="0" rtlCol="0">
              <a:spAutoFit/>
            </a:bodyPr>
            <a:lstStyle/>
            <a:p>
              <a:pPr marL="90603">
                <a:spcBef>
                  <a:spcPts val="503"/>
                </a:spcBef>
              </a:pP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Model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checking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(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both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: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with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and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without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common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knowledge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operators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)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is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P-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complete</a:t>
              </a:r>
              <a:endParaRPr sz="2200" dirty="0">
                <a:latin typeface="Myriad Pro" panose="020B0503030403020204" pitchFamily="34" charset="0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8322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30A72172-1FDD-804B-980C-1085E26109DE}"/>
              </a:ext>
            </a:extLst>
          </p:cNvPr>
          <p:cNvSpPr/>
          <p:nvPr/>
        </p:nvSpPr>
        <p:spPr>
          <a:xfrm>
            <a:off x="439178" y="1196975"/>
            <a:ext cx="8229600" cy="3527305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126755-81B0-3344-9D72-1FCF26941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(</a:t>
            </a:r>
            <a:r>
              <a:rPr lang="de-DE" dirty="0" err="1"/>
              <a:t>Vanilla</a:t>
            </a:r>
            <a:r>
              <a:rPr lang="de-DE" dirty="0"/>
              <a:t>) Model </a:t>
            </a:r>
            <a:r>
              <a:rPr lang="de-DE" dirty="0" err="1"/>
              <a:t>checking</a:t>
            </a:r>
            <a:r>
              <a:rPr lang="de-DE" dirty="0"/>
              <a:t> </a:t>
            </a:r>
            <a:r>
              <a:rPr lang="de-DE" dirty="0" err="1"/>
              <a:t>algorithm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5E66DEFC-7265-AA41-B2BF-C60E97B781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sz="2400" dirty="0"/>
                  <a:t>Input: a </a:t>
                </a:r>
                <a:r>
                  <a:rPr lang="de-DE" sz="2400" dirty="0" err="1"/>
                  <a:t>Kripke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model</a:t>
                </a:r>
                <a14:m>
                  <m:oMath xmlns:m="http://schemas.openxmlformats.org/officeDocument/2006/math">
                    <m:r>
                      <a:rPr lang="de-DE" sz="2400" b="0" i="0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 </m:t>
                    </m:r>
                    <m:r>
                      <a:rPr lang="de-DE" sz="24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ℳ</m:t>
                    </m:r>
                  </m:oMath>
                </a14:m>
                <a:r>
                  <a:rPr lang="de-DE" sz="2400" dirty="0"/>
                  <a:t>, a </a:t>
                </a:r>
                <a:r>
                  <a:rPr lang="de-DE" sz="2400" dirty="0" err="1"/>
                  <a:t>formula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de-DE" sz="2400" dirty="0"/>
              </a:p>
              <a:p>
                <a:r>
                  <a:rPr lang="de-DE" sz="2400" dirty="0"/>
                  <a:t>Output: </a:t>
                </a:r>
                <a:r>
                  <a:rPr lang="de-DE" sz="2400" dirty="0" err="1"/>
                  <a:t>set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worlds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ℳ</m:t>
                    </m:r>
                  </m:oMath>
                </a14:m>
                <a:r>
                  <a:rPr lang="de-DE" sz="2400" dirty="0"/>
                  <a:t> in </a:t>
                </a:r>
                <a:r>
                  <a:rPr lang="de-DE" sz="2400" dirty="0" err="1"/>
                  <a:t>which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sz="2400" dirty="0"/>
                  <a:t> holds</a:t>
                </a:r>
              </a:p>
              <a:p>
                <a:r>
                  <a:rPr lang="de-DE" sz="2400" b="1" dirty="0" err="1"/>
                  <a:t>function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𝑚𝑐</m:t>
                    </m:r>
                    <m:d>
                      <m:d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de-DE" sz="2400" dirty="0"/>
                  <a:t> </a:t>
                </a:r>
                <a:br>
                  <a:rPr lang="de-DE" sz="2400" dirty="0"/>
                </a:br>
                <a:r>
                  <a:rPr lang="de-DE" sz="2400" b="1" dirty="0" err="1"/>
                  <a:t>match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b="1" dirty="0"/>
                  <a:t>do</a:t>
                </a:r>
                <a:br>
                  <a:rPr lang="de-DE" sz="2400" dirty="0"/>
                </a:br>
                <a:r>
                  <a:rPr lang="de-DE" sz="2400" dirty="0"/>
                  <a:t>	</a:t>
                </a:r>
                <a:r>
                  <a:rPr lang="de-DE" sz="2400" b="1" dirty="0" err="1"/>
                  <a:t>case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de-DE" sz="2400" dirty="0"/>
                  <a:t>: 		</a:t>
                </a:r>
                <a:r>
                  <a:rPr lang="de-DE" sz="2400" b="1" dirty="0" err="1"/>
                  <a:t>return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de-DE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 dirty="0" err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de-DE" sz="2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de-D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de-DE" sz="24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⊨</m:t>
                    </m:r>
                    <m:r>
                      <a:rPr lang="de-DE" sz="24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𝑝</m:t>
                    </m:r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de-DE" sz="2400" dirty="0"/>
                  <a:t>  </a:t>
                </a:r>
                <a:br>
                  <a:rPr lang="de-DE" sz="2400" dirty="0"/>
                </a:br>
                <a:r>
                  <a:rPr lang="de-DE" sz="2400" dirty="0"/>
                  <a:t>	</a:t>
                </a:r>
                <a:r>
                  <a:rPr lang="de-DE" sz="2400" b="1" dirty="0" err="1"/>
                  <a:t>case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sz="2400" dirty="0"/>
                  <a:t>: 		</a:t>
                </a:r>
                <a:r>
                  <a:rPr lang="de-DE" sz="2400" b="1" dirty="0" err="1"/>
                  <a:t>return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400" b="0" i="0" dirty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𝑚𝑐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br>
                  <a:rPr lang="de-DE" sz="2400" dirty="0"/>
                </a:br>
                <a:r>
                  <a:rPr lang="de-DE" sz="2400" dirty="0"/>
                  <a:t>	</a:t>
                </a:r>
                <a:r>
                  <a:rPr lang="de-DE" sz="2400" b="1" dirty="0" err="1"/>
                  <a:t>case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400" dirty="0"/>
                  <a:t>:	</a:t>
                </a:r>
                <a:r>
                  <a:rPr lang="de-DE" sz="2400" b="1" dirty="0"/>
                  <a:t>return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𝑚𝑐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de-D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𝑚𝑐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de-DE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sz="2400" dirty="0">
                    <a:ea typeface="Cambria Math" panose="02040503050406030204" pitchFamily="18" charset="0"/>
                  </a:rPr>
                  <a:t> </a:t>
                </a:r>
                <a:br>
                  <a:rPr lang="de-DE" sz="2400" dirty="0">
                    <a:ea typeface="Cambria Math" panose="02040503050406030204" pitchFamily="18" charset="0"/>
                  </a:rPr>
                </a:br>
                <a:r>
                  <a:rPr lang="de-DE" sz="2400" dirty="0">
                    <a:ea typeface="Cambria Math" panose="02040503050406030204" pitchFamily="18" charset="0"/>
                  </a:rPr>
                  <a:t>	</a:t>
                </a:r>
                <a:r>
                  <a:rPr lang="de-DE" sz="2400" b="1" dirty="0" err="1"/>
                  <a:t>case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de-DE" sz="2400" dirty="0"/>
                  <a:t>: 		</a:t>
                </a:r>
                <a:r>
                  <a:rPr lang="de-DE" sz="2400" b="1" dirty="0" err="1"/>
                  <a:t>return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lang="de-DE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 dirty="0" err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de-DE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de-DE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de-DE" sz="24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𝑚𝑐</m:t>
                    </m:r>
                    <m:d>
                      <m:d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de-DE" sz="24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de-DE" sz="24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de-DE" dirty="0"/>
              </a:p>
              <a:p>
                <a:endParaRPr lang="de-DE" dirty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5E66DEFC-7265-AA41-B2BF-C60E97B781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0" t="-7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5B1C920-E7FA-E442-A6C8-11A9DEFD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996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4490D3-BAFB-B246-9DBD-51BB5B94B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State </a:t>
            </a:r>
            <a:r>
              <a:rPr lang="de-DE" dirty="0" err="1"/>
              <a:t>explosion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F5D71E-97F0-8A46-93CB-6EDD539CB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A5F7D8F-F2A8-A345-9098-7A71B1EF96B8}"/>
              </a:ext>
            </a:extLst>
          </p:cNvPr>
          <p:cNvGrpSpPr/>
          <p:nvPr/>
        </p:nvGrpSpPr>
        <p:grpSpPr>
          <a:xfrm>
            <a:off x="468313" y="1152036"/>
            <a:ext cx="7888588" cy="4248252"/>
            <a:chOff x="626069" y="2007292"/>
            <a:chExt cx="7888588" cy="4248252"/>
          </a:xfrm>
        </p:grpSpPr>
        <p:sp>
          <p:nvSpPr>
            <p:cNvPr id="24" name="object 5">
              <a:extLst>
                <a:ext uri="{FF2B5EF4-FFF2-40B4-BE49-F238E27FC236}">
                  <a16:creationId xmlns:a16="http://schemas.microsoft.com/office/drawing/2014/main" id="{3A7EDFC0-AC33-5947-9C51-7E8AD58B6F97}"/>
                </a:ext>
              </a:extLst>
            </p:cNvPr>
            <p:cNvSpPr txBox="1"/>
            <p:nvPr/>
          </p:nvSpPr>
          <p:spPr>
            <a:xfrm>
              <a:off x="626069" y="2358782"/>
              <a:ext cx="7888588" cy="3896762"/>
            </a:xfrm>
            <a:prstGeom prst="rect">
              <a:avLst/>
            </a:prstGeom>
            <a:solidFill>
              <a:srgbClr val="FEFBF2"/>
            </a:solidFill>
          </p:spPr>
          <p:txBody>
            <a:bodyPr vert="horz" wrap="square" lIns="0" tIns="49076" rIns="0" bIns="0" rtlCol="0">
              <a:spAutoFit/>
            </a:bodyPr>
            <a:lstStyle/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sz="2200" dirty="0">
                <a:latin typeface="Myriad Pro" panose="020B0503030403020204" pitchFamily="34" charset="0"/>
                <a:cs typeface="Lucida Sans Unicode"/>
              </a:endParaRPr>
            </a:p>
          </p:txBody>
        </p:sp>
        <p:sp>
          <p:nvSpPr>
            <p:cNvPr id="23" name="object 4">
              <a:extLst>
                <a:ext uri="{FF2B5EF4-FFF2-40B4-BE49-F238E27FC236}">
                  <a16:creationId xmlns:a16="http://schemas.microsoft.com/office/drawing/2014/main" id="{3E4B2944-5F97-D948-83D7-9DB1DB609903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47448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endParaRPr sz="2200">
                <a:latin typeface="Myriad Pro" panose="020B0503030403020204" pitchFamily="34" charset="0"/>
                <a:cs typeface="Tahoma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F3E486FC-1329-2444-AA8E-AA86323FB3B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10840" y="1499484"/>
                <a:ext cx="4718525" cy="370699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dirty="0"/>
                  <a:t>Minesweeper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bombs</a:t>
                </a:r>
                <a:r>
                  <a:rPr lang="de-DE" dirty="0"/>
                  <a:t>: </a:t>
                </a:r>
                <a:br>
                  <a:rPr lang="de-DE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possible</a:t>
                </a:r>
                <a:r>
                  <a:rPr lang="de-DE" dirty="0"/>
                  <a:t> </a:t>
                </a:r>
                <a:r>
                  <a:rPr lang="de-DE" dirty="0" err="1"/>
                  <a:t>worlds</a:t>
                </a:r>
                <a:endParaRPr lang="de-DE" dirty="0"/>
              </a:p>
              <a:p>
                <a:pPr lvl="1"/>
                <a:endParaRPr lang="de-DE" b="0" i="1" dirty="0">
                  <a:latin typeface="Cambria Math" panose="02040503050406030204" pitchFamily="18" charset="0"/>
                </a:endParaRPr>
              </a:p>
              <a:p>
                <a:pPr lvl="1"/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10 × 12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bombs</a:t>
                </a:r>
                <a:r>
                  <a:rPr lang="de-DE" dirty="0"/>
                  <a:t>: </a:t>
                </a:r>
                <a:br>
                  <a:rPr lang="de-DE" i="1" dirty="0">
                    <a:latin typeface="Cambria Math" panose="02040503050406030204" pitchFamily="18" charset="0"/>
                  </a:rPr>
                </a:b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sup>
                    </m:sSup>
                  </m:oMath>
                </a14:m>
                <a:r>
                  <a:rPr lang="de-DE" dirty="0" err="1"/>
                  <a:t>possible</a:t>
                </a:r>
                <a:r>
                  <a:rPr lang="de-DE" dirty="0"/>
                  <a:t> </a:t>
                </a:r>
                <a:r>
                  <a:rPr lang="de-DE" dirty="0" err="1"/>
                  <a:t>worlds</a:t>
                </a:r>
                <a:endParaRPr lang="de-DE" dirty="0"/>
              </a:p>
            </p:txBody>
          </p:sp>
        </mc:Choice>
        <mc:Fallback xmlns="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F3E486FC-1329-2444-AA8E-AA86323FB3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10840" y="1499484"/>
                <a:ext cx="4718525" cy="3706993"/>
              </a:xfrm>
              <a:blipFill>
                <a:blip r:embed="rId2"/>
                <a:stretch>
                  <a:fillRect l="-2688" t="-20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Grafik 26">
            <a:extLst>
              <a:ext uri="{FF2B5EF4-FFF2-40B4-BE49-F238E27FC236}">
                <a16:creationId xmlns:a16="http://schemas.microsoft.com/office/drawing/2014/main" id="{10A074BE-3F77-2344-9731-439E3A67D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609" y="3767243"/>
            <a:ext cx="2079049" cy="1587231"/>
          </a:xfrm>
          <a:prstGeom prst="rect">
            <a:avLst/>
          </a:prstGeom>
        </p:spPr>
      </p:pic>
      <p:pic>
        <p:nvPicPr>
          <p:cNvPr id="35" name="Inhaltsplatzhalter 34">
            <a:extLst>
              <a:ext uri="{FF2B5EF4-FFF2-40B4-BE49-F238E27FC236}">
                <a16:creationId xmlns:a16="http://schemas.microsoft.com/office/drawing/2014/main" id="{59F89205-6E7E-EB48-9702-3EE3F9BB30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753609" y="1628800"/>
            <a:ext cx="2020112" cy="1587231"/>
          </a:xfrm>
        </p:spPr>
      </p:pic>
    </p:spTree>
    <p:extLst>
      <p:ext uri="{BB962C8B-B14F-4D97-AF65-F5344CB8AC3E}">
        <p14:creationId xmlns:p14="http://schemas.microsoft.com/office/powerpoint/2010/main" val="3595698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04277CE-0D51-C34E-B9CE-511BB68CB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State </a:t>
            </a:r>
            <a:r>
              <a:rPr lang="de-DE" dirty="0" err="1"/>
              <a:t>explosion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834CEC34-9D15-AA44-87D6-25A2A5069F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See (</a:t>
                </a:r>
                <a:r>
                  <a:rPr lang="de-DE" dirty="0" err="1"/>
                  <a:t>Benthem</a:t>
                </a:r>
                <a:r>
                  <a:rPr lang="de-DE" dirty="0"/>
                  <a:t> et al. 2015), (</a:t>
                </a:r>
                <a:r>
                  <a:rPr lang="de-DE" dirty="0" err="1"/>
                  <a:t>Benthem</a:t>
                </a:r>
                <a:r>
                  <a:rPr lang="de-DE" dirty="0"/>
                  <a:t> et al. 2018)</a:t>
                </a:r>
              </a:p>
              <a:p>
                <a:endParaRPr lang="de-DE" dirty="0"/>
              </a:p>
              <a:p>
                <a:r>
                  <a:rPr lang="de-DE" dirty="0"/>
                  <a:t>Also </a:t>
                </a:r>
                <a:r>
                  <a:rPr lang="de-DE" dirty="0" err="1"/>
                  <a:t>see</a:t>
                </a:r>
                <a:r>
                  <a:rPr lang="de-DE" dirty="0"/>
                  <a:t>: (</a:t>
                </a:r>
                <a:r>
                  <a:rPr lang="de-DE" dirty="0" err="1"/>
                  <a:t>Charrier</a:t>
                </a:r>
                <a:r>
                  <a:rPr lang="de-DE" dirty="0"/>
                  <a:t>/S. 2017), (</a:t>
                </a:r>
                <a:r>
                  <a:rPr lang="de-DE" dirty="0" err="1"/>
                  <a:t>Charrier</a:t>
                </a:r>
                <a:r>
                  <a:rPr lang="de-DE" dirty="0"/>
                  <a:t>/S. 2018)</a:t>
                </a:r>
              </a:p>
              <a:p>
                <a:pPr lvl="1"/>
                <a:r>
                  <a:rPr lang="de-DE" sz="2600" dirty="0" err="1"/>
                  <a:t>Succinct</a:t>
                </a:r>
                <a:r>
                  <a:rPr lang="de-DE" sz="2600" dirty="0"/>
                  <a:t> </a:t>
                </a:r>
                <a:r>
                  <a:rPr lang="de-DE" sz="2600" dirty="0" err="1"/>
                  <a:t>representations</a:t>
                </a:r>
                <a:r>
                  <a:rPr lang="de-DE" sz="2600" dirty="0"/>
                  <a:t> </a:t>
                </a:r>
                <a:r>
                  <a:rPr lang="de-DE" sz="2600" dirty="0" err="1"/>
                  <a:t>of</a:t>
                </a:r>
                <a:r>
                  <a:rPr lang="de-DE" sz="2600" dirty="0"/>
                  <a:t> </a:t>
                </a:r>
                <a:r>
                  <a:rPr lang="de-DE" sz="2600" dirty="0" err="1"/>
                  <a:t>epistemic</a:t>
                </a:r>
                <a:r>
                  <a:rPr lang="de-DE" sz="2600" dirty="0"/>
                  <a:t> </a:t>
                </a:r>
                <a:r>
                  <a:rPr lang="de-DE" sz="2600" dirty="0" err="1"/>
                  <a:t>states</a:t>
                </a:r>
                <a:r>
                  <a:rPr lang="de-DE" sz="2600" dirty="0"/>
                  <a:t>; </a:t>
                </a:r>
                <a:r>
                  <a:rPr lang="de-DE" sz="2600" b="1" dirty="0" err="1"/>
                  <a:t>and</a:t>
                </a:r>
                <a:r>
                  <a:rPr lang="de-DE" sz="2600" b="1" dirty="0"/>
                  <a:t> </a:t>
                </a:r>
                <a:r>
                  <a:rPr lang="de-DE" sz="2600" dirty="0" err="1"/>
                  <a:t>actions</a:t>
                </a:r>
                <a:r>
                  <a:rPr lang="de-DE" sz="2600" dirty="0"/>
                  <a:t> (</a:t>
                </a:r>
                <a14:m>
                  <m:oMath xmlns:m="http://schemas.openxmlformats.org/officeDocument/2006/math">
                    <m:r>
                      <a:rPr lang="de-DE" sz="26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de-DE" sz="2600" dirty="0"/>
                  <a:t> Dynamic </a:t>
                </a:r>
                <a:r>
                  <a:rPr lang="de-DE" sz="2600" dirty="0" err="1"/>
                  <a:t>Epistemic</a:t>
                </a:r>
                <a:r>
                  <a:rPr lang="de-DE" sz="2600" dirty="0"/>
                  <a:t> </a:t>
                </a:r>
                <a:r>
                  <a:rPr lang="de-DE" sz="2600" dirty="0" err="1"/>
                  <a:t>Logic</a:t>
                </a:r>
                <a:r>
                  <a:rPr lang="de-DE" sz="2600" dirty="0"/>
                  <a:t>); </a:t>
                </a:r>
              </a:p>
              <a:p>
                <a:pPr lvl="1"/>
                <a:r>
                  <a:rPr lang="de-DE" sz="2600" dirty="0"/>
                  <a:t>Easy </a:t>
                </a:r>
                <a:r>
                  <a:rPr lang="de-DE" sz="2600" dirty="0" err="1"/>
                  <a:t>to</a:t>
                </a:r>
                <a:r>
                  <a:rPr lang="de-DE" sz="2600" dirty="0"/>
                  <a:t> </a:t>
                </a:r>
                <a:r>
                  <a:rPr lang="de-DE" sz="2600" dirty="0" err="1"/>
                  <a:t>specify</a:t>
                </a:r>
                <a:r>
                  <a:rPr lang="de-DE" sz="2600" dirty="0"/>
                  <a:t> </a:t>
                </a:r>
                <a:r>
                  <a:rPr lang="de-DE" sz="2600" dirty="0" err="1"/>
                  <a:t>by</a:t>
                </a:r>
                <a:r>
                  <a:rPr lang="de-DE" sz="2600" dirty="0"/>
                  <a:t> </a:t>
                </a:r>
                <a:r>
                  <a:rPr lang="de-DE" sz="2600" dirty="0" err="1"/>
                  <a:t>means</a:t>
                </a:r>
                <a:r>
                  <a:rPr lang="de-DE" sz="2600" dirty="0"/>
                  <a:t> </a:t>
                </a:r>
                <a:r>
                  <a:rPr lang="de-DE" sz="2600" dirty="0" err="1"/>
                  <a:t>of</a:t>
                </a:r>
                <a:r>
                  <a:rPr lang="de-DE" sz="2600" dirty="0"/>
                  <a:t> </a:t>
                </a:r>
                <a:r>
                  <a:rPr lang="de-DE" sz="2600" dirty="0" err="1"/>
                  <a:t>accessibility</a:t>
                </a:r>
                <a:r>
                  <a:rPr lang="de-DE" sz="2600" dirty="0"/>
                  <a:t> </a:t>
                </a:r>
                <a:r>
                  <a:rPr lang="de-DE" sz="2600" dirty="0" err="1"/>
                  <a:t>programs</a:t>
                </a:r>
                <a:r>
                  <a:rPr lang="de-DE" sz="2600" dirty="0"/>
                  <a:t>; </a:t>
                </a:r>
              </a:p>
              <a:p>
                <a:pPr lvl="1"/>
                <a:r>
                  <a:rPr lang="de-DE" sz="2600" dirty="0" err="1"/>
                  <a:t>Succinct</a:t>
                </a:r>
                <a:r>
                  <a:rPr lang="de-DE" sz="2600" dirty="0"/>
                  <a:t> </a:t>
                </a:r>
                <a:r>
                  <a:rPr lang="de-DE" sz="2600" dirty="0" err="1"/>
                  <a:t>model</a:t>
                </a:r>
                <a:r>
                  <a:rPr lang="de-DE" sz="2600" dirty="0"/>
                  <a:t> </a:t>
                </a:r>
                <a:r>
                  <a:rPr lang="de-DE" sz="2600" dirty="0" err="1"/>
                  <a:t>checking</a:t>
                </a:r>
                <a:r>
                  <a:rPr lang="de-DE" sz="2600" dirty="0"/>
                  <a:t> </a:t>
                </a:r>
                <a:r>
                  <a:rPr lang="de-DE" sz="2600" dirty="0" err="1"/>
                  <a:t>Pspace-complete</a:t>
                </a:r>
                <a:r>
                  <a:rPr lang="de-DE" sz="2600" dirty="0"/>
                  <a:t> (</a:t>
                </a:r>
                <a:r>
                  <a:rPr lang="de-DE" sz="2600" dirty="0" err="1"/>
                  <a:t>and</a:t>
                </a:r>
                <a:r>
                  <a:rPr lang="de-DE" sz="2600" dirty="0"/>
                  <a:t> so </a:t>
                </a:r>
                <a:r>
                  <a:rPr lang="de-DE" sz="2600" dirty="0" err="1"/>
                  <a:t>stays</a:t>
                </a:r>
                <a:r>
                  <a:rPr lang="de-DE" sz="2600" dirty="0"/>
                  <a:t> in </a:t>
                </a:r>
                <a:r>
                  <a:rPr lang="de-DE" sz="2600" dirty="0" err="1"/>
                  <a:t>Pspace</a:t>
                </a:r>
                <a:r>
                  <a:rPr lang="de-DE" sz="2600" dirty="0"/>
                  <a:t> </a:t>
                </a:r>
                <a:r>
                  <a:rPr lang="de-DE" sz="2600" dirty="0" err="1"/>
                  <a:t>as</a:t>
                </a:r>
                <a:r>
                  <a:rPr lang="de-DE" sz="2600" dirty="0"/>
                  <a:t> </a:t>
                </a:r>
                <a:r>
                  <a:rPr lang="de-DE" sz="2600" dirty="0" err="1"/>
                  <a:t>for</a:t>
                </a:r>
                <a:r>
                  <a:rPr lang="de-DE" sz="2600" dirty="0"/>
                  <a:t> non-</a:t>
                </a:r>
                <a:r>
                  <a:rPr lang="de-DE" sz="2600" dirty="0" err="1"/>
                  <a:t>succinct</a:t>
                </a:r>
                <a:r>
                  <a:rPr lang="de-DE" sz="2600" dirty="0"/>
                  <a:t> </a:t>
                </a:r>
                <a:r>
                  <a:rPr lang="de-DE" sz="2600" dirty="0" err="1"/>
                  <a:t>case</a:t>
                </a:r>
                <a:r>
                  <a:rPr lang="de-DE" sz="2600" dirty="0"/>
                  <a:t>). </a:t>
                </a:r>
                <a:endParaRPr lang="de-DE" dirty="0"/>
              </a:p>
            </p:txBody>
          </p:sp>
        </mc:Choice>
        <mc:Fallback xmlns="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834CEC34-9D15-AA44-87D6-25A2A5069F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31BAE5A-2031-A549-B5FF-72EFD9FD8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6454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147FED-CB9C-D04D-BFA3-30796D67C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Calculi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6D81E6-4E23-1648-8AA3-048BAA9671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552E6F-39FE-E147-B946-7B8DE7D3E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741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A754F-FFFA-B74E-80C6-EED4C5E21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3AAA8B-11C7-0640-9962-A0A8F427A9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B5068A-5556-AE4F-A64F-3662B97BC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171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94508A-7F85-B04B-B568-B9FEED74E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Satisfiability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validity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1BECFB-7CEC-FB46-BB0A-7A45DA7E1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AE7A0C4B-131A-0941-909B-4C188DC5EEC6}"/>
              </a:ext>
            </a:extLst>
          </p:cNvPr>
          <p:cNvGrpSpPr/>
          <p:nvPr/>
        </p:nvGrpSpPr>
        <p:grpSpPr>
          <a:xfrm>
            <a:off x="617018" y="1424509"/>
            <a:ext cx="7909964" cy="1549019"/>
            <a:chOff x="446936" y="2779849"/>
            <a:chExt cx="7909964" cy="1549019"/>
          </a:xfrm>
        </p:grpSpPr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109A9109-A3DC-0C4D-AAC3-BF500170575E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bject 5">
                  <a:extLst>
                    <a:ext uri="{FF2B5EF4-FFF2-40B4-BE49-F238E27FC236}">
                      <a16:creationId xmlns:a16="http://schemas.microsoft.com/office/drawing/2014/main" id="{CC4F1C3E-5DE6-444E-83CE-8936605FA5B2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1139987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A formula </a:t>
                  </a:r>
                  <a14:m>
                    <m:oMath xmlns:m="http://schemas.openxmlformats.org/officeDocument/2006/math">
                      <m:r>
                        <a:rPr lang="de-DE" sz="2200" b="0" i="1" spc="-10" dirty="0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is </a:t>
                  </a:r>
                  <a:r>
                    <a:rPr lang="de-DE" sz="2200" spc="-10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satisfiable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iff there is an epistemic state </a:t>
                  </a:r>
                  <a14:m>
                    <m:oMath xmlns:m="http://schemas.openxmlformats.org/officeDocument/2006/math">
                      <m:r>
                        <a:rPr lang="de-DE" sz="2200" i="1" spc="-1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b="0" i="1" spc="-1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b="0" i="1" spc="-1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s.t. </a:t>
                  </a:r>
                  <a14:m>
                    <m:oMath xmlns:m="http://schemas.openxmlformats.org/officeDocument/2006/math"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endParaRPr lang="de-DE" sz="22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A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formula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is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>
                      <a:solidFill>
                        <a:srgbClr val="032EF0"/>
                      </a:solidFill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valid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iff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for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all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epistemic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states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i="1" spc="-1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i="1" spc="-1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i="1" spc="-1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: </a:t>
                  </a:r>
                  <a14:m>
                    <m:oMath xmlns:m="http://schemas.openxmlformats.org/officeDocument/2006/math">
                      <m:r>
                        <a:rPr lang="de-DE" sz="2200" i="1" spc="-1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endParaRPr lang="de-DE" sz="22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8" name="object 5">
                  <a:extLst>
                    <a:ext uri="{FF2B5EF4-FFF2-40B4-BE49-F238E27FC236}">
                      <a16:creationId xmlns:a16="http://schemas.microsoft.com/office/drawing/2014/main" id="{CC4F1C3E-5DE6-444E-83CE-8936605FA5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1139987"/>
                </a:xfrm>
                <a:prstGeom prst="rect">
                  <a:avLst/>
                </a:prstGeom>
                <a:blipFill>
                  <a:blip r:embed="rId2"/>
                  <a:stretch>
                    <a:fillRect l="-965" t="-3297" b="-1428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28C65D50-88D1-2A41-B511-9F0A40FFB9B8}"/>
                  </a:ext>
                </a:extLst>
              </p:cNvPr>
              <p:cNvSpPr txBox="1"/>
              <p:nvPr/>
            </p:nvSpPr>
            <p:spPr>
              <a:xfrm>
                <a:off x="638394" y="3334660"/>
                <a:ext cx="40641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Clearly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valid </a:t>
                </a:r>
                <a:r>
                  <a:rPr lang="de-DE" dirty="0" err="1"/>
                  <a:t>iff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not </a:t>
                </a:r>
                <a:r>
                  <a:rPr lang="de-DE" dirty="0" err="1"/>
                  <a:t>satisfiable</a:t>
                </a:r>
                <a:r>
                  <a:rPr lang="de-DE" dirty="0"/>
                  <a:t> </a:t>
                </a: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28C65D50-88D1-2A41-B511-9F0A40FFB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94" y="3334660"/>
                <a:ext cx="4064190" cy="369332"/>
              </a:xfrm>
              <a:prstGeom prst="rect">
                <a:avLst/>
              </a:prstGeom>
              <a:blipFill>
                <a:blip r:embed="rId3"/>
                <a:stretch>
                  <a:fillRect l="-1246" t="-6667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BD8D38E-2C83-E14B-BAE4-1877626E561F}"/>
              </a:ext>
            </a:extLst>
          </p:cNvPr>
          <p:cNvGrpSpPr/>
          <p:nvPr/>
        </p:nvGrpSpPr>
        <p:grpSpPr>
          <a:xfrm>
            <a:off x="571993" y="4292661"/>
            <a:ext cx="7888588" cy="1562902"/>
            <a:chOff x="626069" y="2007292"/>
            <a:chExt cx="7888588" cy="15629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bject 5">
                  <a:extLst>
                    <a:ext uri="{FF2B5EF4-FFF2-40B4-BE49-F238E27FC236}">
                      <a16:creationId xmlns:a16="http://schemas.microsoft.com/office/drawing/2014/main" id="{7B0F017D-A6A7-4F4E-9931-3E6FC549D42D}"/>
                    </a:ext>
                  </a:extLst>
                </p:cNvPr>
                <p:cNvSpPr txBox="1"/>
                <p:nvPr/>
              </p:nvSpPr>
              <p:spPr>
                <a:xfrm>
                  <a:off x="626069" y="2358782"/>
                  <a:ext cx="7888588" cy="1211412"/>
                </a:xfrm>
                <a:prstGeom prst="rect">
                  <a:avLst/>
                </a:prstGeom>
                <a:solidFill>
                  <a:srgbClr val="FEFBF2"/>
                </a:solidFill>
              </p:spPr>
              <p:txBody>
                <a:bodyPr vert="horz" wrap="square" lIns="0" tIns="49076" rIns="0" bIns="0" rtlCol="0">
                  <a:spAutoFit/>
                </a:bodyPr>
                <a:lstStyle/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𝐾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𝑎</m:t>
                          </m:r>
                        </m:sub>
                      </m:sSub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𝑝</m:t>
                      </m:r>
                    </m:oMath>
                  </a14:m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is</a:t>
                  </a: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satisfiable</a:t>
                  </a: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but not valid </a:t>
                  </a:r>
                </a:p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𝑎</m:t>
                              </m:r>
                            </m:sub>
                          </m:sSub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𝑝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∧</m:t>
                          </m:r>
                          <m:sSub>
                            <m:sSub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sSub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𝑎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d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𝑝</m:t>
                              </m:r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→</m:t>
                              </m:r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𝑞</m:t>
                              </m:r>
                            </m:e>
                          </m:d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→</m:t>
                      </m:r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𝐾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𝑎</m:t>
                          </m:r>
                        </m:sub>
                      </m:sSub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𝑞</m:t>
                      </m:r>
                    </m:oMath>
                  </a14:m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is</a:t>
                  </a: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valid</a:t>
                  </a:r>
                </a:p>
                <a:p>
                  <a:pPr marL="90603">
                    <a:spcBef>
                      <a:spcPts val="386"/>
                    </a:spcBef>
                  </a:pPr>
                  <a:endParaRPr sz="2200" dirty="0">
                    <a:latin typeface="Myriad Pro" panose="020B0503030403020204" pitchFamily="34" charset="0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11" name="object 5">
                  <a:extLst>
                    <a:ext uri="{FF2B5EF4-FFF2-40B4-BE49-F238E27FC236}">
                      <a16:creationId xmlns:a16="http://schemas.microsoft.com/office/drawing/2014/main" id="{7B0F017D-A6A7-4F4E-9931-3E6FC549D4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2358782"/>
                  <a:ext cx="7888588" cy="1211412"/>
                </a:xfrm>
                <a:prstGeom prst="rect">
                  <a:avLst/>
                </a:prstGeom>
                <a:blipFill>
                  <a:blip r:embed="rId4"/>
                  <a:stretch>
                    <a:fillRect l="-965" t="-309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A9AA63A9-3164-6C42-B643-46447A9A08B9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47448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endParaRPr sz="2200">
                <a:latin typeface="Myriad Pro" panose="020B0503030403020204" pitchFamily="34" charset="0"/>
                <a:cs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7425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CC1663-C155-2F4F-B811-FA3E85B2F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Axiomatization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EA97FB-2172-BB4A-B154-D37AAF2C6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Checking</a:t>
            </a:r>
            <a:r>
              <a:rPr lang="de-DE" dirty="0"/>
              <a:t> </a:t>
            </a:r>
            <a:r>
              <a:rPr lang="de-DE" dirty="0" err="1"/>
              <a:t>validity</a:t>
            </a:r>
            <a:r>
              <a:rPr lang="de-DE" dirty="0"/>
              <a:t> </a:t>
            </a:r>
            <a:r>
              <a:rPr lang="de-DE" dirty="0" err="1"/>
              <a:t>directly</a:t>
            </a:r>
            <a:r>
              <a:rPr lang="de-DE" dirty="0"/>
              <a:t> not </a:t>
            </a:r>
            <a:r>
              <a:rPr lang="de-DE"/>
              <a:t>trivial </a:t>
            </a:r>
          </a:p>
          <a:p>
            <a:r>
              <a:rPr lang="de-DE"/>
              <a:t>Solution</a:t>
            </a:r>
            <a:r>
              <a:rPr lang="de-DE" dirty="0"/>
              <a:t>: </a:t>
            </a:r>
            <a:r>
              <a:rPr lang="de-DE" dirty="0" err="1"/>
              <a:t>Calculus</a:t>
            </a:r>
            <a:r>
              <a:rPr lang="de-DE" dirty="0"/>
              <a:t> (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axioms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rules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Axiom (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valid); </a:t>
            </a:r>
            <a:r>
              <a:rPr lang="de-DE" dirty="0" err="1"/>
              <a:t>rule</a:t>
            </a:r>
            <a:r>
              <a:rPr lang="de-DE" dirty="0"/>
              <a:t> = „</a:t>
            </a:r>
            <a:r>
              <a:rPr lang="de-DE" dirty="0" err="1"/>
              <a:t>small</a:t>
            </a:r>
            <a:r>
              <a:rPr lang="de-DE" dirty="0"/>
              <a:t>“  </a:t>
            </a:r>
            <a:r>
              <a:rPr lang="de-DE" dirty="0" err="1"/>
              <a:t>correct</a:t>
            </a:r>
            <a:r>
              <a:rPr lang="de-DE" dirty="0"/>
              <a:t> </a:t>
            </a:r>
            <a:r>
              <a:rPr lang="de-DE" dirty="0" err="1"/>
              <a:t>inference</a:t>
            </a:r>
            <a:endParaRPr lang="de-DE" dirty="0"/>
          </a:p>
          <a:p>
            <a:pPr lvl="1"/>
            <a:r>
              <a:rPr lang="de-DE" dirty="0"/>
              <a:t>Derivation/</a:t>
            </a:r>
            <a:r>
              <a:rPr lang="de-DE" dirty="0" err="1"/>
              <a:t>inference</a:t>
            </a:r>
            <a:r>
              <a:rPr lang="de-DE" dirty="0"/>
              <a:t>: Finite </a:t>
            </a:r>
            <a:r>
              <a:rPr lang="de-DE" dirty="0" err="1"/>
              <a:t>sequence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formulae</a:t>
            </a:r>
            <a:r>
              <a:rPr lang="de-DE" dirty="0"/>
              <a:t> </a:t>
            </a:r>
            <a:r>
              <a:rPr lang="de-DE" dirty="0" err="1"/>
              <a:t>where</a:t>
            </a:r>
            <a:r>
              <a:rPr lang="de-DE" dirty="0"/>
              <a:t> </a:t>
            </a:r>
          </a:p>
          <a:p>
            <a:pPr lvl="2"/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formula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an </a:t>
            </a:r>
            <a:r>
              <a:rPr lang="de-DE" dirty="0" err="1"/>
              <a:t>axiom</a:t>
            </a:r>
            <a:r>
              <a:rPr lang="de-DE" dirty="0"/>
              <a:t> (</a:t>
            </a:r>
            <a:r>
              <a:rPr lang="de-DE" dirty="0" err="1"/>
              <a:t>instance</a:t>
            </a:r>
            <a:r>
              <a:rPr lang="de-DE" dirty="0"/>
              <a:t>)  </a:t>
            </a:r>
            <a:r>
              <a:rPr lang="de-DE" dirty="0" err="1"/>
              <a:t>or</a:t>
            </a:r>
            <a:endParaRPr lang="de-DE" dirty="0"/>
          </a:p>
          <a:p>
            <a:pPr lvl="2"/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applying</a:t>
            </a:r>
            <a:r>
              <a:rPr lang="de-DE" dirty="0"/>
              <a:t> </a:t>
            </a:r>
            <a:r>
              <a:rPr lang="de-DE" dirty="0" err="1"/>
              <a:t>rule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formulae</a:t>
            </a:r>
            <a:r>
              <a:rPr lang="de-DE" dirty="0"/>
              <a:t> </a:t>
            </a:r>
            <a:r>
              <a:rPr lang="de-DE" dirty="0" err="1"/>
              <a:t>appearing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. </a:t>
            </a:r>
          </a:p>
          <a:p>
            <a:pPr lvl="2"/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00A99F-1E47-1C46-AEC0-29C98EB9E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DDBAE15-00FB-954E-9BF1-1B71854EA38C}"/>
              </a:ext>
            </a:extLst>
          </p:cNvPr>
          <p:cNvGrpSpPr/>
          <p:nvPr/>
        </p:nvGrpSpPr>
        <p:grpSpPr>
          <a:xfrm>
            <a:off x="579217" y="3883047"/>
            <a:ext cx="7909964" cy="2400278"/>
            <a:chOff x="446936" y="2779849"/>
            <a:chExt cx="7909964" cy="2400278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AE506188-C4F9-184A-90D6-D296DE3614C9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28C04242-1947-7145-B942-75140CDBAC6D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1991246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The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basic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calculus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>
                      <a:solidFill>
                        <a:srgbClr val="032EF0"/>
                      </a:solidFill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K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is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given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by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the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following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: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All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classical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tautologies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(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and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their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uniform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substitutions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)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Axiom K:                            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𝐾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 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𝜙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→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𝜓</m:t>
                          </m:r>
                        </m:e>
                      </m:d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→(</m:t>
                      </m:r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𝐾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→</m:t>
                      </m:r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𝐾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𝜓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endParaRPr lang="de-DE" sz="22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Rule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modus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ponens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:        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From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and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→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𝜓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infer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𝜓</m:t>
                      </m:r>
                    </m:oMath>
                  </a14:m>
                  <a:endParaRPr lang="de-DE" sz="22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Rule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of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necessitation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:        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From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infer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𝐾</m:t>
                          </m:r>
                        </m:e>
                        <m:sub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endParaRPr lang="de-DE" sz="22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28C04242-1947-7145-B942-75140CDBAC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1991246"/>
                </a:xfrm>
                <a:prstGeom prst="rect">
                  <a:avLst/>
                </a:prstGeom>
                <a:blipFill>
                  <a:blip r:embed="rId2"/>
                  <a:stretch>
                    <a:fillRect l="-965" t="-1899" b="-759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8449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22D724-7FFA-E542-B159-328D242D0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Axiomatization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232857-956F-5945-9273-341AC829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0040341-89E2-DD48-AB91-F68831A8B1E5}"/>
              </a:ext>
            </a:extLst>
          </p:cNvPr>
          <p:cNvGrpSpPr/>
          <p:nvPr/>
        </p:nvGrpSpPr>
        <p:grpSpPr>
          <a:xfrm>
            <a:off x="323528" y="1556792"/>
            <a:ext cx="7888588" cy="1905424"/>
            <a:chOff x="626069" y="4956564"/>
            <a:chExt cx="7888588" cy="1905424"/>
          </a:xfrm>
        </p:grpSpPr>
        <p:sp>
          <p:nvSpPr>
            <p:cNvPr id="6" name="object 19">
              <a:extLst>
                <a:ext uri="{FF2B5EF4-FFF2-40B4-BE49-F238E27FC236}">
                  <a16:creationId xmlns:a16="http://schemas.microsoft.com/office/drawing/2014/main" id="{64D5F2EE-EAC2-EE4D-8E0D-3FDEEFFABC3C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p:sp>
          <p:nvSpPr>
            <p:cNvPr id="7" name="object 20">
              <a:extLst>
                <a:ext uri="{FF2B5EF4-FFF2-40B4-BE49-F238E27FC236}">
                  <a16:creationId xmlns:a16="http://schemas.microsoft.com/office/drawing/2014/main" id="{4441F395-A248-1643-B900-2D3130504B7D}"/>
                </a:ext>
              </a:extLst>
            </p:cNvPr>
            <p:cNvSpPr txBox="1"/>
            <p:nvPr/>
          </p:nvSpPr>
          <p:spPr>
            <a:xfrm>
              <a:off x="626069" y="5378850"/>
              <a:ext cx="7888588" cy="1483138"/>
            </a:xfrm>
            <a:prstGeom prst="rect">
              <a:avLst/>
            </a:prstGeom>
            <a:solidFill>
              <a:srgbClr val="FDF3F4"/>
            </a:solidFill>
          </p:spPr>
          <p:txBody>
            <a:bodyPr vert="horz" wrap="square" lIns="0" tIns="64174" rIns="0" bIns="0" rtlCol="0">
              <a:spAutoFit/>
            </a:bodyPr>
            <a:lstStyle/>
            <a:p>
              <a:pPr marL="90603">
                <a:spcBef>
                  <a:spcPts val="503"/>
                </a:spcBef>
              </a:pP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A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formula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is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valid (in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the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class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of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all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epistemic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states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)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iff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it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is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provable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in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calculus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K </a:t>
              </a:r>
            </a:p>
            <a:p>
              <a:pPr marL="90603">
                <a:spcBef>
                  <a:spcPts val="503"/>
                </a:spcBef>
              </a:pP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(Other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wording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: K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is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correct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and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complete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for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the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class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of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all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epistemic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 </a:t>
              </a:r>
              <a:r>
                <a:rPr lang="de-DE" sz="2200" i="1" spc="10" dirty="0" err="1">
                  <a:latin typeface="Myriad Pro" panose="020B0503030403020204" pitchFamily="34" charset="0"/>
                  <a:cs typeface="Calibri"/>
                </a:rPr>
                <a:t>states</a:t>
              </a:r>
              <a:r>
                <a:rPr lang="de-DE" sz="2200" i="1" spc="10" dirty="0">
                  <a:latin typeface="Myriad Pro" panose="020B0503030403020204" pitchFamily="34" charset="0"/>
                  <a:cs typeface="Calibri"/>
                </a:rPr>
                <a:t>)</a:t>
              </a:r>
              <a:endParaRPr sz="2200" dirty="0">
                <a:latin typeface="Myriad Pro" panose="020B0503030403020204" pitchFamily="34" charset="0"/>
                <a:cs typeface="Calibri"/>
              </a:endParaRP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5DD2404-EA5E-7040-AD16-390BF5D8EF8B}"/>
              </a:ext>
            </a:extLst>
          </p:cNvPr>
          <p:cNvGrpSpPr/>
          <p:nvPr/>
        </p:nvGrpSpPr>
        <p:grpSpPr>
          <a:xfrm>
            <a:off x="499937" y="3861048"/>
            <a:ext cx="7888588" cy="2386204"/>
            <a:chOff x="626069" y="2007292"/>
            <a:chExt cx="7888588" cy="2386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bject 5">
                  <a:extLst>
                    <a:ext uri="{FF2B5EF4-FFF2-40B4-BE49-F238E27FC236}">
                      <a16:creationId xmlns:a16="http://schemas.microsoft.com/office/drawing/2014/main" id="{4EDB3020-F102-EA49-9AAD-842BBDE09349}"/>
                    </a:ext>
                  </a:extLst>
                </p:cNvPr>
                <p:cNvSpPr txBox="1"/>
                <p:nvPr/>
              </p:nvSpPr>
              <p:spPr>
                <a:xfrm>
                  <a:off x="626069" y="2358782"/>
                  <a:ext cx="7888588" cy="2034714"/>
                </a:xfrm>
                <a:prstGeom prst="rect">
                  <a:avLst/>
                </a:prstGeom>
                <a:solidFill>
                  <a:srgbClr val="FEFBF2"/>
                </a:solidFill>
              </p:spPr>
              <p:txBody>
                <a:bodyPr vert="horz" wrap="square" lIns="0" tIns="49076" rIns="0" bIns="0" rtlCol="0">
                  <a:spAutoFit/>
                </a:bodyPr>
                <a:lstStyle/>
                <a:p>
                  <a:pPr marL="90603">
                    <a:spcBef>
                      <a:spcPts val="386"/>
                    </a:spcBef>
                  </a:pPr>
                  <a:r>
                    <a:rPr lang="de-DE" sz="2200" b="0" dirty="0">
                      <a:cs typeface="Lucida Sans Unicode"/>
                    </a:rPr>
                    <a:t>To </a:t>
                  </a:r>
                  <a:r>
                    <a:rPr lang="de-DE" sz="2200" b="0" dirty="0" err="1">
                      <a:cs typeface="Lucida Sans Unicode"/>
                    </a:rPr>
                    <a:t>show</a:t>
                  </a:r>
                  <a:r>
                    <a:rPr lang="de-DE" sz="2200" b="0" dirty="0">
                      <a:cs typeface="Lucida Sans Unicode"/>
                    </a:rPr>
                    <a:t>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𝐾</m:t>
                          </m:r>
                        </m:e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𝜙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∧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𝜓</m:t>
                          </m: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</a:rPr>
                        <m:t>→</m:t>
                      </m:r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𝐾</m:t>
                          </m:r>
                        </m:e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𝑎</m:t>
                          </m:r>
                        </m:sub>
                      </m:sSub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</a:rPr>
                        <m:t>𝜙</m:t>
                      </m:r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</m:oMath>
                  </a14:m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is valid (</a:t>
                  </a: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by</a:t>
                  </a: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derivation</a:t>
                  </a: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in K)</a:t>
                  </a:r>
                </a:p>
                <a:p>
                  <a:pPr marL="547803" indent="-457200">
                    <a:spcBef>
                      <a:spcPts val="386"/>
                    </a:spcBef>
                    <a:buFont typeface="+mj-lt"/>
                    <a:buAutoNum type="arabicPeriod"/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𝜙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∧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𝜓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→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𝜙</m:t>
                      </m:r>
                    </m:oMath>
                  </a14:m>
                  <a:r>
                    <a:rPr lang="de-DE" sz="2200" b="0" i="1" dirty="0">
                      <a:latin typeface="Cambria Math" panose="02040503050406030204" pitchFamily="18" charset="0"/>
                      <a:cs typeface="Lucida Sans Unicode"/>
                    </a:rPr>
                    <a:t> 			</a:t>
                  </a:r>
                  <a:r>
                    <a:rPr lang="de-DE" sz="2200" b="0" dirty="0">
                      <a:latin typeface="Cambria Math" panose="02040503050406030204" pitchFamily="18" charset="0"/>
                      <a:cs typeface="Lucida Sans Unicode"/>
                    </a:rPr>
                    <a:t>                </a:t>
                  </a:r>
                  <a:r>
                    <a:rPr lang="de-DE" sz="2200" b="0" dirty="0">
                      <a:latin typeface="Myriad Pro" panose="020B0503030403020204" pitchFamily="34" charset="0"/>
                      <a:cs typeface="Lucida Sans Unicode"/>
                    </a:rPr>
                    <a:t>(</a:t>
                  </a:r>
                  <a:r>
                    <a:rPr lang="de-DE" sz="2200" b="0" dirty="0" err="1">
                      <a:latin typeface="Myriad Pro" panose="020B0503030403020204" pitchFamily="34" charset="0"/>
                      <a:cs typeface="Lucida Sans Unicode"/>
                    </a:rPr>
                    <a:t>classical</a:t>
                  </a:r>
                  <a:r>
                    <a:rPr lang="de-DE" sz="2200" b="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200" b="0" dirty="0" err="1">
                      <a:latin typeface="Myriad Pro" panose="020B0503030403020204" pitchFamily="34" charset="0"/>
                      <a:cs typeface="Lucida Sans Unicode"/>
                    </a:rPr>
                    <a:t>tautology</a:t>
                  </a:r>
                  <a:r>
                    <a:rPr lang="de-DE" sz="2200" b="0" dirty="0">
                      <a:latin typeface="Myriad Pro" panose="020B0503030403020204" pitchFamily="34" charset="0"/>
                      <a:cs typeface="Lucida Sans Unicode"/>
                    </a:rPr>
                    <a:t>)</a:t>
                  </a:r>
                </a:p>
                <a:p>
                  <a:pPr marL="547803" indent="-457200">
                    <a:spcBef>
                      <a:spcPts val="386"/>
                    </a:spcBef>
                    <a:buFont typeface="+mj-lt"/>
                    <a:buAutoNum type="arabicPeriod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𝐾</m:t>
                          </m:r>
                        </m:e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de-DE" sz="2200" i="1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d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𝜙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∧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𝜓</m:t>
                              </m:r>
                            </m:e>
                          </m:d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→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𝜙</m:t>
                          </m:r>
                        </m:e>
                      </m:d>
                    </m:oMath>
                  </a14:m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				  (</a:t>
                  </a: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necessitation</a:t>
                  </a: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to</a:t>
                  </a: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1.)</a:t>
                  </a:r>
                </a:p>
                <a:p>
                  <a:pPr marL="547803" indent="-457200">
                    <a:spcBef>
                      <a:spcPts val="386"/>
                    </a:spcBef>
                    <a:buFont typeface="+mj-lt"/>
                    <a:buAutoNum type="arabicPeriod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𝐾</m:t>
                          </m:r>
                        </m:e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de-DE" sz="2200" i="1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d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𝜙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∧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𝜓</m:t>
                              </m:r>
                            </m:e>
                          </m:d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→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𝜙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→(</m:t>
                      </m:r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𝐾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𝜙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∧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𝜓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→</m:t>
                      </m:r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𝐾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𝑎</m:t>
                          </m:r>
                        </m:sub>
                      </m:sSub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𝜙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) </m:t>
                      </m:r>
                    </m:oMath>
                  </a14:m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               	      (Axiom K)</a:t>
                  </a:r>
                </a:p>
                <a:p>
                  <a:pPr marL="547803" indent="-457200">
                    <a:spcBef>
                      <a:spcPts val="386"/>
                    </a:spcBef>
                    <a:buFont typeface="+mj-lt"/>
                    <a:buAutoNum type="arabicPeriod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𝐾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𝜙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∧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𝜓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→</m:t>
                      </m:r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𝐾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𝑎</m:t>
                          </m:r>
                        </m:sub>
                      </m:sSub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𝜙</m:t>
                      </m:r>
                    </m:oMath>
                  </a14:m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		                           (</a:t>
                  </a: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modus</a:t>
                  </a: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ponens</a:t>
                  </a: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to</a:t>
                  </a: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2,3)</a:t>
                  </a:r>
                  <a:endParaRPr sz="2200" dirty="0">
                    <a:latin typeface="Myriad Pro" panose="020B0503030403020204" pitchFamily="34" charset="0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9" name="object 5">
                  <a:extLst>
                    <a:ext uri="{FF2B5EF4-FFF2-40B4-BE49-F238E27FC236}">
                      <a16:creationId xmlns:a16="http://schemas.microsoft.com/office/drawing/2014/main" id="{4EDB3020-F102-EA49-9AAD-842BBDE093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2358782"/>
                  <a:ext cx="7888588" cy="2034714"/>
                </a:xfrm>
                <a:prstGeom prst="rect">
                  <a:avLst/>
                </a:prstGeom>
                <a:blipFill>
                  <a:blip r:embed="rId2"/>
                  <a:stretch>
                    <a:fillRect l="-965" t="-1852" r="-1929" b="-740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4B289559-0574-DD4C-8E65-88EAE05B49D4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47448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endParaRPr sz="2200" dirty="0">
                <a:latin typeface="Myriad Pro" panose="020B0503030403020204" pitchFamily="34" charset="0"/>
                <a:cs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62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DF50DF-E081-1346-94AE-A6157AFC7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axiomatization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EB2D1AF-8DE5-714F-AE8F-4FFA016D7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computation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modeled</a:t>
            </a:r>
            <a:r>
              <a:rPr lang="de-DE" dirty="0"/>
              <a:t>; </a:t>
            </a:r>
          </a:p>
          <a:p>
            <a:r>
              <a:rPr lang="de-DE" dirty="0" err="1"/>
              <a:t>enables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explain</a:t>
            </a:r>
            <a:r>
              <a:rPr lang="de-DE" dirty="0"/>
              <a:t> </a:t>
            </a:r>
            <a:r>
              <a:rPr lang="de-DE" dirty="0" err="1"/>
              <a:t>why</a:t>
            </a:r>
            <a:r>
              <a:rPr lang="de-DE" dirty="0"/>
              <a:t> an </a:t>
            </a:r>
            <a:r>
              <a:rPr lang="de-DE" dirty="0" err="1"/>
              <a:t>agent</a:t>
            </a:r>
            <a:r>
              <a:rPr lang="de-DE" dirty="0"/>
              <a:t> </a:t>
            </a:r>
            <a:r>
              <a:rPr lang="de-DE" dirty="0" err="1"/>
              <a:t>knows</a:t>
            </a:r>
            <a:r>
              <a:rPr lang="de-DE" dirty="0"/>
              <a:t> </a:t>
            </a:r>
            <a:r>
              <a:rPr lang="de-DE" dirty="0" err="1"/>
              <a:t>sth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(link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justification</a:t>
            </a:r>
            <a:r>
              <a:rPr lang="de-DE" dirty="0"/>
              <a:t> </a:t>
            </a:r>
            <a:r>
              <a:rPr lang="de-DE" dirty="0" err="1"/>
              <a:t>logic</a:t>
            </a:r>
            <a:r>
              <a:rPr lang="de-DE" dirty="0"/>
              <a:t>) </a:t>
            </a:r>
          </a:p>
          <a:p>
            <a:r>
              <a:rPr lang="de-DE" dirty="0" err="1"/>
              <a:t>axiomatization</a:t>
            </a:r>
            <a:r>
              <a:rPr lang="de-DE" dirty="0"/>
              <a:t> </a:t>
            </a:r>
            <a:r>
              <a:rPr lang="de-DE" dirty="0" err="1"/>
              <a:t>helps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understand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principle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logics</a:t>
            </a:r>
            <a:r>
              <a:rPr lang="de-DE" dirty="0"/>
              <a:t> </a:t>
            </a:r>
          </a:p>
          <a:p>
            <a:r>
              <a:rPr lang="de-DE" dirty="0" err="1"/>
              <a:t>we</a:t>
            </a:r>
            <a:r>
              <a:rPr lang="de-DE" dirty="0"/>
              <a:t> do not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design a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, </a:t>
            </a:r>
            <a:r>
              <a:rPr lang="de-DE" dirty="0" err="1"/>
              <a:t>as</a:t>
            </a:r>
            <a:r>
              <a:rPr lang="de-DE" dirty="0"/>
              <a:t> in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checking</a:t>
            </a:r>
            <a:r>
              <a:rPr lang="de-DE" dirty="0"/>
              <a:t> („open </a:t>
            </a:r>
            <a:r>
              <a:rPr lang="de-DE" dirty="0" err="1"/>
              <a:t>world</a:t>
            </a:r>
            <a:r>
              <a:rPr lang="de-DE" dirty="0"/>
              <a:t>“)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2C6B3BD-CA59-E046-8EB9-AD47798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4702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957467-7C80-394F-B84C-08CB5DF81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Classes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states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e 5">
                <a:extLst>
                  <a:ext uri="{FF2B5EF4-FFF2-40B4-BE49-F238E27FC236}">
                    <a16:creationId xmlns:a16="http://schemas.microsoft.com/office/drawing/2014/main" id="{37009F5E-0243-AB4B-A6B0-AFBA5E53DE6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46068215"/>
                  </p:ext>
                </p:extLst>
              </p:nvPr>
            </p:nvGraphicFramePr>
            <p:xfrm>
              <a:off x="299858" y="1677389"/>
              <a:ext cx="7909965" cy="33020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391822">
                      <a:extLst>
                        <a:ext uri="{9D8B030D-6E8A-4147-A177-3AD203B41FA5}">
                          <a16:colId xmlns:a16="http://schemas.microsoft.com/office/drawing/2014/main" val="190699663"/>
                        </a:ext>
                      </a:extLst>
                    </a:gridCol>
                    <a:gridCol w="3881488">
                      <a:extLst>
                        <a:ext uri="{9D8B030D-6E8A-4147-A177-3AD203B41FA5}">
                          <a16:colId xmlns:a16="http://schemas.microsoft.com/office/drawing/2014/main" val="1243932609"/>
                        </a:ext>
                      </a:extLst>
                    </a:gridCol>
                    <a:gridCol w="2636655">
                      <a:extLst>
                        <a:ext uri="{9D8B030D-6E8A-4147-A177-3AD203B41FA5}">
                          <a16:colId xmlns:a16="http://schemas.microsoft.com/office/drawing/2014/main" val="29264310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Properties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Related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axioms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4940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any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accesibility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relation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10154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Reflexive</a:t>
                          </a:r>
                        </a:p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81984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Serial</a:t>
                          </a:r>
                        </a:p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de-DE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b="0" i="1" dirty="0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de-DE" b="0" dirty="0" smtClean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5026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Transitive</a:t>
                          </a:r>
                        </a:p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12669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Euclidean</a:t>
                          </a:r>
                          <a:endParaRPr lang="de-DE" dirty="0"/>
                        </a:p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b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de-DE" b="0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67178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e 5">
                <a:extLst>
                  <a:ext uri="{FF2B5EF4-FFF2-40B4-BE49-F238E27FC236}">
                    <a16:creationId xmlns:a16="http://schemas.microsoft.com/office/drawing/2014/main" id="{37009F5E-0243-AB4B-A6B0-AFBA5E53DE6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46068215"/>
                  </p:ext>
                </p:extLst>
              </p:nvPr>
            </p:nvGraphicFramePr>
            <p:xfrm>
              <a:off x="299858" y="1677389"/>
              <a:ext cx="7909965" cy="330200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1391822">
                      <a:extLst>
                        <a:ext uri="{9D8B030D-6E8A-4147-A177-3AD203B41FA5}">
                          <a16:colId xmlns:a16="http://schemas.microsoft.com/office/drawing/2014/main" val="190699663"/>
                        </a:ext>
                      </a:extLst>
                    </a:gridCol>
                    <a:gridCol w="3881488">
                      <a:extLst>
                        <a:ext uri="{9D8B030D-6E8A-4147-A177-3AD203B41FA5}">
                          <a16:colId xmlns:a16="http://schemas.microsoft.com/office/drawing/2014/main" val="1243932609"/>
                        </a:ext>
                      </a:extLst>
                    </a:gridCol>
                    <a:gridCol w="2636655">
                      <a:extLst>
                        <a:ext uri="{9D8B030D-6E8A-4147-A177-3AD203B41FA5}">
                          <a16:colId xmlns:a16="http://schemas.microsoft.com/office/drawing/2014/main" val="29264310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Properties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Related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axioms</a:t>
                          </a:r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49408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any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accesibility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relation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2101544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Reflexive</a:t>
                          </a:r>
                        </a:p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122000" r="-481" b="-30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819848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Serial</a:t>
                          </a:r>
                        </a:p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217647" r="-481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502699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Transitive</a:t>
                          </a:r>
                        </a:p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324000" r="-481" b="-1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126696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Euclidean</a:t>
                          </a:r>
                          <a:endParaRPr lang="de-DE" dirty="0"/>
                        </a:p>
                        <a:p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415686" r="-481" b="-19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671785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AB4D87-8ED1-B148-A503-A8904D96E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21F9B9-9E25-FB40-A696-2ABD9DACD197}"/>
              </a:ext>
            </a:extLst>
          </p:cNvPr>
          <p:cNvSpPr/>
          <p:nvPr/>
        </p:nvSpPr>
        <p:spPr>
          <a:xfrm>
            <a:off x="3983529" y="3442597"/>
            <a:ext cx="171276" cy="163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8E545D2-AE47-664E-B272-2C05C018DD9A}"/>
              </a:ext>
            </a:extLst>
          </p:cNvPr>
          <p:cNvSpPr/>
          <p:nvPr/>
        </p:nvSpPr>
        <p:spPr>
          <a:xfrm>
            <a:off x="5465847" y="3457047"/>
            <a:ext cx="171276" cy="16348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22" name="Gekrümmte Verbindung 21">
            <a:extLst>
              <a:ext uri="{FF2B5EF4-FFF2-40B4-BE49-F238E27FC236}">
                <a16:creationId xmlns:a16="http://schemas.microsoft.com/office/drawing/2014/main" id="{A3C47C71-A92D-A640-822D-A03AAADA92E6}"/>
              </a:ext>
            </a:extLst>
          </p:cNvPr>
          <p:cNvCxnSpPr>
            <a:cxnSpLocks/>
            <a:stCxn id="13" idx="7"/>
            <a:endCxn id="14" idx="0"/>
          </p:cNvCxnSpPr>
          <p:nvPr/>
        </p:nvCxnSpPr>
        <p:spPr>
          <a:xfrm rot="5400000" flipH="1" flipV="1">
            <a:off x="4835857" y="2750912"/>
            <a:ext cx="9492" cy="1421763"/>
          </a:xfrm>
          <a:prstGeom prst="curvedConnector3">
            <a:avLst>
              <a:gd name="adj1" fmla="val 2660577"/>
            </a:avLst>
          </a:prstGeom>
          <a:ln w="31750">
            <a:solidFill>
              <a:srgbClr val="FFC000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DA3F255E-3BCE-3341-8FA8-553898B52836}"/>
              </a:ext>
            </a:extLst>
          </p:cNvPr>
          <p:cNvSpPr/>
          <p:nvPr/>
        </p:nvSpPr>
        <p:spPr>
          <a:xfrm>
            <a:off x="4702386" y="2708920"/>
            <a:ext cx="171276" cy="163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25" name="Gekrümmte Verbindung 24">
            <a:extLst>
              <a:ext uri="{FF2B5EF4-FFF2-40B4-BE49-F238E27FC236}">
                <a16:creationId xmlns:a16="http://schemas.microsoft.com/office/drawing/2014/main" id="{679E0C31-EA31-B947-BA01-52224BBFB348}"/>
              </a:ext>
            </a:extLst>
          </p:cNvPr>
          <p:cNvCxnSpPr>
            <a:cxnSpLocks/>
            <a:stCxn id="24" idx="0"/>
          </p:cNvCxnSpPr>
          <p:nvPr/>
        </p:nvCxnSpPr>
        <p:spPr>
          <a:xfrm rot="16200000" flipH="1">
            <a:off x="4713095" y="2783849"/>
            <a:ext cx="235496" cy="85638"/>
          </a:xfrm>
          <a:prstGeom prst="curvedConnector5">
            <a:avLst>
              <a:gd name="adj1" fmla="val -97072"/>
              <a:gd name="adj2" fmla="val 366938"/>
              <a:gd name="adj3" fmla="val 84711"/>
            </a:avLst>
          </a:prstGeom>
          <a:ln w="31750">
            <a:solidFill>
              <a:srgbClr val="FFC000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F3625F48-6D4B-E645-9893-D8FDF31418D2}"/>
              </a:ext>
            </a:extLst>
          </p:cNvPr>
          <p:cNvSpPr/>
          <p:nvPr/>
        </p:nvSpPr>
        <p:spPr>
          <a:xfrm>
            <a:off x="5284398" y="4039823"/>
            <a:ext cx="171276" cy="163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1A139BE-FB9C-734A-B8BC-9EC078126434}"/>
              </a:ext>
            </a:extLst>
          </p:cNvPr>
          <p:cNvSpPr/>
          <p:nvPr/>
        </p:nvSpPr>
        <p:spPr>
          <a:xfrm>
            <a:off x="4625498" y="4022513"/>
            <a:ext cx="171276" cy="163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693C1E5-D0FB-A544-8A06-2EECB3BEE334}"/>
              </a:ext>
            </a:extLst>
          </p:cNvPr>
          <p:cNvSpPr/>
          <p:nvPr/>
        </p:nvSpPr>
        <p:spPr>
          <a:xfrm>
            <a:off x="4049423" y="4022513"/>
            <a:ext cx="171276" cy="163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34" name="Gekrümmte Verbindung 33">
            <a:extLst>
              <a:ext uri="{FF2B5EF4-FFF2-40B4-BE49-F238E27FC236}">
                <a16:creationId xmlns:a16="http://schemas.microsoft.com/office/drawing/2014/main" id="{8BD9C9EF-557A-2749-8B15-3E5C31688C08}"/>
              </a:ext>
            </a:extLst>
          </p:cNvPr>
          <p:cNvCxnSpPr>
            <a:cxnSpLocks/>
            <a:stCxn id="32" idx="7"/>
            <a:endCxn id="30" idx="7"/>
          </p:cNvCxnSpPr>
          <p:nvPr/>
        </p:nvCxnSpPr>
        <p:spPr>
          <a:xfrm rot="16200000" flipH="1">
            <a:off x="4804448" y="3437623"/>
            <a:ext cx="17310" cy="1234975"/>
          </a:xfrm>
          <a:prstGeom prst="curvedConnector3">
            <a:avLst>
              <a:gd name="adj1" fmla="val -1458937"/>
            </a:avLst>
          </a:prstGeom>
          <a:ln w="31750">
            <a:solidFill>
              <a:srgbClr val="FFC000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85D30058-A90F-E64D-B13F-2DD3C46E499A}"/>
              </a:ext>
            </a:extLst>
          </p:cNvPr>
          <p:cNvCxnSpPr>
            <a:stCxn id="32" idx="6"/>
            <a:endCxn id="31" idx="2"/>
          </p:cNvCxnSpPr>
          <p:nvPr/>
        </p:nvCxnSpPr>
        <p:spPr>
          <a:xfrm>
            <a:off x="4220699" y="4104257"/>
            <a:ext cx="404799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34B14CB6-F3AC-E34A-964A-E1D891E74C4C}"/>
              </a:ext>
            </a:extLst>
          </p:cNvPr>
          <p:cNvCxnSpPr>
            <a:cxnSpLocks/>
            <a:stCxn id="31" idx="6"/>
            <a:endCxn id="30" idx="2"/>
          </p:cNvCxnSpPr>
          <p:nvPr/>
        </p:nvCxnSpPr>
        <p:spPr>
          <a:xfrm>
            <a:off x="4796774" y="4104257"/>
            <a:ext cx="487624" cy="1731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A1A7453B-8C4A-0D41-8787-978782FB7514}"/>
              </a:ext>
            </a:extLst>
          </p:cNvPr>
          <p:cNvSpPr/>
          <p:nvPr/>
        </p:nvSpPr>
        <p:spPr>
          <a:xfrm>
            <a:off x="5375156" y="4717443"/>
            <a:ext cx="171276" cy="163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0283D32-6BE8-DF4C-B3CE-AED1BC7965DC}"/>
              </a:ext>
            </a:extLst>
          </p:cNvPr>
          <p:cNvSpPr/>
          <p:nvPr/>
        </p:nvSpPr>
        <p:spPr>
          <a:xfrm>
            <a:off x="4716256" y="4700133"/>
            <a:ext cx="171276" cy="163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8FF6897-92F1-2147-AA1C-D8877821FCC0}"/>
              </a:ext>
            </a:extLst>
          </p:cNvPr>
          <p:cNvSpPr/>
          <p:nvPr/>
        </p:nvSpPr>
        <p:spPr>
          <a:xfrm>
            <a:off x="4140181" y="4700133"/>
            <a:ext cx="171276" cy="163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59" name="Gekrümmte Verbindung 58">
            <a:extLst>
              <a:ext uri="{FF2B5EF4-FFF2-40B4-BE49-F238E27FC236}">
                <a16:creationId xmlns:a16="http://schemas.microsoft.com/office/drawing/2014/main" id="{4A3420D3-A343-CF46-B281-F3F72BB2E115}"/>
              </a:ext>
            </a:extLst>
          </p:cNvPr>
          <p:cNvCxnSpPr>
            <a:cxnSpLocks/>
            <a:stCxn id="58" idx="7"/>
            <a:endCxn id="56" idx="7"/>
          </p:cNvCxnSpPr>
          <p:nvPr/>
        </p:nvCxnSpPr>
        <p:spPr>
          <a:xfrm rot="16200000" flipH="1">
            <a:off x="4895206" y="4115243"/>
            <a:ext cx="17310" cy="1234975"/>
          </a:xfrm>
          <a:prstGeom prst="curvedConnector3">
            <a:avLst>
              <a:gd name="adj1" fmla="val -1458937"/>
            </a:avLst>
          </a:prstGeom>
          <a:ln w="31750">
            <a:solidFill>
              <a:schemeClr val="tx1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>
            <a:extLst>
              <a:ext uri="{FF2B5EF4-FFF2-40B4-BE49-F238E27FC236}">
                <a16:creationId xmlns:a16="http://schemas.microsoft.com/office/drawing/2014/main" id="{11926B88-FEFD-D749-B008-55D57F0BBD05}"/>
              </a:ext>
            </a:extLst>
          </p:cNvPr>
          <p:cNvCxnSpPr>
            <a:stCxn id="58" idx="6"/>
            <a:endCxn id="57" idx="2"/>
          </p:cNvCxnSpPr>
          <p:nvPr/>
        </p:nvCxnSpPr>
        <p:spPr>
          <a:xfrm>
            <a:off x="4311457" y="4781877"/>
            <a:ext cx="40479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>
            <a:extLst>
              <a:ext uri="{FF2B5EF4-FFF2-40B4-BE49-F238E27FC236}">
                <a16:creationId xmlns:a16="http://schemas.microsoft.com/office/drawing/2014/main" id="{8DEEBE91-81E5-4242-9ACE-09FFCB9472F0}"/>
              </a:ext>
            </a:extLst>
          </p:cNvPr>
          <p:cNvCxnSpPr>
            <a:cxnSpLocks/>
            <a:stCxn id="57" idx="6"/>
            <a:endCxn id="56" idx="2"/>
          </p:cNvCxnSpPr>
          <p:nvPr/>
        </p:nvCxnSpPr>
        <p:spPr>
          <a:xfrm>
            <a:off x="4887532" y="4781877"/>
            <a:ext cx="487624" cy="17310"/>
          </a:xfrm>
          <a:prstGeom prst="straightConnector1">
            <a:avLst/>
          </a:prstGeom>
          <a:ln w="31750">
            <a:solidFill>
              <a:srgbClr val="FFC000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544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BC600B-06DA-1245-A283-3AF171311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392163-CBA1-874E-8210-C5EDCD996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92A9AA6-74BF-C04F-9BCE-FDB6947B0819}"/>
              </a:ext>
            </a:extLst>
          </p:cNvPr>
          <p:cNvGrpSpPr/>
          <p:nvPr/>
        </p:nvGrpSpPr>
        <p:grpSpPr>
          <a:xfrm>
            <a:off x="446937" y="2665513"/>
            <a:ext cx="7909964" cy="1149999"/>
            <a:chOff x="446936" y="2779849"/>
            <a:chExt cx="7909964" cy="1149999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B03C025A-1049-3E48-BEFA-10EAA5B733A1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0C2BE621-CA30-0148-9068-7CFA5C70542C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740967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A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formula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is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KD45-valid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iff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it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is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true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in all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epistemic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states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i="1" spc="-1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i="1" spc="-1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i="1" spc="-10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in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which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accessibility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relations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are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serial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, transitive,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and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Euclidean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0C2BE621-CA30-0148-9068-7CFA5C7054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740967"/>
                </a:xfrm>
                <a:prstGeom prst="rect">
                  <a:avLst/>
                </a:prstGeom>
                <a:blipFill>
                  <a:blip r:embed="rId2"/>
                  <a:stretch>
                    <a:fillRect l="-963" t="-5000" b="-2166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C258E50-EA48-694A-8D01-51EC67159EB1}"/>
              </a:ext>
            </a:extLst>
          </p:cNvPr>
          <p:cNvGrpSpPr/>
          <p:nvPr/>
        </p:nvGrpSpPr>
        <p:grpSpPr>
          <a:xfrm>
            <a:off x="468313" y="4362863"/>
            <a:ext cx="7888588" cy="1164195"/>
            <a:chOff x="626069" y="4956564"/>
            <a:chExt cx="7888588" cy="1164195"/>
          </a:xfrm>
        </p:grpSpPr>
        <p:sp>
          <p:nvSpPr>
            <p:cNvPr id="9" name="object 19">
              <a:extLst>
                <a:ext uri="{FF2B5EF4-FFF2-40B4-BE49-F238E27FC236}">
                  <a16:creationId xmlns:a16="http://schemas.microsoft.com/office/drawing/2014/main" id="{CDC28AB5-7E12-CA48-862E-6CF7C2545930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bject 20">
                  <a:extLst>
                    <a:ext uri="{FF2B5EF4-FFF2-40B4-BE49-F238E27FC236}">
                      <a16:creationId xmlns:a16="http://schemas.microsoft.com/office/drawing/2014/main" id="{7AA0C6C5-08A8-084F-94FE-351463ACD854}"/>
                    </a:ext>
                  </a:extLst>
                </p:cNvPr>
                <p:cNvSpPr txBox="1"/>
                <p:nvPr/>
              </p:nvSpPr>
              <p:spPr>
                <a:xfrm>
                  <a:off x="626069" y="5378850"/>
                  <a:ext cx="7888588" cy="741909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pPr marL="90603">
                    <a:spcBef>
                      <a:spcPts val="503"/>
                    </a:spcBef>
                  </a:pPr>
                  <a:r>
                    <a:rPr lang="de-DE" sz="2200" i="1" spc="10" dirty="0">
                      <a:latin typeface="Myriad Pro" panose="020B0503030403020204" pitchFamily="34" charset="0"/>
                      <a:cs typeface="Calibri"/>
                    </a:rPr>
                    <a:t>A </a:t>
                  </a:r>
                  <a:r>
                    <a:rPr lang="de-DE" sz="2200" i="1" spc="10" dirty="0" err="1">
                      <a:latin typeface="Myriad Pro" panose="020B0503030403020204" pitchFamily="34" charset="0"/>
                      <a:cs typeface="Calibri"/>
                    </a:rPr>
                    <a:t>formula</a:t>
                  </a:r>
                  <a:r>
                    <a:rPr lang="de-DE" sz="2200" i="1" spc="10" dirty="0">
                      <a:latin typeface="Myriad Pro" panose="020B0503030403020204" pitchFamily="34" charset="0"/>
                      <a:cs typeface="Calibri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10" smtClean="0">
                          <a:latin typeface="Cambria Math" panose="02040503050406030204" pitchFamily="18" charset="0"/>
                          <a:cs typeface="Calibri"/>
                        </a:rPr>
                        <m:t>𝜙</m:t>
                      </m:r>
                    </m:oMath>
                  </a14:m>
                  <a:r>
                    <a:rPr lang="de-DE" sz="2200" i="1" spc="10" dirty="0" err="1">
                      <a:latin typeface="Myriad Pro" panose="020B0503030403020204" pitchFamily="34" charset="0"/>
                      <a:cs typeface="Calibri"/>
                    </a:rPr>
                    <a:t>is</a:t>
                  </a:r>
                  <a:r>
                    <a:rPr lang="de-DE" sz="2200" i="1" spc="10" dirty="0">
                      <a:latin typeface="Myriad Pro" panose="020B0503030403020204" pitchFamily="34" charset="0"/>
                      <a:cs typeface="Calibri"/>
                    </a:rPr>
                    <a:t> KD45-valid </a:t>
                  </a:r>
                  <a:r>
                    <a:rPr lang="de-DE" sz="2200" i="1" spc="10" dirty="0" err="1">
                      <a:latin typeface="Myriad Pro" panose="020B0503030403020204" pitchFamily="34" charset="0"/>
                      <a:cs typeface="Calibri"/>
                    </a:rPr>
                    <a:t>iff</a:t>
                  </a:r>
                  <a:r>
                    <a:rPr lang="de-DE" sz="2200" i="1" spc="10" dirty="0">
                      <a:latin typeface="Myriad Pro" panose="020B0503030403020204" pitchFamily="34" charset="0"/>
                      <a:cs typeface="Calibri"/>
                    </a:rPr>
                    <a:t> </a:t>
                  </a:r>
                  <a:r>
                    <a:rPr lang="de-DE" sz="2200" i="1" spc="10" dirty="0" err="1">
                      <a:latin typeface="Myriad Pro" panose="020B0503030403020204" pitchFamily="34" charset="0"/>
                      <a:cs typeface="Calibri"/>
                    </a:rPr>
                    <a:t>it</a:t>
                  </a:r>
                  <a:r>
                    <a:rPr lang="de-DE" sz="2200" i="1" spc="10" dirty="0">
                      <a:latin typeface="Myriad Pro" panose="020B0503030403020204" pitchFamily="34" charset="0"/>
                      <a:cs typeface="Calibri"/>
                    </a:rPr>
                    <a:t> </a:t>
                  </a:r>
                  <a:r>
                    <a:rPr lang="de-DE" sz="2200" i="1" spc="10" dirty="0" err="1">
                      <a:latin typeface="Myriad Pro" panose="020B0503030403020204" pitchFamily="34" charset="0"/>
                      <a:cs typeface="Calibri"/>
                    </a:rPr>
                    <a:t>is</a:t>
                  </a:r>
                  <a:r>
                    <a:rPr lang="de-DE" sz="2200" i="1" spc="10" dirty="0">
                      <a:latin typeface="Myriad Pro" panose="020B0503030403020204" pitchFamily="34" charset="0"/>
                      <a:cs typeface="Calibri"/>
                    </a:rPr>
                    <a:t> </a:t>
                  </a:r>
                  <a:r>
                    <a:rPr lang="de-DE" sz="2200" i="1" spc="10" dirty="0" err="1">
                      <a:latin typeface="Myriad Pro" panose="020B0503030403020204" pitchFamily="34" charset="0"/>
                      <a:cs typeface="Calibri"/>
                    </a:rPr>
                    <a:t>provable</a:t>
                  </a:r>
                  <a:r>
                    <a:rPr lang="de-DE" sz="2200" i="1" spc="10" dirty="0">
                      <a:latin typeface="Myriad Pro" panose="020B0503030403020204" pitchFamily="34" charset="0"/>
                      <a:cs typeface="Calibri"/>
                    </a:rPr>
                    <a:t> </a:t>
                  </a:r>
                  <a:r>
                    <a:rPr lang="de-DE" sz="2200" i="1" spc="10" dirty="0" err="1">
                      <a:latin typeface="Myriad Pro" panose="020B0503030403020204" pitchFamily="34" charset="0"/>
                      <a:cs typeface="Calibri"/>
                    </a:rPr>
                    <a:t>inthe</a:t>
                  </a:r>
                  <a:r>
                    <a:rPr lang="de-DE" sz="2200" i="1" spc="10" dirty="0">
                      <a:latin typeface="Myriad Pro" panose="020B0503030403020204" pitchFamily="34" charset="0"/>
                      <a:cs typeface="Calibri"/>
                    </a:rPr>
                    <a:t> </a:t>
                  </a:r>
                  <a:r>
                    <a:rPr lang="de-DE" sz="2200" i="1" spc="10" dirty="0" err="1">
                      <a:latin typeface="Myriad Pro" panose="020B0503030403020204" pitchFamily="34" charset="0"/>
                      <a:cs typeface="Calibri"/>
                    </a:rPr>
                    <a:t>axiomatization</a:t>
                  </a:r>
                  <a:r>
                    <a:rPr lang="de-DE" sz="2200" i="1" spc="10" dirty="0">
                      <a:latin typeface="Myriad Pro" panose="020B0503030403020204" pitchFamily="34" charset="0"/>
                      <a:cs typeface="Calibri"/>
                    </a:rPr>
                    <a:t> K </a:t>
                  </a:r>
                  <a:r>
                    <a:rPr lang="de-DE" sz="2200" i="1" spc="10" dirty="0" err="1">
                      <a:latin typeface="Myriad Pro" panose="020B0503030403020204" pitchFamily="34" charset="0"/>
                      <a:cs typeface="Calibri"/>
                    </a:rPr>
                    <a:t>extended</a:t>
                  </a:r>
                  <a:r>
                    <a:rPr lang="de-DE" sz="2200" i="1" spc="10" dirty="0">
                      <a:latin typeface="Myriad Pro" panose="020B0503030403020204" pitchFamily="34" charset="0"/>
                      <a:cs typeface="Calibri"/>
                    </a:rPr>
                    <a:t> </a:t>
                  </a:r>
                  <a:r>
                    <a:rPr lang="de-DE" sz="2200" i="1" spc="10" dirty="0" err="1">
                      <a:latin typeface="Myriad Pro" panose="020B0503030403020204" pitchFamily="34" charset="0"/>
                      <a:cs typeface="Calibri"/>
                    </a:rPr>
                    <a:t>with</a:t>
                  </a:r>
                  <a:r>
                    <a:rPr lang="de-DE" sz="2200" i="1" spc="10" dirty="0">
                      <a:latin typeface="Myriad Pro" panose="020B0503030403020204" pitchFamily="34" charset="0"/>
                      <a:cs typeface="Calibri"/>
                    </a:rPr>
                    <a:t> </a:t>
                  </a:r>
                  <a:r>
                    <a:rPr lang="de-DE" sz="2200" i="1" spc="10" dirty="0" err="1">
                      <a:latin typeface="Myriad Pro" panose="020B0503030403020204" pitchFamily="34" charset="0"/>
                      <a:cs typeface="Calibri"/>
                    </a:rPr>
                    <a:t>the</a:t>
                  </a:r>
                  <a:r>
                    <a:rPr lang="de-DE" sz="2200" i="1" spc="10" dirty="0">
                      <a:latin typeface="Myriad Pro" panose="020B0503030403020204" pitchFamily="34" charset="0"/>
                      <a:cs typeface="Calibri"/>
                    </a:rPr>
                    <a:t> </a:t>
                  </a:r>
                  <a:r>
                    <a:rPr lang="de-DE" sz="2200" i="1" spc="10" dirty="0" err="1">
                      <a:latin typeface="Myriad Pro" panose="020B0503030403020204" pitchFamily="34" charset="0"/>
                      <a:cs typeface="Calibri"/>
                    </a:rPr>
                    <a:t>axioms</a:t>
                  </a:r>
                  <a:r>
                    <a:rPr lang="de-DE" sz="2200" i="1" spc="10" dirty="0">
                      <a:latin typeface="Myriad Pro" panose="020B0503030403020204" pitchFamily="34" charset="0"/>
                      <a:cs typeface="Calibri"/>
                    </a:rPr>
                    <a:t>  D, 4, 5.</a:t>
                  </a:r>
                  <a:endParaRPr sz="2200" dirty="0">
                    <a:latin typeface="Myriad Pro" panose="020B0503030403020204" pitchFamily="34" charset="0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10" name="object 20">
                  <a:extLst>
                    <a:ext uri="{FF2B5EF4-FFF2-40B4-BE49-F238E27FC236}">
                      <a16:creationId xmlns:a16="http://schemas.microsoft.com/office/drawing/2014/main" id="{7AA0C6C5-08A8-084F-94FE-351463ACD8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5378850"/>
                  <a:ext cx="7888588" cy="741909"/>
                </a:xfrm>
                <a:prstGeom prst="rect">
                  <a:avLst/>
                </a:prstGeom>
                <a:blipFill>
                  <a:blip r:embed="rId3"/>
                  <a:stretch>
                    <a:fillRect l="-963" t="-3333" b="-20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D8838B22-2FDB-E447-B1DF-EEF314C99C16}"/>
              </a:ext>
            </a:extLst>
          </p:cNvPr>
          <p:cNvSpPr txBox="1"/>
          <p:nvPr/>
        </p:nvSpPr>
        <p:spPr>
          <a:xfrm>
            <a:off x="361214" y="1373946"/>
            <a:ext cx="832631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 err="1"/>
              <a:t>Each</a:t>
            </a:r>
            <a:r>
              <a:rPr lang="de-DE" sz="2600" dirty="0"/>
              <a:t> </a:t>
            </a:r>
            <a:r>
              <a:rPr lang="de-DE" sz="2600" dirty="0" err="1"/>
              <a:t>row</a:t>
            </a:r>
            <a:r>
              <a:rPr lang="de-DE" sz="2600" dirty="0"/>
              <a:t> in </a:t>
            </a:r>
            <a:r>
              <a:rPr lang="de-DE" sz="2600" dirty="0" err="1"/>
              <a:t>the</a:t>
            </a:r>
            <a:r>
              <a:rPr lang="de-DE" sz="2600" dirty="0"/>
              <a:t> </a:t>
            </a:r>
            <a:r>
              <a:rPr lang="de-DE" sz="2600" dirty="0" err="1"/>
              <a:t>table</a:t>
            </a:r>
            <a:r>
              <a:rPr lang="de-DE" sz="2600" dirty="0"/>
              <a:t> </a:t>
            </a:r>
            <a:r>
              <a:rPr lang="de-DE" sz="2600" dirty="0" err="1"/>
              <a:t>is</a:t>
            </a:r>
            <a:r>
              <a:rPr lang="de-DE" sz="2600" dirty="0"/>
              <a:t> a </a:t>
            </a:r>
            <a:r>
              <a:rPr lang="de-DE" sz="2600" dirty="0" err="1"/>
              <a:t>completeness</a:t>
            </a:r>
            <a:r>
              <a:rPr lang="de-DE" sz="2600" dirty="0"/>
              <a:t> </a:t>
            </a:r>
            <a:r>
              <a:rPr lang="de-DE" sz="2600" dirty="0" err="1"/>
              <a:t>and</a:t>
            </a:r>
            <a:r>
              <a:rPr lang="de-DE" sz="2600" dirty="0"/>
              <a:t> </a:t>
            </a:r>
            <a:r>
              <a:rPr lang="de-DE" sz="2600" dirty="0" err="1"/>
              <a:t>correctness</a:t>
            </a:r>
            <a:r>
              <a:rPr lang="de-DE" sz="2600" dirty="0"/>
              <a:t> </a:t>
            </a:r>
          </a:p>
          <a:p>
            <a:r>
              <a:rPr lang="de-DE" sz="2600" dirty="0" err="1"/>
              <a:t>statement</a:t>
            </a:r>
            <a:r>
              <a:rPr lang="de-DE" sz="2600" dirty="0"/>
              <a:t> </a:t>
            </a:r>
            <a:r>
              <a:rPr lang="de-DE" sz="2600" dirty="0" err="1"/>
              <a:t>of</a:t>
            </a:r>
            <a:r>
              <a:rPr lang="de-DE" sz="2600" dirty="0"/>
              <a:t> </a:t>
            </a:r>
            <a:r>
              <a:rPr lang="de-DE" sz="2600" dirty="0" err="1"/>
              <a:t>calculi</a:t>
            </a:r>
            <a:r>
              <a:rPr lang="de-DE" sz="2600" dirty="0"/>
              <a:t> </a:t>
            </a:r>
            <a:r>
              <a:rPr lang="de-DE" sz="2600" dirty="0" err="1"/>
              <a:t>w.r.t</a:t>
            </a:r>
            <a:r>
              <a:rPr lang="de-DE" sz="2600" dirty="0"/>
              <a:t>. </a:t>
            </a:r>
            <a:r>
              <a:rPr lang="de-DE" sz="2600" dirty="0" err="1"/>
              <a:t>the</a:t>
            </a:r>
            <a:r>
              <a:rPr lang="de-DE" sz="2600" dirty="0"/>
              <a:t> </a:t>
            </a:r>
            <a:r>
              <a:rPr lang="de-DE" sz="2600" dirty="0" err="1"/>
              <a:t>given</a:t>
            </a:r>
            <a:r>
              <a:rPr lang="de-DE" sz="2600" dirty="0"/>
              <a:t> </a:t>
            </a:r>
            <a:r>
              <a:rPr lang="de-DE" sz="2600" dirty="0" err="1"/>
              <a:t>class</a:t>
            </a:r>
            <a:r>
              <a:rPr lang="de-DE" sz="2600" dirty="0"/>
              <a:t> </a:t>
            </a:r>
            <a:r>
              <a:rPr lang="de-DE" sz="2600" dirty="0" err="1"/>
              <a:t>of</a:t>
            </a:r>
            <a:r>
              <a:rPr lang="de-DE" sz="2600" dirty="0"/>
              <a:t> </a:t>
            </a:r>
            <a:r>
              <a:rPr lang="de-DE" sz="2600" dirty="0" err="1"/>
              <a:t>epistemic</a:t>
            </a:r>
            <a:r>
              <a:rPr lang="de-DE" sz="2600" dirty="0"/>
              <a:t> </a:t>
            </a:r>
            <a:r>
              <a:rPr lang="de-DE" sz="2600" dirty="0" err="1"/>
              <a:t>states</a:t>
            </a:r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40716654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306182-1809-0A4A-9EEA-FFBB3B665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Complexity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checking</a:t>
            </a:r>
            <a:r>
              <a:rPr lang="de-DE" dirty="0"/>
              <a:t> </a:t>
            </a:r>
            <a:r>
              <a:rPr lang="de-DE" dirty="0" err="1"/>
              <a:t>validity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39F6AE-89A1-B746-A38C-E33079336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common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: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common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 (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several</a:t>
            </a:r>
            <a:r>
              <a:rPr lang="de-DE" dirty="0"/>
              <a:t> </a:t>
            </a:r>
            <a:r>
              <a:rPr lang="de-DE" dirty="0" err="1"/>
              <a:t>agents</a:t>
            </a:r>
            <a:r>
              <a:rPr lang="de-DE" dirty="0"/>
              <a:t>): EXPTIME-</a:t>
            </a:r>
            <a:r>
              <a:rPr lang="de-DE" dirty="0" err="1"/>
              <a:t>complete</a:t>
            </a:r>
            <a:endParaRPr lang="de-DE" dirty="0"/>
          </a:p>
          <a:p>
            <a:endParaRPr lang="de-DE" dirty="0"/>
          </a:p>
          <a:p>
            <a:r>
              <a:rPr lang="de-DE" dirty="0"/>
              <a:t>In </a:t>
            </a:r>
            <a:r>
              <a:rPr lang="de-DE" dirty="0" err="1"/>
              <a:t>general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here</a:t>
            </a:r>
            <a:r>
              <a:rPr lang="de-DE" dirty="0"/>
              <a:t>: Model </a:t>
            </a:r>
            <a:r>
              <a:rPr lang="de-DE" dirty="0" err="1"/>
              <a:t>checking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theorem</a:t>
            </a:r>
            <a:r>
              <a:rPr lang="de-DE" dirty="0"/>
              <a:t> </a:t>
            </a:r>
            <a:r>
              <a:rPr lang="de-DE" dirty="0" err="1"/>
              <a:t>proving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72C1090-C2E9-0B47-8141-B83EB24E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22744EE0-58C8-EA41-970A-62F0CF9A53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90872"/>
              </p:ext>
            </p:extLst>
          </p:nvPr>
        </p:nvGraphicFramePr>
        <p:xfrm>
          <a:off x="493348" y="2132856"/>
          <a:ext cx="8193452" cy="1651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31151">
                  <a:extLst>
                    <a:ext uri="{9D8B030D-6E8A-4147-A177-3AD203B41FA5}">
                      <a16:colId xmlns:a16="http://schemas.microsoft.com/office/drawing/2014/main" val="2598166120"/>
                    </a:ext>
                  </a:extLst>
                </a:gridCol>
                <a:gridCol w="2355613">
                  <a:extLst>
                    <a:ext uri="{9D8B030D-6E8A-4147-A177-3AD203B41FA5}">
                      <a16:colId xmlns:a16="http://schemas.microsoft.com/office/drawing/2014/main" val="3637821220"/>
                    </a:ext>
                  </a:extLst>
                </a:gridCol>
                <a:gridCol w="3106688">
                  <a:extLst>
                    <a:ext uri="{9D8B030D-6E8A-4147-A177-3AD203B41FA5}">
                      <a16:colId xmlns:a16="http://schemas.microsoft.com/office/drawing/2014/main" val="2655229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Singe </a:t>
                      </a:r>
                      <a:r>
                        <a:rPr lang="de-DE" dirty="0" err="1"/>
                        <a:t>agent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Several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agents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49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PSPACE-</a:t>
                      </a:r>
                      <a:r>
                        <a:rPr lang="de-DE" dirty="0" err="1"/>
                        <a:t>complete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PSPACE-</a:t>
                      </a:r>
                      <a:r>
                        <a:rPr lang="de-DE" dirty="0" err="1"/>
                        <a:t>complete</a:t>
                      </a:r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277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KD45, S5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NP-</a:t>
                      </a:r>
                      <a:r>
                        <a:rPr lang="de-DE" dirty="0" err="1"/>
                        <a:t>complete</a:t>
                      </a:r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PSPACE-</a:t>
                      </a:r>
                      <a:r>
                        <a:rPr lang="de-DE" dirty="0" err="1"/>
                        <a:t>complete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451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6468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2D884-05B8-5446-A717-20EE6D4F4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Language </a:t>
            </a:r>
            <a:r>
              <a:rPr lang="de-DE" dirty="0"/>
              <a:t>Properties 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EA79BD-8C36-DF41-903D-9A329D9EA3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45D7439-2D67-2040-9FC0-3D42EF147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03583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D39800-AAD9-6647-A315-B898C473B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Expressivity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769891-B442-7042-A254-07F9AC50A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1723849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F973AE-D343-E24E-B359-1F4711119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4E417D78-D0FE-3243-AFF1-D552EC710DB1}"/>
              </a:ext>
            </a:extLst>
          </p:cNvPr>
          <p:cNvGrpSpPr/>
          <p:nvPr/>
        </p:nvGrpSpPr>
        <p:grpSpPr>
          <a:xfrm>
            <a:off x="509930" y="1151951"/>
            <a:ext cx="7909964" cy="1613459"/>
            <a:chOff x="446936" y="2779849"/>
            <a:chExt cx="7909964" cy="1613459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9368DC02-A4DC-4848-A96B-6B7058674315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8D8F9C07-2952-DA47-97EE-B1535E65FF30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1204427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400" dirty="0"/>
                    <a:t>Two </a:t>
                  </a:r>
                  <a:r>
                    <a:rPr lang="de-DE" sz="2400" dirty="0" err="1"/>
                    <a:t>formuals</a:t>
                  </a:r>
                  <a:r>
                    <a:rPr lang="de-DE" sz="2400" dirty="0"/>
                    <a:t> </a:t>
                  </a:r>
                  <a14:m>
                    <m:oMath xmlns:m="http://schemas.openxmlformats.org/officeDocument/2006/math">
                      <m:r>
                        <a:rPr lang="de-DE" sz="2400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de-DE" sz="24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DE" sz="2400" i="1">
                          <a:latin typeface="Cambria Math" panose="02040503050406030204" pitchFamily="18" charset="0"/>
                        </a:rPr>
                        <m:t>𝜓</m:t>
                      </m:r>
                    </m:oMath>
                  </a14:m>
                  <a:r>
                    <a:rPr lang="de-DE" sz="2400" dirty="0"/>
                    <a:t> </a:t>
                  </a:r>
                  <a:r>
                    <a:rPr lang="de-DE" sz="2400" dirty="0" err="1"/>
                    <a:t>are</a:t>
                  </a:r>
                  <a:r>
                    <a:rPr lang="de-DE" sz="2400" dirty="0"/>
                    <a:t> </a:t>
                  </a:r>
                  <a:r>
                    <a:rPr lang="de-DE" sz="2400" dirty="0" err="1"/>
                    <a:t>equivalent</a:t>
                  </a:r>
                  <a:r>
                    <a:rPr lang="de-DE" sz="2400" dirty="0"/>
                    <a:t> </a:t>
                  </a:r>
                  <a:r>
                    <a:rPr lang="de-DE" sz="2400" dirty="0" err="1"/>
                    <a:t>iff</a:t>
                  </a:r>
                  <a:r>
                    <a:rPr lang="de-DE" sz="2400" dirty="0"/>
                    <a:t> </a:t>
                  </a:r>
                  <a:r>
                    <a:rPr lang="de-DE" sz="2400" dirty="0" err="1"/>
                    <a:t>for</a:t>
                  </a:r>
                  <a:r>
                    <a:rPr lang="de-DE" sz="2400" dirty="0"/>
                    <a:t> all </a:t>
                  </a:r>
                  <a:r>
                    <a:rPr lang="de-DE" sz="2400" dirty="0" err="1"/>
                    <a:t>pointed</a:t>
                  </a:r>
                  <a:r>
                    <a:rPr lang="de-DE" sz="2400" dirty="0"/>
                    <a:t> </a:t>
                  </a:r>
                  <a:r>
                    <a:rPr lang="de-DE" sz="2400" dirty="0" err="1"/>
                    <a:t>models</a:t>
                  </a:r>
                  <a:r>
                    <a:rPr lang="de-DE" sz="2400" dirty="0"/>
                    <a:t>:  </a:t>
                  </a:r>
                  <a14:m>
                    <m:oMath xmlns:m="http://schemas.openxmlformats.org/officeDocument/2006/math">
                      <m:r>
                        <a:rPr lang="de-DE" sz="24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4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4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4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4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400" dirty="0"/>
                    <a:t> iff </a:t>
                  </a:r>
                  <a14:m>
                    <m:oMath xmlns:m="http://schemas.openxmlformats.org/officeDocument/2006/math">
                      <m:r>
                        <a:rPr lang="de-DE" sz="24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4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4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4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4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𝜓</m:t>
                      </m:r>
                    </m:oMath>
                  </a14:m>
                  <a:endParaRPr lang="de-DE" sz="2400" dirty="0"/>
                </a:p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endParaRPr lang="de-DE" sz="22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8D8F9C07-2952-DA47-97EE-B1535E65FF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1204427"/>
                </a:xfrm>
                <a:prstGeom prst="rect">
                  <a:avLst/>
                </a:prstGeom>
                <a:blipFill>
                  <a:blip r:embed="rId2"/>
                  <a:stretch>
                    <a:fillRect l="-1125" t="-208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49028BD-BF77-F147-8746-29232844F2F8}"/>
              </a:ext>
            </a:extLst>
          </p:cNvPr>
          <p:cNvGrpSpPr/>
          <p:nvPr/>
        </p:nvGrpSpPr>
        <p:grpSpPr>
          <a:xfrm>
            <a:off x="548242" y="2870716"/>
            <a:ext cx="7888588" cy="824936"/>
            <a:chOff x="626069" y="4956564"/>
            <a:chExt cx="7888588" cy="824936"/>
          </a:xfrm>
        </p:grpSpPr>
        <p:sp>
          <p:nvSpPr>
            <p:cNvPr id="10" name="object 19">
              <a:extLst>
                <a:ext uri="{FF2B5EF4-FFF2-40B4-BE49-F238E27FC236}">
                  <a16:creationId xmlns:a16="http://schemas.microsoft.com/office/drawing/2014/main" id="{7CB80D0C-2861-2441-838F-226132ADDD49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bject 20">
                  <a:extLst>
                    <a:ext uri="{FF2B5EF4-FFF2-40B4-BE49-F238E27FC236}">
                      <a16:creationId xmlns:a16="http://schemas.microsoft.com/office/drawing/2014/main" id="{8D6E37E1-DEC4-2045-99BD-B1F0A814D6E5}"/>
                    </a:ext>
                  </a:extLst>
                </p:cNvPr>
                <p:cNvSpPr txBox="1"/>
                <p:nvPr/>
              </p:nvSpPr>
              <p:spPr>
                <a:xfrm>
                  <a:off x="626069" y="5378850"/>
                  <a:ext cx="7888588" cy="402650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pPr marL="90603">
                    <a:spcBef>
                      <a:spcPts val="503"/>
                    </a:spcBef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𝐸𝐿𝐶𝐾</m:t>
                          </m:r>
                        </m:sub>
                      </m:sSub>
                    </m:oMath>
                  </a14:m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29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29" dirty="0" err="1">
                      <a:latin typeface="Myriad Pro" panose="020B0503030403020204" pitchFamily="34" charset="0"/>
                      <a:cs typeface="Tahoma"/>
                    </a:rPr>
                    <a:t>strictly</a:t>
                  </a:r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29" dirty="0" err="1">
                      <a:latin typeface="Myriad Pro" panose="020B0503030403020204" pitchFamily="34" charset="0"/>
                      <a:cs typeface="Tahoma"/>
                    </a:rPr>
                    <a:t>more</a:t>
                  </a:r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expressive </a:t>
                  </a:r>
                  <a:r>
                    <a:rPr lang="de-DE" sz="2000" spc="-129" dirty="0" err="1">
                      <a:latin typeface="Myriad Pro" panose="020B0503030403020204" pitchFamily="34" charset="0"/>
                      <a:cs typeface="Tahoma"/>
                    </a:rPr>
                    <a:t>than</a:t>
                  </a:r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𝐸𝐿</m:t>
                          </m:r>
                        </m:sub>
                      </m:sSub>
                    </m:oMath>
                  </a14:m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: </a:t>
                  </a:r>
                  <a:r>
                    <a:rPr lang="de-DE" sz="2000" spc="-129" dirty="0" err="1">
                      <a:latin typeface="Myriad Pro" panose="020B0503030403020204" pitchFamily="34" charset="0"/>
                      <a:cs typeface="Tahoma"/>
                    </a:rPr>
                    <a:t>no</a:t>
                  </a:r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29" dirty="0" err="1">
                      <a:latin typeface="Myriad Pro" panose="020B0503030403020204" pitchFamily="34" charset="0"/>
                      <a:cs typeface="Tahoma"/>
                    </a:rPr>
                    <a:t>formula</a:t>
                  </a:r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𝐸𝐿</m:t>
                          </m:r>
                        </m:sub>
                      </m:sSub>
                    </m:oMath>
                  </a14:m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29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29" dirty="0" err="1">
                      <a:latin typeface="Myriad Pro" panose="020B0503030403020204" pitchFamily="34" charset="0"/>
                      <a:cs typeface="Tahoma"/>
                    </a:rPr>
                    <a:t>equivalent</a:t>
                  </a:r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29" dirty="0" err="1">
                      <a:latin typeface="Myriad Pro" panose="020B0503030403020204" pitchFamily="34" charset="0"/>
                      <a:cs typeface="Tahoma"/>
                    </a:rPr>
                    <a:t>to</a:t>
                  </a:r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𝐶</m:t>
                          </m:r>
                        </m:e>
                        <m:sub>
                          <m:r>
                            <a:rPr lang="de-DE" sz="20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{</m:t>
                          </m:r>
                          <m:r>
                            <a:rPr lang="de-DE" sz="20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  <m:r>
                            <a:rPr lang="de-DE" sz="20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r>
                            <a:rPr lang="de-DE" sz="20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𝑏</m:t>
                          </m:r>
                          <m:r>
                            <a:rPr lang="de-DE" sz="20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}</m:t>
                          </m:r>
                        </m:sub>
                      </m:sSub>
                      <m:r>
                        <a:rPr lang="de-DE" sz="2000" b="0" i="1" spc="-129" smtClean="0">
                          <a:latin typeface="Cambria Math" panose="02040503050406030204" pitchFamily="18" charset="0"/>
                          <a:cs typeface="Tahoma"/>
                        </a:rPr>
                        <m:t>𝑝</m:t>
                      </m:r>
                    </m:oMath>
                  </a14:m>
                  <a:endParaRPr sz="2200" dirty="0">
                    <a:latin typeface="Myriad Pro" panose="020B0503030403020204" pitchFamily="34" charset="0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11" name="object 20">
                  <a:extLst>
                    <a:ext uri="{FF2B5EF4-FFF2-40B4-BE49-F238E27FC236}">
                      <a16:creationId xmlns:a16="http://schemas.microsoft.com/office/drawing/2014/main" id="{8D6E37E1-DEC4-2045-99BD-B1F0A814D6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5378850"/>
                  <a:ext cx="7888588" cy="402650"/>
                </a:xfrm>
                <a:prstGeom prst="rect">
                  <a:avLst/>
                </a:prstGeom>
                <a:blipFill>
                  <a:blip r:embed="rId3"/>
                  <a:stretch>
                    <a:fillRect t="-3125" b="-3125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E96D3838-7056-9C4B-A958-FB8C7135E493}"/>
                  </a:ext>
                </a:extLst>
              </p:cNvPr>
              <p:cNvSpPr txBox="1"/>
              <p:nvPr/>
            </p:nvSpPr>
            <p:spPr>
              <a:xfrm>
                <a:off x="534750" y="3851529"/>
                <a:ext cx="5189378" cy="2639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Proof </a:t>
                </a:r>
                <a:r>
                  <a:rPr lang="de-DE" dirty="0" err="1"/>
                  <a:t>sketch</a:t>
                </a:r>
                <a:r>
                  <a:rPr lang="de-DE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:r>
                  <a:rPr lang="de-DE" dirty="0" err="1"/>
                  <a:t>contradiction</a:t>
                </a:r>
                <a:r>
                  <a:rPr lang="de-DE" dirty="0"/>
                  <a:t>, </a:t>
                </a:r>
                <a:r>
                  <a:rPr lang="de-DE" dirty="0" err="1"/>
                  <a:t>suppose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𝐸𝐿</m:t>
                        </m:r>
                      </m:sub>
                    </m:sSub>
                  </m:oMath>
                </a14:m>
                <a:endParaRPr lang="de-DE" dirty="0"/>
              </a:p>
              <a:p>
                <a:r>
                  <a:rPr lang="de-DE" dirty="0"/>
                  <a:t> </a:t>
                </a:r>
                <a:r>
                  <a:rPr lang="de-DE" dirty="0" err="1"/>
                  <a:t>equivalent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de-DE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Let d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modal </a:t>
                </a:r>
                <a:r>
                  <a:rPr lang="de-DE" dirty="0" err="1"/>
                  <a:t>depth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, e.g.,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de-DE" b="0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/>
                  <a:t>Consider</a:t>
                </a:r>
                <a:r>
                  <a:rPr lang="de-DE" dirty="0"/>
                  <a:t> </a:t>
                </a:r>
                <a:r>
                  <a:rPr lang="de-DE" dirty="0" err="1"/>
                  <a:t>two</a:t>
                </a:r>
                <a:r>
                  <a:rPr lang="de-DE" dirty="0"/>
                  <a:t> </a:t>
                </a:r>
                <a:r>
                  <a:rPr lang="de-DE" dirty="0" err="1"/>
                  <a:t>models</a:t>
                </a:r>
                <a:r>
                  <a:rPr lang="de-DE" dirty="0"/>
                  <a:t> (</a:t>
                </a:r>
                <a:r>
                  <a:rPr lang="de-DE" dirty="0" err="1"/>
                  <a:t>from</a:t>
                </a:r>
                <a:r>
                  <a:rPr lang="de-DE" dirty="0"/>
                  <a:t> </a:t>
                </a:r>
                <a:r>
                  <a:rPr lang="de-DE" dirty="0" err="1"/>
                  <a:t>Hinntikka‘s</a:t>
                </a:r>
                <a:r>
                  <a:rPr lang="de-DE" dirty="0"/>
                  <a:t> </a:t>
                </a:r>
                <a:r>
                  <a:rPr lang="de-DE" dirty="0" err="1"/>
                  <a:t>world</a:t>
                </a:r>
                <a:r>
                  <a:rPr lang="de-DE" dirty="0"/>
                  <a:t>)</a:t>
                </a:r>
                <a:endParaRPr lang="de-DE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b="0" dirty="0"/>
                  <a:t> </a:t>
                </a:r>
                <a:r>
                  <a:rPr lang="de-DE" b="0" dirty="0" err="1"/>
                  <a:t>has</a:t>
                </a:r>
                <a:r>
                  <a:rPr lang="de-DE" b="0" dirty="0"/>
                  <a:t> same </a:t>
                </a:r>
                <a:r>
                  <a:rPr lang="de-DE" b="0" dirty="0" err="1"/>
                  <a:t>value</a:t>
                </a:r>
                <a:r>
                  <a:rPr lang="de-DE" b="0" dirty="0"/>
                  <a:t> in </a:t>
                </a:r>
                <a:r>
                  <a:rPr lang="de-DE" b="0" dirty="0" err="1"/>
                  <a:t>both</a:t>
                </a:r>
                <a:r>
                  <a:rPr lang="de-DE" b="0" dirty="0"/>
                  <a:t> </a:t>
                </a:r>
                <a:r>
                  <a:rPr lang="de-DE" b="0" dirty="0" err="1"/>
                  <a:t>models</a:t>
                </a:r>
                <a:r>
                  <a:rPr lang="de-DE" b="0" dirty="0"/>
                  <a:t>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de-DE" b="0" dirty="0"/>
                  <a:t> can</a:t>
                </a:r>
                <a:br>
                  <a:rPr lang="de-DE" b="0" dirty="0"/>
                </a:br>
                <a:r>
                  <a:rPr lang="de-DE" b="0" dirty="0" err="1"/>
                  <a:t>distinguish</a:t>
                </a:r>
                <a:r>
                  <a:rPr lang="de-DE" b="0" dirty="0"/>
                  <a:t> </a:t>
                </a:r>
                <a:r>
                  <a:rPr lang="de-DE" b="0" dirty="0" err="1"/>
                  <a:t>them</a:t>
                </a:r>
                <a:r>
                  <a:rPr lang="de-DE" b="0" dirty="0"/>
                  <a:t> </a:t>
                </a:r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E96D3838-7056-9C4B-A958-FB8C7135E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50" y="3851529"/>
                <a:ext cx="5189378" cy="2639697"/>
              </a:xfrm>
              <a:prstGeom prst="rect">
                <a:avLst/>
              </a:prstGeom>
              <a:blipFill>
                <a:blip r:embed="rId4"/>
                <a:stretch>
                  <a:fillRect l="-1222" t="-14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Grafik 17" descr="Ein Bild, das Zubehör, Halskettchen enthält.&#10;&#10;Automatisch generierte Beschreibung">
            <a:extLst>
              <a:ext uri="{FF2B5EF4-FFF2-40B4-BE49-F238E27FC236}">
                <a16:creationId xmlns:a16="http://schemas.microsoft.com/office/drawing/2014/main" id="{43A5D605-ECCB-1844-9F5B-0813C8526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5199188"/>
            <a:ext cx="2537270" cy="1300037"/>
          </a:xfrm>
          <a:prstGeom prst="rect">
            <a:avLst/>
          </a:prstGeom>
        </p:spPr>
      </p:pic>
      <p:pic>
        <p:nvPicPr>
          <p:cNvPr id="20" name="Grafik 19" descr="Ein Bild, das Zubehör, Halskettchen enthält.&#10;&#10;Automatisch generierte Beschreibung">
            <a:extLst>
              <a:ext uri="{FF2B5EF4-FFF2-40B4-BE49-F238E27FC236}">
                <a16:creationId xmlns:a16="http://schemas.microsoft.com/office/drawing/2014/main" id="{78C8E1D3-B39A-3943-B4BB-7FC2DC3210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128" y="3840111"/>
            <a:ext cx="2544090" cy="132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783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0ED44F-8443-D64B-9640-EFDFD2637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Expressivity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4092B9D-CF4D-A842-9478-D976C2EA6E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Some </a:t>
                </a:r>
                <a:r>
                  <a:rPr lang="de-DE" dirty="0" err="1"/>
                  <a:t>operators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mere</a:t>
                </a:r>
                <a:r>
                  <a:rPr lang="de-DE" dirty="0"/>
                  <a:t> </a:t>
                </a:r>
                <a:r>
                  <a:rPr lang="de-DE" dirty="0" err="1"/>
                  <a:t>syntactic</a:t>
                </a:r>
                <a:r>
                  <a:rPr lang="de-DE" dirty="0"/>
                  <a:t> </a:t>
                </a:r>
                <a:r>
                  <a:rPr lang="de-DE" dirty="0" err="1"/>
                  <a:t>sugar</a:t>
                </a:r>
                <a:r>
                  <a:rPr lang="de-DE" dirty="0"/>
                  <a:t>  such </a:t>
                </a:r>
                <a:r>
                  <a:rPr lang="de-DE" dirty="0" err="1"/>
                  <a:t>as</a:t>
                </a:r>
                <a:r>
                  <a:rPr lang="de-DE" dirty="0"/>
                  <a:t>  </a:t>
                </a:r>
                <a:r>
                  <a:rPr lang="de-DE" dirty="0" err="1"/>
                  <a:t>operator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,  </a:t>
                </a:r>
                <a:r>
                  <a:rPr lang="de-DE" dirty="0" err="1"/>
                  <a:t>read</a:t>
                </a:r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``all </a:t>
                </a:r>
                <a:r>
                  <a:rPr lang="de-DE" dirty="0" err="1"/>
                  <a:t>agents</a:t>
                </a:r>
                <a:r>
                  <a:rPr lang="de-DE" dirty="0"/>
                  <a:t> in G </a:t>
                </a:r>
                <a:r>
                  <a:rPr lang="de-DE" dirty="0" err="1"/>
                  <a:t>know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Define</a:t>
                </a:r>
                <a:r>
                  <a:rPr lang="de-DE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ℳ</m:t>
                    </m:r>
                    <m:r>
                      <a:rPr lang="de-DE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, </m:t>
                    </m:r>
                    <m:r>
                      <a:rPr lang="de-DE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𝑤</m:t>
                    </m:r>
                    <m:r>
                      <a:rPr lang="de-DE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⊨</m:t>
                    </m:r>
                    <m:sSub>
                      <m:sSubPr>
                        <m:ctrlPr>
                          <a:rPr lang="de-DE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𝐸</m:t>
                        </m:r>
                      </m:e>
                      <m:sub>
                        <m:r>
                          <a:rPr lang="de-DE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𝐺</m:t>
                        </m:r>
                      </m:sub>
                    </m:sSub>
                    <m:r>
                      <a:rPr lang="de-DE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iff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all </a:t>
                </a:r>
                <a:r>
                  <a:rPr lang="de-DE" dirty="0" err="1"/>
                  <a:t>agents</a:t>
                </a:r>
                <a:r>
                  <a:rPr lang="de-DE" dirty="0"/>
                  <a:t> in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de-DE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de-DE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ℳ</m:t>
                    </m:r>
                    <m:r>
                      <a:rPr lang="de-DE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, </m:t>
                    </m:r>
                    <m:r>
                      <a:rPr lang="de-DE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𝑤</m:t>
                    </m:r>
                    <m:r>
                      <a:rPr lang="de-DE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⊨</m:t>
                    </m:r>
                    <m:sSub>
                      <m:sSubPr>
                        <m:ctrlPr>
                          <a:rPr lang="de-DE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𝐾</m:t>
                        </m:r>
                      </m:e>
                      <m:sub>
                        <m:r>
                          <a:rPr lang="de-DE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r>
                      <a:rPr lang="de-DE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endParaRPr lang="de-DE" dirty="0"/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gives</a:t>
                </a:r>
                <a:r>
                  <a:rPr lang="de-DE" dirty="0"/>
                  <a:t> intuitive </a:t>
                </a:r>
                <a:r>
                  <a:rPr lang="de-DE" dirty="0" err="1"/>
                  <a:t>reading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common</a:t>
                </a:r>
                <a:r>
                  <a:rPr lang="de-DE" dirty="0"/>
                  <a:t> </a:t>
                </a:r>
                <a:r>
                  <a:rPr lang="de-DE" dirty="0" err="1"/>
                  <a:t>knowledge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 err="1"/>
                  <a:t>means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all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de-DE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4092B9D-CF4D-A842-9478-D976C2EA6E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b="-10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20F81A-6045-5B4A-856E-C71085389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343BA0A-3CCA-E545-8779-843298C15743}"/>
              </a:ext>
            </a:extLst>
          </p:cNvPr>
          <p:cNvGrpSpPr/>
          <p:nvPr/>
        </p:nvGrpSpPr>
        <p:grpSpPr>
          <a:xfrm>
            <a:off x="591776" y="3140968"/>
            <a:ext cx="7888588" cy="802076"/>
            <a:chOff x="626069" y="4956564"/>
            <a:chExt cx="7888588" cy="802076"/>
          </a:xfrm>
        </p:grpSpPr>
        <p:sp>
          <p:nvSpPr>
            <p:cNvPr id="6" name="object 19">
              <a:extLst>
                <a:ext uri="{FF2B5EF4-FFF2-40B4-BE49-F238E27FC236}">
                  <a16:creationId xmlns:a16="http://schemas.microsoft.com/office/drawing/2014/main" id="{280FD7DA-A130-F741-83E5-F853F464A011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20">
                  <a:extLst>
                    <a:ext uri="{FF2B5EF4-FFF2-40B4-BE49-F238E27FC236}">
                      <a16:creationId xmlns:a16="http://schemas.microsoft.com/office/drawing/2014/main" id="{B978F451-8582-8344-973E-267E8E518D98}"/>
                    </a:ext>
                  </a:extLst>
                </p:cNvPr>
                <p:cNvSpPr txBox="1"/>
                <p:nvPr/>
              </p:nvSpPr>
              <p:spPr>
                <a:xfrm>
                  <a:off x="626069" y="5386063"/>
                  <a:ext cx="7888588" cy="372577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pPr marL="90603">
                    <a:spcBef>
                      <a:spcPts val="503"/>
                    </a:spcBef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𝐸𝐿</m:t>
                          </m:r>
                        </m:sub>
                      </m:sSub>
                    </m:oMath>
                  </a14:m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augmented </a:t>
                  </a:r>
                  <a:r>
                    <a:rPr lang="de-DE" sz="2000" spc="-129" dirty="0" err="1">
                      <a:latin typeface="Myriad Pro" panose="020B0503030403020204" pitchFamily="34" charset="0"/>
                      <a:cs typeface="Tahoma"/>
                    </a:rPr>
                    <a:t>with</a:t>
                  </a:r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𝐸</m:t>
                          </m:r>
                        </m:e>
                        <m:sub>
                          <m:r>
                            <a:rPr lang="de-DE" sz="20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𝐺</m:t>
                          </m:r>
                        </m:sub>
                      </m:sSub>
                    </m:oMath>
                  </a14:m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29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29" dirty="0" err="1">
                      <a:latin typeface="Myriad Pro" panose="020B0503030403020204" pitchFamily="34" charset="0"/>
                      <a:cs typeface="Tahoma"/>
                    </a:rPr>
                    <a:t>equally</a:t>
                  </a:r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expressive </a:t>
                  </a:r>
                  <a:r>
                    <a:rPr lang="de-DE" sz="2000" spc="-129" dirty="0" err="1">
                      <a:latin typeface="Myriad Pro" panose="020B0503030403020204" pitchFamily="34" charset="0"/>
                      <a:cs typeface="Tahoma"/>
                    </a:rPr>
                    <a:t>as</a:t>
                  </a:r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𝐸𝐿</m:t>
                          </m:r>
                        </m:sub>
                      </m:sSub>
                    </m:oMath>
                  </a14:m>
                  <a:endParaRPr sz="2200" dirty="0">
                    <a:latin typeface="Myriad Pro" panose="020B0503030403020204" pitchFamily="34" charset="0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7" name="object 20">
                  <a:extLst>
                    <a:ext uri="{FF2B5EF4-FFF2-40B4-BE49-F238E27FC236}">
                      <a16:creationId xmlns:a16="http://schemas.microsoft.com/office/drawing/2014/main" id="{B978F451-8582-8344-973E-267E8E518D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5386063"/>
                  <a:ext cx="7888588" cy="372577"/>
                </a:xfrm>
                <a:prstGeom prst="rect">
                  <a:avLst/>
                </a:prstGeom>
                <a:blipFill>
                  <a:blip r:embed="rId3"/>
                  <a:stretch>
                    <a:fillRect t="-6667" b="-40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C35E03DD-1873-1443-91C1-2AD3E18FBA54}"/>
                  </a:ext>
                </a:extLst>
              </p:cNvPr>
              <p:cNvSpPr txBox="1"/>
              <p:nvPr/>
            </p:nvSpPr>
            <p:spPr>
              <a:xfrm>
                <a:off x="591776" y="4120215"/>
                <a:ext cx="24736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Proof: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≡</m:t>
                    </m:r>
                    <m:nary>
                      <m:naryPr>
                        <m:chr m:val="⋀"/>
                        <m:supHide m:val="on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nary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C35E03DD-1873-1443-91C1-2AD3E18FB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76" y="4120215"/>
                <a:ext cx="2473626" cy="369332"/>
              </a:xfrm>
              <a:prstGeom prst="rect">
                <a:avLst/>
              </a:prstGeom>
              <a:blipFill>
                <a:blip r:embed="rId4"/>
                <a:stretch>
                  <a:fillRect l="-2041" t="-86667" b="-14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340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AC83E2-6AA1-8547-A59C-F218CFF06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knowledge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D8416D-B19E-D64E-A7CE-73DA575AA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Reasoning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agents</a:t>
            </a:r>
            <a:r>
              <a:rPr lang="de-DE" dirty="0"/>
              <a:t> „</a:t>
            </a:r>
            <a:r>
              <a:rPr lang="de-DE" dirty="0" err="1"/>
              <a:t>knowledge</a:t>
            </a:r>
            <a:r>
              <a:rPr lang="de-DE" dirty="0"/>
              <a:t>“ in </a:t>
            </a:r>
            <a:r>
              <a:rPr lang="de-DE" dirty="0" err="1"/>
              <a:t>game</a:t>
            </a:r>
            <a:r>
              <a:rPr lang="de-DE" dirty="0"/>
              <a:t> </a:t>
            </a:r>
            <a:r>
              <a:rPr lang="de-DE" dirty="0" err="1"/>
              <a:t>theory</a:t>
            </a:r>
            <a:r>
              <a:rPr lang="de-DE" dirty="0"/>
              <a:t>?</a:t>
            </a:r>
          </a:p>
          <a:p>
            <a:pPr lvl="1"/>
            <a:r>
              <a:rPr lang="de-DE" dirty="0" err="1"/>
              <a:t>Speculation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one‘s</a:t>
            </a:r>
            <a:r>
              <a:rPr lang="de-DE" dirty="0"/>
              <a:t> </a:t>
            </a:r>
            <a:r>
              <a:rPr lang="de-DE" dirty="0" err="1"/>
              <a:t>strategies</a:t>
            </a:r>
            <a:r>
              <a:rPr lang="de-DE" dirty="0"/>
              <a:t>/</a:t>
            </a:r>
            <a:r>
              <a:rPr lang="de-DE" dirty="0" err="1"/>
              <a:t>values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things</a:t>
            </a:r>
            <a:r>
              <a:rPr lang="de-DE" dirty="0"/>
              <a:t> (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speculations</a:t>
            </a:r>
            <a:r>
              <a:rPr lang="de-DE" dirty="0"/>
              <a:t> on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...)?</a:t>
            </a:r>
          </a:p>
          <a:p>
            <a:pPr lvl="1"/>
            <a:r>
              <a:rPr lang="de-DE" dirty="0"/>
              <a:t>Collaborative </a:t>
            </a:r>
            <a:r>
              <a:rPr lang="de-DE" dirty="0" err="1"/>
              <a:t>agents</a:t>
            </a:r>
            <a:r>
              <a:rPr lang="de-DE" dirty="0"/>
              <a:t> (</a:t>
            </a:r>
            <a:r>
              <a:rPr lang="de-DE" dirty="0" err="1"/>
              <a:t>negotiation</a:t>
            </a:r>
            <a:r>
              <a:rPr lang="de-DE" dirty="0"/>
              <a:t>, </a:t>
            </a:r>
            <a:r>
              <a:rPr lang="de-DE" dirty="0" err="1"/>
              <a:t>communication</a:t>
            </a:r>
            <a:r>
              <a:rPr lang="de-DE" dirty="0"/>
              <a:t>) </a:t>
            </a:r>
          </a:p>
          <a:p>
            <a:pPr lvl="1"/>
            <a:r>
              <a:rPr lang="de-DE" dirty="0"/>
              <a:t>Imperfect </a:t>
            </a:r>
            <a:r>
              <a:rPr lang="de-DE" dirty="0" err="1"/>
              <a:t>information</a:t>
            </a:r>
            <a:endParaRPr lang="de-DE" dirty="0"/>
          </a:p>
          <a:p>
            <a:r>
              <a:rPr lang="de-DE" dirty="0" err="1"/>
              <a:t>Many</a:t>
            </a:r>
            <a:r>
              <a:rPr lang="de-DE" dirty="0"/>
              <a:t> multi-agent </a:t>
            </a:r>
            <a:r>
              <a:rPr lang="de-DE" dirty="0" err="1"/>
              <a:t>systems</a:t>
            </a:r>
            <a:r>
              <a:rPr lang="de-DE" dirty="0"/>
              <a:t> </a:t>
            </a:r>
            <a:r>
              <a:rPr lang="de-DE" dirty="0" err="1"/>
              <a:t>require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others</a:t>
            </a:r>
            <a:r>
              <a:rPr lang="de-DE" dirty="0"/>
              <a:t>‘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imperfect</a:t>
            </a:r>
            <a:r>
              <a:rPr lang="de-DE" dirty="0"/>
              <a:t> </a:t>
            </a:r>
            <a:r>
              <a:rPr lang="de-DE" dirty="0" err="1"/>
              <a:t>information</a:t>
            </a:r>
            <a:endParaRPr lang="de-DE" dirty="0"/>
          </a:p>
          <a:p>
            <a:pPr lvl="1"/>
            <a:r>
              <a:rPr lang="de-DE" dirty="0" err="1"/>
              <a:t>Agents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view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environment</a:t>
            </a:r>
            <a:endParaRPr lang="de-DE" dirty="0"/>
          </a:p>
          <a:p>
            <a:pPr lvl="1"/>
            <a:r>
              <a:rPr lang="de-DE" dirty="0" err="1"/>
              <a:t>Agents</a:t>
            </a:r>
            <a:r>
              <a:rPr lang="de-DE" dirty="0"/>
              <a:t> </a:t>
            </a:r>
            <a:r>
              <a:rPr lang="de-DE" dirty="0" err="1"/>
              <a:t>communicate</a:t>
            </a:r>
            <a:endParaRPr lang="de-DE" dirty="0"/>
          </a:p>
          <a:p>
            <a:pPr lvl="1"/>
            <a:r>
              <a:rPr lang="de-DE" dirty="0" err="1"/>
              <a:t>Agents</a:t>
            </a:r>
            <a:r>
              <a:rPr lang="de-DE" dirty="0"/>
              <a:t> </a:t>
            </a:r>
            <a:r>
              <a:rPr lang="de-DE" dirty="0" err="1"/>
              <a:t>act</a:t>
            </a:r>
            <a:r>
              <a:rPr lang="de-DE" dirty="0"/>
              <a:t> -&gt; </a:t>
            </a:r>
            <a:r>
              <a:rPr lang="de-DE" dirty="0" err="1"/>
              <a:t>Decisions</a:t>
            </a:r>
            <a:r>
              <a:rPr lang="de-DE" dirty="0"/>
              <a:t> </a:t>
            </a:r>
            <a:r>
              <a:rPr lang="de-DE" dirty="0" err="1"/>
              <a:t>taken</a:t>
            </a:r>
            <a:r>
              <a:rPr lang="de-DE" dirty="0"/>
              <a:t> </a:t>
            </a:r>
            <a:r>
              <a:rPr lang="de-DE" dirty="0" err="1"/>
              <a:t>w.r.t</a:t>
            </a:r>
            <a:r>
              <a:rPr lang="de-DE" dirty="0"/>
              <a:t>. </a:t>
            </a:r>
            <a:r>
              <a:rPr lang="de-DE" dirty="0" err="1"/>
              <a:t>knowledge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AA3A7B-578F-DE44-910A-B60EE04D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7371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B746AF-E766-C845-87C3-7D5AFCB78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Bisimulation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BB088D-FB7E-D543-99E5-5BF4F4E2B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Modal </a:t>
            </a:r>
            <a:r>
              <a:rPr lang="de-DE" dirty="0" err="1"/>
              <a:t>logics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logics</a:t>
            </a:r>
            <a:r>
              <a:rPr lang="de-DE" dirty="0"/>
              <a:t> </a:t>
            </a:r>
            <a:r>
              <a:rPr lang="de-DE" dirty="0" err="1"/>
              <a:t>cannot</a:t>
            </a:r>
            <a:r>
              <a:rPr lang="de-DE" dirty="0"/>
              <a:t> </a:t>
            </a:r>
            <a:r>
              <a:rPr lang="de-DE" dirty="0" err="1"/>
              <a:t>distinguish</a:t>
            </a:r>
            <a:r>
              <a:rPr lang="de-DE" dirty="0"/>
              <a:t> 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structures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same „</a:t>
            </a:r>
            <a:r>
              <a:rPr lang="de-DE" dirty="0" err="1"/>
              <a:t>transition</a:t>
            </a:r>
            <a:r>
              <a:rPr lang="de-DE"/>
              <a:t>“ </a:t>
            </a:r>
            <a:r>
              <a:rPr lang="de-DE" dirty="0" err="1"/>
              <a:t>behaviour</a:t>
            </a:r>
            <a:r>
              <a:rPr lang="de-DE" dirty="0"/>
              <a:t> </a:t>
            </a:r>
          </a:p>
          <a:p>
            <a:r>
              <a:rPr lang="de-DE" dirty="0" err="1"/>
              <a:t>Captured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notion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bisimulation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04013A-3C0B-F04D-8664-979D7E24A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D0FBE02-74D8-2545-AEA4-F75F601983F1}"/>
              </a:ext>
            </a:extLst>
          </p:cNvPr>
          <p:cNvGrpSpPr/>
          <p:nvPr/>
        </p:nvGrpSpPr>
        <p:grpSpPr>
          <a:xfrm>
            <a:off x="468313" y="2627568"/>
            <a:ext cx="7909964" cy="3538282"/>
            <a:chOff x="446936" y="2779849"/>
            <a:chExt cx="7909964" cy="3538282"/>
          </a:xfrm>
        </p:grpSpPr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FB5F6E82-C45D-F546-A4A4-CBBB15FA2AE3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bject 5">
                  <a:extLst>
                    <a:ext uri="{FF2B5EF4-FFF2-40B4-BE49-F238E27FC236}">
                      <a16:creationId xmlns:a16="http://schemas.microsoft.com/office/drawing/2014/main" id="{5EFF9375-F385-CA4B-8AB5-B6B9E894BADD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3129250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000" dirty="0"/>
                    <a:t>For </a:t>
                  </a:r>
                  <a:r>
                    <a:rPr lang="de-DE" sz="2000" dirty="0" err="1"/>
                    <a:t>two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models</a:t>
                  </a: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r>
                        <a:rPr lang="de-DE" sz="2000" i="1" spc="-129">
                          <a:latin typeface="Cambria Math" panose="02040503050406030204" pitchFamily="18" charset="0"/>
                          <a:cs typeface="Tahoma"/>
                        </a:rPr>
                        <m:t>𝑀</m:t>
                      </m:r>
                      <m:r>
                        <a:rPr lang="de-DE" sz="2000" i="1" spc="-129">
                          <a:latin typeface="Cambria Math" panose="02040503050406030204" pitchFamily="18" charset="0"/>
                          <a:cs typeface="Tahoma"/>
                        </a:rPr>
                        <m:t>=(</m:t>
                      </m:r>
                      <m:r>
                        <a:rPr lang="de-DE" sz="2000" i="1" spc="-129">
                          <a:latin typeface="Cambria Math" panose="02040503050406030204" pitchFamily="18" charset="0"/>
                          <a:cs typeface="Tahoma"/>
                        </a:rPr>
                        <m:t>𝑊</m:t>
                      </m:r>
                      <m:r>
                        <a:rPr lang="de-DE" sz="2000" i="1" spc="-129">
                          <a:latin typeface="Cambria Math" panose="02040503050406030204" pitchFamily="18" charset="0"/>
                          <a:cs typeface="Tahoma"/>
                        </a:rPr>
                        <m:t>, </m:t>
                      </m:r>
                      <m:sSub>
                        <m:sSubPr>
                          <m:ctrlPr>
                            <a:rPr lang="de-DE" sz="2000" i="1" spc="-129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sz="2000" i="1" spc="-129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i="1" spc="-129">
                                      <a:latin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 spc="-129"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sz="2000" i="1" spc="-129"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de-DE" sz="2000" i="1" spc="-129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  <m:r>
                            <a:rPr lang="de-DE" sz="2000" i="1" spc="-129">
                              <a:latin typeface="Cambria Math" panose="02040503050406030204" pitchFamily="18" charset="0"/>
                              <a:cs typeface="Tahoma"/>
                            </a:rPr>
                            <m:t>∈</m:t>
                          </m:r>
                          <m:r>
                            <a:rPr lang="de-DE" sz="2000" i="1" spc="-129">
                              <a:latin typeface="Cambria Math" panose="02040503050406030204" pitchFamily="18" charset="0"/>
                              <a:cs typeface="Tahoma"/>
                            </a:rPr>
                            <m:t>𝐴𝐺𝑇</m:t>
                          </m:r>
                          <m:r>
                            <a:rPr lang="de-DE" sz="2000" i="1" spc="-129">
                              <a:latin typeface="Cambria Math" panose="02040503050406030204" pitchFamily="18" charset="0"/>
                              <a:cs typeface="Tahoma"/>
                            </a:rPr>
                            <m:t> </m:t>
                          </m:r>
                        </m:sub>
                      </m:sSub>
                      <m:r>
                        <a:rPr lang="de-DE" sz="2000" i="1" spc="-129">
                          <a:latin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000" i="1" spc="-129">
                          <a:latin typeface="Cambria Math" panose="02040503050406030204" pitchFamily="18" charset="0"/>
                          <a:cs typeface="Tahoma"/>
                        </a:rPr>
                        <m:t>𝑉</m:t>
                      </m:r>
                      <m:r>
                        <a:rPr lang="de-DE" sz="2000" i="1" spc="-129">
                          <a:latin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de-DE" sz="2000" i="1" spc="-129">
                          <a:latin typeface="Cambria Math" panose="02040503050406030204" pitchFamily="18" charset="0"/>
                          <a:cs typeface="Tahoma"/>
                        </a:rPr>
                        <m:t>𝑀</m:t>
                      </m:r>
                      <m:r>
                        <a:rPr lang="de-DE" sz="2000" b="0" i="1" spc="-129" smtClean="0">
                          <a:latin typeface="Cambria Math" panose="02040503050406030204" pitchFamily="18" charset="0"/>
                          <a:cs typeface="Tahoma"/>
                        </a:rPr>
                        <m:t>′</m:t>
                      </m:r>
                      <m:r>
                        <a:rPr lang="de-DE" sz="2000" i="1" spc="-129">
                          <a:latin typeface="Cambria Math" panose="02040503050406030204" pitchFamily="18" charset="0"/>
                          <a:cs typeface="Tahoma"/>
                        </a:rPr>
                        <m:t>=(</m:t>
                      </m:r>
                      <m:r>
                        <a:rPr lang="de-DE" sz="2000" i="1" spc="-129">
                          <a:latin typeface="Cambria Math" panose="02040503050406030204" pitchFamily="18" charset="0"/>
                          <a:cs typeface="Tahoma"/>
                        </a:rPr>
                        <m:t>𝑊</m:t>
                      </m:r>
                      <m:r>
                        <a:rPr lang="de-DE" sz="2000" b="0" i="1" spc="-129" smtClean="0">
                          <a:latin typeface="Cambria Math" panose="02040503050406030204" pitchFamily="18" charset="0"/>
                          <a:cs typeface="Tahoma"/>
                        </a:rPr>
                        <m:t>′</m:t>
                      </m:r>
                      <m:r>
                        <a:rPr lang="de-DE" sz="2000" i="1" spc="-129">
                          <a:latin typeface="Cambria Math" panose="02040503050406030204" pitchFamily="18" charset="0"/>
                          <a:cs typeface="Tahoma"/>
                        </a:rPr>
                        <m:t>, </m:t>
                      </m:r>
                      <m:sSub>
                        <m:sSubPr>
                          <m:ctrlPr>
                            <a:rPr lang="de-DE" sz="2000" i="1" spc="-129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sz="2000" i="1" spc="-129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000" i="1" spc="-129">
                                      <a:latin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bPr>
                                <m:e>
                                  <m:sSup>
                                    <m:sSupPr>
                                      <m:ctrlPr>
                                        <a:rPr lang="de-DE" sz="2000" b="0" i="1" spc="-129" smtClean="0">
                                          <a:latin typeface="Cambria Math" panose="02040503050406030204" pitchFamily="18" charset="0"/>
                                          <a:cs typeface="Tahoma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2000" i="1" spc="-129">
                                          <a:latin typeface="Cambria Math" panose="02040503050406030204" pitchFamily="18" charset="0"/>
                                          <a:cs typeface="Tahoma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de-DE" sz="2000" b="0" i="1" spc="-129" smtClean="0">
                                          <a:latin typeface="Cambria Math" panose="02040503050406030204" pitchFamily="18" charset="0"/>
                                          <a:cs typeface="Tahoma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b>
                                  <m:r>
                                    <a:rPr lang="de-DE" sz="2000" i="1" spc="-129"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de-DE" sz="2000" i="1" spc="-129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  <m:r>
                            <a:rPr lang="de-DE" sz="2000" i="1" spc="-129">
                              <a:latin typeface="Cambria Math" panose="02040503050406030204" pitchFamily="18" charset="0"/>
                              <a:cs typeface="Tahoma"/>
                            </a:rPr>
                            <m:t>∈</m:t>
                          </m:r>
                          <m:r>
                            <a:rPr lang="de-DE" sz="2000" i="1" spc="-129">
                              <a:latin typeface="Cambria Math" panose="02040503050406030204" pitchFamily="18" charset="0"/>
                              <a:cs typeface="Tahoma"/>
                            </a:rPr>
                            <m:t>𝐴𝐺𝑇</m:t>
                          </m:r>
                          <m:r>
                            <a:rPr lang="de-DE" sz="2000" i="1" spc="-129">
                              <a:latin typeface="Cambria Math" panose="02040503050406030204" pitchFamily="18" charset="0"/>
                              <a:cs typeface="Tahoma"/>
                            </a:rPr>
                            <m:t> </m:t>
                          </m:r>
                        </m:sub>
                      </m:sSub>
                      <m:r>
                        <a:rPr lang="de-DE" sz="2000" i="1" spc="-129">
                          <a:latin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000" i="1" spc="-129">
                          <a:latin typeface="Cambria Math" panose="02040503050406030204" pitchFamily="18" charset="0"/>
                          <a:cs typeface="Tahoma"/>
                        </a:rPr>
                        <m:t>𝑉</m:t>
                      </m:r>
                      <m:r>
                        <a:rPr lang="de-DE" sz="2000" b="0" i="1" spc="-129" smtClean="0">
                          <a:latin typeface="Cambria Math" panose="02040503050406030204" pitchFamily="18" charset="0"/>
                          <a:cs typeface="Tahoma"/>
                        </a:rPr>
                        <m:t>′</m:t>
                      </m:r>
                      <m:r>
                        <a:rPr lang="de-DE" sz="2000" i="1" spc="-129">
                          <a:latin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 a </a:t>
                  </a:r>
                  <a:r>
                    <a:rPr lang="de-DE" sz="2000" spc="-129" dirty="0" err="1">
                      <a:latin typeface="Myriad Pro" panose="020B0503030403020204" pitchFamily="34" charset="0"/>
                      <a:cs typeface="Tahoma"/>
                    </a:rPr>
                    <a:t>set</a:t>
                  </a:r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ℛ</m:t>
                      </m:r>
                      <m:r>
                        <a:rPr lang="de-DE" sz="2000" b="0" i="0" spc="-129" smtClean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  <m:r>
                        <a:rPr lang="de-DE" sz="2000" b="0" i="1" spc="-129" smtClean="0">
                          <a:latin typeface="Cambria Math" panose="02040503050406030204" pitchFamily="18" charset="0"/>
                          <a:cs typeface="Tahoma"/>
                        </a:rPr>
                        <m:t>⊆</m:t>
                      </m:r>
                      <m:r>
                        <a:rPr lang="de-DE" sz="2000" b="0" i="1" spc="-129" smtClean="0">
                          <a:latin typeface="Cambria Math" panose="02040503050406030204" pitchFamily="18" charset="0"/>
                          <a:cs typeface="Tahoma"/>
                        </a:rPr>
                        <m:t>𝑊</m:t>
                      </m:r>
                      <m:r>
                        <a:rPr lang="de-DE" sz="2000" b="0" i="1" spc="-129" smtClean="0">
                          <a:latin typeface="Cambria Math" panose="02040503050406030204" pitchFamily="18" charset="0"/>
                          <a:cs typeface="Tahoma"/>
                        </a:rPr>
                        <m:t> ×</m:t>
                      </m:r>
                      <m:sSup>
                        <m:sSupPr>
                          <m:ctrlPr>
                            <a:rPr lang="de-DE" sz="20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r>
                            <a:rPr lang="de-DE" sz="20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𝑊</m:t>
                          </m:r>
                        </m:e>
                        <m:sup>
                          <m:r>
                            <a:rPr lang="de-DE" sz="20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de-DE" sz="2000" dirty="0"/>
                    <a:t> </a:t>
                  </a:r>
                  <a:r>
                    <a:rPr lang="de-DE" sz="2000" dirty="0" err="1"/>
                    <a:t>is</a:t>
                  </a:r>
                  <a:r>
                    <a:rPr lang="de-DE" sz="2000" dirty="0"/>
                    <a:t> a </a:t>
                  </a:r>
                  <a:r>
                    <a:rPr lang="de-DE" sz="2000" dirty="0" err="1">
                      <a:solidFill>
                        <a:srgbClr val="032EF0"/>
                      </a:solidFill>
                    </a:rPr>
                    <a:t>bisimulation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iff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for</a:t>
                  </a:r>
                  <a:r>
                    <a:rPr lang="de-DE" sz="2000" dirty="0"/>
                    <a:t> all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de-DE" sz="2000" dirty="0"/>
                    <a:t> </a:t>
                  </a:r>
                  <a:r>
                    <a:rPr lang="de-DE" sz="2000" dirty="0" err="1"/>
                    <a:t>with</a:t>
                  </a: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de-DE" sz="20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ℛ</m:t>
                      </m:r>
                    </m:oMath>
                  </a14:m>
                  <a:endParaRPr lang="de-DE" sz="2000" dirty="0"/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a14:m>
                  <a:endParaRPr lang="de-DE" sz="2000" dirty="0"/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000" dirty="0" err="1"/>
                    <a:t>For</a:t>
                  </a:r>
                  <a:r>
                    <a:rPr lang="de-DE" sz="2000" dirty="0"/>
                    <a:t> all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𝐴𝐺𝑇</m:t>
                      </m:r>
                      <m:r>
                        <a:rPr lang="de-DE" sz="2000" b="0" i="0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de-DE" sz="2000" dirty="0" err="1"/>
                    <a:t>for</a:t>
                  </a:r>
                  <a:r>
                    <a:rPr lang="de-DE" sz="2000" dirty="0"/>
                    <a:t> all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a14:m>
                  <a:r>
                    <a:rPr lang="de-DE" sz="2000" dirty="0"/>
                    <a:t>: </a:t>
                  </a:r>
                  <a:r>
                    <a:rPr lang="de-DE" sz="2000" dirty="0" err="1"/>
                    <a:t>If</a:t>
                  </a: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spc="-129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000" i="1" spc="-129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R</m:t>
                          </m:r>
                        </m:e>
                        <m:sub>
                          <m:r>
                            <a:rPr lang="de-DE" sz="2000" b="0" i="1" spc="-129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0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(</m:t>
                      </m:r>
                      <m:r>
                        <a:rPr lang="de-DE" sz="20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0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</m:t>
                      </m:r>
                      <m:r>
                        <a:rPr lang="de-DE" sz="20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𝑣</m:t>
                      </m:r>
                      <m:r>
                        <a:rPr lang="de-DE" sz="20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r>
                    <a:rPr lang="de-DE" sz="2000" dirty="0"/>
                    <a:t> </a:t>
                  </a:r>
                  <a:r>
                    <a:rPr lang="de-DE" sz="2000" dirty="0" err="1"/>
                    <a:t>then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there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is</a:t>
                  </a: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de-DE" sz="2000" dirty="0"/>
                    <a:t> </a:t>
                  </a:r>
                  <a:r>
                    <a:rPr lang="de-DE" sz="2000" dirty="0" err="1"/>
                    <a:t>with</a:t>
                  </a: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a14:m>
                  <a:r>
                    <a:rPr lang="de-DE" sz="2000" dirty="0"/>
                    <a:t> </a:t>
                  </a:r>
                  <a:r>
                    <a:rPr lang="de-DE" sz="2000" dirty="0" err="1"/>
                    <a:t>and</a:t>
                  </a:r>
                  <a14:m>
                    <m:oMath xmlns:m="http://schemas.openxmlformats.org/officeDocument/2006/math">
                      <m:r>
                        <a:rPr lang="de-DE" sz="2000" b="0" i="0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  <m:d>
                        <m:dPr>
                          <m:ctrlPr>
                            <a:rPr lang="de-DE" sz="20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0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𝑣</m:t>
                          </m:r>
                          <m:r>
                            <a:rPr lang="de-DE" sz="20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000" b="0" i="1" spc="-129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pPr>
                            <m:e>
                              <m:r>
                                <a:rPr lang="de-DE" sz="2000" b="0" i="1" spc="-129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de-DE" sz="2000" b="0" i="1" spc="-129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de-DE" sz="20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∈</m:t>
                      </m:r>
                      <m:r>
                        <a:rPr lang="de-DE" sz="20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ℛ</m:t>
                      </m:r>
                    </m:oMath>
                  </a14:m>
                  <a:endParaRPr lang="de-DE" sz="2000" dirty="0"/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000" dirty="0"/>
                    <a:t>For all </a:t>
                  </a:r>
                  <a14:m>
                    <m:oMath xmlns:m="http://schemas.openxmlformats.org/officeDocument/2006/math">
                      <m:r>
                        <a:rPr lang="de-DE" sz="20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𝐴𝐺𝑇</m:t>
                      </m:r>
                      <m:r>
                        <a:rPr lang="de-DE" sz="200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de-DE" sz="2000" dirty="0" err="1"/>
                    <a:t>for</a:t>
                  </a:r>
                  <a:r>
                    <a:rPr lang="de-DE" sz="2000" dirty="0"/>
                    <a:t> all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DE" sz="20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𝑊</m:t>
                      </m:r>
                    </m:oMath>
                  </a14:m>
                  <a:r>
                    <a:rPr lang="de-DE" sz="2000" dirty="0"/>
                    <a:t>: </a:t>
                  </a:r>
                  <a:r>
                    <a:rPr lang="de-DE" sz="2000" dirty="0" err="1"/>
                    <a:t>If</a:t>
                  </a: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spc="-129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de-DE" sz="2000" b="0" i="1" spc="-129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pPr>
                            <m:e>
                              <m:r>
                                <a:rPr lang="de-DE" sz="2000" i="1" spc="-129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de-DE" sz="2000" b="0" i="1" spc="-129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de-DE" sz="2000" i="1" spc="-129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  <m:r>
                        <a:rPr lang="de-DE" sz="20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(</m:t>
                      </m:r>
                      <m:r>
                        <a:rPr lang="de-DE" sz="20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𝑤</m:t>
                      </m:r>
                      <m:r>
                        <a:rPr lang="de-DE" sz="20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′</m:t>
                      </m:r>
                      <m:r>
                        <a:rPr lang="de-DE" sz="20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</m:t>
                      </m:r>
                      <m:r>
                        <a:rPr lang="de-DE" sz="20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𝑣</m:t>
                      </m:r>
                      <m:r>
                        <a:rPr lang="de-DE" sz="20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′</m:t>
                      </m:r>
                      <m:r>
                        <a:rPr lang="de-DE" sz="20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r>
                    <a:rPr lang="de-DE" sz="2000" dirty="0"/>
                    <a:t> </a:t>
                  </a:r>
                  <a:r>
                    <a:rPr lang="de-DE" sz="2000" dirty="0" err="1"/>
                    <a:t>then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there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is</a:t>
                  </a: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𝑊</m:t>
                      </m:r>
                    </m:oMath>
                  </a14:m>
                  <a:r>
                    <a:rPr lang="de-DE" sz="2000" dirty="0"/>
                    <a:t> </a:t>
                  </a:r>
                  <a:r>
                    <a:rPr lang="de-DE" sz="2000" dirty="0" err="1"/>
                    <a:t>with</a:t>
                  </a: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de-DE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de-DE" sz="2000" dirty="0"/>
                    <a:t> </a:t>
                  </a:r>
                  <a:r>
                    <a:rPr lang="de-DE" sz="2000" dirty="0" err="1"/>
                    <a:t>and</a:t>
                  </a:r>
                  <a14:m>
                    <m:oMath xmlns:m="http://schemas.openxmlformats.org/officeDocument/2006/math">
                      <m:r>
                        <a:rPr lang="de-DE" sz="2000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  <m:d>
                        <m:dPr>
                          <m:ctrlPr>
                            <a:rPr lang="de-DE" sz="2000" i="1" spc="-12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000" i="1" spc="-12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𝑣</m:t>
                          </m:r>
                          <m:r>
                            <a:rPr lang="de-DE" sz="2000" i="1" spc="-12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2000" i="1" spc="-12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pPr>
                            <m:e>
                              <m:r>
                                <a:rPr lang="de-DE" sz="2000" i="1" spc="-12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de-DE" sz="2000" i="1" spc="-129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de-DE" sz="20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∈</m:t>
                      </m:r>
                      <m:r>
                        <a:rPr lang="de-DE" sz="20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ℛ</m:t>
                      </m:r>
                    </m:oMath>
                  </a14:m>
                  <a:endParaRPr lang="de-DE" sz="2000" dirty="0"/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lang="de-DE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i="1" dirty="0" err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de-DE" sz="2000" i="1" dirty="0" err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000" i="1" dirty="0" err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de-DE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⇆</m:t>
                      </m:r>
                      <m:d>
                        <m:d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i="1" dirty="0" err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de-DE" sz="2000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000" i="1" dirty="0" err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a14:m>
                  <a:r>
                    <a:rPr lang="de-DE" sz="2000" dirty="0"/>
                    <a:t> </a:t>
                  </a:r>
                  <a:r>
                    <a:rPr lang="de-DE" sz="2000" dirty="0" err="1"/>
                    <a:t>iff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there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is</a:t>
                  </a:r>
                  <a:r>
                    <a:rPr lang="de-DE" sz="2000" dirty="0"/>
                    <a:t> a </a:t>
                  </a:r>
                  <a:r>
                    <a:rPr lang="de-DE" sz="2000" dirty="0" err="1"/>
                    <a:t>bisimulation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linking</a:t>
                  </a: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a14:m>
                  <a:r>
                    <a:rPr lang="de-DE" sz="2000" dirty="0"/>
                    <a:t> </a:t>
                  </a:r>
                  <a:r>
                    <a:rPr lang="de-DE" sz="2000" dirty="0" err="1"/>
                    <a:t>and</a:t>
                  </a: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a14:m>
                  <a:endParaRPr lang="de-DE" sz="2000" dirty="0"/>
                </a:p>
              </p:txBody>
            </p:sp>
          </mc:Choice>
          <mc:Fallback xmlns="">
            <p:sp>
              <p:nvSpPr>
                <p:cNvPr id="8" name="object 5">
                  <a:extLst>
                    <a:ext uri="{FF2B5EF4-FFF2-40B4-BE49-F238E27FC236}">
                      <a16:creationId xmlns:a16="http://schemas.microsoft.com/office/drawing/2014/main" id="{5EFF9375-F385-CA4B-8AB5-B6B9E894BA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3129250"/>
                </a:xfrm>
                <a:prstGeom prst="rect">
                  <a:avLst/>
                </a:prstGeom>
                <a:blipFill>
                  <a:blip r:embed="rId2"/>
                  <a:stretch>
                    <a:fillRect l="-804" t="-810" b="-283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483548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12B599-3A8A-674C-BF0C-BF4C1DE9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Bisimilarity</a:t>
            </a:r>
            <a:r>
              <a:rPr lang="de-DE" dirty="0"/>
              <a:t> </a:t>
            </a:r>
            <a:r>
              <a:rPr lang="de-DE" dirty="0" err="1"/>
              <a:t>preserves</a:t>
            </a:r>
            <a:r>
              <a:rPr lang="de-DE" dirty="0"/>
              <a:t> </a:t>
            </a:r>
            <a:r>
              <a:rPr lang="de-DE" dirty="0" err="1"/>
              <a:t>formulae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CDCBE7-3CE6-6848-A78F-A70DDF1FF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EF2C51B-E138-6E40-B840-15AF4A57D935}"/>
              </a:ext>
            </a:extLst>
          </p:cNvPr>
          <p:cNvGrpSpPr/>
          <p:nvPr/>
        </p:nvGrpSpPr>
        <p:grpSpPr>
          <a:xfrm>
            <a:off x="471757" y="1319067"/>
            <a:ext cx="7920327" cy="1102196"/>
            <a:chOff x="594330" y="4956564"/>
            <a:chExt cx="7920327" cy="1102196"/>
          </a:xfrm>
        </p:grpSpPr>
        <p:sp>
          <p:nvSpPr>
            <p:cNvPr id="6" name="object 19">
              <a:extLst>
                <a:ext uri="{FF2B5EF4-FFF2-40B4-BE49-F238E27FC236}">
                  <a16:creationId xmlns:a16="http://schemas.microsoft.com/office/drawing/2014/main" id="{B6C97B8D-F5C5-AB4D-8985-E193F48C3B20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20">
                  <a:extLst>
                    <a:ext uri="{FF2B5EF4-FFF2-40B4-BE49-F238E27FC236}">
                      <a16:creationId xmlns:a16="http://schemas.microsoft.com/office/drawing/2014/main" id="{6EE0DDD6-858A-1143-B7BA-78A3B6FFA5C0}"/>
                    </a:ext>
                  </a:extLst>
                </p:cNvPr>
                <p:cNvSpPr txBox="1"/>
                <p:nvPr/>
              </p:nvSpPr>
              <p:spPr>
                <a:xfrm>
                  <a:off x="594330" y="5378406"/>
                  <a:ext cx="7888588" cy="680354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pPr marL="90603">
                    <a:spcBef>
                      <a:spcPts val="503"/>
                    </a:spcBef>
                  </a:pPr>
                  <a:r>
                    <a:rPr lang="de-DE" dirty="0"/>
                    <a:t>Suppose </a:t>
                  </a:r>
                  <a:r>
                    <a:rPr lang="de-DE" dirty="0" err="1"/>
                    <a:t>that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dirty="0" err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de-DE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 dirty="0" err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de-DE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⇆</m:t>
                      </m:r>
                      <m:d>
                        <m:d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dirty="0" err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de-DE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i="1" dirty="0" err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a14:m>
                  <a:r>
                    <a:rPr lang="de-DE" dirty="0"/>
                    <a:t>.  </a:t>
                  </a:r>
                  <a:r>
                    <a:rPr lang="de-DE" dirty="0" err="1"/>
                    <a:t>Then</a:t>
                  </a:r>
                  <a:r>
                    <a:rPr lang="de-DE" dirty="0"/>
                    <a:t>, </a:t>
                  </a:r>
                  <a:r>
                    <a:rPr lang="de-DE" dirty="0" err="1"/>
                    <a:t>for</a:t>
                  </a:r>
                  <a:r>
                    <a:rPr lang="de-DE" dirty="0"/>
                    <a:t> all </a:t>
                  </a:r>
                  <a:r>
                    <a:rPr lang="de-DE" dirty="0" err="1"/>
                    <a:t>formulas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de-DE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𝐸𝐿𝐶𝐾</m:t>
                          </m:r>
                        </m:sub>
                      </m:sSub>
                    </m:oMath>
                  </a14:m>
                  <a:r>
                    <a:rPr lang="de-DE" sz="2000" dirty="0"/>
                    <a:t> </a:t>
                  </a:r>
                  <a:r>
                    <a:rPr lang="de-DE" sz="2000" dirty="0" err="1"/>
                    <a:t>it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holds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that</a:t>
                  </a:r>
                  <a:r>
                    <a:rPr lang="de-DE" sz="2000" dirty="0"/>
                    <a:t>: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i="1" dirty="0" err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de-DE" sz="2000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000" i="1" dirty="0" err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a14:m>
                  <a:r>
                    <a:rPr lang="de-DE" sz="2000" dirty="0"/>
                    <a:t> iff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000" i="1" dirty="0" err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de-DE" sz="2000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2000" i="1" dirty="0" err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de-DE" sz="2000" i="1" dirty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de-DE" sz="2000" i="1" dirty="0">
                          <a:latin typeface="Cambria Math" panose="02040503050406030204" pitchFamily="18" charset="0"/>
                        </a:rPr>
                        <m:t>𝜙</m:t>
                      </m:r>
                    </m:oMath>
                  </a14:m>
                  <a:endParaRPr lang="de-DE" sz="2000" dirty="0"/>
                </a:p>
              </p:txBody>
            </p:sp>
          </mc:Choice>
          <mc:Fallback xmlns="">
            <p:sp>
              <p:nvSpPr>
                <p:cNvPr id="7" name="object 20">
                  <a:extLst>
                    <a:ext uri="{FF2B5EF4-FFF2-40B4-BE49-F238E27FC236}">
                      <a16:creationId xmlns:a16="http://schemas.microsoft.com/office/drawing/2014/main" id="{6EE0DDD6-858A-1143-B7BA-78A3B6FFA5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30" y="5378406"/>
                  <a:ext cx="7888588" cy="680354"/>
                </a:xfrm>
                <a:prstGeom prst="rect">
                  <a:avLst/>
                </a:prstGeom>
                <a:blipFill>
                  <a:blip r:embed="rId2"/>
                  <a:stretch>
                    <a:fillRect l="-642" t="-3704" b="-2222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A46DC76D-4337-AF4F-BFE4-73003025FCAD}"/>
              </a:ext>
            </a:extLst>
          </p:cNvPr>
          <p:cNvSpPr txBox="1"/>
          <p:nvPr/>
        </p:nvSpPr>
        <p:spPr>
          <a:xfrm>
            <a:off x="438007" y="3717032"/>
            <a:ext cx="6702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big</a:t>
            </a:r>
            <a:r>
              <a:rPr lang="de-DE" dirty="0"/>
              <a:t> </a:t>
            </a:r>
            <a:r>
              <a:rPr lang="de-DE" dirty="0" err="1"/>
              <a:t>meta</a:t>
            </a:r>
            <a:r>
              <a:rPr lang="de-DE" dirty="0"/>
              <a:t> </a:t>
            </a:r>
            <a:r>
              <a:rPr lang="de-DE" dirty="0" err="1"/>
              <a:t>result</a:t>
            </a:r>
            <a:r>
              <a:rPr lang="de-DE" dirty="0"/>
              <a:t> </a:t>
            </a:r>
            <a:r>
              <a:rPr lang="de-DE" dirty="0" err="1"/>
              <a:t>regarding</a:t>
            </a:r>
            <a:r>
              <a:rPr lang="de-DE" dirty="0"/>
              <a:t> </a:t>
            </a:r>
            <a:r>
              <a:rPr lang="de-DE" dirty="0" err="1"/>
              <a:t>bisimulation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so-</a:t>
            </a:r>
            <a:r>
              <a:rPr lang="de-DE" dirty="0" err="1"/>
              <a:t>called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</a:p>
          <a:p>
            <a:r>
              <a:rPr lang="de-DE" dirty="0" err="1"/>
              <a:t>correspondence</a:t>
            </a:r>
            <a:r>
              <a:rPr lang="de-DE" dirty="0"/>
              <a:t> </a:t>
            </a:r>
            <a:r>
              <a:rPr lang="de-DE" dirty="0" err="1"/>
              <a:t>theory</a:t>
            </a:r>
            <a:r>
              <a:rPr lang="de-DE" dirty="0"/>
              <a:t> (but not </a:t>
            </a:r>
            <a:r>
              <a:rPr lang="de-DE" dirty="0" err="1"/>
              <a:t>directly</a:t>
            </a:r>
            <a:r>
              <a:rPr lang="de-DE" dirty="0"/>
              <a:t> relevant </a:t>
            </a:r>
            <a:r>
              <a:rPr lang="de-DE" dirty="0" err="1"/>
              <a:t>here</a:t>
            </a:r>
            <a:r>
              <a:rPr lang="de-DE" dirty="0"/>
              <a:t>) 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6E0EF81-386E-DD43-A1AA-535F4E018631}"/>
              </a:ext>
            </a:extLst>
          </p:cNvPr>
          <p:cNvGrpSpPr/>
          <p:nvPr/>
        </p:nvGrpSpPr>
        <p:grpSpPr>
          <a:xfrm>
            <a:off x="502821" y="4694353"/>
            <a:ext cx="7889263" cy="1018933"/>
            <a:chOff x="626069" y="4956564"/>
            <a:chExt cx="7889263" cy="1018933"/>
          </a:xfrm>
        </p:grpSpPr>
        <p:sp>
          <p:nvSpPr>
            <p:cNvPr id="11" name="object 19">
              <a:extLst>
                <a:ext uri="{FF2B5EF4-FFF2-40B4-BE49-F238E27FC236}">
                  <a16:creationId xmlns:a16="http://schemas.microsoft.com/office/drawing/2014/main" id="{37F932DE-C472-824E-990E-50FBB4F97639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p:sp>
          <p:nvSpPr>
            <p:cNvPr id="12" name="object 20">
              <a:extLst>
                <a:ext uri="{FF2B5EF4-FFF2-40B4-BE49-F238E27FC236}">
                  <a16:creationId xmlns:a16="http://schemas.microsoft.com/office/drawing/2014/main" id="{11D1FA61-6366-0F47-B1BE-9CA264C27DAA}"/>
                </a:ext>
              </a:extLst>
            </p:cNvPr>
            <p:cNvSpPr txBox="1"/>
            <p:nvPr/>
          </p:nvSpPr>
          <p:spPr>
            <a:xfrm>
              <a:off x="626744" y="5356698"/>
              <a:ext cx="7888588" cy="618799"/>
            </a:xfrm>
            <a:prstGeom prst="rect">
              <a:avLst/>
            </a:prstGeom>
            <a:solidFill>
              <a:srgbClr val="FDF3F4"/>
            </a:solidFill>
          </p:spPr>
          <p:txBody>
            <a:bodyPr vert="horz" wrap="square" lIns="0" tIns="64174" rIns="0" bIns="0" rtlCol="0">
              <a:spAutoFit/>
            </a:bodyPr>
            <a:lstStyle/>
            <a:p>
              <a:r>
                <a:rPr lang="de-DE" dirty="0"/>
                <a:t>Modal </a:t>
              </a:r>
              <a:r>
                <a:rPr lang="de-DE" dirty="0" err="1"/>
                <a:t>logics</a:t>
              </a:r>
              <a:r>
                <a:rPr lang="de-DE" dirty="0"/>
                <a:t> </a:t>
              </a:r>
              <a:r>
                <a:rPr lang="de-DE" dirty="0" err="1"/>
                <a:t>are</a:t>
              </a:r>
              <a:r>
                <a:rPr lang="de-DE" dirty="0"/>
                <a:t> </a:t>
              </a:r>
              <a:r>
                <a:rPr lang="de-DE" dirty="0" err="1"/>
                <a:t>exactly</a:t>
              </a:r>
              <a:r>
                <a:rPr lang="de-DE" dirty="0"/>
                <a:t> </a:t>
              </a:r>
              <a:r>
                <a:rPr lang="de-DE" dirty="0" err="1"/>
                <a:t>those</a:t>
              </a:r>
              <a:r>
                <a:rPr lang="de-DE" dirty="0"/>
                <a:t> </a:t>
              </a:r>
              <a:r>
                <a:rPr lang="de-DE" dirty="0" err="1"/>
                <a:t>fragment</a:t>
              </a:r>
              <a:r>
                <a:rPr lang="de-DE" dirty="0"/>
                <a:t> </a:t>
              </a:r>
              <a:r>
                <a:rPr lang="de-DE" dirty="0" err="1"/>
                <a:t>of</a:t>
              </a:r>
              <a:r>
                <a:rPr lang="de-DE" dirty="0"/>
                <a:t> FOL </a:t>
              </a:r>
              <a:r>
                <a:rPr lang="de-DE" dirty="0" err="1"/>
                <a:t>whose</a:t>
              </a:r>
              <a:r>
                <a:rPr lang="de-DE" dirty="0"/>
                <a:t> </a:t>
              </a:r>
              <a:r>
                <a:rPr lang="de-DE" dirty="0" err="1"/>
                <a:t>formulae</a:t>
              </a:r>
              <a:r>
                <a:rPr lang="de-DE" dirty="0"/>
                <a:t> </a:t>
              </a:r>
              <a:r>
                <a:rPr lang="de-DE" dirty="0" err="1"/>
                <a:t>are</a:t>
              </a:r>
              <a:r>
                <a:rPr lang="de-DE" dirty="0"/>
                <a:t> </a:t>
              </a:r>
            </a:p>
            <a:p>
              <a:r>
                <a:rPr lang="de-DE" dirty="0"/>
                <a:t>invariant </a:t>
              </a:r>
              <a:r>
                <a:rPr lang="de-DE" dirty="0" err="1"/>
                <a:t>under</a:t>
              </a:r>
              <a:r>
                <a:rPr lang="de-DE" dirty="0"/>
                <a:t> </a:t>
              </a:r>
              <a:r>
                <a:rPr lang="de-DE" dirty="0" err="1"/>
                <a:t>bisimilar</a:t>
              </a:r>
              <a:endParaRPr lang="de-DE" dirty="0"/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4CE31212-EAC1-9147-A262-887EF7E17639}"/>
              </a:ext>
            </a:extLst>
          </p:cNvPr>
          <p:cNvSpPr txBox="1"/>
          <p:nvPr/>
        </p:nvSpPr>
        <p:spPr>
          <a:xfrm>
            <a:off x="502821" y="2575983"/>
            <a:ext cx="78582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So: </a:t>
            </a:r>
            <a:r>
              <a:rPr lang="de-DE" dirty="0" err="1"/>
              <a:t>Though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common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 </a:t>
            </a:r>
            <a:r>
              <a:rPr lang="de-DE" dirty="0" err="1"/>
              <a:t>operator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arbitrarily</a:t>
            </a:r>
            <a:r>
              <a:rPr lang="de-DE" dirty="0"/>
              <a:t> </a:t>
            </a:r>
            <a:r>
              <a:rPr lang="de-DE" dirty="0" err="1"/>
              <a:t>far</a:t>
            </a:r>
            <a:r>
              <a:rPr lang="de-DE" dirty="0"/>
              <a:t> </a:t>
            </a:r>
          </a:p>
          <a:p>
            <a:r>
              <a:rPr lang="de-DE" dirty="0"/>
              <a:t>(transitive </a:t>
            </a:r>
            <a:r>
              <a:rPr lang="de-DE" dirty="0" err="1"/>
              <a:t>closure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accesibility</a:t>
            </a:r>
            <a:r>
              <a:rPr lang="de-DE" dirty="0"/>
              <a:t> </a:t>
            </a:r>
            <a:r>
              <a:rPr lang="de-DE" dirty="0" err="1"/>
              <a:t>relations</a:t>
            </a:r>
            <a:r>
              <a:rPr lang="de-DE" dirty="0"/>
              <a:t> !;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on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), </a:t>
            </a:r>
          </a:p>
          <a:p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do in a </a:t>
            </a:r>
            <a:r>
              <a:rPr lang="de-DE" dirty="0" err="1"/>
              <a:t>accesibility</a:t>
            </a:r>
            <a:r>
              <a:rPr lang="de-DE" dirty="0"/>
              <a:t> </a:t>
            </a:r>
            <a:r>
              <a:rPr lang="de-DE" dirty="0" err="1"/>
              <a:t>guarded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820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E0835-FA1B-7D40-83A8-011244D0D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D91F2B-09A8-BD49-8F6B-178184A7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2A41953-E118-9F4F-BC64-2C2C68A57C23}"/>
              </a:ext>
            </a:extLst>
          </p:cNvPr>
          <p:cNvGrpSpPr/>
          <p:nvPr/>
        </p:nvGrpSpPr>
        <p:grpSpPr>
          <a:xfrm>
            <a:off x="509930" y="1151951"/>
            <a:ext cx="7909964" cy="3442871"/>
            <a:chOff x="446936" y="2779849"/>
            <a:chExt cx="7909964" cy="3442871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100D9013-42F7-9B44-830E-2D7ED402D48F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A12E211C-2A05-F047-AA6B-D320DD18BE67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3033839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r>
                    <a:rPr lang="de-DE" dirty="0"/>
                    <a:t>Given a </a:t>
                  </a:r>
                  <a:r>
                    <a:rPr lang="de-DE" dirty="0" err="1"/>
                    <a:t>class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de-DE" dirty="0"/>
                    <a:t> </a:t>
                  </a:r>
                  <a:r>
                    <a:rPr lang="de-DE" dirty="0" err="1"/>
                    <a:t>of</a:t>
                  </a:r>
                  <a:r>
                    <a:rPr lang="de-DE" dirty="0"/>
                    <a:t> </a:t>
                  </a:r>
                  <a:r>
                    <a:rPr lang="de-DE" dirty="0" err="1"/>
                    <a:t>models</a:t>
                  </a:r>
                  <a:r>
                    <a:rPr lang="de-DE" dirty="0"/>
                    <a:t>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de-DE" b="0" i="1" dirty="0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de-DE" dirty="0">
                      <a:solidFill>
                        <a:srgbClr val="032EF0"/>
                      </a:solidFill>
                    </a:rPr>
                    <a:t> </a:t>
                  </a:r>
                  <a:r>
                    <a:rPr lang="de-DE" dirty="0" err="1">
                      <a:solidFill>
                        <a:srgbClr val="032EF0"/>
                      </a:solidFill>
                    </a:rPr>
                    <a:t>is</a:t>
                  </a:r>
                  <a:r>
                    <a:rPr lang="de-DE" dirty="0">
                      <a:solidFill>
                        <a:srgbClr val="032EF0"/>
                      </a:solidFill>
                    </a:rPr>
                    <a:t> </a:t>
                  </a:r>
                  <a:r>
                    <a:rPr lang="de-DE" dirty="0" err="1">
                      <a:solidFill>
                        <a:srgbClr val="032EF0"/>
                      </a:solidFill>
                    </a:rPr>
                    <a:t>exponentially</a:t>
                  </a:r>
                  <a:r>
                    <a:rPr lang="de-DE" dirty="0">
                      <a:solidFill>
                        <a:srgbClr val="032EF0"/>
                      </a:solidFill>
                    </a:rPr>
                    <a:t> </a:t>
                  </a:r>
                  <a:r>
                    <a:rPr lang="de-DE" dirty="0" err="1">
                      <a:solidFill>
                        <a:srgbClr val="032EF0"/>
                      </a:solidFill>
                    </a:rPr>
                    <a:t>more</a:t>
                  </a:r>
                  <a:r>
                    <a:rPr lang="de-DE" dirty="0">
                      <a:solidFill>
                        <a:srgbClr val="032EF0"/>
                      </a:solidFill>
                    </a:rPr>
                    <a:t> </a:t>
                  </a:r>
                  <a:r>
                    <a:rPr lang="de-DE" dirty="0" err="1">
                      <a:solidFill>
                        <a:srgbClr val="032EF0"/>
                      </a:solidFill>
                    </a:rPr>
                    <a:t>succinct</a:t>
                  </a:r>
                  <a:r>
                    <a:rPr lang="de-DE" dirty="0">
                      <a:solidFill>
                        <a:srgbClr val="032EF0"/>
                      </a:solidFill>
                    </a:rPr>
                    <a:t> </a:t>
                  </a:r>
                  <a:r>
                    <a:rPr lang="de-DE" dirty="0" err="1">
                      <a:solidFill>
                        <a:srgbClr val="032EF0"/>
                      </a:solidFill>
                    </a:rPr>
                    <a:t>than</a:t>
                  </a:r>
                  <a:r>
                    <a:rPr lang="de-DE" dirty="0">
                      <a:solidFill>
                        <a:srgbClr val="032EF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de-DE" b="0" i="1" dirty="0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de-DE" dirty="0">
                      <a:solidFill>
                        <a:srgbClr val="032EF0"/>
                      </a:solidFill>
                    </a:rPr>
                    <a:t> on </a:t>
                  </a:r>
                  <a14:m>
                    <m:oMath xmlns:m="http://schemas.openxmlformats.org/officeDocument/2006/math">
                      <m:r>
                        <a:rPr lang="de-DE" i="1" dirty="0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de-DE" dirty="0">
                      <a:solidFill>
                        <a:srgbClr val="032EF0"/>
                      </a:solidFill>
                    </a:rPr>
                    <a:t> </a:t>
                  </a:r>
                  <a:r>
                    <a:rPr lang="de-DE" dirty="0" err="1"/>
                    <a:t>if</a:t>
                  </a:r>
                  <a:r>
                    <a:rPr lang="de-DE" dirty="0"/>
                    <a:t> </a:t>
                  </a:r>
                  <a:r>
                    <a:rPr lang="de-DE" dirty="0" err="1"/>
                    <a:t>the</a:t>
                  </a:r>
                  <a:r>
                    <a:rPr lang="de-DE" dirty="0"/>
                    <a:t> </a:t>
                  </a:r>
                  <a:r>
                    <a:rPr lang="de-DE" dirty="0" err="1"/>
                    <a:t>following</a:t>
                  </a:r>
                  <a:r>
                    <a:rPr lang="de-DE" dirty="0"/>
                    <a:t> </a:t>
                  </a:r>
                  <a:r>
                    <a:rPr lang="de-DE" dirty="0" err="1"/>
                    <a:t>conditions</a:t>
                  </a:r>
                  <a:r>
                    <a:rPr lang="de-DE" dirty="0"/>
                    <a:t> hold: 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de-DE" dirty="0"/>
                    <a:t> </a:t>
                  </a:r>
                  <a:r>
                    <a:rPr lang="de-DE" dirty="0" err="1"/>
                    <a:t>for</a:t>
                  </a:r>
                  <a:r>
                    <a:rPr lang="de-DE" dirty="0"/>
                    <a:t> </a:t>
                  </a:r>
                  <a:r>
                    <a:rPr lang="de-DE" dirty="0" err="1"/>
                    <a:t>every</a:t>
                  </a:r>
                  <a:r>
                    <a:rPr lang="de-DE" dirty="0"/>
                    <a:t> </a:t>
                  </a:r>
                  <a:r>
                    <a:rPr lang="de-DE" dirty="0" err="1"/>
                    <a:t>formula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de-DE" dirty="0" err="1"/>
                    <a:t>there</a:t>
                  </a:r>
                  <a:r>
                    <a:rPr lang="de-DE" dirty="0"/>
                    <a:t> </a:t>
                  </a:r>
                  <a:r>
                    <a:rPr lang="de-DE" dirty="0" err="1"/>
                    <a:t>is</a:t>
                  </a:r>
                  <a:r>
                    <a:rPr lang="de-DE" dirty="0"/>
                    <a:t> a </a:t>
                  </a:r>
                  <a:r>
                    <a:rPr lang="de-DE" dirty="0" err="1"/>
                    <a:t>formula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de-DE" dirty="0"/>
                    <a:t> such </a:t>
                  </a:r>
                  <a:r>
                    <a:rPr lang="de-DE" dirty="0" err="1"/>
                    <a:t>that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≡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a14:m>
                  <a:r>
                    <a:rPr lang="de-DE" dirty="0"/>
                    <a:t> </a:t>
                  </a:r>
                  <a:br>
                    <a:rPr lang="de-DE" dirty="0"/>
                  </a:br>
                  <a:r>
                    <a:rPr lang="de-DE" dirty="0"/>
                    <a:t>and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≤|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de-DE" dirty="0"/>
                    <a:t>.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de-DE" dirty="0"/>
                    <a:t> </a:t>
                  </a:r>
                  <a:r>
                    <a:rPr lang="de-DE" dirty="0" err="1"/>
                    <a:t>there</a:t>
                  </a:r>
                  <a:r>
                    <a:rPr lang="de-DE" dirty="0"/>
                    <a:t> </a:t>
                  </a:r>
                  <a:r>
                    <a:rPr lang="de-DE" dirty="0" err="1"/>
                    <a:t>exist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a14:m>
                  <a:r>
                    <a:rPr lang="de-DE" dirty="0"/>
                    <a:t>, a </a:t>
                  </a:r>
                  <a:r>
                    <a:rPr lang="de-DE" dirty="0" err="1"/>
                    <a:t>sequence</a:t>
                  </a:r>
                  <a:r>
                    <a:rPr lang="de-DE" dirty="0"/>
                    <a:t> </a:t>
                  </a:r>
                  <a:r>
                    <a:rPr lang="de-DE" dirty="0" err="1"/>
                    <a:t>of</a:t>
                  </a:r>
                  <a:r>
                    <a:rPr lang="de-DE" dirty="0"/>
                    <a:t> </a:t>
                  </a:r>
                  <a:r>
                    <a:rPr lang="de-DE" dirty="0" err="1"/>
                    <a:t>formulas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 …∈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de-DE" dirty="0"/>
                    <a:t> and a </a:t>
                  </a:r>
                  <a:r>
                    <a:rPr lang="de-DE" dirty="0" err="1"/>
                    <a:t>sequence</a:t>
                  </a:r>
                  <a:r>
                    <a:rPr lang="de-DE" dirty="0"/>
                    <a:t> </a:t>
                  </a:r>
                  <a:r>
                    <a:rPr lang="de-DE" dirty="0" err="1"/>
                    <a:t>of</a:t>
                  </a:r>
                  <a:r>
                    <a:rPr lang="de-DE" dirty="0"/>
                    <a:t>  </a:t>
                  </a:r>
                  <a:r>
                    <a:rPr lang="de-DE" dirty="0" err="1"/>
                    <a:t>formulas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 …∈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de-DE" dirty="0"/>
                    <a:t> such </a:t>
                  </a:r>
                  <a:r>
                    <a:rPr lang="de-DE" dirty="0" err="1"/>
                    <a:t>that</a:t>
                  </a:r>
                  <a:r>
                    <a:rPr lang="de-DE" dirty="0"/>
                    <a:t>, </a:t>
                  </a:r>
                  <a:r>
                    <a:rPr lang="de-DE" dirty="0" err="1"/>
                    <a:t>for</a:t>
                  </a:r>
                  <a:r>
                    <a:rPr lang="de-DE" dirty="0"/>
                    <a:t> all </a:t>
                  </a:r>
                  <a14:m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de-DE" dirty="0"/>
                    <a:t>, </a:t>
                  </a:r>
                  <a:r>
                    <a:rPr lang="de-DE" dirty="0" err="1"/>
                    <a:t>we</a:t>
                  </a:r>
                  <a:r>
                    <a:rPr lang="de-DE" dirty="0"/>
                    <a:t> </a:t>
                  </a:r>
                  <a:r>
                    <a:rPr lang="de-DE" dirty="0" err="1"/>
                    <a:t>have</a:t>
                  </a:r>
                  <a:r>
                    <a:rPr lang="de-DE" dirty="0"/>
                    <a:t>: </a:t>
                  </a:r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endParaRPr lang="de-DE" dirty="0"/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|≥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de-DE" dirty="0"/>
                </a:p>
                <a:p>
                  <a:pPr marL="742950" lvl="1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de-DE" dirty="0"/>
                    <a:t> </a:t>
                  </a:r>
                  <a:r>
                    <a:rPr lang="de-DE" dirty="0" err="1"/>
                    <a:t>is</a:t>
                  </a:r>
                  <a:r>
                    <a:rPr lang="de-DE" dirty="0"/>
                    <a:t> </a:t>
                  </a:r>
                  <a:r>
                    <a:rPr lang="de-DE" dirty="0" err="1"/>
                    <a:t>the</a:t>
                  </a:r>
                  <a:r>
                    <a:rPr lang="de-DE" dirty="0"/>
                    <a:t> </a:t>
                  </a:r>
                  <a:r>
                    <a:rPr lang="de-DE" dirty="0" err="1"/>
                    <a:t>shortest</a:t>
                  </a:r>
                  <a:r>
                    <a:rPr lang="de-DE" dirty="0"/>
                    <a:t> </a:t>
                  </a:r>
                  <a:r>
                    <a:rPr lang="de-DE" dirty="0" err="1"/>
                    <a:t>formula</a:t>
                  </a:r>
                  <a:r>
                    <a:rPr lang="de-DE" dirty="0"/>
                    <a:t> in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de-DE" dirty="0"/>
                    <a:t> </a:t>
                  </a:r>
                  <a:r>
                    <a:rPr lang="de-DE" dirty="0" err="1"/>
                    <a:t>that</a:t>
                  </a:r>
                  <a:r>
                    <a:rPr lang="de-DE" dirty="0"/>
                    <a:t> </a:t>
                  </a:r>
                  <a:r>
                    <a:rPr lang="de-DE" dirty="0" err="1"/>
                    <a:t>is</a:t>
                  </a:r>
                  <a:r>
                    <a:rPr lang="de-DE" dirty="0"/>
                    <a:t> </a:t>
                  </a:r>
                  <a:r>
                    <a:rPr lang="de-DE" dirty="0" err="1"/>
                    <a:t>equivalent</a:t>
                  </a:r>
                  <a:r>
                    <a:rPr lang="de-DE" dirty="0"/>
                    <a:t>  </a:t>
                  </a:r>
                  <a:r>
                    <a:rPr lang="de-DE" dirty="0" err="1"/>
                    <a:t>to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de-DE" dirty="0"/>
                    <a:t> on 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endParaRPr lang="de-DE" sz="2400" dirty="0"/>
                </a:p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endParaRPr lang="de-DE" sz="22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A12E211C-2A05-F047-AA6B-D320DD18BE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3033839"/>
                </a:xfrm>
                <a:prstGeom prst="rect">
                  <a:avLst/>
                </a:prstGeom>
                <a:blipFill>
                  <a:blip r:embed="rId2"/>
                  <a:stretch>
                    <a:fillRect l="-1768" t="-417" r="-80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408279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E99C49-046C-A649-9993-6FC34A856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Succinctness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BFC9325B-B3D0-144E-BA23-C7DDC61F2B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2348880"/>
                <a:ext cx="8229600" cy="381697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sub>
                    </m:sSub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</m:sSub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br>
                  <a:rPr lang="de-DE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de-DE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≡ …</m:t>
                    </m:r>
                  </m:oMath>
                </a14:m>
                <a:endParaRPr lang="de-DE" b="0" dirty="0"/>
              </a:p>
              <a:p>
                <a:endParaRPr lang="de-DE" dirty="0"/>
              </a:p>
              <a:p>
                <a:r>
                  <a:rPr lang="de-DE" dirty="0"/>
                  <a:t>Proof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involved</a:t>
                </a:r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/>
                  <a:t>(French, van der </a:t>
                </a:r>
                <a:r>
                  <a:rPr lang="de-DE" dirty="0" err="1"/>
                  <a:t>Hoek</a:t>
                </a:r>
                <a:r>
                  <a:rPr lang="de-DE" dirty="0"/>
                  <a:t>, </a:t>
                </a:r>
                <a:r>
                  <a:rPr lang="de-DE" dirty="0" err="1"/>
                  <a:t>Illiev</a:t>
                </a:r>
                <a:r>
                  <a:rPr lang="de-DE" dirty="0"/>
                  <a:t>, </a:t>
                </a:r>
                <a:r>
                  <a:rPr lang="de-DE" dirty="0" err="1"/>
                  <a:t>Kooi</a:t>
                </a:r>
                <a:r>
                  <a:rPr lang="de-DE" dirty="0"/>
                  <a:t> 2013)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BFC9325B-B3D0-144E-BA23-C7DDC61F2B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348880"/>
                <a:ext cx="8229600" cy="3816970"/>
              </a:xfrm>
              <a:blipFill>
                <a:blip r:embed="rId2"/>
                <a:stretch>
                  <a:fillRect l="-1235" r="-1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5B65FF-9137-B547-BEC7-1B1E2CD45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55E6A51-8E6B-1049-A408-78F93AF9A89E}"/>
              </a:ext>
            </a:extLst>
          </p:cNvPr>
          <p:cNvGrpSpPr/>
          <p:nvPr/>
        </p:nvGrpSpPr>
        <p:grpSpPr>
          <a:xfrm>
            <a:off x="503496" y="1319067"/>
            <a:ext cx="7960447" cy="794863"/>
            <a:chOff x="626069" y="4956564"/>
            <a:chExt cx="7960447" cy="794863"/>
          </a:xfrm>
        </p:grpSpPr>
        <p:sp>
          <p:nvSpPr>
            <p:cNvPr id="6" name="object 19">
              <a:extLst>
                <a:ext uri="{FF2B5EF4-FFF2-40B4-BE49-F238E27FC236}">
                  <a16:creationId xmlns:a16="http://schemas.microsoft.com/office/drawing/2014/main" id="{AFEA1763-E798-0649-80BF-74F9CAFAA3C3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20">
                  <a:extLst>
                    <a:ext uri="{FF2B5EF4-FFF2-40B4-BE49-F238E27FC236}">
                      <a16:creationId xmlns:a16="http://schemas.microsoft.com/office/drawing/2014/main" id="{7D9D4422-390D-2F4C-9102-BBCFED632DD6}"/>
                    </a:ext>
                  </a:extLst>
                </p:cNvPr>
                <p:cNvSpPr txBox="1"/>
                <p:nvPr/>
              </p:nvSpPr>
              <p:spPr>
                <a:xfrm>
                  <a:off x="697928" y="5378850"/>
                  <a:ext cx="7888588" cy="372577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pPr marL="90603">
                    <a:spcBef>
                      <a:spcPts val="503"/>
                    </a:spcBef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𝐸𝐿</m:t>
                          </m:r>
                        </m:sub>
                      </m:sSub>
                    </m:oMath>
                  </a14:m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augmented </a:t>
                  </a:r>
                  <a:r>
                    <a:rPr lang="de-DE" sz="2000" spc="-129" dirty="0" err="1">
                      <a:latin typeface="Myriad Pro" panose="020B0503030403020204" pitchFamily="34" charset="0"/>
                      <a:cs typeface="Tahoma"/>
                    </a:rPr>
                    <a:t>with</a:t>
                  </a:r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0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𝐸</m:t>
                          </m:r>
                        </m:e>
                        <m:sub>
                          <m:r>
                            <a:rPr lang="de-DE" sz="20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𝐺</m:t>
                          </m:r>
                        </m:sub>
                      </m:sSub>
                    </m:oMath>
                  </a14:m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‘s </a:t>
                  </a:r>
                  <a:r>
                    <a:rPr lang="de-DE" sz="2000" spc="-129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 exponentially more </a:t>
                  </a:r>
                  <a:r>
                    <a:rPr lang="de-DE" sz="2000" spc="-129" dirty="0" err="1">
                      <a:latin typeface="Myriad Pro" panose="020B0503030403020204" pitchFamily="34" charset="0"/>
                      <a:cs typeface="Tahoma"/>
                    </a:rPr>
                    <a:t>succinct</a:t>
                  </a:r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29" dirty="0" err="1">
                      <a:latin typeface="Myriad Pro" panose="020B0503030403020204" pitchFamily="34" charset="0"/>
                      <a:cs typeface="Tahoma"/>
                    </a:rPr>
                    <a:t>than</a:t>
                  </a:r>
                  <a:r>
                    <a:rPr lang="de-DE" sz="2000" spc="-129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𝐸𝐿</m:t>
                          </m:r>
                        </m:sub>
                      </m:sSub>
                    </m:oMath>
                  </a14:m>
                  <a:endParaRPr sz="2200" dirty="0">
                    <a:latin typeface="Myriad Pro" panose="020B0503030403020204" pitchFamily="34" charset="0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7" name="object 20">
                  <a:extLst>
                    <a:ext uri="{FF2B5EF4-FFF2-40B4-BE49-F238E27FC236}">
                      <a16:creationId xmlns:a16="http://schemas.microsoft.com/office/drawing/2014/main" id="{7D9D4422-390D-2F4C-9102-BBCFED632D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928" y="5378850"/>
                  <a:ext cx="7888588" cy="372577"/>
                </a:xfrm>
                <a:prstGeom prst="rect">
                  <a:avLst/>
                </a:prstGeom>
                <a:blipFill>
                  <a:blip r:embed="rId3"/>
                  <a:stretch>
                    <a:fillRect t="-6667" b="-40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846786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F8068-47F3-FB49-8F22-F2C0A4F5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APPENDIX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DE2F61-51E6-2F41-94DC-439255C18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800" dirty="0" err="1"/>
              <a:t>Uhhh</a:t>
            </a:r>
            <a:r>
              <a:rPr lang="de-DE" sz="800" dirty="0"/>
              <a:t>, a </a:t>
            </a:r>
            <a:r>
              <a:rPr lang="de-DE" sz="800" dirty="0" err="1"/>
              <a:t>lecture</a:t>
            </a:r>
            <a:r>
              <a:rPr lang="de-DE" sz="800" dirty="0"/>
              <a:t> </a:t>
            </a:r>
            <a:r>
              <a:rPr lang="de-DE" sz="800" dirty="0" err="1"/>
              <a:t>with</a:t>
            </a:r>
            <a:r>
              <a:rPr lang="de-DE" sz="800" dirty="0"/>
              <a:t> a </a:t>
            </a:r>
            <a:r>
              <a:rPr lang="de-DE" sz="800" dirty="0" err="1"/>
              <a:t>hoepfully</a:t>
            </a:r>
            <a:r>
              <a:rPr lang="de-DE" sz="800" dirty="0"/>
              <a:t> </a:t>
            </a:r>
            <a:r>
              <a:rPr lang="de-DE" sz="800" dirty="0" err="1"/>
              <a:t>useful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2AEB5C-44B2-0249-9B20-44F54DBF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6749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55249DA-4A2B-BD4F-9B92-F67A63EE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D7C70A0-4133-504E-80E0-3CCF14841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400" dirty="0"/>
              <a:t>J. van </a:t>
            </a:r>
            <a:r>
              <a:rPr lang="de-DE" sz="1400" dirty="0" err="1"/>
              <a:t>Benthem</a:t>
            </a:r>
            <a:r>
              <a:rPr lang="de-DE" sz="1400" dirty="0"/>
              <a:t>, J. van </a:t>
            </a:r>
            <a:r>
              <a:rPr lang="de-DE" sz="1400" dirty="0" err="1"/>
              <a:t>Eijck</a:t>
            </a:r>
            <a:r>
              <a:rPr lang="de-DE" sz="1400" dirty="0"/>
              <a:t>, M. </a:t>
            </a:r>
            <a:r>
              <a:rPr lang="de-DE" sz="1400" dirty="0" err="1"/>
              <a:t>Gattinger</a:t>
            </a:r>
            <a:r>
              <a:rPr lang="de-DE" sz="1400" dirty="0"/>
              <a:t>, </a:t>
            </a:r>
            <a:r>
              <a:rPr lang="de-DE" sz="1400" dirty="0" err="1"/>
              <a:t>and</a:t>
            </a:r>
            <a:r>
              <a:rPr lang="de-DE" sz="1400" dirty="0"/>
              <a:t> K. Su. </a:t>
            </a:r>
            <a:r>
              <a:rPr lang="de-DE" sz="1400" dirty="0" err="1"/>
              <a:t>Symbolic</a:t>
            </a:r>
            <a:r>
              <a:rPr lang="de-DE" sz="1400" dirty="0"/>
              <a:t> </a:t>
            </a:r>
            <a:r>
              <a:rPr lang="de-DE" sz="1400" dirty="0" err="1"/>
              <a:t>model</a:t>
            </a:r>
            <a:r>
              <a:rPr lang="de-DE" sz="1400" dirty="0"/>
              <a:t> </a:t>
            </a:r>
            <a:r>
              <a:rPr lang="de-DE" sz="1400" dirty="0" err="1"/>
              <a:t>checking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dynamic</a:t>
            </a:r>
            <a:r>
              <a:rPr lang="de-DE" sz="1400" dirty="0"/>
              <a:t> </a:t>
            </a:r>
            <a:r>
              <a:rPr lang="de-DE" sz="1400" dirty="0" err="1"/>
              <a:t>epistemic</a:t>
            </a:r>
            <a:r>
              <a:rPr lang="de-DE" sz="1400" dirty="0"/>
              <a:t> </a:t>
            </a:r>
            <a:r>
              <a:rPr lang="de-DE" sz="1400" dirty="0" err="1"/>
              <a:t>logic</a:t>
            </a:r>
            <a:r>
              <a:rPr lang="de-DE" sz="1400" dirty="0"/>
              <a:t>. In W. van der </a:t>
            </a:r>
            <a:r>
              <a:rPr lang="de-DE" sz="1400" dirty="0" err="1"/>
              <a:t>Hoek</a:t>
            </a:r>
            <a:r>
              <a:rPr lang="de-DE" sz="1400" dirty="0"/>
              <a:t>, W. H. Holliday, </a:t>
            </a:r>
            <a:r>
              <a:rPr lang="de-DE" sz="1400" dirty="0" err="1"/>
              <a:t>and</a:t>
            </a:r>
            <a:r>
              <a:rPr lang="de-DE" sz="1400" dirty="0"/>
              <a:t> W.-f. Wang, </a:t>
            </a:r>
            <a:r>
              <a:rPr lang="de-DE" sz="1400" dirty="0" err="1"/>
              <a:t>editors</a:t>
            </a:r>
            <a:r>
              <a:rPr lang="de-DE" sz="1400" dirty="0"/>
              <a:t>, </a:t>
            </a:r>
            <a:r>
              <a:rPr lang="de-DE" sz="1400" dirty="0" err="1"/>
              <a:t>Logic</a:t>
            </a:r>
            <a:r>
              <a:rPr lang="de-DE" sz="1400" dirty="0"/>
              <a:t>, </a:t>
            </a:r>
            <a:r>
              <a:rPr lang="de-DE" sz="1400" dirty="0" err="1"/>
              <a:t>Rationality</a:t>
            </a:r>
            <a:r>
              <a:rPr lang="de-DE" sz="1400" dirty="0"/>
              <a:t>, </a:t>
            </a:r>
            <a:r>
              <a:rPr lang="de-DE" sz="1400" dirty="0" err="1"/>
              <a:t>and</a:t>
            </a:r>
            <a:r>
              <a:rPr lang="de-DE" sz="1400" dirty="0"/>
              <a:t> Interaction, </a:t>
            </a:r>
            <a:r>
              <a:rPr lang="de-DE" sz="1400" dirty="0" err="1"/>
              <a:t>pages</a:t>
            </a:r>
            <a:r>
              <a:rPr lang="de-DE" sz="1400" dirty="0"/>
              <a:t> 366–378, Berlin, Heidelberg, 2015. Springer Berlin Heidelberg.</a:t>
            </a:r>
          </a:p>
          <a:p>
            <a:r>
              <a:rPr lang="de-DE" sz="1400" dirty="0"/>
              <a:t>J. Van </a:t>
            </a:r>
            <a:r>
              <a:rPr lang="de-DE" sz="1400" dirty="0" err="1"/>
              <a:t>Benthem</a:t>
            </a:r>
            <a:r>
              <a:rPr lang="de-DE" sz="1400" dirty="0"/>
              <a:t>, J. Van </a:t>
            </a:r>
            <a:r>
              <a:rPr lang="de-DE" sz="1400" dirty="0" err="1"/>
              <a:t>Eijck</a:t>
            </a:r>
            <a:r>
              <a:rPr lang="de-DE" sz="1400" dirty="0"/>
              <a:t>, M. </a:t>
            </a:r>
            <a:r>
              <a:rPr lang="de-DE" sz="1400" dirty="0" err="1"/>
              <a:t>Gattinger</a:t>
            </a:r>
            <a:r>
              <a:rPr lang="de-DE" sz="1400" dirty="0"/>
              <a:t>, </a:t>
            </a:r>
            <a:r>
              <a:rPr lang="de-DE" sz="1400" dirty="0" err="1"/>
              <a:t>and</a:t>
            </a:r>
            <a:r>
              <a:rPr lang="de-DE" sz="1400" dirty="0"/>
              <a:t> K. Su. </a:t>
            </a:r>
            <a:r>
              <a:rPr lang="de-DE" sz="1400" dirty="0" err="1"/>
              <a:t>Symbolic</a:t>
            </a:r>
            <a:r>
              <a:rPr lang="de-DE" sz="1400" dirty="0"/>
              <a:t> </a:t>
            </a:r>
            <a:r>
              <a:rPr lang="de-DE" sz="1400" dirty="0" err="1"/>
              <a:t>model</a:t>
            </a:r>
            <a:r>
              <a:rPr lang="de-DE" sz="1400" dirty="0"/>
              <a:t> </a:t>
            </a:r>
            <a:r>
              <a:rPr lang="de-DE" sz="1400" dirty="0" err="1"/>
              <a:t>checking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dynamic</a:t>
            </a:r>
            <a:r>
              <a:rPr lang="de-DE" sz="1400" dirty="0"/>
              <a:t> </a:t>
            </a:r>
            <a:r>
              <a:rPr lang="de-DE" sz="1400" dirty="0" err="1"/>
              <a:t>epistemic</a:t>
            </a:r>
            <a:r>
              <a:rPr lang="de-DE" sz="1400" dirty="0"/>
              <a:t> </a:t>
            </a:r>
            <a:r>
              <a:rPr lang="de-DE" sz="1400" dirty="0" err="1"/>
              <a:t>logic</a:t>
            </a:r>
            <a:r>
              <a:rPr lang="de-DE" sz="1400" dirty="0"/>
              <a:t> — s5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beyond</a:t>
            </a:r>
            <a:r>
              <a:rPr lang="de-DE" sz="1400" dirty="0"/>
              <a:t>. Journal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Logic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Computation</a:t>
            </a:r>
            <a:r>
              <a:rPr lang="de-DE" sz="1400" dirty="0"/>
              <a:t>, 28(2):367–402, Mar. 2018.</a:t>
            </a:r>
          </a:p>
          <a:p>
            <a:r>
              <a:rPr lang="de-DE" sz="1400" dirty="0"/>
              <a:t>T. </a:t>
            </a:r>
            <a:r>
              <a:rPr lang="de-DE" sz="1400" dirty="0" err="1"/>
              <a:t>Charrier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F. </a:t>
            </a:r>
            <a:r>
              <a:rPr lang="de-DE" sz="1400" dirty="0" err="1"/>
              <a:t>Schwarzentruber</a:t>
            </a:r>
            <a:r>
              <a:rPr lang="de-DE" sz="1400" dirty="0"/>
              <a:t>. A </a:t>
            </a:r>
            <a:r>
              <a:rPr lang="de-DE" sz="1400" dirty="0" err="1"/>
              <a:t>succinct</a:t>
            </a:r>
            <a:r>
              <a:rPr lang="de-DE" sz="1400" dirty="0"/>
              <a:t> </a:t>
            </a:r>
            <a:r>
              <a:rPr lang="de-DE" sz="1400" dirty="0" err="1"/>
              <a:t>language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dynamic</a:t>
            </a:r>
            <a:r>
              <a:rPr lang="de-DE" sz="1400" dirty="0"/>
              <a:t> </a:t>
            </a:r>
            <a:r>
              <a:rPr lang="de-DE" sz="1400" dirty="0" err="1"/>
              <a:t>epistemic</a:t>
            </a:r>
            <a:r>
              <a:rPr lang="de-DE" sz="1400" dirty="0"/>
              <a:t> </a:t>
            </a:r>
            <a:r>
              <a:rPr lang="de-DE" sz="1400" dirty="0" err="1"/>
              <a:t>logic</a:t>
            </a:r>
            <a:r>
              <a:rPr lang="de-DE" sz="1400" dirty="0"/>
              <a:t>. In K. Larson, M. </a:t>
            </a:r>
            <a:r>
              <a:rPr lang="de-DE" sz="1400" dirty="0" err="1"/>
              <a:t>Winikoff</a:t>
            </a:r>
            <a:r>
              <a:rPr lang="de-DE" sz="1400" dirty="0"/>
              <a:t>, S. Das, </a:t>
            </a:r>
            <a:r>
              <a:rPr lang="de-DE" sz="1400" dirty="0" err="1"/>
              <a:t>and</a:t>
            </a:r>
            <a:r>
              <a:rPr lang="de-DE" sz="1400" dirty="0"/>
              <a:t> E. H. </a:t>
            </a:r>
            <a:r>
              <a:rPr lang="de-DE" sz="1400" dirty="0" err="1"/>
              <a:t>Durfee</a:t>
            </a:r>
            <a:r>
              <a:rPr lang="de-DE" sz="1400" dirty="0"/>
              <a:t>, </a:t>
            </a:r>
            <a:r>
              <a:rPr lang="de-DE" sz="1400" dirty="0" err="1"/>
              <a:t>editors</a:t>
            </a:r>
            <a:r>
              <a:rPr lang="de-DE" sz="1400" dirty="0"/>
              <a:t>, </a:t>
            </a:r>
            <a:r>
              <a:rPr lang="de-DE" sz="1400" dirty="0" err="1"/>
              <a:t>Proceedings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16th Conference on </a:t>
            </a:r>
            <a:r>
              <a:rPr lang="de-DE" sz="1400" dirty="0" err="1"/>
              <a:t>Autonomous</a:t>
            </a:r>
            <a:r>
              <a:rPr lang="de-DE" sz="1400" dirty="0"/>
              <a:t> </a:t>
            </a:r>
            <a:r>
              <a:rPr lang="de-DE" sz="1400" dirty="0" err="1"/>
              <a:t>Agents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MultiAgent</a:t>
            </a:r>
            <a:r>
              <a:rPr lang="de-DE" sz="1400" dirty="0"/>
              <a:t> Systems, AAMAS 2017, S ̃</a:t>
            </a:r>
            <a:r>
              <a:rPr lang="de-DE" sz="1400" dirty="0" err="1"/>
              <a:t>ao</a:t>
            </a:r>
            <a:r>
              <a:rPr lang="de-DE" sz="1400" dirty="0"/>
              <a:t> Paulo, </a:t>
            </a:r>
            <a:r>
              <a:rPr lang="de-DE" sz="1400" dirty="0" err="1"/>
              <a:t>Brazil</a:t>
            </a:r>
            <a:r>
              <a:rPr lang="de-DE" sz="1400" dirty="0"/>
              <a:t>, May 8-12, 2017, </a:t>
            </a:r>
            <a:r>
              <a:rPr lang="de-DE" sz="1400" dirty="0" err="1"/>
              <a:t>pages</a:t>
            </a:r>
            <a:r>
              <a:rPr lang="de-DE" sz="1400" dirty="0"/>
              <a:t> 123–131. ACM, 2017.</a:t>
            </a:r>
          </a:p>
          <a:p>
            <a:r>
              <a:rPr lang="de-DE" sz="1400" dirty="0"/>
              <a:t>T. </a:t>
            </a:r>
            <a:r>
              <a:rPr lang="de-DE" sz="1400" dirty="0" err="1"/>
              <a:t>Charrier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F. </a:t>
            </a:r>
            <a:r>
              <a:rPr lang="de-DE" sz="1400" dirty="0" err="1"/>
              <a:t>Schwarzentruber</a:t>
            </a:r>
            <a:r>
              <a:rPr lang="de-DE" sz="1400" dirty="0"/>
              <a:t>. </a:t>
            </a:r>
            <a:r>
              <a:rPr lang="de-DE" sz="1400" dirty="0" err="1"/>
              <a:t>Complexity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dynamic</a:t>
            </a:r>
            <a:r>
              <a:rPr lang="de-DE" sz="1400" dirty="0"/>
              <a:t> </a:t>
            </a:r>
            <a:r>
              <a:rPr lang="de-DE" sz="1400" dirty="0" err="1"/>
              <a:t>epistemic</a:t>
            </a:r>
            <a:r>
              <a:rPr lang="de-DE" sz="1400" dirty="0"/>
              <a:t> </a:t>
            </a:r>
            <a:r>
              <a:rPr lang="de-DE" sz="1400" dirty="0" err="1"/>
              <a:t>logic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common</a:t>
            </a:r>
            <a:r>
              <a:rPr lang="de-DE" sz="1400" dirty="0"/>
              <a:t> </a:t>
            </a:r>
            <a:r>
              <a:rPr lang="de-DE" sz="1400" dirty="0" err="1"/>
              <a:t>knowledge</a:t>
            </a:r>
            <a:r>
              <a:rPr lang="de-DE" sz="1400" dirty="0"/>
              <a:t>. In G. </a:t>
            </a:r>
            <a:r>
              <a:rPr lang="de-DE" sz="1400" dirty="0" err="1"/>
              <a:t>Bezhanishvili</a:t>
            </a:r>
            <a:r>
              <a:rPr lang="de-DE" sz="1400" dirty="0"/>
              <a:t>, G. </a:t>
            </a:r>
            <a:r>
              <a:rPr lang="de-DE" sz="1400" dirty="0" err="1"/>
              <a:t>D’Agostino</a:t>
            </a:r>
            <a:r>
              <a:rPr lang="de-DE" sz="1400" dirty="0"/>
              <a:t>, G. </a:t>
            </a:r>
            <a:r>
              <a:rPr lang="de-DE" sz="1400" dirty="0" err="1"/>
              <a:t>Metcalfe</a:t>
            </a:r>
            <a:r>
              <a:rPr lang="de-DE" sz="1400" dirty="0"/>
              <a:t>, </a:t>
            </a:r>
            <a:r>
              <a:rPr lang="de-DE" sz="1400" dirty="0" err="1"/>
              <a:t>and</a:t>
            </a:r>
            <a:r>
              <a:rPr lang="de-DE" sz="1400" dirty="0"/>
              <a:t> T. Studer, </a:t>
            </a:r>
            <a:r>
              <a:rPr lang="de-DE" sz="1400" dirty="0" err="1"/>
              <a:t>editors</a:t>
            </a:r>
            <a:r>
              <a:rPr lang="de-DE" sz="1400" dirty="0"/>
              <a:t>, </a:t>
            </a:r>
            <a:r>
              <a:rPr lang="de-DE" sz="1400" dirty="0" err="1"/>
              <a:t>Advances</a:t>
            </a:r>
            <a:r>
              <a:rPr lang="de-DE" sz="1400" dirty="0"/>
              <a:t> in Modal </a:t>
            </a:r>
            <a:r>
              <a:rPr lang="de-DE" sz="1400" dirty="0" err="1"/>
              <a:t>Logic</a:t>
            </a:r>
            <a:r>
              <a:rPr lang="de-DE" sz="1400" dirty="0"/>
              <a:t> 12, </a:t>
            </a:r>
            <a:r>
              <a:rPr lang="de-DE" sz="1400" dirty="0" err="1"/>
              <a:t>proceedings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12th </a:t>
            </a:r>
            <a:r>
              <a:rPr lang="de-DE" sz="1400" dirty="0" err="1"/>
              <a:t>conference</a:t>
            </a:r>
            <a:r>
              <a:rPr lang="de-DE" sz="1400" dirty="0"/>
              <a:t> on ”</a:t>
            </a:r>
            <a:r>
              <a:rPr lang="de-DE" sz="1400" dirty="0" err="1"/>
              <a:t>Advances</a:t>
            </a:r>
            <a:r>
              <a:rPr lang="de-DE" sz="1400" dirty="0"/>
              <a:t> in Modal </a:t>
            </a:r>
            <a:r>
              <a:rPr lang="de-DE" sz="1400" dirty="0" err="1"/>
              <a:t>Logic</a:t>
            </a:r>
            <a:r>
              <a:rPr lang="de-DE" sz="1400" dirty="0"/>
              <a:t>,” </a:t>
            </a:r>
            <a:r>
              <a:rPr lang="de-DE" sz="1400" dirty="0" err="1"/>
              <a:t>held</a:t>
            </a:r>
            <a:r>
              <a:rPr lang="de-DE" sz="1400" dirty="0"/>
              <a:t> in Bern, </a:t>
            </a:r>
            <a:r>
              <a:rPr lang="de-DE" sz="1400" dirty="0" err="1"/>
              <a:t>Switzerland</a:t>
            </a:r>
            <a:r>
              <a:rPr lang="de-DE" sz="1400" dirty="0"/>
              <a:t>, August 27-31, 2018, </a:t>
            </a:r>
            <a:r>
              <a:rPr lang="de-DE" sz="1400" dirty="0" err="1"/>
              <a:t>pages</a:t>
            </a:r>
            <a:r>
              <a:rPr lang="de-DE" sz="1400" dirty="0"/>
              <a:t> 103–122. College Publications, 2018.</a:t>
            </a:r>
          </a:p>
          <a:p>
            <a:r>
              <a:rPr lang="de-DE" sz="1400" dirty="0"/>
              <a:t>T. French, W. van der </a:t>
            </a:r>
            <a:r>
              <a:rPr lang="de-DE" sz="1400" dirty="0" err="1"/>
              <a:t>Hoek</a:t>
            </a:r>
            <a:r>
              <a:rPr lang="de-DE" sz="1400" dirty="0"/>
              <a:t>, P. Iliev, </a:t>
            </a:r>
            <a:r>
              <a:rPr lang="de-DE" sz="1400" dirty="0" err="1"/>
              <a:t>and</a:t>
            </a:r>
            <a:r>
              <a:rPr lang="de-DE" sz="1400" dirty="0"/>
              <a:t> B. P. </a:t>
            </a:r>
            <a:r>
              <a:rPr lang="de-DE" sz="1400" dirty="0" err="1"/>
              <a:t>Kooi</a:t>
            </a:r>
            <a:r>
              <a:rPr lang="de-DE" sz="1400" dirty="0"/>
              <a:t>. On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succinctness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some</a:t>
            </a:r>
            <a:r>
              <a:rPr lang="de-DE" sz="1400" dirty="0"/>
              <a:t> modal </a:t>
            </a:r>
            <a:r>
              <a:rPr lang="de-DE" sz="1400" dirty="0" err="1"/>
              <a:t>logics</a:t>
            </a:r>
            <a:r>
              <a:rPr lang="de-DE" sz="1400" dirty="0"/>
              <a:t>. </a:t>
            </a:r>
            <a:r>
              <a:rPr lang="de-DE" sz="1400" dirty="0" err="1"/>
              <a:t>Artif</a:t>
            </a:r>
            <a:r>
              <a:rPr lang="de-DE" sz="1400" dirty="0"/>
              <a:t>. </a:t>
            </a:r>
            <a:r>
              <a:rPr lang="de-DE" sz="1400" dirty="0" err="1"/>
              <a:t>Intell</a:t>
            </a:r>
            <a:r>
              <a:rPr lang="de-DE" sz="1400" dirty="0"/>
              <a:t>., 197:56–85, 2013.</a:t>
            </a:r>
          </a:p>
          <a:p>
            <a:endParaRPr lang="de-DE" sz="12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68AD43-8B1C-514F-B234-58DEC2B0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0845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D40EBF-11DE-094D-A016-D927375CF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Book </a:t>
            </a:r>
            <a:r>
              <a:rPr lang="de-DE" dirty="0" err="1"/>
              <a:t>references</a:t>
            </a:r>
            <a:r>
              <a:rPr lang="de-DE" dirty="0"/>
              <a:t>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7A7F3C-15CD-CD4F-8AA9-C57147D97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Jaakko </a:t>
            </a:r>
            <a:r>
              <a:rPr lang="de-DE" dirty="0" err="1"/>
              <a:t>Hintikka</a:t>
            </a:r>
            <a:r>
              <a:rPr lang="de-DE" dirty="0"/>
              <a:t>. Knowledge </a:t>
            </a:r>
            <a:r>
              <a:rPr lang="de-DE" dirty="0" err="1"/>
              <a:t>and</a:t>
            </a:r>
            <a:r>
              <a:rPr lang="de-DE" dirty="0"/>
              <a:t> Belief: An </a:t>
            </a:r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Logic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Notions</a:t>
            </a:r>
            <a:r>
              <a:rPr lang="de-DE" dirty="0"/>
              <a:t> (1962)</a:t>
            </a:r>
          </a:p>
          <a:p>
            <a:r>
              <a:rPr lang="de-DE" dirty="0"/>
              <a:t>J-J </a:t>
            </a:r>
            <a:r>
              <a:rPr lang="de-DE" dirty="0" err="1"/>
              <a:t>Ch</a:t>
            </a:r>
            <a:r>
              <a:rPr lang="de-DE" dirty="0"/>
              <a:t>. Meyer, van der </a:t>
            </a:r>
            <a:r>
              <a:rPr lang="de-DE" dirty="0" err="1"/>
              <a:t>Hoek</a:t>
            </a:r>
            <a:r>
              <a:rPr lang="de-DE" dirty="0"/>
              <a:t>, </a:t>
            </a:r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logic</a:t>
            </a:r>
            <a:r>
              <a:rPr lang="de-DE" dirty="0"/>
              <a:t> in AI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computer</a:t>
            </a:r>
            <a:r>
              <a:rPr lang="de-DE" dirty="0"/>
              <a:t> </a:t>
            </a:r>
            <a:r>
              <a:rPr lang="de-DE" dirty="0" err="1"/>
              <a:t>science</a:t>
            </a:r>
            <a:r>
              <a:rPr lang="de-DE" dirty="0"/>
              <a:t>, 1995</a:t>
            </a:r>
          </a:p>
          <a:p>
            <a:r>
              <a:rPr lang="de-DE" dirty="0"/>
              <a:t>Joseph Y. </a:t>
            </a:r>
            <a:r>
              <a:rPr lang="de-DE" dirty="0" err="1"/>
              <a:t>Halpern</a:t>
            </a:r>
            <a:r>
              <a:rPr lang="de-DE" dirty="0"/>
              <a:t>, Moshe </a:t>
            </a:r>
            <a:r>
              <a:rPr lang="de-DE" dirty="0" err="1"/>
              <a:t>Vardi</a:t>
            </a:r>
            <a:r>
              <a:rPr lang="de-DE" dirty="0"/>
              <a:t>, Ronald </a:t>
            </a:r>
            <a:r>
              <a:rPr lang="de-DE" dirty="0" err="1"/>
              <a:t>Fagin</a:t>
            </a:r>
            <a:r>
              <a:rPr lang="de-DE" dirty="0"/>
              <a:t> et </a:t>
            </a:r>
            <a:r>
              <a:rPr lang="de-DE" dirty="0" err="1"/>
              <a:t>Yoram</a:t>
            </a:r>
            <a:r>
              <a:rPr lang="de-DE" dirty="0"/>
              <a:t> Moses. </a:t>
            </a:r>
            <a:r>
              <a:rPr lang="de-DE" dirty="0" err="1"/>
              <a:t>Reasoning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 1995</a:t>
            </a:r>
          </a:p>
          <a:p>
            <a:r>
              <a:rPr lang="de-DE" dirty="0"/>
              <a:t> van </a:t>
            </a:r>
            <a:r>
              <a:rPr lang="de-DE" dirty="0" err="1"/>
              <a:t>Ditmarsch</a:t>
            </a:r>
            <a:r>
              <a:rPr lang="de-DE" dirty="0"/>
              <a:t>, van der </a:t>
            </a:r>
            <a:r>
              <a:rPr lang="de-DE" dirty="0" err="1"/>
              <a:t>Hoek</a:t>
            </a:r>
            <a:r>
              <a:rPr lang="de-DE" dirty="0"/>
              <a:t>, </a:t>
            </a:r>
            <a:r>
              <a:rPr lang="de-DE" dirty="0" err="1"/>
              <a:t>Kooi</a:t>
            </a:r>
            <a:r>
              <a:rPr lang="de-DE" dirty="0"/>
              <a:t>, Dynamic </a:t>
            </a:r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logic</a:t>
            </a:r>
            <a:r>
              <a:rPr lang="de-DE" dirty="0"/>
              <a:t>, 2007</a:t>
            </a:r>
          </a:p>
          <a:p>
            <a:r>
              <a:rPr lang="de-DE" dirty="0"/>
              <a:t> van </a:t>
            </a:r>
            <a:r>
              <a:rPr lang="de-DE" dirty="0" err="1"/>
              <a:t>Ditmarsch</a:t>
            </a:r>
            <a:r>
              <a:rPr lang="de-DE" dirty="0"/>
              <a:t>, Joseph Y. </a:t>
            </a:r>
            <a:r>
              <a:rPr lang="de-DE" dirty="0" err="1"/>
              <a:t>Halpern</a:t>
            </a:r>
            <a:r>
              <a:rPr lang="de-DE" dirty="0"/>
              <a:t>, van der </a:t>
            </a:r>
            <a:r>
              <a:rPr lang="de-DE" dirty="0" err="1"/>
              <a:t>Hoek</a:t>
            </a:r>
            <a:r>
              <a:rPr lang="de-DE" dirty="0"/>
              <a:t>, </a:t>
            </a:r>
            <a:r>
              <a:rPr lang="de-DE" dirty="0" err="1"/>
              <a:t>Kooi</a:t>
            </a:r>
            <a:r>
              <a:rPr lang="de-DE" dirty="0"/>
              <a:t>, Handbook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logic</a:t>
            </a:r>
            <a:r>
              <a:rPr lang="de-DE" dirty="0"/>
              <a:t>, 2015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ED8CE3-6487-A240-9E5B-C2B4C0C70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00039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Color Convention in this course</a:t>
            </a:r>
            <a:br>
              <a:rPr lang="en-US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96321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dirty="0">
                <a:solidFill>
                  <a:srgbClr val="008380"/>
                </a:solidFill>
              </a:rPr>
              <a:t>Formulae, when occurring inline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Newly introduced terminology and definitions</a:t>
            </a:r>
            <a:endParaRPr lang="en-US" sz="2400" dirty="0"/>
          </a:p>
          <a:p>
            <a:r>
              <a:rPr lang="en-US" sz="2400" dirty="0"/>
              <a:t>Important </a:t>
            </a:r>
            <a:r>
              <a:rPr lang="en-US" sz="2400" dirty="0">
                <a:solidFill>
                  <a:srgbClr val="FF0000"/>
                </a:solidFill>
              </a:rPr>
              <a:t>results (observations, theorems) </a:t>
            </a:r>
            <a:r>
              <a:rPr lang="en-US" sz="2400" dirty="0"/>
              <a:t>as well as emphasizing some aspects </a:t>
            </a:r>
          </a:p>
          <a:p>
            <a:r>
              <a:rPr lang="en-US" sz="2400" dirty="0">
                <a:solidFill>
                  <a:srgbClr val="FF6600"/>
                </a:solidFill>
              </a:rPr>
              <a:t>Examples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00"/>
                </a:solidFill>
              </a:rPr>
              <a:t>are given </a:t>
            </a:r>
            <a:r>
              <a:rPr lang="en-US" sz="2400" dirty="0">
                <a:solidFill>
                  <a:srgbClr val="FF6600"/>
                </a:solidFill>
              </a:rPr>
              <a:t>with standard orange with possibly light orange frame </a:t>
            </a:r>
            <a:endParaRPr lang="en-US" sz="2400" dirty="0"/>
          </a:p>
          <a:p>
            <a:r>
              <a:rPr lang="en-US" sz="2400" dirty="0"/>
              <a:t>Comments and notes</a:t>
            </a:r>
            <a:endParaRPr lang="en-US" sz="2400" dirty="0">
              <a:solidFill>
                <a:srgbClr val="FFFF99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Algorithms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endParaRPr lang="en-US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BAAFD5B9-2240-C74E-985A-51F5F4D02490}"/>
              </a:ext>
            </a:extLst>
          </p:cNvPr>
          <p:cNvSpPr/>
          <p:nvPr/>
        </p:nvSpPr>
        <p:spPr>
          <a:xfrm>
            <a:off x="7089837" y="1628800"/>
            <a:ext cx="1578941" cy="420436"/>
          </a:xfrm>
          <a:prstGeom prst="roundRect">
            <a:avLst>
              <a:gd name="adj" fmla="val 10000"/>
            </a:avLst>
          </a:prstGeom>
          <a:solidFill>
            <a:srgbClr val="032EF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63748465-3E26-B944-A757-81EDF4AEA94E}"/>
              </a:ext>
            </a:extLst>
          </p:cNvPr>
          <p:cNvSpPr/>
          <p:nvPr/>
        </p:nvSpPr>
        <p:spPr>
          <a:xfrm>
            <a:off x="6004482" y="2501486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000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85C06C64-C341-E945-BDFC-427A6423E4EA}"/>
              </a:ext>
            </a:extLst>
          </p:cNvPr>
          <p:cNvSpPr/>
          <p:nvPr/>
        </p:nvSpPr>
        <p:spPr>
          <a:xfrm>
            <a:off x="6004482" y="3248913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C0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2F2F2C6F-544A-7949-A51C-10301530178B}"/>
              </a:ext>
            </a:extLst>
          </p:cNvPr>
          <p:cNvSpPr/>
          <p:nvPr/>
        </p:nvSpPr>
        <p:spPr>
          <a:xfrm>
            <a:off x="5983553" y="3786122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FF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EC1080D4-6F71-0A44-9E7C-2483D314596E}"/>
              </a:ext>
            </a:extLst>
          </p:cNvPr>
          <p:cNvSpPr/>
          <p:nvPr/>
        </p:nvSpPr>
        <p:spPr>
          <a:xfrm>
            <a:off x="6004482" y="4303844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5956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436EF2-C360-784A-8EE1-4ACA26185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Interaction </a:t>
            </a:r>
            <a:r>
              <a:rPr lang="de-DE" dirty="0" err="1"/>
              <a:t>relies</a:t>
            </a:r>
            <a:r>
              <a:rPr lang="de-DE" dirty="0"/>
              <a:t> on </a:t>
            </a:r>
            <a:r>
              <a:rPr lang="de-DE" dirty="0" err="1"/>
              <a:t>knowledge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192F15-57B6-1146-AC27-63E4D0A47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err="1"/>
              <a:t>if</a:t>
            </a:r>
            <a:r>
              <a:rPr lang="de-DE" b="1" dirty="0"/>
              <a:t> </a:t>
            </a:r>
            <a:r>
              <a:rPr lang="de-DE" dirty="0"/>
              <a:t>I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safe</a:t>
            </a:r>
            <a:r>
              <a:rPr lang="de-DE" dirty="0"/>
              <a:t> </a:t>
            </a:r>
            <a:r>
              <a:rPr lang="de-DE" b="1" dirty="0" err="1"/>
              <a:t>then</a:t>
            </a:r>
            <a:r>
              <a:rPr lang="de-DE" b="1" dirty="0"/>
              <a:t> </a:t>
            </a:r>
            <a:r>
              <a:rPr lang="de-DE" dirty="0"/>
              <a:t>I </a:t>
            </a:r>
            <a:r>
              <a:rPr lang="de-DE" dirty="0" err="1"/>
              <a:t>go</a:t>
            </a:r>
            <a:r>
              <a:rPr lang="de-DE" dirty="0"/>
              <a:t> </a:t>
            </a:r>
          </a:p>
          <a:p>
            <a:r>
              <a:rPr lang="de-DE" b="1" dirty="0" err="1"/>
              <a:t>if</a:t>
            </a:r>
            <a:r>
              <a:rPr lang="de-DE" b="1" dirty="0"/>
              <a:t> </a:t>
            </a:r>
            <a:r>
              <a:rPr lang="de-DE" dirty="0"/>
              <a:t>I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b="1" dirty="0" err="1"/>
              <a:t>then</a:t>
            </a:r>
            <a:r>
              <a:rPr lang="de-DE" b="1" dirty="0"/>
              <a:t> </a:t>
            </a:r>
            <a:r>
              <a:rPr lang="de-DE" dirty="0"/>
              <a:t>I </a:t>
            </a:r>
            <a:r>
              <a:rPr lang="de-DE" dirty="0" err="1"/>
              <a:t>join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</a:p>
          <a:p>
            <a:r>
              <a:rPr lang="de-DE" b="1" dirty="0" err="1"/>
              <a:t>if</a:t>
            </a:r>
            <a:r>
              <a:rPr lang="de-DE" b="1" dirty="0"/>
              <a:t> </a:t>
            </a:r>
            <a:r>
              <a:rPr lang="de-DE" dirty="0"/>
              <a:t>(I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safe</a:t>
            </a:r>
            <a:r>
              <a:rPr lang="de-DE" dirty="0"/>
              <a:t>) </a:t>
            </a:r>
            <a:r>
              <a:rPr lang="de-DE" dirty="0" err="1"/>
              <a:t>and</a:t>
            </a:r>
            <a:r>
              <a:rPr lang="de-DE" dirty="0"/>
              <a:t> (I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do not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safe</a:t>
            </a:r>
            <a:r>
              <a:rPr lang="de-DE" dirty="0"/>
              <a:t>) </a:t>
            </a:r>
            <a:r>
              <a:rPr lang="de-DE" b="1" dirty="0" err="1"/>
              <a:t>then</a:t>
            </a:r>
            <a:r>
              <a:rPr lang="de-DE" b="1" dirty="0"/>
              <a:t> </a:t>
            </a:r>
            <a:r>
              <a:rPr lang="de-DE" dirty="0"/>
              <a:t>I </a:t>
            </a:r>
            <a:r>
              <a:rPr lang="de-DE" dirty="0" err="1"/>
              <a:t>tell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safe</a:t>
            </a:r>
            <a:r>
              <a:rPr lang="de-DE" dirty="0"/>
              <a:t> </a:t>
            </a:r>
          </a:p>
          <a:p>
            <a:r>
              <a:rPr lang="de-DE" b="1" dirty="0" err="1"/>
              <a:t>if</a:t>
            </a:r>
            <a:r>
              <a:rPr lang="de-DE" b="1" dirty="0"/>
              <a:t> </a:t>
            </a:r>
            <a:r>
              <a:rPr lang="de-DE" dirty="0"/>
              <a:t>I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safe</a:t>
            </a:r>
            <a:r>
              <a:rPr lang="de-DE" dirty="0"/>
              <a:t> </a:t>
            </a:r>
            <a:r>
              <a:rPr lang="de-DE" b="1" dirty="0" err="1"/>
              <a:t>then</a:t>
            </a:r>
            <a:br>
              <a:rPr lang="de-DE" b="1" dirty="0"/>
            </a:br>
            <a:r>
              <a:rPr lang="de-DE" dirty="0"/>
              <a:t>I do not </a:t>
            </a:r>
            <a:r>
              <a:rPr lang="de-DE" dirty="0" err="1"/>
              <a:t>tell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safe</a:t>
            </a:r>
            <a:r>
              <a:rPr lang="de-DE" dirty="0"/>
              <a:t> </a:t>
            </a:r>
          </a:p>
          <a:p>
            <a:r>
              <a:rPr lang="de-DE" b="1" dirty="0" err="1"/>
              <a:t>if</a:t>
            </a:r>
            <a:r>
              <a:rPr lang="de-DE" b="1" dirty="0"/>
              <a:t> </a:t>
            </a:r>
            <a:r>
              <a:rPr lang="de-DE" dirty="0"/>
              <a:t>I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 I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safe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not </a:t>
            </a:r>
            <a:r>
              <a:rPr lang="de-DE" b="1" dirty="0" err="1"/>
              <a:t>then</a:t>
            </a:r>
            <a:br>
              <a:rPr lang="de-DE" b="1" dirty="0"/>
            </a:br>
            <a:r>
              <a:rPr lang="de-DE" dirty="0"/>
              <a:t>I do not </a:t>
            </a:r>
            <a:r>
              <a:rPr lang="de-DE" dirty="0" err="1"/>
              <a:t>wait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message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3D86C3-AA4C-464D-9102-171B57E11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131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422A2F-66FE-E647-BDC1-A2B525011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Towards</a:t>
            </a:r>
            <a:r>
              <a:rPr lang="de-DE" dirty="0"/>
              <a:t> XAI?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A63ABB-7FD6-F84B-8D95-3C1F76755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XAI = </a:t>
            </a:r>
            <a:r>
              <a:rPr lang="de-DE" dirty="0" err="1"/>
              <a:t>explainable</a:t>
            </a:r>
            <a:r>
              <a:rPr lang="de-DE" dirty="0"/>
              <a:t> AI:  Need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built</a:t>
            </a:r>
            <a:r>
              <a:rPr lang="de-DE" dirty="0"/>
              <a:t> </a:t>
            </a:r>
            <a:r>
              <a:rPr lang="de-DE" dirty="0" err="1"/>
              <a:t>understandable</a:t>
            </a:r>
            <a:r>
              <a:rPr lang="de-DE" dirty="0"/>
              <a:t> (human </a:t>
            </a:r>
            <a:r>
              <a:rPr lang="de-DE" dirty="0" err="1"/>
              <a:t>comprehensible</a:t>
            </a:r>
            <a:r>
              <a:rPr lang="de-DE" dirty="0"/>
              <a:t>) AI </a:t>
            </a:r>
            <a:r>
              <a:rPr lang="de-DE" dirty="0" err="1"/>
              <a:t>systems</a:t>
            </a:r>
            <a:endParaRPr lang="de-DE" dirty="0"/>
          </a:p>
          <a:p>
            <a:r>
              <a:rPr lang="de-DE" dirty="0"/>
              <a:t>XAI </a:t>
            </a:r>
            <a:r>
              <a:rPr lang="de-DE" dirty="0" err="1"/>
              <a:t>for</a:t>
            </a:r>
            <a:r>
              <a:rPr lang="de-DE" dirty="0"/>
              <a:t> multi-agent </a:t>
            </a:r>
            <a:r>
              <a:rPr lang="de-DE" dirty="0" err="1"/>
              <a:t>systems</a:t>
            </a:r>
            <a:r>
              <a:rPr lang="de-DE" dirty="0"/>
              <a:t>?</a:t>
            </a:r>
          </a:p>
          <a:p>
            <a:pPr lvl="1"/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Robots</a:t>
            </a:r>
            <a:r>
              <a:rPr lang="de-DE" dirty="0"/>
              <a:t> </a:t>
            </a:r>
            <a:r>
              <a:rPr lang="de-DE" dirty="0" err="1"/>
              <a:t>interacting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humans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Legal </a:t>
            </a:r>
            <a:r>
              <a:rPr lang="de-DE" dirty="0" err="1"/>
              <a:t>issues</a:t>
            </a:r>
            <a:r>
              <a:rPr lang="de-DE" dirty="0"/>
              <a:t> in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failures</a:t>
            </a:r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2E211D-55FB-D649-B1FA-DAD35D1F1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02B3B16-1A00-FD42-98E3-7E9AD2570550}"/>
              </a:ext>
            </a:extLst>
          </p:cNvPr>
          <p:cNvGrpSpPr/>
          <p:nvPr/>
        </p:nvGrpSpPr>
        <p:grpSpPr>
          <a:xfrm>
            <a:off x="571993" y="3933056"/>
            <a:ext cx="7888588" cy="2119052"/>
            <a:chOff x="627706" y="2692524"/>
            <a:chExt cx="7888588" cy="2119052"/>
          </a:xfrm>
        </p:grpSpPr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4351EEB8-4EDB-1741-9600-C8CFAE88593F}"/>
                </a:ext>
              </a:extLst>
            </p:cNvPr>
            <p:cNvSpPr txBox="1"/>
            <p:nvPr/>
          </p:nvSpPr>
          <p:spPr>
            <a:xfrm>
              <a:off x="627706" y="2692524"/>
              <a:ext cx="7888588" cy="760382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4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r>
                <a:rPr lang="de-DE" sz="24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400" dirty="0" err="1">
                  <a:solidFill>
                    <a:schemeClr val="bg1"/>
                  </a:solidFill>
                </a:rPr>
                <a:t>Explanations</a:t>
              </a:r>
              <a:r>
                <a:rPr lang="de-DE" sz="2400" dirty="0">
                  <a:solidFill>
                    <a:schemeClr val="bg1"/>
                  </a:solidFill>
                </a:rPr>
                <a:t> </a:t>
              </a:r>
              <a:r>
                <a:rPr lang="de-DE" sz="2400" dirty="0" err="1">
                  <a:solidFill>
                    <a:schemeClr val="bg1"/>
                  </a:solidFill>
                </a:rPr>
                <a:t>of</a:t>
              </a:r>
              <a:r>
                <a:rPr lang="de-DE" sz="2400" dirty="0">
                  <a:solidFill>
                    <a:schemeClr val="bg1"/>
                  </a:solidFill>
                </a:rPr>
                <a:t> a </a:t>
              </a:r>
              <a:r>
                <a:rPr lang="de-DE" sz="2400" dirty="0" err="1">
                  <a:solidFill>
                    <a:schemeClr val="bg1"/>
                  </a:solidFill>
                </a:rPr>
                <a:t>robot</a:t>
              </a:r>
              <a:r>
                <a:rPr lang="de-DE" sz="2400" dirty="0">
                  <a:solidFill>
                    <a:schemeClr val="bg1"/>
                  </a:solidFill>
                </a:rPr>
                <a:t> </a:t>
              </a:r>
              <a:r>
                <a:rPr lang="de-DE" sz="2400" dirty="0" err="1">
                  <a:solidFill>
                    <a:schemeClr val="bg1"/>
                  </a:solidFill>
                </a:rPr>
                <a:t>exploring</a:t>
              </a:r>
              <a:r>
                <a:rPr lang="de-DE" sz="2400" dirty="0">
                  <a:solidFill>
                    <a:schemeClr val="bg1"/>
                  </a:solidFill>
                </a:rPr>
                <a:t> a </a:t>
              </a:r>
              <a:r>
                <a:rPr lang="de-DE" sz="2400" dirty="0" err="1">
                  <a:solidFill>
                    <a:schemeClr val="bg1"/>
                  </a:solidFill>
                </a:rPr>
                <a:t>world</a:t>
              </a:r>
              <a:r>
                <a:rPr lang="de-DE" sz="2400" dirty="0">
                  <a:solidFill>
                    <a:schemeClr val="bg1"/>
                  </a:solidFill>
                </a:rPr>
                <a:t>)</a:t>
              </a:r>
            </a:p>
            <a:p>
              <a:pPr marL="90603">
                <a:spcBef>
                  <a:spcPts val="69"/>
                </a:spcBef>
              </a:pP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6">
                  <a:extLst>
                    <a:ext uri="{FF2B5EF4-FFF2-40B4-BE49-F238E27FC236}">
                      <a16:creationId xmlns:a16="http://schemas.microsoft.com/office/drawing/2014/main" id="{0083C0F5-7F25-2A46-AD22-6C0B53845C8E}"/>
                    </a:ext>
                  </a:extLst>
                </p:cNvPr>
                <p:cNvSpPr txBox="1"/>
                <p:nvPr/>
              </p:nvSpPr>
              <p:spPr>
                <a:xfrm>
                  <a:off x="627706" y="3149583"/>
                  <a:ext cx="7888588" cy="1661993"/>
                </a:xfrm>
                <a:prstGeom prst="rect">
                  <a:avLst/>
                </a:prstGeom>
                <a:solidFill>
                  <a:srgbClr val="FEFBF2"/>
                </a:solidFill>
              </p:spPr>
              <p:txBody>
                <a:bodyPr vert="horz" wrap="square" lIns="0" tIns="0" rIns="0" bIns="0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de-DE" dirty="0"/>
                    <a:t>I </a:t>
                  </a:r>
                  <a:r>
                    <a:rPr lang="de-DE" dirty="0" err="1"/>
                    <a:t>turned</a:t>
                  </a:r>
                  <a:r>
                    <a:rPr lang="de-DE" dirty="0"/>
                    <a:t> </a:t>
                  </a:r>
                  <a:r>
                    <a:rPr lang="de-DE" dirty="0" err="1"/>
                    <a:t>left</a:t>
                  </a:r>
                  <a:r>
                    <a:rPr lang="de-DE" dirty="0"/>
                    <a:t> </a:t>
                  </a:r>
                  <a:r>
                    <a:rPr lang="de-DE" dirty="0" err="1"/>
                    <a:t>because</a:t>
                  </a:r>
                  <a:r>
                    <a:rPr lang="de-DE" dirty="0"/>
                    <a:t> x = 0 </a:t>
                  </a:r>
                  <a:r>
                    <a:rPr lang="de-DE" dirty="0" err="1"/>
                    <a:t>and</a:t>
                  </a:r>
                  <a:r>
                    <a:rPr lang="de-DE" dirty="0"/>
                    <a:t> </a:t>
                  </a:r>
                  <a:r>
                    <a:rPr lang="de-DE" dirty="0" err="1"/>
                    <a:t>y</a:t>
                  </a:r>
                  <a:r>
                    <a:rPr lang="de-DE" dirty="0"/>
                    <a:t> &gt; 5 </a:t>
                  </a:r>
                  <a:br>
                    <a:rPr lang="de-DE" dirty="0"/>
                  </a:b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⇒ </m:t>
                      </m:r>
                    </m:oMath>
                  </a14:m>
                  <a:r>
                    <a:rPr lang="de-DE" dirty="0">
                      <a:solidFill>
                        <a:srgbClr val="FF0000"/>
                      </a:solidFill>
                    </a:rPr>
                    <a:t>not </a:t>
                  </a:r>
                  <a:r>
                    <a:rPr lang="de-DE" dirty="0"/>
                    <a:t>human </a:t>
                  </a:r>
                  <a:r>
                    <a:rPr lang="de-DE" dirty="0" err="1"/>
                    <a:t>understandable</a:t>
                  </a:r>
                  <a:endParaRPr lang="de-DE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de-DE" dirty="0"/>
                    <a:t>I </a:t>
                  </a:r>
                  <a:r>
                    <a:rPr lang="de-DE" dirty="0" err="1"/>
                    <a:t>turned</a:t>
                  </a:r>
                  <a:r>
                    <a:rPr lang="de-DE" dirty="0"/>
                    <a:t> </a:t>
                  </a:r>
                  <a:r>
                    <a:rPr lang="de-DE" dirty="0" err="1"/>
                    <a:t>left</a:t>
                  </a:r>
                  <a:r>
                    <a:rPr lang="de-DE" dirty="0"/>
                    <a:t> </a:t>
                  </a:r>
                  <a:r>
                    <a:rPr lang="de-DE" dirty="0" err="1"/>
                    <a:t>because</a:t>
                  </a:r>
                  <a:r>
                    <a:rPr lang="de-DE" dirty="0"/>
                    <a:t> </a:t>
                  </a:r>
                  <a:r>
                    <a:rPr lang="de-DE" dirty="0" err="1"/>
                    <a:t>my</a:t>
                  </a:r>
                  <a:r>
                    <a:rPr lang="de-DE" dirty="0"/>
                    <a:t> </a:t>
                  </a:r>
                  <a:r>
                    <a:rPr lang="de-DE" dirty="0" err="1"/>
                    <a:t>neuron</a:t>
                  </a:r>
                  <a:r>
                    <a:rPr lang="de-DE" dirty="0"/>
                    <a:t> 53 was </a:t>
                  </a:r>
                  <a:r>
                    <a:rPr lang="de-DE" dirty="0" err="1"/>
                    <a:t>activated</a:t>
                  </a:r>
                  <a:r>
                    <a:rPr lang="de-DE" dirty="0"/>
                    <a:t>.</a:t>
                  </a:r>
                  <a:br>
                    <a:rPr lang="de-DE" dirty="0"/>
                  </a:b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⇒ </m:t>
                      </m:r>
                    </m:oMath>
                  </a14:m>
                  <a:r>
                    <a:rPr lang="de-DE" dirty="0">
                      <a:solidFill>
                        <a:srgbClr val="FF0000"/>
                      </a:solidFill>
                    </a:rPr>
                    <a:t>not</a:t>
                  </a:r>
                  <a:r>
                    <a:rPr lang="de-DE" dirty="0"/>
                    <a:t> human </a:t>
                  </a:r>
                  <a:r>
                    <a:rPr lang="de-DE" dirty="0" err="1"/>
                    <a:t>understandable</a:t>
                  </a:r>
                  <a:endParaRPr lang="de-DE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de-DE" dirty="0"/>
                    <a:t>I </a:t>
                  </a:r>
                  <a:r>
                    <a:rPr lang="de-DE" dirty="0" err="1"/>
                    <a:t>turned</a:t>
                  </a:r>
                  <a:r>
                    <a:rPr lang="de-DE" dirty="0"/>
                    <a:t> </a:t>
                  </a:r>
                  <a:r>
                    <a:rPr lang="de-DE" dirty="0" err="1"/>
                    <a:t>left</a:t>
                  </a:r>
                  <a:r>
                    <a:rPr lang="de-DE" dirty="0"/>
                    <a:t> </a:t>
                  </a:r>
                  <a:r>
                    <a:rPr lang="de-DE" dirty="0" err="1"/>
                    <a:t>because</a:t>
                  </a:r>
                  <a:r>
                    <a:rPr lang="de-DE" dirty="0"/>
                    <a:t> I </a:t>
                  </a:r>
                  <a:r>
                    <a:rPr lang="de-DE" i="1" dirty="0" err="1">
                      <a:solidFill>
                        <a:srgbClr val="3C8C93"/>
                      </a:solidFill>
                    </a:rPr>
                    <a:t>knew</a:t>
                  </a:r>
                  <a:r>
                    <a:rPr lang="de-DE" i="1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de-DE" i="1" dirty="0"/>
                    <a:t> </a:t>
                  </a:r>
                  <a:r>
                    <a:rPr lang="de-DE" dirty="0" err="1"/>
                    <a:t>this</a:t>
                  </a:r>
                  <a:r>
                    <a:rPr lang="de-DE" dirty="0"/>
                    <a:t> </a:t>
                  </a:r>
                  <a:r>
                    <a:rPr lang="de-DE" dirty="0" err="1"/>
                    <a:t>area</a:t>
                  </a:r>
                  <a:r>
                    <a:rPr lang="de-DE" dirty="0"/>
                    <a:t> was not </a:t>
                  </a:r>
                  <a:r>
                    <a:rPr lang="de-DE" dirty="0" err="1"/>
                    <a:t>explored</a:t>
                  </a:r>
                  <a:r>
                    <a:rPr lang="de-DE" dirty="0"/>
                    <a:t>. </a:t>
                  </a:r>
                  <a:br>
                    <a:rPr lang="de-DE" dirty="0"/>
                  </a:b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⇒ </m:t>
                      </m:r>
                    </m:oMath>
                  </a14:m>
                  <a:r>
                    <a:rPr lang="de-DE" dirty="0">
                      <a:solidFill>
                        <a:srgbClr val="3C8C93"/>
                      </a:solidFill>
                    </a:rPr>
                    <a:t>human </a:t>
                  </a:r>
                  <a:r>
                    <a:rPr lang="de-DE" dirty="0" err="1">
                      <a:solidFill>
                        <a:srgbClr val="3C8C93"/>
                      </a:solidFill>
                    </a:rPr>
                    <a:t>understandable</a:t>
                  </a:r>
                  <a:endParaRPr lang="de-DE" dirty="0">
                    <a:solidFill>
                      <a:srgbClr val="3C8C93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object 6">
                  <a:extLst>
                    <a:ext uri="{FF2B5EF4-FFF2-40B4-BE49-F238E27FC236}">
                      <a16:creationId xmlns:a16="http://schemas.microsoft.com/office/drawing/2014/main" id="{0083C0F5-7F25-2A46-AD22-6C0B53845C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706" y="3149583"/>
                  <a:ext cx="7888588" cy="1661993"/>
                </a:xfrm>
                <a:prstGeom prst="rect">
                  <a:avLst/>
                </a:prstGeom>
                <a:blipFill>
                  <a:blip r:embed="rId2"/>
                  <a:stretch>
                    <a:fillRect l="-1768" t="-4545" b="-757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0510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2D24E8-3E81-BE48-A459-08FF54C5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reasoning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1BED0E-EA1C-2243-842E-92F636C0D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Given</a:t>
            </a:r>
            <a:endParaRPr lang="de-DE" dirty="0"/>
          </a:p>
          <a:p>
            <a:pPr lvl="1"/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agents</a:t>
            </a:r>
            <a:r>
              <a:rPr lang="de-DE" dirty="0"/>
              <a:t> sense</a:t>
            </a:r>
          </a:p>
          <a:p>
            <a:pPr lvl="1"/>
            <a:r>
              <a:rPr lang="de-DE" dirty="0"/>
              <a:t>The </a:t>
            </a:r>
            <a:r>
              <a:rPr lang="de-DE" dirty="0" err="1"/>
              <a:t>actions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communications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occurred</a:t>
            </a:r>
            <a:endParaRPr lang="de-DE" dirty="0"/>
          </a:p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agent</a:t>
            </a:r>
            <a:r>
              <a:rPr lang="de-DE" dirty="0"/>
              <a:t> </a:t>
            </a:r>
            <a:r>
              <a:rPr lang="de-DE" dirty="0" err="1"/>
              <a:t>know</a:t>
            </a:r>
            <a:r>
              <a:rPr lang="de-DE" dirty="0"/>
              <a:t>?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DC3C15-8668-BD46-92C5-5098A8A7A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4746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88E2D0-F6DB-C846-967C-DA9118FDA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Once</a:t>
            </a:r>
            <a:r>
              <a:rPr lang="de-DE" dirty="0"/>
              <a:t> upon a time ... In 2011 -212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2BCDEC-DF5A-DB42-815C-6AF9D7B5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1583953"/>
          </a:xfrm>
        </p:spPr>
        <p:txBody>
          <a:bodyPr/>
          <a:lstStyle/>
          <a:p>
            <a:r>
              <a:rPr lang="de-DE" dirty="0" err="1"/>
              <a:t>Schwarzentruber</a:t>
            </a:r>
            <a:r>
              <a:rPr lang="de-DE" dirty="0"/>
              <a:t> (2. </a:t>
            </a:r>
            <a:r>
              <a:rPr lang="de-DE" dirty="0" err="1"/>
              <a:t>presenter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AAMAS 2019) </a:t>
            </a:r>
            <a:r>
              <a:rPr lang="de-DE" dirty="0" err="1"/>
              <a:t>says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/>
              <a:t> „I </a:t>
            </a:r>
            <a:r>
              <a:rPr lang="de-DE" dirty="0" err="1"/>
              <a:t>explained</a:t>
            </a:r>
            <a:r>
              <a:rPr lang="de-DE" dirty="0"/>
              <a:t> </a:t>
            </a:r>
            <a:r>
              <a:rPr lang="de-DE" dirty="0" err="1"/>
              <a:t>epistemic</a:t>
            </a:r>
            <a:r>
              <a:rPr lang="de-DE" dirty="0"/>
              <a:t> </a:t>
            </a:r>
            <a:r>
              <a:rPr lang="de-DE" dirty="0" err="1"/>
              <a:t>logic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researchers</a:t>
            </a:r>
            <a:r>
              <a:rPr lang="de-DE" dirty="0"/>
              <a:t> in </a:t>
            </a:r>
            <a:r>
              <a:rPr lang="de-DE" dirty="0" err="1"/>
              <a:t>logic</a:t>
            </a:r>
            <a:r>
              <a:rPr lang="de-DE" dirty="0"/>
              <a:t>/AI/</a:t>
            </a:r>
            <a:r>
              <a:rPr lang="de-DE" dirty="0" err="1"/>
              <a:t>verification</a:t>
            </a:r>
            <a:r>
              <a:rPr lang="de-DE" dirty="0"/>
              <a:t>...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... But </a:t>
            </a:r>
            <a:r>
              <a:rPr lang="de-DE" dirty="0" err="1"/>
              <a:t>nobody</a:t>
            </a:r>
            <a:r>
              <a:rPr lang="de-DE" dirty="0"/>
              <a:t> </a:t>
            </a:r>
            <a:r>
              <a:rPr lang="de-DE" dirty="0" err="1"/>
              <a:t>understood</a:t>
            </a:r>
            <a:r>
              <a:rPr lang="de-DE" dirty="0"/>
              <a:t> </a:t>
            </a:r>
            <a:r>
              <a:rPr lang="de-DE" dirty="0" err="1"/>
              <a:t>me</a:t>
            </a:r>
            <a:r>
              <a:rPr lang="de-DE" dirty="0"/>
              <a:t> ...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CDD1BB-1CA7-884A-B821-E83238781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EBDA886-02D0-B44F-940B-1B8A2366E0FE}"/>
              </a:ext>
            </a:extLst>
          </p:cNvPr>
          <p:cNvSpPr txBox="1"/>
          <p:nvPr/>
        </p:nvSpPr>
        <p:spPr>
          <a:xfrm>
            <a:off x="3419872" y="305966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P= </a:t>
            </a:r>
            <a:r>
              <a:rPr lang="de-DE" dirty="0" err="1"/>
              <a:t>false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C8BA81F-8ABC-C442-90A3-A3EF43ACA16F}"/>
              </a:ext>
            </a:extLst>
          </p:cNvPr>
          <p:cNvSpPr txBox="1"/>
          <p:nvPr/>
        </p:nvSpPr>
        <p:spPr>
          <a:xfrm>
            <a:off x="3465285" y="4077073"/>
            <a:ext cx="89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P= </a:t>
            </a:r>
            <a:r>
              <a:rPr lang="de-DE" dirty="0" err="1"/>
              <a:t>true</a:t>
            </a:r>
            <a:endParaRPr lang="de-DE" dirty="0"/>
          </a:p>
        </p:txBody>
      </p:sp>
      <p:cxnSp>
        <p:nvCxnSpPr>
          <p:cNvPr id="9" name="Gekrümmte Verbindung 8">
            <a:extLst>
              <a:ext uri="{FF2B5EF4-FFF2-40B4-BE49-F238E27FC236}">
                <a16:creationId xmlns:a16="http://schemas.microsoft.com/office/drawing/2014/main" id="{4D1B6771-353F-134C-A61C-DA967D0694AF}"/>
              </a:ext>
            </a:extLst>
          </p:cNvPr>
          <p:cNvCxnSpPr>
            <a:cxnSpLocks/>
            <a:stCxn id="5" idx="1"/>
            <a:endCxn id="7" idx="1"/>
          </p:cNvCxnSpPr>
          <p:nvPr/>
        </p:nvCxnSpPr>
        <p:spPr>
          <a:xfrm rot="10800000" flipH="1" flipV="1">
            <a:off x="3419871" y="3244333"/>
            <a:ext cx="45413" cy="1017405"/>
          </a:xfrm>
          <a:prstGeom prst="curvedConnector3">
            <a:avLst>
              <a:gd name="adj1" fmla="val -503380"/>
            </a:avLst>
          </a:prstGeom>
          <a:ln>
            <a:solidFill>
              <a:srgbClr val="032E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krümmte Verbindung 10">
            <a:extLst>
              <a:ext uri="{FF2B5EF4-FFF2-40B4-BE49-F238E27FC236}">
                <a16:creationId xmlns:a16="http://schemas.microsoft.com/office/drawing/2014/main" id="{945FB29B-B570-944E-9CA7-E625F40C496C}"/>
              </a:ext>
            </a:extLst>
          </p:cNvPr>
          <p:cNvCxnSpPr>
            <a:cxnSpLocks/>
            <a:stCxn id="5" idx="3"/>
            <a:endCxn id="7" idx="3"/>
          </p:cNvCxnSpPr>
          <p:nvPr/>
        </p:nvCxnSpPr>
        <p:spPr>
          <a:xfrm>
            <a:off x="4355976" y="3244334"/>
            <a:ext cx="12700" cy="1017405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22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C41B14-EA5D-A04F-80C8-DCC3EA6BD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worlds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CBEFC3-7E5F-014E-9FAE-051DA702C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„...  But, </a:t>
            </a:r>
            <a:r>
              <a:rPr lang="de-DE" dirty="0" err="1"/>
              <a:t>since</a:t>
            </a:r>
            <a:r>
              <a:rPr lang="de-DE" dirty="0"/>
              <a:t> 2017, </a:t>
            </a:r>
            <a:r>
              <a:rPr lang="de-DE" dirty="0" err="1"/>
              <a:t>everybody</a:t>
            </a:r>
            <a:r>
              <a:rPr lang="de-DE" dirty="0"/>
              <a:t> </a:t>
            </a:r>
            <a:r>
              <a:rPr lang="de-DE" dirty="0" err="1"/>
              <a:t>understood</a:t>
            </a:r>
            <a:r>
              <a:rPr lang="de-DE" dirty="0"/>
              <a:t> </a:t>
            </a:r>
            <a:r>
              <a:rPr lang="de-DE" dirty="0" err="1"/>
              <a:t>me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comics</a:t>
            </a:r>
            <a:r>
              <a:rPr lang="de-DE" dirty="0"/>
              <a:t> ...‘‘ </a:t>
            </a:r>
          </a:p>
          <a:p>
            <a:endParaRPr lang="de-DE" dirty="0"/>
          </a:p>
          <a:p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look</a:t>
            </a:r>
            <a:r>
              <a:rPr lang="de-DE" dirty="0"/>
              <a:t> at </a:t>
            </a:r>
            <a:r>
              <a:rPr lang="de-DE" dirty="0">
                <a:hlinkClick r:id="rId2"/>
              </a:rPr>
              <a:t>http://hintikkasworld.irisa.fr/ 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EEF74B-F1A7-674C-9746-0435C1120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7A3DAD7-0767-474F-8430-5D45A3CFD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230239"/>
            <a:ext cx="5040560" cy="315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23659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3190</Words>
  <Application>Microsoft Macintosh PowerPoint</Application>
  <PresentationFormat>Bildschirmpräsentation (4:3)</PresentationFormat>
  <Paragraphs>396</Paragraphs>
  <Slides>47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53" baseType="lpstr">
      <vt:lpstr>Arial</vt:lpstr>
      <vt:lpstr>Calibri</vt:lpstr>
      <vt:lpstr>Cambria Math</vt:lpstr>
      <vt:lpstr>Myriad Pro</vt:lpstr>
      <vt:lpstr>Tahoma</vt:lpstr>
      <vt:lpstr>7_Standarddesign</vt:lpstr>
      <vt:lpstr>Intelligent Agents  Epistemic Logic   </vt:lpstr>
      <vt:lpstr>Todays lecture (and the following five) based on </vt:lpstr>
      <vt:lpstr>Motivation</vt:lpstr>
      <vt:lpstr>The need for knowledge</vt:lpstr>
      <vt:lpstr>Interaction relies on knowledge</vt:lpstr>
      <vt:lpstr>Towards XAI?</vt:lpstr>
      <vt:lpstr>The need for reasoning </vt:lpstr>
      <vt:lpstr>Once upon a time ... In 2011 -212</vt:lpstr>
      <vt:lpstr>Possible worlds </vt:lpstr>
      <vt:lpstr>Semantics of knowing something</vt:lpstr>
      <vt:lpstr>Muddy children Puzzle</vt:lpstr>
      <vt:lpstr>Epistemic states = pointed Kripke structures </vt:lpstr>
      <vt:lpstr>Explaining these in many communities</vt:lpstr>
      <vt:lpstr>Open-source project Hintikka‘s world</vt:lpstr>
      <vt:lpstr>Epistemic LoGics (Syntax and SemanticS)</vt:lpstr>
      <vt:lpstr>Epistemic states</vt:lpstr>
      <vt:lpstr>Example of an epistemic state</vt:lpstr>
      <vt:lpstr>Syntax of L_EL</vt:lpstr>
      <vt:lpstr>Syntax of L_EL</vt:lpstr>
      <vt:lpstr>Length and Depth </vt:lpstr>
      <vt:lpstr>Semantics of L_EL</vt:lpstr>
      <vt:lpstr>Semantics of dual operators </vt:lpstr>
      <vt:lpstr>Common knowledge</vt:lpstr>
      <vt:lpstr>Model Checking</vt:lpstr>
      <vt:lpstr>Model checking problem </vt:lpstr>
      <vt:lpstr>(Vanilla) Model checking algorithm</vt:lpstr>
      <vt:lpstr>State explosion problem </vt:lpstr>
      <vt:lpstr>State explosion problem </vt:lpstr>
      <vt:lpstr>Calculi</vt:lpstr>
      <vt:lpstr>Satisfiability and validity</vt:lpstr>
      <vt:lpstr>Axiomatization</vt:lpstr>
      <vt:lpstr>Axiomatization</vt:lpstr>
      <vt:lpstr>Why axiomatization</vt:lpstr>
      <vt:lpstr>Classes of epistemic states</vt:lpstr>
      <vt:lpstr>PowerPoint-Präsentation</vt:lpstr>
      <vt:lpstr>Complexity of checking validity</vt:lpstr>
      <vt:lpstr>Language Properties  </vt:lpstr>
      <vt:lpstr>Expressivity</vt:lpstr>
      <vt:lpstr>Expressivity</vt:lpstr>
      <vt:lpstr>Bisimulation</vt:lpstr>
      <vt:lpstr>Bisimilarity preserves formulae</vt:lpstr>
      <vt:lpstr>PowerPoint-Präsentation</vt:lpstr>
      <vt:lpstr>Succinctness</vt:lpstr>
      <vt:lpstr>APPENDIX</vt:lpstr>
      <vt:lpstr>References</vt:lpstr>
      <vt:lpstr>Book references </vt:lpstr>
      <vt:lpstr>Color Convention in this course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PROBABILISTIC  AND DIFFERENTIABLE PROGRAMMING  V1:  INTRODUCTION    </dc:title>
  <dc:creator>Özgür Özcep</dc:creator>
  <cp:lastModifiedBy>Özgür Özcep</cp:lastModifiedBy>
  <cp:revision>357</cp:revision>
  <cp:lastPrinted>2021-10-27T09:17:02Z</cp:lastPrinted>
  <dcterms:created xsi:type="dcterms:W3CDTF">2020-10-18T13:39:02Z</dcterms:created>
  <dcterms:modified xsi:type="dcterms:W3CDTF">2022-02-09T14:07:43Z</dcterms:modified>
</cp:coreProperties>
</file>