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30"/>
  </p:notesMasterIdLst>
  <p:handoutMasterIdLst>
    <p:handoutMasterId r:id="rId31"/>
  </p:handoutMasterIdLst>
  <p:sldIdLst>
    <p:sldId id="273" r:id="rId2"/>
    <p:sldId id="285" r:id="rId3"/>
    <p:sldId id="384" r:id="rId4"/>
    <p:sldId id="394" r:id="rId5"/>
    <p:sldId id="427" r:id="rId6"/>
    <p:sldId id="428" r:id="rId7"/>
    <p:sldId id="429" r:id="rId8"/>
    <p:sldId id="430" r:id="rId9"/>
    <p:sldId id="431" r:id="rId10"/>
    <p:sldId id="432" r:id="rId11"/>
    <p:sldId id="419" r:id="rId12"/>
    <p:sldId id="433" r:id="rId13"/>
    <p:sldId id="360" r:id="rId14"/>
    <p:sldId id="434" r:id="rId15"/>
    <p:sldId id="396" r:id="rId16"/>
    <p:sldId id="435" r:id="rId17"/>
    <p:sldId id="436" r:id="rId18"/>
    <p:sldId id="438" r:id="rId19"/>
    <p:sldId id="439" r:id="rId20"/>
    <p:sldId id="442" r:id="rId21"/>
    <p:sldId id="443" r:id="rId22"/>
    <p:sldId id="445" r:id="rId23"/>
    <p:sldId id="447" r:id="rId24"/>
    <p:sldId id="444" r:id="rId25"/>
    <p:sldId id="446" r:id="rId26"/>
    <p:sldId id="348" r:id="rId27"/>
    <p:sldId id="372" r:id="rId28"/>
    <p:sldId id="328" r:id="rId2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EF0"/>
    <a:srgbClr val="FF7531"/>
    <a:srgbClr val="FF7E79"/>
    <a:srgbClr val="3C8C93"/>
    <a:srgbClr val="E3E96C"/>
    <a:srgbClr val="004B5A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3" autoAdjust="0"/>
    <p:restoredTop sz="93469"/>
  </p:normalViewPr>
  <p:slideViewPr>
    <p:cSldViewPr>
      <p:cViewPr varScale="1">
        <p:scale>
          <a:sx n="86" d="100"/>
          <a:sy n="86" d="100"/>
        </p:scale>
        <p:origin x="10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24F4DD-39E2-074C-A821-79AE4EECD5C9}" type="datetimeFigureOut">
              <a:rPr lang="de-DE"/>
              <a:pPr>
                <a:defRPr/>
              </a:pPr>
              <a:t>09.02.22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ACD63D-AFCC-1640-81EA-D2C5D9BD40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4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162694-7365-914B-8B69-558832A77470}" type="datetimeFigureOut">
              <a:rPr lang="de-DE"/>
              <a:pPr>
                <a:defRPr/>
              </a:pPr>
              <a:t>09.02.22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DDC4CD-3502-7B49-8D09-DDBB7A84A6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C8C2-DE1C-8642-9E22-5B37A83749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BC40-0EA7-3B43-8A5A-DEAD0F10D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9D00-4579-CD4B-B22F-8C012024B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7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AD2-5FB6-FB45-933B-235C7588D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FDC-EBB7-A241-A6EF-2E02EE734C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4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B9C6-6715-2D4A-8969-EA7C2FA5A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2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EE9E-C217-3D4B-A1BB-8CC67CCB34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5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F29-B124-2849-A4BE-FE5AE0C1F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9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8C8-BE0A-C748-B1FE-022729FA52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62731CA1-5B61-B842-B00F-36E90BD694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irisa.fr/Francois.Schwarzentruber/2019AAMAStutoria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plato.stanford.edu/archives/win2008/entries/logic-%20combinin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90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1628800"/>
            <a:ext cx="827868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>
                <a:cs typeface="+mj-cs"/>
              </a:rPr>
              <a:t>Intelligent </a:t>
            </a:r>
            <a:r>
              <a:rPr lang="de-DE" sz="4400" b="1" dirty="0" err="1">
                <a:cs typeface="+mj-cs"/>
              </a:rPr>
              <a:t>Agents</a:t>
            </a:r>
            <a:r>
              <a:rPr lang="de-DE" sz="4400" b="1" dirty="0">
                <a:cs typeface="+mj-cs"/>
              </a:rPr>
              <a:t> </a:t>
            </a:r>
            <a:br>
              <a:rPr lang="de-DE" sz="4400" b="1" dirty="0">
                <a:cs typeface="+mj-cs"/>
              </a:rPr>
            </a:br>
            <a:r>
              <a:rPr lang="de-DE" dirty="0">
                <a:cs typeface="+mj-cs"/>
              </a:rPr>
              <a:t>Knowledge </a:t>
            </a:r>
            <a:r>
              <a:rPr lang="de-DE" dirty="0" err="1">
                <a:cs typeface="+mj-cs"/>
              </a:rPr>
              <a:t>and</a:t>
            </a:r>
            <a:r>
              <a:rPr lang="de-DE" dirty="0">
                <a:cs typeface="+mj-cs"/>
              </a:rPr>
              <a:t> Time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Özgür L. </a:t>
            </a:r>
            <a:r>
              <a:rPr lang="de-DE" sz="2400" dirty="0" err="1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BD2B6-73F1-924B-BD31-8DDE1F33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5FBA07-1A80-D846-B7E9-BA2188C1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A074518-0257-7D4E-A89E-A29151A6058E}"/>
              </a:ext>
            </a:extLst>
          </p:cNvPr>
          <p:cNvGrpSpPr/>
          <p:nvPr/>
        </p:nvGrpSpPr>
        <p:grpSpPr>
          <a:xfrm>
            <a:off x="468313" y="1196752"/>
            <a:ext cx="7888588" cy="4671611"/>
            <a:chOff x="626069" y="2007292"/>
            <a:chExt cx="7888588" cy="4265026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DD182D56-69B3-9340-8A4A-C1D78762FEF3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3913536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DAC8CA92-8F1B-DC4F-A42D-B45D76CFDBC6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385A8E77-B29B-DB44-9355-2FFA3B6A1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684431"/>
            <a:ext cx="1790946" cy="144318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6C5E53B-D71F-574C-A75F-B26B72759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34" y="3186447"/>
            <a:ext cx="5961432" cy="233078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B871F2F-691F-294C-93F9-A75F142671DA}"/>
              </a:ext>
            </a:extLst>
          </p:cNvPr>
          <p:cNvSpPr txBox="1"/>
          <p:nvPr/>
        </p:nvSpPr>
        <p:spPr>
          <a:xfrm>
            <a:off x="3542247" y="1615279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Transition </a:t>
            </a:r>
            <a:r>
              <a:rPr lang="de-DE" dirty="0" err="1"/>
              <a:t>system</a:t>
            </a:r>
            <a:r>
              <a:rPr lang="de-DE" dirty="0"/>
              <a:t> S: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F672F6A-7807-D049-BE99-9878B9FD7FAF}"/>
              </a:ext>
            </a:extLst>
          </p:cNvPr>
          <p:cNvSpPr txBox="1"/>
          <p:nvPr/>
        </p:nvSpPr>
        <p:spPr>
          <a:xfrm>
            <a:off x="1477090" y="2758288"/>
            <a:ext cx="367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Paths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 </a:t>
            </a:r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initial </a:t>
            </a:r>
            <a:r>
              <a:rPr lang="de-DE" dirty="0" err="1"/>
              <a:t>state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1432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21772B6-86A5-BB47-B31C-00D0347A7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Epistemic</a:t>
            </a:r>
            <a:r>
              <a:rPr lang="de-DE" dirty="0"/>
              <a:t> Linear temporal </a:t>
            </a:r>
            <a:r>
              <a:rPr lang="de-DE" dirty="0" err="1"/>
              <a:t>logic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8AF3A5C-A3C6-D941-AF74-AF6F6BBA2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5A8963-D545-DA46-B534-CCEE86669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73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30D85A5-9B9F-9F41-9140-CDBFF58F2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combined</a:t>
            </a:r>
            <a:r>
              <a:rPr lang="de-DE" dirty="0"/>
              <a:t> </a:t>
            </a:r>
            <a:r>
              <a:rPr lang="de-DE" dirty="0" err="1"/>
              <a:t>logic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9BC02760-2F41-BE4E-93A2-B625C883A4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320257"/>
              </a:xfrm>
            </p:spPr>
            <p:txBody>
              <a:bodyPr/>
              <a:lstStyle/>
              <a:p>
                <a:r>
                  <a:rPr lang="de-DE" dirty="0"/>
                  <a:t>Epistemic linear temporal </a:t>
                </a:r>
                <a:r>
                  <a:rPr lang="de-DE" dirty="0" err="1"/>
                  <a:t>logic</a:t>
                </a:r>
                <a:r>
                  <a:rPr lang="de-DE" dirty="0"/>
                  <a:t> (ELTL) </a:t>
                </a:r>
              </a:p>
              <a:p>
                <a:pPr lvl="1"/>
                <a:r>
                  <a:rPr lang="de-DE" dirty="0" err="1"/>
                  <a:t>Epistemic</a:t>
                </a:r>
                <a:r>
                  <a:rPr lang="de-DE" dirty="0"/>
                  <a:t> </a:t>
                </a:r>
                <a:r>
                  <a:rPr lang="de-DE" dirty="0" err="1"/>
                  <a:t>logic</a:t>
                </a:r>
                <a:r>
                  <a:rPr lang="de-DE" dirty="0"/>
                  <a:t> (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epistemic</a:t>
                </a:r>
                <a:r>
                  <a:rPr lang="de-DE" dirty="0"/>
                  <a:t> </a:t>
                </a:r>
                <a:r>
                  <a:rPr lang="de-DE" dirty="0" err="1"/>
                  <a:t>operators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dirty="0"/>
                  <a:t>)  </a:t>
                </a:r>
                <a:br>
                  <a:rPr lang="de-DE" dirty="0"/>
                </a:br>
                <a:r>
                  <a:rPr lang="de-DE" dirty="0" err="1"/>
                  <a:t>combined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Linear temporal </a:t>
                </a:r>
                <a:r>
                  <a:rPr lang="de-DE" dirty="0" err="1"/>
                  <a:t>logic</a:t>
                </a:r>
                <a:r>
                  <a:rPr lang="de-DE" dirty="0"/>
                  <a:t> (</a:t>
                </a:r>
                <a:r>
                  <a:rPr lang="de-DE" dirty="0" err="1"/>
                  <a:t>with</a:t>
                </a:r>
                <a:r>
                  <a:rPr lang="de-DE" dirty="0"/>
                  <a:t> temporal </a:t>
                </a:r>
                <a:r>
                  <a:rPr lang="de-DE" dirty="0" err="1"/>
                  <a:t>operators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de-DE" dirty="0"/>
                  <a:t>)</a:t>
                </a:r>
              </a:p>
              <a:p>
                <a:endParaRPr lang="de-DE" dirty="0"/>
              </a:p>
              <a:p>
                <a:r>
                  <a:rPr lang="de-DE" dirty="0" err="1"/>
                  <a:t>Example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combining</a:t>
                </a:r>
                <a:r>
                  <a:rPr lang="de-DE" dirty="0"/>
                  <a:t> </a:t>
                </a:r>
                <a:r>
                  <a:rPr lang="de-DE" dirty="0" err="1"/>
                  <a:t>systems</a:t>
                </a:r>
                <a:r>
                  <a:rPr lang="de-DE" dirty="0"/>
                  <a:t>/</a:t>
                </a:r>
                <a:r>
                  <a:rPr lang="de-DE" dirty="0" err="1"/>
                  <a:t>logics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Conference </a:t>
                </a:r>
                <a:r>
                  <a:rPr lang="de-DE" dirty="0" err="1"/>
                  <a:t>series</a:t>
                </a:r>
                <a:r>
                  <a:rPr lang="de-DE" dirty="0"/>
                  <a:t> „Frontiers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combining</a:t>
                </a:r>
                <a:r>
                  <a:rPr lang="de-DE" dirty="0"/>
                  <a:t> </a:t>
                </a:r>
                <a:r>
                  <a:rPr lang="de-DE" dirty="0" err="1"/>
                  <a:t>systems</a:t>
                </a:r>
                <a:r>
                  <a:rPr lang="de-DE" dirty="0"/>
                  <a:t>“ (</a:t>
                </a:r>
                <a:r>
                  <a:rPr lang="de-DE" dirty="0" err="1"/>
                  <a:t>Frocos</a:t>
                </a:r>
                <a:r>
                  <a:rPr lang="de-DE" dirty="0"/>
                  <a:t>) </a:t>
                </a:r>
              </a:p>
              <a:p>
                <a:pPr lvl="1"/>
                <a:r>
                  <a:rPr lang="de-DE" dirty="0" err="1"/>
                  <a:t>Interesting</a:t>
                </a:r>
                <a:r>
                  <a:rPr lang="de-DE" dirty="0"/>
                  <a:t> (</a:t>
                </a:r>
                <a:r>
                  <a:rPr lang="de-DE" dirty="0" err="1"/>
                  <a:t>ancient</a:t>
                </a:r>
                <a:r>
                  <a:rPr lang="de-DE" dirty="0"/>
                  <a:t> </a:t>
                </a:r>
                <a:r>
                  <a:rPr lang="de-DE" dirty="0" err="1"/>
                  <a:t>Dialogue</a:t>
                </a:r>
                <a:r>
                  <a:rPr lang="de-DE" dirty="0"/>
                  <a:t>-style) </a:t>
                </a:r>
                <a:r>
                  <a:rPr lang="de-DE" dirty="0" err="1"/>
                  <a:t>paper</a:t>
                </a:r>
                <a:r>
                  <a:rPr lang="de-DE" dirty="0"/>
                  <a:t> on </a:t>
                </a:r>
                <a:r>
                  <a:rPr lang="de-DE" dirty="0" err="1"/>
                  <a:t>combining</a:t>
                </a:r>
                <a:r>
                  <a:rPr lang="de-DE" dirty="0"/>
                  <a:t> </a:t>
                </a:r>
                <a:r>
                  <a:rPr lang="de-DE" dirty="0" err="1"/>
                  <a:t>systems</a:t>
                </a:r>
                <a:r>
                  <a:rPr lang="de-DE" dirty="0"/>
                  <a:t> : P. Blackburn </a:t>
                </a:r>
                <a:r>
                  <a:rPr lang="de-DE" dirty="0" err="1"/>
                  <a:t>and</a:t>
                </a:r>
                <a:r>
                  <a:rPr lang="de-DE" dirty="0"/>
                  <a:t> M. De </a:t>
                </a:r>
                <a:r>
                  <a:rPr lang="de-DE" dirty="0" err="1"/>
                  <a:t>Rijke</a:t>
                </a:r>
                <a:r>
                  <a:rPr lang="de-DE" dirty="0"/>
                  <a:t>., 1997 </a:t>
                </a:r>
              </a:p>
              <a:p>
                <a:pPr lvl="1"/>
                <a:r>
                  <a:rPr lang="de-DE" dirty="0"/>
                  <a:t> </a:t>
                </a:r>
                <a:r>
                  <a:rPr lang="de-DE" dirty="0" err="1"/>
                  <a:t>Overview</a:t>
                </a:r>
                <a:r>
                  <a:rPr lang="de-DE" dirty="0"/>
                  <a:t> in Stanford </a:t>
                </a:r>
                <a:r>
                  <a:rPr lang="de-DE" dirty="0" err="1"/>
                  <a:t>Encyclopedia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Philosophy</a:t>
                </a:r>
                <a:r>
                  <a:rPr lang="de-DE" dirty="0"/>
                  <a:t>: </a:t>
                </a:r>
                <a:r>
                  <a:rPr lang="de-DE" dirty="0" err="1"/>
                  <a:t>Carnielli</a:t>
                </a:r>
                <a:r>
                  <a:rPr lang="de-DE" dirty="0"/>
                  <a:t> 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Coniglio</a:t>
                </a:r>
                <a:r>
                  <a:rPr lang="de-DE" dirty="0"/>
                  <a:t>: </a:t>
                </a:r>
                <a:r>
                  <a:rPr lang="de-DE" dirty="0" err="1"/>
                  <a:t>Combining</a:t>
                </a:r>
                <a:r>
                  <a:rPr lang="de-DE" dirty="0"/>
                  <a:t> </a:t>
                </a:r>
                <a:r>
                  <a:rPr lang="de-DE" dirty="0" err="1"/>
                  <a:t>Logics</a:t>
                </a:r>
                <a:r>
                  <a:rPr lang="de-DE" dirty="0"/>
                  <a:t>,  2020</a:t>
                </a:r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9BC02760-2F41-BE4E-93A2-B625C883A4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320257"/>
              </a:xfrm>
              <a:blipFill>
                <a:blip r:embed="rId2"/>
                <a:stretch>
                  <a:fillRect l="-1235" t="-1466" r="-617" b="-211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A6F7E3-9FFE-4140-867C-C4BAD9CE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17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462F3-829A-564F-AAE7-382E8EF0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089106-BAC1-DE47-9FA0-26939DDA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9BEA812-6118-2741-8572-FD0D00D5A8E6}"/>
              </a:ext>
            </a:extLst>
          </p:cNvPr>
          <p:cNvGrpSpPr/>
          <p:nvPr/>
        </p:nvGrpSpPr>
        <p:grpSpPr>
          <a:xfrm>
            <a:off x="455285" y="1170904"/>
            <a:ext cx="7909964" cy="2369948"/>
            <a:chOff x="446936" y="2779849"/>
            <a:chExt cx="7909964" cy="2369948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C589F8EC-A536-D94E-970A-46F0D56D2DD5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18DA3C56-768F-9C4A-9104-3C9B0FF92C35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960916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An ELTL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model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a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structure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=(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𝑇𝐿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 × 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ℕ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sSub>
                        <m:sSub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22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200" b="0" i="1" spc="-10" smtClean="0"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b="0" i="1" spc="-10" smtClean="0"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∼</m:t>
                                  </m:r>
                                </m:e>
                                <m:sub>
                                  <m:r>
                                    <a:rPr lang="de-DE" sz="2200" b="0" i="1" spc="-10" smtClean="0"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∈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𝐴𝐺𝑇</m:t>
                          </m:r>
                        </m:sub>
                      </m:sSub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𝑉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such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that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cs typeface="Tahoma"/>
                    </a:rPr>
                    <a:t>TL </a:t>
                  </a:r>
                  <a:r>
                    <a:rPr lang="de-DE" sz="2200" b="0" spc="-129" dirty="0" err="1">
                      <a:cs typeface="Tahoma"/>
                    </a:rPr>
                    <a:t>is</a:t>
                  </a:r>
                  <a:r>
                    <a:rPr lang="de-DE" sz="2200" b="0" spc="-129" dirty="0">
                      <a:cs typeface="Tahoma"/>
                    </a:rPr>
                    <a:t> a non-</a:t>
                  </a:r>
                  <a:r>
                    <a:rPr lang="de-DE" sz="2200" b="0" spc="-129" dirty="0" err="1">
                      <a:cs typeface="Tahoma"/>
                    </a:rPr>
                    <a:t>empty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set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of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timelines</a:t>
                  </a:r>
                  <a:r>
                    <a:rPr lang="de-DE" sz="2200" b="0" spc="-129" dirty="0">
                      <a:cs typeface="Tahoma"/>
                    </a:rPr>
                    <a:t> (</a:t>
                  </a:r>
                  <a:r>
                    <a:rPr lang="de-DE" sz="2200" b="0" spc="-129" dirty="0" err="1">
                      <a:cs typeface="Tahoma"/>
                    </a:rPr>
                    <a:t>runs</a:t>
                  </a:r>
                  <a:r>
                    <a:rPr lang="de-DE" sz="2200" b="0" spc="-129" dirty="0">
                      <a:cs typeface="Tahoma"/>
                    </a:rPr>
                    <a:t>)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 err="1">
                      <a:cs typeface="Tahoma"/>
                    </a:rPr>
                    <a:t>For</a:t>
                  </a:r>
                  <a:r>
                    <a:rPr lang="de-DE" sz="2200" spc="-129" dirty="0">
                      <a:cs typeface="Tahoma"/>
                    </a:rPr>
                    <a:t> all </a:t>
                  </a:r>
                  <a:r>
                    <a:rPr lang="de-DE" sz="2200" spc="-129" dirty="0" err="1">
                      <a:cs typeface="Tahoma"/>
                    </a:rPr>
                    <a:t>agents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200" b="0" i="0" spc="-129" smtClean="0">
                          <a:latin typeface="Cambria Math" panose="02040503050406030204" pitchFamily="18" charset="0"/>
                          <a:cs typeface="Tahoma"/>
                        </a:rPr>
                        <m:t>a</m:t>
                      </m:r>
                      <m:r>
                        <a:rPr lang="de-DE" sz="2200" b="0" i="0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∼</m:t>
                          </m:r>
                        </m:e>
                        <m:sub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is</a:t>
                  </a:r>
                  <a:r>
                    <a:rPr lang="de-DE" sz="2200" spc="-129" dirty="0">
                      <a:cs typeface="Tahoma"/>
                    </a:rPr>
                    <a:t> an </a:t>
                  </a:r>
                  <a:r>
                    <a:rPr lang="de-DE" sz="2200" spc="-129" dirty="0" err="1">
                      <a:cs typeface="Tahoma"/>
                    </a:rPr>
                    <a:t>equivalence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relation</a:t>
                  </a:r>
                  <a:r>
                    <a:rPr lang="de-DE" sz="2200" spc="-129" dirty="0">
                      <a:cs typeface="Tahoma"/>
                    </a:rPr>
                    <a:t> on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𝑇𝐿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× 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ℕ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𝑉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𝑇𝐿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× 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ℕ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→</m:t>
                      </m:r>
                      <m:sSup>
                        <m:sSup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2</m:t>
                          </m:r>
                        </m:e>
                        <m:sup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𝐴𝑃</m:t>
                          </m:r>
                        </m:sup>
                      </m:sSup>
                    </m:oMath>
                  </a14:m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18DA3C56-768F-9C4A-9104-3C9B0FF92C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960916"/>
                </a:xfrm>
                <a:prstGeom prst="rect">
                  <a:avLst/>
                </a:prstGeom>
                <a:blipFill>
                  <a:blip r:embed="rId2"/>
                  <a:stretch>
                    <a:fillRect l="-965" t="-2581" b="-580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2CE6DCEA-ADF5-314D-A92A-AE6F6FEA0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631714"/>
            <a:ext cx="5058847" cy="2935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A2A18C23-F370-B74B-B125-545F4FC1BA81}"/>
                  </a:ext>
                </a:extLst>
              </p:cNvPr>
              <p:cNvSpPr txBox="1"/>
              <p:nvPr/>
            </p:nvSpPr>
            <p:spPr>
              <a:xfrm>
                <a:off x="5657952" y="3800736"/>
                <a:ext cx="28024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Case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one</a:t>
                </a:r>
                <a:r>
                  <a:rPr lang="de-DE" dirty="0"/>
                  <a:t> </a:t>
                </a:r>
                <a:r>
                  <a:rPr lang="de-DE" dirty="0" err="1"/>
                  <a:t>agent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; </a:t>
                </a:r>
              </a:p>
              <a:p>
                <a:r>
                  <a:rPr lang="de-DE" dirty="0" err="1"/>
                  <a:t>regions</a:t>
                </a:r>
                <a:r>
                  <a:rPr lang="de-DE" dirty="0"/>
                  <a:t> </a:t>
                </a:r>
                <a:r>
                  <a:rPr lang="de-DE" dirty="0" err="1"/>
                  <a:t>denote</a:t>
                </a:r>
                <a:r>
                  <a:rPr lang="de-DE" dirty="0"/>
                  <a:t> </a:t>
                </a:r>
              </a:p>
              <a:p>
                <a:r>
                  <a:rPr lang="de-DE" dirty="0" err="1"/>
                  <a:t>equivalence</a:t>
                </a:r>
                <a:r>
                  <a:rPr lang="de-DE" dirty="0"/>
                  <a:t> </a:t>
                </a:r>
                <a:r>
                  <a:rPr lang="de-DE" dirty="0" err="1"/>
                  <a:t>classes</a:t>
                </a:r>
                <a:r>
                  <a:rPr lang="de-DE" dirty="0"/>
                  <a:t> o</a:t>
                </a:r>
                <a:r>
                  <a:rPr lang="de-DE" dirty="0" err="1"/>
                  <a:t>f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A2A18C23-F370-B74B-B125-545F4FC1B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952" y="3800736"/>
                <a:ext cx="2802480" cy="923330"/>
              </a:xfrm>
              <a:prstGeom prst="rect">
                <a:avLst/>
              </a:prstGeom>
              <a:blipFill>
                <a:blip r:embed="rId4"/>
                <a:stretch>
                  <a:fillRect l="-1802" t="-2740" b="-109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212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21772B6-86A5-BB47-B31C-00D0347A7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Interaction </a:t>
            </a:r>
            <a:r>
              <a:rPr lang="de-DE" dirty="0" err="1"/>
              <a:t>between</a:t>
            </a:r>
            <a:r>
              <a:rPr lang="de-DE" dirty="0"/>
              <a:t> Knowledge </a:t>
            </a:r>
            <a:r>
              <a:rPr lang="de-DE" dirty="0" err="1"/>
              <a:t>and</a:t>
            </a:r>
            <a:r>
              <a:rPr lang="de-DE" dirty="0"/>
              <a:t> time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8AF3A5C-A3C6-D941-AF74-AF6F6BBA2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5A8963-D545-DA46-B534-CCEE86669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149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CDFEFC9-9A83-A54D-869E-E5EAF848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Axiomation</a:t>
            </a:r>
            <a:r>
              <a:rPr lang="de-DE" dirty="0"/>
              <a:t> in </a:t>
            </a:r>
            <a:r>
              <a:rPr lang="de-DE" dirty="0" err="1"/>
              <a:t>case</a:t>
            </a:r>
            <a:r>
              <a:rPr lang="de-DE" dirty="0"/>
              <a:t>: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interaction</a:t>
            </a:r>
            <a:r>
              <a:rPr lang="de-DE" dirty="0"/>
              <a:t> -&gt; Fusion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31FABADF-06F7-E448-9956-FB8C91C5D5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313" y="2276872"/>
                <a:ext cx="3898776" cy="3312145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de-DE" dirty="0">
                  <a:latin typeface="Myriad Pro" panose="020B0503030403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𝐾</m:t>
                        </m:r>
                      </m:e>
                      <m:sub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 </m:t>
                        </m:r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𝜙</m:t>
                        </m:r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→</m:t>
                        </m:r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𝜓</m:t>
                        </m:r>
                      </m:e>
                    </m:d>
                    <m:r>
                      <a:rPr lang="de-DE" sz="22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→(</m:t>
                    </m:r>
                    <m:sSub>
                      <m:sSubPr>
                        <m:ctrlP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𝐾</m:t>
                        </m:r>
                      </m:e>
                      <m:sub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2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  <m:r>
                      <a:rPr lang="de-DE" sz="22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→</m:t>
                    </m:r>
                    <m:sSub>
                      <m:sSubPr>
                        <m:ctrlP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𝐾</m:t>
                        </m:r>
                      </m:e>
                      <m:sub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2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𝜓</m:t>
                    </m:r>
                    <m:r>
                      <a:rPr lang="de-DE" sz="22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</m:t>
                    </m:r>
                  </m:oMath>
                </a14:m>
                <a:endParaRPr lang="de-DE" sz="2200" dirty="0">
                  <a:latin typeface="Myriad Pro" panose="020B0503030403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𝐾</m:t>
                        </m:r>
                      </m:e>
                      <m:sub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2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  <m:r>
                      <a:rPr lang="de-DE" sz="22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→</m:t>
                    </m:r>
                    <m:r>
                      <a:rPr lang="de-DE" sz="22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endParaRPr lang="de-DE" sz="2200" b="0" i="1" spc="-129" dirty="0">
                  <a:latin typeface="Cambria Math" panose="02040503050406030204" pitchFamily="18" charset="0"/>
                  <a:ea typeface="Cambria Math" panose="02040503050406030204" pitchFamily="18" charset="0"/>
                  <a:cs typeface="Tahoma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endParaRPr lang="de-DE" sz="2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𝐾</m:t>
                        </m:r>
                      </m:e>
                      <m:sub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2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  <m:r>
                      <a:rPr lang="de-DE" sz="22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→</m:t>
                    </m:r>
                    <m:sSub>
                      <m:sSubPr>
                        <m:ctrlP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𝐾</m:t>
                        </m:r>
                      </m:e>
                      <m:sub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𝐾</m:t>
                        </m:r>
                      </m:e>
                      <m:sub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2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endParaRPr lang="de-DE" sz="2200" i="1" spc="-129" dirty="0">
                  <a:latin typeface="Cambria Math" panose="02040503050406030204" pitchFamily="18" charset="0"/>
                  <a:ea typeface="Cambria Math" panose="02040503050406030204" pitchFamily="18" charset="0"/>
                  <a:cs typeface="Tahoma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¬</m:t>
                        </m:r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𝐾</m:t>
                        </m:r>
                      </m:e>
                      <m:sub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2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  <m:r>
                      <a:rPr lang="de-DE" sz="22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→</m:t>
                    </m:r>
                    <m:sSub>
                      <m:sSubPr>
                        <m:ctrlP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𝐾</m:t>
                        </m:r>
                      </m:e>
                      <m:sub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2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¬</m:t>
                    </m:r>
                    <m:sSub>
                      <m:sSubPr>
                        <m:ctrlP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𝐾</m:t>
                        </m:r>
                      </m:e>
                      <m:sub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2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endParaRPr lang="de-DE" sz="2200" i="1" spc="-129" dirty="0">
                  <a:latin typeface="Cambria Math" panose="02040503050406030204" pitchFamily="18" charset="0"/>
                  <a:ea typeface="Cambria Math" panose="02040503050406030204" pitchFamily="18" charset="0"/>
                  <a:cs typeface="Tahoma"/>
                </a:endParaRPr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31FABADF-06F7-E448-9956-FB8C91C5D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2276872"/>
                <a:ext cx="3898776" cy="3312145"/>
              </a:xfrm>
              <a:blipFill>
                <a:blip r:embed="rId2"/>
                <a:stretch>
                  <a:fillRect l="-12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EBB4B5-5103-664C-A7D1-9946E426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4EF29-B124-2849-A4BE-FE5AE0C1F73C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6">
                <a:extLst>
                  <a:ext uri="{FF2B5EF4-FFF2-40B4-BE49-F238E27FC236}">
                    <a16:creationId xmlns:a16="http://schemas.microsoft.com/office/drawing/2014/main" id="{10CE2B8B-D89A-5846-9A40-A8396AD7B00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065837" y="2708920"/>
                <a:ext cx="3898776" cy="3600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de-DE" sz="2200" kern="0" spc="-129" dirty="0">
                    <a:ea typeface="Cambria Math" panose="02040503050406030204" pitchFamily="18" charset="0"/>
                    <a:cs typeface="Tahoma"/>
                  </a:rPr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 kern="0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200" i="1" kern="0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 </m:t>
                        </m:r>
                        <m:r>
                          <a:rPr lang="de-DE" sz="2200" i="1" kern="0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𝜙</m:t>
                        </m:r>
                        <m:r>
                          <a:rPr lang="de-DE" sz="2200" i="1" kern="0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→</m:t>
                        </m:r>
                        <m:r>
                          <a:rPr lang="de-DE" sz="2200" i="1" kern="0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𝜓</m:t>
                        </m:r>
                      </m:e>
                    </m:d>
                    <m:r>
                      <a:rPr lang="de-DE" sz="2200" i="1" kern="0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→(</m:t>
                    </m:r>
                    <m:r>
                      <a:rPr lang="de-DE" sz="2200" b="0" i="1" kern="0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𝐺</m:t>
                    </m:r>
                    <m:r>
                      <a:rPr lang="de-DE" sz="2200" i="1" kern="0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  <m:r>
                      <a:rPr lang="de-DE" sz="2200" i="1" kern="0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→</m:t>
                    </m:r>
                    <m:r>
                      <a:rPr lang="de-DE" sz="2200" b="0" i="1" kern="0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𝐺</m:t>
                    </m:r>
                    <m:r>
                      <a:rPr lang="de-DE" sz="2200" i="1" kern="0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𝜓</m:t>
                    </m:r>
                    <m:r>
                      <a:rPr lang="de-DE" sz="2200" i="1" kern="0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</m:t>
                    </m:r>
                  </m:oMath>
                </a14:m>
                <a:endParaRPr lang="de-DE" sz="2200" kern="0" dirty="0">
                  <a:latin typeface="Myriad Pro" panose="020B0503030403020204" pitchFamily="34" charset="0"/>
                </a:endParaRPr>
              </a:p>
              <a:p>
                <a:r>
                  <a:rPr lang="de-DE" sz="2200" kern="0" spc="-129" dirty="0">
                    <a:ea typeface="Cambria Math" panose="02040503050406030204" pitchFamily="18" charset="0"/>
                    <a:cs typeface="Tahoma"/>
                  </a:rPr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 kern="0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200" i="1" kern="0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 </m:t>
                        </m:r>
                        <m:r>
                          <a:rPr lang="de-DE" sz="2200" i="1" kern="0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𝜙</m:t>
                        </m:r>
                        <m:r>
                          <a:rPr lang="de-DE" sz="2200" i="1" kern="0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→</m:t>
                        </m:r>
                        <m:r>
                          <a:rPr lang="de-DE" sz="2200" i="1" kern="0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𝜓</m:t>
                        </m:r>
                      </m:e>
                    </m:d>
                    <m:r>
                      <a:rPr lang="de-DE" sz="2200" i="1" kern="0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→(</m:t>
                    </m:r>
                    <m:r>
                      <a:rPr lang="de-DE" sz="2200" b="0" i="1" kern="0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𝑋</m:t>
                    </m:r>
                    <m:r>
                      <a:rPr lang="de-DE" sz="2200" i="1" kern="0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  <m:r>
                      <a:rPr lang="de-DE" sz="2200" i="1" kern="0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→</m:t>
                    </m:r>
                    <m:r>
                      <a:rPr lang="de-DE" sz="2200" b="0" i="1" kern="0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𝑋</m:t>
                    </m:r>
                    <m:r>
                      <a:rPr lang="de-DE" sz="2200" i="1" kern="0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𝜓</m:t>
                    </m:r>
                    <m:r>
                      <a:rPr lang="de-DE" sz="2200" i="1" kern="0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</m:t>
                    </m:r>
                  </m:oMath>
                </a14:m>
                <a:endParaRPr lang="de-DE" sz="2200" kern="0" dirty="0">
                  <a:latin typeface="Myriad Pro" panose="020B05030304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 ¬</m:t>
                    </m:r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↔¬</m:t>
                    </m:r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sz="2200" b="0" i="1" kern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2200" b="0" i="1" kern="0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sz="2200" b="0" i="1" kern="0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sz="2200" b="0" i="1" kern="0" dirty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de-DE" sz="2200" b="0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kern="0" dirty="0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200" b="0" i="1" kern="0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de-DE" sz="2200" b="0" i="1" kern="0" dirty="0" smtClean="0">
                            <a:latin typeface="Cambria Math" panose="02040503050406030204" pitchFamily="18" charset="0"/>
                          </a:rPr>
                          <m:t>𝑋𝐺</m:t>
                        </m:r>
                        <m:r>
                          <a:rPr lang="de-DE" sz="2200" b="0" i="1" kern="0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de-DE" sz="2200" b="0" i="1" kern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2200" i="1" kern="0" dirty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de-DE" sz="2200" b="0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kern="0" dirty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200" b="0" i="1" kern="0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de-DE" sz="2200" b="0" i="1" kern="0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sz="2200" b="0" i="1" kern="0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de-DE" sz="2200" i="1" kern="0" dirty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de-DE" sz="2200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kern="0" dirty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200" i="1" kern="0" dirty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de-DE" sz="2200" i="1" kern="0" dirty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de-DE" sz="2200" i="1" kern="0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de-DE" sz="2200" i="1" kern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sz="22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kern="0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200" b="0" i="1" kern="0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de-DE" sz="2200" b="0" i="1" kern="0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sz="2200" i="1" kern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sz="22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ker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200" i="1" ker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de-DE" sz="2200" i="1" ker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↔(</m:t>
                    </m:r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de-DE" sz="22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kern="0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200" b="0" i="1" kern="0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de-DE" sz="2200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b="0" i="1" kern="0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kern="0" dirty="0"/>
              </a:p>
              <a:p>
                <a:endParaRPr lang="de-DE" kern="0" dirty="0"/>
              </a:p>
            </p:txBody>
          </p:sp>
        </mc:Choice>
        <mc:Fallback xmlns="">
          <p:sp>
            <p:nvSpPr>
              <p:cNvPr id="8" name="Inhaltsplatzhalter 6">
                <a:extLst>
                  <a:ext uri="{FF2B5EF4-FFF2-40B4-BE49-F238E27FC236}">
                    <a16:creationId xmlns:a16="http://schemas.microsoft.com/office/drawing/2014/main" id="{10CE2B8B-D89A-5846-9A40-A8396AD7B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5837" y="2708920"/>
                <a:ext cx="3898776" cy="3600178"/>
              </a:xfrm>
              <a:prstGeom prst="rect">
                <a:avLst/>
              </a:prstGeom>
              <a:blipFill>
                <a:blip r:embed="rId3"/>
                <a:stretch>
                  <a:fillRect l="-1618" t="-1056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feld 1">
            <a:extLst>
              <a:ext uri="{FF2B5EF4-FFF2-40B4-BE49-F238E27FC236}">
                <a16:creationId xmlns:a16="http://schemas.microsoft.com/office/drawing/2014/main" id="{5AAAC8D9-90F0-1E4E-BE90-92F6CFA034F6}"/>
              </a:ext>
            </a:extLst>
          </p:cNvPr>
          <p:cNvSpPr txBox="1"/>
          <p:nvPr/>
        </p:nvSpPr>
        <p:spPr>
          <a:xfrm>
            <a:off x="548640" y="1432560"/>
            <a:ext cx="7767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latin typeface="Myriad Pro" panose="020B0503030403020204" pitchFamily="34" charset="0"/>
              </a:rPr>
              <a:t>All </a:t>
            </a:r>
            <a:r>
              <a:rPr lang="de-DE" sz="2200" dirty="0" err="1">
                <a:latin typeface="Myriad Pro" panose="020B0503030403020204" pitchFamily="34" charset="0"/>
              </a:rPr>
              <a:t>classical</a:t>
            </a:r>
            <a:r>
              <a:rPr lang="de-DE" sz="2200" dirty="0">
                <a:latin typeface="Myriad Pro" panose="020B0503030403020204" pitchFamily="34" charset="0"/>
              </a:rPr>
              <a:t> </a:t>
            </a:r>
            <a:r>
              <a:rPr lang="de-DE" sz="2200" dirty="0" err="1">
                <a:latin typeface="Myriad Pro" panose="020B0503030403020204" pitchFamily="34" charset="0"/>
              </a:rPr>
              <a:t>tautologies</a:t>
            </a:r>
            <a:r>
              <a:rPr lang="de-DE" sz="2200" dirty="0">
                <a:latin typeface="Myriad Pro" panose="020B0503030403020204" pitchFamily="34" charset="0"/>
              </a:rPr>
              <a:t> (</a:t>
            </a:r>
            <a:r>
              <a:rPr lang="de-DE" sz="2200" dirty="0" err="1">
                <a:latin typeface="Myriad Pro" panose="020B0503030403020204" pitchFamily="34" charset="0"/>
              </a:rPr>
              <a:t>and</a:t>
            </a:r>
            <a:r>
              <a:rPr lang="de-DE" sz="2200" dirty="0">
                <a:latin typeface="Myriad Pro" panose="020B0503030403020204" pitchFamily="34" charset="0"/>
              </a:rPr>
              <a:t> </a:t>
            </a:r>
            <a:r>
              <a:rPr lang="de-DE" sz="2200" dirty="0" err="1">
                <a:latin typeface="Myriad Pro" panose="020B0503030403020204" pitchFamily="34" charset="0"/>
              </a:rPr>
              <a:t>their</a:t>
            </a:r>
            <a:r>
              <a:rPr lang="de-DE" sz="2200" dirty="0">
                <a:latin typeface="Myriad Pro" panose="020B0503030403020204" pitchFamily="34" charset="0"/>
              </a:rPr>
              <a:t> uniform </a:t>
            </a:r>
            <a:r>
              <a:rPr lang="de-DE" sz="2200" dirty="0" err="1">
                <a:latin typeface="Myriad Pro" panose="020B0503030403020204" pitchFamily="34" charset="0"/>
              </a:rPr>
              <a:t>substitutions</a:t>
            </a:r>
            <a:r>
              <a:rPr lang="de-DE" sz="2200" dirty="0">
                <a:latin typeface="Myriad Pro" panose="020B0503030403020204" pitchFamily="34" charset="0"/>
              </a:rPr>
              <a:t>)</a:t>
            </a:r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85C5007-170E-3748-8A56-13D887FD8AB5}"/>
              </a:ext>
            </a:extLst>
          </p:cNvPr>
          <p:cNvSpPr txBox="1"/>
          <p:nvPr/>
        </p:nvSpPr>
        <p:spPr>
          <a:xfrm>
            <a:off x="1599513" y="5800951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92BFB0B-FB7D-8549-9735-8D765D7980D5}"/>
              </a:ext>
            </a:extLst>
          </p:cNvPr>
          <p:cNvSpPr txBox="1"/>
          <p:nvPr/>
        </p:nvSpPr>
        <p:spPr>
          <a:xfrm>
            <a:off x="6588224" y="580095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LTL</a:t>
            </a:r>
          </a:p>
        </p:txBody>
      </p:sp>
    </p:spTree>
    <p:extLst>
      <p:ext uri="{BB962C8B-B14F-4D97-AF65-F5344CB8AC3E}">
        <p14:creationId xmlns:p14="http://schemas.microsoft.com/office/powerpoint/2010/main" val="1173600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B72AF-53A1-C643-B4B2-22759C87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interaction</a:t>
            </a:r>
            <a:r>
              <a:rPr lang="de-DE" dirty="0"/>
              <a:t>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7309A7A-1414-434F-A1FE-3B8D3F104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101701"/>
            <a:ext cx="6912768" cy="4654597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05D777-8F99-1C4C-9B77-DA6AD247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CE0DCC4-3ACE-EF4B-A3AB-629C4867777F}"/>
              </a:ext>
            </a:extLst>
          </p:cNvPr>
          <p:cNvSpPr txBox="1"/>
          <p:nvPr/>
        </p:nvSpPr>
        <p:spPr>
          <a:xfrm>
            <a:off x="1034774" y="5746437"/>
            <a:ext cx="765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For</a:t>
            </a:r>
            <a:r>
              <a:rPr lang="de-DE" dirty="0"/>
              <a:t> additional </a:t>
            </a:r>
            <a:r>
              <a:rPr lang="de-DE" dirty="0" err="1"/>
              <a:t>criteria</a:t>
            </a:r>
            <a:r>
              <a:rPr lang="de-DE" dirty="0"/>
              <a:t> (</a:t>
            </a:r>
            <a:r>
              <a:rPr lang="de-DE" dirty="0" err="1"/>
              <a:t>resulting</a:t>
            </a:r>
            <a:r>
              <a:rPr lang="de-DE" dirty="0"/>
              <a:t> in 96 different </a:t>
            </a:r>
            <a:r>
              <a:rPr lang="de-DE" dirty="0" err="1"/>
              <a:t>epistemic</a:t>
            </a:r>
            <a:r>
              <a:rPr lang="de-DE"/>
              <a:t> temporal logics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: </a:t>
            </a:r>
          </a:p>
          <a:p>
            <a:r>
              <a:rPr lang="de-DE" dirty="0" err="1"/>
              <a:t>Halpern</a:t>
            </a:r>
            <a:r>
              <a:rPr lang="de-DE" dirty="0"/>
              <a:t>/</a:t>
            </a:r>
            <a:r>
              <a:rPr lang="de-DE" dirty="0" err="1"/>
              <a:t>Vardi</a:t>
            </a:r>
            <a:r>
              <a:rPr lang="de-DE" dirty="0"/>
              <a:t>, 1989)</a:t>
            </a:r>
          </a:p>
        </p:txBody>
      </p:sp>
    </p:spTree>
    <p:extLst>
      <p:ext uri="{BB962C8B-B14F-4D97-AF65-F5344CB8AC3E}">
        <p14:creationId xmlns:p14="http://schemas.microsoft.com/office/powerpoint/2010/main" val="4099817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EB08F-26D4-8644-9601-29599CDCD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Corresponding</a:t>
            </a:r>
            <a:r>
              <a:rPr lang="de-DE" dirty="0"/>
              <a:t> </a:t>
            </a:r>
            <a:r>
              <a:rPr lang="de-DE" dirty="0" err="1"/>
              <a:t>axioms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5">
                <a:extLst>
                  <a:ext uri="{FF2B5EF4-FFF2-40B4-BE49-F238E27FC236}">
                    <a16:creationId xmlns:a16="http://schemas.microsoft.com/office/drawing/2014/main" id="{C106A4AF-AAD2-EB49-B5B0-7CC63C50444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42187105"/>
                  </p:ext>
                </p:extLst>
              </p:nvPr>
            </p:nvGraphicFramePr>
            <p:xfrm>
              <a:off x="468313" y="2132856"/>
              <a:ext cx="8229600" cy="2392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47503">
                      <a:extLst>
                        <a:ext uri="{9D8B030D-6E8A-4147-A177-3AD203B41FA5}">
                          <a16:colId xmlns:a16="http://schemas.microsoft.com/office/drawing/2014/main" val="3187518676"/>
                        </a:ext>
                      </a:extLst>
                    </a:gridCol>
                    <a:gridCol w="5782097">
                      <a:extLst>
                        <a:ext uri="{9D8B030D-6E8A-4147-A177-3AD203B41FA5}">
                          <a16:colId xmlns:a16="http://schemas.microsoft.com/office/drawing/2014/main" val="6349730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Synchronous</a:t>
                          </a:r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Agents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know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the</a:t>
                          </a:r>
                          <a:r>
                            <a:rPr lang="de-DE" dirty="0"/>
                            <a:t> time t (not an </a:t>
                          </a:r>
                          <a:r>
                            <a:rPr lang="de-DE" dirty="0" err="1"/>
                            <a:t>axiom</a:t>
                          </a:r>
                          <a:r>
                            <a:rPr lang="de-DE" dirty="0"/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75715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Perfect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recall</a:t>
                          </a:r>
                          <a:r>
                            <a:rPr lang="de-DE" dirty="0"/>
                            <a:t>,</a:t>
                          </a:r>
                        </a:p>
                        <a:p>
                          <a:r>
                            <a:rPr lang="de-DE" dirty="0" err="1"/>
                            <a:t>Synchronous</a:t>
                          </a:r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→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62176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Perfect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recall</a:t>
                          </a:r>
                          <a:r>
                            <a:rPr lang="de-DE" dirty="0"/>
                            <a:t> 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∧¬ </m:t>
                                    </m:r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</m:d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→¬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¬(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1781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No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learning</a:t>
                          </a:r>
                          <a:r>
                            <a:rPr lang="de-DE" dirty="0"/>
                            <a:t> 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4830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No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learning</a:t>
                          </a:r>
                          <a:r>
                            <a:rPr lang="de-DE" dirty="0"/>
                            <a:t>,</a:t>
                          </a:r>
                        </a:p>
                        <a:p>
                          <a:r>
                            <a:rPr lang="de-DE" dirty="0" err="1"/>
                            <a:t>Synchronous</a:t>
                          </a:r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sSub>
                                  <m:sSubPr>
                                    <m:ctrlP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 →</m:t>
                                </m:r>
                                <m:sSub>
                                  <m:sSubPr>
                                    <m:ctrlP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de-DE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0698949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5">
                <a:extLst>
                  <a:ext uri="{FF2B5EF4-FFF2-40B4-BE49-F238E27FC236}">
                    <a16:creationId xmlns:a16="http://schemas.microsoft.com/office/drawing/2014/main" id="{C106A4AF-AAD2-EB49-B5B0-7CC63C50444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42187105"/>
                  </p:ext>
                </p:extLst>
              </p:nvPr>
            </p:nvGraphicFramePr>
            <p:xfrm>
              <a:off x="468313" y="2132856"/>
              <a:ext cx="8229600" cy="2392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47503">
                      <a:extLst>
                        <a:ext uri="{9D8B030D-6E8A-4147-A177-3AD203B41FA5}">
                          <a16:colId xmlns:a16="http://schemas.microsoft.com/office/drawing/2014/main" val="3187518676"/>
                        </a:ext>
                      </a:extLst>
                    </a:gridCol>
                    <a:gridCol w="5782097">
                      <a:extLst>
                        <a:ext uri="{9D8B030D-6E8A-4147-A177-3AD203B41FA5}">
                          <a16:colId xmlns:a16="http://schemas.microsoft.com/office/drawing/2014/main" val="6349730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Synchronous</a:t>
                          </a:r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Agents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know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the</a:t>
                          </a:r>
                          <a:r>
                            <a:rPr lang="de-DE" dirty="0"/>
                            <a:t> time t (not an </a:t>
                          </a:r>
                          <a:r>
                            <a:rPr lang="de-DE" dirty="0" err="1"/>
                            <a:t>axiom</a:t>
                          </a:r>
                          <a:r>
                            <a:rPr lang="de-DE" dirty="0"/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7571549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Perfect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recall</a:t>
                          </a:r>
                          <a:r>
                            <a:rPr lang="de-DE" dirty="0"/>
                            <a:t>,</a:t>
                          </a:r>
                        </a:p>
                        <a:p>
                          <a:r>
                            <a:rPr lang="de-DE" dirty="0" err="1"/>
                            <a:t>Synchronous</a:t>
                          </a:r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325" t="-60784" r="-219" b="-22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2176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Perfect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recall</a:t>
                          </a:r>
                          <a:r>
                            <a:rPr lang="de-DE" dirty="0"/>
                            <a:t> 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325" t="-273333" r="-219" b="-29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1781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No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learning</a:t>
                          </a:r>
                          <a:r>
                            <a:rPr lang="de-DE" dirty="0"/>
                            <a:t> 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325" t="-386207" r="-219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48306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No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learning</a:t>
                          </a:r>
                          <a:r>
                            <a:rPr lang="de-DE" dirty="0"/>
                            <a:t>,</a:t>
                          </a:r>
                        </a:p>
                        <a:p>
                          <a:r>
                            <a:rPr lang="de-DE" dirty="0" err="1"/>
                            <a:t>Synchronous</a:t>
                          </a:r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2325" t="-276471" r="-219" b="-13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98949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C4C0CD-3BD7-F041-9FAA-087F87804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723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B12DD3-5A53-A64B-9D31-774E6E90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satisfiability</a:t>
            </a:r>
            <a:r>
              <a:rPr lang="de-DE" dirty="0"/>
              <a:t> </a:t>
            </a:r>
            <a:r>
              <a:rPr lang="de-DE" dirty="0" err="1"/>
              <a:t>problem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C6E0B1D-D027-6540-BFC2-A9DC0633D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3349396-5828-A844-B39A-A498D19CE7AF}"/>
              </a:ext>
            </a:extLst>
          </p:cNvPr>
          <p:cNvSpPr txBox="1"/>
          <p:nvPr/>
        </p:nvSpPr>
        <p:spPr>
          <a:xfrm>
            <a:off x="3275856" y="1340768"/>
            <a:ext cx="2242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interaction</a:t>
            </a:r>
            <a:r>
              <a:rPr lang="de-DE" dirty="0"/>
              <a:t>,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syn</a:t>
            </a:r>
            <a:endParaRPr lang="de-DE" dirty="0"/>
          </a:p>
          <a:p>
            <a:r>
              <a:rPr lang="de-DE" dirty="0"/>
              <a:t> PSPACE-c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AF81AAE-B42E-E441-82CF-274BF56140A2}"/>
              </a:ext>
            </a:extLst>
          </p:cNvPr>
          <p:cNvSpPr txBox="1"/>
          <p:nvPr/>
        </p:nvSpPr>
        <p:spPr>
          <a:xfrm>
            <a:off x="251520" y="2420888"/>
            <a:ext cx="1426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recall</a:t>
            </a:r>
            <a:endParaRPr lang="de-DE" dirty="0"/>
          </a:p>
          <a:p>
            <a:r>
              <a:rPr lang="de-DE" dirty="0"/>
              <a:t>NON ELEM-c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1A48704-3759-F84E-8B33-F38F29E05D8A}"/>
              </a:ext>
            </a:extLst>
          </p:cNvPr>
          <p:cNvSpPr txBox="1"/>
          <p:nvPr/>
        </p:nvSpPr>
        <p:spPr>
          <a:xfrm>
            <a:off x="2471774" y="2564279"/>
            <a:ext cx="1426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learning</a:t>
            </a:r>
            <a:endParaRPr lang="de-DE" dirty="0"/>
          </a:p>
          <a:p>
            <a:r>
              <a:rPr lang="de-DE" dirty="0"/>
              <a:t>NON ELEM-c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41D0DEE-CC0B-4D4C-B3EB-7CF00EB95485}"/>
              </a:ext>
            </a:extLst>
          </p:cNvPr>
          <p:cNvSpPr txBox="1"/>
          <p:nvPr/>
        </p:nvSpPr>
        <p:spPr>
          <a:xfrm>
            <a:off x="4839657" y="2460908"/>
            <a:ext cx="1957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recall</a:t>
            </a:r>
            <a:r>
              <a:rPr lang="de-DE" dirty="0"/>
              <a:t>, </a:t>
            </a:r>
            <a:r>
              <a:rPr lang="de-DE" dirty="0" err="1"/>
              <a:t>sync</a:t>
            </a:r>
            <a:endParaRPr lang="de-DE" dirty="0"/>
          </a:p>
          <a:p>
            <a:r>
              <a:rPr lang="de-DE" dirty="0"/>
              <a:t>2EXPTIME-c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8EA6850-DCC5-F64B-B95F-AF6080FE4610}"/>
              </a:ext>
            </a:extLst>
          </p:cNvPr>
          <p:cNvSpPr txBox="1"/>
          <p:nvPr/>
        </p:nvSpPr>
        <p:spPr>
          <a:xfrm>
            <a:off x="7007106" y="2423696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, </a:t>
            </a:r>
            <a:r>
              <a:rPr lang="de-DE" dirty="0" err="1"/>
              <a:t>sync</a:t>
            </a:r>
            <a:endParaRPr lang="de-DE" dirty="0"/>
          </a:p>
          <a:p>
            <a:r>
              <a:rPr lang="de-DE" dirty="0"/>
              <a:t>NON ELEM-c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32E6732-EF7C-CE4A-8127-06EE8E72151D}"/>
              </a:ext>
            </a:extLst>
          </p:cNvPr>
          <p:cNvSpPr txBox="1"/>
          <p:nvPr/>
        </p:nvSpPr>
        <p:spPr>
          <a:xfrm>
            <a:off x="1403648" y="4294837"/>
            <a:ext cx="2674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recall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</a:p>
          <a:p>
            <a:r>
              <a:rPr lang="de-DE" dirty="0"/>
              <a:t>EXSPACE-c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2984373-305E-304B-9839-15A59552E287}"/>
              </a:ext>
            </a:extLst>
          </p:cNvPr>
          <p:cNvSpPr txBox="1"/>
          <p:nvPr/>
        </p:nvSpPr>
        <p:spPr>
          <a:xfrm>
            <a:off x="5400195" y="4294837"/>
            <a:ext cx="3155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recall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, </a:t>
            </a:r>
            <a:r>
              <a:rPr lang="de-DE" dirty="0" err="1"/>
              <a:t>sync</a:t>
            </a:r>
            <a:endParaRPr lang="de-DE" dirty="0"/>
          </a:p>
          <a:p>
            <a:r>
              <a:rPr lang="de-DE" dirty="0"/>
              <a:t>NON ELEM-c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5460E407-9FDE-C742-912B-723C883A132D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965017" y="1772816"/>
            <a:ext cx="2310840" cy="64807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3E054EA4-AEF8-EE44-BE97-DE6B261616A7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3185271" y="1987099"/>
            <a:ext cx="1212046" cy="57718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9A5CFADD-3339-2E4A-9546-A7ADEC658621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4397317" y="1987099"/>
            <a:ext cx="1421134" cy="473809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6A211EB-FD0A-F243-90A7-69BECB2A22AB}"/>
              </a:ext>
            </a:extLst>
          </p:cNvPr>
          <p:cNvCxnSpPr>
            <a:cxnSpLocks/>
            <a:stCxn id="4" idx="3"/>
            <a:endCxn id="8" idx="0"/>
          </p:cNvCxnSpPr>
          <p:nvPr/>
        </p:nvCxnSpPr>
        <p:spPr>
          <a:xfrm>
            <a:off x="5518778" y="1663934"/>
            <a:ext cx="2407811" cy="75976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4D6E887-C057-4749-AD09-1272DEDC3AB2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965017" y="3067219"/>
            <a:ext cx="1775696" cy="122761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D92EE60B-1BE5-E042-ADFB-B6A34E32D037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flipH="1">
            <a:off x="2740713" y="3210610"/>
            <a:ext cx="444558" cy="1084227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71527B07-ED57-594F-8F9D-C1238FE252EB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5818451" y="3107239"/>
            <a:ext cx="1159260" cy="118759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BB8238D6-E020-4C4F-A35D-86557DD137DC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6977711" y="3070027"/>
            <a:ext cx="948878" cy="122481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19FE2C3F-0E92-724B-B47B-563B371A0A7F}"/>
                  </a:ext>
                </a:extLst>
              </p:cNvPr>
              <p:cNvSpPr txBox="1"/>
              <p:nvPr/>
            </p:nvSpPr>
            <p:spPr>
              <a:xfrm>
                <a:off x="198026" y="5331551"/>
                <a:ext cx="8613384" cy="693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(( </a:t>
                </a:r>
                <a:r>
                  <a:rPr lang="de-DE" dirty="0" err="1"/>
                  <a:t>Reminder</a:t>
                </a:r>
                <a:r>
                  <a:rPr lang="de-DE" dirty="0"/>
                  <a:t>: </a:t>
                </a:r>
              </a:p>
              <a:p>
                <a:r>
                  <a:rPr lang="de-DE" dirty="0"/>
                  <a:t>  </a:t>
                </a:r>
                <a:r>
                  <a:rPr lang="de-DE" dirty="0" err="1"/>
                  <a:t>Complexity</a:t>
                </a:r>
                <a:r>
                  <a:rPr lang="de-DE" dirty="0"/>
                  <a:t> Class ELEMANTARY=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sup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  <m:sup/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𝐸𝑋𝑃</m:t>
                        </m:r>
                      </m:e>
                    </m:nary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𝐷𝑇𝐼𝑀𝐸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𝐷𝑇𝐼𝑀𝐸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∪…</m:t>
                    </m:r>
                  </m:oMath>
                </a14:m>
                <a:r>
                  <a:rPr lang="de-DE" dirty="0"/>
                  <a:t> ))</a:t>
                </a:r>
              </a:p>
            </p:txBody>
          </p:sp>
        </mc:Choice>
        <mc:Fallback xmlns=""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19FE2C3F-0E92-724B-B47B-563B371A0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26" y="5331551"/>
                <a:ext cx="8613384" cy="693844"/>
              </a:xfrm>
              <a:prstGeom prst="rect">
                <a:avLst/>
              </a:prstGeom>
              <a:blipFill>
                <a:blip r:embed="rId2"/>
                <a:stretch>
                  <a:fillRect l="-589" t="-7273" r="-442" b="-745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400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F222E68-F6C2-4B45-84C4-5F6A395FF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 </a:t>
            </a:r>
            <a:r>
              <a:rPr lang="de-DE" dirty="0" err="1"/>
              <a:t>Checking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99DAF5-E8B7-E14A-AA1B-E51808AC9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BBA4F2E-641F-7645-BD2C-1AF16448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35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D5971-EE2B-1F40-8E60-C19AE424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de-DE" dirty="0" err="1"/>
              <a:t>Todays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B9BAB-276D-464A-B125-F4AAF375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The AAMAS 2019 Tutorial </a:t>
            </a:r>
            <a:r>
              <a:rPr lang="de-DE" sz="2000" b="1" dirty="0"/>
              <a:t>„EPISTEMIC REASONING IN MULTI-AGENT SYSTEMS“, Part 3: Knowledge </a:t>
            </a:r>
            <a:r>
              <a:rPr lang="de-DE" sz="2000" b="1" dirty="0" err="1"/>
              <a:t>and</a:t>
            </a:r>
            <a:r>
              <a:rPr lang="de-DE" sz="2000" b="1" dirty="0"/>
              <a:t> Time</a:t>
            </a:r>
            <a:br>
              <a:rPr lang="de-DE" sz="2000" b="1" dirty="0"/>
            </a:br>
            <a:r>
              <a:rPr lang="de-DE" sz="2000" dirty="0">
                <a:hlinkClick r:id="rId2"/>
              </a:rPr>
              <a:t> http://people.irisa.fr/Francois.Schwarzentruber/2019AAMAStutorial/</a:t>
            </a: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D9550F-22F7-5D43-AB7E-1EB6D1BA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02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E13D4-09D1-D547-A0B1-90078C7C3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 </a:t>
            </a:r>
            <a:r>
              <a:rPr lang="de-DE" dirty="0" err="1"/>
              <a:t>checking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E90768-39F1-C143-B2D7-F6EAC231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D235066-375E-D343-8AB2-F68B9D2259E7}"/>
              </a:ext>
            </a:extLst>
          </p:cNvPr>
          <p:cNvGrpSpPr/>
          <p:nvPr/>
        </p:nvGrpSpPr>
        <p:grpSpPr>
          <a:xfrm>
            <a:off x="468313" y="3064829"/>
            <a:ext cx="7909964" cy="3447295"/>
            <a:chOff x="446936" y="2779849"/>
            <a:chExt cx="7909964" cy="344729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64F826FA-EF79-9D4A-8607-DFF33747343E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92E7A98-DE7D-9A48-AAD2-D3E857BC23B3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3038263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The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model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checking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problem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: </a:t>
                  </a:r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cs typeface="Tahoma"/>
                    </a:rPr>
                    <a:t>Input: </a:t>
                  </a:r>
                </a:p>
                <a:p>
                  <a:pPr marL="1347903" marR="849406" lvl="2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cs typeface="Tahoma"/>
                    </a:rPr>
                    <a:t>an </a:t>
                  </a:r>
                  <a:r>
                    <a:rPr lang="de-DE" sz="2200" b="0" spc="-129" dirty="0" err="1">
                      <a:cs typeface="Tahoma"/>
                    </a:rPr>
                    <a:t>epistemic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transition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system</a:t>
                  </a:r>
                  <a:r>
                    <a:rPr lang="de-DE" sz="2200" b="0" spc="-129" dirty="0">
                      <a:cs typeface="Tahoma"/>
                    </a:rPr>
                    <a:t> S, i.e. </a:t>
                  </a:r>
                  <a:r>
                    <a:rPr lang="de-DE" sz="2200" dirty="0"/>
                    <a:t>a </a:t>
                  </a:r>
                  <a:r>
                    <a:rPr lang="de-DE" sz="2200" dirty="0" err="1"/>
                    <a:t>transition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system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augmented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with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epistemic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relations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𝐴𝐺𝑇</m:t>
                          </m:r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with</a:t>
                  </a:r>
                  <a:r>
                    <a:rPr lang="de-DE" sz="2200" dirty="0"/>
                    <a:t> a </a:t>
                  </a:r>
                  <a:r>
                    <a:rPr lang="de-DE" sz="2200" dirty="0" err="1"/>
                    <a:t>set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of</a:t>
                  </a:r>
                  <a:r>
                    <a:rPr lang="de-DE" sz="2200" dirty="0"/>
                    <a:t> initial </a:t>
                  </a:r>
                  <a:r>
                    <a:rPr lang="de-DE" sz="2200" dirty="0" err="1"/>
                    <a:t>states</a:t>
                  </a:r>
                  <a:r>
                    <a:rPr lang="de-DE" sz="2200" dirty="0"/>
                    <a:t>; </a:t>
                  </a:r>
                </a:p>
                <a:p>
                  <a:pPr marL="1347903" marR="849406" lvl="2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cs typeface="Tahoma"/>
                    </a:rPr>
                    <a:t>  an LTL </a:t>
                  </a:r>
                  <a:r>
                    <a:rPr lang="de-DE" sz="2200" b="0" spc="-129" dirty="0" err="1">
                      <a:cs typeface="Tahoma"/>
                    </a:rPr>
                    <a:t>formula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 </m:t>
                      </m:r>
                    </m:oMath>
                  </a14:m>
                  <a:endParaRPr lang="de-DE" sz="2200" b="0" i="1" spc="-129" dirty="0">
                    <a:latin typeface="Cambria Math" panose="02040503050406030204" pitchFamily="18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cs typeface="Tahoma"/>
                    </a:rPr>
                    <a:t>Output: </a:t>
                  </a:r>
                  <a:r>
                    <a:rPr lang="de-DE" sz="2200" b="0" spc="-129" dirty="0" err="1">
                      <a:cs typeface="Tahoma"/>
                    </a:rPr>
                    <a:t>yes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if</a:t>
                  </a:r>
                  <a:r>
                    <a:rPr lang="de-DE" sz="2200" b="0" spc="-129" dirty="0">
                      <a:cs typeface="Tahoma"/>
                    </a:rPr>
                    <a:t>  </a:t>
                  </a:r>
                  <a:r>
                    <a:rPr lang="de-DE" sz="2200" b="0" spc="-129" dirty="0">
                      <a:solidFill>
                        <a:srgbClr val="FF0000"/>
                      </a:solidFill>
                      <a:cs typeface="Tahoma"/>
                    </a:rPr>
                    <a:t>``</a:t>
                  </a:r>
                  <a:r>
                    <a:rPr lang="de-DE" sz="2200" spc="-10" dirty="0">
                      <a:solidFill>
                        <a:srgbClr val="FF0000"/>
                      </a:solidFill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pc="-1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i="1" spc="-1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ℳ</m:t>
                          </m:r>
                        </m:e>
                        <m:sub>
                          <m:r>
                            <a:rPr lang="de-DE" sz="2200" b="0" i="1" spc="-1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𝑆</m:t>
                          </m:r>
                        </m:sub>
                      </m:sSub>
                      <m:r>
                        <a:rPr lang="de-DE" sz="2200" b="0" i="1" spc="-1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d>
                        <m:dPr>
                          <m:ctrlPr>
                            <a:rPr lang="de-DE" sz="2200" b="0" i="1" spc="-1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𝜌</m:t>
                          </m:r>
                          <m:r>
                            <a:rPr lang="de-DE" sz="2200" b="0" i="1" spc="-1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,0</m:t>
                          </m:r>
                        </m:e>
                      </m:d>
                      <m:r>
                        <a:rPr lang="de-DE" sz="2200" b="0" i="1" spc="-1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b="0" spc="-129" dirty="0">
                      <a:cs typeface="Tahoma"/>
                    </a:rPr>
                    <a:t>‘‘  for all </a:t>
                  </a:r>
                  <a:r>
                    <a:rPr lang="de-DE" sz="2200" b="0" spc="-129" dirty="0" err="1">
                      <a:cs typeface="Tahoma"/>
                    </a:rPr>
                    <a:t>paths</a:t>
                  </a:r>
                  <a:r>
                    <a:rPr lang="de-DE" sz="2200" b="0" spc="-129" dirty="0">
                      <a:cs typeface="Tahoma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𝜌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b="0" spc="-129" dirty="0" err="1">
                      <a:cs typeface="Tahoma"/>
                    </a:rPr>
                    <a:t>of</a:t>
                  </a:r>
                  <a:r>
                    <a:rPr lang="de-DE" sz="2200" b="0" spc="-129" dirty="0">
                      <a:cs typeface="Tahoma"/>
                    </a:rPr>
                    <a:t> S </a:t>
                  </a:r>
                  <a:r>
                    <a:rPr lang="de-DE" sz="2200" b="0" spc="-129" dirty="0" err="1">
                      <a:cs typeface="Tahoma"/>
                    </a:rPr>
                    <a:t>starting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from</a:t>
                  </a:r>
                  <a:r>
                    <a:rPr lang="de-DE" sz="2200" b="0" spc="-129" dirty="0">
                      <a:cs typeface="Tahoma"/>
                    </a:rPr>
                    <a:t> an initial </a:t>
                  </a:r>
                  <a:r>
                    <a:rPr lang="de-DE" sz="2200" b="0" spc="-129" dirty="0" err="1">
                      <a:cs typeface="Tahoma"/>
                    </a:rPr>
                    <a:t>state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of</a:t>
                  </a:r>
                  <a:r>
                    <a:rPr lang="de-DE" sz="2200" b="0" spc="-129" dirty="0">
                      <a:cs typeface="Tahoma"/>
                    </a:rPr>
                    <a:t> S </a:t>
                  </a:r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92E7A98-DE7D-9A48-AAD2-D3E857BC2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3038263"/>
                </a:xfrm>
                <a:prstGeom prst="rect">
                  <a:avLst/>
                </a:prstGeom>
                <a:blipFill>
                  <a:blip r:embed="rId2"/>
                  <a:stretch>
                    <a:fillRect l="-965" t="-1250" b="-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215E7B96-DAFF-984C-8A44-7857494E7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145367"/>
            <a:ext cx="3246906" cy="174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16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B24C097-0435-2040-99E6-43209679374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err="1"/>
                  <a:t>Possible</a:t>
                </a:r>
                <a:r>
                  <a:rPr lang="de-DE" dirty="0"/>
                  <a:t> Definition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ℳ</m:t>
                        </m:r>
                      </m:e>
                      <m:sub>
                        <m:r>
                          <a:rPr lang="de-DE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𝑆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B24C097-0435-2040-99E6-432096793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19893B-98A1-F74E-9A78-EF39473E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64AB285-CB1B-554E-BD1B-EC074493ECDF}"/>
              </a:ext>
            </a:extLst>
          </p:cNvPr>
          <p:cNvGrpSpPr/>
          <p:nvPr/>
        </p:nvGrpSpPr>
        <p:grpSpPr>
          <a:xfrm>
            <a:off x="468313" y="1484784"/>
            <a:ext cx="7909964" cy="3567264"/>
            <a:chOff x="446936" y="2779849"/>
            <a:chExt cx="7909964" cy="3567264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3BA801B7-BAD1-E642-B169-095E47C685DC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1EF03306-B8D0-5944-844D-6723864902A6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3158232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Given a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transition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system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0" dirty="0" smtClean="0">
                          <a:latin typeface="Cambria Math" panose="02040503050406030204" pitchFamily="18" charset="0"/>
                          <a:cs typeface="Tahoma"/>
                        </a:rPr>
                        <m:t>𝑆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,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define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b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</a:b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ℳ</m:t>
                          </m:r>
                        </m:e>
                        <m:sub>
                          <m:r>
                            <a:rPr lang="de-DE" sz="22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𝑆</m:t>
                          </m:r>
                        </m:sub>
                      </m:sSub>
                      <m:r>
                        <a:rPr lang="de-DE" sz="2200" b="0" i="0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</m:t>
                      </m:r>
                      <m:d>
                        <m:d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2200" b="0" i="0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TL</m:t>
                          </m:r>
                          <m:r>
                            <a:rPr lang="de-DE" sz="2200" b="0" i="0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 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×</m:t>
                          </m:r>
                          <m:r>
                            <a:rPr lang="de-DE" sz="2400" i="1" spc="-129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ℕ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sz="2200" b="0" i="1" spc="-1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de-DE" sz="2200" b="0" i="1" spc="-1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200" b="0" i="1" spc="-1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b="0" i="1" spc="-1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∼</m:t>
                                      </m:r>
                                    </m:e>
                                    <m:sub>
                                      <m:r>
                                        <a:rPr lang="de-DE" sz="2200" b="0" i="1" spc="-1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de-DE" sz="2200" b="0" i="1" spc="-1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𝑎</m:t>
                              </m:r>
                              <m:r>
                                <a:rPr lang="de-DE" sz="2200" b="0" i="1" spc="-1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∈</m:t>
                              </m:r>
                              <m:r>
                                <a:rPr lang="de-DE" sz="2200" b="0" i="1" spc="-1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𝐴𝐺𝑇</m:t>
                              </m:r>
                            </m:sub>
                          </m:sSub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 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𝑉</m:t>
                          </m:r>
                        </m:e>
                      </m:d>
                      <m:r>
                        <a:rPr lang="de-DE" sz="2200" b="0" i="0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such tat</a:t>
                  </a:r>
                </a:p>
                <a:p>
                  <a:pPr marL="376353" marR="849406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i="1" dirty="0">
                    <a:latin typeface="Cambria Math" panose="02040503050406030204" pitchFamily="18" charset="0"/>
                  </a:endParaRPr>
                </a:p>
                <a:p>
                  <a:pPr marL="376353" marR="849406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𝑇𝐿</m:t>
                      </m:r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is</a:t>
                  </a:r>
                  <a:r>
                    <a:rPr lang="de-DE" dirty="0"/>
                    <a:t> </a:t>
                  </a:r>
                  <a:r>
                    <a:rPr lang="de-DE" dirty="0" err="1"/>
                    <a:t>the</a:t>
                  </a:r>
                  <a:r>
                    <a:rPr lang="de-DE" dirty="0"/>
                    <a:t> </a:t>
                  </a:r>
                  <a:r>
                    <a:rPr lang="de-DE" dirty="0" err="1"/>
                    <a:t>set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:r>
                    <a:rPr lang="de-DE" dirty="0" err="1"/>
                    <a:t>paths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starting</a:t>
                  </a:r>
                  <a:r>
                    <a:rPr lang="de-DE" dirty="0"/>
                    <a:t> in an initial </a:t>
                  </a:r>
                  <a:r>
                    <a:rPr lang="de-DE" dirty="0" err="1"/>
                    <a:t>state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de-DE" dirty="0"/>
                    <a:t>; </a:t>
                  </a:r>
                </a:p>
                <a:p>
                  <a:pPr marL="376353" marR="849406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dirty="0" err="1"/>
                    <a:t>For</a:t>
                  </a:r>
                  <a:r>
                    <a:rPr lang="de-DE" dirty="0"/>
                    <a:t> all </a:t>
                  </a:r>
                  <a:r>
                    <a:rPr lang="de-DE" dirty="0" err="1"/>
                    <a:t>agents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de-DE" dirty="0"/>
                    <a:t>: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a14:m>
                  <a:r>
                    <a:rPr lang="de-DE" dirty="0"/>
                    <a:t> if</a:t>
                  </a:r>
                </a:p>
                <a:p>
                  <a:pPr marL="833553" marR="849406" lvl="1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de-DE" dirty="0"/>
                    <a:t>	(</a:t>
                  </a:r>
                  <a:r>
                    <a:rPr lang="de-DE" dirty="0" err="1"/>
                    <a:t>synchrony</a:t>
                  </a:r>
                  <a:r>
                    <a:rPr lang="de-DE" dirty="0"/>
                    <a:t>)</a:t>
                  </a:r>
                </a:p>
                <a:p>
                  <a:pPr marL="833553" marR="849406" lvl="1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for</a:t>
                  </a:r>
                  <a:r>
                    <a:rPr lang="de-DE" dirty="0"/>
                    <a:t> all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∈{0, …,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de-DE" dirty="0"/>
                    <a:t>	(</a:t>
                  </a:r>
                  <a:r>
                    <a:rPr lang="de-DE" dirty="0" err="1"/>
                    <a:t>perfect</a:t>
                  </a:r>
                  <a:r>
                    <a:rPr lang="de-DE" dirty="0"/>
                    <a:t> </a:t>
                  </a:r>
                  <a:r>
                    <a:rPr lang="de-DE" dirty="0" err="1"/>
                    <a:t>recall</a:t>
                  </a:r>
                  <a:r>
                    <a:rPr lang="de-DE" dirty="0"/>
                    <a:t>)</a:t>
                  </a:r>
                </a:p>
                <a:p>
                  <a:pPr marL="376353" marR="849406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𝑇𝐿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de-DE" i="1" spc="-129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ℕ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𝐴𝑃</m:t>
                          </m:r>
                        </m:sup>
                      </m:sSup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is</a:t>
                  </a:r>
                  <a:r>
                    <a:rPr lang="de-DE" dirty="0"/>
                    <a:t> </a:t>
                  </a:r>
                  <a:r>
                    <a:rPr lang="de-DE" dirty="0" err="1"/>
                    <a:t>defined</a:t>
                  </a:r>
                  <a:r>
                    <a:rPr lang="de-DE" dirty="0"/>
                    <a:t> </a:t>
                  </a:r>
                  <a:r>
                    <a:rPr lang="de-DE" dirty="0" err="1"/>
                    <a:t>by</a:t>
                  </a:r>
                  <a:r>
                    <a:rPr lang="de-DE" dirty="0"/>
                    <a:t> </a:t>
                  </a:r>
                  <a:br>
                    <a:rPr lang="de-DE" dirty="0"/>
                  </a:b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de-DE" dirty="0" err="1"/>
                    <a:t>set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:r>
                    <a:rPr lang="de-DE" dirty="0" err="1"/>
                    <a:t>propositions</a:t>
                  </a:r>
                  <a:r>
                    <a:rPr lang="de-DE" dirty="0"/>
                    <a:t> </a:t>
                  </a:r>
                  <a:r>
                    <a:rPr lang="de-DE" dirty="0" err="1"/>
                    <a:t>true</a:t>
                  </a:r>
                  <a:r>
                    <a:rPr lang="de-DE" dirty="0"/>
                    <a:t> at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1EF03306-B8D0-5944-844D-6723864902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3158232"/>
                </a:xfrm>
                <a:prstGeom prst="rect">
                  <a:avLst/>
                </a:prstGeom>
                <a:blipFill>
                  <a:blip r:embed="rId3"/>
                  <a:stretch>
                    <a:fillRect l="-965" t="-1606" b="-160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37087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BD2B6-73F1-924B-BD31-8DDE1F33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5FBA07-1A80-D846-B7E9-BA2188C1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A074518-0257-7D4E-A89E-A29151A6058E}"/>
              </a:ext>
            </a:extLst>
          </p:cNvPr>
          <p:cNvGrpSpPr/>
          <p:nvPr/>
        </p:nvGrpSpPr>
        <p:grpSpPr>
          <a:xfrm>
            <a:off x="468313" y="1196752"/>
            <a:ext cx="7888588" cy="4671611"/>
            <a:chOff x="626069" y="2007292"/>
            <a:chExt cx="7888588" cy="4265026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DD182D56-69B3-9340-8A4A-C1D78762FEF3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3913536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DAC8CA92-8F1B-DC4F-A42D-B45D76CFDBC6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4B871F2F-691F-294C-93F9-A75F142671DA}"/>
              </a:ext>
            </a:extLst>
          </p:cNvPr>
          <p:cNvSpPr txBox="1"/>
          <p:nvPr/>
        </p:nvSpPr>
        <p:spPr>
          <a:xfrm>
            <a:off x="4001048" y="1747794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Transition </a:t>
            </a:r>
            <a:r>
              <a:rPr lang="de-DE" dirty="0" err="1"/>
              <a:t>system</a:t>
            </a:r>
            <a:r>
              <a:rPr lang="de-DE" dirty="0"/>
              <a:t> S: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F672F6A-7807-D049-BE99-9878B9FD7FAF}"/>
              </a:ext>
            </a:extLst>
          </p:cNvPr>
          <p:cNvSpPr txBox="1"/>
          <p:nvPr/>
        </p:nvSpPr>
        <p:spPr>
          <a:xfrm>
            <a:off x="1493904" y="2710669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recall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22685B-4570-1A47-B8B2-02644111F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04" y="3205091"/>
            <a:ext cx="5949162" cy="255393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31B1402-8778-6542-9A3F-12D9CF801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693" y="1747794"/>
            <a:ext cx="1295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92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B24C097-0435-2040-99E6-43209679374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err="1"/>
                  <a:t>Another</a:t>
                </a:r>
                <a:r>
                  <a:rPr lang="de-DE" dirty="0"/>
                  <a:t> </a:t>
                </a:r>
                <a:r>
                  <a:rPr lang="de-DE" dirty="0" err="1"/>
                  <a:t>Possible</a:t>
                </a:r>
                <a:r>
                  <a:rPr lang="de-DE" dirty="0"/>
                  <a:t> Definition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ℳ</m:t>
                        </m:r>
                      </m:e>
                      <m:sub>
                        <m:r>
                          <a:rPr lang="de-DE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𝑆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B24C097-0435-2040-99E6-432096793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19893B-98A1-F74E-9A78-EF39473E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64AB285-CB1B-554E-BD1B-EC074493ECDF}"/>
              </a:ext>
            </a:extLst>
          </p:cNvPr>
          <p:cNvGrpSpPr/>
          <p:nvPr/>
        </p:nvGrpSpPr>
        <p:grpSpPr>
          <a:xfrm>
            <a:off x="468313" y="1484784"/>
            <a:ext cx="7909964" cy="3573868"/>
            <a:chOff x="446936" y="2779849"/>
            <a:chExt cx="7909964" cy="3573868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3BA801B7-BAD1-E642-B169-095E47C685DC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1EF03306-B8D0-5944-844D-6723864902A6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3164836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Given a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transition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system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0" dirty="0" smtClean="0">
                          <a:latin typeface="Cambria Math" panose="02040503050406030204" pitchFamily="18" charset="0"/>
                          <a:cs typeface="Tahoma"/>
                        </a:rPr>
                        <m:t>𝑆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,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define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b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</a:b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ℳ</m:t>
                          </m:r>
                        </m:e>
                        <m:sub>
                          <m:r>
                            <a:rPr lang="de-DE" sz="22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𝑆</m:t>
                          </m:r>
                        </m:sub>
                      </m:sSub>
                      <m:r>
                        <a:rPr lang="de-DE" sz="2200" b="0" i="0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</m:t>
                      </m:r>
                      <m:d>
                        <m:d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2200" b="0" i="0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TL</m:t>
                          </m:r>
                          <m:r>
                            <a:rPr lang="de-DE" sz="2200" b="0" i="0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 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× </m:t>
                          </m:r>
                          <m:r>
                            <a:rPr lang="de-DE" sz="2400" i="1" spc="-129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ℕ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sz="2200" b="0" i="1" spc="-1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de-DE" sz="2200" b="0" i="1" spc="-1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200" b="0" i="1" spc="-1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b="0" i="1" spc="-1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∼</m:t>
                                      </m:r>
                                    </m:e>
                                    <m:sub>
                                      <m:r>
                                        <a:rPr lang="de-DE" sz="2200" b="0" i="1" spc="-1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de-DE" sz="2200" b="0" i="1" spc="-1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𝑎</m:t>
                              </m:r>
                              <m:r>
                                <a:rPr lang="de-DE" sz="2200" b="0" i="1" spc="-1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∈</m:t>
                              </m:r>
                              <m:r>
                                <a:rPr lang="de-DE" sz="2200" b="0" i="1" spc="-1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𝐴𝐺𝑇</m:t>
                              </m:r>
                            </m:sub>
                          </m:sSub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 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𝑉</m:t>
                          </m:r>
                        </m:e>
                      </m:d>
                      <m:r>
                        <a:rPr lang="de-DE" sz="2200" b="0" i="0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such tat</a:t>
                  </a:r>
                </a:p>
                <a:p>
                  <a:pPr marL="376353" marR="849406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i="1" dirty="0">
                    <a:latin typeface="Cambria Math" panose="02040503050406030204" pitchFamily="18" charset="0"/>
                  </a:endParaRPr>
                </a:p>
                <a:p>
                  <a:pPr marL="376353" marR="849406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𝑇𝐿</m:t>
                      </m:r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is</a:t>
                  </a:r>
                  <a:r>
                    <a:rPr lang="de-DE" dirty="0"/>
                    <a:t> </a:t>
                  </a:r>
                  <a:r>
                    <a:rPr lang="de-DE" dirty="0" err="1"/>
                    <a:t>the</a:t>
                  </a:r>
                  <a:r>
                    <a:rPr lang="de-DE" dirty="0"/>
                    <a:t> </a:t>
                  </a:r>
                  <a:r>
                    <a:rPr lang="de-DE" dirty="0" err="1"/>
                    <a:t>set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:r>
                    <a:rPr lang="de-DE" dirty="0" err="1"/>
                    <a:t>paths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starting</a:t>
                  </a:r>
                  <a:r>
                    <a:rPr lang="de-DE" dirty="0"/>
                    <a:t> in an initial </a:t>
                  </a:r>
                  <a:r>
                    <a:rPr lang="de-DE" dirty="0" err="1"/>
                    <a:t>state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de-DE" dirty="0"/>
                    <a:t>; </a:t>
                  </a:r>
                </a:p>
                <a:p>
                  <a:pPr marL="376353" marR="849406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dirty="0" err="1"/>
                    <a:t>For</a:t>
                  </a:r>
                  <a:r>
                    <a:rPr lang="de-DE" dirty="0"/>
                    <a:t> all </a:t>
                  </a:r>
                  <a:r>
                    <a:rPr lang="de-DE" dirty="0" err="1"/>
                    <a:t>agents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de-DE" dirty="0"/>
                    <a:t>: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a14:m>
                  <a:r>
                    <a:rPr lang="de-DE" dirty="0"/>
                    <a:t> if</a:t>
                  </a:r>
                </a:p>
                <a:p>
                  <a:pPr marL="833553" marR="849406" lvl="1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de-DE" dirty="0"/>
                    <a:t>	(</a:t>
                  </a:r>
                  <a:r>
                    <a:rPr lang="de-DE" dirty="0" err="1"/>
                    <a:t>synchrony</a:t>
                  </a:r>
                  <a:r>
                    <a:rPr lang="de-DE" dirty="0"/>
                    <a:t>)</a:t>
                  </a:r>
                </a:p>
                <a:p>
                  <a:pPr marL="833553" marR="849406" lvl="1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de-DE" dirty="0"/>
                    <a:t>	(</a:t>
                  </a:r>
                  <a:r>
                    <a:rPr lang="de-DE" dirty="0" err="1"/>
                    <a:t>memoryless</a:t>
                  </a:r>
                  <a:r>
                    <a:rPr lang="de-DE" dirty="0"/>
                    <a:t>)</a:t>
                  </a:r>
                </a:p>
                <a:p>
                  <a:pPr marL="376353" marR="849406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𝑇𝐿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de-DE" i="1" spc="-129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ℕ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𝐴𝑃</m:t>
                          </m:r>
                        </m:sup>
                      </m:sSup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is</a:t>
                  </a:r>
                  <a:r>
                    <a:rPr lang="de-DE" dirty="0"/>
                    <a:t> </a:t>
                  </a:r>
                  <a:r>
                    <a:rPr lang="de-DE" dirty="0" err="1"/>
                    <a:t>defined</a:t>
                  </a:r>
                  <a:r>
                    <a:rPr lang="de-DE" dirty="0"/>
                    <a:t> </a:t>
                  </a:r>
                  <a:r>
                    <a:rPr lang="de-DE" dirty="0" err="1"/>
                    <a:t>by</a:t>
                  </a:r>
                  <a:r>
                    <a:rPr lang="de-DE" dirty="0"/>
                    <a:t> </a:t>
                  </a:r>
                  <a:br>
                    <a:rPr lang="de-DE" dirty="0"/>
                  </a:b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de-DE" dirty="0" err="1"/>
                    <a:t>set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:r>
                    <a:rPr lang="de-DE" dirty="0" err="1"/>
                    <a:t>propositions</a:t>
                  </a:r>
                  <a:r>
                    <a:rPr lang="de-DE" dirty="0"/>
                    <a:t> </a:t>
                  </a:r>
                  <a:r>
                    <a:rPr lang="de-DE" dirty="0" err="1"/>
                    <a:t>true</a:t>
                  </a:r>
                  <a:r>
                    <a:rPr lang="de-DE" dirty="0"/>
                    <a:t> at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1EF03306-B8D0-5944-844D-6723864902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3164836"/>
                </a:xfrm>
                <a:prstGeom prst="rect">
                  <a:avLst/>
                </a:prstGeom>
                <a:blipFill>
                  <a:blip r:embed="rId3"/>
                  <a:stretch>
                    <a:fillRect l="-965" t="-1600" b="-12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13668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BD2B6-73F1-924B-BD31-8DDE1F33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5FBA07-1A80-D846-B7E9-BA2188C1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A074518-0257-7D4E-A89E-A29151A6058E}"/>
              </a:ext>
            </a:extLst>
          </p:cNvPr>
          <p:cNvGrpSpPr/>
          <p:nvPr/>
        </p:nvGrpSpPr>
        <p:grpSpPr>
          <a:xfrm>
            <a:off x="468313" y="1196752"/>
            <a:ext cx="7888588" cy="4671611"/>
            <a:chOff x="626069" y="2007292"/>
            <a:chExt cx="7888588" cy="4265026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DD182D56-69B3-9340-8A4A-C1D78762FEF3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3913536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DAC8CA92-8F1B-DC4F-A42D-B45D76CFDBC6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4B871F2F-691F-294C-93F9-A75F142671DA}"/>
              </a:ext>
            </a:extLst>
          </p:cNvPr>
          <p:cNvSpPr txBox="1"/>
          <p:nvPr/>
        </p:nvSpPr>
        <p:spPr>
          <a:xfrm>
            <a:off x="4001048" y="1747794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Transition </a:t>
            </a:r>
            <a:r>
              <a:rPr lang="de-DE" dirty="0" err="1"/>
              <a:t>system</a:t>
            </a:r>
            <a:r>
              <a:rPr lang="de-DE" dirty="0"/>
              <a:t> S: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F672F6A-7807-D049-BE99-9878B9FD7FAF}"/>
              </a:ext>
            </a:extLst>
          </p:cNvPr>
          <p:cNvSpPr txBox="1"/>
          <p:nvPr/>
        </p:nvSpPr>
        <p:spPr>
          <a:xfrm>
            <a:off x="1551271" y="294766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Memoryless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6451B96-EF7E-C248-951C-781CFEC34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693" y="1747794"/>
            <a:ext cx="1295400" cy="1016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6D6A19B-2977-C241-B6B2-423980E9D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271" y="3302642"/>
            <a:ext cx="5934822" cy="246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75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BDA91-006D-5F49-B482-F66ED9D2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938DED-C6B8-FA44-BEA0-02D2BABB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9E66CC9-2C38-AF4C-8342-CCD66DE017AB}"/>
              </a:ext>
            </a:extLst>
          </p:cNvPr>
          <p:cNvGrpSpPr/>
          <p:nvPr/>
        </p:nvGrpSpPr>
        <p:grpSpPr>
          <a:xfrm>
            <a:off x="638819" y="3471757"/>
            <a:ext cx="7888588" cy="1595082"/>
            <a:chOff x="626069" y="4956564"/>
            <a:chExt cx="7888588" cy="1595082"/>
          </a:xfrm>
        </p:grpSpPr>
        <p:sp>
          <p:nvSpPr>
            <p:cNvPr id="6" name="object 19">
              <a:extLst>
                <a:ext uri="{FF2B5EF4-FFF2-40B4-BE49-F238E27FC236}">
                  <a16:creationId xmlns:a16="http://schemas.microsoft.com/office/drawing/2014/main" id="{D9ED292F-7516-6347-AA39-28A4A4081DBA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(van der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Meyden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and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Shilov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, 1999)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77A71028-754C-D14D-AAA0-872799D75CA7}"/>
                    </a:ext>
                  </a:extLst>
                </p:cNvPr>
                <p:cNvSpPr txBox="1"/>
                <p:nvPr/>
              </p:nvSpPr>
              <p:spPr>
                <a:xfrm>
                  <a:off x="626069" y="5378850"/>
                  <a:ext cx="7888588" cy="1172796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dirty="0"/>
                    <a:t>The </a:t>
                  </a:r>
                  <a:r>
                    <a:rPr lang="de-DE" dirty="0" err="1"/>
                    <a:t>model</a:t>
                  </a:r>
                  <a:r>
                    <a:rPr lang="de-DE" dirty="0"/>
                    <a:t> </a:t>
                  </a:r>
                  <a:r>
                    <a:rPr lang="de-DE" dirty="0" err="1"/>
                    <a:t>checking</a:t>
                  </a:r>
                  <a:r>
                    <a:rPr lang="de-DE" dirty="0"/>
                    <a:t> </a:t>
                  </a:r>
                  <a:r>
                    <a:rPr lang="de-DE" dirty="0" err="1"/>
                    <a:t>problem</a:t>
                  </a:r>
                  <a:r>
                    <a:rPr lang="de-DE" dirty="0"/>
                    <a:t> </a:t>
                  </a:r>
                  <a:r>
                    <a:rPr lang="de-DE" dirty="0" err="1"/>
                    <a:t>under</a:t>
                  </a:r>
                  <a:r>
                    <a:rPr lang="de-DE" dirty="0"/>
                    <a:t> </a:t>
                  </a:r>
                  <a:r>
                    <a:rPr lang="de-DE" dirty="0" err="1"/>
                    <a:t>perfect</a:t>
                  </a:r>
                  <a:r>
                    <a:rPr lang="de-DE" dirty="0"/>
                    <a:t> </a:t>
                  </a:r>
                  <a:r>
                    <a:rPr lang="de-DE" dirty="0" err="1"/>
                    <a:t>recall</a:t>
                  </a:r>
                  <a:r>
                    <a:rPr lang="de-DE" dirty="0"/>
                    <a:t> </a:t>
                  </a:r>
                  <a:r>
                    <a:rPr lang="de-DE" dirty="0" err="1"/>
                    <a:t>and</a:t>
                  </a:r>
                  <a:r>
                    <a:rPr lang="de-DE" dirty="0"/>
                    <a:t> </a:t>
                  </a:r>
                  <a:r>
                    <a:rPr lang="de-DE" dirty="0" err="1"/>
                    <a:t>synchrony</a:t>
                  </a:r>
                  <a:r>
                    <a:rPr lang="de-DE" dirty="0"/>
                    <a:t> </a:t>
                  </a:r>
                  <a:r>
                    <a:rPr lang="de-DE" dirty="0" err="1"/>
                    <a:t>is</a:t>
                  </a:r>
                  <a:r>
                    <a:rPr lang="de-DE" dirty="0"/>
                    <a:t>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de-DE" dirty="0" err="1"/>
                    <a:t>Undecidable</a:t>
                  </a:r>
                  <a:r>
                    <a:rPr lang="de-DE" dirty="0"/>
                    <a:t> </a:t>
                  </a:r>
                  <a:r>
                    <a:rPr lang="de-DE" dirty="0" err="1"/>
                    <a:t>if</a:t>
                  </a:r>
                  <a:r>
                    <a:rPr lang="de-DE" dirty="0"/>
                    <a:t> CK (</a:t>
                  </a:r>
                  <a:r>
                    <a:rPr lang="de-DE" dirty="0" err="1"/>
                    <a:t>common</a:t>
                  </a:r>
                  <a:r>
                    <a:rPr lang="de-DE" dirty="0"/>
                    <a:t> </a:t>
                  </a:r>
                  <a:r>
                    <a:rPr lang="de-DE" dirty="0" err="1"/>
                    <a:t>knowledge</a:t>
                  </a:r>
                  <a:r>
                    <a:rPr lang="de-DE" dirty="0"/>
                    <a:t> </a:t>
                  </a:r>
                  <a:r>
                    <a:rPr lang="de-DE" dirty="0" err="1"/>
                    <a:t>operator</a:t>
                  </a:r>
                  <a:r>
                    <a:rPr lang="de-DE" dirty="0"/>
                    <a:t>) </a:t>
                  </a:r>
                  <a:r>
                    <a:rPr lang="de-DE" dirty="0" err="1"/>
                    <a:t>and</a:t>
                  </a:r>
                  <a:r>
                    <a:rPr lang="de-DE" dirty="0"/>
                    <a:t> </a:t>
                  </a:r>
                  <a:r>
                    <a:rPr lang="de-DE" dirty="0" err="1"/>
                    <a:t>until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de-DE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de-DE" dirty="0"/>
                    <a:t>NON ELEM-c </a:t>
                  </a:r>
                  <a:r>
                    <a:rPr lang="de-DE" dirty="0" err="1"/>
                    <a:t>if</a:t>
                  </a:r>
                  <a:r>
                    <a:rPr lang="de-DE" dirty="0"/>
                    <a:t> </a:t>
                  </a:r>
                  <a:r>
                    <a:rPr lang="de-DE" dirty="0" err="1"/>
                    <a:t>until</a:t>
                  </a:r>
                  <a:r>
                    <a:rPr lang="de-DE" dirty="0"/>
                    <a:t> but not CK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de-DE" dirty="0"/>
                    <a:t>PSPACE-c </a:t>
                  </a:r>
                  <a:r>
                    <a:rPr lang="de-DE" dirty="0" err="1"/>
                    <a:t>if</a:t>
                  </a:r>
                  <a:r>
                    <a:rPr lang="de-DE" dirty="0"/>
                    <a:t> CK but not </a:t>
                  </a:r>
                  <a:r>
                    <a:rPr lang="de-DE" dirty="0" err="1"/>
                    <a:t>until</a:t>
                  </a:r>
                  <a:endParaRPr lang="de-DE" dirty="0"/>
                </a:p>
              </p:txBody>
            </p:sp>
          </mc:Choice>
          <mc:Fallback xmlns="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77A71028-754C-D14D-AAA0-872799D75C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5378850"/>
                  <a:ext cx="7888588" cy="1172796"/>
                </a:xfrm>
                <a:prstGeom prst="rect">
                  <a:avLst/>
                </a:prstGeom>
                <a:blipFill>
                  <a:blip r:embed="rId3"/>
                  <a:stretch>
                    <a:fillRect l="-1929" t="-1075" b="-1182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31C6992-3E3B-154F-89E7-D0CF3C9B38EC}"/>
              </a:ext>
            </a:extLst>
          </p:cNvPr>
          <p:cNvGrpSpPr/>
          <p:nvPr/>
        </p:nvGrpSpPr>
        <p:grpSpPr>
          <a:xfrm>
            <a:off x="724393" y="1781200"/>
            <a:ext cx="7888588" cy="1041085"/>
            <a:chOff x="626069" y="4956564"/>
            <a:chExt cx="7888588" cy="1041085"/>
          </a:xfrm>
        </p:grpSpPr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77BAC208-AB5A-254F-95F9-E44E26C8CCF6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(Engelhardt et al. 2007)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10" name="object 20">
              <a:extLst>
                <a:ext uri="{FF2B5EF4-FFF2-40B4-BE49-F238E27FC236}">
                  <a16:creationId xmlns:a16="http://schemas.microsoft.com/office/drawing/2014/main" id="{8D0B6A82-9F1A-364C-9CC4-A3D6BD68DA6F}"/>
                </a:ext>
              </a:extLst>
            </p:cNvPr>
            <p:cNvSpPr txBox="1"/>
            <p:nvPr/>
          </p:nvSpPr>
          <p:spPr>
            <a:xfrm>
              <a:off x="626069" y="5378850"/>
              <a:ext cx="7888588" cy="618799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r>
                <a:rPr lang="de-DE" dirty="0"/>
                <a:t>The </a:t>
              </a:r>
              <a:r>
                <a:rPr lang="de-DE" dirty="0" err="1"/>
                <a:t>model</a:t>
              </a:r>
              <a:r>
                <a:rPr lang="de-DE" dirty="0"/>
                <a:t> </a:t>
              </a:r>
              <a:r>
                <a:rPr lang="de-DE" dirty="0" err="1"/>
                <a:t>checking</a:t>
              </a:r>
              <a:r>
                <a:rPr lang="de-DE" dirty="0"/>
                <a:t> </a:t>
              </a:r>
              <a:r>
                <a:rPr lang="de-DE" dirty="0" err="1"/>
                <a:t>problem</a:t>
              </a:r>
              <a:r>
                <a:rPr lang="de-DE" dirty="0"/>
                <a:t> </a:t>
              </a:r>
              <a:r>
                <a:rPr lang="de-DE" dirty="0" err="1"/>
                <a:t>for</a:t>
              </a:r>
              <a:r>
                <a:rPr lang="de-DE" dirty="0"/>
                <a:t> </a:t>
              </a:r>
              <a:r>
                <a:rPr lang="de-DE" dirty="0" err="1"/>
                <a:t>memoryless</a:t>
              </a:r>
              <a:r>
                <a:rPr lang="de-DE" dirty="0"/>
                <a:t> </a:t>
              </a:r>
              <a:r>
                <a:rPr lang="de-DE" dirty="0" err="1"/>
                <a:t>and</a:t>
              </a:r>
              <a:r>
                <a:rPr lang="de-DE" dirty="0"/>
                <a:t> </a:t>
              </a:r>
              <a:r>
                <a:rPr lang="de-DE" dirty="0" err="1"/>
                <a:t>synchronuos</a:t>
              </a:r>
              <a:r>
                <a:rPr lang="de-DE" dirty="0"/>
                <a:t> </a:t>
              </a:r>
              <a:r>
                <a:rPr lang="de-DE" dirty="0" err="1"/>
                <a:t>systems</a:t>
              </a:r>
              <a:r>
                <a:rPr lang="de-DE" dirty="0"/>
                <a:t> </a:t>
              </a:r>
              <a:r>
                <a:rPr lang="de-DE" dirty="0" err="1"/>
                <a:t>is</a:t>
              </a:r>
              <a:r>
                <a:rPr lang="de-DE" dirty="0"/>
                <a:t> PSPACE-</a:t>
              </a:r>
              <a:r>
                <a:rPr lang="de-DE" dirty="0" err="1"/>
                <a:t>complete</a:t>
              </a:r>
              <a:r>
                <a:rPr lang="de-DE" dirty="0"/>
                <a:t>   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F191FD2B-4D43-4547-8282-5D46BAA1ED85}"/>
              </a:ext>
            </a:extLst>
          </p:cNvPr>
          <p:cNvSpPr txBox="1"/>
          <p:nvPr/>
        </p:nvSpPr>
        <p:spPr>
          <a:xfrm>
            <a:off x="488921" y="5733256"/>
            <a:ext cx="456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See also (</a:t>
            </a:r>
            <a:r>
              <a:rPr lang="de-DE" dirty="0" err="1"/>
              <a:t>Bozzelli</a:t>
            </a:r>
            <a:r>
              <a:rPr lang="de-DE" dirty="0"/>
              <a:t> et al 2019)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1014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8068-47F3-FB49-8F22-F2C0A4F5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E2F61-51E6-2F41-94DC-439255C18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 dirty="0" err="1"/>
              <a:t>Uhhh</a:t>
            </a:r>
            <a:r>
              <a:rPr lang="de-DE" sz="800" dirty="0"/>
              <a:t>, a </a:t>
            </a:r>
            <a:r>
              <a:rPr lang="de-DE" sz="800" dirty="0" err="1"/>
              <a:t>lecture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a </a:t>
            </a:r>
            <a:r>
              <a:rPr lang="de-DE" sz="800" dirty="0" err="1"/>
              <a:t>hoepfully</a:t>
            </a:r>
            <a:r>
              <a:rPr lang="de-DE" sz="800" dirty="0"/>
              <a:t> </a:t>
            </a:r>
            <a:r>
              <a:rPr lang="de-DE" sz="800" dirty="0" err="1"/>
              <a:t>useful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2AEB5C-44B2-0249-9B20-44F54DBF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674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5249DA-4A2B-BD4F-9B92-F67A63EE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7C70A0-4133-504E-80E0-3CCF1484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/>
              <a:t> P. Blackburn </a:t>
            </a:r>
            <a:r>
              <a:rPr lang="de-DE" sz="1200" dirty="0" err="1"/>
              <a:t>and</a:t>
            </a:r>
            <a:r>
              <a:rPr lang="de-DE" sz="1200" dirty="0"/>
              <a:t> M. De </a:t>
            </a:r>
            <a:r>
              <a:rPr lang="de-DE" sz="1200" dirty="0" err="1"/>
              <a:t>Rijke</a:t>
            </a:r>
            <a:r>
              <a:rPr lang="de-DE" sz="1200" dirty="0"/>
              <a:t>. </a:t>
            </a:r>
            <a:r>
              <a:rPr lang="de-DE" sz="1200" dirty="0" err="1"/>
              <a:t>Zooming</a:t>
            </a:r>
            <a:r>
              <a:rPr lang="de-DE" sz="1200" dirty="0"/>
              <a:t> in, </a:t>
            </a:r>
            <a:r>
              <a:rPr lang="de-DE" sz="1200" dirty="0" err="1"/>
              <a:t>zooming</a:t>
            </a:r>
            <a:r>
              <a:rPr lang="de-DE" sz="1200" dirty="0"/>
              <a:t> out. Journal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, Language </a:t>
            </a:r>
            <a:r>
              <a:rPr lang="de-DE" sz="1200" dirty="0" err="1"/>
              <a:t>and</a:t>
            </a:r>
            <a:r>
              <a:rPr lang="de-DE" sz="1200" dirty="0"/>
              <a:t> Information, 6(1):5–31, 1997.</a:t>
            </a:r>
          </a:p>
          <a:p>
            <a:r>
              <a:rPr lang="de-DE" sz="1200" dirty="0"/>
              <a:t> W. </a:t>
            </a:r>
            <a:r>
              <a:rPr lang="de-DE" sz="1200" dirty="0" err="1"/>
              <a:t>Carnielli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M. E. </a:t>
            </a:r>
            <a:r>
              <a:rPr lang="de-DE" sz="1200" dirty="0" err="1"/>
              <a:t>Coniglio</a:t>
            </a:r>
            <a:r>
              <a:rPr lang="de-DE" sz="1200" dirty="0"/>
              <a:t>. </a:t>
            </a:r>
            <a:r>
              <a:rPr lang="de-DE" sz="1200" dirty="0" err="1"/>
              <a:t>Combining</a:t>
            </a:r>
            <a:r>
              <a:rPr lang="de-DE" sz="1200" dirty="0"/>
              <a:t> </a:t>
            </a:r>
            <a:r>
              <a:rPr lang="de-DE" sz="1200" dirty="0" err="1"/>
              <a:t>logics</a:t>
            </a:r>
            <a:r>
              <a:rPr lang="de-DE" sz="1200" dirty="0"/>
              <a:t>. The Stanford </a:t>
            </a:r>
            <a:r>
              <a:rPr lang="de-DE" sz="1200" dirty="0" err="1"/>
              <a:t>Encyclopedia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Philosophy</a:t>
            </a:r>
            <a:r>
              <a:rPr lang="de-DE" sz="1200" dirty="0"/>
              <a:t> (</a:t>
            </a:r>
            <a:r>
              <a:rPr lang="de-DE" sz="1200" dirty="0" err="1"/>
              <a:t>Win</a:t>
            </a:r>
            <a:r>
              <a:rPr lang="de-DE" sz="1200" dirty="0"/>
              <a:t>- </a:t>
            </a:r>
            <a:r>
              <a:rPr lang="de-DE" sz="1200" dirty="0" err="1"/>
              <a:t>ter</a:t>
            </a:r>
            <a:r>
              <a:rPr lang="de-DE" sz="1200" dirty="0"/>
              <a:t> 2008 Edition), Edward N. </a:t>
            </a:r>
            <a:r>
              <a:rPr lang="de-DE" sz="1200" dirty="0" err="1"/>
              <a:t>Zalta</a:t>
            </a:r>
            <a:r>
              <a:rPr lang="de-DE" sz="1200" dirty="0"/>
              <a:t> (</a:t>
            </a:r>
            <a:r>
              <a:rPr lang="de-DE" sz="1200" dirty="0" err="1"/>
              <a:t>ed</a:t>
            </a:r>
            <a:r>
              <a:rPr lang="de-DE" sz="1200" dirty="0"/>
              <a:t>.), </a:t>
            </a:r>
            <a:r>
              <a:rPr lang="de-DE" sz="1200" dirty="0">
                <a:hlinkClick r:id="rId2"/>
              </a:rPr>
              <a:t>http://plato.stanford.edu/archives/win2008/entries/logic- combining/</a:t>
            </a:r>
            <a:r>
              <a:rPr lang="de-DE" sz="1200" dirty="0"/>
              <a:t>.</a:t>
            </a:r>
          </a:p>
          <a:p>
            <a:r>
              <a:rPr lang="de-DE" sz="1200" dirty="0"/>
              <a:t>J. Y. </a:t>
            </a:r>
            <a:r>
              <a:rPr lang="de-DE" sz="1200" dirty="0" err="1"/>
              <a:t>Halpern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M. Y. </a:t>
            </a:r>
            <a:r>
              <a:rPr lang="de-DE" sz="1200" dirty="0" err="1"/>
              <a:t>Vardi</a:t>
            </a:r>
            <a:r>
              <a:rPr lang="de-DE" sz="1200" dirty="0"/>
              <a:t>. The </a:t>
            </a:r>
            <a:r>
              <a:rPr lang="de-DE" sz="1200" dirty="0" err="1"/>
              <a:t>complexity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reasoning</a:t>
            </a:r>
            <a:r>
              <a:rPr lang="de-DE" sz="1200" dirty="0"/>
              <a:t> </a:t>
            </a:r>
            <a:r>
              <a:rPr lang="de-DE" sz="1200" dirty="0" err="1"/>
              <a:t>about</a:t>
            </a:r>
            <a:r>
              <a:rPr lang="de-DE" sz="1200" dirty="0"/>
              <a:t> </a:t>
            </a:r>
            <a:r>
              <a:rPr lang="de-DE" sz="1200" dirty="0" err="1"/>
              <a:t>knowledge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time i. </a:t>
            </a:r>
            <a:r>
              <a:rPr lang="de-DE" sz="1200" dirty="0" err="1"/>
              <a:t>lower</a:t>
            </a:r>
            <a:r>
              <a:rPr lang="de-DE" sz="1200" dirty="0"/>
              <a:t> </a:t>
            </a:r>
            <a:r>
              <a:rPr lang="de-DE" sz="1200" dirty="0" err="1"/>
              <a:t>bounds</a:t>
            </a:r>
            <a:r>
              <a:rPr lang="de-DE" sz="1200" dirty="0"/>
              <a:t>. Journal </a:t>
            </a:r>
            <a:r>
              <a:rPr lang="de-DE" sz="1200" dirty="0" err="1"/>
              <a:t>of</a:t>
            </a:r>
            <a:r>
              <a:rPr lang="de-DE" sz="1200" dirty="0"/>
              <a:t> Computer </a:t>
            </a:r>
            <a:r>
              <a:rPr lang="de-DE" sz="1200" dirty="0" err="1"/>
              <a:t>and</a:t>
            </a:r>
            <a:r>
              <a:rPr lang="de-DE" sz="1200" dirty="0"/>
              <a:t> System </a:t>
            </a:r>
            <a:r>
              <a:rPr lang="de-DE" sz="1200" dirty="0" err="1"/>
              <a:t>Sciences</a:t>
            </a:r>
            <a:r>
              <a:rPr lang="de-DE" sz="1200" dirty="0"/>
              <a:t>, 38(1):195–237, 1989.</a:t>
            </a:r>
          </a:p>
          <a:p>
            <a:r>
              <a:rPr lang="de-DE" sz="1200" dirty="0"/>
              <a:t>K. Engelhardt, P. </a:t>
            </a:r>
            <a:r>
              <a:rPr lang="de-DE" sz="1200" dirty="0" err="1"/>
              <a:t>Gammie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R. </a:t>
            </a:r>
            <a:r>
              <a:rPr lang="de-DE" sz="1200" dirty="0" err="1"/>
              <a:t>Meyden</a:t>
            </a:r>
            <a:r>
              <a:rPr lang="de-DE" sz="1200" dirty="0"/>
              <a:t>. Model </a:t>
            </a:r>
            <a:r>
              <a:rPr lang="de-DE" sz="1200" dirty="0" err="1"/>
              <a:t>checking</a:t>
            </a:r>
            <a:r>
              <a:rPr lang="de-DE" sz="1200" dirty="0"/>
              <a:t> </a:t>
            </a:r>
            <a:r>
              <a:rPr lang="de-DE" sz="1200" dirty="0" err="1"/>
              <a:t>knowledge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linear time: </a:t>
            </a:r>
            <a:r>
              <a:rPr lang="de-DE" sz="1200" dirty="0" err="1"/>
              <a:t>Pspace</a:t>
            </a:r>
            <a:r>
              <a:rPr lang="de-DE" sz="1200" dirty="0"/>
              <a:t> </a:t>
            </a:r>
            <a:r>
              <a:rPr lang="de-DE" sz="1200" dirty="0" err="1"/>
              <a:t>cases</a:t>
            </a:r>
            <a:r>
              <a:rPr lang="de-DE" sz="1200" dirty="0"/>
              <a:t>.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International Symposium on Logical </a:t>
            </a:r>
            <a:r>
              <a:rPr lang="de-DE" sz="1200" dirty="0" err="1"/>
              <a:t>Foundations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Computer Science, LFCS ’07, </a:t>
            </a:r>
            <a:r>
              <a:rPr lang="de-DE" sz="1200" dirty="0" err="1"/>
              <a:t>pages</a:t>
            </a:r>
            <a:r>
              <a:rPr lang="de-DE" sz="1200" dirty="0"/>
              <a:t> 195—211, Berlin, Heidelberg, 2007. Springer-Verlag.</a:t>
            </a:r>
          </a:p>
          <a:p>
            <a:r>
              <a:rPr lang="de-DE" sz="1200" dirty="0"/>
              <a:t>L. </a:t>
            </a:r>
            <a:r>
              <a:rPr lang="de-DE" sz="1200" dirty="0" err="1"/>
              <a:t>Bozzelli</a:t>
            </a:r>
            <a:r>
              <a:rPr lang="de-DE" sz="1200" dirty="0"/>
              <a:t>, B. </a:t>
            </a:r>
            <a:r>
              <a:rPr lang="de-DE" sz="1200" dirty="0" err="1"/>
              <a:t>Maubert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A. </a:t>
            </a:r>
            <a:r>
              <a:rPr lang="de-DE" sz="1200" dirty="0" err="1"/>
              <a:t>Murano</a:t>
            </a:r>
            <a:r>
              <a:rPr lang="de-DE" sz="1200" dirty="0"/>
              <a:t>. The </a:t>
            </a:r>
            <a:r>
              <a:rPr lang="de-DE" sz="1200" dirty="0" err="1"/>
              <a:t>complexity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model</a:t>
            </a:r>
            <a:r>
              <a:rPr lang="de-DE" sz="1200" dirty="0"/>
              <a:t> </a:t>
            </a:r>
            <a:r>
              <a:rPr lang="de-DE" sz="1200" dirty="0" err="1"/>
              <a:t>checking</a:t>
            </a:r>
            <a:r>
              <a:rPr lang="de-DE" sz="1200" dirty="0"/>
              <a:t> </a:t>
            </a:r>
            <a:r>
              <a:rPr lang="de-DE" sz="1200" dirty="0" err="1"/>
              <a:t>knowledge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time.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28th International Joint Conference on </a:t>
            </a:r>
            <a:r>
              <a:rPr lang="de-DE" sz="1200" dirty="0" err="1"/>
              <a:t>Artificial</a:t>
            </a:r>
            <a:r>
              <a:rPr lang="de-DE" sz="1200" dirty="0"/>
              <a:t> </a:t>
            </a:r>
            <a:r>
              <a:rPr lang="de-DE" sz="1200" dirty="0" err="1"/>
              <a:t>Intelligence</a:t>
            </a:r>
            <a:r>
              <a:rPr lang="de-DE" sz="1200" dirty="0"/>
              <a:t>, IJCAI’19, </a:t>
            </a:r>
            <a:r>
              <a:rPr lang="de-DE" sz="1200" dirty="0" err="1"/>
              <a:t>pages</a:t>
            </a:r>
            <a:r>
              <a:rPr lang="de-DE" sz="1200" dirty="0"/>
              <a:t> 1595– 1601. AAAI Press, 2019.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2000" dirty="0"/>
          </a:p>
          <a:p>
            <a:endParaRPr lang="de-DE" dirty="0"/>
          </a:p>
          <a:p>
            <a:endParaRPr lang="de-DE" dirty="0"/>
          </a:p>
          <a:p>
            <a:endParaRPr lang="de-DE" sz="12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68AD43-8B1C-514F-B234-58DEC2B0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084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 Convention in this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632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>
                <a:solidFill>
                  <a:srgbClr val="008380"/>
                </a:solidFill>
              </a:rPr>
              <a:t>Formulae, when occurring inline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Newly introduced terminology and definitions</a:t>
            </a:r>
            <a:endParaRPr lang="en-US" sz="2400" dirty="0"/>
          </a:p>
          <a:p>
            <a:r>
              <a:rPr lang="en-US" sz="2400" dirty="0"/>
              <a:t>Important </a:t>
            </a:r>
            <a:r>
              <a:rPr lang="en-US" sz="2400" dirty="0">
                <a:solidFill>
                  <a:srgbClr val="FF0000"/>
                </a:solidFill>
              </a:rPr>
              <a:t>results (observations, theorems) </a:t>
            </a:r>
            <a:r>
              <a:rPr lang="en-US" sz="2400" dirty="0"/>
              <a:t>as well as emphasizing some aspects </a:t>
            </a:r>
          </a:p>
          <a:p>
            <a:r>
              <a:rPr lang="en-US" sz="2400" dirty="0">
                <a:solidFill>
                  <a:srgbClr val="FF6600"/>
                </a:solidFill>
              </a:rPr>
              <a:t>Examples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</a:rPr>
              <a:t>are given </a:t>
            </a:r>
            <a:r>
              <a:rPr lang="en-US" sz="2400" dirty="0">
                <a:solidFill>
                  <a:srgbClr val="FF6600"/>
                </a:solidFill>
              </a:rPr>
              <a:t>with standard orange with possibly light orange frame </a:t>
            </a:r>
            <a:endParaRPr lang="en-US" sz="2400" dirty="0"/>
          </a:p>
          <a:p>
            <a:r>
              <a:rPr lang="en-US" sz="2400" dirty="0"/>
              <a:t>Comments and notes</a:t>
            </a:r>
            <a:endParaRPr lang="en-US" sz="2400" dirty="0">
              <a:solidFill>
                <a:srgbClr val="FFFF99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Algorithms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AAFD5B9-2240-C74E-985A-51F5F4D02490}"/>
              </a:ext>
            </a:extLst>
          </p:cNvPr>
          <p:cNvSpPr/>
          <p:nvPr/>
        </p:nvSpPr>
        <p:spPr>
          <a:xfrm>
            <a:off x="7089837" y="1628800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3748465-3E26-B944-A757-81EDF4AEA94E}"/>
              </a:ext>
            </a:extLst>
          </p:cNvPr>
          <p:cNvSpPr/>
          <p:nvPr/>
        </p:nvSpPr>
        <p:spPr>
          <a:xfrm>
            <a:off x="6004482" y="2501486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5C06C64-C341-E945-BDFC-427A6423E4EA}"/>
              </a:ext>
            </a:extLst>
          </p:cNvPr>
          <p:cNvSpPr/>
          <p:nvPr/>
        </p:nvSpPr>
        <p:spPr>
          <a:xfrm>
            <a:off x="6004482" y="3248913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2F2F2C6F-544A-7949-A51C-10301530178B}"/>
              </a:ext>
            </a:extLst>
          </p:cNvPr>
          <p:cNvSpPr/>
          <p:nvPr/>
        </p:nvSpPr>
        <p:spPr>
          <a:xfrm>
            <a:off x="5983553" y="3786122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FF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C1080D4-6F71-0A44-9E7C-2483D314596E}"/>
              </a:ext>
            </a:extLst>
          </p:cNvPr>
          <p:cNvSpPr/>
          <p:nvPr/>
        </p:nvSpPr>
        <p:spPr>
          <a:xfrm>
            <a:off x="6004482" y="4303844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595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A754F-FFFA-B74E-80C6-EED4C5E2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LineAr</a:t>
            </a:r>
            <a:r>
              <a:rPr lang="de-DE" dirty="0"/>
              <a:t> temporal </a:t>
            </a:r>
            <a:r>
              <a:rPr lang="de-DE" dirty="0" err="1"/>
              <a:t>LogiC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3AAA8B-11C7-0640-9962-A0A8F427A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B5068A-5556-AE4F-A64F-3662B97B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17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1DAD9B2-128E-F74C-B486-522F5B4D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59E165-8B89-BC46-8E72-7F801E96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35E4881-DE62-8F44-B1D0-732B7D682FD7}"/>
              </a:ext>
            </a:extLst>
          </p:cNvPr>
          <p:cNvGrpSpPr/>
          <p:nvPr/>
        </p:nvGrpSpPr>
        <p:grpSpPr>
          <a:xfrm>
            <a:off x="550617" y="3343793"/>
            <a:ext cx="7909964" cy="2832960"/>
            <a:chOff x="446936" y="2779849"/>
            <a:chExt cx="7909964" cy="2832960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529F4AB0-658D-B149-A72C-8828C5036181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5">
                  <a:extLst>
                    <a:ext uri="{FF2B5EF4-FFF2-40B4-BE49-F238E27FC236}">
                      <a16:creationId xmlns:a16="http://schemas.microsoft.com/office/drawing/2014/main" id="{35A13B59-480E-7B46-9B44-4B75F3E484EA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2423928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A </a:t>
                  </a:r>
                  <a:r>
                    <a:rPr lang="de-DE" sz="2200" spc="-11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linear temporal model  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is a structure 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i="1" spc="-129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ℕ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,&lt;, 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𝑉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) 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such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that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: </a:t>
                  </a:r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𝑉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𝑁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→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𝐴𝑃</m:t>
                          </m:r>
                        </m:sup>
                      </m:sSup>
                    </m:oMath>
                  </a14:m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&lt;  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is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the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natural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order</a:t>
                  </a:r>
                  <a:r>
                    <a:rPr lang="de-DE" sz="2200" spc="-129" dirty="0">
                      <a:cs typeface="Tahoma"/>
                    </a:rPr>
                    <a:t> on </a:t>
                  </a:r>
                  <a14:m>
                    <m:oMath xmlns:m="http://schemas.openxmlformats.org/officeDocument/2006/math">
                      <m:r>
                        <a:rPr lang="de-DE" sz="2200" i="1" spc="-129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ℕ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cs typeface="Tahoma"/>
                  </a:endParaRPr>
                </a:p>
                <a:p>
                  <a:pPr marL="547803" marR="849406" lvl="1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 err="1">
                      <a:cs typeface="Tahoma"/>
                    </a:rPr>
                    <a:t>We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sometimes</a:t>
                  </a:r>
                  <a:r>
                    <a:rPr lang="de-DE" sz="2200" spc="-129" dirty="0">
                      <a:cs typeface="Tahoma"/>
                    </a:rPr>
                    <a:t> do not </a:t>
                  </a:r>
                  <a:r>
                    <a:rPr lang="de-DE" sz="2200" spc="-129" dirty="0" err="1">
                      <a:cs typeface="Tahoma"/>
                    </a:rPr>
                    <a:t>mention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the</a:t>
                  </a:r>
                  <a:r>
                    <a:rPr lang="de-DE" sz="2200" spc="-129" dirty="0">
                      <a:cs typeface="Tahoma"/>
                    </a:rPr>
                    <a:t> linear </a:t>
                  </a:r>
                  <a:r>
                    <a:rPr lang="de-DE" sz="2200" spc="-129" dirty="0" err="1">
                      <a:cs typeface="Tahoma"/>
                    </a:rPr>
                    <a:t>order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&lt;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12" name="object 5">
                  <a:extLst>
                    <a:ext uri="{FF2B5EF4-FFF2-40B4-BE49-F238E27FC236}">
                      <a16:creationId xmlns:a16="http://schemas.microsoft.com/office/drawing/2014/main" id="{35A13B59-480E-7B46-9B44-4B75F3E484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2423928"/>
                </a:xfrm>
                <a:prstGeom prst="rect">
                  <a:avLst/>
                </a:prstGeom>
                <a:blipFill>
                  <a:blip r:embed="rId2"/>
                  <a:stretch>
                    <a:fillRect l="-1125" t="-156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78A75ADE-A083-704A-A510-67569285EC6C}"/>
              </a:ext>
            </a:extLst>
          </p:cNvPr>
          <p:cNvSpPr/>
          <p:nvPr/>
        </p:nvSpPr>
        <p:spPr>
          <a:xfrm>
            <a:off x="1763689" y="1891122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6463E2D-CD54-384C-AFF5-70BAC0785FC7}"/>
              </a:ext>
            </a:extLst>
          </p:cNvPr>
          <p:cNvSpPr/>
          <p:nvPr/>
        </p:nvSpPr>
        <p:spPr>
          <a:xfrm>
            <a:off x="2528399" y="1886980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6C9FBF-0DE7-5E49-BC63-E887BFE93B33}"/>
              </a:ext>
            </a:extLst>
          </p:cNvPr>
          <p:cNvSpPr/>
          <p:nvPr/>
        </p:nvSpPr>
        <p:spPr>
          <a:xfrm>
            <a:off x="3311880" y="1886980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E0EB678-5039-6542-8236-16ED39E3F36E}"/>
              </a:ext>
            </a:extLst>
          </p:cNvPr>
          <p:cNvSpPr/>
          <p:nvPr/>
        </p:nvSpPr>
        <p:spPr>
          <a:xfrm>
            <a:off x="4103968" y="1886980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62F7857-2D5C-EA42-AFD5-2F01F579FA5E}"/>
              </a:ext>
            </a:extLst>
          </p:cNvPr>
          <p:cNvSpPr/>
          <p:nvPr/>
        </p:nvSpPr>
        <p:spPr>
          <a:xfrm>
            <a:off x="4860032" y="1886980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C0B4F07-52E5-9642-915E-3A23CF6050C7}"/>
              </a:ext>
            </a:extLst>
          </p:cNvPr>
          <p:cNvSpPr/>
          <p:nvPr/>
        </p:nvSpPr>
        <p:spPr>
          <a:xfrm>
            <a:off x="5724128" y="1889386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43252BB4-BDB9-BE48-9C2E-E22BFBF679DD}"/>
              </a:ext>
            </a:extLst>
          </p:cNvPr>
          <p:cNvCxnSpPr/>
          <p:nvPr/>
        </p:nvCxnSpPr>
        <p:spPr>
          <a:xfrm>
            <a:off x="1853689" y="1970848"/>
            <a:ext cx="6768752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6C57BC41-9679-8C4E-B13A-9BFA67D41280}"/>
                  </a:ext>
                </a:extLst>
              </p:cNvPr>
              <p:cNvSpPr txBox="1"/>
              <p:nvPr/>
            </p:nvSpPr>
            <p:spPr>
              <a:xfrm>
                <a:off x="3203848" y="2256190"/>
                <a:ext cx="365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6C57BC41-9679-8C4E-B13A-9BFA67D41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256190"/>
                <a:ext cx="365421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B6488A0A-8B86-B24D-AFAF-D5BB14C193BF}"/>
                  </a:ext>
                </a:extLst>
              </p:cNvPr>
              <p:cNvSpPr txBox="1"/>
              <p:nvPr/>
            </p:nvSpPr>
            <p:spPr>
              <a:xfrm>
                <a:off x="5652120" y="2256190"/>
                <a:ext cx="348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B6488A0A-8B86-B24D-AFAF-D5BB14C19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256190"/>
                <a:ext cx="34842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55EE3917-948A-3049-826F-4E19256892A0}"/>
                  </a:ext>
                </a:extLst>
              </p:cNvPr>
              <p:cNvSpPr txBox="1"/>
              <p:nvPr/>
            </p:nvSpPr>
            <p:spPr>
              <a:xfrm>
                <a:off x="2411760" y="2256190"/>
                <a:ext cx="365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55EE3917-948A-3049-826F-4E1925689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256190"/>
                <a:ext cx="365421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AF809CC1-C871-9447-8C3A-094A717589ED}"/>
                  </a:ext>
                </a:extLst>
              </p:cNvPr>
              <p:cNvSpPr txBox="1"/>
              <p:nvPr/>
            </p:nvSpPr>
            <p:spPr>
              <a:xfrm>
                <a:off x="3915986" y="2256190"/>
                <a:ext cx="584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AF809CC1-C871-9447-8C3A-094A71758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986" y="2256190"/>
                <a:ext cx="584006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E8DFF09B-2D1E-6744-8339-595EEA8BC96A}"/>
              </a:ext>
            </a:extLst>
          </p:cNvPr>
          <p:cNvSpPr/>
          <p:nvPr/>
        </p:nvSpPr>
        <p:spPr>
          <a:xfrm>
            <a:off x="6552240" y="188084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2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05E32-9E1E-BC43-AE3B-A02CA75E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EBD7A5-82D2-C048-A679-D9A6F06D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51BE285-9245-E64A-BE60-7DF5417DC4E5}"/>
              </a:ext>
            </a:extLst>
          </p:cNvPr>
          <p:cNvGrpSpPr/>
          <p:nvPr/>
        </p:nvGrpSpPr>
        <p:grpSpPr>
          <a:xfrm>
            <a:off x="599867" y="1680804"/>
            <a:ext cx="7888588" cy="1942658"/>
            <a:chOff x="626069" y="2007292"/>
            <a:chExt cx="7888588" cy="1773583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90A9F8CB-F8C6-2B49-9E6E-579ED8A448F9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1422093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E30DC8FB-E4B1-2744-A018-0E70BCF2F037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17209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traffic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light)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0DC8544-6077-B14E-919A-05EA65CA8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2211350"/>
            <a:ext cx="7270036" cy="1073634"/>
          </a:xfrm>
        </p:spPr>
      </p:pic>
    </p:spTree>
    <p:extLst>
      <p:ext uri="{BB962C8B-B14F-4D97-AF65-F5344CB8AC3E}">
        <p14:creationId xmlns:p14="http://schemas.microsoft.com/office/powerpoint/2010/main" val="388150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29FD3-CE59-A94A-9909-D4CA644A4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Syntax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semantics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46F8B0-8870-5D47-A616-3C88A264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A34959F-11C4-AD4F-87FD-EE8D1DFF5B84}"/>
              </a:ext>
            </a:extLst>
          </p:cNvPr>
          <p:cNvGrpSpPr/>
          <p:nvPr/>
        </p:nvGrpSpPr>
        <p:grpSpPr>
          <a:xfrm>
            <a:off x="545009" y="1101477"/>
            <a:ext cx="8250976" cy="5588147"/>
            <a:chOff x="446936" y="2779849"/>
            <a:chExt cx="8250976" cy="5770736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17A562A8-FB09-EC43-A4E9-D34ADAB06477}"/>
                </a:ext>
              </a:extLst>
            </p:cNvPr>
            <p:cNvSpPr txBox="1"/>
            <p:nvPr/>
          </p:nvSpPr>
          <p:spPr>
            <a:xfrm>
              <a:off x="446936" y="2779849"/>
              <a:ext cx="8250976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(Temporal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Modalities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of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LTL)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199D7061-8D39-9F4E-B152-F5923A94C113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8229600" cy="5361704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𝑋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    (</a:t>
                  </a:r>
                  <a14:m>
                    <m:oMath xmlns:m="http://schemas.openxmlformats.org/officeDocument/2006/math"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is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true</a:t>
                  </a:r>
                  <a:r>
                    <a:rPr lang="de-DE" sz="2200" spc="-129" dirty="0">
                      <a:cs typeface="Tahoma"/>
                    </a:rPr>
                    <a:t> at </a:t>
                  </a:r>
                  <a:r>
                    <a:rPr lang="de-DE" sz="2200" spc="-129" dirty="0" err="1">
                      <a:cs typeface="Tahoma"/>
                    </a:rPr>
                    <a:t>the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next</a:t>
                  </a:r>
                  <a:r>
                    <a:rPr lang="de-DE" sz="2200" spc="-129" dirty="0">
                      <a:cs typeface="Tahoma"/>
                    </a:rPr>
                    <a:t> time) 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cs typeface="Tahoma"/>
                    </a:rPr>
                    <a:t>F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    (</a:t>
                  </a:r>
                  <a14:m>
                    <m:oMath xmlns:m="http://schemas.openxmlformats.org/officeDocument/2006/math">
                      <m:r>
                        <a:rPr lang="de-DE" sz="2200" i="1" spc="-129" dirty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i="1" spc="-129" dirty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is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true</a:t>
                  </a:r>
                  <a:r>
                    <a:rPr lang="de-DE" sz="2200" spc="-129" dirty="0">
                      <a:cs typeface="Tahoma"/>
                    </a:rPr>
                    <a:t> at </a:t>
                  </a:r>
                  <a:r>
                    <a:rPr lang="de-DE" sz="2200" spc="-129" dirty="0" err="1">
                      <a:cs typeface="Tahoma"/>
                    </a:rPr>
                    <a:t>some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point</a:t>
                  </a:r>
                  <a:r>
                    <a:rPr lang="de-DE" sz="2200" spc="-129" dirty="0">
                      <a:cs typeface="Tahoma"/>
                    </a:rPr>
                    <a:t> in </a:t>
                  </a:r>
                  <a:r>
                    <a:rPr lang="de-DE" sz="2200" spc="-129" dirty="0" err="1">
                      <a:cs typeface="Tahoma"/>
                    </a:rPr>
                    <a:t>the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future</a:t>
                  </a:r>
                  <a:r>
                    <a:rPr lang="de-DE" sz="2200" spc="-129" dirty="0">
                      <a:cs typeface="Tahoma"/>
                    </a:rPr>
                    <a:t>)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cs typeface="Tahoma"/>
                    </a:rPr>
                    <a:t>G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    (</a:t>
                  </a:r>
                  <a14:m>
                    <m:oMath xmlns:m="http://schemas.openxmlformats.org/officeDocument/2006/math">
                      <m:r>
                        <a:rPr lang="de-DE" sz="2200" i="1" spc="-129" dirty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i="1" spc="-129" dirty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is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true</a:t>
                  </a:r>
                  <a:r>
                    <a:rPr lang="de-DE" sz="2200" spc="-129" dirty="0">
                      <a:cs typeface="Tahoma"/>
                    </a:rPr>
                    <a:t> at all </a:t>
                  </a:r>
                  <a:r>
                    <a:rPr lang="de-DE" sz="2200" spc="-129" dirty="0" err="1">
                      <a:cs typeface="Tahoma"/>
                    </a:rPr>
                    <a:t>future</a:t>
                  </a:r>
                  <a:r>
                    <a:rPr lang="de-DE" sz="2200" spc="-129" dirty="0">
                      <a:cs typeface="Tahoma"/>
                    </a:rPr>
                    <a:t> time </a:t>
                  </a:r>
                  <a:r>
                    <a:rPr lang="de-DE" sz="2200" spc="-129" dirty="0" err="1">
                      <a:cs typeface="Tahoma"/>
                    </a:rPr>
                    <a:t>points</a:t>
                  </a:r>
                  <a:r>
                    <a:rPr lang="de-DE" sz="2200" spc="-129" dirty="0">
                      <a:cs typeface="Tahoma"/>
                    </a:rPr>
                    <a:t>)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cs typeface="Tahoma"/>
                  </a:endParaRPr>
                </a:p>
                <a:p>
                  <a:pPr marL="547803" marR="849406" lvl="1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endParaRPr lang="de-DE" sz="2200" i="1" spc="-129" dirty="0">
                    <a:latin typeface="Cambria Math" panose="02040503050406030204" pitchFamily="18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𝑈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𝜓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    (</a:t>
                  </a:r>
                  <a14:m>
                    <m:oMath xmlns:m="http://schemas.openxmlformats.org/officeDocument/2006/math">
                      <m:r>
                        <a:rPr lang="de-DE" sz="220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𝜓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29" dirty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is </a:t>
                  </a:r>
                  <a:r>
                    <a:rPr lang="de-DE" sz="2200" spc="-129" dirty="0" err="1">
                      <a:cs typeface="Tahoma"/>
                    </a:rPr>
                    <a:t>true</a:t>
                  </a:r>
                  <a:r>
                    <a:rPr lang="de-DE" sz="2200" spc="-129" dirty="0">
                      <a:cs typeface="Tahoma"/>
                    </a:rPr>
                    <a:t> at </a:t>
                  </a:r>
                  <a:r>
                    <a:rPr lang="de-DE" sz="2200" spc="-129" dirty="0" err="1">
                      <a:cs typeface="Tahoma"/>
                    </a:rPr>
                    <a:t>some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future</a:t>
                  </a:r>
                  <a:r>
                    <a:rPr lang="de-DE" sz="2200" spc="-129" dirty="0">
                      <a:cs typeface="Tahoma"/>
                    </a:rPr>
                    <a:t> time </a:t>
                  </a:r>
                  <a:r>
                    <a:rPr lang="de-DE" sz="2200" spc="-129" dirty="0" err="1">
                      <a:cs typeface="Tahoma"/>
                    </a:rPr>
                    <a:t>point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and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holds </a:t>
                  </a:r>
                  <a:r>
                    <a:rPr lang="de-DE" sz="2200" spc="-129" dirty="0" err="1">
                      <a:cs typeface="Tahoma"/>
                    </a:rPr>
                    <a:t>until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𝜓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)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cs typeface="Tahoma"/>
                  </a:endParaRPr>
                </a:p>
              </p:txBody>
            </p:sp>
          </mc:Choice>
          <mc:Fallback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199D7061-8D39-9F4E-B152-F5923A94C1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8229600" cy="5361704"/>
                </a:xfrm>
                <a:prstGeom prst="rect">
                  <a:avLst/>
                </a:prstGeom>
                <a:blipFill>
                  <a:blip r:embed="rId2"/>
                  <a:stretch>
                    <a:fillRect t="-97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26A65E0D-9CD4-BF4C-B745-73B3D7EDB742}"/>
                  </a:ext>
                </a:extLst>
              </p:cNvPr>
              <p:cNvSpPr txBox="1"/>
              <p:nvPr/>
            </p:nvSpPr>
            <p:spPr>
              <a:xfrm>
                <a:off x="2526071" y="2307996"/>
                <a:ext cx="5454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26A65E0D-9CD4-BF4C-B745-73B3D7EDB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071" y="2307996"/>
                <a:ext cx="545469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9902DEF2-C88B-B54B-9C5A-35EAB6369F30}"/>
                  </a:ext>
                </a:extLst>
              </p:cNvPr>
              <p:cNvSpPr txBox="1"/>
              <p:nvPr/>
            </p:nvSpPr>
            <p:spPr>
              <a:xfrm>
                <a:off x="3383520" y="2306420"/>
                <a:ext cx="396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9902DEF2-C88B-B54B-9C5A-35EAB6369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520" y="2306420"/>
                <a:ext cx="396391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D37025E7-C53F-CD4E-9DC4-AD159F813740}"/>
              </a:ext>
            </a:extLst>
          </p:cNvPr>
          <p:cNvGrpSpPr/>
          <p:nvPr/>
        </p:nvGrpSpPr>
        <p:grpSpPr>
          <a:xfrm>
            <a:off x="1160615" y="2064175"/>
            <a:ext cx="6858752" cy="190274"/>
            <a:chOff x="1281559" y="2209129"/>
            <a:chExt cx="6858752" cy="19027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78131F9-4D86-A34C-82FA-0925DADDF8E5}"/>
                </a:ext>
              </a:extLst>
            </p:cNvPr>
            <p:cNvSpPr/>
            <p:nvPr/>
          </p:nvSpPr>
          <p:spPr>
            <a:xfrm>
              <a:off x="1281559" y="2219403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92BEDC9-3F9B-0642-B4CE-166A9449F28B}"/>
                </a:ext>
              </a:extLst>
            </p:cNvPr>
            <p:cNvSpPr/>
            <p:nvPr/>
          </p:nvSpPr>
          <p:spPr>
            <a:xfrm>
              <a:off x="2046269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93E494A-C5A0-114E-8C81-0F49E35640CD}"/>
                </a:ext>
              </a:extLst>
            </p:cNvPr>
            <p:cNvSpPr/>
            <p:nvPr/>
          </p:nvSpPr>
          <p:spPr>
            <a:xfrm>
              <a:off x="2829750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12E12BC-01A9-A44E-9737-6E0E3C3D23F8}"/>
                </a:ext>
              </a:extLst>
            </p:cNvPr>
            <p:cNvSpPr/>
            <p:nvPr/>
          </p:nvSpPr>
          <p:spPr>
            <a:xfrm>
              <a:off x="3621838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6A294A8-1BE6-7847-9C04-F1ED4EB02A4B}"/>
                </a:ext>
              </a:extLst>
            </p:cNvPr>
            <p:cNvSpPr/>
            <p:nvPr/>
          </p:nvSpPr>
          <p:spPr>
            <a:xfrm>
              <a:off x="4377902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1F9525-806B-4E4A-B5F5-E61EA62D7A2B}"/>
                </a:ext>
              </a:extLst>
            </p:cNvPr>
            <p:cNvSpPr/>
            <p:nvPr/>
          </p:nvSpPr>
          <p:spPr>
            <a:xfrm>
              <a:off x="5241998" y="2217667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49D146EC-CFB1-524B-91C4-2D96107DAFF7}"/>
                </a:ext>
              </a:extLst>
            </p:cNvPr>
            <p:cNvCxnSpPr/>
            <p:nvPr/>
          </p:nvCxnSpPr>
          <p:spPr>
            <a:xfrm>
              <a:off x="1371559" y="2299129"/>
              <a:ext cx="6768752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F434DE7-5EBE-0A45-91E1-C78F18B4FD1A}"/>
                </a:ext>
              </a:extLst>
            </p:cNvPr>
            <p:cNvSpPr/>
            <p:nvPr/>
          </p:nvSpPr>
          <p:spPr>
            <a:xfrm>
              <a:off x="6070110" y="2209129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4D45BE2E-A7BA-AA4D-B028-713856860797}"/>
                  </a:ext>
                </a:extLst>
              </p:cNvPr>
              <p:cNvSpPr txBox="1"/>
              <p:nvPr/>
            </p:nvSpPr>
            <p:spPr>
              <a:xfrm>
                <a:off x="2699791" y="3491716"/>
                <a:ext cx="458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0" dirty="0"/>
                  <a:t>F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4D45BE2E-A7BA-AA4D-B028-713856860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1" y="3491716"/>
                <a:ext cx="458908" cy="369332"/>
              </a:xfrm>
              <a:prstGeom prst="rect">
                <a:avLst/>
              </a:prstGeom>
              <a:blipFill>
                <a:blip r:embed="rId5"/>
                <a:stretch>
                  <a:fillRect l="-10811" t="-10345" r="-2703" b="-275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9ABB05CC-E1E4-8548-B4A6-6B0D2CE65539}"/>
                  </a:ext>
                </a:extLst>
              </p:cNvPr>
              <p:cNvSpPr txBox="1"/>
              <p:nvPr/>
            </p:nvSpPr>
            <p:spPr>
              <a:xfrm>
                <a:off x="5076056" y="3491716"/>
                <a:ext cx="3963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9ABB05CC-E1E4-8548-B4A6-6B0D2CE65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491716"/>
                <a:ext cx="396391" cy="369332"/>
              </a:xfrm>
              <a:prstGeom prst="rect">
                <a:avLst/>
              </a:prstGeom>
              <a:blipFill>
                <a:blip r:embed="rId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7BF21AA2-B6B0-8C43-9300-91D0FE9F253B}"/>
              </a:ext>
            </a:extLst>
          </p:cNvPr>
          <p:cNvGrpSpPr/>
          <p:nvPr/>
        </p:nvGrpSpPr>
        <p:grpSpPr>
          <a:xfrm>
            <a:off x="1232624" y="3223372"/>
            <a:ext cx="6858752" cy="190274"/>
            <a:chOff x="1281559" y="2209129"/>
            <a:chExt cx="6858752" cy="19027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51B377F-155F-3441-B443-55302151246D}"/>
                </a:ext>
              </a:extLst>
            </p:cNvPr>
            <p:cNvSpPr/>
            <p:nvPr/>
          </p:nvSpPr>
          <p:spPr>
            <a:xfrm>
              <a:off x="1281559" y="2219403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68371F4-A0A6-C143-B944-F9FEE9F94D3C}"/>
                </a:ext>
              </a:extLst>
            </p:cNvPr>
            <p:cNvSpPr/>
            <p:nvPr/>
          </p:nvSpPr>
          <p:spPr>
            <a:xfrm>
              <a:off x="2046269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90B1931-7A28-B14F-9E1E-EFA20BCBCAF4}"/>
                </a:ext>
              </a:extLst>
            </p:cNvPr>
            <p:cNvSpPr/>
            <p:nvPr/>
          </p:nvSpPr>
          <p:spPr>
            <a:xfrm>
              <a:off x="2829750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1DE92B2-C80A-0D4E-BAA5-DCDA092D841D}"/>
                </a:ext>
              </a:extLst>
            </p:cNvPr>
            <p:cNvSpPr/>
            <p:nvPr/>
          </p:nvSpPr>
          <p:spPr>
            <a:xfrm>
              <a:off x="3621838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980F520-6E6C-D344-B3BF-99894BB92557}"/>
                </a:ext>
              </a:extLst>
            </p:cNvPr>
            <p:cNvSpPr/>
            <p:nvPr/>
          </p:nvSpPr>
          <p:spPr>
            <a:xfrm>
              <a:off x="4377902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42C59B8-BA8D-EA4D-979F-7FD44FDB64BB}"/>
                </a:ext>
              </a:extLst>
            </p:cNvPr>
            <p:cNvSpPr/>
            <p:nvPr/>
          </p:nvSpPr>
          <p:spPr>
            <a:xfrm>
              <a:off x="5241998" y="2217667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4" name="Gerade Verbindung 53">
              <a:extLst>
                <a:ext uri="{FF2B5EF4-FFF2-40B4-BE49-F238E27FC236}">
                  <a16:creationId xmlns:a16="http://schemas.microsoft.com/office/drawing/2014/main" id="{1F10D2D3-DF11-E643-867D-3AE78ECFAC01}"/>
                </a:ext>
              </a:extLst>
            </p:cNvPr>
            <p:cNvCxnSpPr/>
            <p:nvPr/>
          </p:nvCxnSpPr>
          <p:spPr>
            <a:xfrm>
              <a:off x="1371559" y="2299129"/>
              <a:ext cx="6768752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C2B2E44-074B-BA4B-A369-5C0D3D4AC45D}"/>
                </a:ext>
              </a:extLst>
            </p:cNvPr>
            <p:cNvSpPr/>
            <p:nvPr/>
          </p:nvSpPr>
          <p:spPr>
            <a:xfrm>
              <a:off x="6070110" y="2209129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4C6EDCF2-4C10-AE40-8F29-2AC7A6B9E1CC}"/>
                  </a:ext>
                </a:extLst>
              </p:cNvPr>
              <p:cNvSpPr txBox="1"/>
              <p:nvPr/>
            </p:nvSpPr>
            <p:spPr>
              <a:xfrm>
                <a:off x="2681356" y="4427820"/>
                <a:ext cx="495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0" dirty="0"/>
                  <a:t>G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4C6EDCF2-4C10-AE40-8F29-2AC7A6B9E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356" y="4427820"/>
                <a:ext cx="495777" cy="369332"/>
              </a:xfrm>
              <a:prstGeom prst="rect">
                <a:avLst/>
              </a:prstGeom>
              <a:blipFill>
                <a:blip r:embed="rId7"/>
                <a:stretch>
                  <a:fillRect l="-12500" t="-6667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AA12CC85-BC78-DE4E-8D04-3E6B8DA8EA0F}"/>
                  </a:ext>
                </a:extLst>
              </p:cNvPr>
              <p:cNvSpPr txBox="1"/>
              <p:nvPr/>
            </p:nvSpPr>
            <p:spPr>
              <a:xfrm>
                <a:off x="3465945" y="4634552"/>
                <a:ext cx="396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AA12CC85-BC78-DE4E-8D04-3E6B8DA8E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945" y="4634552"/>
                <a:ext cx="396391" cy="369332"/>
              </a:xfrm>
              <a:prstGeom prst="rect">
                <a:avLst/>
              </a:prstGeom>
              <a:blipFill>
                <a:blip r:embed="rId8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F9BA0066-9082-CE42-AAB4-E03D24127BC2}"/>
              </a:ext>
            </a:extLst>
          </p:cNvPr>
          <p:cNvGrpSpPr/>
          <p:nvPr/>
        </p:nvGrpSpPr>
        <p:grpSpPr>
          <a:xfrm>
            <a:off x="1259632" y="4234053"/>
            <a:ext cx="6858752" cy="190274"/>
            <a:chOff x="1281559" y="2209129"/>
            <a:chExt cx="6858752" cy="19027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F2EACAB-D399-8649-9FFE-991071E66B1C}"/>
                </a:ext>
              </a:extLst>
            </p:cNvPr>
            <p:cNvSpPr/>
            <p:nvPr/>
          </p:nvSpPr>
          <p:spPr>
            <a:xfrm>
              <a:off x="1281559" y="2219403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2F07B69-60EE-F943-B5D4-FFBFBCC13921}"/>
                </a:ext>
              </a:extLst>
            </p:cNvPr>
            <p:cNvSpPr/>
            <p:nvPr/>
          </p:nvSpPr>
          <p:spPr>
            <a:xfrm>
              <a:off x="2046269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F8BB129-DD99-A444-9580-6C33654BB665}"/>
                </a:ext>
              </a:extLst>
            </p:cNvPr>
            <p:cNvSpPr/>
            <p:nvPr/>
          </p:nvSpPr>
          <p:spPr>
            <a:xfrm>
              <a:off x="2829750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CBBD884-4A35-E445-9605-1780C10A161D}"/>
                </a:ext>
              </a:extLst>
            </p:cNvPr>
            <p:cNvSpPr/>
            <p:nvPr/>
          </p:nvSpPr>
          <p:spPr>
            <a:xfrm>
              <a:off x="3621838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4ABB933-2539-1942-A4BE-DBA61A6DC329}"/>
                </a:ext>
              </a:extLst>
            </p:cNvPr>
            <p:cNvSpPr/>
            <p:nvPr/>
          </p:nvSpPr>
          <p:spPr>
            <a:xfrm>
              <a:off x="4377902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87C8078-1D90-9F48-AA85-3653EE77C4F2}"/>
                </a:ext>
              </a:extLst>
            </p:cNvPr>
            <p:cNvSpPr/>
            <p:nvPr/>
          </p:nvSpPr>
          <p:spPr>
            <a:xfrm>
              <a:off x="5241998" y="2217667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5" name="Gerade Verbindung 64">
              <a:extLst>
                <a:ext uri="{FF2B5EF4-FFF2-40B4-BE49-F238E27FC236}">
                  <a16:creationId xmlns:a16="http://schemas.microsoft.com/office/drawing/2014/main" id="{65A0C781-53B9-A449-8D47-BC6F7B88B4CA}"/>
                </a:ext>
              </a:extLst>
            </p:cNvPr>
            <p:cNvCxnSpPr/>
            <p:nvPr/>
          </p:nvCxnSpPr>
          <p:spPr>
            <a:xfrm>
              <a:off x="1371559" y="2299129"/>
              <a:ext cx="6768752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C99B212-3519-784A-95C3-C8746F1DC4E4}"/>
                </a:ext>
              </a:extLst>
            </p:cNvPr>
            <p:cNvSpPr/>
            <p:nvPr/>
          </p:nvSpPr>
          <p:spPr>
            <a:xfrm>
              <a:off x="6070110" y="2209129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5991326C-5087-6340-BF4E-0062DEF6A10E}"/>
                  </a:ext>
                </a:extLst>
              </p:cNvPr>
              <p:cNvSpPr txBox="1"/>
              <p:nvPr/>
            </p:nvSpPr>
            <p:spPr>
              <a:xfrm>
                <a:off x="2555776" y="5805264"/>
                <a:ext cx="7121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5991326C-5087-6340-BF4E-0062DEF6A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805264"/>
                <a:ext cx="712182" cy="369332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feld 67">
                <a:extLst>
                  <a:ext uri="{FF2B5EF4-FFF2-40B4-BE49-F238E27FC236}">
                    <a16:creationId xmlns:a16="http://schemas.microsoft.com/office/drawing/2014/main" id="{4AA34FA5-7607-CB45-84CA-9E3C58342DB8}"/>
                  </a:ext>
                </a:extLst>
              </p:cNvPr>
              <p:cNvSpPr txBox="1"/>
              <p:nvPr/>
            </p:nvSpPr>
            <p:spPr>
              <a:xfrm>
                <a:off x="3491880" y="5805264"/>
                <a:ext cx="396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8" name="Textfeld 67">
                <a:extLst>
                  <a:ext uri="{FF2B5EF4-FFF2-40B4-BE49-F238E27FC236}">
                    <a16:creationId xmlns:a16="http://schemas.microsoft.com/office/drawing/2014/main" id="{4AA34FA5-7607-CB45-84CA-9E3C58342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805264"/>
                <a:ext cx="396391" cy="369332"/>
              </a:xfrm>
              <a:prstGeom prst="rect">
                <a:avLst/>
              </a:prstGeom>
              <a:blipFill>
                <a:blip r:embed="rId1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A5D042C3-DAF9-C543-B354-EBFBF6ADF774}"/>
              </a:ext>
            </a:extLst>
          </p:cNvPr>
          <p:cNvGrpSpPr/>
          <p:nvPr/>
        </p:nvGrpSpPr>
        <p:grpSpPr>
          <a:xfrm>
            <a:off x="1241121" y="5611573"/>
            <a:ext cx="6858752" cy="190274"/>
            <a:chOff x="1281559" y="2209129"/>
            <a:chExt cx="6858752" cy="19027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5A6451B-316A-A842-BD89-A217C3E80260}"/>
                </a:ext>
              </a:extLst>
            </p:cNvPr>
            <p:cNvSpPr/>
            <p:nvPr/>
          </p:nvSpPr>
          <p:spPr>
            <a:xfrm>
              <a:off x="1281559" y="2219403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BEF05BC-EC82-7945-9EB7-BBFB6D798FA6}"/>
                </a:ext>
              </a:extLst>
            </p:cNvPr>
            <p:cNvSpPr/>
            <p:nvPr/>
          </p:nvSpPr>
          <p:spPr>
            <a:xfrm>
              <a:off x="2046269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E617819-F460-B740-B542-2D5A003D361C}"/>
                </a:ext>
              </a:extLst>
            </p:cNvPr>
            <p:cNvSpPr/>
            <p:nvPr/>
          </p:nvSpPr>
          <p:spPr>
            <a:xfrm>
              <a:off x="2829750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4E03742-7AFB-8040-8CF7-40F0C5AEFE78}"/>
                </a:ext>
              </a:extLst>
            </p:cNvPr>
            <p:cNvSpPr/>
            <p:nvPr/>
          </p:nvSpPr>
          <p:spPr>
            <a:xfrm>
              <a:off x="3621838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9F321F6-1C27-E14C-90EB-796312DE028D}"/>
                </a:ext>
              </a:extLst>
            </p:cNvPr>
            <p:cNvSpPr/>
            <p:nvPr/>
          </p:nvSpPr>
          <p:spPr>
            <a:xfrm>
              <a:off x="4377902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558CE7E-3C96-2742-AB56-164F4612ECA5}"/>
                </a:ext>
              </a:extLst>
            </p:cNvPr>
            <p:cNvSpPr/>
            <p:nvPr/>
          </p:nvSpPr>
          <p:spPr>
            <a:xfrm>
              <a:off x="5241998" y="2217667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6" name="Gerade Verbindung 75">
              <a:extLst>
                <a:ext uri="{FF2B5EF4-FFF2-40B4-BE49-F238E27FC236}">
                  <a16:creationId xmlns:a16="http://schemas.microsoft.com/office/drawing/2014/main" id="{19338CF3-43C3-5B4F-90DB-FD8BDBF13A15}"/>
                </a:ext>
              </a:extLst>
            </p:cNvPr>
            <p:cNvCxnSpPr/>
            <p:nvPr/>
          </p:nvCxnSpPr>
          <p:spPr>
            <a:xfrm>
              <a:off x="1371559" y="2299129"/>
              <a:ext cx="6768752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12C7CE3-0787-5444-ABF8-17638F4574F3}"/>
                </a:ext>
              </a:extLst>
            </p:cNvPr>
            <p:cNvSpPr/>
            <p:nvPr/>
          </p:nvSpPr>
          <p:spPr>
            <a:xfrm>
              <a:off x="6070110" y="2209129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feld 77">
                <a:extLst>
                  <a:ext uri="{FF2B5EF4-FFF2-40B4-BE49-F238E27FC236}">
                    <a16:creationId xmlns:a16="http://schemas.microsoft.com/office/drawing/2014/main" id="{1DF84FF7-9826-644D-AA6F-41473FF61CF4}"/>
                  </a:ext>
                </a:extLst>
              </p:cNvPr>
              <p:cNvSpPr txBox="1"/>
              <p:nvPr/>
            </p:nvSpPr>
            <p:spPr>
              <a:xfrm>
                <a:off x="4247617" y="4643844"/>
                <a:ext cx="396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78" name="Textfeld 77">
                <a:extLst>
                  <a:ext uri="{FF2B5EF4-FFF2-40B4-BE49-F238E27FC236}">
                    <a16:creationId xmlns:a16="http://schemas.microsoft.com/office/drawing/2014/main" id="{1DF84FF7-9826-644D-AA6F-41473FF61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617" y="4643844"/>
                <a:ext cx="396391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feld 78">
                <a:extLst>
                  <a:ext uri="{FF2B5EF4-FFF2-40B4-BE49-F238E27FC236}">
                    <a16:creationId xmlns:a16="http://schemas.microsoft.com/office/drawing/2014/main" id="{F4DC046D-ABA6-2F47-9ECA-51061434D79E}"/>
                  </a:ext>
                </a:extLst>
              </p:cNvPr>
              <p:cNvSpPr txBox="1"/>
              <p:nvPr/>
            </p:nvSpPr>
            <p:spPr>
              <a:xfrm>
                <a:off x="5111875" y="4643844"/>
                <a:ext cx="396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79" name="Textfeld 78">
                <a:extLst>
                  <a:ext uri="{FF2B5EF4-FFF2-40B4-BE49-F238E27FC236}">
                    <a16:creationId xmlns:a16="http://schemas.microsoft.com/office/drawing/2014/main" id="{F4DC046D-ABA6-2F47-9ECA-51061434D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875" y="4643844"/>
                <a:ext cx="396391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feld 79">
                <a:extLst>
                  <a:ext uri="{FF2B5EF4-FFF2-40B4-BE49-F238E27FC236}">
                    <a16:creationId xmlns:a16="http://schemas.microsoft.com/office/drawing/2014/main" id="{920F585C-080A-5B42-85E4-7327E52AE193}"/>
                  </a:ext>
                </a:extLst>
              </p:cNvPr>
              <p:cNvSpPr txBox="1"/>
              <p:nvPr/>
            </p:nvSpPr>
            <p:spPr>
              <a:xfrm>
                <a:off x="5930970" y="4643844"/>
                <a:ext cx="396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80" name="Textfeld 79">
                <a:extLst>
                  <a:ext uri="{FF2B5EF4-FFF2-40B4-BE49-F238E27FC236}">
                    <a16:creationId xmlns:a16="http://schemas.microsoft.com/office/drawing/2014/main" id="{920F585C-080A-5B42-85E4-7327E52AE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70" y="4643844"/>
                <a:ext cx="396391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feld 80">
                <a:extLst>
                  <a:ext uri="{FF2B5EF4-FFF2-40B4-BE49-F238E27FC236}">
                    <a16:creationId xmlns:a16="http://schemas.microsoft.com/office/drawing/2014/main" id="{AC1023A5-6C04-BB49-BA66-FBB41ADEFE05}"/>
                  </a:ext>
                </a:extLst>
              </p:cNvPr>
              <p:cNvSpPr txBox="1"/>
              <p:nvPr/>
            </p:nvSpPr>
            <p:spPr>
              <a:xfrm>
                <a:off x="4283968" y="5805264"/>
                <a:ext cx="396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1" name="Textfeld 80">
                <a:extLst>
                  <a:ext uri="{FF2B5EF4-FFF2-40B4-BE49-F238E27FC236}">
                    <a16:creationId xmlns:a16="http://schemas.microsoft.com/office/drawing/2014/main" id="{AC1023A5-6C04-BB49-BA66-FBB41ADEF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805264"/>
                <a:ext cx="396391" cy="369332"/>
              </a:xfrm>
              <a:prstGeom prst="rect">
                <a:avLst/>
              </a:prstGeom>
              <a:blipFill>
                <a:blip r:embed="rId1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646BBA9C-5686-DD40-9DF0-CC87A241B4A4}"/>
                  </a:ext>
                </a:extLst>
              </p:cNvPr>
              <p:cNvSpPr txBox="1"/>
              <p:nvPr/>
            </p:nvSpPr>
            <p:spPr>
              <a:xfrm>
                <a:off x="5076056" y="5805264"/>
                <a:ext cx="396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646BBA9C-5686-DD40-9DF0-CC87A241B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805264"/>
                <a:ext cx="396391" cy="369332"/>
              </a:xfrm>
              <a:prstGeom prst="rect">
                <a:avLst/>
              </a:prstGeom>
              <a:blipFill>
                <a:blip r:embed="rId1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feld 82">
                <a:extLst>
                  <a:ext uri="{FF2B5EF4-FFF2-40B4-BE49-F238E27FC236}">
                    <a16:creationId xmlns:a16="http://schemas.microsoft.com/office/drawing/2014/main" id="{A6168F31-29CB-E445-AA8E-A25B8EBD59A4}"/>
                  </a:ext>
                </a:extLst>
              </p:cNvPr>
              <p:cNvSpPr txBox="1"/>
              <p:nvPr/>
            </p:nvSpPr>
            <p:spPr>
              <a:xfrm>
                <a:off x="5903801" y="5814556"/>
                <a:ext cx="399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3" name="Textfeld 82">
                <a:extLst>
                  <a:ext uri="{FF2B5EF4-FFF2-40B4-BE49-F238E27FC236}">
                    <a16:creationId xmlns:a16="http://schemas.microsoft.com/office/drawing/2014/main" id="{A6168F31-29CB-E445-AA8E-A25B8EBD5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801" y="5814556"/>
                <a:ext cx="399661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feld 83">
                <a:extLst>
                  <a:ext uri="{FF2B5EF4-FFF2-40B4-BE49-F238E27FC236}">
                    <a16:creationId xmlns:a16="http://schemas.microsoft.com/office/drawing/2014/main" id="{DA90B255-F509-EA49-BA74-2879A74008F4}"/>
                  </a:ext>
                </a:extLst>
              </p:cNvPr>
              <p:cNvSpPr txBox="1"/>
              <p:nvPr/>
            </p:nvSpPr>
            <p:spPr>
              <a:xfrm>
                <a:off x="2735449" y="4634552"/>
                <a:ext cx="396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84" name="Textfeld 83">
                <a:extLst>
                  <a:ext uri="{FF2B5EF4-FFF2-40B4-BE49-F238E27FC236}">
                    <a16:creationId xmlns:a16="http://schemas.microsoft.com/office/drawing/2014/main" id="{DA90B255-F509-EA49-BA74-2879A7400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449" y="4634552"/>
                <a:ext cx="396391" cy="369332"/>
              </a:xfrm>
              <a:prstGeom prst="rect">
                <a:avLst/>
              </a:prstGeom>
              <a:blipFill>
                <a:blip r:embed="rId1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460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DA654-233F-C644-ACDA-FB07DBA8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Syntax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semantics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C8AF1FE-4B33-0F41-BA97-3F70A8D948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sz="2800" i="1" spc="-129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8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sz="2800" b="0" i="1" spc="-129" smtClean="0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sz="2800" b="0" i="1" spc="-129" smtClean="0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sz="2800" b="0" i="1" spc="-129" smtClean="0">
                        <a:latin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sz="2800" b="0" i="1" spc="-129" smtClean="0">
                        <a:latin typeface="Cambria Math" panose="02040503050406030204" pitchFamily="18" charset="0"/>
                        <a:cs typeface="Tahoma"/>
                      </a:rPr>
                      <m:t>𝑝</m:t>
                    </m:r>
                  </m:oMath>
                </a14:m>
                <a:r>
                  <a:rPr lang="de-DE" dirty="0"/>
                  <a:t>  	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sz="28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8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⊨¬ </m:t>
                    </m:r>
                    <m:r>
                      <a:rPr lang="de-DE" sz="2800" b="0" i="1" spc="-129" smtClean="0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dirty="0"/>
                  <a:t>  	</a:t>
                </a:r>
                <a:r>
                  <a:rPr lang="de-DE" dirty="0" err="1"/>
                  <a:t>if</a:t>
                </a:r>
                <a:r>
                  <a:rPr lang="de-DE" dirty="0"/>
                  <a:t> not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cs typeface="Tahoma"/>
                      </a:rPr>
                      <m:t>∨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cs typeface="Tahoma"/>
                      </a:rPr>
                      <m:t>𝜓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</m:oMath>
                </a14:m>
                <a:r>
                  <a:rPr lang="de-DE" dirty="0"/>
                  <a:t> 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 </a:t>
                </a:r>
                <a:r>
                  <a:rPr lang="de-DE" dirty="0">
                    <a:latin typeface="Myriad Pro" panose="020B0503030403020204" pitchFamily="34" charset="0"/>
                  </a:rPr>
                  <a:t>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8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8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sz="2800" b="0" i="1" spc="-129" smtClean="0">
                        <a:latin typeface="Cambria Math" panose="02040503050406030204" pitchFamily="18" charset="0"/>
                        <a:cs typeface="Tahoma"/>
                      </a:rPr>
                      <m:t>𝜓</m:t>
                    </m:r>
                    <m:r>
                      <a:rPr lang="de-DE" sz="2800" b="0" i="1" spc="-129" smtClean="0"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sz="24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4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sz="2400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sz="2400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sz="2400" b="0" i="1" spc="-129" smtClean="0">
                        <a:latin typeface="Cambria Math" panose="02040503050406030204" pitchFamily="18" charset="0"/>
                        <a:cs typeface="Tahoma"/>
                      </a:rPr>
                      <m:t>𝑋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dirty="0"/>
                  <a:t>  	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cs typeface="Tahoma"/>
                      </a:rPr>
                      <m:t>+1 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sz="24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4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sz="2400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sz="2400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sz="2400" b="0" i="1" spc="-129" smtClean="0">
                        <a:latin typeface="Cambria Math" panose="02040503050406030204" pitchFamily="18" charset="0"/>
                        <a:cs typeface="Tahoma"/>
                      </a:rPr>
                      <m:t>𝐹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dirty="0"/>
                  <a:t>  	</a:t>
                </a:r>
                <a:r>
                  <a:rPr lang="de-DE" dirty="0" err="1"/>
                  <a:t>if</a:t>
                </a:r>
                <a:r>
                  <a:rPr lang="de-DE" dirty="0"/>
                  <a:t> there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pc="-129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b="0" i="0" spc="-129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t</m:t>
                        </m:r>
                      </m:e>
                      <m:sup>
                        <m:r>
                          <a:rPr lang="de-DE" b="0" i="0" spc="-129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′</m:t>
                        </m:r>
                      </m:sup>
                    </m:sSup>
                    <m:r>
                      <a:rPr lang="de-DE" b="0" i="1" spc="-129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≥</m:t>
                    </m:r>
                    <m:r>
                      <a:rPr lang="de-DE" b="0" i="1" spc="-129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𝑡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:r>
                  <a:rPr lang="de-DE" dirty="0">
                    <a:latin typeface="Myriad Pro" panose="020B0503030403020204" pitchFamily="34" charset="0"/>
                  </a:rPr>
                  <a:t>such </a:t>
                </a:r>
                <a:r>
                  <a:rPr lang="de-DE" dirty="0" err="1">
                    <a:latin typeface="Myriad Pro" panose="020B0503030403020204" pitchFamily="34" charset="0"/>
                  </a:rPr>
                  <a:t>that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sSup>
                      <m:sSupPr>
                        <m:ctrlPr>
                          <a:rPr lang="de-DE" b="0" i="1" spc="-129" smtClean="0">
                            <a:latin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𝑡</m:t>
                        </m:r>
                      </m:e>
                      <m:sup>
                        <m:r>
                          <a:rPr lang="de-DE" b="0" i="1" spc="-129" smtClean="0">
                            <a:latin typeface="Cambria Math" panose="02040503050406030204" pitchFamily="18" charset="0"/>
                            <a:cs typeface="Tahoma"/>
                          </a:rPr>
                          <m:t>′</m:t>
                        </m:r>
                      </m:sup>
                    </m:sSup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 ⊨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sz="24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4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sz="2400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sz="2400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sz="2400" b="0" i="1" spc="-129" smtClean="0">
                        <a:latin typeface="Cambria Math" panose="02040503050406030204" pitchFamily="18" charset="0"/>
                        <a:cs typeface="Tahoma"/>
                      </a:rPr>
                      <m:t>𝐺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dirty="0"/>
                  <a:t>  	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t</m:t>
                        </m:r>
                      </m:e>
                      <m:sup>
                        <m:r>
                          <a:rPr lang="de-DE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′</m:t>
                        </m:r>
                      </m:sup>
                    </m:sSup>
                    <m:r>
                      <a:rPr lang="de-DE" i="1" spc="-129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≥</m:t>
                    </m:r>
                    <m:r>
                      <a:rPr lang="de-DE" i="1" spc="-129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𝑡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sSup>
                      <m:sSupPr>
                        <m:ctrlP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𝑡</m:t>
                        </m:r>
                      </m:e>
                      <m:sup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′</m:t>
                        </m:r>
                      </m:sup>
                    </m:sSup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 ⊨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sz="24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4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sz="2400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sz="2400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⊨ 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  <m:r>
                      <a:rPr lang="de-DE" sz="2400" b="0" i="1" spc="-129" smtClean="0"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400" b="0" i="1" spc="-129" smtClean="0">
                        <a:latin typeface="Cambria Math" panose="02040503050406030204" pitchFamily="18" charset="0"/>
                        <a:cs typeface="Tahoma"/>
                      </a:rPr>
                      <m:t>𝑈</m:t>
                    </m:r>
                    <m:r>
                      <a:rPr lang="de-DE" sz="2400" b="0" i="1" spc="-129" smtClean="0"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400" b="0" i="1" spc="-129" smtClean="0">
                        <a:latin typeface="Cambria Math" panose="02040503050406030204" pitchFamily="18" charset="0"/>
                        <a:cs typeface="Tahoma"/>
                      </a:rPr>
                      <m:t>𝜓</m:t>
                    </m:r>
                  </m:oMath>
                </a14:m>
                <a:r>
                  <a:rPr lang="de-DE" dirty="0"/>
                  <a:t>  	</a:t>
                </a:r>
                <a:r>
                  <a:rPr lang="de-DE" dirty="0" err="1"/>
                  <a:t>if</a:t>
                </a:r>
                <a:r>
                  <a:rPr lang="de-DE" dirty="0"/>
                  <a:t> there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t</m:t>
                        </m:r>
                      </m:e>
                      <m:sup>
                        <m:r>
                          <a:rPr lang="de-DE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′</m:t>
                        </m:r>
                      </m:sup>
                    </m:sSup>
                    <m:r>
                      <a:rPr lang="de-DE" i="1" spc="-129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≥</m:t>
                    </m:r>
                    <m:r>
                      <a:rPr lang="de-DE" i="1" spc="-129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𝑡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:r>
                  <a:rPr lang="de-DE" dirty="0">
                    <a:latin typeface="Myriad Pro" panose="020B0503030403020204" pitchFamily="34" charset="0"/>
                  </a:rPr>
                  <a:t>such </a:t>
                </a:r>
                <a:r>
                  <a:rPr lang="de-DE" dirty="0" err="1">
                    <a:latin typeface="Myriad Pro" panose="020B0503030403020204" pitchFamily="34" charset="0"/>
                  </a:rPr>
                  <a:t>that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sSup>
                      <m:sSupPr>
                        <m:ctrlP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𝑡</m:t>
                        </m:r>
                      </m:e>
                      <m:sup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′</m:t>
                        </m:r>
                      </m:sup>
                    </m:sSup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 ⊨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cs typeface="Tahoma"/>
                      </a:rPr>
                      <m:t>𝜓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			</a:t>
                </a:r>
                <a:r>
                  <a:rPr lang="de-DE" dirty="0" err="1">
                    <a:latin typeface="Myriad Pro" panose="020B0503030403020204" pitchFamily="34" charset="0"/>
                  </a:rPr>
                  <a:t>and</a:t>
                </a:r>
                <a:r>
                  <a:rPr lang="de-DE" dirty="0">
                    <a:latin typeface="Myriad Pro" panose="020B0503030403020204" pitchFamily="34" charset="0"/>
                  </a:rPr>
                  <a:t>  </a:t>
                </a:r>
                <a:br>
                  <a:rPr lang="de-DE" dirty="0">
                    <a:latin typeface="Myriad Pro" panose="020B0503030403020204" pitchFamily="34" charset="0"/>
                  </a:rPr>
                </a:br>
                <a:r>
                  <a:rPr lang="de-DE" dirty="0">
                    <a:latin typeface="Myriad Pro" panose="020B0503030403020204" pitchFamily="34" charset="0"/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sSup>
                      <m:sSupPr>
                        <m:ctrlP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𝑡</m:t>
                        </m:r>
                      </m:e>
                      <m:sup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′</m:t>
                        </m:r>
                        <m:r>
                          <a:rPr lang="de-DE" b="0" i="1" spc="-129" smtClean="0">
                            <a:latin typeface="Cambria Math" panose="02040503050406030204" pitchFamily="18" charset="0"/>
                            <a:cs typeface="Tahoma"/>
                          </a:rPr>
                          <m:t>′</m:t>
                        </m:r>
                      </m:sup>
                    </m:sSup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 ⊨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:r>
                  <a:rPr lang="de-DE" dirty="0" err="1">
                    <a:latin typeface="Myriad Pro" panose="020B0503030403020204" pitchFamily="34" charset="0"/>
                  </a:rPr>
                  <a:t>for</a:t>
                </a:r>
                <a:r>
                  <a:rPr lang="de-DE" dirty="0">
                    <a:latin typeface="Myriad Pro" panose="020B0503030403020204" pitchFamily="34" charset="0"/>
                  </a:rPr>
                  <a:t>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C8AF1FE-4B33-0F41-BA97-3F70A8D94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765" r="-4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044643-119F-C049-9EFE-43311198D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83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E13D4-09D1-D547-A0B1-90078C7C3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Satisfiability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(</a:t>
            </a:r>
            <a:r>
              <a:rPr lang="de-DE" dirty="0" err="1"/>
              <a:t>reminder</a:t>
            </a:r>
            <a:r>
              <a:rPr lang="de-DE" dirty="0"/>
              <a:t>)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E90768-39F1-C143-B2D7-F6EAC231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D235066-375E-D343-8AB2-F68B9D2259E7}"/>
              </a:ext>
            </a:extLst>
          </p:cNvPr>
          <p:cNvGrpSpPr/>
          <p:nvPr/>
        </p:nvGrpSpPr>
        <p:grpSpPr>
          <a:xfrm>
            <a:off x="485117" y="1984812"/>
            <a:ext cx="7909964" cy="1600315"/>
            <a:chOff x="446936" y="2779849"/>
            <a:chExt cx="7909964" cy="160031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64F826FA-EF79-9D4A-8607-DFF33747343E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92E7A98-DE7D-9A48-AAD2-D3E857BC23B3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191283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The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satisfiability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problem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: </a:t>
                  </a:r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cs typeface="Tahoma"/>
                    </a:rPr>
                    <a:t>Input: a </a:t>
                  </a:r>
                  <a:r>
                    <a:rPr lang="de-DE" sz="2200" b="0" spc="-129" dirty="0" err="1">
                      <a:cs typeface="Tahoma"/>
                    </a:rPr>
                    <a:t>formula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 </m:t>
                      </m:r>
                    </m:oMath>
                  </a14:m>
                  <a:endParaRPr lang="de-DE" sz="2200" b="0" i="1" spc="-129" dirty="0">
                    <a:latin typeface="Cambria Math" panose="02040503050406030204" pitchFamily="18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cs typeface="Tahoma"/>
                    </a:rPr>
                    <a:t>Output: </a:t>
                  </a:r>
                  <a:r>
                    <a:rPr lang="de-DE" sz="2200" b="0" spc="-129" dirty="0" err="1">
                      <a:cs typeface="Tahoma"/>
                    </a:rPr>
                    <a:t>yes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if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there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is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200" b="0" i="0" spc="-129" smtClean="0">
                          <a:latin typeface="Cambria Math" panose="02040503050406030204" pitchFamily="18" charset="0"/>
                          <a:cs typeface="Tahoma"/>
                        </a:rPr>
                        <m:t>V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such </a:t>
                  </a:r>
                  <a:r>
                    <a:rPr lang="de-DE" sz="2200" spc="-129" dirty="0" err="1">
                      <a:cs typeface="Tahoma"/>
                    </a:rPr>
                    <a:t>that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𝑉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𝑡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92E7A98-DE7D-9A48-AAD2-D3E857BC2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191283"/>
                </a:xfrm>
                <a:prstGeom prst="rect">
                  <a:avLst/>
                </a:prstGeom>
                <a:blipFill>
                  <a:blip r:embed="rId2"/>
                  <a:stretch>
                    <a:fillRect l="-965" t="-3158" b="-1368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64C8DE4-AC4C-0B47-B937-848643689A09}"/>
              </a:ext>
            </a:extLst>
          </p:cNvPr>
          <p:cNvGrpSpPr/>
          <p:nvPr/>
        </p:nvGrpSpPr>
        <p:grpSpPr>
          <a:xfrm>
            <a:off x="555017" y="4293096"/>
            <a:ext cx="7888588" cy="764086"/>
            <a:chOff x="626069" y="4956564"/>
            <a:chExt cx="7888588" cy="764086"/>
          </a:xfrm>
        </p:grpSpPr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4B671280-4413-DE4C-A152-E5A145B39180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10" name="object 20">
              <a:extLst>
                <a:ext uri="{FF2B5EF4-FFF2-40B4-BE49-F238E27FC236}">
                  <a16:creationId xmlns:a16="http://schemas.microsoft.com/office/drawing/2014/main" id="{A2BCCC0B-8529-B248-8025-966E5048D6BD}"/>
                </a:ext>
              </a:extLst>
            </p:cNvPr>
            <p:cNvSpPr txBox="1"/>
            <p:nvPr/>
          </p:nvSpPr>
          <p:spPr>
            <a:xfrm>
              <a:off x="626069" y="5378850"/>
              <a:ext cx="7888588" cy="341800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r>
                <a:rPr lang="de-DE" dirty="0"/>
                <a:t>The </a:t>
              </a:r>
              <a:r>
                <a:rPr lang="de-DE" dirty="0" err="1"/>
                <a:t>satisfiability</a:t>
              </a:r>
              <a:r>
                <a:rPr lang="de-DE" dirty="0"/>
                <a:t> </a:t>
              </a:r>
              <a:r>
                <a:rPr lang="de-DE" dirty="0" err="1"/>
                <a:t>problem</a:t>
              </a:r>
              <a:r>
                <a:rPr lang="de-DE" dirty="0"/>
                <a:t> </a:t>
              </a:r>
              <a:r>
                <a:rPr lang="de-DE" dirty="0" err="1"/>
                <a:t>is</a:t>
              </a:r>
              <a:r>
                <a:rPr lang="de-DE" dirty="0"/>
                <a:t> PSPACE-</a:t>
              </a:r>
              <a:r>
                <a:rPr lang="de-DE" dirty="0" err="1"/>
                <a:t>complete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752448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E13D4-09D1-D547-A0B1-90078C7C3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 </a:t>
            </a:r>
            <a:r>
              <a:rPr lang="de-DE" dirty="0" err="1"/>
              <a:t>checking</a:t>
            </a:r>
            <a:r>
              <a:rPr lang="de-DE" dirty="0"/>
              <a:t> (</a:t>
            </a:r>
            <a:r>
              <a:rPr lang="de-DE" dirty="0" err="1"/>
              <a:t>reminder</a:t>
            </a:r>
            <a:r>
              <a:rPr lang="de-DE" dirty="0"/>
              <a:t>)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E90768-39F1-C143-B2D7-F6EAC231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D235066-375E-D343-8AB2-F68B9D2259E7}"/>
              </a:ext>
            </a:extLst>
          </p:cNvPr>
          <p:cNvGrpSpPr/>
          <p:nvPr/>
        </p:nvGrpSpPr>
        <p:grpSpPr>
          <a:xfrm>
            <a:off x="550617" y="3005681"/>
            <a:ext cx="7909964" cy="1949000"/>
            <a:chOff x="446936" y="2779849"/>
            <a:chExt cx="7909964" cy="194900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64F826FA-EF79-9D4A-8607-DFF33747343E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92E7A98-DE7D-9A48-AAD2-D3E857BC23B3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539968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The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model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checking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problem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: </a:t>
                  </a:r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cs typeface="Tahoma"/>
                    </a:rPr>
                    <a:t>Input: a </a:t>
                  </a:r>
                  <a:r>
                    <a:rPr lang="de-DE" sz="2200" b="0" spc="-129" dirty="0" err="1">
                      <a:cs typeface="Tahoma"/>
                    </a:rPr>
                    <a:t>transition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system</a:t>
                  </a:r>
                  <a:r>
                    <a:rPr lang="de-DE" sz="2200" b="0" spc="-129" dirty="0">
                      <a:cs typeface="Tahoma"/>
                    </a:rPr>
                    <a:t> S;  an LTL </a:t>
                  </a:r>
                  <a:r>
                    <a:rPr lang="de-DE" sz="2200" b="0" spc="-129" dirty="0" err="1">
                      <a:cs typeface="Tahoma"/>
                    </a:rPr>
                    <a:t>formula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 </m:t>
                      </m:r>
                    </m:oMath>
                  </a14:m>
                  <a:endParaRPr lang="de-DE" sz="2200" b="0" i="1" spc="-129" dirty="0">
                    <a:latin typeface="Cambria Math" panose="02040503050406030204" pitchFamily="18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cs typeface="Tahoma"/>
                    </a:rPr>
                    <a:t>Output: </a:t>
                  </a:r>
                  <a:r>
                    <a:rPr lang="de-DE" sz="2200" b="0" spc="-129" dirty="0" err="1">
                      <a:cs typeface="Tahoma"/>
                    </a:rPr>
                    <a:t>yes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if</a:t>
                  </a:r>
                  <a:r>
                    <a:rPr lang="de-DE" sz="2200" b="0" spc="-129" dirty="0">
                      <a:cs typeface="Tahoma"/>
                    </a:rPr>
                    <a:t> all </a:t>
                  </a:r>
                  <a:r>
                    <a:rPr lang="de-DE" sz="2200" b="0" spc="-129" dirty="0" err="1">
                      <a:cs typeface="Tahoma"/>
                    </a:rPr>
                    <a:t>paths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of</a:t>
                  </a:r>
                  <a:r>
                    <a:rPr lang="de-DE" sz="2200" b="0" spc="-129" dirty="0">
                      <a:cs typeface="Tahoma"/>
                    </a:rPr>
                    <a:t> S </a:t>
                  </a:r>
                  <a:r>
                    <a:rPr lang="de-DE" sz="2200" b="0" spc="-129" dirty="0" err="1">
                      <a:cs typeface="Tahoma"/>
                    </a:rPr>
                    <a:t>starting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from</a:t>
                  </a:r>
                  <a:r>
                    <a:rPr lang="de-DE" sz="2200" b="0" spc="-129" dirty="0">
                      <a:cs typeface="Tahoma"/>
                    </a:rPr>
                    <a:t> an initial </a:t>
                  </a:r>
                  <a:r>
                    <a:rPr lang="de-DE" sz="2200" b="0" spc="-129" dirty="0" err="1">
                      <a:cs typeface="Tahoma"/>
                    </a:rPr>
                    <a:t>state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of</a:t>
                  </a:r>
                  <a:r>
                    <a:rPr lang="de-DE" sz="2200" b="0" spc="-129" dirty="0">
                      <a:cs typeface="Tahoma"/>
                    </a:rPr>
                    <a:t> S </a:t>
                  </a:r>
                  <a:r>
                    <a:rPr lang="de-DE" sz="2200" b="0" spc="-129" dirty="0" err="1">
                      <a:cs typeface="Tahoma"/>
                    </a:rPr>
                    <a:t>satisfy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92E7A98-DE7D-9A48-AAD2-D3E857BC2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539968"/>
                </a:xfrm>
                <a:prstGeom prst="rect">
                  <a:avLst/>
                </a:prstGeom>
                <a:blipFill>
                  <a:blip r:embed="rId2"/>
                  <a:stretch>
                    <a:fillRect l="-1125" t="-2439" b="-975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64C8DE4-AC4C-0B47-B937-848643689A09}"/>
              </a:ext>
            </a:extLst>
          </p:cNvPr>
          <p:cNvGrpSpPr/>
          <p:nvPr/>
        </p:nvGrpSpPr>
        <p:grpSpPr>
          <a:xfrm>
            <a:off x="627706" y="5182025"/>
            <a:ext cx="7888588" cy="764086"/>
            <a:chOff x="626069" y="4956564"/>
            <a:chExt cx="7888588" cy="764086"/>
          </a:xfrm>
        </p:grpSpPr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4B671280-4413-DE4C-A152-E5A145B39180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10" name="object 20">
              <a:extLst>
                <a:ext uri="{FF2B5EF4-FFF2-40B4-BE49-F238E27FC236}">
                  <a16:creationId xmlns:a16="http://schemas.microsoft.com/office/drawing/2014/main" id="{A2BCCC0B-8529-B248-8025-966E5048D6BD}"/>
                </a:ext>
              </a:extLst>
            </p:cNvPr>
            <p:cNvSpPr txBox="1"/>
            <p:nvPr/>
          </p:nvSpPr>
          <p:spPr>
            <a:xfrm>
              <a:off x="626069" y="5378850"/>
              <a:ext cx="7888588" cy="341800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r>
                <a:rPr lang="de-DE" dirty="0"/>
                <a:t>The </a:t>
              </a:r>
              <a:r>
                <a:rPr lang="de-DE" dirty="0" err="1"/>
                <a:t>model</a:t>
              </a:r>
              <a:r>
                <a:rPr lang="de-DE" dirty="0"/>
                <a:t> </a:t>
              </a:r>
              <a:r>
                <a:rPr lang="de-DE" dirty="0" err="1"/>
                <a:t>checking</a:t>
              </a:r>
              <a:r>
                <a:rPr lang="de-DE" dirty="0"/>
                <a:t> </a:t>
              </a:r>
              <a:r>
                <a:rPr lang="de-DE" dirty="0" err="1"/>
                <a:t>problem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LTL </a:t>
              </a:r>
              <a:r>
                <a:rPr lang="de-DE" dirty="0" err="1"/>
                <a:t>is</a:t>
              </a:r>
              <a:r>
                <a:rPr lang="de-DE" dirty="0"/>
                <a:t> PSPACE-</a:t>
              </a:r>
              <a:r>
                <a:rPr lang="de-DE" dirty="0" err="1"/>
                <a:t>complete</a:t>
              </a:r>
              <a:endParaRPr lang="de-DE" dirty="0"/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AD74D9D6-4BBC-CF46-8CE9-A7DC2DCB3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371" y="1462217"/>
            <a:ext cx="2479079" cy="13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8270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1467</Words>
  <Application>Microsoft Macintosh PowerPoint</Application>
  <PresentationFormat>Bildschirmpräsentation (4:3)</PresentationFormat>
  <Paragraphs>264</Paragraphs>
  <Slides>28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Myriad Pro</vt:lpstr>
      <vt:lpstr>Tahoma</vt:lpstr>
      <vt:lpstr>7_Standarddesign</vt:lpstr>
      <vt:lpstr>Intelligent Agents  Knowledge and Time  </vt:lpstr>
      <vt:lpstr>Todays lecture based on </vt:lpstr>
      <vt:lpstr>LineAr temporal LogiC</vt:lpstr>
      <vt:lpstr>Models</vt:lpstr>
      <vt:lpstr>PowerPoint-Präsentation</vt:lpstr>
      <vt:lpstr>Syntax and semantics </vt:lpstr>
      <vt:lpstr>Syntax and semantics </vt:lpstr>
      <vt:lpstr>Satisfiability problem (reminder) </vt:lpstr>
      <vt:lpstr>Model checking (reminder) </vt:lpstr>
      <vt:lpstr>PowerPoint-Präsentation</vt:lpstr>
      <vt:lpstr>Epistemic Linear temporal logic</vt:lpstr>
      <vt:lpstr>A combined logic</vt:lpstr>
      <vt:lpstr>Models</vt:lpstr>
      <vt:lpstr>Interaction between Knowledge and time</vt:lpstr>
      <vt:lpstr>Axiomation in case: no interaction -&gt; Fusion </vt:lpstr>
      <vt:lpstr>Adding interaction </vt:lpstr>
      <vt:lpstr>Corresponding axioms</vt:lpstr>
      <vt:lpstr>Complexity of the satisfiability problem</vt:lpstr>
      <vt:lpstr>Model Checking</vt:lpstr>
      <vt:lpstr>Model checking</vt:lpstr>
      <vt:lpstr>Possible Definition of M_S</vt:lpstr>
      <vt:lpstr>PowerPoint-Präsentation</vt:lpstr>
      <vt:lpstr>Another Possible Definition of M_S</vt:lpstr>
      <vt:lpstr>PowerPoint-Präsentation</vt:lpstr>
      <vt:lpstr>PowerPoint-Präsentation</vt:lpstr>
      <vt:lpstr>APPENDIX</vt:lpstr>
      <vt:lpstr>References</vt:lpstr>
      <vt:lpstr>Color Convention in this course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 AND DIFFERENTIABLE PROGRAMMING  V1:  INTRODUCTION    </dc:title>
  <dc:creator>Özgür Özcep</dc:creator>
  <cp:lastModifiedBy>Özgür Özcep</cp:lastModifiedBy>
  <cp:revision>565</cp:revision>
  <cp:lastPrinted>2021-12-18T10:24:53Z</cp:lastPrinted>
  <dcterms:created xsi:type="dcterms:W3CDTF">2020-10-18T13:39:02Z</dcterms:created>
  <dcterms:modified xsi:type="dcterms:W3CDTF">2022-02-09T14:17:31Z</dcterms:modified>
</cp:coreProperties>
</file>