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273" r:id="rId2"/>
    <p:sldId id="285" r:id="rId3"/>
    <p:sldId id="384" r:id="rId4"/>
    <p:sldId id="449" r:id="rId5"/>
    <p:sldId id="450" r:id="rId6"/>
    <p:sldId id="451" r:id="rId7"/>
    <p:sldId id="452" r:id="rId8"/>
    <p:sldId id="394" r:id="rId9"/>
    <p:sldId id="456" r:id="rId10"/>
    <p:sldId id="459" r:id="rId11"/>
    <p:sldId id="458" r:id="rId12"/>
    <p:sldId id="460" r:id="rId13"/>
    <p:sldId id="461" r:id="rId14"/>
    <p:sldId id="462" r:id="rId15"/>
    <p:sldId id="464" r:id="rId16"/>
    <p:sldId id="463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348" r:id="rId30"/>
    <p:sldId id="372" r:id="rId31"/>
    <p:sldId id="477" r:id="rId32"/>
    <p:sldId id="328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FF7531"/>
    <a:srgbClr val="FF7E79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3" autoAdjust="0"/>
    <p:restoredTop sz="93449"/>
  </p:normalViewPr>
  <p:slideViewPr>
    <p:cSldViewPr>
      <p:cViewPr varScale="1">
        <p:scale>
          <a:sx n="86" d="100"/>
          <a:sy n="86" d="100"/>
        </p:scale>
        <p:origin x="13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18.01.22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18.01.22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GDL: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but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beforehand</a:t>
            </a:r>
            <a:r>
              <a:rPr lang="de-DE" dirty="0"/>
              <a:t>. </a:t>
            </a:r>
            <a:r>
              <a:rPr lang="de-DE" dirty="0" err="1"/>
              <a:t>Competition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Flatland</a:t>
            </a:r>
            <a:r>
              <a:rPr lang="de-DE" dirty="0"/>
              <a:t>: Clear,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Visibility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: </a:t>
            </a:r>
            <a:r>
              <a:rPr lang="de-DE" dirty="0" err="1"/>
              <a:t>Insdistinguishability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/>
              <a:t>‘ </a:t>
            </a:r>
            <a:r>
              <a:rPr lang="de-DE" dirty="0" err="1"/>
              <a:t>iff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propostions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/>
              <a:t>‘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a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b </a:t>
            </a:r>
            <a:r>
              <a:rPr lang="de-DE" dirty="0" err="1"/>
              <a:t>pays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after </a:t>
            </a:r>
            <a:r>
              <a:rPr lang="de-DE" dirty="0" err="1"/>
              <a:t>announcing</a:t>
            </a:r>
            <a:r>
              <a:rPr lang="de-DE" dirty="0"/>
              <a:t> p a will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b </a:t>
            </a:r>
            <a:r>
              <a:rPr lang="de-DE" dirty="0" err="1"/>
              <a:t>knows</a:t>
            </a:r>
            <a:r>
              <a:rPr lang="de-DE" dirty="0"/>
              <a:t> p-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. Knight et al: </a:t>
            </a:r>
            <a:r>
              <a:rPr lang="de-DE" dirty="0" err="1"/>
              <a:t>If</a:t>
            </a:r>
            <a:r>
              <a:rPr lang="de-DE" dirty="0"/>
              <a:t> 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announced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a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pending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after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her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knowing</a:t>
            </a:r>
            <a:r>
              <a:rPr lang="de-DE" dirty="0"/>
              <a:t> 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gossip</a:t>
            </a:r>
            <a:r>
              <a:rPr lang="de-DE" dirty="0"/>
              <a:t>: </a:t>
            </a:r>
            <a:r>
              <a:rPr lang="de-DE" dirty="0" err="1"/>
              <a:t>Gossip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: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sectreects</a:t>
            </a:r>
            <a:r>
              <a:rPr lang="de-DE" dirty="0"/>
              <a:t> </a:t>
            </a:r>
            <a:r>
              <a:rPr lang="de-DE" dirty="0" err="1"/>
              <a:t>amoing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graph.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psot-function</a:t>
            </a:r>
            <a:r>
              <a:rPr lang="de-DE" dirty="0"/>
              <a:t> </a:t>
            </a:r>
            <a:r>
              <a:rPr lang="de-DE" dirty="0" err="1"/>
              <a:t>describes</a:t>
            </a:r>
            <a:r>
              <a:rPr lang="de-DE" dirty="0"/>
              <a:t> real (</a:t>
            </a:r>
            <a:r>
              <a:rPr lang="de-DE" dirty="0" err="1"/>
              <a:t>ontic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), </a:t>
            </a:r>
            <a:r>
              <a:rPr lang="de-DE" dirty="0" err="1"/>
              <a:t>telling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propositional </a:t>
            </a:r>
            <a:r>
              <a:rPr lang="de-DE" dirty="0" err="1"/>
              <a:t>symbol</a:t>
            </a:r>
            <a:r>
              <a:rPr lang="de-DE" dirty="0"/>
              <a:t>, </a:t>
            </a:r>
            <a:r>
              <a:rPr lang="de-DE" dirty="0" err="1"/>
              <a:t>intow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Note: </a:t>
            </a:r>
            <a:r>
              <a:rPr lang="de-DE" dirty="0" err="1"/>
              <a:t>as</a:t>
            </a:r>
            <a:r>
              <a:rPr lang="de-DE" dirty="0"/>
              <a:t> b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announced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thinsk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 </a:t>
            </a:r>
            <a:r>
              <a:rPr lang="de-DE" dirty="0" err="1"/>
              <a:t>thinks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mud</a:t>
            </a:r>
            <a:r>
              <a:rPr lang="de-DE" dirty="0"/>
              <a:t> on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forehead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Dynamic </a:t>
            </a:r>
            <a:r>
              <a:rPr lang="de-DE" dirty="0" err="1">
                <a:cs typeface="+mj-cs"/>
              </a:rPr>
              <a:t>Epistemic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– Part 1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F98FAC-4CA2-9B4A-83A6-A423BFABE060}"/>
              </a:ext>
            </a:extLst>
          </p:cNvPr>
          <p:cNvSpPr txBox="1"/>
          <p:nvPr/>
        </p:nvSpPr>
        <p:spPr>
          <a:xfrm>
            <a:off x="3177011" y="1120676"/>
            <a:ext cx="56698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+ Easy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specify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Succinct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Ad-hoc </a:t>
            </a:r>
            <a:r>
              <a:rPr lang="de-DE" dirty="0" err="1">
                <a:solidFill>
                  <a:srgbClr val="FF0000"/>
                </a:solidFill>
              </a:rPr>
              <a:t>languages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Hand </a:t>
            </a:r>
            <a:r>
              <a:rPr lang="de-DE" dirty="0" err="1">
                <a:solidFill>
                  <a:srgbClr val="FF0000"/>
                </a:solidFill>
              </a:rPr>
              <a:t>crafted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semantics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D578F93-7F5E-B34D-A247-209212547932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>
            <a:off x="2667519" y="1671159"/>
            <a:ext cx="509492" cy="496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F98FAC-4CA2-9B4A-83A6-A423BFABE060}"/>
              </a:ext>
            </a:extLst>
          </p:cNvPr>
          <p:cNvSpPr txBox="1"/>
          <p:nvPr/>
        </p:nvSpPr>
        <p:spPr>
          <a:xfrm>
            <a:off x="3177011" y="1120676"/>
            <a:ext cx="56698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+ Elegant </a:t>
            </a:r>
            <a:r>
              <a:rPr lang="de-DE" dirty="0" err="1">
                <a:solidFill>
                  <a:srgbClr val="00B050"/>
                </a:solidFill>
              </a:rPr>
              <a:t>Kripkean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extension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classical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planning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Succinct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Classification</a:t>
            </a:r>
            <a:r>
              <a:rPr lang="de-DE" dirty="0">
                <a:solidFill>
                  <a:srgbClr val="00B050"/>
                </a:solidFill>
              </a:rPr>
              <a:t> in </a:t>
            </a:r>
            <a:r>
              <a:rPr lang="de-DE" dirty="0" err="1">
                <a:solidFill>
                  <a:srgbClr val="00B050"/>
                </a:solidFill>
              </a:rPr>
              <a:t>terms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action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types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Has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probabilistic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extension</a:t>
            </a:r>
            <a:r>
              <a:rPr lang="de-DE" dirty="0">
                <a:solidFill>
                  <a:srgbClr val="00B050"/>
                </a:solidFill>
              </a:rPr>
              <a:t> </a:t>
            </a: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Has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extensions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that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encompass</a:t>
            </a:r>
            <a:r>
              <a:rPr lang="de-DE" dirty="0">
                <a:solidFill>
                  <a:srgbClr val="00B050"/>
                </a:solidFill>
              </a:rPr>
              <a:t> belief </a:t>
            </a:r>
            <a:r>
              <a:rPr lang="de-DE" dirty="0" err="1">
                <a:solidFill>
                  <a:srgbClr val="00B050"/>
                </a:solidFill>
              </a:rPr>
              <a:t>revision</a:t>
            </a:r>
            <a:r>
              <a:rPr lang="de-DE" dirty="0">
                <a:solidFill>
                  <a:srgbClr val="00B050"/>
                </a:solidFill>
              </a:rPr>
              <a:t> </a:t>
            </a:r>
          </a:p>
          <a:p>
            <a:r>
              <a:rPr lang="de-DE" dirty="0">
                <a:solidFill>
                  <a:srgbClr val="FF0000"/>
                </a:solidFill>
              </a:rPr>
              <a:t>- </a:t>
            </a:r>
            <a:r>
              <a:rPr lang="de-DE" dirty="0" err="1">
                <a:solidFill>
                  <a:srgbClr val="FF0000"/>
                </a:solidFill>
              </a:rPr>
              <a:t>Perfect-recall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</a:t>
            </a:r>
            <a:r>
              <a:rPr lang="de-DE" dirty="0" err="1">
                <a:solidFill>
                  <a:srgbClr val="FF0000"/>
                </a:solidFill>
              </a:rPr>
              <a:t>Synchronous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endParaRPr lang="de-DE" dirty="0"/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D578F93-7F5E-B34D-A247-209212547932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1979713" y="2274837"/>
            <a:ext cx="1197299" cy="291200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7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F98FAC-4CA2-9B4A-83A6-A423BFABE060}"/>
              </a:ext>
            </a:extLst>
          </p:cNvPr>
          <p:cNvSpPr txBox="1"/>
          <p:nvPr/>
        </p:nvSpPr>
        <p:spPr>
          <a:xfrm>
            <a:off x="3177011" y="1120676"/>
            <a:ext cx="566982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+ Elegant</a:t>
            </a: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Allows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for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async</a:t>
            </a:r>
            <a:r>
              <a:rPr lang="de-DE" dirty="0">
                <a:solidFill>
                  <a:srgbClr val="00B050"/>
                </a:solidFill>
              </a:rPr>
              <a:t>/</a:t>
            </a:r>
            <a:r>
              <a:rPr lang="de-DE" dirty="0" err="1">
                <a:solidFill>
                  <a:srgbClr val="00B050"/>
                </a:solidFill>
              </a:rPr>
              <a:t>no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perfect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recall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semantics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-Type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actions</a:t>
            </a:r>
            <a:r>
              <a:rPr lang="de-DE" dirty="0">
                <a:solidFill>
                  <a:srgbClr val="FF0000"/>
                </a:solidFill>
              </a:rPr>
              <a:t> lost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Not </a:t>
            </a:r>
            <a:r>
              <a:rPr lang="de-DE" dirty="0" err="1">
                <a:solidFill>
                  <a:srgbClr val="FF0000"/>
                </a:solidFill>
              </a:rPr>
              <a:t>succinct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usually</a:t>
            </a:r>
            <a:r>
              <a:rPr lang="de-DE" dirty="0">
                <a:solidFill>
                  <a:srgbClr val="FF0000"/>
                </a:solidFill>
              </a:rPr>
              <a:t> infinite)</a:t>
            </a:r>
          </a:p>
          <a:p>
            <a:endParaRPr lang="de-DE" dirty="0"/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D578F93-7F5E-B34D-A247-209212547932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H="1" flipV="1">
            <a:off x="3177011" y="1859340"/>
            <a:ext cx="2471582" cy="2458744"/>
          </a:xfrm>
          <a:prstGeom prst="curvedConnector3">
            <a:avLst>
              <a:gd name="adj1" fmla="val -9249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1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BEBF4-9CA9-F449-83E6-6B2D3334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0414206-494F-E048-B258-ED201BBEF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09" y="1196752"/>
            <a:ext cx="8469697" cy="489654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7AADA5-2E34-A34B-A8DB-6B53CC8C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6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068E-7959-6749-8BC5-43E7342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A640D98-CD0F-794D-A522-496F90EC4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02" y="1196752"/>
            <a:ext cx="8540196" cy="508604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E7BCBA-AC2E-3D4F-B5A6-F59184A3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7F0BB1-7E14-4546-885C-9A7C2FA662F1}"/>
              </a:ext>
            </a:extLst>
          </p:cNvPr>
          <p:cNvSpPr txBox="1"/>
          <p:nvPr/>
        </p:nvSpPr>
        <p:spPr>
          <a:xfrm>
            <a:off x="1403648" y="5943852"/>
            <a:ext cx="60821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Note ÖÖ: The ``</a:t>
            </a:r>
            <a:r>
              <a:rPr lang="de-DE" dirty="0" err="1"/>
              <a:t>systems</a:t>
            </a:r>
            <a:r>
              <a:rPr lang="de-DE" dirty="0"/>
              <a:t>‘‘ </a:t>
            </a:r>
            <a:r>
              <a:rPr lang="de-DE" dirty="0" err="1"/>
              <a:t>for</a:t>
            </a:r>
            <a:r>
              <a:rPr lang="de-DE" dirty="0"/>
              <a:t> belief </a:t>
            </a:r>
            <a:r>
              <a:rPr lang="de-DE" dirty="0" err="1"/>
              <a:t>revision</a:t>
            </a:r>
            <a:r>
              <a:rPr lang="de-DE" dirty="0"/>
              <a:t> do not </a:t>
            </a:r>
            <a:r>
              <a:rPr lang="de-DE" dirty="0" err="1"/>
              <a:t>necessarily</a:t>
            </a:r>
            <a:r>
              <a:rPr lang="de-DE" dirty="0"/>
              <a:t> </a:t>
            </a:r>
          </a:p>
          <a:p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belief </a:t>
            </a:r>
            <a:r>
              <a:rPr lang="de-DE" dirty="0" err="1"/>
              <a:t>revision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0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5D05E-9F03-A04C-AB48-EC28B5C5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Event Models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EDA95F-8F91-9147-971A-F2DBC11FF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71E072-09AB-4E4B-8B91-0352A048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79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B6137-C522-B449-A2E9-892242CE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F752F0-A551-4247-8750-B846F7D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9B941B-CF12-9A45-902D-AAD74EE11436}"/>
              </a:ext>
            </a:extLst>
          </p:cNvPr>
          <p:cNvSpPr txBox="1"/>
          <p:nvPr/>
        </p:nvSpPr>
        <p:spPr>
          <a:xfrm>
            <a:off x="4788024" y="327303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Baltag</a:t>
            </a:r>
            <a:r>
              <a:rPr lang="de-DE" dirty="0"/>
              <a:t> et al. 1998)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B00C5E6-F41C-D848-AA9A-9C740F39B1A7}"/>
              </a:ext>
            </a:extLst>
          </p:cNvPr>
          <p:cNvGrpSpPr/>
          <p:nvPr/>
        </p:nvGrpSpPr>
        <p:grpSpPr>
          <a:xfrm>
            <a:off x="638819" y="1219902"/>
            <a:ext cx="7888588" cy="1942658"/>
            <a:chOff x="626069" y="2007292"/>
            <a:chExt cx="7888588" cy="1773583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0BEAB01-7036-1F41-B19B-95052FBD5EB2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4">
                  <a:extLst>
                    <a:ext uri="{FF2B5EF4-FFF2-40B4-BE49-F238E27FC236}">
                      <a16:creationId xmlns:a16="http://schemas.microsoft.com/office/drawing/2014/main" id="{FB08E860-6BCA-EC44-A54D-286BC02B2CB4}"/>
                    </a:ext>
                  </a:extLst>
                </p:cNvPr>
                <p:cNvSpPr txBox="1"/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solidFill>
                  <a:srgbClr val="FABB00"/>
                </a:solidFill>
              </p:spPr>
              <p:txBody>
                <a:bodyPr vert="horz" wrap="square" lIns="0" tIns="8808" rIns="0" bIns="0" rtlCol="0">
                  <a:spAutoFit/>
                </a:bodyPr>
                <a:lstStyle/>
                <a:p>
                  <a:pPr marL="90603">
                    <a:spcBef>
                      <a:spcPts val="69"/>
                    </a:spcBef>
                  </a:pPr>
                  <a:r>
                    <a:rPr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Example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public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announcement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sz="220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8" name="object 4">
                  <a:extLst>
                    <a:ext uri="{FF2B5EF4-FFF2-40B4-BE49-F238E27FC236}">
                      <a16:creationId xmlns:a16="http://schemas.microsoft.com/office/drawing/2014/main" id="{FB08E860-6BCA-EC44-A54D-286BC02B2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blipFill>
                  <a:blip r:embed="rId2"/>
                  <a:stretch>
                    <a:fillRect l="-965" t="-21429" b="-46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009836-97DA-6148-BA37-9D7103E44A4B}"/>
                  </a:ext>
                </a:extLst>
              </p:cNvPr>
              <p:cNvSpPr txBox="1"/>
              <p:nvPr/>
            </p:nvSpPr>
            <p:spPr>
              <a:xfrm>
                <a:off x="2195736" y="2105680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009836-97DA-6148-BA37-9D7103E44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105680"/>
                <a:ext cx="881973" cy="646331"/>
              </a:xfrm>
              <a:prstGeom prst="rect">
                <a:avLst/>
              </a:prstGeom>
              <a:blipFill>
                <a:blip r:embed="rId3"/>
                <a:stretch>
                  <a:fillRect l="-5634" t="-3846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AFC8AD6-E30A-384D-98F5-C6005E355452}"/>
              </a:ext>
            </a:extLst>
          </p:cNvPr>
          <p:cNvCxnSpPr>
            <a:endCxn id="12" idx="1"/>
          </p:cNvCxnSpPr>
          <p:nvPr/>
        </p:nvCxnSpPr>
        <p:spPr>
          <a:xfrm>
            <a:off x="1691680" y="2428845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krümmte Verbindung 31">
            <a:extLst>
              <a:ext uri="{FF2B5EF4-FFF2-40B4-BE49-F238E27FC236}">
                <a16:creationId xmlns:a16="http://schemas.microsoft.com/office/drawing/2014/main" id="{C555A4CA-A304-ED47-BC07-36CEF618DF0D}"/>
              </a:ext>
            </a:extLst>
          </p:cNvPr>
          <p:cNvCxnSpPr>
            <a:cxnSpLocks/>
            <a:stCxn id="12" idx="0"/>
          </p:cNvCxnSpPr>
          <p:nvPr/>
        </p:nvCxnSpPr>
        <p:spPr>
          <a:xfrm rot="16200000" flipH="1">
            <a:off x="2691621" y="2050781"/>
            <a:ext cx="323167" cy="432965"/>
          </a:xfrm>
          <a:prstGeom prst="curvedConnector4">
            <a:avLst>
              <a:gd name="adj1" fmla="val -83039"/>
              <a:gd name="adj2" fmla="val 171323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9B7F83E-8B62-6547-B31B-F2591AF4DD82}"/>
                  </a:ext>
                </a:extLst>
              </p:cNvPr>
              <p:cNvSpPr txBox="1"/>
              <p:nvPr/>
            </p:nvSpPr>
            <p:spPr>
              <a:xfrm>
                <a:off x="3347864" y="1736347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9B7F83E-8B62-6547-B31B-F2591AF4D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736347"/>
                <a:ext cx="5849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D97A207-8A60-9D41-9EAA-B763ECBCBCB8}"/>
              </a:ext>
            </a:extLst>
          </p:cNvPr>
          <p:cNvGrpSpPr/>
          <p:nvPr/>
        </p:nvGrpSpPr>
        <p:grpSpPr>
          <a:xfrm>
            <a:off x="627706" y="4034384"/>
            <a:ext cx="7888588" cy="1942658"/>
            <a:chOff x="626069" y="2007292"/>
            <a:chExt cx="7888588" cy="1773583"/>
          </a:xfrm>
        </p:grpSpPr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3EE90E1A-03D8-CF4B-9332-D0AC74CAD254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4">
                  <a:extLst>
                    <a:ext uri="{FF2B5EF4-FFF2-40B4-BE49-F238E27FC236}">
                      <a16:creationId xmlns:a16="http://schemas.microsoft.com/office/drawing/2014/main" id="{2715F049-33C7-484B-8367-8D05CDE6135E}"/>
                    </a:ext>
                  </a:extLst>
                </p:cNvPr>
                <p:cNvSpPr txBox="1"/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solidFill>
                  <a:srgbClr val="FABB00"/>
                </a:solidFill>
              </p:spPr>
              <p:txBody>
                <a:bodyPr vert="horz" wrap="square" lIns="0" tIns="8808" rIns="0" bIns="0" rtlCol="0">
                  <a:spAutoFit/>
                </a:bodyPr>
                <a:lstStyle/>
                <a:p>
                  <a:pPr marL="90603">
                    <a:spcBef>
                      <a:spcPts val="69"/>
                    </a:spcBef>
                  </a:pPr>
                  <a:r>
                    <a:rPr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Example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(Private 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announcement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sz="220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41" name="object 4">
                  <a:extLst>
                    <a:ext uri="{FF2B5EF4-FFF2-40B4-BE49-F238E27FC236}">
                      <a16:creationId xmlns:a16="http://schemas.microsoft.com/office/drawing/2014/main" id="{2715F049-33C7-484B-8367-8D05CDE61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blipFill>
                  <a:blip r:embed="rId5"/>
                  <a:stretch>
                    <a:fillRect l="-965" t="-20690" b="-4482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/>
              <p:nvPr/>
            </p:nvSpPr>
            <p:spPr>
              <a:xfrm>
                <a:off x="1547664" y="4826500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26500"/>
                <a:ext cx="881973" cy="646331"/>
              </a:xfrm>
              <a:prstGeom prst="rect">
                <a:avLst/>
              </a:prstGeom>
              <a:blipFill>
                <a:blip r:embed="rId6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70AD670-F6FB-CE43-B354-4D4B6876905D}"/>
              </a:ext>
            </a:extLst>
          </p:cNvPr>
          <p:cNvCxnSpPr>
            <a:endCxn id="48" idx="1"/>
          </p:cNvCxnSpPr>
          <p:nvPr/>
        </p:nvCxnSpPr>
        <p:spPr>
          <a:xfrm>
            <a:off x="1043608" y="5149665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>
            <a:extLst>
              <a:ext uri="{FF2B5EF4-FFF2-40B4-BE49-F238E27FC236}">
                <a16:creationId xmlns:a16="http://schemas.microsoft.com/office/drawing/2014/main" id="{52D422D6-CF60-DC41-A84B-CD98F9ADED7A}"/>
              </a:ext>
            </a:extLst>
          </p:cNvPr>
          <p:cNvCxnSpPr>
            <a:cxnSpLocks/>
            <a:stCxn id="48" idx="3"/>
            <a:endCxn id="48" idx="2"/>
          </p:cNvCxnSpPr>
          <p:nvPr/>
        </p:nvCxnSpPr>
        <p:spPr>
          <a:xfrm flipH="1">
            <a:off x="1988651" y="5149666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/>
              <p:nvPr/>
            </p:nvSpPr>
            <p:spPr>
              <a:xfrm>
                <a:off x="2699792" y="5507940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507940"/>
                <a:ext cx="3682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/>
              <p:nvPr/>
            </p:nvSpPr>
            <p:spPr>
              <a:xfrm>
                <a:off x="4564758" y="4826500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4826500"/>
                <a:ext cx="1106650" cy="646331"/>
              </a:xfrm>
              <a:prstGeom prst="rect">
                <a:avLst/>
              </a:prstGeom>
              <a:blipFill>
                <a:blip r:embed="rId8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A6B7687E-1E39-6D48-AE1C-8877B70ECB0D}"/>
              </a:ext>
            </a:extLst>
          </p:cNvPr>
          <p:cNvCxnSpPr>
            <a:cxnSpLocks/>
            <a:stCxn id="58" idx="3"/>
            <a:endCxn id="58" idx="2"/>
          </p:cNvCxnSpPr>
          <p:nvPr/>
        </p:nvCxnSpPr>
        <p:spPr>
          <a:xfrm flipH="1">
            <a:off x="5118083" y="5149666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/>
              <p:nvPr/>
            </p:nvSpPr>
            <p:spPr>
              <a:xfrm>
                <a:off x="5716886" y="5507940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5507940"/>
                <a:ext cx="5849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FA85A668-46F0-D741-9B8F-AC048DD2590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2429637" y="5149666"/>
            <a:ext cx="213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AAF72D6C-F2D4-C44F-9375-39F1ADE82C43}"/>
                  </a:ext>
                </a:extLst>
              </p:cNvPr>
              <p:cNvSpPr txBox="1"/>
              <p:nvPr/>
            </p:nvSpPr>
            <p:spPr>
              <a:xfrm>
                <a:off x="3201923" y="4742785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AAF72D6C-F2D4-C44F-9375-39F1ADE82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23" y="4742785"/>
                <a:ext cx="3644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5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B6137-C522-B449-A2E9-892242CE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F752F0-A551-4247-8750-B846F7D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D97A207-8A60-9D41-9EAA-B763ECBCBCB8}"/>
              </a:ext>
            </a:extLst>
          </p:cNvPr>
          <p:cNvGrpSpPr/>
          <p:nvPr/>
        </p:nvGrpSpPr>
        <p:grpSpPr>
          <a:xfrm>
            <a:off x="468313" y="3495817"/>
            <a:ext cx="7888588" cy="2332509"/>
            <a:chOff x="626069" y="2007292"/>
            <a:chExt cx="7888588" cy="2129504"/>
          </a:xfrm>
        </p:grpSpPr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3EE90E1A-03D8-CF4B-9332-D0AC74CAD254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778014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2715F049-33C7-484B-8367-8D05CDE6135E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(Transfer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marble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from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basket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to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box)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/>
              <p:nvPr/>
            </p:nvSpPr>
            <p:spPr>
              <a:xfrm>
                <a:off x="1595038" y="4200407"/>
                <a:ext cx="1814151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𝑖𝑛𝐵𝑎𝑠𝑘𝑒𝑡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𝑖𝑛𝐵𝑎𝑠𝑘𝑒𝑡</m:t>
                    </m:r>
                  </m:oMath>
                </a14:m>
                <a:endParaRPr lang="de-DE" b="0" dirty="0"/>
              </a:p>
              <a:p>
                <a:r>
                  <a:rPr lang="de-DE" dirty="0"/>
                  <a:t>            </a:t>
                </a:r>
                <a:r>
                  <a:rPr lang="de-DE" dirty="0" err="1"/>
                  <a:t>inBox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038" y="4200407"/>
                <a:ext cx="1814151" cy="923330"/>
              </a:xfrm>
              <a:prstGeom prst="rect">
                <a:avLst/>
              </a:prstGeom>
              <a:blipFill>
                <a:blip r:embed="rId2"/>
                <a:stretch>
                  <a:fillRect l="-2778" t="-2667" b="-8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70AD670-F6FB-CE43-B354-4D4B6876905D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043608" y="4662072"/>
            <a:ext cx="5514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>
            <a:extLst>
              <a:ext uri="{FF2B5EF4-FFF2-40B4-BE49-F238E27FC236}">
                <a16:creationId xmlns:a16="http://schemas.microsoft.com/office/drawing/2014/main" id="{52D422D6-CF60-DC41-A84B-CD98F9ADED7A}"/>
              </a:ext>
            </a:extLst>
          </p:cNvPr>
          <p:cNvCxnSpPr>
            <a:cxnSpLocks/>
            <a:stCxn id="48" idx="3"/>
            <a:endCxn id="48" idx="2"/>
          </p:cNvCxnSpPr>
          <p:nvPr/>
        </p:nvCxnSpPr>
        <p:spPr>
          <a:xfrm flipH="1">
            <a:off x="2502114" y="4662072"/>
            <a:ext cx="907075" cy="461665"/>
          </a:xfrm>
          <a:prstGeom prst="curvedConnector4">
            <a:avLst>
              <a:gd name="adj1" fmla="val -25202"/>
              <a:gd name="adj2" fmla="val 14951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/>
              <p:nvPr/>
            </p:nvSpPr>
            <p:spPr>
              <a:xfrm>
                <a:off x="3361815" y="5291916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15" y="5291916"/>
                <a:ext cx="3682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/>
              <p:nvPr/>
            </p:nvSpPr>
            <p:spPr>
              <a:xfrm>
                <a:off x="4622641" y="4366845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1" y="4366845"/>
                <a:ext cx="1106650" cy="646331"/>
              </a:xfrm>
              <a:prstGeom prst="rect">
                <a:avLst/>
              </a:prstGeom>
              <a:blipFill>
                <a:blip r:embed="rId4"/>
                <a:stretch>
                  <a:fillRect l="-3371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A6B7687E-1E39-6D48-AE1C-8877B70ECB0D}"/>
              </a:ext>
            </a:extLst>
          </p:cNvPr>
          <p:cNvCxnSpPr>
            <a:cxnSpLocks/>
            <a:stCxn id="58" idx="3"/>
            <a:endCxn id="58" idx="2"/>
          </p:cNvCxnSpPr>
          <p:nvPr/>
        </p:nvCxnSpPr>
        <p:spPr>
          <a:xfrm flipH="1">
            <a:off x="5175966" y="4690011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/>
              <p:nvPr/>
            </p:nvSpPr>
            <p:spPr>
              <a:xfrm>
                <a:off x="5508104" y="529191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291916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FA85A668-46F0-D741-9B8F-AC048DD2590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409189" y="4662072"/>
            <a:ext cx="1213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8369C36-75F7-394C-9C6C-D5A9B7DAE037}"/>
                  </a:ext>
                </a:extLst>
              </p:cNvPr>
              <p:cNvSpPr txBox="1"/>
              <p:nvPr/>
            </p:nvSpPr>
            <p:spPr>
              <a:xfrm>
                <a:off x="469878" y="1414306"/>
                <a:ext cx="6583982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600" dirty="0" err="1"/>
                  <a:t>Assume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that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agent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 err="1"/>
                  <a:t>transfers</a:t>
                </a:r>
                <a:r>
                  <a:rPr lang="de-DE" sz="2600" dirty="0"/>
                  <a:t> a </a:t>
                </a:r>
                <a:r>
                  <a:rPr lang="de-DE" sz="2600" dirty="0" err="1"/>
                  <a:t>marble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from</a:t>
                </a:r>
                <a:r>
                  <a:rPr lang="de-DE" sz="2600" dirty="0"/>
                  <a:t> a</a:t>
                </a:r>
              </a:p>
              <a:p>
                <a:r>
                  <a:rPr lang="de-DE" sz="2600" dirty="0"/>
                  <a:t> </a:t>
                </a:r>
                <a:r>
                  <a:rPr lang="de-DE" sz="2600" dirty="0" err="1"/>
                  <a:t>basket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a box -  not </a:t>
                </a:r>
                <a:r>
                  <a:rPr lang="de-DE" sz="2600" dirty="0" err="1"/>
                  <a:t>seen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by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agent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e-DE" sz="26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8369C36-75F7-394C-9C6C-D5A9B7DA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78" y="1414306"/>
                <a:ext cx="6583982" cy="892552"/>
              </a:xfrm>
              <a:prstGeom prst="rect">
                <a:avLst/>
              </a:prstGeom>
              <a:blipFill>
                <a:blip r:embed="rId6"/>
                <a:stretch>
                  <a:fillRect l="-1538" t="-5634" r="-577" b="-169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ADF0C5E-F1F0-444F-B383-0C880C37A386}"/>
                  </a:ext>
                </a:extLst>
              </p:cNvPr>
              <p:cNvSpPr txBox="1"/>
              <p:nvPr/>
            </p:nvSpPr>
            <p:spPr>
              <a:xfrm>
                <a:off x="3843718" y="4293096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ADF0C5E-F1F0-444F-B383-0C880C37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718" y="4293096"/>
                <a:ext cx="3682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57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Formal Definition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452897" y="1700808"/>
            <a:ext cx="7909964" cy="4255273"/>
            <a:chOff x="446936" y="2779849"/>
            <a:chExt cx="7909964" cy="4255273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84624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event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</a:t>
                  </a:r>
                  <a14:m>
                    <m:oMath xmlns:m="http://schemas.openxmlformats.org/officeDocument/2006/math"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19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b="0" i="1" spc="-119" smtClean="0">
                                      <a:solidFill>
                                        <a:srgbClr val="032EF0"/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𝐸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 </m:t>
                              </m:r>
                            </m:sub>
                          </m:sSub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𝑝𝑟𝑒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𝑝𝑜𝑠𝑡</m:t>
                          </m:r>
                        </m:e>
                      </m:d>
                    </m:oMath>
                  </a14:m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a 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tuple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where</a:t>
                  </a:r>
                  <a:endParaRPr lang="de-DE" sz="2200" spc="-119" dirty="0">
                    <a:solidFill>
                      <a:schemeClr val="tx1"/>
                    </a:solidFill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,…</m:t>
                          </m:r>
                        </m:e>
                      </m:d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 non-</a:t>
                  </a:r>
                  <a:r>
                    <a:rPr lang="de-DE" sz="2200" spc="-129" dirty="0" err="1">
                      <a:cs typeface="Tahoma"/>
                    </a:rPr>
                    <a:t>empty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set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possible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events</a:t>
                  </a: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sup>
                      </m:sSubSup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×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an </a:t>
                  </a:r>
                  <a:r>
                    <a:rPr lang="de-DE" sz="2200" spc="-129" dirty="0" err="1">
                      <a:cs typeface="Tahoma"/>
                    </a:rPr>
                    <a:t>accessibility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relation</a:t>
                  </a:r>
                  <a:r>
                    <a:rPr lang="de-DE" sz="2200" spc="-129" dirty="0"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for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agent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 </a:t>
                  </a:r>
                  <a:r>
                    <a:rPr lang="de-DE" sz="2200" spc="-129" dirty="0" err="1">
                      <a:cs typeface="Tahoma"/>
                    </a:rPr>
                    <a:t>precondition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function</a:t>
                  </a: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𝑜𝑠𝑡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×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b>
                        <m:sSubPr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 </a:t>
                  </a:r>
                  <a:r>
                    <a:rPr lang="de-DE" sz="2200" spc="-129" dirty="0" err="1">
                      <a:cs typeface="Tahoma"/>
                    </a:rPr>
                    <a:t>postcondition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function</a:t>
                  </a:r>
                  <a:endParaRPr lang="de-DE" sz="220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A pair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called</a:t>
                  </a:r>
                  <a:r>
                    <a:rPr lang="de-DE" sz="2200" spc="-129" dirty="0">
                      <a:cs typeface="Tahoma"/>
                    </a:rPr>
                    <a:t> an </a:t>
                  </a:r>
                  <a:r>
                    <a:rPr lang="de-DE" sz="2200" spc="-129" dirty="0">
                      <a:solidFill>
                        <a:srgbClr val="032EF0"/>
                      </a:solidFill>
                      <a:cs typeface="Tahoma"/>
                    </a:rPr>
                    <a:t>action </a:t>
                  </a:r>
                  <a:r>
                    <a:rPr lang="de-DE" sz="2200" spc="-129" dirty="0">
                      <a:cs typeface="Tahoma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represents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actual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event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b="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A pair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for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,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cs typeface="Tahoma"/>
                    </a:rPr>
                    <a:t>non-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deterministic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action</a:t>
                  </a:r>
                  <a:r>
                    <a:rPr lang="de-DE" sz="2200" b="0" spc="-129" dirty="0">
                      <a:cs typeface="Tahoma"/>
                    </a:rPr>
                    <a:t>. The </a:t>
                  </a:r>
                  <a:r>
                    <a:rPr lang="de-DE" sz="2200" b="0" spc="-129" dirty="0" err="1">
                      <a:cs typeface="Tahoma"/>
                    </a:rPr>
                    <a:t>set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the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set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triggerable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events</a:t>
                  </a:r>
                  <a:r>
                    <a:rPr lang="de-DE" sz="2200" b="0" spc="-129" dirty="0">
                      <a:cs typeface="Tahoma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846241"/>
                </a:xfrm>
                <a:prstGeom prst="rect">
                  <a:avLst/>
                </a:prstGeom>
                <a:blipFill>
                  <a:blip r:embed="rId3"/>
                  <a:stretch>
                    <a:fillRect l="-965" t="-1320" b="-363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82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CC519-D8D4-0F4A-ADE8-B4C5CC19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C330E-C582-954F-85D3-99F45278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70D1231-9772-6B4F-81BB-F5CAAABCDECD}"/>
              </a:ext>
            </a:extLst>
          </p:cNvPr>
          <p:cNvGrpSpPr/>
          <p:nvPr/>
        </p:nvGrpSpPr>
        <p:grpSpPr>
          <a:xfrm>
            <a:off x="323528" y="1196752"/>
            <a:ext cx="7888588" cy="1942658"/>
            <a:chOff x="626069" y="2007292"/>
            <a:chExt cx="7888588" cy="1773583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3B1C157-24D1-7C47-BFD1-FCD7B106B93A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C118F33-E87B-EB46-8A88-6EA7BAAAAA15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Deterministic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action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= single-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pointed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event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model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F1B6B58-F188-C943-97F0-9B7E886B6FFC}"/>
                  </a:ext>
                </a:extLst>
              </p:cNvPr>
              <p:cNvSpPr txBox="1"/>
              <p:nvPr/>
            </p:nvSpPr>
            <p:spPr>
              <a:xfrm>
                <a:off x="1243486" y="1988868"/>
                <a:ext cx="131657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F1B6B58-F188-C943-97F0-9B7E886B6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86" y="1988868"/>
                <a:ext cx="1316579" cy="646331"/>
              </a:xfrm>
              <a:prstGeom prst="rect">
                <a:avLst/>
              </a:prstGeom>
              <a:blipFill>
                <a:blip r:embed="rId2"/>
                <a:stretch>
                  <a:fillRect l="-2830" t="-3846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08C4FB3-FFB2-A24E-87A8-8A036DE7F43F}"/>
              </a:ext>
            </a:extLst>
          </p:cNvPr>
          <p:cNvCxnSpPr>
            <a:endCxn id="8" idx="1"/>
          </p:cNvCxnSpPr>
          <p:nvPr/>
        </p:nvCxnSpPr>
        <p:spPr>
          <a:xfrm>
            <a:off x="739430" y="2312033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B357B7C4-5F12-2B46-ADB9-909902D269FE}"/>
              </a:ext>
            </a:extLst>
          </p:cNvPr>
          <p:cNvCxnSpPr>
            <a:cxnSpLocks/>
            <a:stCxn id="8" idx="3"/>
            <a:endCxn id="8" idx="2"/>
          </p:cNvCxnSpPr>
          <p:nvPr/>
        </p:nvCxnSpPr>
        <p:spPr>
          <a:xfrm flipH="1">
            <a:off x="1901776" y="2312034"/>
            <a:ext cx="658289" cy="323165"/>
          </a:xfrm>
          <a:prstGeom prst="curvedConnector4">
            <a:avLst>
              <a:gd name="adj1" fmla="val -34726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4F9A670-DE6E-F147-BE7B-D104991F3B31}"/>
                  </a:ext>
                </a:extLst>
              </p:cNvPr>
              <p:cNvSpPr txBox="1"/>
              <p:nvPr/>
            </p:nvSpPr>
            <p:spPr>
              <a:xfrm>
                <a:off x="2457576" y="2705160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4F9A670-DE6E-F147-BE7B-D104991F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576" y="2705160"/>
                <a:ext cx="3682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4FBD593-4AF7-D74D-A9ED-1590F4514183}"/>
                  </a:ext>
                </a:extLst>
              </p:cNvPr>
              <p:cNvSpPr txBox="1"/>
              <p:nvPr/>
            </p:nvSpPr>
            <p:spPr>
              <a:xfrm>
                <a:off x="4260580" y="1988868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4FBD593-4AF7-D74D-A9ED-1590F4514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80" y="1988868"/>
                <a:ext cx="1106650" cy="646331"/>
              </a:xfrm>
              <a:prstGeom prst="rect">
                <a:avLst/>
              </a:prstGeom>
              <a:blipFill>
                <a:blip r:embed="rId4"/>
                <a:stretch>
                  <a:fillRect l="-4545" t="-3846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krümmte Verbindung 12">
            <a:extLst>
              <a:ext uri="{FF2B5EF4-FFF2-40B4-BE49-F238E27FC236}">
                <a16:creationId xmlns:a16="http://schemas.microsoft.com/office/drawing/2014/main" id="{8AACAFA9-24BC-BB40-BE8D-7618309D7630}"/>
              </a:ext>
            </a:extLst>
          </p:cNvPr>
          <p:cNvCxnSpPr>
            <a:cxnSpLocks/>
            <a:stCxn id="12" idx="3"/>
            <a:endCxn id="12" idx="2"/>
          </p:cNvCxnSpPr>
          <p:nvPr/>
        </p:nvCxnSpPr>
        <p:spPr>
          <a:xfrm flipH="1">
            <a:off x="4813905" y="2312034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FED5816-3E89-6D45-BA7D-6AE7E1F785E4}"/>
                  </a:ext>
                </a:extLst>
              </p:cNvPr>
              <p:cNvSpPr txBox="1"/>
              <p:nvPr/>
            </p:nvSpPr>
            <p:spPr>
              <a:xfrm>
                <a:off x="5412708" y="2670308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FED5816-3E89-6D45-BA7D-6AE7E1F78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08" y="2670308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88FEDD0-8CCE-2A4C-A6FB-E0EF46E8975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60065" y="2312034"/>
            <a:ext cx="17005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B5ACA82-8A7E-0E48-AC9F-026B836AB918}"/>
                  </a:ext>
                </a:extLst>
              </p:cNvPr>
              <p:cNvSpPr txBox="1"/>
              <p:nvPr/>
            </p:nvSpPr>
            <p:spPr>
              <a:xfrm>
                <a:off x="2897745" y="1905153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B5ACA82-8A7E-0E48-AC9F-026B836A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45" y="1905153"/>
                <a:ext cx="364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EAB01AD-4E42-D64C-BCE0-018552E0FB1E}"/>
              </a:ext>
            </a:extLst>
          </p:cNvPr>
          <p:cNvGrpSpPr/>
          <p:nvPr/>
        </p:nvGrpSpPr>
        <p:grpSpPr>
          <a:xfrm>
            <a:off x="354440" y="3393098"/>
            <a:ext cx="7888588" cy="3112209"/>
            <a:chOff x="626069" y="2007292"/>
            <a:chExt cx="7888588" cy="2841344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B98093DB-9426-894A-909B-2BB530054D87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2489854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101B171B-196A-424B-9EF3-1261A141A47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(Non-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deterministic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action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= multi-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pointed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event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model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B3C775E-896F-B44B-986F-A4B4B1F94940}"/>
                  </a:ext>
                </a:extLst>
              </p:cNvPr>
              <p:cNvSpPr txBox="1"/>
              <p:nvPr/>
            </p:nvSpPr>
            <p:spPr>
              <a:xfrm>
                <a:off x="1243486" y="415066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B3C775E-896F-B44B-986F-A4B4B1F94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86" y="4150666"/>
                <a:ext cx="1106650" cy="646331"/>
              </a:xfrm>
              <a:prstGeom prst="rect">
                <a:avLst/>
              </a:prstGeom>
              <a:blipFill>
                <a:blip r:embed="rId7"/>
                <a:stretch>
                  <a:fillRect l="-3371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522DD0-0EEF-DE40-8B13-97D2FA65A811}"/>
              </a:ext>
            </a:extLst>
          </p:cNvPr>
          <p:cNvCxnSpPr>
            <a:endCxn id="32" idx="1"/>
          </p:cNvCxnSpPr>
          <p:nvPr/>
        </p:nvCxnSpPr>
        <p:spPr>
          <a:xfrm>
            <a:off x="739430" y="4473831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krümmte Verbindung 33">
            <a:extLst>
              <a:ext uri="{FF2B5EF4-FFF2-40B4-BE49-F238E27FC236}">
                <a16:creationId xmlns:a16="http://schemas.microsoft.com/office/drawing/2014/main" id="{3832C363-A513-D44D-905F-D2D2D4B00875}"/>
              </a:ext>
            </a:extLst>
          </p:cNvPr>
          <p:cNvCxnSpPr>
            <a:cxnSpLocks/>
            <a:stCxn id="32" idx="3"/>
            <a:endCxn id="32" idx="2"/>
          </p:cNvCxnSpPr>
          <p:nvPr/>
        </p:nvCxnSpPr>
        <p:spPr>
          <a:xfrm flipH="1">
            <a:off x="1796811" y="447383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25EC29CA-7C89-4344-8A2A-7061BFBACF1E}"/>
                  </a:ext>
                </a:extLst>
              </p:cNvPr>
              <p:cNvSpPr txBox="1"/>
              <p:nvPr/>
            </p:nvSpPr>
            <p:spPr>
              <a:xfrm>
                <a:off x="2395614" y="4832106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25EC29CA-7C89-4344-8A2A-7061BFBA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614" y="4832106"/>
                <a:ext cx="3682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E140C35F-607E-6A4B-9C54-9A5E57D51DBF}"/>
                  </a:ext>
                </a:extLst>
              </p:cNvPr>
              <p:cNvSpPr txBox="1"/>
              <p:nvPr/>
            </p:nvSpPr>
            <p:spPr>
              <a:xfrm>
                <a:off x="4260580" y="415066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E140C35F-607E-6A4B-9C54-9A5E57D51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80" y="4150666"/>
                <a:ext cx="1106650" cy="646331"/>
              </a:xfrm>
              <a:prstGeom prst="rect">
                <a:avLst/>
              </a:prstGeom>
              <a:blipFill>
                <a:blip r:embed="rId9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krümmte Verbindung 36">
            <a:extLst>
              <a:ext uri="{FF2B5EF4-FFF2-40B4-BE49-F238E27FC236}">
                <a16:creationId xmlns:a16="http://schemas.microsoft.com/office/drawing/2014/main" id="{638C56EA-B639-C44A-9A5E-BBA102486965}"/>
              </a:ext>
            </a:extLst>
          </p:cNvPr>
          <p:cNvCxnSpPr>
            <a:cxnSpLocks/>
            <a:stCxn id="36" idx="3"/>
            <a:endCxn id="36" idx="2"/>
          </p:cNvCxnSpPr>
          <p:nvPr/>
        </p:nvCxnSpPr>
        <p:spPr>
          <a:xfrm flipH="1">
            <a:off x="4813905" y="447383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3B4F44B-F062-5B4A-8768-95E2C132C06E}"/>
                  </a:ext>
                </a:extLst>
              </p:cNvPr>
              <p:cNvSpPr txBox="1"/>
              <p:nvPr/>
            </p:nvSpPr>
            <p:spPr>
              <a:xfrm>
                <a:off x="5412708" y="483210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3B4F44B-F062-5B4A-8768-95E2C132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08" y="4832106"/>
                <a:ext cx="5849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C573002-D828-B049-B7F6-E44A00C05D1A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350136" y="4473832"/>
            <a:ext cx="19104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BFBC0EE-74FB-8948-8915-4FE6366B9270}"/>
                  </a:ext>
                </a:extLst>
              </p:cNvPr>
              <p:cNvSpPr txBox="1"/>
              <p:nvPr/>
            </p:nvSpPr>
            <p:spPr>
              <a:xfrm>
                <a:off x="2897745" y="4066951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BFBC0EE-74FB-8948-8915-4FE6366B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45" y="4066951"/>
                <a:ext cx="364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F9B3AB4-BAC4-0943-A426-BF3834C23255}"/>
                  </a:ext>
                </a:extLst>
              </p:cNvPr>
              <p:cNvSpPr txBox="1"/>
              <p:nvPr/>
            </p:nvSpPr>
            <p:spPr>
              <a:xfrm>
                <a:off x="1259632" y="5474572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F9B3AB4-BAC4-0943-A426-BF3834C2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74572"/>
                <a:ext cx="1106650" cy="646331"/>
              </a:xfrm>
              <a:prstGeom prst="rect">
                <a:avLst/>
              </a:prstGeom>
              <a:blipFill>
                <a:blip r:embed="rId11"/>
                <a:stretch>
                  <a:fillRect l="-3371" t="-1887" b="-13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D1FBDB0A-32A5-C04B-A117-8F82F1955BBA}"/>
              </a:ext>
            </a:extLst>
          </p:cNvPr>
          <p:cNvCxnSpPr>
            <a:endCxn id="41" idx="1"/>
          </p:cNvCxnSpPr>
          <p:nvPr/>
        </p:nvCxnSpPr>
        <p:spPr>
          <a:xfrm>
            <a:off x="755576" y="5797737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krümmte Verbindung 42">
            <a:extLst>
              <a:ext uri="{FF2B5EF4-FFF2-40B4-BE49-F238E27FC236}">
                <a16:creationId xmlns:a16="http://schemas.microsoft.com/office/drawing/2014/main" id="{1B72C31D-B536-0043-98B3-569BD0731D38}"/>
              </a:ext>
            </a:extLst>
          </p:cNvPr>
          <p:cNvCxnSpPr>
            <a:cxnSpLocks/>
            <a:stCxn id="41" idx="3"/>
            <a:endCxn id="41" idx="2"/>
          </p:cNvCxnSpPr>
          <p:nvPr/>
        </p:nvCxnSpPr>
        <p:spPr>
          <a:xfrm flipH="1">
            <a:off x="1812957" y="5797738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8607E5F-DBF9-324F-82CA-772FDE032DB6}"/>
                  </a:ext>
                </a:extLst>
              </p:cNvPr>
              <p:cNvSpPr txBox="1"/>
              <p:nvPr/>
            </p:nvSpPr>
            <p:spPr>
              <a:xfrm>
                <a:off x="2411760" y="6156012"/>
                <a:ext cx="295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8607E5F-DBF9-324F-82CA-772FDE03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156012"/>
                <a:ext cx="2952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04D6D2C-8B88-9A48-AF7D-5CE4B9EF0A36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2366282" y="4484099"/>
            <a:ext cx="1894298" cy="1313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47D49B9-DBAE-8E49-BD02-1A810E204311}"/>
                  </a:ext>
                </a:extLst>
              </p:cNvPr>
              <p:cNvSpPr txBox="1"/>
              <p:nvPr/>
            </p:nvSpPr>
            <p:spPr>
              <a:xfrm>
                <a:off x="2913891" y="5390857"/>
                <a:ext cx="316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47D49B9-DBAE-8E49-BD02-1A810E20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91" y="5390857"/>
                <a:ext cx="3161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3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4: Dynamic </a:t>
            </a:r>
            <a:r>
              <a:rPr lang="de-DE" sz="2000" b="1" dirty="0" err="1"/>
              <a:t>Epistemic</a:t>
            </a:r>
            <a:r>
              <a:rPr lang="de-DE" sz="2000" b="1" dirty="0"/>
              <a:t> </a:t>
            </a:r>
            <a:r>
              <a:rPr lang="de-DE" sz="2000" b="1" dirty="0" err="1"/>
              <a:t>Logic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Public Actions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354440" y="1197558"/>
            <a:ext cx="7909964" cy="1149999"/>
            <a:chOff x="446936" y="2779849"/>
            <a:chExt cx="7909964" cy="1149999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said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p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ublic</m:t>
                      </m:r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accessibility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relations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in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underlying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event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self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-loops</a:t>
                  </a:r>
                  <a:endParaRPr lang="de-DE" sz="2200" b="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blipFill>
                  <a:blip r:embed="rId2"/>
                  <a:stretch>
                    <a:fillRect l="-965" t="-5085" b="-237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C20FC80-BA92-854B-B2DD-4674E5CB4A11}"/>
              </a:ext>
            </a:extLst>
          </p:cNvPr>
          <p:cNvGrpSpPr/>
          <p:nvPr/>
        </p:nvGrpSpPr>
        <p:grpSpPr>
          <a:xfrm>
            <a:off x="375816" y="3142527"/>
            <a:ext cx="7888588" cy="1942657"/>
            <a:chOff x="626069" y="2007292"/>
            <a:chExt cx="7888588" cy="1773582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ECC61080-DC2C-E748-AAC0-51139226AA14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public)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8B9BB66A-42E9-3B40-B2B9-12D43B3ACB08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1592BE4-8EF2-DF4F-AC6A-2BF6EFA83651}"/>
                  </a:ext>
                </a:extLst>
              </p:cNvPr>
              <p:cNvSpPr txBox="1"/>
              <p:nvPr/>
            </p:nvSpPr>
            <p:spPr>
              <a:xfrm>
                <a:off x="1547664" y="383252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1592BE4-8EF2-DF4F-AC6A-2BF6EFA83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32526"/>
                <a:ext cx="1106650" cy="646331"/>
              </a:xfrm>
              <a:prstGeom prst="rect">
                <a:avLst/>
              </a:prstGeom>
              <a:blipFill>
                <a:blip r:embed="rId3"/>
                <a:stretch>
                  <a:fillRect l="-449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BF420A5-678D-B947-A4A9-D9FA355109B6}"/>
              </a:ext>
            </a:extLst>
          </p:cNvPr>
          <p:cNvCxnSpPr>
            <a:endCxn id="7" idx="1"/>
          </p:cNvCxnSpPr>
          <p:nvPr/>
        </p:nvCxnSpPr>
        <p:spPr>
          <a:xfrm>
            <a:off x="1043608" y="4155691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krümmte Verbindung 8">
            <a:extLst>
              <a:ext uri="{FF2B5EF4-FFF2-40B4-BE49-F238E27FC236}">
                <a16:creationId xmlns:a16="http://schemas.microsoft.com/office/drawing/2014/main" id="{9E690F29-4FB7-204E-BFBB-04C285642E62}"/>
              </a:ext>
            </a:extLst>
          </p:cNvPr>
          <p:cNvCxnSpPr>
            <a:cxnSpLocks/>
            <a:stCxn id="7" idx="3"/>
            <a:endCxn id="7" idx="2"/>
          </p:cNvCxnSpPr>
          <p:nvPr/>
        </p:nvCxnSpPr>
        <p:spPr>
          <a:xfrm flipH="1">
            <a:off x="2100989" y="415569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B1A59AC-279F-6649-909E-46F91C28E89A}"/>
                  </a:ext>
                </a:extLst>
              </p:cNvPr>
              <p:cNvSpPr txBox="1"/>
              <p:nvPr/>
            </p:nvSpPr>
            <p:spPr>
              <a:xfrm>
                <a:off x="2699792" y="451396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B1A59AC-279F-6649-909E-46F91C28E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13966"/>
                <a:ext cx="5849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FA7FBD2-81CE-1941-9C53-30A504CC8B22}"/>
                  </a:ext>
                </a:extLst>
              </p:cNvPr>
              <p:cNvSpPr txBox="1"/>
              <p:nvPr/>
            </p:nvSpPr>
            <p:spPr>
              <a:xfrm>
                <a:off x="4564758" y="383252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FA7FBD2-81CE-1941-9C53-30A504CC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3832526"/>
                <a:ext cx="1106650" cy="646331"/>
              </a:xfrm>
              <a:prstGeom prst="rect">
                <a:avLst/>
              </a:prstGeom>
              <a:blipFill>
                <a:blip r:embed="rId5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krümmte Verbindung 11">
            <a:extLst>
              <a:ext uri="{FF2B5EF4-FFF2-40B4-BE49-F238E27FC236}">
                <a16:creationId xmlns:a16="http://schemas.microsoft.com/office/drawing/2014/main" id="{A6AEBCC0-076B-2C40-AEE7-D8EE247A5872}"/>
              </a:ext>
            </a:extLst>
          </p:cNvPr>
          <p:cNvCxnSpPr>
            <a:cxnSpLocks/>
            <a:stCxn id="11" idx="3"/>
            <a:endCxn id="11" idx="2"/>
          </p:cNvCxnSpPr>
          <p:nvPr/>
        </p:nvCxnSpPr>
        <p:spPr>
          <a:xfrm flipH="1">
            <a:off x="5118083" y="415569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2CD73C9-03BA-4546-9708-85533A75A6E9}"/>
                  </a:ext>
                </a:extLst>
              </p:cNvPr>
              <p:cNvSpPr txBox="1"/>
              <p:nvPr/>
            </p:nvSpPr>
            <p:spPr>
              <a:xfrm>
                <a:off x="5716886" y="451396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2CD73C9-03BA-4546-9708-85533A75A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4513966"/>
                <a:ext cx="5849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5CB2A6C-C1F3-1648-96EA-1782D677912B}"/>
              </a:ext>
            </a:extLst>
          </p:cNvPr>
          <p:cNvCxnSpPr>
            <a:cxnSpLocks/>
          </p:cNvCxnSpPr>
          <p:nvPr/>
        </p:nvCxnSpPr>
        <p:spPr>
          <a:xfrm>
            <a:off x="3923928" y="4155692"/>
            <a:ext cx="640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ontic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354440" y="1197558"/>
            <a:ext cx="7909964" cy="1149038"/>
            <a:chOff x="446936" y="2779849"/>
            <a:chExt cx="7909964" cy="1149038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said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n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on</m:t>
                      </m:r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ontic</m:t>
                      </m:r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postconditions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trivial: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all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propositions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</m:oMath>
                  </a14:m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𝑝𝑜𝑠𝑡</m:t>
                      </m:r>
                      <m:d>
                        <m:dPr>
                          <m:ctrlP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endParaRPr lang="de-DE" sz="2200" b="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blipFill>
                  <a:blip r:embed="rId2"/>
                  <a:stretch>
                    <a:fillRect l="-965" t="-5085" b="-237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95CDF45-F151-9548-97DD-59BD9B4695F0}"/>
              </a:ext>
            </a:extLst>
          </p:cNvPr>
          <p:cNvGrpSpPr/>
          <p:nvPr/>
        </p:nvGrpSpPr>
        <p:grpSpPr>
          <a:xfrm>
            <a:off x="375816" y="3142527"/>
            <a:ext cx="7888588" cy="1942657"/>
            <a:chOff x="626069" y="2007292"/>
            <a:chExt cx="7888588" cy="1773582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1FB2DF94-5716-794F-B9D7-1E8395851538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(non-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ontic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11D87CE1-8A11-9C4F-B665-D732DF3EC371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A9898AE-1D7C-C242-B893-80086605EC27}"/>
                  </a:ext>
                </a:extLst>
              </p:cNvPr>
              <p:cNvSpPr txBox="1"/>
              <p:nvPr/>
            </p:nvSpPr>
            <p:spPr>
              <a:xfrm>
                <a:off x="1547664" y="3872755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A9898AE-1D7C-C242-B893-80086605E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72755"/>
                <a:ext cx="881973" cy="646331"/>
              </a:xfrm>
              <a:prstGeom prst="rect">
                <a:avLst/>
              </a:prstGeom>
              <a:blipFill>
                <a:blip r:embed="rId3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9A8C566-16F6-244D-973E-9DBE321A866B}"/>
              </a:ext>
            </a:extLst>
          </p:cNvPr>
          <p:cNvCxnSpPr>
            <a:endCxn id="20" idx="1"/>
          </p:cNvCxnSpPr>
          <p:nvPr/>
        </p:nvCxnSpPr>
        <p:spPr>
          <a:xfrm>
            <a:off x="1043608" y="4195920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E262FFD8-9C9B-C943-A398-550ED2B2191E}"/>
              </a:ext>
            </a:extLst>
          </p:cNvPr>
          <p:cNvCxnSpPr>
            <a:cxnSpLocks/>
            <a:stCxn id="20" idx="3"/>
            <a:endCxn id="20" idx="2"/>
          </p:cNvCxnSpPr>
          <p:nvPr/>
        </p:nvCxnSpPr>
        <p:spPr>
          <a:xfrm flipH="1">
            <a:off x="1988651" y="4195921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367AF1A1-8627-A242-8B23-3E199FC51542}"/>
                  </a:ext>
                </a:extLst>
              </p:cNvPr>
              <p:cNvSpPr txBox="1"/>
              <p:nvPr/>
            </p:nvSpPr>
            <p:spPr>
              <a:xfrm>
                <a:off x="2699792" y="4554195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367AF1A1-8627-A242-8B23-3E199FC5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54195"/>
                <a:ext cx="3682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A08F0350-8ACE-F94D-83C6-2CE53F1C3FCF}"/>
                  </a:ext>
                </a:extLst>
              </p:cNvPr>
              <p:cNvSpPr txBox="1"/>
              <p:nvPr/>
            </p:nvSpPr>
            <p:spPr>
              <a:xfrm>
                <a:off x="4564758" y="3872755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A08F0350-8ACE-F94D-83C6-2CE53F1C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3872755"/>
                <a:ext cx="1106650" cy="646331"/>
              </a:xfrm>
              <a:prstGeom prst="rect">
                <a:avLst/>
              </a:prstGeom>
              <a:blipFill>
                <a:blip r:embed="rId5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krümmte Verbindung 27">
            <a:extLst>
              <a:ext uri="{FF2B5EF4-FFF2-40B4-BE49-F238E27FC236}">
                <a16:creationId xmlns:a16="http://schemas.microsoft.com/office/drawing/2014/main" id="{ACE5B5AE-D545-3144-9D00-3DD00BF72BAE}"/>
              </a:ext>
            </a:extLst>
          </p:cNvPr>
          <p:cNvCxnSpPr>
            <a:cxnSpLocks/>
            <a:stCxn id="27" idx="3"/>
            <a:endCxn id="27" idx="2"/>
          </p:cNvCxnSpPr>
          <p:nvPr/>
        </p:nvCxnSpPr>
        <p:spPr>
          <a:xfrm flipH="1">
            <a:off x="5118083" y="4195921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ABE2DFE-60A2-0847-9B11-A564C09C6ABC}"/>
                  </a:ext>
                </a:extLst>
              </p:cNvPr>
              <p:cNvSpPr txBox="1"/>
              <p:nvPr/>
            </p:nvSpPr>
            <p:spPr>
              <a:xfrm>
                <a:off x="5716886" y="4554195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ABE2DFE-60A2-0847-9B11-A564C09C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4554195"/>
                <a:ext cx="5849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A44FB63-C75C-E642-BB7D-9E4F6871819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429637" y="4195921"/>
            <a:ext cx="213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92172E6-C6AC-624D-B8BA-3887DAC38BDD}"/>
                  </a:ext>
                </a:extLst>
              </p:cNvPr>
              <p:cNvSpPr txBox="1"/>
              <p:nvPr/>
            </p:nvSpPr>
            <p:spPr>
              <a:xfrm>
                <a:off x="3201923" y="3789040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92172E6-C6AC-624D-B8BA-3887DAC38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23" y="3789040"/>
                <a:ext cx="3644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33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A8482-790C-474A-A188-86F03761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announcement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AACB0A-CC15-6842-A5EC-FBFFC92EE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Publicly </a:t>
                </a:r>
                <a:r>
                  <a:rPr lang="de-DE" dirty="0" err="1"/>
                  <a:t>announcing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leads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keeping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AACB0A-CC15-6842-A5EC-FBFFC92EE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r="-1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756A3E-276C-0F4B-B2A4-3DED2F59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FBF8A3-F226-A64B-A17F-6636E2EA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52" y="3356992"/>
            <a:ext cx="6121722" cy="1867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1690748-C398-1C46-AD0D-A8AB7AFAD0A5}"/>
                  </a:ext>
                </a:extLst>
              </p:cNvPr>
              <p:cNvSpPr txBox="1"/>
              <p:nvPr/>
            </p:nvSpPr>
            <p:spPr>
              <a:xfrm>
                <a:off x="3017070" y="2018188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1690748-C398-1C46-AD0D-A8AB7AFAD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70" y="2018188"/>
                <a:ext cx="881973" cy="646331"/>
              </a:xfrm>
              <a:prstGeom prst="rect">
                <a:avLst/>
              </a:prstGeom>
              <a:blipFill>
                <a:blip r:embed="rId4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9B5C657-69E4-9345-918C-93C4805DD8AB}"/>
              </a:ext>
            </a:extLst>
          </p:cNvPr>
          <p:cNvCxnSpPr>
            <a:endCxn id="7" idx="1"/>
          </p:cNvCxnSpPr>
          <p:nvPr/>
        </p:nvCxnSpPr>
        <p:spPr>
          <a:xfrm>
            <a:off x="2513014" y="2341353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F6325D8-9A2E-2044-92D3-A0F65EBB1D82}"/>
                  </a:ext>
                </a:extLst>
              </p:cNvPr>
              <p:cNvSpPr txBox="1"/>
              <p:nvPr/>
            </p:nvSpPr>
            <p:spPr>
              <a:xfrm>
                <a:off x="4130548" y="2456758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F6325D8-9A2E-2044-92D3-A0F65EBB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48" y="2456758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764BF0FF-A2C9-CE48-B5D0-E79D342B4A46}"/>
              </a:ext>
            </a:extLst>
          </p:cNvPr>
          <p:cNvCxnSpPr>
            <a:cxnSpLocks/>
            <a:stCxn id="7" idx="3"/>
            <a:endCxn id="7" idx="2"/>
          </p:cNvCxnSpPr>
          <p:nvPr/>
        </p:nvCxnSpPr>
        <p:spPr>
          <a:xfrm flipH="1">
            <a:off x="3458057" y="2341354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5099150-6046-F54F-9FED-833B7658494C}"/>
              </a:ext>
            </a:extLst>
          </p:cNvPr>
          <p:cNvSpPr txBox="1"/>
          <p:nvPr/>
        </p:nvSpPr>
        <p:spPr>
          <a:xfrm>
            <a:off x="1233055" y="5888182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out on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in </a:t>
            </a:r>
            <a:r>
              <a:rPr lang="de-DE" dirty="0" err="1"/>
              <a:t>Hintikka‘s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35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84E99-5791-1F4E-BCC4-20972A3C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217B54-8946-DF44-8DA2-68D90542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E01112-07BE-6646-81FD-760C02CCBEB6}"/>
              </a:ext>
            </a:extLst>
          </p:cNvPr>
          <p:cNvGrpSpPr/>
          <p:nvPr/>
        </p:nvGrpSpPr>
        <p:grpSpPr>
          <a:xfrm>
            <a:off x="323528" y="1340768"/>
            <a:ext cx="7888588" cy="5061461"/>
            <a:chOff x="626069" y="2007292"/>
            <a:chExt cx="7888588" cy="4620946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4EC3CDC-EC8B-5448-9AB0-D6FA30566C2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(Update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Product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D3CD1470-2DE5-9A4D-8A9D-5A415D1265EE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426945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B27EA632-A396-D14E-9531-166471E5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88217"/>
            <a:ext cx="7905948" cy="46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Formal Definition </a:t>
            </a:r>
            <a:r>
              <a:rPr lang="de-DE" dirty="0" err="1"/>
              <a:t>of</a:t>
            </a:r>
            <a:r>
              <a:rPr lang="de-DE" dirty="0"/>
              <a:t> Update Products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452897" y="1700808"/>
            <a:ext cx="7909964" cy="4141139"/>
            <a:chOff x="446936" y="2779849"/>
            <a:chExt cx="7909964" cy="4141139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73210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Given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	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i="1" spc="-119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𝐸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 </m:t>
                              </m:r>
                            </m:sub>
                          </m:sSub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𝑝𝑟𝑒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𝑝𝑜𝑠𝑡</m:t>
                          </m:r>
                        </m:e>
                      </m:d>
                    </m:oMath>
                  </a14:m>
                  <a:r>
                    <a:rPr lang="de-DE" sz="2200" spc="-119" dirty="0">
                      <a:latin typeface="Myriad Pro" panose="020B0503030403020204" pitchFamily="34" charset="0"/>
                      <a:cs typeface="Tahoma"/>
                    </a:rPr>
                    <a:t>  	(</a:t>
                  </a:r>
                  <a:r>
                    <a:rPr lang="de-DE" sz="2200" spc="-119" dirty="0" err="1">
                      <a:latin typeface="Myriad Pro" panose="020B0503030403020204" pitchFamily="34" charset="0"/>
                      <a:cs typeface="Tahoma"/>
                    </a:rPr>
                    <a:t>event</a:t>
                  </a:r>
                  <a:r>
                    <a:rPr lang="de-DE" sz="2200" spc="-11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19" dirty="0"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lang="de-DE" sz="2200" spc="-119" dirty="0">
                    <a:solidFill>
                      <a:schemeClr val="tx1"/>
                    </a:solidFill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define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cs typeface="Tahoma"/>
                    </a:rPr>
                    <a:t>update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cs typeface="Tahoma"/>
                    </a:rPr>
                    <a:t>product</a:t>
                  </a:r>
                  <a:r>
                    <a:rPr lang="de-DE" sz="2200" spc="-129" dirty="0">
                      <a:solidFill>
                        <a:srgbClr val="032EF0"/>
                      </a:solidFill>
                      <a:cs typeface="Tahoma"/>
                    </a:rPr>
                    <a:t> 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20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as the </a:t>
                  </a:r>
                  <a:r>
                    <a:rPr lang="de-DE" sz="2200" spc="-129" dirty="0" err="1">
                      <a:cs typeface="Tahoma"/>
                    </a:rPr>
                    <a:t>epistemic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model</a:t>
                  </a:r>
                  <a:r>
                    <a:rPr lang="de-DE" sz="2200" spc="-129" dirty="0">
                      <a:cs typeface="Tahoma"/>
                    </a:rPr>
                    <a:t>  </a:t>
                  </a:r>
                  <a:br>
                    <a:rPr lang="de-DE" sz="2200" b="0" i="1" spc="-129" dirty="0">
                      <a:latin typeface="Cambria Math" panose="02040503050406030204" pitchFamily="18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=(</m:t>
                      </m:r>
                      <m:sSup>
                        <m:sSupPr>
                          <m:ctrlPr>
                            <a:rPr lang="de-DE" sz="220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19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b>
                      </m:sSub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sSup>
                        <m:sSupPr>
                          <m:ctrlP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  <m:sup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solidFill>
                        <a:schemeClr val="tx1"/>
                      </a:solidFill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chemeClr val="tx1"/>
                      </a:solidFill>
                      <a:cs typeface="Tahoma"/>
                    </a:rPr>
                    <a:t>where</a:t>
                  </a:r>
                  <a:r>
                    <a:rPr lang="de-DE" sz="2200" spc="-129" dirty="0">
                      <a:solidFill>
                        <a:schemeClr val="tx1"/>
                      </a:solidFill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solidFill>
                        <a:schemeClr val="tx1"/>
                      </a:solidFill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={</m:t>
                      </m:r>
                      <m:d>
                        <m:d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×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)}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bSup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={</m:t>
                      </m:r>
                      <m:d>
                        <m:d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i="1" spc="-11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i="1" spc="-11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sSub>
                        <m:sSub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sSup>
                        <m:s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  <m: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𝑎𝑛𝑑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sSubSup>
                        <m:sSub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sup>
                      </m:sSub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′}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200" b="0" i="0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V</m:t>
                          </m:r>
                        </m:e>
                        <m: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)={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𝑝𝑜𝑠𝑡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)}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732107"/>
                </a:xfrm>
                <a:prstGeom prst="rect">
                  <a:avLst/>
                </a:prstGeom>
                <a:blipFill>
                  <a:blip r:embed="rId3"/>
                  <a:stretch>
                    <a:fillRect l="-965" t="-1361" b="-340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147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Pointed</a:t>
            </a:r>
            <a:r>
              <a:rPr lang="de-DE" dirty="0"/>
              <a:t> update </a:t>
            </a:r>
            <a:r>
              <a:rPr lang="de-DE" dirty="0" err="1"/>
              <a:t>products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680932" y="3730683"/>
            <a:ext cx="7909964" cy="2000296"/>
            <a:chOff x="446936" y="2779849"/>
            <a:chExt cx="7909964" cy="2000296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Notation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9126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</m:oMath>
                  </a14:m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 `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𝑤𝑒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‘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</a:t>
                  </a:r>
                  <a14:m>
                    <m:oMath xmlns:m="http://schemas.openxmlformats.org/officeDocument/2006/math"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e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</a:t>
                  </a: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…⊗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-times)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…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de-DE" sz="2200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e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…</m:t>
                      </m:r>
                      <m:sSub>
                        <m:sSub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91264"/>
                </a:xfrm>
                <a:prstGeom prst="rect">
                  <a:avLst/>
                </a:prstGeom>
                <a:blipFill>
                  <a:blip r:embed="rId3"/>
                  <a:stretch>
                    <a:fillRect l="-965" t="-2362" b="-944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7DAD40B-2A63-2E49-9F6F-0A7DAAA7BFD3}"/>
              </a:ext>
            </a:extLst>
          </p:cNvPr>
          <p:cNvGrpSpPr/>
          <p:nvPr/>
        </p:nvGrpSpPr>
        <p:grpSpPr>
          <a:xfrm>
            <a:off x="691620" y="1280910"/>
            <a:ext cx="7909964" cy="1846408"/>
            <a:chOff x="446936" y="2779849"/>
            <a:chExt cx="7909964" cy="1846408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F8C630-910B-E44E-8629-712E5CB12D3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AFC055AB-5AB2-5A4C-8BEC-158BD7F601D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3737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successor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state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state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0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is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d>
                        <m:dPr>
                          <m:ctrlPr>
                            <a:rPr lang="de-DE" sz="2200" b="0" i="1" spc="-12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d>
                        <m:d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br>
                    <a:rPr lang="de-DE" sz="2200" spc="-129" dirty="0">
                      <a:cs typeface="Tahoma"/>
                    </a:rPr>
                  </a:br>
                  <a:r>
                    <a:rPr lang="de-DE" sz="2200" spc="-129" dirty="0">
                      <a:cs typeface="Tahoma"/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otherwise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undefined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. 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AFC055AB-5AB2-5A4C-8BEC-158BD7F60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37376"/>
                </a:xfrm>
                <a:prstGeom prst="rect">
                  <a:avLst/>
                </a:prstGeom>
                <a:blipFill>
                  <a:blip r:embed="rId4"/>
                  <a:stretch>
                    <a:fillRect l="-1125" t="-2609" b="-1043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621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E300038-4316-6244-B576-797778686F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Dynamic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𝐷𝐸𝐿𝐶𝐾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E300038-4316-6244-B576-797778686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7F21C-E38A-F14F-957D-06CD4BE7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F19012-85F9-F842-AE59-45CC2D82283C}"/>
              </a:ext>
            </a:extLst>
          </p:cNvPr>
          <p:cNvGrpSpPr/>
          <p:nvPr/>
        </p:nvGrpSpPr>
        <p:grpSpPr>
          <a:xfrm>
            <a:off x="680932" y="3730683"/>
            <a:ext cx="7909964" cy="1921621"/>
            <a:chOff x="446936" y="2779849"/>
            <a:chExt cx="7909964" cy="192162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B020651-4942-CF43-A104-853D47F1A8A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E3766DA-6CD1-794F-A08E-2E58FFE88A38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1258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modelling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relation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extended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clause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&lt;</m:t>
                      </m:r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i="1" spc="-11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i="1" spc="-11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&gt;</m:t>
                      </m:r>
                      <m:r>
                        <a:rPr lang="de-DE" sz="2200" i="1" spc="-1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iff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there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exists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 such </a:t>
                  </a:r>
                  <a:r>
                    <a:rPr lang="de-DE" sz="2200" spc="-129" dirty="0" err="1">
                      <a:cs typeface="Tahoma"/>
                    </a:rPr>
                    <a:t>that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br>
                    <a:rPr lang="de-DE" sz="2200" spc="-129" dirty="0"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d>
                        <m:d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E3766DA-6CD1-794F-A08E-2E58FFE8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12589"/>
                </a:xfrm>
                <a:prstGeom prst="rect">
                  <a:avLst/>
                </a:prstGeom>
                <a:blipFill>
                  <a:blip r:embed="rId3"/>
                  <a:stretch>
                    <a:fillRect l="-965" t="-833" b="-108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7ED4EA-5FE8-5A43-8558-DFB27BBAE00C}"/>
              </a:ext>
            </a:extLst>
          </p:cNvPr>
          <p:cNvGrpSpPr/>
          <p:nvPr/>
        </p:nvGrpSpPr>
        <p:grpSpPr>
          <a:xfrm>
            <a:off x="691620" y="1280910"/>
            <a:ext cx="7909964" cy="1869363"/>
            <a:chOff x="446936" y="2779849"/>
            <a:chExt cx="7909964" cy="1869363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3A9BE824-2C22-AB4F-8693-219A03BECBD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5CB98F90-5C29-C04F-89EB-8471E31A648E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6033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0" dirty="0">
                      <a:ea typeface="Cambria Math" panose="02040503050406030204" pitchFamily="18" charset="0"/>
                      <a:cs typeface="Tahoma"/>
                    </a:rPr>
                    <a:t>The </a:t>
                  </a:r>
                  <a:r>
                    <a:rPr lang="de-DE" sz="2200" b="0" spc="-10" dirty="0" err="1">
                      <a:ea typeface="Cambria Math" panose="02040503050406030204" pitchFamily="18" charset="0"/>
                      <a:cs typeface="Tahoma"/>
                    </a:rPr>
                    <a:t>language</a:t>
                  </a:r>
                  <a:r>
                    <a:rPr lang="de-DE" sz="2200" b="0" spc="-10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pc="-119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𝐷𝐸𝐿𝐶𝐾</m:t>
                          </m:r>
                        </m:sub>
                      </m:sSub>
                    </m:oMath>
                  </a14:m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extends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dynamic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possibility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)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modalities</a:t>
                  </a:r>
                  <a:r>
                    <a:rPr lang="de-DE" sz="2200" spc="-10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&lt;</m:t>
                      </m:r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&gt; </m:t>
                      </m:r>
                    </m:oMath>
                  </a14:m>
                  <a:r>
                    <a:rPr lang="de-DE" sz="2200" spc="-10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according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BNF: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∷=⊤∣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∣¬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&lt;</m:t>
                      </m:r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b="0" i="1" spc="-11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1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b="0" i="1" spc="-119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&gt;</m:t>
                      </m:r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5CB98F90-5C29-C04F-89EB-8471E31A6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60331"/>
                </a:xfrm>
                <a:prstGeom prst="rect">
                  <a:avLst/>
                </a:prstGeom>
                <a:blipFill>
                  <a:blip r:embed="rId4"/>
                  <a:stretch>
                    <a:fillRect l="-1125" t="-855" b="-76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091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1458D-AB42-3648-BFCD-32811702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 </a:t>
            </a:r>
            <a:r>
              <a:rPr lang="de-DE" dirty="0" err="1"/>
              <a:t>operator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1F182-089C-5042-8D69-86CDCA8D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C5667683-BA00-CD4B-AC8E-A93DDCEF7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38889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The </a:t>
                </a:r>
                <a:r>
                  <a:rPr lang="de-DE" dirty="0" err="1"/>
                  <a:t>induced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⊨[</m:t>
                    </m:r>
                    <m:r>
                      <a:rPr lang="de-DE" sz="2800" i="1" spc="-119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800" i="1" spc="-119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sSub>
                      <m:sSubPr>
                        <m:ctrlPr>
                          <a:rPr lang="de-DE" sz="28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8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0</m:t>
                        </m:r>
                      </m:sub>
                    </m:sSub>
                    <m:r>
                      <a:rPr lang="de-DE" sz="2800" b="0" i="1" spc="-11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  <m:r>
                      <a:rPr lang="de-DE" sz="2800" i="1" spc="-1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cs typeface="Tahoma"/>
                  </a:rPr>
                  <a:t>    </a:t>
                </a:r>
                <a:r>
                  <a:rPr lang="de-DE" sz="2800" spc="-129" dirty="0" err="1">
                    <a:cs typeface="Tahoma"/>
                  </a:rPr>
                  <a:t>iff</a:t>
                </a:r>
                <a:r>
                  <a:rPr lang="de-DE" sz="2800" spc="-129" dirty="0">
                    <a:cs typeface="Tahoma"/>
                  </a:rPr>
                  <a:t>     </a:t>
                </a:r>
                <a:r>
                  <a:rPr lang="de-DE" sz="2800" spc="-129" dirty="0" err="1">
                    <a:cs typeface="Tahoma"/>
                  </a:rPr>
                  <a:t>for</a:t>
                </a:r>
                <a:r>
                  <a:rPr lang="de-DE" sz="2800" spc="-129" dirty="0">
                    <a:cs typeface="Tahoma"/>
                  </a:rPr>
                  <a:t> all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pc="-129" smtClean="0">
                        <a:latin typeface="Cambria Math" panose="02040503050406030204" pitchFamily="18" charset="0"/>
                        <a:cs typeface="Tahoma"/>
                      </a:rPr>
                      <m:t>e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∈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800" spc="-129" dirty="0">
                    <a:cs typeface="Tahoma"/>
                  </a:rPr>
                  <a:t>  </a:t>
                </a:r>
                <a:r>
                  <a:rPr lang="de-DE" sz="2800" spc="-129" dirty="0" err="1">
                    <a:cs typeface="Tahoma"/>
                  </a:rPr>
                  <a:t>we</a:t>
                </a:r>
                <a:r>
                  <a:rPr lang="de-DE" sz="2800" spc="-129" dirty="0">
                    <a:cs typeface="Tahoma"/>
                  </a:rPr>
                  <a:t> </a:t>
                </a:r>
                <a:r>
                  <a:rPr lang="de-DE" sz="2800" spc="-129" dirty="0" err="1">
                    <a:cs typeface="Tahoma"/>
                  </a:rPr>
                  <a:t>have</a:t>
                </a:r>
                <a:r>
                  <a:rPr lang="de-DE" sz="2800" spc="-129" dirty="0">
                    <a:cs typeface="Tahoma"/>
                  </a:rPr>
                  <a:t>:  </a:t>
                </a:r>
                <a:br>
                  <a:rPr lang="de-DE" sz="2800" spc="-129" dirty="0">
                    <a:cs typeface="Tahoma"/>
                  </a:rPr>
                </a:br>
                <a:r>
                  <a:rPr lang="de-DE" sz="2800" spc="-129" dirty="0" err="1">
                    <a:cs typeface="Tahoma"/>
                  </a:rPr>
                  <a:t>If</a:t>
                </a:r>
                <a:r>
                  <a:rPr lang="de-DE" sz="2800" spc="-129" dirty="0"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𝑝𝑟𝑒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𝑒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800" spc="-129" dirty="0">
                    <a:cs typeface="Tahoma"/>
                  </a:rPr>
                  <a:t> then </a:t>
                </a:r>
                <a14:m>
                  <m:oMath xmlns:m="http://schemas.openxmlformats.org/officeDocument/2006/math">
                    <m:r>
                      <a:rPr lang="de-DE" sz="2800" b="0" i="0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⊗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d>
                      <m:dPr>
                        <m:ctrlP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𝑒</m:t>
                        </m:r>
                      </m:e>
                    </m:d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800" spc="-129" dirty="0">
                  <a:cs typeface="Tahoma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C5667683-BA00-CD4B-AC8E-A93DDCEF7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3888978"/>
              </a:xfrm>
              <a:blipFill>
                <a:blip r:embed="rId2"/>
                <a:stretch>
                  <a:fillRect l="-1698" t="-16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753AAA0-9287-744D-9862-4BEBF244EB97}"/>
              </a:ext>
            </a:extLst>
          </p:cNvPr>
          <p:cNvGrpSpPr/>
          <p:nvPr/>
        </p:nvGrpSpPr>
        <p:grpSpPr>
          <a:xfrm>
            <a:off x="475445" y="1101872"/>
            <a:ext cx="7909964" cy="813625"/>
            <a:chOff x="446936" y="2779849"/>
            <a:chExt cx="7909964" cy="81362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FAB9A59-40C2-814E-BB00-FDABA62883D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 (Dual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operator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7029110B-AE07-F346-AFDA-2E133ECE1F87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40459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2200" i="1" spc="-10" dirty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i="1" spc="-119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ℰ</m:t>
                            </m:r>
                            <m:r>
                              <a:rPr lang="de-DE" sz="2200" i="1" spc="-119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200" i="1" spc="-119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de-DE" sz="2200" i="1" spc="-119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200" i="1" spc="-119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sz="2200" i="1" spc="-1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≔¬</m:t>
                        </m:r>
                        <m:r>
                          <a:rPr lang="de-DE" sz="22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&lt;</m:t>
                        </m:r>
                        <m:r>
                          <a:rPr lang="de-DE" sz="22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ℰ</m:t>
                        </m:r>
                        <m:r>
                          <a:rPr lang="de-DE" sz="22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sSub>
                          <m:sSubPr>
                            <m:ctrlPr>
                              <a:rPr lang="de-DE" sz="2200" i="1" spc="-119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19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200" i="1" spc="-119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0</m:t>
                            </m:r>
                          </m:sub>
                        </m:sSub>
                        <m:r>
                          <a:rPr lang="de-DE" sz="2200" b="0" i="1" spc="-11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&gt;¬</m:t>
                        </m:r>
                        <m:r>
                          <a:rPr lang="de-DE" sz="22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</m:oMath>
                    </m:oMathPara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7029110B-AE07-F346-AFDA-2E133ECE1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404593"/>
                </a:xfrm>
                <a:prstGeom prst="rect">
                  <a:avLst/>
                </a:prstGeom>
                <a:blipFill>
                  <a:blip r:embed="rId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4009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3134F-5CCC-9949-95F7-D99AFDFA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Expressivity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Succinctness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BAC3F98-699E-F54C-AB8D-508A289EE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681" y="2172604"/>
                <a:ext cx="8229600" cy="34569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>
                    <a:solidFill>
                      <a:srgbClr val="FF0000"/>
                    </a:solidFill>
                  </a:rPr>
                  <a:t>Proof </a:t>
                </a:r>
                <a:r>
                  <a:rPr lang="de-DE" sz="2000" dirty="0" err="1">
                    <a:solidFill>
                      <a:srgbClr val="FF0000"/>
                    </a:solidFill>
                  </a:rPr>
                  <a:t>idea</a:t>
                </a:r>
                <a:r>
                  <a:rPr lang="de-DE" sz="2000" dirty="0">
                    <a:solidFill>
                      <a:srgbClr val="FF0000"/>
                    </a:solidFill>
                  </a:rPr>
                  <a:t>: </a:t>
                </a:r>
                <a:r>
                  <a:rPr lang="de-DE" sz="2000" dirty="0"/>
                  <a:t>Remove </a:t>
                </a:r>
                <a:r>
                  <a:rPr lang="de-DE" sz="2000" dirty="0" err="1"/>
                  <a:t>dynamic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operators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[</m:t>
                    </m:r>
                    <m:r>
                      <a:rPr lang="de-DE" sz="20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0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000" b="0" i="1" spc="-11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𝐸</m:t>
                    </m:r>
                    <m:r>
                      <a:rPr lang="de-DE" sz="20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demonstrated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here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public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announcements</a:t>
                </a:r>
                <a:r>
                  <a:rPr lang="de-DE" sz="2000" dirty="0"/>
                  <a:t>: </a:t>
                </a:r>
              </a:p>
              <a:p>
                <a:r>
                  <a:rPr lang="de-DE" sz="2000" b="0" dirty="0" err="1"/>
                  <a:t>Rembember</a:t>
                </a:r>
                <a:r>
                  <a:rPr lang="de-DE" sz="2000" b="0" dirty="0"/>
                  <a:t> </a:t>
                </a:r>
                <a:br>
                  <a:rPr lang="de-DE" sz="2000" b="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: </a:t>
                </a:r>
                <a:r>
                  <a:rPr lang="de-DE" sz="2000" dirty="0" err="1"/>
                  <a:t>if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holds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then</a:t>
                </a:r>
                <a:r>
                  <a:rPr lang="de-DE" sz="2000" dirty="0"/>
                  <a:t> after </a:t>
                </a:r>
                <a:r>
                  <a:rPr lang="de-DE" sz="2000" dirty="0" err="1"/>
                  <a:t>having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anounced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publicly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holds</a:t>
                </a:r>
                <a:r>
                  <a:rPr lang="de-DE" sz="2000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de-DE" sz="2000" b="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!]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endParaRPr lang="de-DE" sz="20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BAC3F98-699E-F54C-AB8D-508A289EE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681" y="2172604"/>
                <a:ext cx="8229600" cy="3456930"/>
              </a:xfrm>
              <a:blipFill>
                <a:blip r:embed="rId2"/>
                <a:stretch>
                  <a:fillRect l="-770" t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67C427-3A21-FE48-B822-038B5CBA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F530E92-1F1E-754F-A9C6-758F1769DED6}"/>
              </a:ext>
            </a:extLst>
          </p:cNvPr>
          <p:cNvGrpSpPr/>
          <p:nvPr/>
        </p:nvGrpSpPr>
        <p:grpSpPr>
          <a:xfrm>
            <a:off x="750187" y="5629534"/>
            <a:ext cx="7888588" cy="887196"/>
            <a:chOff x="626069" y="4956564"/>
            <a:chExt cx="7888588" cy="88719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58871B97-AEBE-094A-9CA4-DBE6C829E075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(Lutz 2006)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C52ED8A7-DF39-5B41-AF09-56C055D159F2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46491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600" dirty="0"/>
                <a:t>DEL </a:t>
              </a:r>
              <a:r>
                <a:rPr lang="de-DE" sz="2600" dirty="0" err="1"/>
                <a:t>is</a:t>
              </a:r>
              <a:r>
                <a:rPr lang="de-DE" sz="2600" dirty="0"/>
                <a:t> </a:t>
              </a:r>
              <a:r>
                <a:rPr lang="de-DE" sz="2600" dirty="0" err="1"/>
                <a:t>more</a:t>
              </a:r>
              <a:r>
                <a:rPr lang="de-DE" sz="2600" dirty="0"/>
                <a:t> </a:t>
              </a:r>
              <a:r>
                <a:rPr lang="de-DE" sz="2600" dirty="0" err="1"/>
                <a:t>succinct</a:t>
              </a:r>
              <a:endParaRPr lang="de-DE" sz="2600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722EDF2-A706-C347-9B08-5310D3FC7639}"/>
              </a:ext>
            </a:extLst>
          </p:cNvPr>
          <p:cNvGrpSpPr/>
          <p:nvPr/>
        </p:nvGrpSpPr>
        <p:grpSpPr>
          <a:xfrm>
            <a:off x="579681" y="1228466"/>
            <a:ext cx="7888588" cy="887196"/>
            <a:chOff x="626069" y="4956564"/>
            <a:chExt cx="7888588" cy="887196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68DCCEBA-E2AE-854A-B24A-E866578E3A4D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Baltag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98)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068D21BE-C0EF-804D-9F75-663C8CE66D8B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46491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600" dirty="0"/>
                <a:t>DEL </a:t>
              </a:r>
              <a:r>
                <a:rPr lang="de-DE" sz="2600" dirty="0" err="1"/>
                <a:t>and</a:t>
              </a:r>
              <a:r>
                <a:rPr lang="de-DE" sz="2600" dirty="0"/>
                <a:t> EL </a:t>
              </a:r>
              <a:r>
                <a:rPr lang="de-DE" sz="2600" dirty="0" err="1"/>
                <a:t>have</a:t>
              </a:r>
              <a:r>
                <a:rPr lang="de-DE" sz="2600" dirty="0"/>
                <a:t> </a:t>
              </a:r>
              <a:r>
                <a:rPr lang="de-DE" sz="2600" dirty="0" err="1"/>
                <a:t>the</a:t>
              </a:r>
              <a:r>
                <a:rPr lang="de-DE" sz="2600" dirty="0"/>
                <a:t> same </a:t>
              </a:r>
              <a:r>
                <a:rPr lang="de-DE" sz="2600" dirty="0" err="1"/>
                <a:t>expressivity</a:t>
              </a:r>
              <a:endParaRPr lang="de-DE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90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 Actions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A. </a:t>
            </a:r>
            <a:r>
              <a:rPr lang="de-DE" sz="1200" dirty="0" err="1"/>
              <a:t>Baltag</a:t>
            </a:r>
            <a:r>
              <a:rPr lang="de-DE" sz="1200" dirty="0"/>
              <a:t>, L. S. Moss,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Solecki</a:t>
            </a:r>
            <a:r>
              <a:rPr lang="de-DE" sz="1200" dirty="0"/>
              <a:t>. The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announcements</a:t>
            </a:r>
            <a:r>
              <a:rPr lang="de-DE" sz="1200" dirty="0"/>
              <a:t>, </a:t>
            </a:r>
            <a:r>
              <a:rPr lang="de-DE" sz="1200" dirty="0" err="1"/>
              <a:t>common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private </a:t>
            </a:r>
            <a:r>
              <a:rPr lang="de-DE" sz="1200" dirty="0" err="1"/>
              <a:t>suspicions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7th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Knowledge, TARK ’98, </a:t>
            </a:r>
            <a:r>
              <a:rPr lang="de-DE" sz="1200" dirty="0" err="1"/>
              <a:t>pages</a:t>
            </a:r>
            <a:r>
              <a:rPr lang="de-DE" sz="1200" dirty="0"/>
              <a:t> 43—56, San Francisco, CA, USA, 1998. Morgan Kaufmann Publishers Inc.</a:t>
            </a:r>
          </a:p>
          <a:p>
            <a:r>
              <a:rPr lang="de-DE" sz="1200" dirty="0"/>
              <a:t>H. P. van </a:t>
            </a:r>
            <a:r>
              <a:rPr lang="de-DE" sz="1200" dirty="0" err="1"/>
              <a:t>Ditmarsch</a:t>
            </a:r>
            <a:r>
              <a:rPr lang="de-DE" sz="1200" dirty="0"/>
              <a:t>, W. van der </a:t>
            </a:r>
            <a:r>
              <a:rPr lang="de-DE" sz="1200" dirty="0" err="1"/>
              <a:t>Hoek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B. P. </a:t>
            </a:r>
            <a:r>
              <a:rPr lang="de-DE" sz="1200" dirty="0" err="1"/>
              <a:t>Kooi</a:t>
            </a:r>
            <a:r>
              <a:rPr lang="de-DE" sz="1200" dirty="0"/>
              <a:t>. Dynamic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puzzles</a:t>
            </a:r>
            <a:r>
              <a:rPr lang="de-DE" sz="1200" dirty="0"/>
              <a:t>. In U. </a:t>
            </a:r>
            <a:r>
              <a:rPr lang="de-DE" sz="1200" dirty="0" err="1"/>
              <a:t>Priss</a:t>
            </a:r>
            <a:r>
              <a:rPr lang="de-DE" sz="1200" dirty="0"/>
              <a:t>, S. </a:t>
            </a:r>
            <a:r>
              <a:rPr lang="de-DE" sz="1200" dirty="0" err="1"/>
              <a:t>Polovina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R. Hill,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Conceptual</a:t>
            </a:r>
            <a:r>
              <a:rPr lang="de-DE" sz="1200" dirty="0"/>
              <a:t> </a:t>
            </a:r>
            <a:r>
              <a:rPr lang="de-DE" sz="1200" dirty="0" err="1"/>
              <a:t>Structures</a:t>
            </a:r>
            <a:r>
              <a:rPr lang="de-DE" sz="1200" dirty="0"/>
              <a:t>: Knowledge </a:t>
            </a:r>
            <a:r>
              <a:rPr lang="de-DE" sz="1200" dirty="0" err="1"/>
              <a:t>Architectures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Smart </a:t>
            </a:r>
            <a:r>
              <a:rPr lang="de-DE" sz="1200" dirty="0" err="1"/>
              <a:t>Applications</a:t>
            </a:r>
            <a:r>
              <a:rPr lang="de-DE" sz="1200" dirty="0"/>
              <a:t>, 15th International Conference on </a:t>
            </a:r>
            <a:r>
              <a:rPr lang="de-DE" sz="1200" dirty="0" err="1"/>
              <a:t>Conceptual</a:t>
            </a:r>
            <a:r>
              <a:rPr lang="de-DE" sz="1200" dirty="0"/>
              <a:t> </a:t>
            </a:r>
            <a:r>
              <a:rPr lang="de-DE" sz="1200" dirty="0" err="1"/>
              <a:t>Structures</a:t>
            </a:r>
            <a:r>
              <a:rPr lang="de-DE" sz="1200" dirty="0"/>
              <a:t>, ICCS 2007, Sheffield, UK, </a:t>
            </a:r>
            <a:r>
              <a:rPr lang="de-DE" sz="1200" dirty="0" err="1"/>
              <a:t>July</a:t>
            </a:r>
            <a:r>
              <a:rPr lang="de-DE" sz="1200" dirty="0"/>
              <a:t> 22-27, 2007, </a:t>
            </a:r>
            <a:r>
              <a:rPr lang="de-DE" sz="1200" dirty="0" err="1"/>
              <a:t>Proceedings</a:t>
            </a:r>
            <a:r>
              <a:rPr lang="de-DE" sz="1200" dirty="0"/>
              <a:t>, </a:t>
            </a:r>
            <a:r>
              <a:rPr lang="de-DE" sz="1200" dirty="0" err="1"/>
              <a:t>volume</a:t>
            </a:r>
            <a:r>
              <a:rPr lang="de-DE" sz="1200" dirty="0"/>
              <a:t> 4604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Lecture</a:t>
            </a:r>
            <a:r>
              <a:rPr lang="de-DE" sz="1200" dirty="0"/>
              <a:t> Notes in Computer Science, </a:t>
            </a:r>
            <a:r>
              <a:rPr lang="de-DE" sz="1200" dirty="0" err="1"/>
              <a:t>pages</a:t>
            </a:r>
            <a:r>
              <a:rPr lang="de-DE" sz="1200" dirty="0"/>
              <a:t> 45–58. Springer, 2007</a:t>
            </a:r>
          </a:p>
          <a:p>
            <a:r>
              <a:rPr lang="de-DE" sz="1200" dirty="0"/>
              <a:t>N. Love, T. Hinrich, D. Haley, E. </a:t>
            </a:r>
            <a:r>
              <a:rPr lang="de-DE" sz="1200" dirty="0" err="1"/>
              <a:t>Schkufza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M. </a:t>
            </a:r>
            <a:r>
              <a:rPr lang="de-DE" sz="1200" dirty="0" err="1"/>
              <a:t>Genesereth</a:t>
            </a:r>
            <a:r>
              <a:rPr lang="de-DE" sz="1200" dirty="0"/>
              <a:t>. General </a:t>
            </a:r>
            <a:r>
              <a:rPr lang="de-DE" sz="1200" dirty="0" err="1"/>
              <a:t>game</a:t>
            </a:r>
            <a:r>
              <a:rPr lang="de-DE" sz="1200" dirty="0"/>
              <a:t> </a:t>
            </a:r>
            <a:r>
              <a:rPr lang="de-DE" sz="1200" dirty="0" err="1"/>
              <a:t>playing</a:t>
            </a:r>
            <a:r>
              <a:rPr lang="de-DE" sz="1200" dirty="0"/>
              <a:t>: Game </a:t>
            </a:r>
            <a:r>
              <a:rPr lang="de-DE" sz="1200" dirty="0" err="1"/>
              <a:t>descrip</a:t>
            </a:r>
            <a:r>
              <a:rPr lang="de-DE" sz="1200" dirty="0"/>
              <a:t>- </a:t>
            </a:r>
            <a:r>
              <a:rPr lang="de-DE" sz="1200" dirty="0" err="1"/>
              <a:t>tion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specification</a:t>
            </a:r>
            <a:r>
              <a:rPr lang="de-DE" sz="1200" dirty="0"/>
              <a:t>. </a:t>
            </a:r>
            <a:r>
              <a:rPr lang="de-DE" sz="1200" dirty="0" err="1"/>
              <a:t>report</a:t>
            </a:r>
            <a:r>
              <a:rPr lang="de-DE" sz="1200" dirty="0"/>
              <a:t> LG-2006-01, Stanford </a:t>
            </a:r>
            <a:r>
              <a:rPr lang="de-DE" sz="1200" dirty="0" err="1"/>
              <a:t>Logic</a:t>
            </a:r>
            <a:r>
              <a:rPr lang="de-DE" sz="1200" dirty="0"/>
              <a:t> Group, Computer Science Department, Stanford University, March 2008.</a:t>
            </a:r>
          </a:p>
          <a:p>
            <a:r>
              <a:rPr lang="de-DE" sz="1200" dirty="0"/>
              <a:t>M. </a:t>
            </a:r>
            <a:r>
              <a:rPr lang="de-DE" sz="1200" dirty="0" err="1"/>
              <a:t>Thielscher</a:t>
            </a:r>
            <a:r>
              <a:rPr lang="de-DE" sz="1200" dirty="0"/>
              <a:t>. </a:t>
            </a:r>
            <a:r>
              <a:rPr lang="de-DE" sz="1200" dirty="0" err="1"/>
              <a:t>Gdl</a:t>
            </a:r>
            <a:r>
              <a:rPr lang="de-DE" sz="1200" dirty="0"/>
              <a:t>-iii: A </a:t>
            </a:r>
            <a:r>
              <a:rPr lang="de-DE" sz="1200" dirty="0" err="1"/>
              <a:t>description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general</a:t>
            </a:r>
            <a:r>
              <a:rPr lang="de-DE" sz="1200" dirty="0"/>
              <a:t> </a:t>
            </a:r>
            <a:r>
              <a:rPr lang="de-DE" sz="1200" dirty="0" err="1"/>
              <a:t>game</a:t>
            </a:r>
            <a:r>
              <a:rPr lang="de-DE" sz="1200" dirty="0"/>
              <a:t> </a:t>
            </a:r>
            <a:r>
              <a:rPr lang="de-DE" sz="1200" dirty="0" err="1"/>
              <a:t>playing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Twenty-Sixth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IJCAI-17, </a:t>
            </a:r>
            <a:r>
              <a:rPr lang="de-DE" sz="1200" dirty="0" err="1"/>
              <a:t>pages</a:t>
            </a:r>
            <a:r>
              <a:rPr lang="de-DE" sz="1200" dirty="0"/>
              <a:t> 1276–1282, 2017.</a:t>
            </a:r>
          </a:p>
          <a:p>
            <a:r>
              <a:rPr lang="de-DE" sz="1200" dirty="0"/>
              <a:t>P. </a:t>
            </a:r>
            <a:r>
              <a:rPr lang="de-DE" sz="1200" dirty="0" err="1"/>
              <a:t>Balbiani</a:t>
            </a:r>
            <a:r>
              <a:rPr lang="de-DE" sz="1200" dirty="0"/>
              <a:t>, O. </a:t>
            </a:r>
            <a:r>
              <a:rPr lang="de-DE" sz="1200" dirty="0" err="1"/>
              <a:t>Gasquet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look</a:t>
            </a:r>
            <a:r>
              <a:rPr lang="de-DE" sz="1200" dirty="0"/>
              <a:t> at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another</a:t>
            </a:r>
            <a:r>
              <a:rPr lang="de-DE" sz="1200" dirty="0"/>
              <a:t>. </a:t>
            </a:r>
            <a:r>
              <a:rPr lang="de-DE" sz="1200" dirty="0" err="1"/>
              <a:t>Logic</a:t>
            </a:r>
            <a:r>
              <a:rPr lang="de-DE" sz="1200" dirty="0"/>
              <a:t> Journal </a:t>
            </a:r>
            <a:r>
              <a:rPr lang="de-DE" sz="1200" dirty="0" err="1"/>
              <a:t>fo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IGPL, 21(3):438–467, 12 2012.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O. </a:t>
            </a:r>
            <a:r>
              <a:rPr lang="de-DE" sz="1200" dirty="0" err="1"/>
              <a:t>Gasquet</a:t>
            </a:r>
            <a:r>
              <a:rPr lang="de-DE" sz="1200" dirty="0"/>
              <a:t>, V. </a:t>
            </a:r>
            <a:r>
              <a:rPr lang="de-DE" sz="1200" dirty="0" err="1"/>
              <a:t>Goranko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Big </a:t>
            </a:r>
            <a:r>
              <a:rPr lang="de-DE" sz="1200" dirty="0" err="1"/>
              <a:t>brother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: </a:t>
            </a:r>
            <a:r>
              <a:rPr lang="de-DE" sz="1200" dirty="0" err="1"/>
              <a:t>logical</a:t>
            </a:r>
            <a:r>
              <a:rPr lang="de-DE" sz="1200" dirty="0"/>
              <a:t> </a:t>
            </a:r>
            <a:r>
              <a:rPr lang="de-DE" sz="1200" dirty="0" err="1"/>
              <a:t>modeling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equipped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surveillance</a:t>
            </a:r>
            <a:r>
              <a:rPr lang="de-DE" sz="1200" dirty="0"/>
              <a:t> </a:t>
            </a:r>
            <a:r>
              <a:rPr lang="de-DE" sz="1200" dirty="0" err="1"/>
              <a:t>cameras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plane.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AAMAS ’14, 2014.</a:t>
            </a:r>
          </a:p>
          <a:p>
            <a:r>
              <a:rPr lang="de-DE" sz="1200" dirty="0"/>
              <a:t>O. </a:t>
            </a:r>
            <a:r>
              <a:rPr lang="de-DE" sz="1200" dirty="0" err="1"/>
              <a:t>Gasquet</a:t>
            </a:r>
            <a:r>
              <a:rPr lang="de-DE" sz="1200" dirty="0"/>
              <a:t>, V. </a:t>
            </a:r>
            <a:r>
              <a:rPr lang="de-DE" sz="1200" dirty="0" err="1"/>
              <a:t>Goranko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Big </a:t>
            </a:r>
            <a:r>
              <a:rPr lang="de-DE" sz="1200" dirty="0" err="1"/>
              <a:t>brother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: </a:t>
            </a:r>
            <a:r>
              <a:rPr lang="de-DE" sz="1200" dirty="0" err="1"/>
              <a:t>visual-epistemic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in </a:t>
            </a:r>
            <a:r>
              <a:rPr lang="de-DE" sz="1200" dirty="0" err="1"/>
              <a:t>stationary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.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Multi-Agent Systems, 30(5):793–825, 2016.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, A. Herzig, E. Lorini, F. </a:t>
            </a:r>
            <a:r>
              <a:rPr lang="de-DE" sz="1200" dirty="0" err="1"/>
              <a:t>Maffre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Building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observations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announcements</a:t>
            </a:r>
            <a:r>
              <a:rPr lang="de-DE" sz="1200" dirty="0"/>
              <a:t>. In C. </a:t>
            </a:r>
            <a:r>
              <a:rPr lang="de-DE" sz="1200" dirty="0" err="1"/>
              <a:t>Baral</a:t>
            </a:r>
            <a:r>
              <a:rPr lang="de-DE" sz="1200" dirty="0"/>
              <a:t>, J. P. </a:t>
            </a:r>
            <a:r>
              <a:rPr lang="de-DE" sz="1200" dirty="0" err="1"/>
              <a:t>Delgrande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Wolter,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Knowledge </a:t>
            </a:r>
            <a:r>
              <a:rPr lang="de-DE" sz="1200" dirty="0" err="1"/>
              <a:t>Representation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: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Fifteenth</a:t>
            </a:r>
            <a:r>
              <a:rPr lang="de-DE" sz="1200" dirty="0"/>
              <a:t> International Conference, KR 2016, Cape Town, South </a:t>
            </a:r>
            <a:r>
              <a:rPr lang="de-DE" sz="1200" dirty="0" err="1"/>
              <a:t>Africa</a:t>
            </a:r>
            <a:r>
              <a:rPr lang="de-DE" sz="1200" dirty="0"/>
              <a:t>, April 25-29, 2016, </a:t>
            </a:r>
            <a:r>
              <a:rPr lang="de-DE" sz="1200" dirty="0" err="1"/>
              <a:t>pages</a:t>
            </a:r>
            <a:r>
              <a:rPr lang="de-DE" sz="1200" dirty="0"/>
              <a:t> 268–277. AAAI Press, 2016.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Bolander</a:t>
            </a:r>
            <a:r>
              <a:rPr lang="de-DE" sz="1200" dirty="0"/>
              <a:t>, H. van </a:t>
            </a:r>
            <a:r>
              <a:rPr lang="de-DE" sz="1200" dirty="0" err="1"/>
              <a:t>Ditmarsch</a:t>
            </a:r>
            <a:r>
              <a:rPr lang="de-DE" sz="1200" dirty="0"/>
              <a:t>, A. Herzig, E. Lorini, P. Pardo,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Announcements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attentive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. J. Log. Lang. Inf., 25(1):1–35, 2016.</a:t>
            </a:r>
          </a:p>
          <a:p>
            <a:r>
              <a:rPr lang="de-DE" sz="1200" dirty="0"/>
              <a:t>S. Knight,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messages</a:t>
            </a:r>
            <a:r>
              <a:rPr lang="de-DE" sz="1200" dirty="0"/>
              <a:t> in </a:t>
            </a:r>
            <a:r>
              <a:rPr lang="de-DE" sz="1200" dirty="0" err="1"/>
              <a:t>asyn</a:t>
            </a:r>
            <a:r>
              <a:rPr lang="de-DE" sz="1200" dirty="0"/>
              <a:t>- </a:t>
            </a:r>
            <a:r>
              <a:rPr lang="de-DE" sz="1200" dirty="0" err="1"/>
              <a:t>chronous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. </a:t>
            </a:r>
            <a:r>
              <a:rPr lang="de-DE" sz="1200" dirty="0" err="1"/>
              <a:t>Mathematical</a:t>
            </a:r>
            <a:r>
              <a:rPr lang="de-DE" sz="1200" dirty="0"/>
              <a:t> </a:t>
            </a:r>
            <a:r>
              <a:rPr lang="de-DE" sz="1200" dirty="0" err="1"/>
              <a:t>Structures</a:t>
            </a:r>
            <a:r>
              <a:rPr lang="de-DE" sz="1200" dirty="0"/>
              <a:t> in Computer Science, 29:127 – 168, 2019.</a:t>
            </a:r>
          </a:p>
          <a:p>
            <a:r>
              <a:rPr lang="de-DE" sz="1200" dirty="0"/>
              <a:t>H. van </a:t>
            </a:r>
            <a:r>
              <a:rPr lang="de-DE" sz="1200" dirty="0" err="1"/>
              <a:t>Ditmarsch</a:t>
            </a:r>
            <a:r>
              <a:rPr lang="de-DE" sz="1200" dirty="0"/>
              <a:t>, J. van </a:t>
            </a:r>
            <a:r>
              <a:rPr lang="de-DE" sz="1200" dirty="0" err="1"/>
              <a:t>Eijck</a:t>
            </a:r>
            <a:r>
              <a:rPr lang="de-DE" sz="1200" dirty="0"/>
              <a:t>, P. Pardo, R. </a:t>
            </a:r>
            <a:r>
              <a:rPr lang="de-DE" sz="1200" dirty="0" err="1"/>
              <a:t>Ramezanian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protocols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gossip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Applied </a:t>
            </a:r>
            <a:r>
              <a:rPr lang="de-DE" sz="1200" dirty="0" err="1"/>
              <a:t>Logic</a:t>
            </a:r>
            <a:r>
              <a:rPr lang="de-DE" sz="1200" dirty="0"/>
              <a:t>, 20:1–31, 2017.</a:t>
            </a:r>
          </a:p>
          <a:p>
            <a:r>
              <a:rPr lang="de-DE" sz="1200" dirty="0"/>
              <a:t>C. Lutz.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succinctness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Fifth</a:t>
            </a:r>
            <a:r>
              <a:rPr lang="de-DE" sz="1200" dirty="0"/>
              <a:t> Inter- national Joint Conference on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Multiagent Systems, AAMAS ’06, </a:t>
            </a:r>
            <a:r>
              <a:rPr lang="de-DE" sz="1200" dirty="0" err="1"/>
              <a:t>pages</a:t>
            </a:r>
            <a:r>
              <a:rPr lang="de-DE" sz="1200" dirty="0"/>
              <a:t> 137–143, New York, NY, USA, 2006. </a:t>
            </a:r>
            <a:r>
              <a:rPr lang="de-DE" sz="1200" dirty="0" err="1"/>
              <a:t>Association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Computing </a:t>
            </a:r>
            <a:r>
              <a:rPr lang="de-DE" sz="1200" dirty="0" err="1"/>
              <a:t>Machinery</a:t>
            </a:r>
            <a:r>
              <a:rPr lang="de-DE" sz="1200" dirty="0"/>
              <a:t>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/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4495B-25E9-9148-B524-9C81A6A8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14AC90-C2D1-604D-80AB-06BF161C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29" y="1280042"/>
            <a:ext cx="4756858" cy="18586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5C0123-DB00-E94A-9382-51889E6F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41" y="4086740"/>
            <a:ext cx="4756858" cy="1792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845672-9B47-E54B-A727-92113FC409E5}"/>
                  </a:ext>
                </a:extLst>
              </p:cNvPr>
              <p:cNvSpPr txBox="1"/>
              <p:nvPr/>
            </p:nvSpPr>
            <p:spPr>
              <a:xfrm>
                <a:off x="6522317" y="1280042"/>
                <a:ext cx="21755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Action = an </a:t>
                </a:r>
                <a:r>
                  <a:rPr lang="de-DE" dirty="0" err="1"/>
                  <a:t>edge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e-DE" dirty="0"/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845672-9B47-E54B-A727-92113FC4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17" y="1280042"/>
                <a:ext cx="2175596" cy="646331"/>
              </a:xfrm>
              <a:prstGeom prst="rect">
                <a:avLst/>
              </a:prstGeom>
              <a:blipFill>
                <a:blip r:embed="rId4"/>
                <a:stretch>
                  <a:fillRect l="-2326" t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6232989-BBF4-DA4E-8F43-ECCFE6FB6237}"/>
                  </a:ext>
                </a:extLst>
              </p:cNvPr>
              <p:cNvSpPr txBox="1"/>
              <p:nvPr/>
            </p:nvSpPr>
            <p:spPr>
              <a:xfrm>
                <a:off x="6572910" y="4008298"/>
                <a:ext cx="21259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Action = an </a:t>
                </a:r>
                <a:r>
                  <a:rPr lang="de-DE" dirty="0" err="1"/>
                  <a:t>edge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Epistemic</a:t>
                </a:r>
                <a:r>
                  <a:rPr lang="de-DE" dirty="0"/>
                  <a:t> = 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6232989-BBF4-DA4E-8F43-ECCFE6FB6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910" y="4008298"/>
                <a:ext cx="2125903" cy="923330"/>
              </a:xfrm>
              <a:prstGeom prst="rect">
                <a:avLst/>
              </a:prstGeom>
              <a:blipFill>
                <a:blip r:embed="rId5"/>
                <a:stretch>
                  <a:fillRect l="-2381" t="-2703" r="-5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623D2952-EB15-2140-BCC6-97F55591F1EA}"/>
              </a:ext>
            </a:extLst>
          </p:cNvPr>
          <p:cNvCxnSpPr/>
          <p:nvPr/>
        </p:nvCxnSpPr>
        <p:spPr>
          <a:xfrm>
            <a:off x="7956376" y="4529666"/>
            <a:ext cx="3453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426D9555-011B-504D-AF77-854D2A9E5F67}"/>
              </a:ext>
            </a:extLst>
          </p:cNvPr>
          <p:cNvCxnSpPr/>
          <p:nvPr/>
        </p:nvCxnSpPr>
        <p:spPr>
          <a:xfrm>
            <a:off x="7956376" y="4437112"/>
            <a:ext cx="345366" cy="0"/>
          </a:xfrm>
          <a:prstGeom prst="line">
            <a:avLst/>
          </a:prstGeom>
          <a:ln>
            <a:solidFill>
              <a:srgbClr val="032E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philosophy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4495B-25E9-9148-B524-9C81A6A8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mechanism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announcementes</a:t>
            </a:r>
            <a:r>
              <a:rPr lang="de-DE" dirty="0"/>
              <a:t>: </a:t>
            </a:r>
            <a:r>
              <a:rPr lang="de-DE" dirty="0">
                <a:solidFill>
                  <a:srgbClr val="032EF0"/>
                </a:solidFill>
              </a:rPr>
              <a:t>PAL</a:t>
            </a:r>
            <a:r>
              <a:rPr lang="de-DE" dirty="0"/>
              <a:t> (Public </a:t>
            </a:r>
            <a:r>
              <a:rPr lang="de-DE" dirty="0" err="1"/>
              <a:t>announcement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formalism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handle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10">
                <a:extLst>
                  <a:ext uri="{FF2B5EF4-FFF2-40B4-BE49-F238E27FC236}">
                    <a16:creationId xmlns:a16="http://schemas.microsoft.com/office/drawing/2014/main" id="{574D6F58-FFE4-6248-847D-A1C87B6CFD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57612"/>
                  </p:ext>
                </p:extLst>
              </p:nvPr>
            </p:nvGraphicFramePr>
            <p:xfrm>
              <a:off x="1259632" y="1988840"/>
              <a:ext cx="69847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388">
                      <a:extLst>
                        <a:ext uri="{9D8B030D-6E8A-4147-A177-3AD203B41FA5}">
                          <a16:colId xmlns:a16="http://schemas.microsoft.com/office/drawing/2014/main" val="4084120355"/>
                        </a:ext>
                      </a:extLst>
                    </a:gridCol>
                    <a:gridCol w="3492388">
                      <a:extLst>
                        <a:ext uri="{9D8B030D-6E8A-4147-A177-3AD203B41FA5}">
                          <a16:colId xmlns:a16="http://schemas.microsoft.com/office/drawing/2014/main" val="35879165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Type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mechanism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094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 /private </a:t>
                          </a:r>
                          <a:r>
                            <a:rPr lang="de-DE" dirty="0" err="1"/>
                            <a:t>announcement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She </a:t>
                          </a:r>
                          <a:r>
                            <a:rPr lang="de-DE" dirty="0" err="1"/>
                            <a:t>knows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you</a:t>
                          </a:r>
                          <a:r>
                            <a:rPr lang="de-DE" dirty="0"/>
                            <a:t> hold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52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Play </a:t>
                          </a:r>
                          <a:r>
                            <a:rPr lang="de-DE" dirty="0" err="1"/>
                            <a:t>card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904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Private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Secretely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remove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card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1954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Belief </a:t>
                          </a:r>
                          <a:r>
                            <a:rPr lang="de-DE" dirty="0" err="1"/>
                            <a:t>revision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Revise </a:t>
                          </a:r>
                          <a:r>
                            <a:rPr lang="de-DE" dirty="0" err="1"/>
                            <a:t>believes</a:t>
                          </a:r>
                          <a:r>
                            <a:rPr lang="de-DE" baseline="0" dirty="0"/>
                            <a:t> (</a:t>
                          </a:r>
                          <a:r>
                            <a:rPr lang="de-DE" baseline="0" dirty="0" err="1"/>
                            <a:t>entailing</a:t>
                          </a:r>
                          <a:r>
                            <a:rPr lang="de-DE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baseline="0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b="0" i="1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dirty="0"/>
                            <a:t> after being told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546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10">
                <a:extLst>
                  <a:ext uri="{FF2B5EF4-FFF2-40B4-BE49-F238E27FC236}">
                    <a16:creationId xmlns:a16="http://schemas.microsoft.com/office/drawing/2014/main" id="{574D6F58-FFE4-6248-847D-A1C87B6CFD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57612"/>
                  </p:ext>
                </p:extLst>
              </p:nvPr>
            </p:nvGraphicFramePr>
            <p:xfrm>
              <a:off x="1259632" y="1988840"/>
              <a:ext cx="69847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388">
                      <a:extLst>
                        <a:ext uri="{9D8B030D-6E8A-4147-A177-3AD203B41FA5}">
                          <a16:colId xmlns:a16="http://schemas.microsoft.com/office/drawing/2014/main" val="4084120355"/>
                        </a:ext>
                      </a:extLst>
                    </a:gridCol>
                    <a:gridCol w="3492388">
                      <a:extLst>
                        <a:ext uri="{9D8B030D-6E8A-4147-A177-3AD203B41FA5}">
                          <a16:colId xmlns:a16="http://schemas.microsoft.com/office/drawing/2014/main" val="35879165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Type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mechanism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094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 /private </a:t>
                          </a:r>
                          <a:r>
                            <a:rPr lang="de-DE" dirty="0" err="1"/>
                            <a:t>announcement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103333" r="-72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52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210345" r="-72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8904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Private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310345" r="-72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95426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Belief </a:t>
                          </a:r>
                          <a:r>
                            <a:rPr lang="de-DE" dirty="0" err="1"/>
                            <a:t>revision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233333" r="-727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35465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388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Dynamic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(DEL)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8">
                <a:extLst>
                  <a:ext uri="{FF2B5EF4-FFF2-40B4-BE49-F238E27FC236}">
                    <a16:creationId xmlns:a16="http://schemas.microsoft.com/office/drawing/2014/main" id="{FE420E3D-01AB-F24E-85F4-29E6BB30D1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8960747"/>
                  </p:ext>
                </p:extLst>
              </p:nvPr>
            </p:nvGraphicFramePr>
            <p:xfrm>
              <a:off x="457200" y="1196975"/>
              <a:ext cx="8229600" cy="32969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62846831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1120298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127170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339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</a:rPr>
                                  <m:t>h𝑎𝑠</m:t>
                                </m:r>
                                <m:r>
                                  <a:rPr lang="de-DE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de-DE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⋄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pre: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  <a:p>
                          <a:r>
                            <a:rPr lang="de-DE" dirty="0" err="1"/>
                            <a:t>post</a:t>
                          </a:r>
                          <a:r>
                            <a:rPr lang="de-DE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</m:oMath>
                          </a14:m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312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r>
                            <a:rPr lang="de-DE" dirty="0"/>
                            <a:t> DEL</a:t>
                          </a:r>
                          <a:r>
                            <a:rPr lang="de-DE" baseline="30000" dirty="0"/>
                            <a:t>1),2) </a:t>
                          </a:r>
                        </a:p>
                        <a:p>
                          <a:r>
                            <a:rPr lang="de-DE" dirty="0"/>
                            <a:t>= </a:t>
                          </a:r>
                        </a:p>
                        <a:p>
                          <a:r>
                            <a:rPr lang="de-DE" dirty="0" err="1"/>
                            <a:t>Kripkean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models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812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8">
                <a:extLst>
                  <a:ext uri="{FF2B5EF4-FFF2-40B4-BE49-F238E27FC236}">
                    <a16:creationId xmlns:a16="http://schemas.microsoft.com/office/drawing/2014/main" id="{FE420E3D-01AB-F24E-85F4-29E6BB30D1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8960747"/>
                  </p:ext>
                </p:extLst>
              </p:nvPr>
            </p:nvGraphicFramePr>
            <p:xfrm>
              <a:off x="457200" y="1196975"/>
              <a:ext cx="8229600" cy="32969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62846831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1120298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127170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33944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463" t="-60784" r="-101389" b="-356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463" t="-60784" r="-1389" b="-356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31213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r>
                            <a:rPr lang="de-DE" dirty="0"/>
                            <a:t> DEL</a:t>
                          </a:r>
                          <a:r>
                            <a:rPr lang="de-DE" baseline="30000" dirty="0"/>
                            <a:t>1),2) </a:t>
                          </a:r>
                        </a:p>
                        <a:p>
                          <a:r>
                            <a:rPr lang="de-DE" dirty="0"/>
                            <a:t>= </a:t>
                          </a:r>
                        </a:p>
                        <a:p>
                          <a:r>
                            <a:rPr lang="de-DE" dirty="0" err="1"/>
                            <a:t>Kripkean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models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812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035EE7E-B311-5146-8E5E-1D0F8F4F8977}"/>
              </a:ext>
            </a:extLst>
          </p:cNvPr>
          <p:cNvGrpSpPr/>
          <p:nvPr/>
        </p:nvGrpSpPr>
        <p:grpSpPr>
          <a:xfrm>
            <a:off x="4019605" y="2354619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21C80195-5A08-7441-9784-B7A291E53DE7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21C80195-5A08-7441-9784-B7A291E53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F1155D3C-D2F5-DF4C-AB5E-3017AC3E43BF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F1155D3C-D2F5-DF4C-AB5E-3017AC3E4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290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Gekrümmte Verbindung 13">
              <a:extLst>
                <a:ext uri="{FF2B5EF4-FFF2-40B4-BE49-F238E27FC236}">
                  <a16:creationId xmlns:a16="http://schemas.microsoft.com/office/drawing/2014/main" id="{B1DB577F-51F5-C448-8A6C-3B18781A8C94}"/>
                </a:ext>
              </a:extLst>
            </p:cNvPr>
            <p:cNvCxnSpPr>
              <a:stCxn id="9" idx="1"/>
              <a:endCxn id="10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krümmte Verbindung 15">
              <a:extLst>
                <a:ext uri="{FF2B5EF4-FFF2-40B4-BE49-F238E27FC236}">
                  <a16:creationId xmlns:a16="http://schemas.microsoft.com/office/drawing/2014/main" id="{AA82EAB9-01E2-C44E-8620-CBCBF24407C7}"/>
                </a:ext>
              </a:extLst>
            </p:cNvPr>
            <p:cNvCxnSpPr>
              <a:cxnSpLocks/>
              <a:stCxn id="9" idx="3"/>
              <a:endCxn id="10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6AA4422F-1BDE-3A4D-A4FF-F2C8C4DEB8AA}"/>
              </a:ext>
            </a:extLst>
          </p:cNvPr>
          <p:cNvSpPr txBox="1"/>
          <p:nvPr/>
        </p:nvSpPr>
        <p:spPr>
          <a:xfrm>
            <a:off x="3347864" y="5661025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(</a:t>
            </a:r>
            <a:r>
              <a:rPr lang="de-DE" dirty="0" err="1"/>
              <a:t>Baltag</a:t>
            </a:r>
            <a:r>
              <a:rPr lang="de-DE" dirty="0"/>
              <a:t> et al., 1998)</a:t>
            </a:r>
          </a:p>
          <a:p>
            <a:r>
              <a:rPr lang="de-DE" dirty="0"/>
              <a:t>2) (van </a:t>
            </a:r>
            <a:r>
              <a:rPr lang="de-DE" dirty="0" err="1"/>
              <a:t>Ditmarsch</a:t>
            </a:r>
            <a:r>
              <a:rPr lang="de-DE" dirty="0"/>
              <a:t> et al, 2007)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106DF18-CF8B-0F47-8760-BA8A6299CA2E}"/>
              </a:ext>
            </a:extLst>
          </p:cNvPr>
          <p:cNvGrpSpPr/>
          <p:nvPr/>
        </p:nvGrpSpPr>
        <p:grpSpPr>
          <a:xfrm>
            <a:off x="6242507" y="2271819"/>
            <a:ext cx="2214324" cy="1947756"/>
            <a:chOff x="5917117" y="3797950"/>
            <a:chExt cx="2214324" cy="1947756"/>
          </a:xfrm>
        </p:grpSpPr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64135B6-BA1B-DA43-BA3D-611CD15BCCEC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7020272" y="4444281"/>
              <a:ext cx="4007" cy="655094"/>
            </a:xfrm>
            <a:prstGeom prst="straightConnector1">
              <a:avLst/>
            </a:prstGeom>
            <a:ln>
              <a:solidFill>
                <a:srgbClr val="032E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2CE8760C-41C8-D443-B948-D8C5BE31DB40}"/>
                    </a:ext>
                  </a:extLst>
                </p:cNvPr>
                <p:cNvSpPr txBox="1"/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pre: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a14:m>
                  <a:r>
                    <a:rPr lang="de-DE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2CE8760C-41C8-D443-B948-D8C5BE31D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273" t="-3774" b="-113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09C1611C-289E-AD47-AE2D-C0BF3002A671}"/>
                    </a:ext>
                  </a:extLst>
                </p:cNvPr>
                <p:cNvSpPr/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dirty="0" err="1"/>
                    <a:t>pre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 - </a:t>
                  </a:r>
                </a:p>
              </p:txBody>
            </p:sp>
          </mc:Choice>
          <mc:Fallback xmlns=""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09C1611C-289E-AD47-AE2D-C0BF3002A6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655" t="-1887" b="-132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C4E32E-0C7F-A848-B616-9930194BB4D1}"/>
                  </a:ext>
                </a:extLst>
              </p:cNvPr>
              <p:cNvSpPr txBox="1"/>
              <p:nvPr/>
            </p:nvSpPr>
            <p:spPr>
              <a:xfrm>
                <a:off x="5826656" y="4551503"/>
                <a:ext cx="30380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Action: </a:t>
                </a:r>
                <a:r>
                  <a:rPr lang="de-DE" dirty="0" err="1"/>
                  <a:t>remove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5⋄</m:t>
                    </m:r>
                  </m:oMath>
                </a14:m>
                <a:endParaRPr lang="de-DE" dirty="0">
                  <a:solidFill>
                    <a:srgbClr val="032EF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>
                    <a:solidFill>
                      <a:srgbClr val="032EF0"/>
                    </a:solidFill>
                  </a:rPr>
                  <a:t>blue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agent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C4E32E-0C7F-A848-B616-9930194B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56" y="4551503"/>
                <a:ext cx="3038011" cy="646331"/>
              </a:xfrm>
              <a:prstGeom prst="rect">
                <a:avLst/>
              </a:prstGeom>
              <a:blipFill>
                <a:blip r:embed="rId7"/>
                <a:stretch>
                  <a:fillRect l="-1250" t="-3846" b="-13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 update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E420E3D-01AB-F24E-85F4-29E6BB30D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047624"/>
              </p:ext>
            </p:extLst>
          </p:nvPr>
        </p:nvGraphicFramePr>
        <p:xfrm>
          <a:off x="117881" y="1302782"/>
          <a:ext cx="8846730" cy="40704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3839">
                  <a:extLst>
                    <a:ext uri="{9D8B030D-6E8A-4147-A177-3AD203B41FA5}">
                      <a16:colId xmlns:a16="http://schemas.microsoft.com/office/drawing/2014/main" val="262846831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11202980"/>
                    </a:ext>
                  </a:extLst>
                </a:gridCol>
                <a:gridCol w="4392611">
                  <a:extLst>
                    <a:ext uri="{9D8B030D-6E8A-4147-A177-3AD203B41FA5}">
                      <a16:colId xmlns:a16="http://schemas.microsoft.com/office/drawing/2014/main" val="4127170618"/>
                    </a:ext>
                  </a:extLst>
                </a:gridCol>
              </a:tblGrid>
              <a:tr h="365938">
                <a:tc>
                  <a:txBody>
                    <a:bodyPr/>
                    <a:lstStyle/>
                    <a:p>
                      <a:r>
                        <a:rPr lang="de-DE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Next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39443"/>
                  </a:ext>
                </a:extLst>
              </a:tr>
              <a:tr h="365938"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epistemic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event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updated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epistemic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312130"/>
                  </a:ext>
                </a:extLst>
              </a:tr>
              <a:tr h="333855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12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BAF9CE6-6A15-E744-ADA1-C7959F1ABC00}"/>
                  </a:ext>
                </a:extLst>
              </p:cNvPr>
              <p:cNvSpPr txBox="1"/>
              <p:nvPr/>
            </p:nvSpPr>
            <p:spPr>
              <a:xfrm>
                <a:off x="4691346" y="2482810"/>
                <a:ext cx="11047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BAF9CE6-6A15-E744-ADA1-C7959F1AB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346" y="2482810"/>
                <a:ext cx="1104790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D5AF5BD-58F0-B74A-8649-C71418881C0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796136" y="2667476"/>
            <a:ext cx="1224136" cy="0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8D2C81-8C87-6945-8BC0-4B6511F7EB1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796136" y="2667476"/>
            <a:ext cx="1148419" cy="946984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4732C12-089B-8642-B4D4-D10924369227}"/>
              </a:ext>
            </a:extLst>
          </p:cNvPr>
          <p:cNvGrpSpPr/>
          <p:nvPr/>
        </p:nvGrpSpPr>
        <p:grpSpPr>
          <a:xfrm>
            <a:off x="479063" y="2702202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3E1B9E23-BCB8-0F48-85CF-4C2234C38772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3E1B9E23-BCB8-0F48-85CF-4C2234C3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1C761408-D300-5549-97BA-C4F91D749853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1C761408-D300-5549-97BA-C4F91D749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Gekrümmte Verbindung 22">
              <a:extLst>
                <a:ext uri="{FF2B5EF4-FFF2-40B4-BE49-F238E27FC236}">
                  <a16:creationId xmlns:a16="http://schemas.microsoft.com/office/drawing/2014/main" id="{9EB0A17B-4074-F046-9106-8BE70D6A64F8}"/>
                </a:ext>
              </a:extLst>
            </p:cNvPr>
            <p:cNvCxnSpPr>
              <a:stCxn id="21" idx="1"/>
              <a:endCxn id="22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krümmte Verbindung 26">
              <a:extLst>
                <a:ext uri="{FF2B5EF4-FFF2-40B4-BE49-F238E27FC236}">
                  <a16:creationId xmlns:a16="http://schemas.microsoft.com/office/drawing/2014/main" id="{104E1261-2C01-6340-89BF-873C63CF8377}"/>
                </a:ext>
              </a:extLst>
            </p:cNvPr>
            <p:cNvCxnSpPr>
              <a:cxnSpLocks/>
              <a:stCxn id="21" idx="3"/>
              <a:endCxn id="22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BA7A67F-D94E-B046-83D0-DEA52917B618}"/>
              </a:ext>
            </a:extLst>
          </p:cNvPr>
          <p:cNvGrpSpPr/>
          <p:nvPr/>
        </p:nvGrpSpPr>
        <p:grpSpPr>
          <a:xfrm>
            <a:off x="2123728" y="2482810"/>
            <a:ext cx="2214324" cy="1947756"/>
            <a:chOff x="5917117" y="3797950"/>
            <a:chExt cx="2214324" cy="1947756"/>
          </a:xfrm>
        </p:grpSpPr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BB0E23C7-2EE3-654D-80C9-5F6A3D5A2C99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7020272" y="4444281"/>
              <a:ext cx="4007" cy="655094"/>
            </a:xfrm>
            <a:prstGeom prst="straightConnector1">
              <a:avLst/>
            </a:prstGeom>
            <a:ln>
              <a:solidFill>
                <a:srgbClr val="032E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0A0A7E6-53D5-AD4B-8171-1627DAD1EDB4}"/>
                    </a:ext>
                  </a:extLst>
                </p:cNvPr>
                <p:cNvSpPr txBox="1"/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pre: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a14:m>
                  <a:r>
                    <a:rPr lang="de-DE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0A0A7E6-53D5-AD4B-8171-1627DAD1E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695" t="-1887" b="-132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CF5BFD75-9FFC-464D-891B-AD9F594211D4}"/>
                    </a:ext>
                  </a:extLst>
                </p:cNvPr>
                <p:cNvSpPr/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dirty="0" err="1"/>
                    <a:t>pre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 - </a:t>
                  </a:r>
                </a:p>
              </p:txBody>
            </p:sp>
          </mc:Choice>
          <mc:Fallback xmlns="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CF5BFD75-9FFC-464D-891B-AD9F594211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571" t="-3774" b="-113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18F0DCB-68BF-6540-AE78-83BABA7A600C}"/>
              </a:ext>
            </a:extLst>
          </p:cNvPr>
          <p:cNvGrpSpPr/>
          <p:nvPr/>
        </p:nvGrpSpPr>
        <p:grpSpPr>
          <a:xfrm>
            <a:off x="7333265" y="2480837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A0916E3E-D69E-4F48-8FA3-2F7E04B6F1DF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A0916E3E-D69E-4F48-8FA3-2F7E04B6F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E116A234-58E0-664C-BB36-58E7D2A56667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E116A234-58E0-664C-BB36-58E7D2A56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290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Gekrümmte Verbindung 34">
              <a:extLst>
                <a:ext uri="{FF2B5EF4-FFF2-40B4-BE49-F238E27FC236}">
                  <a16:creationId xmlns:a16="http://schemas.microsoft.com/office/drawing/2014/main" id="{28B4640E-CBF9-F347-982A-46DCC13E8F0D}"/>
                </a:ext>
              </a:extLst>
            </p:cNvPr>
            <p:cNvCxnSpPr>
              <a:stCxn id="33" idx="1"/>
              <a:endCxn id="34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ümmte Verbindung 35">
              <a:extLst>
                <a:ext uri="{FF2B5EF4-FFF2-40B4-BE49-F238E27FC236}">
                  <a16:creationId xmlns:a16="http://schemas.microsoft.com/office/drawing/2014/main" id="{8D9C8FD2-2A28-0343-ABF1-875DAD33AF7D}"/>
                </a:ext>
              </a:extLst>
            </p:cNvPr>
            <p:cNvCxnSpPr>
              <a:cxnSpLocks/>
              <a:stCxn id="33" idx="3"/>
              <a:endCxn id="34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803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DAD9B2-128E-F74C-B486-522F5B4D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specifications</a:t>
            </a:r>
            <a:r>
              <a:rPr lang="de-DE" dirty="0"/>
              <a:t>/</a:t>
            </a:r>
            <a:r>
              <a:rPr lang="de-DE" dirty="0" err="1"/>
              <a:t>logics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5">
                <a:extLst>
                  <a:ext uri="{FF2B5EF4-FFF2-40B4-BE49-F238E27FC236}">
                    <a16:creationId xmlns:a16="http://schemas.microsoft.com/office/drawing/2014/main" id="{A87B016E-89A8-A046-BE9C-9358623AEA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4477"/>
                  </p:ext>
                </p:extLst>
              </p:nvPr>
            </p:nvGraphicFramePr>
            <p:xfrm>
              <a:off x="1043608" y="1412776"/>
              <a:ext cx="7368480" cy="4490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684240">
                      <a:extLst>
                        <a:ext uri="{9D8B030D-6E8A-4147-A177-3AD203B41FA5}">
                          <a16:colId xmlns:a16="http://schemas.microsoft.com/office/drawing/2014/main" val="3078068112"/>
                        </a:ext>
                      </a:extLst>
                    </a:gridCol>
                    <a:gridCol w="3684240">
                      <a:extLst>
                        <a:ext uri="{9D8B030D-6E8A-4147-A177-3AD203B41FA5}">
                          <a16:colId xmlns:a16="http://schemas.microsoft.com/office/drawing/2014/main" val="262334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sentence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594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Game </a:t>
                          </a:r>
                          <a:r>
                            <a:rPr lang="de-DE" dirty="0" err="1"/>
                            <a:t>description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language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(Love et al. 2008), (</a:t>
                          </a:r>
                          <a:r>
                            <a:rPr lang="de-DE" dirty="0" err="1"/>
                            <a:t>Thielscher</a:t>
                          </a:r>
                          <a:r>
                            <a:rPr lang="de-DE" dirty="0"/>
                            <a:t>,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game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position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990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Flatland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Babiani</a:t>
                          </a:r>
                          <a:r>
                            <a:rPr lang="de-DE" dirty="0"/>
                            <a:t> et al, 2021),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al. 2014),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al, 2016),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agent</a:t>
                          </a:r>
                          <a:r>
                            <a:rPr lang="de-DE" dirty="0"/>
                            <a:t> b</a:t>
                          </a:r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053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Visibility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atoms</a:t>
                          </a:r>
                          <a:r>
                            <a:rPr lang="de-DE" dirty="0"/>
                            <a:t> (</a:t>
                          </a:r>
                          <a:r>
                            <a:rPr lang="de-DE" dirty="0" err="1"/>
                            <a:t>Charrier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truth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value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73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Paying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attention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public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Bolander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𝑝𝑎𝑦𝐴𝑡𝑡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5758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Asynchronous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(Knight et al, 2019)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!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𝑟𝑒𝑎</m:t>
                                    </m:r>
                                    <m:sSub>
                                      <m:sSubPr>
                                        <m:ctrlPr>
                                          <a:rPr lang="de-DE" sz="18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8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DE" sz="18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sz="18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9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Epistemic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gossip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Ditmarsch</a:t>
                          </a:r>
                          <a:r>
                            <a:rPr lang="de-DE" dirty="0"/>
                            <a:t> et al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 err="1" smtClean="0">
                                        <a:latin typeface="Cambria Math" panose="02040503050406030204" pitchFamily="18" charset="0"/>
                                      </a:rPr>
                                      <m:t>𝑐𝑎𝑙</m:t>
                                    </m:r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 dirty="0" err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𝑎𝑏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𝑠𝑒𝑐𝑟𝑒</m:t>
                                </m:r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15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5">
                <a:extLst>
                  <a:ext uri="{FF2B5EF4-FFF2-40B4-BE49-F238E27FC236}">
                    <a16:creationId xmlns:a16="http://schemas.microsoft.com/office/drawing/2014/main" id="{A87B016E-89A8-A046-BE9C-9358623AEA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4477"/>
                  </p:ext>
                </p:extLst>
              </p:nvPr>
            </p:nvGraphicFramePr>
            <p:xfrm>
              <a:off x="1043608" y="1412776"/>
              <a:ext cx="7368480" cy="4490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684240">
                      <a:extLst>
                        <a:ext uri="{9D8B030D-6E8A-4147-A177-3AD203B41FA5}">
                          <a16:colId xmlns:a16="http://schemas.microsoft.com/office/drawing/2014/main" val="3078068112"/>
                        </a:ext>
                      </a:extLst>
                    </a:gridCol>
                    <a:gridCol w="3684240">
                      <a:extLst>
                        <a:ext uri="{9D8B030D-6E8A-4147-A177-3AD203B41FA5}">
                          <a16:colId xmlns:a16="http://schemas.microsoft.com/office/drawing/2014/main" val="262334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sentence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5943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Game </a:t>
                          </a:r>
                          <a:r>
                            <a:rPr lang="de-DE" dirty="0" err="1"/>
                            <a:t>description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language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(Love et al. 2008), (</a:t>
                          </a:r>
                          <a:r>
                            <a:rPr lang="de-DE" dirty="0" err="1"/>
                            <a:t>Thielscher</a:t>
                          </a:r>
                          <a:r>
                            <a:rPr lang="de-DE" dirty="0"/>
                            <a:t>,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game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position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99059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Flatland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Babiani</a:t>
                          </a:r>
                          <a:r>
                            <a:rPr lang="de-DE" dirty="0"/>
                            <a:t> et al, 2021),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al. 2014),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al, 2016),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agent</a:t>
                          </a:r>
                          <a:r>
                            <a:rPr lang="de-DE" dirty="0"/>
                            <a:t> b</a:t>
                          </a:r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053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Visibility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atoms</a:t>
                          </a:r>
                          <a:r>
                            <a:rPr lang="de-DE" dirty="0"/>
                            <a:t> (</a:t>
                          </a:r>
                          <a:r>
                            <a:rPr lang="de-DE" dirty="0" err="1"/>
                            <a:t>Charrier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truth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value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73905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Paying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attention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public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Bolander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690" t="-255556" r="-690" b="-15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5758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Asynchronous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(Knight et al, 2019)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690" t="-501961" r="-690" b="-1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925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Epistemic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gossip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Ditmarsch</a:t>
                          </a:r>
                          <a:r>
                            <a:rPr lang="de-DE" dirty="0"/>
                            <a:t> et al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690" t="-614000" r="-69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15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52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92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2315</Words>
  <Application>Microsoft Macintosh PowerPoint</Application>
  <PresentationFormat>Bildschirmpräsentation (4:3)</PresentationFormat>
  <Paragraphs>381</Paragraphs>
  <Slides>32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Dynamic Epistemic Logic – Part 1  </vt:lpstr>
      <vt:lpstr>Todays lecture based on </vt:lpstr>
      <vt:lpstr>Modeling Actions</vt:lpstr>
      <vt:lpstr>In the verification/model checking community</vt:lpstr>
      <vt:lpstr>In philosophy and AI</vt:lpstr>
      <vt:lpstr>Dynamic Epistemic Logic (DEL)</vt:lpstr>
      <vt:lpstr>Computing the next state: product update</vt:lpstr>
      <vt:lpstr>Some syntactic specifications/logics</vt:lpstr>
      <vt:lpstr>From DEL to Epistemic Logics</vt:lpstr>
      <vt:lpstr>From DEL to Epistemic Logics</vt:lpstr>
      <vt:lpstr>From DEL to Epistemic Logics</vt:lpstr>
      <vt:lpstr>From DEL to Epistemic Logics</vt:lpstr>
      <vt:lpstr>Timeline</vt:lpstr>
      <vt:lpstr>Timeline</vt:lpstr>
      <vt:lpstr>Event Models </vt:lpstr>
      <vt:lpstr>Examples of actions</vt:lpstr>
      <vt:lpstr>Examples of actions</vt:lpstr>
      <vt:lpstr>Formal Definition</vt:lpstr>
      <vt:lpstr>PowerPoint-Präsentation</vt:lpstr>
      <vt:lpstr>Public Actions</vt:lpstr>
      <vt:lpstr>Non-ontic actions</vt:lpstr>
      <vt:lpstr>Effect of a public announcement</vt:lpstr>
      <vt:lpstr>PowerPoint-Präsentation</vt:lpstr>
      <vt:lpstr>Formal Definition of Update Products</vt:lpstr>
      <vt:lpstr>Pointed update products</vt:lpstr>
      <vt:lpstr>Dynamic epistemic logic L_DELCK</vt:lpstr>
      <vt:lpstr>Dual operator </vt:lpstr>
      <vt:lpstr>Expressivity and Succinctness</vt:lpstr>
      <vt:lpstr>APPENDIX</vt:lpstr>
      <vt:lpstr>References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705</cp:revision>
  <cp:lastPrinted>2022-01-18T14:39:20Z</cp:lastPrinted>
  <dcterms:created xsi:type="dcterms:W3CDTF">2020-10-18T13:39:02Z</dcterms:created>
  <dcterms:modified xsi:type="dcterms:W3CDTF">2022-01-18T17:11:33Z</dcterms:modified>
</cp:coreProperties>
</file>