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1"/>
  </p:notesMasterIdLst>
  <p:handoutMasterIdLst>
    <p:handoutMasterId r:id="rId42"/>
  </p:handoutMasterIdLst>
  <p:sldIdLst>
    <p:sldId id="273" r:id="rId2"/>
    <p:sldId id="285" r:id="rId3"/>
    <p:sldId id="384" r:id="rId4"/>
    <p:sldId id="479" r:id="rId5"/>
    <p:sldId id="507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24" r:id="rId17"/>
    <p:sldId id="518" r:id="rId18"/>
    <p:sldId id="519" r:id="rId19"/>
    <p:sldId id="520" r:id="rId20"/>
    <p:sldId id="521" r:id="rId21"/>
    <p:sldId id="525" r:id="rId22"/>
    <p:sldId id="522" r:id="rId23"/>
    <p:sldId id="523" r:id="rId24"/>
    <p:sldId id="526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535" r:id="rId33"/>
    <p:sldId id="536" r:id="rId34"/>
    <p:sldId id="537" r:id="rId35"/>
    <p:sldId id="539" r:id="rId36"/>
    <p:sldId id="538" r:id="rId37"/>
    <p:sldId id="348" r:id="rId38"/>
    <p:sldId id="477" r:id="rId39"/>
    <p:sldId id="328" r:id="rId4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FF7531"/>
    <a:srgbClr val="3C8C93"/>
    <a:srgbClr val="945200"/>
    <a:srgbClr val="FF7E79"/>
    <a:srgbClr val="E3E96C"/>
    <a:srgbClr val="004B5A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18" autoAdjust="0"/>
    <p:restoredTop sz="93469"/>
  </p:normalViewPr>
  <p:slideViewPr>
    <p:cSldViewPr>
      <p:cViewPr varScale="1">
        <p:scale>
          <a:sx n="85" d="100"/>
          <a:sy n="85" d="100"/>
        </p:scale>
        <p:origin x="184" y="19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09.02.22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09.02.22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it.fr/~Andreas.Herzig/Cours/epiLogics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Intelligent </a:t>
            </a:r>
            <a:r>
              <a:rPr lang="de-DE" sz="4400" b="1" dirty="0" err="1">
                <a:cs typeface="+mj-cs"/>
              </a:rPr>
              <a:t>Agents</a:t>
            </a:r>
            <a:r>
              <a:rPr lang="de-DE" sz="4400" b="1" dirty="0">
                <a:cs typeface="+mj-cs"/>
              </a:rPr>
              <a:t> </a:t>
            </a:r>
            <a:br>
              <a:rPr lang="de-DE" sz="4400" b="1" dirty="0">
                <a:cs typeface="+mj-cs"/>
              </a:rPr>
            </a:br>
            <a:r>
              <a:rPr lang="de-DE" dirty="0" err="1">
                <a:cs typeface="+mj-cs"/>
              </a:rPr>
              <a:t>Doxastic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logic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and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dynamics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of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beliefs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9B2D73-4D66-0E4A-BB0E-9796B115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161E6F33-E641-7942-8DBC-1DACD84073F3}"/>
              </a:ext>
            </a:extLst>
          </p:cNvPr>
          <p:cNvGrpSpPr/>
          <p:nvPr/>
        </p:nvGrpSpPr>
        <p:grpSpPr>
          <a:xfrm>
            <a:off x="467157" y="1170567"/>
            <a:ext cx="7888588" cy="5027953"/>
            <a:chOff x="626069" y="2007292"/>
            <a:chExt cx="7888588" cy="5027953"/>
          </a:xfrm>
        </p:grpSpPr>
        <p:sp>
          <p:nvSpPr>
            <p:cNvPr id="105" name="object 4">
              <a:extLst>
                <a:ext uri="{FF2B5EF4-FFF2-40B4-BE49-F238E27FC236}">
                  <a16:creationId xmlns:a16="http://schemas.microsoft.com/office/drawing/2014/main" id="{BEDC17C1-D729-8D48-A74E-CBB77871C4BB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</a:t>
              </a:r>
              <a:r>
                <a:rPr lang="de-DE" sz="2200" dirty="0">
                  <a:solidFill>
                    <a:schemeClr val="bg1"/>
                  </a:solidFill>
                </a:rPr>
                <a:t>Variant </a:t>
              </a:r>
              <a:r>
                <a:rPr lang="de-DE" sz="2200" dirty="0" err="1">
                  <a:solidFill>
                    <a:schemeClr val="bg1"/>
                  </a:solidFill>
                </a:rPr>
                <a:t>of</a:t>
              </a:r>
              <a:r>
                <a:rPr lang="de-DE" sz="2200" dirty="0">
                  <a:solidFill>
                    <a:schemeClr val="bg1"/>
                  </a:solidFill>
                </a:rPr>
                <a:t> </a:t>
              </a:r>
              <a:r>
                <a:rPr lang="de-DE" sz="2200" dirty="0" err="1">
                  <a:solidFill>
                    <a:schemeClr val="bg1"/>
                  </a:solidFill>
                </a:rPr>
                <a:t>muddy</a:t>
              </a:r>
              <a:r>
                <a:rPr lang="de-DE" sz="2200" dirty="0">
                  <a:solidFill>
                    <a:schemeClr val="bg1"/>
                  </a:solidFill>
                </a:rPr>
                <a:t> </a:t>
              </a:r>
              <a:r>
                <a:rPr lang="de-DE" sz="2200" dirty="0" err="1">
                  <a:solidFill>
                    <a:schemeClr val="bg1"/>
                  </a:solidFill>
                </a:rPr>
                <a:t>children</a:t>
              </a:r>
              <a:r>
                <a:rPr lang="de-DE" sz="2200" dirty="0">
                  <a:solidFill>
                    <a:schemeClr val="bg1"/>
                  </a:solidFill>
                </a:rPr>
                <a:t> (</a:t>
              </a:r>
              <a:r>
                <a:rPr lang="de-DE" sz="2200" dirty="0">
                  <a:solidFill>
                    <a:srgbClr val="032EF0"/>
                  </a:solidFill>
                </a:rPr>
                <a:t>a</a:t>
              </a:r>
              <a:r>
                <a:rPr lang="de-DE" sz="2200" dirty="0"/>
                <a:t>, </a:t>
              </a:r>
              <a:r>
                <a:rPr lang="de-DE" sz="2200" dirty="0">
                  <a:solidFill>
                    <a:srgbClr val="FF0000"/>
                  </a:solidFill>
                </a:rPr>
                <a:t>b</a:t>
              </a:r>
              <a:r>
                <a:rPr lang="de-DE" sz="2200" dirty="0">
                  <a:solidFill>
                    <a:schemeClr val="bg1"/>
                  </a:solidFill>
                </a:rPr>
                <a:t>) </a:t>
              </a:r>
              <a:r>
                <a:rPr lang="de-DE" sz="2200" dirty="0" err="1">
                  <a:solidFill>
                    <a:schemeClr val="bg1"/>
                  </a:solidFill>
                </a:rPr>
                <a:t>with</a:t>
              </a:r>
              <a:r>
                <a:rPr lang="de-DE" sz="2200" dirty="0">
                  <a:solidFill>
                    <a:schemeClr val="bg1"/>
                  </a:solidFill>
                </a:rPr>
                <a:t> </a:t>
              </a:r>
              <a:r>
                <a:rPr lang="de-DE" sz="2200" dirty="0" err="1">
                  <a:solidFill>
                    <a:schemeClr val="bg1"/>
                  </a:solidFill>
                </a:rPr>
                <a:t>beliefs</a:t>
              </a:r>
              <a:r>
                <a:rPr lang="de-DE" sz="2200" dirty="0">
                  <a:solidFill>
                    <a:schemeClr val="bg1"/>
                  </a:solidFill>
                </a:rPr>
                <a:t>)</a:t>
              </a:r>
              <a:endParaRPr sz="2200" dirty="0">
                <a:solidFill>
                  <a:schemeClr val="bg1"/>
                </a:solidFill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04" name="object 5">
              <a:extLst>
                <a:ext uri="{FF2B5EF4-FFF2-40B4-BE49-F238E27FC236}">
                  <a16:creationId xmlns:a16="http://schemas.microsoft.com/office/drawing/2014/main" id="{C454975B-568B-8947-8A2D-497F86CA304E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4676463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sz="2200" dirty="0">
                <a:latin typeface="Myriad Pro" panose="020B0503030403020204" pitchFamily="34" charset="0"/>
                <a:cs typeface="Lucida Sans Unicode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D266E77-0C46-4345-ADF3-E6A3FA551E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0952" y="1665747"/>
                <a:ext cx="8229600" cy="5032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Child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wrongly</a:t>
                </a:r>
                <a:r>
                  <a:rPr lang="de-DE" dirty="0"/>
                  <a:t> </a:t>
                </a:r>
                <a:r>
                  <a:rPr lang="de-DE" dirty="0" err="1"/>
                  <a:t>believes</a:t>
                </a:r>
                <a:r>
                  <a:rPr lang="de-DE" dirty="0"/>
                  <a:t>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not </a:t>
                </a:r>
                <a:r>
                  <a:rPr lang="de-DE" dirty="0" err="1"/>
                  <a:t>muddy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D266E77-0C46-4345-ADF3-E6A3FA551E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0952" y="1665747"/>
                <a:ext cx="8229600" cy="503238"/>
              </a:xfrm>
              <a:blipFill>
                <a:blip r:embed="rId2"/>
                <a:stretch>
                  <a:fillRect l="-1387" t="-12500" b="-2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B227047-49EB-C44A-93D0-40FF2B1C7096}"/>
                  </a:ext>
                </a:extLst>
              </p:cNvPr>
              <p:cNvSpPr txBox="1"/>
              <p:nvPr/>
            </p:nvSpPr>
            <p:spPr>
              <a:xfrm>
                <a:off x="2786834" y="2645807"/>
                <a:ext cx="5477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B227047-49EB-C44A-93D0-40FF2B1C7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834" y="2645807"/>
                <a:ext cx="54777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70A1F2E-F83F-C64A-B942-3E03C7904676}"/>
                  </a:ext>
                </a:extLst>
              </p:cNvPr>
              <p:cNvSpPr txBox="1"/>
              <p:nvPr/>
            </p:nvSpPr>
            <p:spPr>
              <a:xfrm>
                <a:off x="4781813" y="2590898"/>
                <a:ext cx="924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70A1F2E-F83F-C64A-B942-3E03C790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13" y="2590898"/>
                <a:ext cx="9248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81D77CD-46B4-E44B-9B69-A8ADB409A012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3579791" y="2789806"/>
            <a:ext cx="666573" cy="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FEB57F8-FD28-1848-9581-E23144703A6F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3579793" y="3633633"/>
            <a:ext cx="666571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8B50526C-5BB7-BC42-B63B-6F9941FB2523}"/>
              </a:ext>
            </a:extLst>
          </p:cNvPr>
          <p:cNvCxnSpPr>
            <a:cxnSpLocks/>
            <a:stCxn id="9" idx="0"/>
            <a:endCxn id="7" idx="4"/>
          </p:cNvCxnSpPr>
          <p:nvPr/>
        </p:nvCxnSpPr>
        <p:spPr>
          <a:xfrm flipH="1" flipV="1">
            <a:off x="3435791" y="2933806"/>
            <a:ext cx="2" cy="555827"/>
          </a:xfrm>
          <a:prstGeom prst="straightConnector1">
            <a:avLst/>
          </a:prstGeom>
          <a:ln>
            <a:solidFill>
              <a:srgbClr val="032EF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1AA2AD3-1EAE-B147-A010-B60006836DEE}"/>
              </a:ext>
            </a:extLst>
          </p:cNvPr>
          <p:cNvCxnSpPr>
            <a:cxnSpLocks/>
            <a:stCxn id="8" idx="4"/>
            <a:endCxn id="10" idx="0"/>
          </p:cNvCxnSpPr>
          <p:nvPr/>
        </p:nvCxnSpPr>
        <p:spPr>
          <a:xfrm>
            <a:off x="4390364" y="2933807"/>
            <a:ext cx="0" cy="555826"/>
          </a:xfrm>
          <a:prstGeom prst="straightConnector1">
            <a:avLst/>
          </a:prstGeom>
          <a:ln>
            <a:solidFill>
              <a:srgbClr val="032EF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krümmte Verbindung 23">
            <a:extLst>
              <a:ext uri="{FF2B5EF4-FFF2-40B4-BE49-F238E27FC236}">
                <a16:creationId xmlns:a16="http://schemas.microsoft.com/office/drawing/2014/main" id="{310E9C4E-82F4-904D-B4BD-04349B091EA4}"/>
              </a:ext>
            </a:extLst>
          </p:cNvPr>
          <p:cNvCxnSpPr>
            <a:cxnSpLocks/>
            <a:stCxn id="7" idx="6"/>
            <a:endCxn id="7" idx="1"/>
          </p:cNvCxnSpPr>
          <p:nvPr/>
        </p:nvCxnSpPr>
        <p:spPr>
          <a:xfrm flipH="1" flipV="1">
            <a:off x="3333968" y="2687983"/>
            <a:ext cx="245823" cy="101823"/>
          </a:xfrm>
          <a:prstGeom prst="curvedConnector4">
            <a:avLst>
              <a:gd name="adj1" fmla="val -92994"/>
              <a:gd name="adj2" fmla="val 365929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krümmte Verbindung 26">
            <a:extLst>
              <a:ext uri="{FF2B5EF4-FFF2-40B4-BE49-F238E27FC236}">
                <a16:creationId xmlns:a16="http://schemas.microsoft.com/office/drawing/2014/main" id="{EDD23F59-5DAF-014F-974E-777BB6BAED6E}"/>
              </a:ext>
            </a:extLst>
          </p:cNvPr>
          <p:cNvCxnSpPr>
            <a:cxnSpLocks/>
            <a:stCxn id="7" idx="6"/>
            <a:endCxn id="7" idx="1"/>
          </p:cNvCxnSpPr>
          <p:nvPr/>
        </p:nvCxnSpPr>
        <p:spPr>
          <a:xfrm flipH="1" flipV="1">
            <a:off x="3333968" y="2687983"/>
            <a:ext cx="245823" cy="101823"/>
          </a:xfrm>
          <a:prstGeom prst="curvedConnector4">
            <a:avLst>
              <a:gd name="adj1" fmla="val -133759"/>
              <a:gd name="adj2" fmla="val 501248"/>
            </a:avLst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krümmte Verbindung 44">
            <a:extLst>
              <a:ext uri="{FF2B5EF4-FFF2-40B4-BE49-F238E27FC236}">
                <a16:creationId xmlns:a16="http://schemas.microsoft.com/office/drawing/2014/main" id="{D8618B3A-A570-944B-BB22-D29F795E8F28}"/>
              </a:ext>
            </a:extLst>
          </p:cNvPr>
          <p:cNvCxnSpPr>
            <a:cxnSpLocks/>
            <a:stCxn id="92" idx="3"/>
            <a:endCxn id="8" idx="1"/>
          </p:cNvCxnSpPr>
          <p:nvPr/>
        </p:nvCxnSpPr>
        <p:spPr>
          <a:xfrm flipH="1" flipV="1">
            <a:off x="4288541" y="2687984"/>
            <a:ext cx="281425" cy="96215"/>
          </a:xfrm>
          <a:prstGeom prst="curvedConnector4">
            <a:avLst>
              <a:gd name="adj1" fmla="val -81229"/>
              <a:gd name="adj2" fmla="val 429523"/>
            </a:avLst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2D53C15D-E9AE-6A4C-A580-CDBEA7628BD8}"/>
                  </a:ext>
                </a:extLst>
              </p:cNvPr>
              <p:cNvSpPr txBox="1"/>
              <p:nvPr/>
            </p:nvSpPr>
            <p:spPr>
              <a:xfrm>
                <a:off x="4954132" y="3423714"/>
                <a:ext cx="543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2D53C15D-E9AE-6A4C-A580-CDBEA7628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132" y="3423714"/>
                <a:ext cx="5433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Gekrümmte Verbindung 48">
            <a:extLst>
              <a:ext uri="{FF2B5EF4-FFF2-40B4-BE49-F238E27FC236}">
                <a16:creationId xmlns:a16="http://schemas.microsoft.com/office/drawing/2014/main" id="{BAC055BD-292A-AE43-A5FE-9D1729CCFB6C}"/>
              </a:ext>
            </a:extLst>
          </p:cNvPr>
          <p:cNvCxnSpPr>
            <a:cxnSpLocks/>
            <a:stCxn id="10" idx="3"/>
            <a:endCxn id="10" idx="6"/>
          </p:cNvCxnSpPr>
          <p:nvPr/>
        </p:nvCxnSpPr>
        <p:spPr>
          <a:xfrm rot="5400000" flipH="1" flipV="1">
            <a:off x="4360540" y="3561633"/>
            <a:ext cx="101823" cy="245823"/>
          </a:xfrm>
          <a:prstGeom prst="curvedConnector4">
            <a:avLst>
              <a:gd name="adj1" fmla="val -265929"/>
              <a:gd name="adj2" fmla="val 192994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krümmte Verbindung 51">
            <a:extLst>
              <a:ext uri="{FF2B5EF4-FFF2-40B4-BE49-F238E27FC236}">
                <a16:creationId xmlns:a16="http://schemas.microsoft.com/office/drawing/2014/main" id="{DFD20150-C72B-F74B-B61D-55B8CB1CC151}"/>
              </a:ext>
            </a:extLst>
          </p:cNvPr>
          <p:cNvCxnSpPr>
            <a:cxnSpLocks/>
            <a:stCxn id="10" idx="3"/>
            <a:endCxn id="10" idx="7"/>
          </p:cNvCxnSpPr>
          <p:nvPr/>
        </p:nvCxnSpPr>
        <p:spPr>
          <a:xfrm rot="5400000" flipH="1" flipV="1">
            <a:off x="4288541" y="3531810"/>
            <a:ext cx="203646" cy="203646"/>
          </a:xfrm>
          <a:prstGeom prst="curvedConnector5">
            <a:avLst>
              <a:gd name="adj1" fmla="val -187090"/>
              <a:gd name="adj2" fmla="val 273784"/>
              <a:gd name="adj3" fmla="val 103402"/>
            </a:avLst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krümmte Verbindung 58">
            <a:extLst>
              <a:ext uri="{FF2B5EF4-FFF2-40B4-BE49-F238E27FC236}">
                <a16:creationId xmlns:a16="http://schemas.microsoft.com/office/drawing/2014/main" id="{90370820-80A9-AD40-BB11-7EA16356D702}"/>
              </a:ext>
            </a:extLst>
          </p:cNvPr>
          <p:cNvCxnSpPr>
            <a:cxnSpLocks/>
            <a:stCxn id="9" idx="2"/>
            <a:endCxn id="9" idx="5"/>
          </p:cNvCxnSpPr>
          <p:nvPr/>
        </p:nvCxnSpPr>
        <p:spPr>
          <a:xfrm rot="10800000" flipH="1" flipV="1">
            <a:off x="3291792" y="3633632"/>
            <a:ext cx="245823" cy="101823"/>
          </a:xfrm>
          <a:prstGeom prst="curvedConnector4">
            <a:avLst>
              <a:gd name="adj1" fmla="val -92994"/>
              <a:gd name="adj2" fmla="val 365929"/>
            </a:avLst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krümmte Verbindung 61">
            <a:extLst>
              <a:ext uri="{FF2B5EF4-FFF2-40B4-BE49-F238E27FC236}">
                <a16:creationId xmlns:a16="http://schemas.microsoft.com/office/drawing/2014/main" id="{F95C25FF-68FB-914D-B9FC-97587345EBC3}"/>
              </a:ext>
            </a:extLst>
          </p:cNvPr>
          <p:cNvCxnSpPr>
            <a:cxnSpLocks/>
            <a:stCxn id="9" idx="2"/>
            <a:endCxn id="9" idx="5"/>
          </p:cNvCxnSpPr>
          <p:nvPr/>
        </p:nvCxnSpPr>
        <p:spPr>
          <a:xfrm rot="10800000" flipH="1" flipV="1">
            <a:off x="3291792" y="3633632"/>
            <a:ext cx="245823" cy="101823"/>
          </a:xfrm>
          <a:prstGeom prst="curvedConnector4">
            <a:avLst>
              <a:gd name="adj1" fmla="val -92994"/>
              <a:gd name="adj2" fmla="val 365929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Inhaltsplatzhalter 2">
                <a:extLst>
                  <a:ext uri="{FF2B5EF4-FFF2-40B4-BE49-F238E27FC236}">
                    <a16:creationId xmlns:a16="http://schemas.microsoft.com/office/drawing/2014/main" id="{CDEF3F6D-EB29-1648-A891-9AE6423860A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3067" y="4298402"/>
                <a:ext cx="5104241" cy="1052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kern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kern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kern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de-DE" b="0" i="1" kern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kern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de-DE" b="0" i="1" kern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b="0" i="1" kern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kern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de-DE" b="0" i="1" kern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DE" b="0" i="1" kern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b="0" i="1" kern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b="0" i="1" kern="0" smtClean="0">
                          <a:latin typeface="Cambria Math" panose="02040503050406030204" pitchFamily="18" charset="0"/>
                        </a:rPr>
                        <m:t>⊨</m:t>
                      </m:r>
                      <m:sSub>
                        <m:sSubPr>
                          <m:ctrlPr>
                            <a:rPr lang="de-DE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kern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kern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b="0" i="1" kern="0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de-DE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kern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b="0" i="1" kern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b="0" i="1" kern="0" smtClean="0">
                          <a:latin typeface="Cambria Math" panose="02040503050406030204" pitchFamily="18" charset="0"/>
                        </a:rPr>
                        <m:t> ¬</m:t>
                      </m:r>
                      <m:sSub>
                        <m:sSubPr>
                          <m:ctrlPr>
                            <a:rPr lang="de-DE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kern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kern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b="0" i="1" kern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kern="0" dirty="0"/>
              </a:p>
            </p:txBody>
          </p:sp>
        </mc:Choice>
        <mc:Fallback xmlns="">
          <p:sp>
            <p:nvSpPr>
              <p:cNvPr id="74" name="Inhaltsplatzhalter 2">
                <a:extLst>
                  <a:ext uri="{FF2B5EF4-FFF2-40B4-BE49-F238E27FC236}">
                    <a16:creationId xmlns:a16="http://schemas.microsoft.com/office/drawing/2014/main" id="{CDEF3F6D-EB29-1648-A891-9AE642386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067" y="4298402"/>
                <a:ext cx="5104241" cy="10523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A2838000-08A0-724F-B292-49F3046FEE94}"/>
              </a:ext>
            </a:extLst>
          </p:cNvPr>
          <p:cNvGrpSpPr/>
          <p:nvPr/>
        </p:nvGrpSpPr>
        <p:grpSpPr>
          <a:xfrm>
            <a:off x="3257740" y="2599533"/>
            <a:ext cx="373244" cy="369332"/>
            <a:chOff x="2403988" y="2599533"/>
            <a:chExt cx="373244" cy="36933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A5958B-F337-2740-955B-E2FF4DC38F82}"/>
                </a:ext>
              </a:extLst>
            </p:cNvPr>
            <p:cNvSpPr/>
            <p:nvPr/>
          </p:nvSpPr>
          <p:spPr>
            <a:xfrm>
              <a:off x="2438039" y="2645806"/>
              <a:ext cx="28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feld 90">
                  <a:extLst>
                    <a:ext uri="{FF2B5EF4-FFF2-40B4-BE49-F238E27FC236}">
                      <a16:creationId xmlns:a16="http://schemas.microsoft.com/office/drawing/2014/main" id="{BA7DA8E0-C181-5C48-85E9-A199B6C0CDB9}"/>
                    </a:ext>
                  </a:extLst>
                </p:cNvPr>
                <p:cNvSpPr txBox="1"/>
                <p:nvPr/>
              </p:nvSpPr>
              <p:spPr>
                <a:xfrm>
                  <a:off x="2403988" y="2599533"/>
                  <a:ext cx="3732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1" name="Textfeld 90">
                  <a:extLst>
                    <a:ext uri="{FF2B5EF4-FFF2-40B4-BE49-F238E27FC236}">
                      <a16:creationId xmlns:a16="http://schemas.microsoft.com/office/drawing/2014/main" id="{BA7DA8E0-C181-5C48-85E9-A199B6C0CD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3988" y="2599533"/>
                  <a:ext cx="37324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D4DBC181-E17D-214B-919B-DB103BA936E0}"/>
              </a:ext>
            </a:extLst>
          </p:cNvPr>
          <p:cNvSpPr/>
          <p:nvPr/>
        </p:nvSpPr>
        <p:spPr>
          <a:xfrm>
            <a:off x="4246364" y="2645807"/>
            <a:ext cx="288000" cy="288000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feld 91">
                <a:extLst>
                  <a:ext uri="{FF2B5EF4-FFF2-40B4-BE49-F238E27FC236}">
                    <a16:creationId xmlns:a16="http://schemas.microsoft.com/office/drawing/2014/main" id="{D83BE2E8-C144-B34D-BAFE-F50311A8F394}"/>
                  </a:ext>
                </a:extLst>
              </p:cNvPr>
              <p:cNvSpPr txBox="1"/>
              <p:nvPr/>
            </p:nvSpPr>
            <p:spPr>
              <a:xfrm>
                <a:off x="4213712" y="2599533"/>
                <a:ext cx="3562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2" name="Textfeld 91">
                <a:extLst>
                  <a:ext uri="{FF2B5EF4-FFF2-40B4-BE49-F238E27FC236}">
                    <a16:creationId xmlns:a16="http://schemas.microsoft.com/office/drawing/2014/main" id="{D83BE2E8-C144-B34D-BAFE-F50311A8F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712" y="2599533"/>
                <a:ext cx="3562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F0EBCFF7-FAF0-A34A-9CE6-6C0EA7933C8B}"/>
              </a:ext>
            </a:extLst>
          </p:cNvPr>
          <p:cNvGrpSpPr/>
          <p:nvPr/>
        </p:nvGrpSpPr>
        <p:grpSpPr>
          <a:xfrm>
            <a:off x="3238857" y="3437830"/>
            <a:ext cx="411010" cy="369332"/>
            <a:chOff x="2385105" y="3437830"/>
            <a:chExt cx="411010" cy="36933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BD3D8D-BB83-4944-9E2C-CA184E03FDC4}"/>
                </a:ext>
              </a:extLst>
            </p:cNvPr>
            <p:cNvSpPr/>
            <p:nvPr/>
          </p:nvSpPr>
          <p:spPr>
            <a:xfrm>
              <a:off x="2438041" y="3489633"/>
              <a:ext cx="28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feld 92">
                  <a:extLst>
                    <a:ext uri="{FF2B5EF4-FFF2-40B4-BE49-F238E27FC236}">
                      <a16:creationId xmlns:a16="http://schemas.microsoft.com/office/drawing/2014/main" id="{81148AE0-5CD4-4744-8874-27902D7ED9F3}"/>
                    </a:ext>
                  </a:extLst>
                </p:cNvPr>
                <p:cNvSpPr txBox="1"/>
                <p:nvPr/>
              </p:nvSpPr>
              <p:spPr>
                <a:xfrm>
                  <a:off x="2385105" y="3437830"/>
                  <a:ext cx="4110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3" name="Textfeld 92">
                  <a:extLst>
                    <a:ext uri="{FF2B5EF4-FFF2-40B4-BE49-F238E27FC236}">
                      <a16:creationId xmlns:a16="http://schemas.microsoft.com/office/drawing/2014/main" id="{81148AE0-5CD4-4744-8874-27902D7ED9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5105" y="3437830"/>
                  <a:ext cx="4110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26607D84-8D10-574E-97F1-9E6A1F928095}"/>
              </a:ext>
            </a:extLst>
          </p:cNvPr>
          <p:cNvGrpSpPr/>
          <p:nvPr/>
        </p:nvGrpSpPr>
        <p:grpSpPr>
          <a:xfrm>
            <a:off x="4223461" y="3429000"/>
            <a:ext cx="346505" cy="369332"/>
            <a:chOff x="3369709" y="3429000"/>
            <a:chExt cx="346505" cy="36933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E434CDA-E2DA-EC48-A9D0-927820E9B7CD}"/>
                </a:ext>
              </a:extLst>
            </p:cNvPr>
            <p:cNvSpPr/>
            <p:nvPr/>
          </p:nvSpPr>
          <p:spPr>
            <a:xfrm>
              <a:off x="3392612" y="3489633"/>
              <a:ext cx="28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feld 93">
                  <a:extLst>
                    <a:ext uri="{FF2B5EF4-FFF2-40B4-BE49-F238E27FC236}">
                      <a16:creationId xmlns:a16="http://schemas.microsoft.com/office/drawing/2014/main" id="{AC16B8D9-EF6A-654D-8A02-E4545FBD52DE}"/>
                    </a:ext>
                  </a:extLst>
                </p:cNvPr>
                <p:cNvSpPr txBox="1"/>
                <p:nvPr/>
              </p:nvSpPr>
              <p:spPr>
                <a:xfrm>
                  <a:off x="3369709" y="3429000"/>
                  <a:ext cx="3465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4" name="Textfeld 93">
                  <a:extLst>
                    <a:ext uri="{FF2B5EF4-FFF2-40B4-BE49-F238E27FC236}">
                      <a16:creationId xmlns:a16="http://schemas.microsoft.com/office/drawing/2014/main" id="{AC16B8D9-EF6A-654D-8A02-E4545FBD5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709" y="3429000"/>
                  <a:ext cx="34650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0436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23E9F-5BDC-D74C-AAEB-B9264E4F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Axiomatics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A8A030-F0CF-9A46-AFB7-224C35D3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BC86BBF-331B-C84A-A37C-B62BB8F6D0C5}"/>
              </a:ext>
            </a:extLst>
          </p:cNvPr>
          <p:cNvGrpSpPr/>
          <p:nvPr/>
        </p:nvGrpSpPr>
        <p:grpSpPr>
          <a:xfrm>
            <a:off x="395536" y="1268760"/>
            <a:ext cx="8229599" cy="3326364"/>
            <a:chOff x="446936" y="2779849"/>
            <a:chExt cx="7909964" cy="3326364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5DC9E250-1362-2A4C-BA78-225F7539083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(A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calculus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for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multimodal KD45n)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868FFD96-E995-3941-A47C-C7A6CE214A5E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2917332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b="0" spc="-10" dirty="0">
                      <a:ea typeface="Cambria Math" panose="02040503050406030204" pitchFamily="18" charset="0"/>
                      <a:cs typeface="Tahoma"/>
                    </a:rPr>
                    <a:t>Axioms </a:t>
                  </a:r>
                  <a:r>
                    <a:rPr lang="de-DE" sz="2000" b="0" spc="-10" dirty="0" err="1">
                      <a:ea typeface="Cambria Math" panose="02040503050406030204" pitchFamily="18" charset="0"/>
                      <a:cs typeface="Tahoma"/>
                    </a:rPr>
                    <a:t>for</a:t>
                  </a:r>
                  <a:r>
                    <a:rPr lang="de-DE" sz="2000" b="0" spc="-10" dirty="0">
                      <a:ea typeface="Cambria Math" panose="02040503050406030204" pitchFamily="18" charset="0"/>
                      <a:cs typeface="Tahoma"/>
                    </a:rPr>
                    <a:t> multimodal K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spc="-10" dirty="0">
                      <a:ea typeface="Cambria Math" panose="02040503050406030204" pitchFamily="18" charset="0"/>
                      <a:cs typeface="Tahoma"/>
                    </a:rPr>
                    <a:t>Axioms </a:t>
                  </a:r>
                  <a:r>
                    <a:rPr lang="de-DE" sz="2000" spc="-10" dirty="0" err="1">
                      <a:ea typeface="Cambria Math" panose="02040503050406030204" pitchFamily="18" charset="0"/>
                      <a:cs typeface="Tahoma"/>
                    </a:rPr>
                    <a:t>for</a:t>
                  </a:r>
                  <a:r>
                    <a:rPr lang="de-DE" sz="2000" spc="-10" dirty="0">
                      <a:ea typeface="Cambria Math" panose="02040503050406030204" pitchFamily="18" charset="0"/>
                      <a:cs typeface="Tahoma"/>
                    </a:rPr>
                    <a:t> propositional </a:t>
                  </a:r>
                  <a:r>
                    <a:rPr lang="de-DE" sz="2000" spc="-10" dirty="0" err="1">
                      <a:ea typeface="Cambria Math" panose="02040503050406030204" pitchFamily="18" charset="0"/>
                      <a:cs typeface="Tahoma"/>
                    </a:rPr>
                    <a:t>logic</a:t>
                  </a:r>
                  <a:endParaRPr lang="de-DE" sz="2000" spc="-10" dirty="0">
                    <a:ea typeface="Cambria Math" panose="02040503050406030204" pitchFamily="18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b="0" spc="-10" dirty="0">
                      <a:ea typeface="Cambria Math" panose="02040503050406030204" pitchFamily="18" charset="0"/>
                      <a:cs typeface="Tahoma"/>
                    </a:rPr>
                    <a:t>Axiom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0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B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∧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𝜓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→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∧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</m:oMath>
                  </a14:m>
                  <a:r>
                    <a:rPr lang="de-DE" sz="2000" b="0" spc="-10" dirty="0">
                      <a:ea typeface="Cambria Math" panose="02040503050406030204" pitchFamily="18" charset="0"/>
                      <a:cs typeface="Tahoma"/>
                    </a:rPr>
                    <a:t>                          Axiom M(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000" b="0" spc="-10" dirty="0">
                      <a:ea typeface="Cambria Math" panose="02040503050406030204" pitchFamily="18" charset="0"/>
                      <a:cs typeface="Tahoma"/>
                    </a:rPr>
                    <a:t>)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b="0" spc="-10" dirty="0" err="1">
                      <a:latin typeface="Myriad Pro" panose="020B0503030403020204" pitchFamily="34" charset="0"/>
                      <a:cs typeface="Tahoma"/>
                    </a:rPr>
                    <a:t>Rule</a:t>
                  </a: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:   </a:t>
                  </a: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𝜓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     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⊢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𝐾𝐷</m:t>
                          </m:r>
                          <m:sSub>
                            <m:sSubPr>
                              <m:ctrlP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45</m:t>
                              </m:r>
                            </m:e>
                            <m:sub>
                              <m: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     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 →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endParaRPr lang="de-DE" sz="2000" b="0" spc="-10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b="0" spc="-10" dirty="0" err="1">
                      <a:latin typeface="Myriad Pro" panose="020B0503030403020204" pitchFamily="34" charset="0"/>
                      <a:cs typeface="Tahoma"/>
                    </a:rPr>
                    <a:t>Consistency</a:t>
                  </a: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b="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Belief: </a:t>
                  </a:r>
                  <a14:m>
                    <m:oMath xmlns:m="http://schemas.openxmlformats.org/officeDocument/2006/math">
                      <m:r>
                        <a:rPr lang="de-DE" sz="2000" i="1" spc="-10">
                          <a:latin typeface="Cambria Math" panose="02040503050406030204" pitchFamily="18" charset="0"/>
                          <a:cs typeface="Tahoma"/>
                        </a:rPr>
                        <m:t>¬</m:t>
                      </m:r>
                      <m:d>
                        <m:dPr>
                          <m:ctrlP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 </m:t>
                          </m:r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∧</m:t>
                          </m:r>
                          <m:sSub>
                            <m:sSubPr>
                              <m:ctrlP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¬</m:t>
                          </m:r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                      Axiom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spc="-10" dirty="0">
                          <a:latin typeface="Cambria Math" panose="02040503050406030204" pitchFamily="18" charset="0"/>
                          <a:cs typeface="Tahoma"/>
                        </a:rPr>
                        <m:t>D</m:t>
                      </m:r>
                      <m:d>
                        <m:dPr>
                          <m:ctrlPr>
                            <a:rPr lang="de-DE" sz="2000" i="1" spc="-10" dirty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 spc="-10" dirty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000" i="1" spc="-10" dirty="0">
                                  <a:latin typeface="Cambria Math" panose="02040503050406030204" pitchFamily="18" charset="0"/>
                                  <a:cs typeface="Tahoma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2000" i="1" spc="-10" dirty="0"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Positive </a:t>
                  </a:r>
                  <a:r>
                    <a:rPr lang="de-DE" sz="2000" b="0" spc="-10" dirty="0" err="1">
                      <a:latin typeface="Myriad Pro" panose="020B0503030403020204" pitchFamily="34" charset="0"/>
                      <a:cs typeface="Tahoma"/>
                    </a:rPr>
                    <a:t>Introspection</a:t>
                  </a: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: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 →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		    Axiom </a:t>
                  </a: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4(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endParaRPr lang="de-DE" sz="2000" b="0" spc="-10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Negative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Introspection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¬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 →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¬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		    Axiom </a:t>
                  </a:r>
                  <a14:m>
                    <m:oMath xmlns:m="http://schemas.openxmlformats.org/officeDocument/2006/math">
                      <m:r>
                        <a:rPr lang="de-DE" sz="2000" b="0" i="0" spc="-10" smtClean="0">
                          <a:latin typeface="Cambria Math" panose="02040503050406030204" pitchFamily="18" charset="0"/>
                          <a:cs typeface="Tahoma"/>
                        </a:rPr>
                        <m:t>5(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		</a:t>
                  </a:r>
                </a:p>
              </p:txBody>
            </p:sp>
          </mc:Choice>
          <mc:Fallback xmlns="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868FFD96-E995-3941-A47C-C7A6CE214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2917332"/>
                </a:xfrm>
                <a:prstGeom prst="rect">
                  <a:avLst/>
                </a:prstGeom>
                <a:blipFill>
                  <a:blip r:embed="rId2"/>
                  <a:stretch>
                    <a:fillRect l="-773" t="-87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432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23E9F-5BDC-D74C-AAEB-B9264E4F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Axiomatics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A8A030-F0CF-9A46-AFB7-224C35D3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A9F8EFB-E7D2-5C45-82B1-CA94AE6200AB}"/>
              </a:ext>
            </a:extLst>
          </p:cNvPr>
          <p:cNvGrpSpPr/>
          <p:nvPr/>
        </p:nvGrpSpPr>
        <p:grpSpPr>
          <a:xfrm>
            <a:off x="323528" y="1340768"/>
            <a:ext cx="7888588" cy="3357809"/>
            <a:chOff x="323528" y="1340768"/>
            <a:chExt cx="7888588" cy="3357809"/>
          </a:xfrm>
        </p:grpSpPr>
        <p:sp>
          <p:nvSpPr>
            <p:cNvPr id="12" name="object 19">
              <a:extLst>
                <a:ext uri="{FF2B5EF4-FFF2-40B4-BE49-F238E27FC236}">
                  <a16:creationId xmlns:a16="http://schemas.microsoft.com/office/drawing/2014/main" id="{7D982617-8136-D445-9D06-EE810E6EEBE9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(Properties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of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calculus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ject 20">
                  <a:extLst>
                    <a:ext uri="{FF2B5EF4-FFF2-40B4-BE49-F238E27FC236}">
                      <a16:creationId xmlns:a16="http://schemas.microsoft.com/office/drawing/2014/main" id="{4F18D400-A037-DB44-A1C3-51B699DA8817}"/>
                    </a:ext>
                  </a:extLst>
                </p:cNvPr>
                <p:cNvSpPr txBox="1"/>
                <p:nvPr/>
              </p:nvSpPr>
              <p:spPr>
                <a:xfrm>
                  <a:off x="323528" y="1763054"/>
                  <a:ext cx="7888588" cy="2935523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108000" tIns="64174" rIns="108000" bIns="0" rtlCol="0">
                  <a:spAutoFit/>
                </a:bodyPr>
                <a:lstStyle/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600" dirty="0"/>
                    <a:t>Sound </a:t>
                  </a:r>
                  <a:r>
                    <a:rPr lang="de-DE" sz="2600" dirty="0" err="1"/>
                    <a:t>and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complete</a:t>
                  </a:r>
                  <a:r>
                    <a:rPr lang="de-DE" sz="2600" dirty="0"/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800" i="1" spc="-1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800" i="1" spc="-10">
                              <a:latin typeface="Cambria Math" panose="02040503050406030204" pitchFamily="18" charset="0"/>
                              <a:cs typeface="Tahoma"/>
                            </a:rPr>
                            <m:t>⊢</m:t>
                          </m:r>
                        </m:e>
                        <m:sub>
                          <m:r>
                            <a:rPr lang="de-DE" sz="2800" i="1" spc="-10">
                              <a:latin typeface="Cambria Math" panose="02040503050406030204" pitchFamily="18" charset="0"/>
                              <a:cs typeface="Tahoma"/>
                            </a:rPr>
                            <m:t>𝐾𝐷</m:t>
                          </m:r>
                          <m:sSub>
                            <m:sSubPr>
                              <m:ctrlPr>
                                <a:rPr lang="de-DE" sz="28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8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45</m:t>
                              </m:r>
                            </m:e>
                            <m:sub>
                              <m:r>
                                <a:rPr lang="de-DE" sz="28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de-DE" sz="2600" dirty="0"/>
                    <a:t>  </a:t>
                  </a:r>
                  <a:r>
                    <a:rPr lang="de-DE" sz="2600" dirty="0" err="1"/>
                    <a:t>iff</a:t>
                  </a:r>
                  <a:r>
                    <a:rPr lang="de-DE" sz="2600" dirty="0"/>
                    <a:t>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800" i="1" spc="-1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8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⊨</m:t>
                          </m:r>
                        </m:e>
                        <m:sub>
                          <m:r>
                            <a:rPr lang="de-DE" sz="2800" i="1" spc="-10">
                              <a:latin typeface="Cambria Math" panose="02040503050406030204" pitchFamily="18" charset="0"/>
                              <a:cs typeface="Tahoma"/>
                            </a:rPr>
                            <m:t>𝐾𝐷</m:t>
                          </m:r>
                          <m:sSub>
                            <m:sSubPr>
                              <m:ctrlPr>
                                <a:rPr lang="de-DE" sz="28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8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45</m:t>
                              </m:r>
                            </m:e>
                            <m:sub>
                              <m:r>
                                <a:rPr lang="de-DE" sz="28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de-DE" sz="2600" dirty="0"/>
                    <a:t> 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600" dirty="0" err="1"/>
                    <a:t>Decidable</a:t>
                  </a:r>
                  <a:r>
                    <a:rPr lang="de-DE" sz="2600" dirty="0"/>
                    <a:t> 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600" dirty="0" err="1"/>
                    <a:t>Complexity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of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𝐾𝐷</m:t>
                      </m:r>
                      <m:sSub>
                        <m:sSubPr>
                          <m:ctrlPr>
                            <a:rPr lang="de-DE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b>
                          <m:r>
                            <a:rPr lang="de-DE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sz="2600" dirty="0"/>
                    <a:t>-</a:t>
                  </a:r>
                  <a:r>
                    <a:rPr lang="de-DE" sz="2600" dirty="0" err="1"/>
                    <a:t>satisfiability</a:t>
                  </a:r>
                  <a:r>
                    <a:rPr lang="de-DE" sz="2600" dirty="0"/>
                    <a:t> </a:t>
                  </a:r>
                </a:p>
                <a:p>
                  <a:pPr marL="914400" lvl="1" indent="-457200">
                    <a:buFont typeface="Arial" panose="020B0604020202020204" pitchFamily="34" charset="0"/>
                    <a:buChar char="•"/>
                  </a:pPr>
                  <a:r>
                    <a:rPr lang="de-DE" sz="2600" dirty="0"/>
                    <a:t>NP-</a:t>
                  </a:r>
                  <a:r>
                    <a:rPr lang="de-DE" sz="2600" dirty="0" err="1"/>
                    <a:t>complete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if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de-DE" sz="2600" dirty="0"/>
                </a:p>
                <a:p>
                  <a:pPr marL="914400" lvl="1" indent="-457200">
                    <a:buFont typeface="Arial" panose="020B0604020202020204" pitchFamily="34" charset="0"/>
                    <a:buChar char="•"/>
                  </a:pPr>
                  <a:r>
                    <a:rPr lang="de-DE" sz="2600" dirty="0"/>
                    <a:t>PSPACE-</a:t>
                  </a:r>
                  <a:r>
                    <a:rPr lang="de-DE" sz="2600" dirty="0" err="1"/>
                    <a:t>complete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if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a14:m>
                  <a:endParaRPr lang="de-DE" sz="2600" dirty="0"/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600" dirty="0" err="1"/>
                    <a:t>For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de-DE" sz="2600" dirty="0"/>
                    <a:t> </a:t>
                  </a:r>
                  <a:r>
                    <a:rPr lang="de-DE" sz="2600" dirty="0" err="1"/>
                    <a:t>there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exists</a:t>
                  </a:r>
                  <a:r>
                    <a:rPr lang="de-DE" sz="2600" dirty="0"/>
                    <a:t> a normal form: modal </a:t>
                  </a:r>
                  <a:r>
                    <a:rPr lang="de-DE" sz="2600" dirty="0" err="1"/>
                    <a:t>depth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endParaRPr lang="de-DE" sz="2600" dirty="0"/>
                </a:p>
              </p:txBody>
            </p:sp>
          </mc:Choice>
          <mc:Fallback xmlns="">
            <p:sp>
              <p:nvSpPr>
                <p:cNvPr id="13" name="object 20">
                  <a:extLst>
                    <a:ext uri="{FF2B5EF4-FFF2-40B4-BE49-F238E27FC236}">
                      <a16:creationId xmlns:a16="http://schemas.microsoft.com/office/drawing/2014/main" id="{4F18D400-A037-DB44-A1C3-51B699DA88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763054"/>
                  <a:ext cx="7888588" cy="2935523"/>
                </a:xfrm>
                <a:prstGeom prst="rect">
                  <a:avLst/>
                </a:prstGeom>
                <a:blipFill>
                  <a:blip r:embed="rId2"/>
                  <a:stretch>
                    <a:fillRect l="-96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42557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C0963-CF22-864A-AA79-113C41E7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</a:t>
            </a:r>
            <a:r>
              <a:rPr lang="de-DE" dirty="0" err="1"/>
              <a:t>Omniscience</a:t>
            </a:r>
            <a:r>
              <a:rPr lang="de-DE" dirty="0"/>
              <a:t> </a:t>
            </a:r>
            <a:r>
              <a:rPr lang="de-DE" dirty="0" err="1"/>
              <a:t>problem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363DB1D-1F9C-E04D-8744-4FAFE3AAF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Closure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under</a:t>
                </a:r>
                <a:r>
                  <a:rPr lang="de-DE" dirty="0"/>
                  <a:t> </a:t>
                </a:r>
                <a:r>
                  <a:rPr lang="de-DE" dirty="0" err="1"/>
                  <a:t>inference</a:t>
                </a:r>
                <a:r>
                  <a:rPr lang="de-DE" dirty="0"/>
                  <a:t> (</a:t>
                </a:r>
                <a:r>
                  <a:rPr lang="de-DE" dirty="0" err="1"/>
                  <a:t>see</a:t>
                </a:r>
                <a:r>
                  <a:rPr lang="de-DE" dirty="0"/>
                  <a:t>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 in </a:t>
                </a:r>
                <a:r>
                  <a:rPr lang="de-DE" dirty="0" err="1"/>
                  <a:t>calculus</a:t>
                </a:r>
                <a:r>
                  <a:rPr lang="de-DE" dirty="0"/>
                  <a:t>)</a:t>
                </a:r>
              </a:p>
              <a:p>
                <a:r>
                  <a:rPr lang="de-DE" dirty="0"/>
                  <a:t>This </a:t>
                </a:r>
                <a:r>
                  <a:rPr lang="de-DE" dirty="0" err="1"/>
                  <a:t>is</a:t>
                </a:r>
                <a:r>
                  <a:rPr lang="de-DE" dirty="0"/>
                  <a:t> not </a:t>
                </a:r>
                <a:r>
                  <a:rPr lang="de-DE" dirty="0" err="1"/>
                  <a:t>realistic</a:t>
                </a:r>
                <a:r>
                  <a:rPr lang="de-DE" dirty="0"/>
                  <a:t> - in </a:t>
                </a:r>
                <a:r>
                  <a:rPr lang="de-DE" dirty="0" err="1"/>
                  <a:t>particular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ressource</a:t>
                </a:r>
                <a:r>
                  <a:rPr lang="de-DE" dirty="0"/>
                  <a:t> </a:t>
                </a:r>
                <a:r>
                  <a:rPr lang="de-DE" dirty="0" err="1"/>
                  <a:t>bounded</a:t>
                </a:r>
                <a:r>
                  <a:rPr lang="de-DE" dirty="0"/>
                  <a:t> </a:t>
                </a:r>
                <a:r>
                  <a:rPr lang="de-DE" dirty="0" err="1"/>
                  <a:t>agents</a:t>
                </a:r>
                <a:r>
                  <a:rPr lang="de-DE" dirty="0"/>
                  <a:t>. </a:t>
                </a:r>
              </a:p>
              <a:p>
                <a:endParaRPr lang="de-DE" dirty="0"/>
              </a:p>
              <a:p>
                <a:r>
                  <a:rPr lang="de-DE" dirty="0"/>
                  <a:t>(Negative) </a:t>
                </a:r>
                <a:r>
                  <a:rPr lang="de-DE" dirty="0" err="1"/>
                  <a:t>Introspection</a:t>
                </a:r>
                <a:r>
                  <a:rPr lang="de-DE" dirty="0"/>
                  <a:t> also </a:t>
                </a:r>
                <a:r>
                  <a:rPr lang="de-DE" dirty="0" err="1"/>
                  <a:t>criticised</a:t>
                </a:r>
                <a:r>
                  <a:rPr lang="de-DE" dirty="0"/>
                  <a:t> (Lenzen 78)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363DB1D-1F9C-E04D-8744-4FAFE3AAF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9B7F0E-41EB-BA4C-B64B-D7307D81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15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71482-29BB-E14D-AC56-AA83D82C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belief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probability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5A042F6-31AA-5842-8280-0D5CCEA578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𝐾𝐷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‘s </a:t>
                </a:r>
                <a:r>
                  <a:rPr lang="de-DE" dirty="0" err="1"/>
                  <a:t>notion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belief </a:t>
                </a:r>
                <a:r>
                  <a:rPr lang="de-DE" dirty="0" err="1"/>
                  <a:t>is</a:t>
                </a:r>
                <a:r>
                  <a:rPr lang="de-DE" dirty="0"/>
                  <a:t> strong („</a:t>
                </a:r>
                <a:r>
                  <a:rPr lang="de-DE" dirty="0" err="1"/>
                  <a:t>conviction</a:t>
                </a:r>
                <a:r>
                  <a:rPr lang="de-DE" dirty="0"/>
                  <a:t>“)</a:t>
                </a:r>
              </a:p>
              <a:p>
                <a:r>
                  <a:rPr lang="de-DE" dirty="0" err="1"/>
                  <a:t>Weaker</a:t>
                </a:r>
                <a:r>
                  <a:rPr lang="de-DE" dirty="0"/>
                  <a:t> </a:t>
                </a:r>
                <a:r>
                  <a:rPr lang="de-DE" dirty="0" err="1"/>
                  <a:t>version</a:t>
                </a:r>
                <a:r>
                  <a:rPr lang="de-DE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classical</a:t>
                </a:r>
                <a:r>
                  <a:rPr lang="de-DE" dirty="0"/>
                  <a:t> </a:t>
                </a:r>
                <a:r>
                  <a:rPr lang="de-DE" dirty="0" err="1"/>
                  <a:t>semantics</a:t>
                </a:r>
                <a:r>
                  <a:rPr lang="de-DE" dirty="0"/>
                  <a:t>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amounts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 err="1"/>
                  <a:t>Semantics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where</a:t>
                </a:r>
                <a:r>
                  <a:rPr lang="de-DE" dirty="0"/>
                  <a:t>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𝐴𝐺𝑇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iff</a:t>
                </a:r>
                <a:r>
                  <a:rPr lang="de-DE" dirty="0"/>
                  <a:t> </a:t>
                </a:r>
                <a:r>
                  <a:rPr lang="de-DE" dirty="0" err="1"/>
                  <a:t>among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accessible</a:t>
                </a:r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r>
                  <a:rPr lang="de-DE" dirty="0"/>
                  <a:t> </a:t>
                </a:r>
                <a:r>
                  <a:rPr lang="de-DE" dirty="0" err="1"/>
                  <a:t>there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more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not valid!</a:t>
                </a:r>
              </a:p>
              <a:p>
                <a:pPr lvl="1"/>
                <a:r>
                  <a:rPr lang="de-DE" dirty="0" err="1"/>
                  <a:t>Weakening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Kripke</a:t>
                </a:r>
                <a:r>
                  <a:rPr lang="de-DE" dirty="0"/>
                  <a:t> </a:t>
                </a:r>
                <a:r>
                  <a:rPr lang="de-DE" dirty="0" err="1"/>
                  <a:t>semantics</a:t>
                </a:r>
                <a:r>
                  <a:rPr lang="de-DE" dirty="0"/>
                  <a:t>: </a:t>
                </a:r>
                <a:r>
                  <a:rPr lang="de-DE" dirty="0" err="1"/>
                  <a:t>neighbourhood</a:t>
                </a:r>
                <a:r>
                  <a:rPr lang="de-DE" dirty="0"/>
                  <a:t> </a:t>
                </a:r>
                <a:r>
                  <a:rPr lang="de-DE" dirty="0" err="1"/>
                  <a:t>semantics</a:t>
                </a:r>
                <a:r>
                  <a:rPr lang="de-DE" dirty="0"/>
                  <a:t> (Burgess 1969), (Lenzen 1978)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5A042F6-31AA-5842-8280-0D5CCEA57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24FB13-7054-7D49-B7B5-DB69CA2B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5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CCE98-615C-7F43-B2C4-7314E254C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</a:t>
            </a:r>
            <a:r>
              <a:rPr lang="de-DE" dirty="0" err="1"/>
              <a:t>Graded</a:t>
            </a:r>
            <a:r>
              <a:rPr lang="de-DE" dirty="0"/>
              <a:t> Belief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4F93DCB-3A51-FA4C-8E4F-8D95FC5257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Language: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de-DE" dirty="0"/>
                  <a:t>„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believes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degree</a:t>
                </a:r>
                <a:r>
                  <a:rPr lang="de-DE" dirty="0"/>
                  <a:t> at least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                     (where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de-DE" dirty="0"/>
                  <a:t>)</a:t>
                </a:r>
              </a:p>
              <a:p>
                <a:r>
                  <a:rPr lang="de-DE" dirty="0" err="1"/>
                  <a:t>Semantics</a:t>
                </a:r>
                <a:r>
                  <a:rPr lang="de-DE" dirty="0"/>
                  <a:t>: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where</a:t>
                </a:r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𝐴𝐺𝑇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×[0,1]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→(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such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Linear </a:t>
                </a:r>
                <a:r>
                  <a:rPr lang="de-DE" dirty="0" err="1"/>
                  <a:t>chain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accesibility</a:t>
                </a:r>
                <a:r>
                  <a:rPr lang="de-DE" dirty="0"/>
                  <a:t> </a:t>
                </a:r>
                <a:r>
                  <a:rPr lang="de-DE" dirty="0" err="1"/>
                  <a:t>relations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 (-&gt; „</a:t>
                </a:r>
                <a:r>
                  <a:rPr lang="de-DE" dirty="0" err="1"/>
                  <a:t>system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spheres</a:t>
                </a:r>
                <a:r>
                  <a:rPr lang="de-DE" dirty="0"/>
                  <a:t>“)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 „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at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worl</a:t>
                </a:r>
                <a:r>
                  <a:rPr lang="de-DE" dirty="0"/>
                  <a:t>d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has</a:t>
                </a:r>
                <a:r>
                  <a:rPr lang="de-DE" dirty="0"/>
                  <a:t> </a:t>
                </a:r>
                <a:r>
                  <a:rPr lang="de-DE" dirty="0" err="1"/>
                  <a:t>degree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possibility</a:t>
                </a:r>
                <a:r>
                  <a:rPr lang="de-DE" dirty="0"/>
                  <a:t> at least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Axiomatics</a:t>
                </a:r>
                <a:r>
                  <a:rPr lang="de-DE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𝐾𝐷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45(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every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de-DE" dirty="0"/>
                </a:b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4F93DCB-3A51-FA4C-8E4F-8D95FC5257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020" r="-4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CB9883-2905-F24F-B6F4-7884EDBA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68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FE7FC39-1C7A-D44F-AEB5-B8577038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Knowledge </a:t>
            </a:r>
            <a:r>
              <a:rPr lang="de-DE" dirty="0" err="1"/>
              <a:t>vs</a:t>
            </a:r>
            <a:r>
              <a:rPr lang="de-DE" dirty="0"/>
              <a:t> Belief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CDD73C9-69F1-2B4A-8A1C-55212F58D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3B8CFF-CEDC-C546-B14D-449D405B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990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C5F66-173F-2E41-8753-3840091E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Can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belief?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4F06C8F-2C03-5143-82B3-0AB9047681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The </a:t>
                </a:r>
                <a:r>
                  <a:rPr lang="de-DE" dirty="0" err="1"/>
                  <a:t>antique</a:t>
                </a:r>
                <a:r>
                  <a:rPr lang="de-DE" dirty="0"/>
                  <a:t> </a:t>
                </a:r>
                <a:r>
                  <a:rPr lang="de-DE" dirty="0" err="1"/>
                  <a:t>definition</a:t>
                </a:r>
                <a:r>
                  <a:rPr lang="de-DE" dirty="0"/>
                  <a:t> </a:t>
                </a:r>
                <a:r>
                  <a:rPr lang="de-DE" dirty="0" err="1"/>
                  <a:t>according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Platon (</a:t>
                </a:r>
                <a:r>
                  <a:rPr lang="de-DE" dirty="0" err="1"/>
                  <a:t>Theaetetus</a:t>
                </a:r>
                <a:r>
                  <a:rPr lang="de-DE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... </a:t>
                </a:r>
                <a:br>
                  <a:rPr lang="de-DE" dirty="0"/>
                </a:br>
                <a:r>
                  <a:rPr lang="de-DE" dirty="0"/>
                  <a:t>Problem: </a:t>
                </a:r>
                <a:r>
                  <a:rPr lang="de-DE" dirty="0" err="1"/>
                  <a:t>knowledge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accident</a:t>
                </a:r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h𝑎𝑠𝐽𝑢𝑠𝑡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 </a:t>
                </a:r>
                <a:br>
                  <a:rPr lang="de-DE" dirty="0"/>
                </a:br>
                <a:r>
                  <a:rPr lang="de-DE" dirty="0"/>
                  <a:t>„Knowledge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justified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 belief“</a:t>
                </a:r>
              </a:p>
              <a:p>
                <a:pPr lvl="1"/>
                <a:endParaRPr lang="de-DE" dirty="0"/>
              </a:p>
              <a:p>
                <a:r>
                  <a:rPr lang="de-DE" dirty="0"/>
                  <a:t>Held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more</a:t>
                </a:r>
                <a:r>
                  <a:rPr lang="de-DE" dirty="0"/>
                  <a:t> </a:t>
                </a:r>
                <a:r>
                  <a:rPr lang="de-DE" dirty="0" err="1"/>
                  <a:t>than</a:t>
                </a:r>
                <a:r>
                  <a:rPr lang="de-DE" dirty="0"/>
                  <a:t> 2000 </a:t>
                </a:r>
                <a:r>
                  <a:rPr lang="de-DE" dirty="0" err="1"/>
                  <a:t>years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:r>
                  <a:rPr lang="de-DE" dirty="0" err="1"/>
                  <a:t>comes</a:t>
                </a:r>
                <a:r>
                  <a:rPr lang="de-DE" dirty="0"/>
                  <a:t> </a:t>
                </a:r>
                <a:r>
                  <a:rPr lang="de-DE" dirty="0" err="1"/>
                  <a:t>Gettier</a:t>
                </a:r>
                <a:endParaRPr lang="de-DE" dirty="0"/>
              </a:p>
              <a:p>
                <a:pPr lvl="1"/>
                <a:r>
                  <a:rPr lang="de-DE" dirty="0"/>
                  <a:t>Fun </a:t>
                </a:r>
                <a:r>
                  <a:rPr lang="de-DE" dirty="0" err="1"/>
                  <a:t>fact</a:t>
                </a:r>
                <a:r>
                  <a:rPr lang="de-DE" dirty="0"/>
                  <a:t>: </a:t>
                </a:r>
                <a:r>
                  <a:rPr lang="de-DE" dirty="0" err="1"/>
                  <a:t>idea</a:t>
                </a:r>
                <a:r>
                  <a:rPr lang="de-DE" dirty="0"/>
                  <a:t> </a:t>
                </a:r>
                <a:r>
                  <a:rPr lang="de-DE" dirty="0" err="1"/>
                  <a:t>written</a:t>
                </a:r>
                <a:r>
                  <a:rPr lang="de-DE" dirty="0"/>
                  <a:t> on </a:t>
                </a:r>
                <a:r>
                  <a:rPr lang="de-DE" dirty="0" err="1"/>
                  <a:t>napkin</a:t>
                </a:r>
                <a:endParaRPr lang="de-DE" dirty="0"/>
              </a:p>
              <a:p>
                <a:pPr lvl="1"/>
                <a:r>
                  <a:rPr lang="de-DE" dirty="0" err="1"/>
                  <a:t>leading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a </a:t>
                </a:r>
                <a:r>
                  <a:rPr lang="de-DE" dirty="0" err="1"/>
                  <a:t>highly</a:t>
                </a:r>
                <a:r>
                  <a:rPr lang="de-DE" dirty="0"/>
                  <a:t> </a:t>
                </a:r>
                <a:r>
                  <a:rPr lang="de-DE" dirty="0" err="1"/>
                  <a:t>influential</a:t>
                </a:r>
                <a:r>
                  <a:rPr lang="de-DE" dirty="0"/>
                  <a:t> 2 </a:t>
                </a:r>
                <a:r>
                  <a:rPr lang="de-DE" dirty="0" err="1"/>
                  <a:t>page</a:t>
                </a:r>
                <a:r>
                  <a:rPr lang="de-DE" dirty="0"/>
                  <a:t> </a:t>
                </a:r>
                <a:r>
                  <a:rPr lang="de-DE" dirty="0" err="1"/>
                  <a:t>paper</a:t>
                </a:r>
                <a:r>
                  <a:rPr lang="de-DE" dirty="0"/>
                  <a:t> (in </a:t>
                </a:r>
                <a:r>
                  <a:rPr lang="de-DE" dirty="0" err="1"/>
                  <a:t>analytical</a:t>
                </a:r>
                <a:r>
                  <a:rPr lang="de-DE" dirty="0"/>
                  <a:t> </a:t>
                </a:r>
                <a:r>
                  <a:rPr lang="de-DE" dirty="0" err="1"/>
                  <a:t>philosophy</a:t>
                </a:r>
                <a:r>
                  <a:rPr lang="de-DE" dirty="0"/>
                  <a:t>) (</a:t>
                </a:r>
                <a:r>
                  <a:rPr lang="de-DE" dirty="0" err="1"/>
                  <a:t>Gettier</a:t>
                </a:r>
                <a:r>
                  <a:rPr lang="de-DE" dirty="0"/>
                  <a:t> 1963) </a:t>
                </a:r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4F06C8F-2C03-5143-82B3-0AB9047681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96A01F-E0B6-1F4F-B8AB-C6647319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778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AA72F-73C8-A847-BEF0-650A9F79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Gettiers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counterexamples</a:t>
            </a:r>
            <a:r>
              <a:rPr lang="de-DE" dirty="0"/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EDCBEF3-8B32-B245-9A8B-A93321DCF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330824" cy="444500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Scenario 1</a:t>
            </a:r>
          </a:p>
          <a:p>
            <a:r>
              <a:rPr lang="de-DE" sz="2000" dirty="0"/>
              <a:t>Smith </a:t>
            </a:r>
            <a:r>
              <a:rPr lang="de-DE" sz="2000" dirty="0" err="1"/>
              <a:t>and</a:t>
            </a:r>
            <a:r>
              <a:rPr lang="de-DE" sz="2000" dirty="0"/>
              <a:t> Jones </a:t>
            </a:r>
            <a:r>
              <a:rPr lang="de-DE" sz="2000" dirty="0" err="1"/>
              <a:t>apply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a </a:t>
            </a:r>
            <a:r>
              <a:rPr lang="de-DE" sz="2000" dirty="0" err="1"/>
              <a:t>job</a:t>
            </a:r>
            <a:endParaRPr lang="de-DE" sz="2000" dirty="0"/>
          </a:p>
          <a:p>
            <a:r>
              <a:rPr lang="de-DE" sz="2000" dirty="0"/>
              <a:t>Smith </a:t>
            </a:r>
            <a:r>
              <a:rPr lang="de-DE" sz="2000" dirty="0" err="1"/>
              <a:t>believes</a:t>
            </a:r>
            <a:r>
              <a:rPr lang="de-DE" sz="2000" dirty="0"/>
              <a:t> (</a:t>
            </a:r>
            <a:r>
              <a:rPr lang="de-DE" sz="2000" dirty="0" err="1"/>
              <a:t>justifiably</a:t>
            </a:r>
            <a:r>
              <a:rPr lang="de-DE" sz="2000" dirty="0"/>
              <a:t>):  </a:t>
            </a:r>
            <a:br>
              <a:rPr lang="de-DE" sz="2000" dirty="0"/>
            </a:br>
            <a:r>
              <a:rPr lang="de-DE" sz="2000" dirty="0"/>
              <a:t>(p) Jones will </a:t>
            </a:r>
            <a:r>
              <a:rPr lang="de-DE" sz="2000" dirty="0" err="1"/>
              <a:t>get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Job &amp;  </a:t>
            </a:r>
            <a:br>
              <a:rPr lang="de-DE" sz="2000" dirty="0"/>
            </a:br>
            <a:r>
              <a:rPr lang="de-DE" sz="2000" dirty="0"/>
              <a:t>      John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ten</a:t>
            </a:r>
            <a:r>
              <a:rPr lang="de-DE" sz="2000" dirty="0"/>
              <a:t> </a:t>
            </a:r>
            <a:r>
              <a:rPr lang="de-DE" sz="2000" dirty="0" err="1"/>
              <a:t>coins</a:t>
            </a:r>
            <a:r>
              <a:rPr lang="de-DE" sz="2000" dirty="0"/>
              <a:t> in </a:t>
            </a:r>
            <a:r>
              <a:rPr lang="de-DE" sz="2000" dirty="0" err="1"/>
              <a:t>his</a:t>
            </a:r>
            <a:r>
              <a:rPr lang="de-DE" sz="2000" dirty="0"/>
              <a:t> </a:t>
            </a:r>
            <a:r>
              <a:rPr lang="de-DE" sz="2000" dirty="0" err="1"/>
              <a:t>pocket</a:t>
            </a:r>
            <a:endParaRPr lang="de-DE" sz="2000" dirty="0"/>
          </a:p>
          <a:p>
            <a:r>
              <a:rPr lang="de-DE" sz="2000" dirty="0"/>
              <a:t>Smith </a:t>
            </a:r>
            <a:r>
              <a:rPr lang="de-DE" sz="2000" dirty="0" err="1"/>
              <a:t>believes</a:t>
            </a:r>
            <a:r>
              <a:rPr lang="de-DE" sz="2000" dirty="0"/>
              <a:t> also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entailed</a:t>
            </a:r>
            <a:r>
              <a:rPr lang="de-DE" sz="2000" dirty="0"/>
              <a:t> </a:t>
            </a:r>
            <a:r>
              <a:rPr lang="de-DE" sz="2000" dirty="0" err="1"/>
              <a:t>assertion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/>
              <a:t>(r) The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who</a:t>
            </a:r>
            <a:r>
              <a:rPr lang="de-DE" sz="2000" dirty="0"/>
              <a:t> </a:t>
            </a:r>
            <a:r>
              <a:rPr lang="de-DE" sz="2000" dirty="0" err="1"/>
              <a:t>gets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job</a:t>
            </a:r>
            <a:r>
              <a:rPr lang="de-DE" sz="2000" dirty="0"/>
              <a:t>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ten</a:t>
            </a:r>
            <a:r>
              <a:rPr lang="de-DE" sz="2000" dirty="0"/>
              <a:t> </a:t>
            </a:r>
            <a:r>
              <a:rPr lang="de-DE" sz="2000" dirty="0" err="1"/>
              <a:t>coins</a:t>
            </a:r>
            <a:r>
              <a:rPr lang="de-DE" sz="2000" dirty="0"/>
              <a:t> in </a:t>
            </a:r>
            <a:r>
              <a:rPr lang="de-DE" sz="2000" dirty="0" err="1"/>
              <a:t>his</a:t>
            </a:r>
            <a:r>
              <a:rPr lang="de-DE" sz="2000" dirty="0"/>
              <a:t> </a:t>
            </a:r>
            <a:r>
              <a:rPr lang="de-DE" sz="2000" dirty="0" err="1"/>
              <a:t>pocket</a:t>
            </a:r>
            <a:r>
              <a:rPr lang="de-DE" sz="2000" dirty="0"/>
              <a:t>.  </a:t>
            </a:r>
          </a:p>
          <a:p>
            <a:r>
              <a:rPr lang="de-DE" sz="2000" dirty="0" err="1"/>
              <a:t>Coincidence</a:t>
            </a:r>
            <a:r>
              <a:rPr lang="de-DE" sz="2000" dirty="0"/>
              <a:t> : Smith </a:t>
            </a:r>
            <a:r>
              <a:rPr lang="de-DE" sz="2000" dirty="0" err="1"/>
              <a:t>gets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job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Smith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ten</a:t>
            </a:r>
            <a:r>
              <a:rPr lang="de-DE" sz="2000" dirty="0"/>
              <a:t> </a:t>
            </a:r>
            <a:r>
              <a:rPr lang="de-DE" sz="2000" dirty="0" err="1"/>
              <a:t>coins</a:t>
            </a:r>
            <a:r>
              <a:rPr lang="de-DE" sz="2000" dirty="0"/>
              <a:t> in </a:t>
            </a:r>
            <a:r>
              <a:rPr lang="de-DE" sz="2000" dirty="0" err="1"/>
              <a:t>his</a:t>
            </a:r>
            <a:r>
              <a:rPr lang="de-DE" sz="2000" dirty="0"/>
              <a:t> </a:t>
            </a:r>
            <a:r>
              <a:rPr lang="de-DE" sz="2000" dirty="0" err="1"/>
              <a:t>pocket</a:t>
            </a:r>
            <a:r>
              <a:rPr lang="de-DE" sz="2000" dirty="0"/>
              <a:t>. </a:t>
            </a:r>
          </a:p>
          <a:p>
            <a:r>
              <a:rPr lang="de-DE" sz="2000" dirty="0">
                <a:solidFill>
                  <a:srgbClr val="FF0000"/>
                </a:solidFill>
              </a:rPr>
              <a:t>Smith „</a:t>
            </a:r>
            <a:r>
              <a:rPr lang="de-DE" sz="2000" dirty="0" err="1">
                <a:solidFill>
                  <a:srgbClr val="FF0000"/>
                </a:solidFill>
              </a:rPr>
              <a:t>knew</a:t>
            </a:r>
            <a:r>
              <a:rPr lang="de-DE" sz="2000" dirty="0">
                <a:solidFill>
                  <a:srgbClr val="FF0000"/>
                </a:solidFill>
              </a:rPr>
              <a:t>“ (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>
                <a:solidFill>
                  <a:srgbClr val="FF0000"/>
                </a:solidFill>
              </a:rPr>
              <a:t>) </a:t>
            </a:r>
            <a:r>
              <a:rPr lang="de-DE" sz="2000" dirty="0" err="1">
                <a:solidFill>
                  <a:srgbClr val="FF0000"/>
                </a:solidFill>
              </a:rPr>
              <a:t>only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by</a:t>
            </a:r>
            <a:r>
              <a:rPr lang="de-DE" sz="2000" dirty="0">
                <a:solidFill>
                  <a:srgbClr val="FF0000"/>
                </a:solidFill>
              </a:rPr>
              <a:t>  </a:t>
            </a:r>
            <a:r>
              <a:rPr lang="de-DE" sz="2000" dirty="0" err="1">
                <a:solidFill>
                  <a:srgbClr val="FF0000"/>
                </a:solidFill>
              </a:rPr>
              <a:t>chance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42606B-CA30-5349-B628-4933B3462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3898776" cy="444500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Scenario 2</a:t>
            </a:r>
          </a:p>
          <a:p>
            <a:r>
              <a:rPr lang="de-DE" sz="2000" dirty="0"/>
              <a:t>Smith </a:t>
            </a:r>
            <a:r>
              <a:rPr lang="de-DE" sz="2000" dirty="0" err="1"/>
              <a:t>justifiably</a:t>
            </a:r>
            <a:r>
              <a:rPr lang="de-DE" sz="2000" dirty="0"/>
              <a:t> </a:t>
            </a:r>
            <a:r>
              <a:rPr lang="de-DE" sz="2000" dirty="0" err="1"/>
              <a:t>believes</a:t>
            </a:r>
            <a:br>
              <a:rPr lang="de-DE" sz="2000" dirty="0"/>
            </a:br>
            <a:r>
              <a:rPr lang="de-DE" sz="2000" dirty="0"/>
              <a:t>(p) Jones </a:t>
            </a:r>
            <a:r>
              <a:rPr lang="de-DE" sz="2000" dirty="0" err="1"/>
              <a:t>owns</a:t>
            </a:r>
            <a:r>
              <a:rPr lang="de-DE" sz="2000" dirty="0"/>
              <a:t> a Ford</a:t>
            </a:r>
          </a:p>
          <a:p>
            <a:r>
              <a:rPr lang="de-DE" sz="2000" dirty="0"/>
              <a:t>Smith also </a:t>
            </a:r>
            <a:r>
              <a:rPr lang="de-DE" sz="2000" dirty="0" err="1"/>
              <a:t>believes</a:t>
            </a:r>
            <a:r>
              <a:rPr lang="de-DE" sz="2000" dirty="0"/>
              <a:t> in </a:t>
            </a:r>
            <a:r>
              <a:rPr lang="de-DE" sz="2000" dirty="0" err="1"/>
              <a:t>entailed</a:t>
            </a:r>
            <a:r>
              <a:rPr lang="de-DE" sz="2000" dirty="0"/>
              <a:t> </a:t>
            </a:r>
            <a:r>
              <a:rPr lang="de-DE" sz="2000" dirty="0" err="1"/>
              <a:t>assertion</a:t>
            </a:r>
            <a:endParaRPr lang="de-DE" sz="2000" dirty="0"/>
          </a:p>
          <a:p>
            <a:r>
              <a:rPr lang="de-DE" sz="2000" dirty="0"/>
              <a:t>(</a:t>
            </a:r>
            <a:r>
              <a:rPr lang="de-DE" sz="2000" dirty="0" err="1"/>
              <a:t>r</a:t>
            </a:r>
            <a:r>
              <a:rPr lang="de-DE" sz="2000" dirty="0"/>
              <a:t>) = (p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q</a:t>
            </a:r>
            <a:r>
              <a:rPr lang="de-DE" sz="2000" dirty="0"/>
              <a:t>): Jones </a:t>
            </a:r>
            <a:r>
              <a:rPr lang="de-DE" sz="2000" dirty="0" err="1"/>
              <a:t>owns</a:t>
            </a:r>
            <a:r>
              <a:rPr lang="de-DE" sz="2000" dirty="0"/>
              <a:t> a Ford, </a:t>
            </a:r>
            <a:r>
              <a:rPr lang="de-DE" sz="2000" dirty="0" err="1"/>
              <a:t>or</a:t>
            </a:r>
            <a:r>
              <a:rPr lang="de-DE" sz="2000" dirty="0"/>
              <a:t> Brown </a:t>
            </a:r>
            <a:r>
              <a:rPr lang="de-DE" sz="2000" dirty="0" err="1"/>
              <a:t>lives</a:t>
            </a:r>
            <a:r>
              <a:rPr lang="de-DE" sz="2000" dirty="0"/>
              <a:t> in Barcelona </a:t>
            </a:r>
            <a:br>
              <a:rPr lang="de-DE" sz="2000" dirty="0"/>
            </a:br>
            <a:r>
              <a:rPr lang="de-DE" sz="2000" dirty="0"/>
              <a:t>(</a:t>
            </a:r>
            <a:r>
              <a:rPr lang="de-DE" sz="2000" dirty="0" err="1"/>
              <a:t>Though</a:t>
            </a:r>
            <a:r>
              <a:rPr lang="de-DE" sz="2000" dirty="0"/>
              <a:t> Smith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justification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q</a:t>
            </a:r>
            <a:r>
              <a:rPr lang="de-DE" sz="2000" dirty="0"/>
              <a:t>)</a:t>
            </a:r>
          </a:p>
          <a:p>
            <a:r>
              <a:rPr lang="de-DE" sz="2000" dirty="0" err="1"/>
              <a:t>Coincidence</a:t>
            </a:r>
            <a:r>
              <a:rPr lang="de-DE" sz="2000" dirty="0"/>
              <a:t>: Jones </a:t>
            </a:r>
            <a:r>
              <a:rPr lang="de-DE" sz="2000" dirty="0" err="1"/>
              <a:t>does</a:t>
            </a:r>
            <a:r>
              <a:rPr lang="de-DE" sz="2000" dirty="0"/>
              <a:t> not </a:t>
            </a:r>
            <a:r>
              <a:rPr lang="de-DE" sz="2000" dirty="0" err="1"/>
              <a:t>own</a:t>
            </a:r>
            <a:r>
              <a:rPr lang="de-DE" sz="2000" dirty="0"/>
              <a:t> Ford, but Brown </a:t>
            </a:r>
            <a:r>
              <a:rPr lang="de-DE" sz="2000" dirty="0" err="1"/>
              <a:t>lives</a:t>
            </a:r>
            <a:r>
              <a:rPr lang="de-DE" sz="2000" dirty="0"/>
              <a:t> in </a:t>
            </a:r>
            <a:r>
              <a:rPr lang="de-DE" sz="2000" dirty="0" err="1"/>
              <a:t>Barcelon</a:t>
            </a:r>
            <a:endParaRPr lang="de-DE" sz="2000" dirty="0"/>
          </a:p>
          <a:p>
            <a:r>
              <a:rPr lang="de-DE" sz="2000" dirty="0">
                <a:solidFill>
                  <a:srgbClr val="FF0000"/>
                </a:solidFill>
              </a:rPr>
              <a:t>Smith „</a:t>
            </a:r>
            <a:r>
              <a:rPr lang="de-DE" sz="2000" dirty="0" err="1">
                <a:solidFill>
                  <a:srgbClr val="FF0000"/>
                </a:solidFill>
              </a:rPr>
              <a:t>knew</a:t>
            </a:r>
            <a:r>
              <a:rPr lang="de-DE" sz="2000" dirty="0">
                <a:solidFill>
                  <a:srgbClr val="FF0000"/>
                </a:solidFill>
              </a:rPr>
              <a:t>“ (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>
                <a:solidFill>
                  <a:srgbClr val="FF0000"/>
                </a:solidFill>
              </a:rPr>
              <a:t>)  </a:t>
            </a:r>
            <a:r>
              <a:rPr lang="de-DE" sz="2000" dirty="0" err="1">
                <a:solidFill>
                  <a:srgbClr val="FF0000"/>
                </a:solidFill>
              </a:rPr>
              <a:t>only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by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chance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E599A0-C499-B54D-8453-64F9460C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2F448C-63CC-864D-8A3E-C155AB03360F}"/>
              </a:ext>
            </a:extLst>
          </p:cNvPr>
          <p:cNvSpPr txBox="1"/>
          <p:nvPr/>
        </p:nvSpPr>
        <p:spPr>
          <a:xfrm>
            <a:off x="611560" y="57332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General </a:t>
            </a:r>
            <a:r>
              <a:rPr lang="de-DE" dirty="0" err="1">
                <a:solidFill>
                  <a:srgbClr val="FF0000"/>
                </a:solidFill>
              </a:rPr>
              <a:t>idea</a:t>
            </a:r>
            <a:r>
              <a:rPr lang="de-DE" dirty="0"/>
              <a:t>:   </a:t>
            </a:r>
            <a:r>
              <a:rPr lang="de-DE" dirty="0" err="1"/>
              <a:t>decouple</a:t>
            </a:r>
            <a:r>
              <a:rPr lang="de-DE" dirty="0"/>
              <a:t> </a:t>
            </a:r>
            <a:r>
              <a:rPr lang="de-DE" dirty="0" err="1"/>
              <a:t>justification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truth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propositional </a:t>
            </a:r>
            <a:br>
              <a:rPr lang="de-DE" dirty="0"/>
            </a:br>
            <a:r>
              <a:rPr lang="de-DE" dirty="0"/>
              <a:t>                           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belief</a:t>
            </a:r>
          </a:p>
        </p:txBody>
      </p:sp>
    </p:spTree>
    <p:extLst>
      <p:ext uri="{BB962C8B-B14F-4D97-AF65-F5344CB8AC3E}">
        <p14:creationId xmlns:p14="http://schemas.microsoft.com/office/powerpoint/2010/main" val="388459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5630ABD-7693-644A-A2AD-8C931F90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remarks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A69580D0-1D91-354E-AF29-ACDA121859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2200" dirty="0"/>
                  <a:t>What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justification</a:t>
                </a:r>
                <a:r>
                  <a:rPr lang="de-DE" sz="2200" dirty="0"/>
                  <a:t> at all? </a:t>
                </a:r>
              </a:p>
              <a:p>
                <a:pPr lvl="1"/>
                <a:r>
                  <a:rPr lang="de-DE" sz="2200" dirty="0"/>
                  <a:t>„Solutions“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Gettier‘s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problem</a:t>
                </a:r>
                <a:r>
                  <a:rPr lang="de-DE" sz="2200" dirty="0"/>
                  <a:t> deal </a:t>
                </a:r>
                <a:r>
                  <a:rPr lang="de-DE" sz="2200" dirty="0" err="1"/>
                  <a:t>with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problem</a:t>
                </a:r>
                <a:endParaRPr lang="de-DE" sz="2200" dirty="0"/>
              </a:p>
              <a:p>
                <a:pPr lvl="1"/>
                <a:r>
                  <a:rPr lang="de-DE" sz="2200" dirty="0"/>
                  <a:t>A formal </a:t>
                </a:r>
                <a:r>
                  <a:rPr lang="de-DE" sz="2200" dirty="0" err="1"/>
                  <a:t>treatmant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 </a:t>
                </a:r>
                <a:r>
                  <a:rPr lang="de-DE" sz="2200" dirty="0" err="1"/>
                  <a:t>justification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similar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provability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logic</a:t>
                </a:r>
                <a:r>
                  <a:rPr lang="de-DE" sz="2200" dirty="0"/>
                  <a:t>: (</a:t>
                </a:r>
                <a:r>
                  <a:rPr lang="de-DE" sz="2200" dirty="0" err="1"/>
                  <a:t>Artemov</a:t>
                </a:r>
                <a:r>
                  <a:rPr lang="de-DE" sz="2200" dirty="0"/>
                  <a:t> 2008)</a:t>
                </a:r>
              </a:p>
              <a:p>
                <a:pPr lvl="1"/>
                <a:endParaRPr lang="de-DE" sz="2200" dirty="0"/>
              </a:p>
              <a:p>
                <a:r>
                  <a:rPr lang="de-DE" sz="2200" dirty="0" err="1"/>
                  <a:t>Gettier‘s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problem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formalized</a:t>
                </a:r>
                <a:endParaRPr lang="de-DE" sz="2200" dirty="0"/>
              </a:p>
              <a:p>
                <a:pPr lvl="1"/>
                <a:r>
                  <a:rPr lang="de-DE" sz="2200" dirty="0" err="1"/>
                  <a:t>Suppose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logic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belief </a:t>
                </a:r>
                <a:r>
                  <a:rPr lang="de-DE" sz="2200" dirty="0" err="1"/>
                  <a:t>and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justification</a:t>
                </a:r>
                <a:r>
                  <a:rPr lang="de-DE" sz="2200" dirty="0"/>
                  <a:t> such </a:t>
                </a:r>
                <a:r>
                  <a:rPr lang="de-DE" sz="2200" dirty="0" err="1"/>
                  <a:t>that</a:t>
                </a:r>
                <a:r>
                  <a:rPr lang="de-DE" sz="2200" dirty="0"/>
                  <a:t> </a:t>
                </a:r>
                <a:br>
                  <a:rPr lang="de-DE" sz="2200" dirty="0"/>
                </a:br>
                <a:r>
                  <a:rPr lang="de-DE" sz="2200" dirty="0"/>
                  <a:t>(*) 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⊢  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h𝑎𝑠𝐽𝑢𝑠𝑡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h𝑎𝑠𝐽𝑢𝑠𝑡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de-DE" sz="2200" b="0" dirty="0"/>
              </a:p>
              <a:p>
                <a:pPr lvl="1"/>
                <a:r>
                  <a:rPr lang="de-DE" sz="2200" dirty="0" err="1"/>
                  <a:t>Suppose</a:t>
                </a:r>
                <a:r>
                  <a:rPr lang="de-DE" sz="2200" dirty="0"/>
                  <a:t>: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wrongly</a:t>
                </a:r>
                <a:r>
                  <a:rPr lang="de-DE" sz="2200" dirty="0"/>
                  <a:t> but </a:t>
                </a:r>
                <a:r>
                  <a:rPr lang="de-DE" sz="2200" dirty="0" err="1"/>
                  <a:t>justifiably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believes</a:t>
                </a:r>
                <a:r>
                  <a:rPr lang="de-DE" sz="2200" dirty="0"/>
                  <a:t> in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h𝑎𝑠𝐽𝑢𝑠𝑡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dirty="0"/>
              </a:p>
              <a:p>
                <a:pPr lvl="1"/>
                <a:r>
                  <a:rPr lang="de-DE" sz="2200" dirty="0" err="1"/>
                  <a:t>By</a:t>
                </a:r>
                <a:r>
                  <a:rPr lang="de-DE" sz="2200" dirty="0"/>
                  <a:t> </a:t>
                </a:r>
                <a:r>
                  <a:rPr lang="de-DE" sz="2200" spc="-10" dirty="0">
                    <a:ea typeface="Cambria Math" panose="02040503050406030204" pitchFamily="18" charset="0"/>
                    <a:cs typeface="Tahoma"/>
                  </a:rPr>
                  <a:t>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𝐵</m:t>
                        </m:r>
                      </m:e>
                      <m:sub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sz="2200" spc="-10" dirty="0">
                    <a:ea typeface="Cambria Math" panose="02040503050406030204" pitchFamily="18" charset="0"/>
                    <a:cs typeface="Tahoma"/>
                  </a:rPr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𝐵</m:t>
                        </m:r>
                      </m:e>
                      <m:sub>
                        <m:r>
                          <a:rPr lang="de-DE" sz="22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𝑝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∨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𝑞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)</m:t>
                    </m:r>
                  </m:oMath>
                </a14:m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dirty="0"/>
              </a:p>
              <a:p>
                <a:pPr lvl="1"/>
                <a:r>
                  <a:rPr lang="de-DE" sz="2200" dirty="0" err="1"/>
                  <a:t>By</a:t>
                </a:r>
                <a:r>
                  <a:rPr lang="de-DE" sz="2200" dirty="0"/>
                  <a:t> (*):   </a:t>
                </a:r>
                <a14:m>
                  <m:oMath xmlns:m="http://schemas.openxmlformats.org/officeDocument/2006/math"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h𝑎𝑠𝐽𝑢𝑠𝑡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𝑎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d>
                      <m:dPr>
                        <m:ctrlPr>
                          <a:rPr lang="de-DE" sz="22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𝑝</m:t>
                        </m:r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∨</m:t>
                        </m:r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𝑞</m:t>
                        </m:r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 </m:t>
                        </m:r>
                      </m:e>
                    </m:d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hasJust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de-DE" sz="2200" dirty="0"/>
              </a:p>
              <a:p>
                <a:pPr lvl="1"/>
                <a:r>
                  <a:rPr lang="de-DE" sz="2200" dirty="0"/>
                  <a:t> </a:t>
                </a:r>
                <a:r>
                  <a:rPr lang="de-DE" sz="2200" dirty="0" err="1"/>
                  <a:t>Hence</a:t>
                </a:r>
                <a:r>
                  <a:rPr lang="de-DE" sz="2200" dirty="0"/>
                  <a:t>: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h𝑎𝑠𝐽𝑢𝑠𝑡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→(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∨¬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de-DE" sz="2200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A69580D0-1D91-354E-AF29-ACDA121859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765" b="-43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AA17BC-3D0F-864C-96FF-036D1C32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908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err="1"/>
              <a:t>Todays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Parts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Lecture</a:t>
            </a:r>
            <a:r>
              <a:rPr lang="de-DE" sz="2000" dirty="0"/>
              <a:t> </a:t>
            </a:r>
            <a:r>
              <a:rPr lang="de-DE" sz="2000" dirty="0" err="1"/>
              <a:t>notes</a:t>
            </a:r>
            <a:r>
              <a:rPr lang="de-DE" sz="2000" dirty="0"/>
              <a:t> „EPISTEMIC LOGICS“ </a:t>
            </a:r>
            <a:r>
              <a:rPr lang="de-DE" sz="2000" dirty="0" err="1"/>
              <a:t>by</a:t>
            </a:r>
            <a:r>
              <a:rPr lang="de-DE" sz="2000" dirty="0"/>
              <a:t> Andreas Herzig, 2017</a:t>
            </a:r>
            <a:br>
              <a:rPr lang="de-DE" sz="2000" dirty="0"/>
            </a:br>
            <a:r>
              <a:rPr lang="de-DE" sz="2000" dirty="0">
                <a:hlinkClick r:id="rId2"/>
              </a:rPr>
              <a:t>https://</a:t>
            </a:r>
            <a:r>
              <a:rPr lang="de-DE" sz="2000" dirty="0" err="1">
                <a:hlinkClick r:id="rId2"/>
              </a:rPr>
              <a:t>www.irit.fr</a:t>
            </a:r>
            <a:r>
              <a:rPr lang="de-DE" sz="2000" dirty="0">
                <a:hlinkClick r:id="rId2"/>
              </a:rPr>
              <a:t>/~</a:t>
            </a:r>
            <a:r>
              <a:rPr lang="de-DE" sz="2000" dirty="0" err="1">
                <a:hlinkClick r:id="rId2"/>
              </a:rPr>
              <a:t>Andreas.Herzig</a:t>
            </a:r>
            <a:r>
              <a:rPr lang="de-DE" sz="2000" dirty="0">
                <a:hlinkClick r:id="rId2"/>
              </a:rPr>
              <a:t>/Cours/</a:t>
            </a:r>
            <a:r>
              <a:rPr lang="de-DE" sz="2000" dirty="0" err="1">
                <a:hlinkClick r:id="rId2"/>
              </a:rPr>
              <a:t>epiLogics.pdf</a:t>
            </a:r>
            <a:r>
              <a:rPr lang="de-DE" sz="200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2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6264D15-52A9-3442-BB04-9A22E3B2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belief not </a:t>
            </a:r>
            <a:r>
              <a:rPr lang="de-DE" dirty="0" err="1"/>
              <a:t>obvious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C06EC63-2225-AE48-A272-0A717814E3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Suppose </a:t>
                </a:r>
                <a:r>
                  <a:rPr lang="de-DE" dirty="0" err="1"/>
                  <a:t>logic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belief </a:t>
                </a:r>
                <a:r>
                  <a:rPr lang="de-DE" dirty="0" err="1"/>
                  <a:t>defined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𝐾𝐷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45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b="0" dirty="0"/>
                  <a:t>             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b="0" dirty="0"/>
                  <a:t> </a:t>
                </a:r>
              </a:p>
              <a:p>
                <a:pPr lvl="1"/>
                <a:endParaRPr lang="de-DE" dirty="0"/>
              </a:p>
              <a:p>
                <a:r>
                  <a:rPr lang="de-DE" dirty="0" err="1"/>
                  <a:t>Would</a:t>
                </a:r>
                <a:r>
                  <a:rPr lang="de-DE" dirty="0"/>
                  <a:t> </a:t>
                </a:r>
                <a:r>
                  <a:rPr lang="de-DE" dirty="0" err="1"/>
                  <a:t>entail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b="0" dirty="0"/>
                  <a:t> </a:t>
                </a:r>
                <a:br>
                  <a:rPr lang="de-DE" b="0" dirty="0"/>
                </a:br>
                <a:r>
                  <a:rPr lang="de-DE" b="0" dirty="0"/>
                  <a:t>(intermediate </a:t>
                </a:r>
                <a:r>
                  <a:rPr lang="de-DE" b="0" dirty="0" err="1"/>
                  <a:t>step</a:t>
                </a:r>
                <a:r>
                  <a:rPr lang="de-DE" b="0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→¬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¬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b="0" dirty="0"/>
                  <a:t>)</a:t>
                </a:r>
              </a:p>
              <a:p>
                <a:r>
                  <a:rPr lang="de-DE" dirty="0" err="1"/>
                  <a:t>Culprit</a:t>
                </a:r>
                <a:r>
                  <a:rPr lang="de-DE" dirty="0"/>
                  <a:t>: negative </a:t>
                </a:r>
                <a:r>
                  <a:rPr lang="de-DE" dirty="0" err="1"/>
                  <a:t>introspection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(Lenzen 1978, Lenzen 1995)</a:t>
                </a:r>
                <a:br>
                  <a:rPr lang="de-DE" b="0" dirty="0"/>
                </a:br>
                <a:endParaRPr lang="de-DE" b="0" dirty="0"/>
              </a:p>
              <a:p>
                <a:endParaRPr lang="de-DE" b="0" dirty="0"/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C06EC63-2225-AE48-A272-0A717814E3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A530CA-3A0C-A146-A775-F00B8D27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9177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EA4550F-937F-8C47-B5DD-CBF650B4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Dynamics </a:t>
            </a:r>
            <a:r>
              <a:rPr lang="de-DE" dirty="0" err="1"/>
              <a:t>of</a:t>
            </a:r>
            <a:r>
              <a:rPr lang="de-DE" dirty="0"/>
              <a:t> Belief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2C65F15-2FD5-034D-9946-5B43F3486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7EF08B-2685-BD42-857E-6DC18A64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723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D6FE2-FC05-9B4C-BD98-B726AAC7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dynamic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beliefs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D0DBCC7-CD66-FF40-9EF7-D81D5E4A6A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68329"/>
              </a:xfrm>
            </p:spPr>
            <p:txBody>
              <a:bodyPr/>
              <a:lstStyle/>
              <a:p>
                <a:r>
                  <a:rPr lang="de-DE" dirty="0"/>
                  <a:t>How do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‘s </a:t>
                </a:r>
                <a:r>
                  <a:rPr lang="de-DE" dirty="0" err="1"/>
                  <a:t>beliefs</a:t>
                </a:r>
                <a:r>
                  <a:rPr lang="de-DE" dirty="0"/>
                  <a:t> </a:t>
                </a:r>
                <a:r>
                  <a:rPr lang="de-DE" dirty="0" err="1"/>
                  <a:t>evolve</a:t>
                </a:r>
                <a:r>
                  <a:rPr lang="de-DE" dirty="0"/>
                  <a:t> </a:t>
                </a:r>
                <a:r>
                  <a:rPr lang="de-DE" dirty="0" err="1"/>
                  <a:t>when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learns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?</a:t>
                </a:r>
              </a:p>
              <a:p>
                <a:r>
                  <a:rPr lang="de-DE" dirty="0" err="1"/>
                  <a:t>Extend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𝐾𝐷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public</a:t>
                </a:r>
                <a:r>
                  <a:rPr lang="de-DE" dirty="0"/>
                  <a:t> </a:t>
                </a:r>
                <a:r>
                  <a:rPr lang="de-DE" dirty="0" err="1"/>
                  <a:t>announcement</a:t>
                </a:r>
                <a:r>
                  <a:rPr lang="de-DE" dirty="0"/>
                  <a:t> </a:t>
                </a:r>
                <a:r>
                  <a:rPr lang="de-DE" dirty="0" err="1"/>
                  <a:t>operator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endParaRPr lang="de-DE" b="0" dirty="0"/>
              </a:p>
              <a:p>
                <a:pPr lvl="1"/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b="0" dirty="0"/>
                  <a:t> </a:t>
                </a:r>
                <a:r>
                  <a:rPr lang="de-DE" b="0" dirty="0" err="1"/>
                  <a:t>wrongly</a:t>
                </a:r>
                <a:r>
                  <a:rPr lang="de-DE" b="0" dirty="0"/>
                  <a:t> </a:t>
                </a:r>
                <a:r>
                  <a:rPr lang="de-DE" b="0" dirty="0" err="1"/>
                  <a:t>believes</a:t>
                </a:r>
                <a:r>
                  <a:rPr lang="de-DE" b="0" dirty="0"/>
                  <a:t> </a:t>
                </a:r>
                <a:r>
                  <a:rPr lang="de-DE" b="0" dirty="0" err="1"/>
                  <a:t>that</a:t>
                </a:r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b="0" dirty="0"/>
                  <a:t>, but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b="0" dirty="0"/>
                  <a:t> </a:t>
                </a:r>
                <a:r>
                  <a:rPr lang="de-DE" b="0" dirty="0" err="1"/>
                  <a:t>is</a:t>
                </a:r>
                <a:r>
                  <a:rPr lang="de-DE" b="0" dirty="0"/>
                  <a:t> </a:t>
                </a:r>
                <a:r>
                  <a:rPr lang="de-DE" b="0" dirty="0" err="1"/>
                  <a:t>announced</a:t>
                </a:r>
                <a:r>
                  <a:rPr lang="de-DE" b="0" dirty="0"/>
                  <a:t>?</a:t>
                </a:r>
              </a:p>
              <a:p>
                <a:pPr lvl="1"/>
                <a:r>
                  <a:rPr lang="de-DE" dirty="0"/>
                  <a:t>This </a:t>
                </a:r>
                <a:r>
                  <a:rPr lang="de-DE" dirty="0" err="1"/>
                  <a:t>is</a:t>
                </a:r>
                <a:r>
                  <a:rPr lang="de-DE" dirty="0"/>
                  <a:t> NOT </a:t>
                </a:r>
                <a:r>
                  <a:rPr lang="de-DE" dirty="0" err="1"/>
                  <a:t>possible</a:t>
                </a:r>
                <a:r>
                  <a:rPr lang="de-DE" dirty="0"/>
                  <a:t> in </a:t>
                </a:r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: 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⊢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    		(</a:t>
                </a:r>
                <a:r>
                  <a:rPr lang="de-DE" dirty="0" err="1"/>
                  <a:t>reflexivity</a:t>
                </a:r>
                <a:r>
                  <a:rPr lang="de-DE" dirty="0"/>
                  <a:t>)	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⊢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𝑃𝐴𝐿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↔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de-DE" b="0" dirty="0"/>
                  <a:t>         (</a:t>
                </a:r>
                <a:r>
                  <a:rPr lang="de-DE" b="0" dirty="0" err="1"/>
                  <a:t>reduction</a:t>
                </a:r>
                <a:r>
                  <a:rPr lang="de-DE" b="0" dirty="0"/>
                  <a:t> </a:t>
                </a:r>
                <a:r>
                  <a:rPr lang="de-DE" b="0" dirty="0" err="1"/>
                  <a:t>axiom</a:t>
                </a:r>
                <a:r>
                  <a:rPr lang="de-DE" b="0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⊢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𝑃𝐴𝐿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→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de-DE" b="0" dirty="0"/>
                  <a:t>  </a:t>
                </a:r>
              </a:p>
              <a:p>
                <a:pPr lvl="1"/>
                <a:r>
                  <a:rPr lang="de-DE" b="0" dirty="0"/>
                  <a:t>In </a:t>
                </a:r>
                <a:r>
                  <a:rPr lang="de-DE" b="0" dirty="0" err="1"/>
                  <a:t>doxastic</a:t>
                </a:r>
                <a:r>
                  <a:rPr lang="de-DE" b="0" dirty="0"/>
                  <a:t> </a:t>
                </a:r>
                <a:r>
                  <a:rPr lang="de-DE" b="0" dirty="0" err="1"/>
                  <a:t>logic</a:t>
                </a:r>
                <a:r>
                  <a:rPr lang="de-DE" b="0" dirty="0"/>
                  <a:t>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    		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satisfiable</a:t>
                </a:r>
                <a:r>
                  <a:rPr lang="de-DE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⊢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𝐾𝐷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𝑃𝐴𝐿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↔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de-DE" dirty="0"/>
                  <a:t>         (</a:t>
                </a:r>
                <a:r>
                  <a:rPr lang="de-DE" dirty="0" err="1"/>
                  <a:t>reduction</a:t>
                </a:r>
                <a:r>
                  <a:rPr lang="de-DE" dirty="0"/>
                  <a:t> </a:t>
                </a:r>
                <a:r>
                  <a:rPr lang="de-DE" dirty="0" err="1"/>
                  <a:t>axiom</a:t>
                </a:r>
                <a:r>
                  <a:rPr lang="de-DE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∧¬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de-DE" b="0" dirty="0"/>
                  <a:t> </a:t>
                </a:r>
                <a:r>
                  <a:rPr lang="de-DE" b="0" dirty="0" err="1"/>
                  <a:t>should</a:t>
                </a:r>
                <a:r>
                  <a:rPr lang="de-DE" b="0" dirty="0"/>
                  <a:t> </a:t>
                </a:r>
                <a:r>
                  <a:rPr lang="de-DE" b="0" dirty="0" err="1"/>
                  <a:t>be</a:t>
                </a:r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𝐾𝐷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𝑃𝐴𝐿</m:t>
                    </m:r>
                  </m:oMath>
                </a14:m>
                <a:r>
                  <a:rPr lang="de-DE" b="0" dirty="0"/>
                  <a:t> satisfiable</a:t>
                </a:r>
              </a:p>
              <a:p>
                <a:pPr lvl="2"/>
                <a:endParaRPr lang="de-DE" b="0" dirty="0"/>
              </a:p>
              <a:p>
                <a:pPr lvl="1"/>
                <a:endParaRPr lang="de-DE" b="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D0DBCC7-CD66-FF40-9EF7-D81D5E4A6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68329"/>
              </a:xfrm>
              <a:blipFill>
                <a:blip r:embed="rId2"/>
                <a:stretch>
                  <a:fillRect l="-1235" t="-1276" b="-73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82AE94-2F32-D344-9115-D8414DB0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391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E18BB-1C98-3A48-B169-C1FC918F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But in </a:t>
            </a:r>
            <a:r>
              <a:rPr lang="de-DE" dirty="0" err="1"/>
              <a:t>doxastic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dynamics</a:t>
            </a:r>
            <a:r>
              <a:rPr lang="de-DE" dirty="0"/>
              <a:t> not trivial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C8A7AB2-A283-0846-9E4D-30D48FFE89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One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show</a:t>
                </a:r>
                <a:r>
                  <a:rPr lang="de-DE" dirty="0"/>
                  <a:t>: </a:t>
                </a:r>
                <a:r>
                  <a:rPr lang="de-DE" dirty="0" err="1"/>
                  <a:t>inconsistent</a:t>
                </a:r>
                <a:r>
                  <a:rPr lang="de-DE" dirty="0"/>
                  <a:t> </a:t>
                </a:r>
                <a:r>
                  <a:rPr lang="de-DE" dirty="0" err="1"/>
                  <a:t>beliefs</a:t>
                </a:r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br>
                  <a:rPr lang="de-DE" dirty="0"/>
                </a:b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⊢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𝐾𝐷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𝑃𝐴𝐿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→ &lt;¬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!&gt;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Ways</a:t>
                </a:r>
                <a:r>
                  <a:rPr lang="de-DE" dirty="0"/>
                  <a:t> out: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dirty="0"/>
                  <a:t>Drop </a:t>
                </a:r>
                <a:r>
                  <a:rPr lang="de-DE" dirty="0" err="1"/>
                  <a:t>seriality</a:t>
                </a:r>
                <a:r>
                  <a:rPr lang="de-DE" dirty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dirty="0"/>
                  <a:t>Modify </a:t>
                </a:r>
                <a:r>
                  <a:rPr lang="de-DE" dirty="0" err="1"/>
                  <a:t>truth</a:t>
                </a:r>
                <a:r>
                  <a:rPr lang="de-DE" dirty="0"/>
                  <a:t> </a:t>
                </a:r>
                <a:r>
                  <a:rPr lang="de-DE" dirty="0" err="1"/>
                  <a:t>condition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announcements</a:t>
                </a:r>
                <a:r>
                  <a:rPr lang="de-DE" dirty="0"/>
                  <a:t>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iff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⊭</m:t>
                            </m:r>
                            <m:r>
                              <m:rPr>
                                <m:nor/>
                              </m:rPr>
                              <a:rPr lang="de-DE" dirty="0"/>
                              <m:t>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⊨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! 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⊨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¬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marL="1314450" lvl="2" indent="-457200"/>
                <a:r>
                  <a:rPr lang="de-DE" dirty="0" err="1"/>
                  <a:t>Reduction</a:t>
                </a:r>
                <a:r>
                  <a:rPr lang="de-DE" dirty="0"/>
                  <a:t> </a:t>
                </a:r>
                <a:r>
                  <a:rPr lang="de-DE" dirty="0" err="1"/>
                  <a:t>axiom</a:t>
                </a:r>
                <a:r>
                  <a:rPr lang="de-DE" dirty="0"/>
                  <a:t> </a:t>
                </a:r>
                <a:br>
                  <a:rPr lang="de-DE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↔¬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∨(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pPr marL="1314450" lvl="2" indent="-457200"/>
                <a:r>
                  <a:rPr lang="de-DE" dirty="0" err="1"/>
                  <a:t>Believe-contravening</a:t>
                </a:r>
                <a:r>
                  <a:rPr lang="de-DE" dirty="0"/>
                  <a:t> </a:t>
                </a:r>
                <a:r>
                  <a:rPr lang="de-DE" dirty="0" err="1"/>
                  <a:t>input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rejected</a:t>
                </a:r>
                <a:r>
                  <a:rPr lang="de-DE" dirty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dirty="0" err="1"/>
                  <a:t>Integrate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032EF0"/>
                    </a:solidFill>
                  </a:rPr>
                  <a:t>belief </a:t>
                </a:r>
                <a:r>
                  <a:rPr lang="de-DE" dirty="0" err="1">
                    <a:solidFill>
                      <a:srgbClr val="032EF0"/>
                    </a:solidFill>
                  </a:rPr>
                  <a:t>revision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/>
                  <a:t>mechanism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C8A7AB2-A283-0846-9E4D-30D48FFE89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48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FD7D4C-5191-7F42-9E5D-98EEA55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5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8C44B-26EC-4D43-81FF-2DE5981B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Classical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Belief Revision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8C7F1A2-6CCC-3C47-BE84-3C8A8EED4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partly</a:t>
                </a:r>
                <a:r>
                  <a:rPr lang="de-DE" dirty="0"/>
                  <a:t> follow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presentation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Herzig</a:t>
                </a:r>
              </a:p>
              <a:p>
                <a:r>
                  <a:rPr lang="de-DE" dirty="0" err="1"/>
                  <a:t>For</a:t>
                </a:r>
                <a:r>
                  <a:rPr lang="de-DE" dirty="0"/>
                  <a:t> a </a:t>
                </a:r>
                <a:r>
                  <a:rPr lang="de-DE" dirty="0" err="1"/>
                  <a:t>more</a:t>
                </a:r>
                <a:r>
                  <a:rPr lang="de-DE" dirty="0"/>
                  <a:t> </a:t>
                </a:r>
                <a:r>
                  <a:rPr lang="de-DE" dirty="0" err="1"/>
                  <a:t>comprehensive</a:t>
                </a:r>
                <a:r>
                  <a:rPr lang="de-DE" dirty="0"/>
                  <a:t> </a:t>
                </a:r>
                <a:r>
                  <a:rPr lang="de-DE" dirty="0" err="1"/>
                  <a:t>treatment</a:t>
                </a:r>
                <a:r>
                  <a:rPr lang="de-DE" dirty="0"/>
                  <a:t> </a:t>
                </a:r>
                <a:r>
                  <a:rPr lang="de-DE" dirty="0" err="1"/>
                  <a:t>see</a:t>
                </a:r>
                <a:r>
                  <a:rPr lang="de-DE" dirty="0"/>
                  <a:t> also </a:t>
                </a:r>
                <a:r>
                  <a:rPr lang="de-DE" dirty="0" err="1"/>
                  <a:t>master</a:t>
                </a:r>
                <a:r>
                  <a:rPr lang="de-DE" dirty="0"/>
                  <a:t> </a:t>
                </a:r>
                <a:r>
                  <a:rPr lang="de-DE" dirty="0" err="1"/>
                  <a:t>course</a:t>
                </a:r>
                <a:r>
                  <a:rPr lang="de-DE" dirty="0"/>
                  <a:t> „Information Systems CS4130“ at IFIS</a:t>
                </a:r>
              </a:p>
              <a:p>
                <a:endParaRPr lang="de-DE" dirty="0"/>
              </a:p>
              <a:p>
                <a:r>
                  <a:rPr lang="de-DE" dirty="0" err="1"/>
                  <a:t>Landmarking</a:t>
                </a:r>
                <a:r>
                  <a:rPr lang="de-DE" dirty="0"/>
                  <a:t> „</a:t>
                </a:r>
                <a:r>
                  <a:rPr lang="de-DE" dirty="0" err="1"/>
                  <a:t>yellow</a:t>
                </a:r>
                <a:r>
                  <a:rPr lang="de-DE" dirty="0"/>
                  <a:t>“ </a:t>
                </a:r>
                <a:r>
                  <a:rPr lang="de-DE" dirty="0" err="1"/>
                  <a:t>paper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Alchourron</a:t>
                </a:r>
                <a:r>
                  <a:rPr lang="de-DE" dirty="0"/>
                  <a:t>, </a:t>
                </a:r>
                <a:r>
                  <a:rPr lang="de-DE" dirty="0" err="1"/>
                  <a:t>Gärdenfors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Makinson</a:t>
                </a:r>
                <a:r>
                  <a:rPr lang="de-DE" dirty="0"/>
                  <a:t> (</a:t>
                </a:r>
                <a:r>
                  <a:rPr lang="de-DE" dirty="0" err="1"/>
                  <a:t>Alchourron</a:t>
                </a:r>
                <a:r>
                  <a:rPr lang="de-DE" dirty="0"/>
                  <a:t> et al 1985)</a:t>
                </a:r>
              </a:p>
              <a:p>
                <a:endParaRPr lang="de-DE" dirty="0"/>
              </a:p>
              <a:p>
                <a:r>
                  <a:rPr lang="de-DE" dirty="0" err="1"/>
                  <a:t>Beliefs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an ideal </a:t>
                </a:r>
                <a:r>
                  <a:rPr lang="de-DE" dirty="0" err="1"/>
                  <a:t>agent</a:t>
                </a:r>
                <a:r>
                  <a:rPr lang="de-DE" dirty="0"/>
                  <a:t> = 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Boolean </a:t>
                </a:r>
                <a:r>
                  <a:rPr lang="de-DE" dirty="0" err="1"/>
                  <a:t>formulas</a:t>
                </a:r>
                <a:r>
                  <a:rPr lang="de-DE" dirty="0"/>
                  <a:t>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closed</a:t>
                </a:r>
                <a:r>
                  <a:rPr lang="de-DE" dirty="0"/>
                  <a:t> </a:t>
                </a:r>
                <a:r>
                  <a:rPr lang="de-DE" dirty="0" err="1"/>
                  <a:t>under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consequence</a:t>
                </a:r>
                <a:r>
                  <a:rPr lang="de-DE" dirty="0"/>
                  <a:t> </a:t>
                </a:r>
                <a:r>
                  <a:rPr lang="de-DE" dirty="0" err="1"/>
                  <a:t>operator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called</a:t>
                </a:r>
                <a:r>
                  <a:rPr lang="de-DE" dirty="0"/>
                  <a:t> a </a:t>
                </a:r>
                <a:r>
                  <a:rPr lang="de-DE" dirty="0">
                    <a:solidFill>
                      <a:srgbClr val="032EF0"/>
                    </a:solidFill>
                  </a:rPr>
                  <a:t>belief </a:t>
                </a:r>
                <a:r>
                  <a:rPr lang="de-DE" dirty="0" err="1">
                    <a:solidFill>
                      <a:srgbClr val="032EF0"/>
                    </a:solidFill>
                  </a:rPr>
                  <a:t>set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</a:p>
              <a:p>
                <a:pPr lvl="1"/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8C7F1A2-6CCC-3C47-BE84-3C8A8EED4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9F93C8-5D2F-8149-8046-03AB2C80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316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1BDC7-FC0F-C343-B9B2-D95FD380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AGM </a:t>
            </a:r>
            <a:r>
              <a:rPr lang="de-DE" dirty="0" err="1"/>
              <a:t>takes</a:t>
            </a:r>
            <a:r>
              <a:rPr lang="de-DE" dirty="0"/>
              <a:t> an internal </a:t>
            </a:r>
            <a:r>
              <a:rPr lang="de-DE" dirty="0" err="1"/>
              <a:t>perspective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5B2167A-BC6E-2C46-9035-CD944C547D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means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believed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</a:p>
              <a:p>
                <a:r>
                  <a:rPr lang="de-DE" dirty="0"/>
                  <a:t>Internal </a:t>
                </a:r>
                <a:r>
                  <a:rPr lang="de-DE" dirty="0" err="1"/>
                  <a:t>perspective</a:t>
                </a:r>
                <a:r>
                  <a:rPr lang="de-DE" dirty="0">
                    <a:sym typeface="Wingdings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𝑆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in </a:t>
                </a:r>
                <a:r>
                  <a:rPr lang="de-DE" dirty="0" err="1"/>
                  <a:t>agent‘s</a:t>
                </a:r>
                <a:r>
                  <a:rPr lang="de-DE" dirty="0"/>
                  <a:t> </a:t>
                </a:r>
                <a:r>
                  <a:rPr lang="de-DE" dirty="0" err="1"/>
                  <a:t>head</a:t>
                </a:r>
                <a:r>
                  <a:rPr lang="de-DE" dirty="0"/>
                  <a:t>)</a:t>
                </a:r>
              </a:p>
              <a:p>
                <a:r>
                  <a:rPr lang="de-DE" dirty="0" err="1"/>
                  <a:t>Contrast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external</a:t>
                </a:r>
                <a:r>
                  <a:rPr lang="de-DE" dirty="0"/>
                  <a:t> </a:t>
                </a:r>
                <a:r>
                  <a:rPr lang="de-DE" dirty="0" err="1"/>
                  <a:t>perspective</a:t>
                </a:r>
                <a:r>
                  <a:rPr lang="de-DE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 ``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is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objectively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endParaRPr lang="de-DE" dirty="0"/>
              </a:p>
              <a:p>
                <a:pPr lvl="1"/>
                <a:r>
                  <a:rPr lang="de-DE" dirty="0" err="1"/>
                  <a:t>Taken</a:t>
                </a:r>
                <a:r>
                  <a:rPr lang="de-DE" dirty="0"/>
                  <a:t> in </a:t>
                </a:r>
                <a:r>
                  <a:rPr lang="de-DE" dirty="0" err="1"/>
                  <a:t>doxastic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endParaRPr lang="de-DE" dirty="0"/>
              </a:p>
              <a:p>
                <a:r>
                  <a:rPr lang="de-DE" dirty="0"/>
                  <a:t>But </a:t>
                </a:r>
                <a:r>
                  <a:rPr lang="de-DE" dirty="0" err="1"/>
                  <a:t>can</a:t>
                </a:r>
                <a:r>
                  <a:rPr lang="de-DE" dirty="0"/>
                  <a:t> „</a:t>
                </a:r>
                <a:r>
                  <a:rPr lang="de-DE" dirty="0" err="1"/>
                  <a:t>internalize“doxastic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 </a:t>
                </a:r>
                <a:r>
                  <a:rPr lang="de-DE" dirty="0" err="1"/>
                  <a:t>too</a:t>
                </a:r>
                <a:r>
                  <a:rPr lang="de-DE" dirty="0"/>
                  <a:t> (</a:t>
                </a:r>
                <a:r>
                  <a:rPr lang="de-DE" dirty="0" err="1"/>
                  <a:t>Aucher</a:t>
                </a:r>
                <a:r>
                  <a:rPr lang="de-DE" dirty="0"/>
                  <a:t> 2008)</a:t>
                </a:r>
              </a:p>
              <a:p>
                <a:pPr lvl="1"/>
                <a:r>
                  <a:rPr lang="de-DE" dirty="0" err="1"/>
                  <a:t>Distinguished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de-DE" dirty="0"/>
                  <a:t> (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de-DE" dirty="0"/>
                  <a:t>„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believes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Wanted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Abandond</a:t>
                </a:r>
                <a:r>
                  <a:rPr lang="de-DE" dirty="0"/>
                  <a:t> </a:t>
                </a:r>
                <a:r>
                  <a:rPr lang="de-DE" dirty="0" err="1"/>
                  <a:t>inference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necessitation</a:t>
                </a:r>
                <a:r>
                  <a:rPr lang="de-DE" dirty="0"/>
                  <a:t>: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⊭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5B2167A-BC6E-2C46-9035-CD944C547D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15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966F28-C12E-9940-9A68-F23CA7C0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585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488D3-AFF3-F34E-B8F1-E0C4DD24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Coherentism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foundationalism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8889F2-C3F3-ED42-A89C-2E1936B6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general</a:t>
            </a:r>
            <a:r>
              <a:rPr lang="de-DE" sz="2400" dirty="0"/>
              <a:t> </a:t>
            </a:r>
            <a:r>
              <a:rPr lang="de-DE" sz="2400" dirty="0" err="1"/>
              <a:t>approaches</a:t>
            </a:r>
            <a:r>
              <a:rPr lang="de-DE" sz="2400" dirty="0"/>
              <a:t> in </a:t>
            </a:r>
            <a:r>
              <a:rPr lang="de-DE" sz="2400" dirty="0" err="1"/>
              <a:t>epistemology</a:t>
            </a:r>
            <a:endParaRPr lang="de-DE" sz="2400" dirty="0"/>
          </a:p>
          <a:p>
            <a:r>
              <a:rPr lang="de-DE" sz="2400" dirty="0" err="1">
                <a:solidFill>
                  <a:srgbClr val="032EF0"/>
                </a:solidFill>
              </a:rPr>
              <a:t>Foundationalism</a:t>
            </a:r>
            <a:r>
              <a:rPr lang="de-DE" sz="2400" dirty="0"/>
              <a:t>: </a:t>
            </a:r>
          </a:p>
          <a:p>
            <a:pPr lvl="1"/>
            <a:r>
              <a:rPr lang="de-DE" sz="2200" dirty="0"/>
              <a:t>All </a:t>
            </a:r>
            <a:r>
              <a:rPr lang="de-DE" sz="2200" dirty="0" err="1"/>
              <a:t>beliefs</a:t>
            </a:r>
            <a:r>
              <a:rPr lang="de-DE" sz="2200" dirty="0"/>
              <a:t> </a:t>
            </a:r>
            <a:r>
              <a:rPr lang="de-DE" sz="2200" dirty="0" err="1"/>
              <a:t>rest</a:t>
            </a:r>
            <a:r>
              <a:rPr lang="de-DE" sz="2200" dirty="0"/>
              <a:t> on </a:t>
            </a:r>
            <a:r>
              <a:rPr lang="de-DE" sz="2200" dirty="0" err="1"/>
              <a:t>some</a:t>
            </a:r>
            <a:r>
              <a:rPr lang="de-DE" sz="2200" dirty="0"/>
              <a:t> </a:t>
            </a:r>
            <a:r>
              <a:rPr lang="de-DE" sz="2200" dirty="0" err="1"/>
              <a:t>basic</a:t>
            </a:r>
            <a:r>
              <a:rPr lang="de-DE" sz="2200" dirty="0"/>
              <a:t> </a:t>
            </a:r>
            <a:r>
              <a:rPr lang="de-DE" sz="2200" dirty="0" err="1"/>
              <a:t>beliefs</a:t>
            </a:r>
            <a:r>
              <a:rPr lang="de-DE" sz="2200" dirty="0"/>
              <a:t> (</a:t>
            </a:r>
            <a:r>
              <a:rPr lang="de-DE" sz="2200" dirty="0" err="1"/>
              <a:t>which</a:t>
            </a:r>
            <a:r>
              <a:rPr lang="de-DE" sz="2200" dirty="0"/>
              <a:t> do not </a:t>
            </a:r>
            <a:r>
              <a:rPr lang="de-DE" sz="2200" dirty="0" err="1"/>
              <a:t>rest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themselves</a:t>
            </a:r>
            <a:r>
              <a:rPr lang="de-DE" sz="2200" dirty="0"/>
              <a:t> on </a:t>
            </a:r>
            <a:r>
              <a:rPr lang="de-DE" sz="2200" dirty="0" err="1"/>
              <a:t>others</a:t>
            </a:r>
            <a:r>
              <a:rPr lang="de-DE" sz="2200" dirty="0"/>
              <a:t>, but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assume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true</a:t>
            </a:r>
            <a:endParaRPr lang="de-DE" sz="2200" dirty="0"/>
          </a:p>
          <a:p>
            <a:pPr lvl="1"/>
            <a:r>
              <a:rPr lang="de-DE" sz="2200" dirty="0" err="1"/>
              <a:t>Some</a:t>
            </a:r>
            <a:r>
              <a:rPr lang="de-DE" sz="2200" dirty="0"/>
              <a:t> </a:t>
            </a:r>
            <a:r>
              <a:rPr lang="de-DE" sz="2200" dirty="0" err="1"/>
              <a:t>tribute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foundationalism</a:t>
            </a:r>
            <a:r>
              <a:rPr lang="de-DE" sz="2200" dirty="0"/>
              <a:t> in </a:t>
            </a:r>
            <a:r>
              <a:rPr lang="de-DE" sz="2200" dirty="0" err="1"/>
              <a:t>post</a:t>
            </a:r>
            <a:r>
              <a:rPr lang="de-DE" sz="2200" dirty="0"/>
              <a:t> AGM-</a:t>
            </a:r>
            <a:r>
              <a:rPr lang="de-DE" sz="2200" dirty="0" err="1"/>
              <a:t>work</a:t>
            </a:r>
            <a:r>
              <a:rPr lang="de-DE" sz="2200" dirty="0"/>
              <a:t>: </a:t>
            </a:r>
            <a:r>
              <a:rPr lang="de-DE" sz="2200" dirty="0">
                <a:solidFill>
                  <a:srgbClr val="032EF0"/>
                </a:solidFill>
              </a:rPr>
              <a:t>Belief </a:t>
            </a:r>
            <a:r>
              <a:rPr lang="de-DE" sz="2200" dirty="0" err="1">
                <a:solidFill>
                  <a:srgbClr val="032EF0"/>
                </a:solidFill>
              </a:rPr>
              <a:t>bases</a:t>
            </a:r>
            <a:r>
              <a:rPr lang="de-DE" sz="2200" dirty="0">
                <a:solidFill>
                  <a:srgbClr val="032EF0"/>
                </a:solidFill>
              </a:rPr>
              <a:t> </a:t>
            </a:r>
            <a:r>
              <a:rPr lang="de-DE" sz="2200" dirty="0" err="1"/>
              <a:t>are</a:t>
            </a:r>
            <a:r>
              <a:rPr lang="de-DE" sz="2200" dirty="0"/>
              <a:t> (</a:t>
            </a:r>
            <a:r>
              <a:rPr lang="de-DE" sz="2200" dirty="0" err="1"/>
              <a:t>arbitrary</a:t>
            </a:r>
            <a:r>
              <a:rPr lang="de-DE" sz="2200" dirty="0"/>
              <a:t> not </a:t>
            </a:r>
            <a:r>
              <a:rPr lang="de-DE" sz="2200" dirty="0" err="1"/>
              <a:t>necessarily</a:t>
            </a:r>
            <a:r>
              <a:rPr lang="de-DE" sz="2200" dirty="0"/>
              <a:t> </a:t>
            </a:r>
            <a:r>
              <a:rPr lang="de-DE" sz="2200" dirty="0" err="1"/>
              <a:t>closed</a:t>
            </a:r>
            <a:r>
              <a:rPr lang="de-DE" sz="2200" dirty="0"/>
              <a:t>) </a:t>
            </a:r>
            <a:r>
              <a:rPr lang="de-DE" sz="2200" dirty="0" err="1"/>
              <a:t>usually</a:t>
            </a:r>
            <a:r>
              <a:rPr lang="de-DE" sz="2200" dirty="0"/>
              <a:t> finite </a:t>
            </a:r>
            <a:r>
              <a:rPr lang="de-DE" sz="2200" dirty="0" err="1"/>
              <a:t>sets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sentences</a:t>
            </a:r>
            <a:r>
              <a:rPr lang="de-DE" sz="2200" dirty="0"/>
              <a:t> </a:t>
            </a:r>
          </a:p>
          <a:p>
            <a:r>
              <a:rPr lang="de-DE" sz="2400" dirty="0" err="1">
                <a:solidFill>
                  <a:srgbClr val="032EF0"/>
                </a:solidFill>
              </a:rPr>
              <a:t>Coherentism</a:t>
            </a:r>
            <a:r>
              <a:rPr lang="de-DE" sz="2400" dirty="0"/>
              <a:t>: </a:t>
            </a:r>
          </a:p>
          <a:p>
            <a:pPr lvl="1"/>
            <a:r>
              <a:rPr lang="de-DE" sz="2200" dirty="0" err="1"/>
              <a:t>Beliefs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justified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their</a:t>
            </a:r>
            <a:r>
              <a:rPr lang="de-DE" sz="2200" dirty="0"/>
              <a:t> </a:t>
            </a:r>
            <a:r>
              <a:rPr lang="de-DE" sz="2200" dirty="0" err="1"/>
              <a:t>relations</a:t>
            </a:r>
            <a:r>
              <a:rPr lang="de-DE" sz="2200" dirty="0"/>
              <a:t> (</a:t>
            </a:r>
            <a:r>
              <a:rPr lang="de-DE" sz="2200" dirty="0" err="1"/>
              <a:t>consequence</a:t>
            </a:r>
            <a:r>
              <a:rPr lang="de-DE" sz="2200" dirty="0"/>
              <a:t>, </a:t>
            </a:r>
            <a:r>
              <a:rPr lang="de-DE" sz="2200" dirty="0" err="1"/>
              <a:t>justification</a:t>
            </a:r>
            <a:r>
              <a:rPr lang="de-DE" sz="2200" dirty="0"/>
              <a:t>..)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beliefs</a:t>
            </a:r>
            <a:r>
              <a:rPr lang="de-DE" sz="2200" dirty="0"/>
              <a:t> in a </a:t>
            </a:r>
            <a:r>
              <a:rPr lang="de-DE" sz="2200" dirty="0" err="1"/>
              <a:t>network</a:t>
            </a:r>
            <a:endParaRPr lang="de-DE" sz="2200" dirty="0"/>
          </a:p>
          <a:p>
            <a:pPr lvl="1"/>
            <a:r>
              <a:rPr lang="de-DE" sz="2200" dirty="0" err="1"/>
              <a:t>Usually</a:t>
            </a:r>
            <a:r>
              <a:rPr lang="de-DE" sz="2200" dirty="0"/>
              <a:t> </a:t>
            </a:r>
            <a:r>
              <a:rPr lang="de-DE" sz="2200" dirty="0" err="1"/>
              <a:t>there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no</a:t>
            </a:r>
            <a:r>
              <a:rPr lang="de-DE" sz="2200" dirty="0"/>
              <a:t> </a:t>
            </a:r>
            <a:r>
              <a:rPr lang="de-DE" sz="2200" dirty="0" err="1"/>
              <a:t>notion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truth</a:t>
            </a:r>
            <a:endParaRPr lang="de-DE" sz="2200" dirty="0"/>
          </a:p>
          <a:p>
            <a:pPr lvl="1"/>
            <a:r>
              <a:rPr lang="de-DE" sz="2200" dirty="0"/>
              <a:t>AGM </a:t>
            </a:r>
            <a:r>
              <a:rPr lang="de-DE" sz="2200" dirty="0" err="1"/>
              <a:t>considers</a:t>
            </a:r>
            <a:r>
              <a:rPr lang="de-DE" sz="2200" dirty="0"/>
              <a:t> </a:t>
            </a:r>
            <a:r>
              <a:rPr lang="de-DE" sz="2200" dirty="0" err="1"/>
              <a:t>closed</a:t>
            </a:r>
            <a:r>
              <a:rPr lang="de-DE" sz="2200" dirty="0"/>
              <a:t> </a:t>
            </a:r>
            <a:r>
              <a:rPr lang="de-DE" sz="2200" dirty="0" err="1"/>
              <a:t>sets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beliefs</a:t>
            </a:r>
            <a:r>
              <a:rPr lang="de-DE" sz="2200" dirty="0"/>
              <a:t> </a:t>
            </a:r>
            <a:r>
              <a:rPr lang="de-DE" sz="2200" dirty="0" err="1"/>
              <a:t>based</a:t>
            </a:r>
            <a:r>
              <a:rPr lang="de-DE" sz="2200" dirty="0"/>
              <a:t> on a </a:t>
            </a:r>
            <a:r>
              <a:rPr lang="de-DE" sz="2200" dirty="0" err="1"/>
              <a:t>consequence</a:t>
            </a:r>
            <a:r>
              <a:rPr lang="de-DE" sz="2200" dirty="0"/>
              <a:t> </a:t>
            </a:r>
            <a:r>
              <a:rPr lang="de-DE" sz="2200" dirty="0" err="1"/>
              <a:t>operator</a:t>
            </a:r>
            <a:r>
              <a:rPr lang="de-DE" sz="2200" dirty="0"/>
              <a:t> (</a:t>
            </a:r>
            <a:r>
              <a:rPr lang="de-DE" sz="2200" dirty="0" err="1"/>
              <a:t>logic</a:t>
            </a:r>
            <a:r>
              <a:rPr lang="de-DE" sz="2200" dirty="0"/>
              <a:t> not </a:t>
            </a:r>
            <a:r>
              <a:rPr lang="de-DE" sz="2200" dirty="0" err="1"/>
              <a:t>based</a:t>
            </a:r>
            <a:r>
              <a:rPr lang="de-DE" sz="2200" dirty="0"/>
              <a:t> on a </a:t>
            </a:r>
            <a:r>
              <a:rPr lang="de-DE" sz="2200" dirty="0" err="1"/>
              <a:t>semantics</a:t>
            </a:r>
            <a:r>
              <a:rPr lang="de-DE" sz="2200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A82845-5F1C-C14B-9D8C-C5B3F343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1706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AAB22-D0C8-4E40-A10A-4CF8598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Belief Change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E056204-F42E-3446-82B8-96D9B1C97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dirty="0"/>
                  <a:t> Set </a:t>
                </a:r>
                <a:r>
                  <a:rPr lang="de-DE" dirty="0" err="1"/>
                  <a:t>of</a:t>
                </a:r>
                <a:r>
                  <a:rPr lang="de-DE" dirty="0"/>
                  <a:t> well-</a:t>
                </a:r>
                <a:r>
                  <a:rPr lang="de-DE" dirty="0" err="1"/>
                  <a:t>formed</a:t>
                </a:r>
                <a:r>
                  <a:rPr lang="de-DE" dirty="0"/>
                  <a:t> </a:t>
                </a:r>
                <a:r>
                  <a:rPr lang="de-DE" dirty="0" err="1"/>
                  <a:t>formulas</a:t>
                </a:r>
                <a:r>
                  <a:rPr lang="de-DE" dirty="0"/>
                  <a:t> (</a:t>
                </a:r>
                <a:r>
                  <a:rPr lang="de-DE" dirty="0" err="1"/>
                  <a:t>with</a:t>
                </a:r>
                <a:r>
                  <a:rPr lang="de-DE" dirty="0"/>
                  <a:t> at least Boolean </a:t>
                </a:r>
                <a:r>
                  <a:rPr lang="de-DE" dirty="0" err="1"/>
                  <a:t>operators</a:t>
                </a:r>
                <a:r>
                  <a:rPr lang="de-DE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consequence</a:t>
                </a:r>
                <a:r>
                  <a:rPr lang="de-DE" dirty="0"/>
                  <a:t> </a:t>
                </a:r>
                <a:r>
                  <a:rPr lang="de-DE" dirty="0" err="1"/>
                  <a:t>operator</a:t>
                </a:r>
                <a:r>
                  <a:rPr lang="de-DE" dirty="0"/>
                  <a:t> (</a:t>
                </a:r>
                <a:r>
                  <a:rPr lang="de-DE" dirty="0" err="1"/>
                  <a:t>monotonic</a:t>
                </a:r>
                <a:r>
                  <a:rPr lang="de-DE" dirty="0"/>
                  <a:t>, </a:t>
                </a:r>
                <a:r>
                  <a:rPr lang="de-DE" dirty="0" err="1"/>
                  <a:t>idempotent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conclusive</a:t>
                </a:r>
                <a:r>
                  <a:rPr lang="de-DE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dirty="0"/>
                  <a:t> Sets </a:t>
                </a:r>
                <a:r>
                  <a:rPr lang="de-DE" dirty="0" err="1"/>
                  <a:t>of</a:t>
                </a:r>
                <a:r>
                  <a:rPr lang="de-DE" dirty="0"/>
                  <a:t> belief sets =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de-DE" dirty="0" err="1"/>
                  <a:t>closed</a:t>
                </a:r>
                <a:r>
                  <a:rPr lang="de-DE" dirty="0"/>
                  <a:t> </a:t>
                </a:r>
                <a:r>
                  <a:rPr lang="de-DE" dirty="0" err="1"/>
                  <a:t>sets</a:t>
                </a:r>
                <a:r>
                  <a:rPr lang="de-DE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Single </a:t>
                </a:r>
                <a:r>
                  <a:rPr lang="de-DE" dirty="0" err="1"/>
                  <a:t>inconsistent</a:t>
                </a:r>
                <a:r>
                  <a:rPr lang="de-DE" dirty="0"/>
                  <a:t> belief-set =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de-DE" dirty="0"/>
              </a:p>
              <a:p>
                <a:r>
                  <a:rPr lang="de-DE" dirty="0"/>
                  <a:t>AGM </a:t>
                </a:r>
                <a:r>
                  <a:rPr lang="de-DE" dirty="0" err="1"/>
                  <a:t>considers</a:t>
                </a:r>
                <a:r>
                  <a:rPr lang="de-DE" dirty="0"/>
                  <a:t> </a:t>
                </a:r>
                <a:r>
                  <a:rPr lang="de-DE" dirty="0" err="1"/>
                  <a:t>three</a:t>
                </a:r>
                <a:r>
                  <a:rPr lang="de-DE" dirty="0"/>
                  <a:t> </a:t>
                </a:r>
                <a:r>
                  <a:rPr lang="de-DE" dirty="0" err="1"/>
                  <a:t>types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operators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𝑜𝑝</m:t>
                    </m:r>
                  </m:oMath>
                </a14:m>
                <a:r>
                  <a:rPr lang="de-DE" dirty="0"/>
                  <a:t> all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signature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>
                    <a:solidFill>
                      <a:srgbClr val="032EF0"/>
                    </a:solidFill>
                  </a:rPr>
                  <a:t>Expansion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b="0" dirty="0"/>
              </a:p>
              <a:p>
                <a:pPr lvl="1"/>
                <a:r>
                  <a:rPr lang="de-DE" dirty="0" err="1">
                    <a:solidFill>
                      <a:srgbClr val="032EF0"/>
                    </a:solidFill>
                  </a:rPr>
                  <a:t>Contraction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b="0" dirty="0"/>
              </a:p>
              <a:p>
                <a:pPr lvl="1"/>
                <a:r>
                  <a:rPr lang="de-DE" dirty="0">
                    <a:solidFill>
                      <a:srgbClr val="032EF0"/>
                    </a:solidFill>
                  </a:rPr>
                  <a:t>Revision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E056204-F42E-3446-82B8-96D9B1C97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5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401DDC-E6A3-6A4B-A0C6-6F083AA3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320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1F180-E666-9149-9B47-5CEC299A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Belief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2371010-378C-8B4D-A8E8-3C08058F10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= </a:t>
                </a:r>
                <a:r>
                  <a:rPr lang="de-DE" dirty="0" err="1"/>
                  <a:t>expanding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adding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without</a:t>
                </a:r>
                <a:r>
                  <a:rPr lang="de-DE" dirty="0"/>
                  <a:t> </a:t>
                </a:r>
                <a:r>
                  <a:rPr lang="de-DE" dirty="0" err="1"/>
                  <a:t>considering</a:t>
                </a:r>
                <a:r>
                  <a:rPr lang="de-DE" dirty="0"/>
                  <a:t> </a:t>
                </a:r>
                <a:r>
                  <a:rPr lang="de-DE" dirty="0" err="1"/>
                  <a:t>inconsistencies</a:t>
                </a:r>
                <a:endParaRPr lang="de-DE" dirty="0"/>
              </a:p>
              <a:p>
                <a:pPr lvl="1"/>
                <a:r>
                  <a:rPr lang="de-DE" dirty="0"/>
                  <a:t>Desideratum: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even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𝐶𝑛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= </a:t>
                </a:r>
                <a:r>
                  <a:rPr lang="de-DE" dirty="0" err="1"/>
                  <a:t>contracting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deleting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other</a:t>
                </a:r>
                <a:r>
                  <a:rPr lang="de-DE" dirty="0"/>
                  <a:t> </a:t>
                </a:r>
                <a:r>
                  <a:rPr lang="de-DE" dirty="0" err="1"/>
                  <a:t>sentences</a:t>
                </a:r>
                <a:r>
                  <a:rPr lang="de-DE" dirty="0"/>
                  <a:t> such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longer</a:t>
                </a:r>
                <a:r>
                  <a:rPr lang="de-DE" dirty="0"/>
                  <a:t> </a:t>
                </a:r>
                <a:r>
                  <a:rPr lang="de-DE" dirty="0" err="1"/>
                  <a:t>follows</a:t>
                </a:r>
                <a:r>
                  <a:rPr lang="de-DE" dirty="0"/>
                  <a:t> (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contained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resulting</a:t>
                </a:r>
                <a:r>
                  <a:rPr lang="de-DE" dirty="0"/>
                  <a:t> belief </a:t>
                </a:r>
                <a:r>
                  <a:rPr lang="de-DE" dirty="0" err="1"/>
                  <a:t>set</a:t>
                </a:r>
                <a:r>
                  <a:rPr lang="de-DE" dirty="0"/>
                  <a:t>)</a:t>
                </a:r>
              </a:p>
              <a:p>
                <a:pPr lvl="1"/>
                <a:r>
                  <a:rPr lang="de-DE" dirty="0"/>
                  <a:t>Desiderata: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dirty="0"/>
                  <a:t> ;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; ...</a:t>
                </a:r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= </a:t>
                </a:r>
                <a:r>
                  <a:rPr lang="de-DE" dirty="0" err="1"/>
                  <a:t>revising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adding</a:t>
                </a:r>
                <a:r>
                  <a:rPr lang="de-DE" dirty="0"/>
                  <a:t>  consistently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Desiderata: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;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Cn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marL="457200" lvl="1" indent="0">
                  <a:buNone/>
                </a:pP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2371010-378C-8B4D-A8E8-3C08058F10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19BBF0-346D-794D-B8A0-C41FE91E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532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ACB4F-AFA5-D343-94A3-E070E1AE1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Desiderata </a:t>
            </a:r>
            <a:r>
              <a:rPr lang="de-DE" dirty="0" err="1"/>
              <a:t>captured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AGM </a:t>
            </a:r>
            <a:r>
              <a:rPr lang="de-DE" dirty="0" err="1"/>
              <a:t>postulates</a:t>
            </a:r>
            <a:r>
              <a:rPr lang="de-DE" dirty="0"/>
              <a:t> </a:t>
            </a:r>
            <a:br>
              <a:rPr lang="de-DE" dirty="0"/>
            </a:br>
            <a:r>
              <a:rPr lang="de-DE" sz="2000" dirty="0"/>
              <a:t>(</a:t>
            </a:r>
            <a:r>
              <a:rPr lang="de-DE" sz="2000" dirty="0" err="1"/>
              <a:t>here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revision</a:t>
            </a:r>
            <a:r>
              <a:rPr lang="de-DE" sz="2000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0DD8C5A-F1FF-264F-96A3-61FBD2B4B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2400" dirty="0"/>
                  <a:t>(R1)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i="1" dirty="0">
                    <a:latin typeface="Cambria Math" panose="02040503050406030204" pitchFamily="18" charset="0"/>
                  </a:rPr>
                  <a:t>	    			 	       </a:t>
                </a:r>
                <a:r>
                  <a:rPr lang="de-DE" sz="2400" dirty="0">
                    <a:latin typeface="Myriad Pro" panose="020B0503030403020204" pitchFamily="34" charset="0"/>
                  </a:rPr>
                  <a:t>(</a:t>
                </a:r>
                <a:r>
                  <a:rPr lang="de-DE" sz="2400" dirty="0" err="1">
                    <a:latin typeface="Myriad Pro" panose="020B0503030403020204" pitchFamily="34" charset="0"/>
                  </a:rPr>
                  <a:t>closure</a:t>
                </a:r>
                <a:r>
                  <a:rPr lang="de-DE" sz="2400" dirty="0">
                    <a:latin typeface="Myriad Pro" panose="020B0503030403020204" pitchFamily="34" charset="0"/>
                  </a:rPr>
                  <a:t>)</a:t>
                </a:r>
              </a:p>
              <a:p>
                <a:r>
                  <a:rPr lang="de-DE" sz="2400" b="0" dirty="0"/>
                  <a:t>(R2)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400" dirty="0"/>
                  <a:t>                        			       (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)</a:t>
                </a:r>
              </a:p>
              <a:p>
                <a:r>
                  <a:rPr lang="de-DE" sz="2400" dirty="0"/>
                  <a:t>(R3)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𝐶𝑛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∪{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de-DE" sz="2400" dirty="0"/>
                  <a:t>       			    (</a:t>
                </a:r>
                <a:r>
                  <a:rPr lang="de-DE" sz="2400" dirty="0" err="1"/>
                  <a:t>inclusion</a:t>
                </a:r>
                <a:r>
                  <a:rPr lang="de-DE" sz="2400" dirty="0"/>
                  <a:t>)</a:t>
                </a:r>
              </a:p>
              <a:p>
                <a:r>
                  <a:rPr lang="de-DE" sz="2400" dirty="0"/>
                  <a:t>(R4) </a:t>
                </a:r>
                <a:r>
                  <a:rPr lang="de-DE" sz="2400" dirty="0" err="1"/>
                  <a:t>If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𝐶𝑛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𝐶𝑛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400" dirty="0"/>
                  <a:t>          (</a:t>
                </a:r>
                <a:r>
                  <a:rPr lang="de-DE" sz="2400" dirty="0" err="1"/>
                  <a:t>vacuity</a:t>
                </a:r>
                <a:r>
                  <a:rPr lang="de-DE" sz="2400" dirty="0"/>
                  <a:t>)</a:t>
                </a:r>
              </a:p>
              <a:p>
                <a:r>
                  <a:rPr lang="de-DE" sz="2400" dirty="0"/>
                  <a:t>(R5) </a:t>
                </a:r>
                <a:r>
                  <a:rPr lang="de-DE" sz="2400" dirty="0" err="1"/>
                  <a:t>If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𝐶𝑛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𝐶𝑛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(∅ )</m:t>
                    </m:r>
                  </m:oMath>
                </a14:m>
                <a:r>
                  <a:rPr lang="de-DE" sz="2400" dirty="0"/>
                  <a:t>            (</a:t>
                </a:r>
                <a:r>
                  <a:rPr lang="de-DE" sz="2400" dirty="0" err="1"/>
                  <a:t>consistency</a:t>
                </a:r>
                <a:r>
                  <a:rPr lang="de-DE" sz="2400" dirty="0"/>
                  <a:t>)</a:t>
                </a:r>
              </a:p>
              <a:p>
                <a:r>
                  <a:rPr lang="de-DE" sz="2400" dirty="0"/>
                  <a:t>(R6) </a:t>
                </a:r>
                <a:r>
                  <a:rPr lang="de-DE" sz="2400" dirty="0" err="1"/>
                  <a:t>If</a:t>
                </a:r>
                <a:r>
                  <a:rPr lang="de-DE" sz="2400" dirty="0"/>
                  <a:t> 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𝐶𝑛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400" dirty="0"/>
                  <a:t>   (</a:t>
                </a:r>
                <a:r>
                  <a:rPr lang="de-DE" sz="2400" dirty="0" err="1"/>
                  <a:t>extensionlity</a:t>
                </a:r>
                <a:r>
                  <a:rPr lang="de-DE" sz="2400" dirty="0"/>
                  <a:t>)</a:t>
                </a:r>
              </a:p>
              <a:p>
                <a:pPr marL="0" indent="0">
                  <a:buNone/>
                </a:pPr>
                <a:endParaRPr lang="de-DE" sz="2400" dirty="0"/>
              </a:p>
              <a:p>
                <a:r>
                  <a:rPr lang="de-DE" sz="2400" dirty="0"/>
                  <a:t>(R7) 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∗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𝐶𝑛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( 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/>
                  <a:t>          (</a:t>
                </a:r>
                <a:r>
                  <a:rPr lang="de-DE" sz="2400" dirty="0" err="1"/>
                  <a:t>conjunction</a:t>
                </a:r>
                <a:r>
                  <a:rPr lang="de-DE" sz="2400" dirty="0"/>
                  <a:t> 1)</a:t>
                </a:r>
              </a:p>
              <a:p>
                <a:r>
                  <a:rPr lang="de-DE" sz="2400" dirty="0"/>
                  <a:t>(R8) If 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𝐶𝑛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			         (</a:t>
                </a:r>
                <a:r>
                  <a:rPr lang="de-DE" sz="2400" dirty="0" err="1"/>
                  <a:t>conjunction</a:t>
                </a:r>
                <a:r>
                  <a:rPr lang="de-DE" sz="2400" dirty="0"/>
                  <a:t> 2)</a:t>
                </a:r>
                <a:br>
                  <a:rPr lang="de-DE" sz="2400" dirty="0"/>
                </a:br>
                <a:r>
                  <a:rPr lang="de-DE" sz="2400" dirty="0"/>
                  <a:t>	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𝐶𝑛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 ∗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 ∗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br>
                  <a:rPr lang="de-DE" sz="2400" dirty="0"/>
                </a:br>
                <a:r>
                  <a:rPr lang="de-DE" sz="2400" dirty="0"/>
                  <a:t> (Note: Postulate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not </a:t>
                </a:r>
                <a:r>
                  <a:rPr lang="de-DE" sz="2400" dirty="0" err="1"/>
                  <a:t>axiom</a:t>
                </a:r>
                <a:r>
                  <a:rPr lang="de-DE" sz="2400" dirty="0"/>
                  <a:t>: </a:t>
                </a:r>
                <a:r>
                  <a:rPr lang="de-DE" sz="2400" dirty="0" err="1"/>
                  <a:t>talks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about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𝐶𝑛</m:t>
                    </m:r>
                  </m:oMath>
                </a14:m>
                <a:r>
                  <a:rPr lang="de-DE" sz="2400" dirty="0"/>
                  <a:t>)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0DD8C5A-F1FF-264F-96A3-61FBD2B4B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020" r="-7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8FE48E-0604-B040-9AEA-80E04F99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32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A754F-FFFA-B74E-80C6-EED4C5E2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Doxastic</a:t>
            </a:r>
            <a:r>
              <a:rPr lang="de-DE" dirty="0"/>
              <a:t> </a:t>
            </a:r>
            <a:r>
              <a:rPr lang="de-DE" dirty="0" err="1"/>
              <a:t>Logic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AAA8B-11C7-0640-9962-A0A8F427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B5068A-5556-AE4F-A64F-3662B97B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171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2E785-3747-4647-A437-C3437BBF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Semantics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AGM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EEFE7A-227D-354D-B8ED-F2F7856AF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Postulates </a:t>
            </a:r>
            <a:r>
              <a:rPr lang="de-DE" dirty="0" err="1"/>
              <a:t>generally</a:t>
            </a:r>
            <a:r>
              <a:rPr lang="de-DE" dirty="0"/>
              <a:t> </a:t>
            </a:r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classes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operators</a:t>
            </a:r>
            <a:r>
              <a:rPr lang="de-DE" dirty="0"/>
              <a:t> (</a:t>
            </a:r>
            <a:r>
              <a:rPr lang="de-DE" dirty="0" err="1"/>
              <a:t>exception</a:t>
            </a:r>
            <a:r>
              <a:rPr lang="de-DE" dirty="0"/>
              <a:t>: </a:t>
            </a:r>
            <a:r>
              <a:rPr lang="de-DE" dirty="0" err="1"/>
              <a:t>expansion</a:t>
            </a:r>
            <a:r>
              <a:rPr lang="de-DE" dirty="0"/>
              <a:t>)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construct</a:t>
            </a:r>
            <a:r>
              <a:rPr lang="de-DE" dirty="0"/>
              <a:t> </a:t>
            </a:r>
            <a:r>
              <a:rPr lang="de-DE" dirty="0" err="1"/>
              <a:t>concrete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operators</a:t>
            </a:r>
            <a:r>
              <a:rPr lang="de-DE" dirty="0"/>
              <a:t>?</a:t>
            </a:r>
          </a:p>
          <a:p>
            <a:r>
              <a:rPr lang="de-DE" dirty="0"/>
              <a:t>Different design </a:t>
            </a:r>
            <a:r>
              <a:rPr lang="de-DE" dirty="0" err="1"/>
              <a:t>principles</a:t>
            </a:r>
            <a:endParaRPr lang="de-DE" dirty="0"/>
          </a:p>
          <a:p>
            <a:pPr lvl="1"/>
            <a:r>
              <a:rPr lang="de-DE" dirty="0"/>
              <a:t>Partial </a:t>
            </a:r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remainder</a:t>
            </a:r>
            <a:r>
              <a:rPr lang="de-DE" dirty="0"/>
              <a:t> </a:t>
            </a:r>
            <a:r>
              <a:rPr lang="de-DE" dirty="0" err="1"/>
              <a:t>sets</a:t>
            </a:r>
            <a:r>
              <a:rPr lang="de-DE" dirty="0"/>
              <a:t> (</a:t>
            </a:r>
            <a:r>
              <a:rPr lang="de-DE" dirty="0" err="1"/>
              <a:t>considered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Orders (</a:t>
            </a:r>
            <a:r>
              <a:rPr lang="de-DE" dirty="0" err="1"/>
              <a:t>epistremic</a:t>
            </a:r>
            <a:r>
              <a:rPr lang="de-DE" dirty="0"/>
              <a:t> </a:t>
            </a:r>
            <a:r>
              <a:rPr lang="de-DE" dirty="0" err="1"/>
              <a:t>entrenchment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Systems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spheres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...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5C7D86-6F1A-2946-9E35-0E8A11ED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904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466AB-122E-694B-AADF-21E66F2A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Remainder</a:t>
            </a:r>
            <a:r>
              <a:rPr lang="de-DE" dirty="0"/>
              <a:t> Sets: „Maximal Scenarios“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52E461-B665-D447-AF5B-8D2524C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36DEC52-C98F-2745-BD6D-AB49A305AD02}"/>
              </a:ext>
            </a:extLst>
          </p:cNvPr>
          <p:cNvGrpSpPr/>
          <p:nvPr/>
        </p:nvGrpSpPr>
        <p:grpSpPr>
          <a:xfrm>
            <a:off x="395536" y="1268760"/>
            <a:ext cx="8229599" cy="1080493"/>
            <a:chOff x="446936" y="2779849"/>
            <a:chExt cx="7909964" cy="1080493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D902A28-83E9-D84F-AC0F-89D4EDB17902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remainder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set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F82C57B4-9085-0645-B5C9-A6957E5CEDD0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671461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r>
                    <a:rPr lang="de-DE" sz="2000" dirty="0"/>
                    <a:t>The 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remainder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set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of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by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consists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of</a:t>
                  </a:r>
                  <a:r>
                    <a:rPr lang="de-DE" sz="2000" dirty="0"/>
                    <a:t> all </a:t>
                  </a:r>
                  <a:r>
                    <a:rPr lang="de-DE" sz="2000" dirty="0" err="1"/>
                    <a:t>inclusion</a:t>
                  </a:r>
                  <a:r>
                    <a:rPr lang="de-DE" sz="2000" dirty="0"/>
                    <a:t>-maximal </a:t>
                  </a:r>
                  <a:r>
                    <a:rPr lang="de-DE" sz="2000" dirty="0" err="1"/>
                    <a:t>subsets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of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de-DE" sz="2000" dirty="0"/>
                    <a:t> not </a:t>
                  </a:r>
                  <a:r>
                    <a:rPr lang="de-DE" sz="2000" dirty="0" err="1"/>
                    <a:t>entailing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de-DE" sz="2000" dirty="0"/>
                    <a:t>. The </a:t>
                  </a:r>
                  <a:r>
                    <a:rPr lang="de-DE" sz="2000" dirty="0" err="1"/>
                    <a:t>sets</a:t>
                  </a:r>
                  <a:r>
                    <a:rPr lang="de-DE" sz="2000" dirty="0"/>
                    <a:t> in </a:t>
                  </a:r>
                  <a14:m>
                    <m:oMath xmlns:m="http://schemas.openxmlformats.org/officeDocument/2006/math"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are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called</a:t>
                  </a:r>
                  <a:r>
                    <a:rPr lang="de-DE" sz="2000" dirty="0"/>
                    <a:t>  </a:t>
                  </a:r>
                  <a:r>
                    <a:rPr lang="de-DE" sz="2000" dirty="0" err="1"/>
                    <a:t>remainders</a:t>
                  </a:r>
                  <a:r>
                    <a:rPr lang="de-DE" sz="2000" dirty="0"/>
                    <a:t>.   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F82C57B4-9085-0645-B5C9-A6957E5CED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671461"/>
                </a:xfrm>
                <a:prstGeom prst="rect">
                  <a:avLst/>
                </a:prstGeom>
                <a:blipFill>
                  <a:blip r:embed="rId2"/>
                  <a:stretch>
                    <a:fillRect l="-2009" t="-3774" b="-2264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7F6861E-162B-7945-B2E8-D7D94E231736}"/>
              </a:ext>
            </a:extLst>
          </p:cNvPr>
          <p:cNvGrpSpPr/>
          <p:nvPr/>
        </p:nvGrpSpPr>
        <p:grpSpPr>
          <a:xfrm>
            <a:off x="417776" y="3284984"/>
            <a:ext cx="7888588" cy="2620755"/>
            <a:chOff x="626069" y="2007292"/>
            <a:chExt cx="7888588" cy="262075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AE4685F7-66E5-CC4A-95F6-9DD076D3ECDA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 dirty="0">
                <a:solidFill>
                  <a:schemeClr val="bg1"/>
                </a:solidFill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9C755D1F-FD20-7646-8CDB-4581BCF4B851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2269265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𝑞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⊥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𝑞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𝑞</m:t>
                              </m:r>
                            </m:e>
                          </m:d>
                        </m:e>
                      </m:d>
                    </m:oMath>
                  </a14:m>
                  <a:endParaRPr lang="de-DE" sz="2200" b="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∨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𝑟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∨¬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𝑟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𝑞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𝑞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 ∧¬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 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⊥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𝑞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= </m:t>
                      </m:r>
                    </m:oMath>
                  </a14:m>
                  <a:br>
                    <a:rPr lang="de-DE" sz="2200" b="0" dirty="0">
                      <a:latin typeface="Myriad Pro" panose="020B0503030403020204" pitchFamily="34" charset="0"/>
                      <a:cs typeface="Lucida Sans Unicode"/>
                    </a:rPr>
                  </a:b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{ 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∨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𝑟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∨¬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𝑟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∨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𝑟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,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𝑞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𝑠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,</m:t>
                      </m:r>
                    </m:oMath>
                  </a14:m>
                  <a:br>
                    <a:rPr lang="de-DE" sz="2200" b="0" i="1" dirty="0">
                      <a:latin typeface="Cambria Math" panose="02040503050406030204" pitchFamily="18" charset="0"/>
                      <a:cs typeface="Lucida Sans Unicode"/>
                    </a:rPr>
                  </a:b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∨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𝑟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,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𝑞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∧¬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𝑠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∨¬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𝑟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,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𝑞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𝑠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,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{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𝑝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∨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𝑟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,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𝑞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∧¬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𝑠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}</m:t>
                      </m:r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90603">
                    <a:spcBef>
                      <a:spcPts val="386"/>
                    </a:spcBef>
                  </a:pPr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90603">
                    <a:spcBef>
                      <a:spcPts val="386"/>
                    </a:spcBef>
                  </a:pPr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9C755D1F-FD20-7646-8CDB-4581BCF4B8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2269265"/>
                </a:xfrm>
                <a:prstGeom prst="rect">
                  <a:avLst/>
                </a:prstGeom>
                <a:blipFill>
                  <a:blip r:embed="rId3"/>
                  <a:stretch>
                    <a:fillRect l="-96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57289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466AB-122E-694B-AADF-21E66F2A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52E461-B665-D447-AF5B-8D2524C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36DEC52-C98F-2745-BD6D-AB49A305AD02}"/>
              </a:ext>
            </a:extLst>
          </p:cNvPr>
          <p:cNvGrpSpPr/>
          <p:nvPr/>
        </p:nvGrpSpPr>
        <p:grpSpPr>
          <a:xfrm>
            <a:off x="395536" y="1268760"/>
            <a:ext cx="8229599" cy="1388269"/>
            <a:chOff x="446936" y="2779849"/>
            <a:chExt cx="7909964" cy="138826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D902A28-83E9-D84F-AC0F-89D4EDB17902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selection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function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F82C57B4-9085-0645-B5C9-A6957E5CEDD0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979237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r>
                    <a:rPr lang="de-DE" sz="2000" dirty="0"/>
                    <a:t>An AGM </a:t>
                  </a:r>
                  <a:r>
                    <a:rPr lang="de-DE" sz="2000" dirty="0" err="1"/>
                    <a:t>selection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function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p>
                      </m:sSup>
                      <m:r>
                        <a:rPr lang="de-DE" sz="2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for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fulfills</a:t>
                  </a:r>
                  <a:r>
                    <a:rPr lang="de-DE" sz="2000" dirty="0"/>
                    <a:t>:</a:t>
                  </a:r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de-DE" sz="2000" dirty="0" err="1"/>
                    <a:t>If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≠∅</m:t>
                      </m:r>
                    </m:oMath>
                  </a14:m>
                  <a:r>
                    <a:rPr lang="de-DE" sz="2000" dirty="0"/>
                    <a:t>, </a:t>
                  </a:r>
                  <a:r>
                    <a:rPr lang="de-DE" sz="2000" dirty="0" err="1"/>
                    <a:t>then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∅≠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de-DE" sz="2000" b="0" dirty="0"/>
                </a:p>
                <a:p>
                  <a:pPr marL="457200" indent="-4572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de-DE" sz="2000" dirty="0"/>
                    <a:t>   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F82C57B4-9085-0645-B5C9-A6957E5CED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979237"/>
                </a:xfrm>
                <a:prstGeom prst="rect">
                  <a:avLst/>
                </a:prstGeom>
                <a:blipFill>
                  <a:blip r:embed="rId2"/>
                  <a:stretch>
                    <a:fillRect l="-2009" t="-2564" b="-102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5DC26FE3-7DA8-A54E-98DD-EDFCC839CAA0}"/>
              </a:ext>
            </a:extLst>
          </p:cNvPr>
          <p:cNvSpPr txBox="1"/>
          <p:nvPr/>
        </p:nvSpPr>
        <p:spPr>
          <a:xfrm>
            <a:off x="369467" y="3429000"/>
            <a:ext cx="7031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As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remainders</a:t>
            </a:r>
            <a:r>
              <a:rPr lang="de-DE" dirty="0"/>
              <a:t> (maximal </a:t>
            </a:r>
            <a:r>
              <a:rPr lang="de-DE" dirty="0" err="1"/>
              <a:t>scenarios</a:t>
            </a:r>
            <a:r>
              <a:rPr lang="de-DE" dirty="0"/>
              <a:t>)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select</a:t>
            </a:r>
            <a:endParaRPr lang="de-DE" dirty="0"/>
          </a:p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Chooses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remainders</a:t>
            </a:r>
            <a:r>
              <a:rPr lang="de-DE" dirty="0"/>
              <a:t> (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empty</a:t>
            </a:r>
            <a:r>
              <a:rPr lang="de-DE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370286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07CCB-8584-4A44-8BEC-3B4DB5EC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Partial-</a:t>
            </a:r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contraction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revision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408058-FA41-7E4A-ACC0-6572A34B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06CBCCD-03C7-484D-B335-6A70855B3AA8}"/>
              </a:ext>
            </a:extLst>
          </p:cNvPr>
          <p:cNvGrpSpPr/>
          <p:nvPr/>
        </p:nvGrpSpPr>
        <p:grpSpPr>
          <a:xfrm>
            <a:off x="395536" y="1268760"/>
            <a:ext cx="8229599" cy="1151603"/>
            <a:chOff x="446936" y="2779849"/>
            <a:chExt cx="7909964" cy="1151603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2F37CC2-351D-A349-A862-B473221FE2A1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055B2656-1D51-6D48-A02C-B747C15D0B23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742571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=⋂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2000" dirty="0"/>
                    <a:t>                                                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(partial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meet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contraction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)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𝐶𝑛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  <m:sub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2000" dirty="0"/>
                    <a:t>                           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(partial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meet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revision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055B2656-1D51-6D48-A02C-B747C15D0B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742571"/>
                </a:xfrm>
                <a:prstGeom prst="rect">
                  <a:avLst/>
                </a:prstGeom>
                <a:blipFill>
                  <a:blip r:embed="rId2"/>
                  <a:stretch>
                    <a:fillRect l="-1855" t="-3390" b="-1694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14E4A3E-EAAB-5643-9328-334EAB8A29E1}"/>
              </a:ext>
            </a:extLst>
          </p:cNvPr>
          <p:cNvGrpSpPr/>
          <p:nvPr/>
        </p:nvGrpSpPr>
        <p:grpSpPr>
          <a:xfrm>
            <a:off x="400107" y="3578739"/>
            <a:ext cx="7888588" cy="1319238"/>
            <a:chOff x="323528" y="1340768"/>
            <a:chExt cx="7888588" cy="1319238"/>
          </a:xfrm>
        </p:grpSpPr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5F6742D9-7682-1545-A375-E9E8F08A451E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Representation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09A47ECD-9D9B-E942-9F86-86F68F9A07BD}"/>
                    </a:ext>
                  </a:extLst>
                </p:cNvPr>
                <p:cNvSpPr txBox="1"/>
                <p:nvPr/>
              </p:nvSpPr>
              <p:spPr>
                <a:xfrm>
                  <a:off x="323528" y="1763054"/>
                  <a:ext cx="7888588" cy="896952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108000" tIns="64174" rIns="108000" bIns="0" rtlCol="0">
                  <a:spAutoFit/>
                </a:bodyPr>
                <a:lstStyle/>
                <a:p>
                  <a:r>
                    <a:rPr lang="de-DE" sz="2600" dirty="0"/>
                    <a:t>An </a:t>
                  </a:r>
                  <a:r>
                    <a:rPr lang="de-DE" sz="2600" dirty="0" err="1"/>
                    <a:t>operator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a14:m>
                  <a:r>
                    <a:rPr lang="de-DE" sz="2600" dirty="0"/>
                    <a:t> </a:t>
                  </a:r>
                  <a:r>
                    <a:rPr lang="de-DE" sz="2600" dirty="0" err="1"/>
                    <a:t>fulfills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postulates</a:t>
                  </a:r>
                  <a:r>
                    <a:rPr lang="de-DE" sz="2600" dirty="0"/>
                    <a:t> (R1)-(R6) </a:t>
                  </a:r>
                  <a:r>
                    <a:rPr lang="de-DE" sz="2600" dirty="0" err="1"/>
                    <a:t>iff</a:t>
                  </a:r>
                  <a:r>
                    <a:rPr lang="de-DE" sz="2600" dirty="0"/>
                    <a:t>  </a:t>
                  </a:r>
                  <a:r>
                    <a:rPr lang="de-DE" sz="2600" dirty="0" err="1"/>
                    <a:t>there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is</a:t>
                  </a:r>
                  <a:r>
                    <a:rPr lang="de-DE" sz="2600" dirty="0"/>
                    <a:t> a </a:t>
                  </a:r>
                  <a:r>
                    <a:rPr lang="de-DE" sz="2600" dirty="0" err="1"/>
                    <a:t>selection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function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de-DE" sz="2600" dirty="0"/>
                    <a:t> sucht </a:t>
                  </a:r>
                  <a:r>
                    <a:rPr lang="de-DE" sz="2600" dirty="0" err="1"/>
                    <a:t>that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sub>
                          <m:r>
                            <a:rPr lang="de-DE" sz="2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a14:m>
                  <a:endParaRPr lang="de-DE" sz="2600" dirty="0"/>
                </a:p>
              </p:txBody>
            </p:sp>
          </mc:Choice>
          <mc:Fallback xmlns="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09A47ECD-9D9B-E942-9F86-86F68F9A07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763054"/>
                  <a:ext cx="7888588" cy="896952"/>
                </a:xfrm>
                <a:prstGeom prst="rect">
                  <a:avLst/>
                </a:prstGeom>
                <a:blipFill>
                  <a:blip r:embed="rId3"/>
                  <a:stretch>
                    <a:fillRect l="-1125" t="-2778" b="-180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3D9C4521-F034-844E-A986-844A11CC39BA}"/>
              </a:ext>
            </a:extLst>
          </p:cNvPr>
          <p:cNvSpPr txBox="1"/>
          <p:nvPr/>
        </p:nvSpPr>
        <p:spPr>
          <a:xfrm>
            <a:off x="450158" y="2564145"/>
            <a:ext cx="727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Revision </a:t>
            </a:r>
            <a:r>
              <a:rPr lang="de-DE" dirty="0" err="1"/>
              <a:t>operator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so-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>
                <a:solidFill>
                  <a:srgbClr val="032EF0"/>
                </a:solidFill>
              </a:rPr>
              <a:t>Levi-identity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contraction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FE7B97EA-C9CA-124B-A714-85DAD493D9DD}"/>
                  </a:ext>
                </a:extLst>
              </p:cNvPr>
              <p:cNvSpPr txBox="1"/>
              <p:nvPr/>
            </p:nvSpPr>
            <p:spPr>
              <a:xfrm>
                <a:off x="475780" y="5208060"/>
                <a:ext cx="6320961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Notes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Similar</a:t>
                </a:r>
                <a:r>
                  <a:rPr lang="de-DE" dirty="0"/>
                  <a:t> </a:t>
                </a:r>
                <a:r>
                  <a:rPr lang="de-DE" dirty="0" err="1"/>
                  <a:t>representation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contraction</a:t>
                </a: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Partial </a:t>
                </a:r>
                <a:r>
                  <a:rPr lang="de-DE" dirty="0" err="1"/>
                  <a:t>meet</a:t>
                </a:r>
                <a:r>
                  <a:rPr lang="de-DE" dirty="0"/>
                  <a:t> </a:t>
                </a:r>
                <a:r>
                  <a:rPr lang="de-DE" dirty="0" err="1"/>
                  <a:t>revision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necessarily</a:t>
                </a:r>
                <a:r>
                  <a:rPr lang="de-DE" dirty="0"/>
                  <a:t> </a:t>
                </a:r>
                <a:r>
                  <a:rPr lang="de-DE" dirty="0" err="1"/>
                  <a:t>fulfill</a:t>
                </a:r>
                <a:r>
                  <a:rPr lang="de-DE" dirty="0"/>
                  <a:t> (R7) </a:t>
                </a:r>
                <a:r>
                  <a:rPr lang="de-DE" dirty="0" err="1"/>
                  <a:t>and</a:t>
                </a:r>
                <a:r>
                  <a:rPr lang="de-DE" dirty="0"/>
                  <a:t> R(8); </a:t>
                </a:r>
                <a:br>
                  <a:rPr lang="de-DE" dirty="0"/>
                </a:br>
                <a:r>
                  <a:rPr lang="de-DE" dirty="0" err="1"/>
                  <a:t>need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constrain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1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further</a:t>
                </a:r>
                <a:r>
                  <a:rPr lang="de-DE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FE7B97EA-C9CA-124B-A714-85DAD493D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80" y="5208060"/>
                <a:ext cx="6320961" cy="1477328"/>
              </a:xfrm>
              <a:prstGeom prst="rect">
                <a:avLst/>
              </a:prstGeom>
              <a:blipFill>
                <a:blip r:embed="rId4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361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7A6EC-95F2-2849-B022-F63B2F35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AGM: </a:t>
            </a:r>
            <a:r>
              <a:rPr lang="de-DE" dirty="0" err="1"/>
              <a:t>integratio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doxastic</a:t>
            </a:r>
            <a:r>
              <a:rPr lang="de-DE" dirty="0"/>
              <a:t> </a:t>
            </a:r>
            <a:r>
              <a:rPr lang="de-DE" dirty="0" err="1"/>
              <a:t>logic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4B05DFA-E3B7-674D-88E5-1A2FC1ABF1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Work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Segerberg</a:t>
                </a:r>
                <a:r>
                  <a:rPr lang="de-DE" dirty="0"/>
                  <a:t> (</a:t>
                </a:r>
                <a:r>
                  <a:rPr lang="de-DE" dirty="0" err="1"/>
                  <a:t>Segerberg</a:t>
                </a:r>
                <a:r>
                  <a:rPr lang="de-DE" dirty="0"/>
                  <a:t> 1995, 1996)</a:t>
                </a:r>
              </a:p>
              <a:p>
                <a:pPr lvl="1"/>
                <a:r>
                  <a:rPr lang="de-DE" dirty="0"/>
                  <a:t>Modal </a:t>
                </a:r>
                <a:r>
                  <a:rPr lang="de-DE" dirty="0" err="1"/>
                  <a:t>operators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de-DE" dirty="0"/>
                  <a:t>„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 after </a:t>
                </a:r>
                <a:r>
                  <a:rPr lang="de-DE" dirty="0" err="1"/>
                  <a:t>revision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“</a:t>
                </a:r>
              </a:p>
              <a:p>
                <a:r>
                  <a:rPr lang="de-DE" dirty="0"/>
                  <a:t>Internal </a:t>
                </a:r>
                <a:r>
                  <a:rPr lang="de-DE" dirty="0" err="1"/>
                  <a:t>version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doxastic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 (</a:t>
                </a:r>
                <a:r>
                  <a:rPr lang="de-DE" dirty="0" err="1"/>
                  <a:t>Aucher</a:t>
                </a:r>
                <a:r>
                  <a:rPr lang="de-DE" dirty="0"/>
                  <a:t> 2008)</a:t>
                </a:r>
              </a:p>
              <a:p>
                <a:pPr lvl="1"/>
                <a:r>
                  <a:rPr lang="de-DE" dirty="0" err="1"/>
                  <a:t>Straightforward</a:t>
                </a:r>
                <a:r>
                  <a:rPr lang="de-DE" dirty="0"/>
                  <a:t> </a:t>
                </a:r>
                <a:r>
                  <a:rPr lang="de-DE" dirty="0" err="1"/>
                  <a:t>transfer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AGM </a:t>
                </a:r>
                <a:r>
                  <a:rPr lang="de-DE" dirty="0" err="1"/>
                  <a:t>representation</a:t>
                </a:r>
                <a:r>
                  <a:rPr lang="de-DE" dirty="0"/>
                  <a:t> </a:t>
                </a:r>
                <a:r>
                  <a:rPr lang="de-DE" dirty="0" err="1"/>
                  <a:t>theorems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multiagent</a:t>
                </a:r>
                <a:r>
                  <a:rPr lang="de-DE" dirty="0"/>
                  <a:t> </a:t>
                </a:r>
                <a:r>
                  <a:rPr lang="de-DE" dirty="0" err="1"/>
                  <a:t>case</a:t>
                </a:r>
                <a:endParaRPr lang="de-DE" dirty="0"/>
              </a:p>
              <a:p>
                <a:r>
                  <a:rPr lang="de-DE" dirty="0" err="1"/>
                  <a:t>Distinguish</a:t>
                </a:r>
                <a:r>
                  <a:rPr lang="de-DE" dirty="0"/>
                  <a:t> </a:t>
                </a:r>
                <a:r>
                  <a:rPr lang="de-DE" dirty="0" err="1"/>
                  <a:t>several</a:t>
                </a:r>
                <a:r>
                  <a:rPr lang="de-DE" dirty="0"/>
                  <a:t> </a:t>
                </a:r>
                <a:r>
                  <a:rPr lang="de-DE" dirty="0" err="1"/>
                  <a:t>versions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belief </a:t>
                </a:r>
                <a:br>
                  <a:rPr lang="de-DE" dirty="0"/>
                </a:br>
                <a:r>
                  <a:rPr lang="de-DE" dirty="0"/>
                  <a:t>(</a:t>
                </a:r>
                <a:r>
                  <a:rPr lang="de-DE" dirty="0" err="1"/>
                  <a:t>Baltag</a:t>
                </a:r>
                <a:r>
                  <a:rPr lang="de-DE" dirty="0"/>
                  <a:t>/</a:t>
                </a:r>
                <a:r>
                  <a:rPr lang="de-DE" dirty="0" err="1"/>
                  <a:t>Smets</a:t>
                </a:r>
                <a:r>
                  <a:rPr lang="de-DE" dirty="0"/>
                  <a:t> 2007, 2009)09 </a:t>
                </a:r>
              </a:p>
              <a:p>
                <a:pPr lvl="1"/>
                <a:r>
                  <a:rPr lang="de-DE" dirty="0"/>
                  <a:t>Soft </a:t>
                </a:r>
                <a:r>
                  <a:rPr lang="de-DE" dirty="0" err="1"/>
                  <a:t>beliefs</a:t>
                </a:r>
                <a:r>
                  <a:rPr lang="de-DE" dirty="0"/>
                  <a:t>: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revised</a:t>
                </a:r>
                <a:endParaRPr lang="de-DE" dirty="0"/>
              </a:p>
              <a:p>
                <a:pPr lvl="1"/>
                <a:r>
                  <a:rPr lang="de-DE" dirty="0"/>
                  <a:t>Hard </a:t>
                </a:r>
                <a:r>
                  <a:rPr lang="de-DE" dirty="0" err="1"/>
                  <a:t>beliefs</a:t>
                </a:r>
                <a:r>
                  <a:rPr lang="de-DE" dirty="0"/>
                  <a:t>: </a:t>
                </a:r>
                <a:r>
                  <a:rPr lang="de-DE" dirty="0" err="1"/>
                  <a:t>cannot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revised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4B05DFA-E3B7-674D-88E5-1A2FC1ABF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A1926A-9117-A046-A03F-1EE28AA3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324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DC47B3F-77AB-7C47-B0FD-087C77D8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Group </a:t>
            </a:r>
            <a:r>
              <a:rPr lang="de-DE" dirty="0" err="1"/>
              <a:t>Beliefs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4BD7AF-8029-2948-9735-A2FE53A7F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744905-8C6F-6442-BE2F-FD88E299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120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0DFAC-1860-134F-A1A8-11FD2354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Group </a:t>
            </a:r>
            <a:r>
              <a:rPr lang="de-DE" dirty="0" err="1"/>
              <a:t>beliefs</a:t>
            </a:r>
            <a:r>
              <a:rPr lang="de-DE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2AD6F22-E8D5-A843-A570-041882E5EB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Theory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group</a:t>
                </a:r>
                <a:r>
                  <a:rPr lang="de-DE" dirty="0"/>
                  <a:t> </a:t>
                </a:r>
                <a:r>
                  <a:rPr lang="de-DE" dirty="0" err="1"/>
                  <a:t>beliefs</a:t>
                </a:r>
                <a:r>
                  <a:rPr lang="de-DE" dirty="0"/>
                  <a:t> </a:t>
                </a:r>
                <a:r>
                  <a:rPr lang="de-DE" dirty="0" err="1"/>
                  <a:t>developed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same </a:t>
                </a:r>
                <a:r>
                  <a:rPr lang="de-DE" dirty="0" err="1"/>
                  <a:t>way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group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 ...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⋀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nary>
                  </m:oMath>
                </a14:m>
                <a:r>
                  <a:rPr lang="de-DE" dirty="0"/>
                  <a:t>  </a:t>
                </a:r>
              </a:p>
              <a:p>
                <a:r>
                  <a:rPr lang="de-DE" dirty="0"/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 …</m:t>
                    </m:r>
                  </m:oMath>
                </a14:m>
                <a:endParaRPr lang="de-DE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⋃"/>
                                <m:supHide m:val="on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ℛ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de-DE" dirty="0"/>
              </a:p>
              <a:p>
                <a:r>
                  <a:rPr lang="de-DE" dirty="0" err="1"/>
                  <a:t>Axiomatization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𝐾𝐷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45(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common</a:t>
                </a:r>
                <a:r>
                  <a:rPr lang="de-DE" dirty="0"/>
                  <a:t> belief</a:t>
                </a:r>
              </a:p>
              <a:p>
                <a:pPr lvl="1"/>
                <a:r>
                  <a:rPr lang="de-DE" dirty="0" err="1"/>
                  <a:t>Axiomatics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𝐾𝐷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45(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Fixed </a:t>
                </a:r>
                <a:r>
                  <a:rPr lang="de-DE" dirty="0" err="1"/>
                  <a:t>point</a:t>
                </a:r>
                <a:r>
                  <a:rPr lang="de-DE" dirty="0"/>
                  <a:t> </a:t>
                </a:r>
                <a:r>
                  <a:rPr lang="de-DE" dirty="0" err="1"/>
                  <a:t>axiom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de-DE" b="0" dirty="0"/>
              </a:p>
              <a:p>
                <a:pPr lvl="1"/>
                <a:r>
                  <a:rPr lang="de-DE" dirty="0"/>
                  <a:t>Least </a:t>
                </a:r>
                <a:r>
                  <a:rPr lang="de-DE" dirty="0" err="1"/>
                  <a:t>fixed</a:t>
                </a:r>
                <a:r>
                  <a:rPr lang="de-DE" dirty="0"/>
                  <a:t> </a:t>
                </a:r>
                <a:r>
                  <a:rPr lang="de-DE" dirty="0" err="1"/>
                  <a:t>point</a:t>
                </a:r>
                <a:r>
                  <a:rPr lang="de-DE" dirty="0"/>
                  <a:t> </a:t>
                </a:r>
                <a:r>
                  <a:rPr lang="de-DE" dirty="0" err="1"/>
                  <a:t>inference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 (</a:t>
                </a:r>
                <a:r>
                  <a:rPr lang="de-DE" dirty="0" err="1"/>
                  <a:t>induction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⊢ 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/>
                  <a:t>Sound, </a:t>
                </a:r>
                <a:r>
                  <a:rPr lang="de-DE" dirty="0" err="1"/>
                  <a:t>complete</a:t>
                </a:r>
                <a:r>
                  <a:rPr lang="de-DE" dirty="0"/>
                  <a:t> </a:t>
                </a:r>
                <a:r>
                  <a:rPr lang="de-DE" dirty="0" err="1"/>
                  <a:t>decidable</a:t>
                </a:r>
                <a:r>
                  <a:rPr lang="de-DE" dirty="0"/>
                  <a:t> in EXPTIME-c.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2AD6F22-E8D5-A843-A570-041882E5EB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114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E5C95F-94EF-1649-9D32-BE1B62C3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45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hoepfully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R. </a:t>
            </a:r>
            <a:r>
              <a:rPr lang="de-DE" sz="1200" dirty="0" err="1"/>
              <a:t>Fagin</a:t>
            </a:r>
            <a:r>
              <a:rPr lang="de-DE" sz="1200" dirty="0"/>
              <a:t>, J. Y. </a:t>
            </a:r>
            <a:r>
              <a:rPr lang="de-DE" sz="1200" dirty="0" err="1"/>
              <a:t>Halpern</a:t>
            </a:r>
            <a:r>
              <a:rPr lang="de-DE" sz="1200" dirty="0"/>
              <a:t>, Y. Moses, </a:t>
            </a:r>
            <a:r>
              <a:rPr lang="de-DE" sz="1200" dirty="0" err="1"/>
              <a:t>and</a:t>
            </a:r>
            <a:r>
              <a:rPr lang="de-DE" sz="1200" dirty="0"/>
              <a:t> M. Y. </a:t>
            </a:r>
            <a:r>
              <a:rPr lang="de-DE" sz="1200" dirty="0" err="1"/>
              <a:t>Vardi</a:t>
            </a:r>
            <a:r>
              <a:rPr lang="de-DE" sz="1200" dirty="0"/>
              <a:t>. </a:t>
            </a:r>
            <a:r>
              <a:rPr lang="de-DE" sz="1200" dirty="0" err="1"/>
              <a:t>Reasoning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Knowledge. MIT Press, 2003.</a:t>
            </a:r>
          </a:p>
          <a:p>
            <a:r>
              <a:rPr lang="de-DE" sz="1200" dirty="0"/>
              <a:t>P. Engel. </a:t>
            </a:r>
            <a:r>
              <a:rPr lang="de-DE" sz="1200" dirty="0" err="1"/>
              <a:t>Believing</a:t>
            </a:r>
            <a:r>
              <a:rPr lang="de-DE" sz="1200" dirty="0"/>
              <a:t>, </a:t>
            </a:r>
            <a:r>
              <a:rPr lang="de-DE" sz="1200" dirty="0" err="1"/>
              <a:t>holding</a:t>
            </a:r>
            <a:r>
              <a:rPr lang="de-DE" sz="1200" dirty="0"/>
              <a:t> </a:t>
            </a:r>
            <a:r>
              <a:rPr lang="de-DE" sz="1200" dirty="0" err="1"/>
              <a:t>true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accepting</a:t>
            </a:r>
            <a:r>
              <a:rPr lang="de-DE" sz="1200" dirty="0"/>
              <a:t>. </a:t>
            </a:r>
            <a:r>
              <a:rPr lang="de-DE" sz="1200" dirty="0" err="1"/>
              <a:t>Philosophical</a:t>
            </a:r>
            <a:r>
              <a:rPr lang="de-DE" sz="1200" dirty="0"/>
              <a:t> </a:t>
            </a:r>
            <a:r>
              <a:rPr lang="de-DE" sz="1200" dirty="0" err="1"/>
              <a:t>Explorations</a:t>
            </a:r>
            <a:r>
              <a:rPr lang="de-DE" sz="1200" dirty="0"/>
              <a:t>, 1(2):140–151, 1998.</a:t>
            </a:r>
          </a:p>
          <a:p>
            <a:r>
              <a:rPr lang="de-DE" sz="1200" dirty="0"/>
              <a:t> R. </a:t>
            </a:r>
            <a:r>
              <a:rPr lang="de-DE" sz="1200" dirty="0" err="1"/>
              <a:t>Hakli</a:t>
            </a:r>
            <a:r>
              <a:rPr lang="de-DE" sz="1200" dirty="0"/>
              <a:t>. Group </a:t>
            </a:r>
            <a:r>
              <a:rPr lang="de-DE" sz="1200" dirty="0" err="1"/>
              <a:t>beliefs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distinction</a:t>
            </a:r>
            <a:r>
              <a:rPr lang="de-DE" sz="1200" dirty="0"/>
              <a:t> </a:t>
            </a:r>
            <a:r>
              <a:rPr lang="de-DE" sz="1200" dirty="0" err="1"/>
              <a:t>between</a:t>
            </a:r>
            <a:r>
              <a:rPr lang="de-DE" sz="1200" dirty="0"/>
              <a:t> belief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acceptance</a:t>
            </a:r>
            <a:r>
              <a:rPr lang="de-DE" sz="1200" dirty="0"/>
              <a:t>. </a:t>
            </a:r>
            <a:r>
              <a:rPr lang="de-DE" sz="1200" dirty="0" err="1"/>
              <a:t>Cognitive</a:t>
            </a:r>
            <a:r>
              <a:rPr lang="de-DE" sz="1200" dirty="0"/>
              <a:t> Systems Research, 7:286–297, 2006. J. </a:t>
            </a:r>
            <a:r>
              <a:rPr lang="de-DE" sz="1200" dirty="0" err="1"/>
              <a:t>Hintikka</a:t>
            </a:r>
            <a:r>
              <a:rPr lang="de-DE" sz="1200" dirty="0"/>
              <a:t>. Knowledge </a:t>
            </a:r>
            <a:r>
              <a:rPr lang="de-DE" sz="1200" dirty="0" err="1"/>
              <a:t>and</a:t>
            </a:r>
            <a:r>
              <a:rPr lang="de-DE" sz="1200" dirty="0"/>
              <a:t> Belief: An </a:t>
            </a:r>
            <a:r>
              <a:rPr lang="de-DE" sz="1200" dirty="0" err="1"/>
              <a:t>Introduction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Two</a:t>
            </a:r>
            <a:r>
              <a:rPr lang="de-DE" sz="1200" dirty="0"/>
              <a:t> </a:t>
            </a:r>
            <a:r>
              <a:rPr lang="de-DE" sz="1200" dirty="0" err="1"/>
              <a:t>Notions</a:t>
            </a:r>
            <a:r>
              <a:rPr lang="de-DE" sz="1200" dirty="0"/>
              <a:t>. Texts in </a:t>
            </a:r>
            <a:r>
              <a:rPr lang="de-DE" sz="1200" dirty="0" err="1"/>
              <a:t>philosophy</a:t>
            </a:r>
            <a:r>
              <a:rPr lang="de-DE" sz="1200" dirty="0"/>
              <a:t>. </a:t>
            </a:r>
            <a:r>
              <a:rPr lang="de-DE" sz="1200" dirty="0" err="1"/>
              <a:t>King’s</a:t>
            </a:r>
            <a:r>
              <a:rPr lang="de-DE" sz="1200" dirty="0"/>
              <a:t> College London Publications, 2005.</a:t>
            </a:r>
          </a:p>
          <a:p>
            <a:r>
              <a:rPr lang="de-DE" sz="1200" dirty="0"/>
              <a:t> W. Lenzen. </a:t>
            </a:r>
            <a:r>
              <a:rPr lang="de-DE" sz="1200" dirty="0" err="1"/>
              <a:t>Recent</a:t>
            </a:r>
            <a:r>
              <a:rPr lang="de-DE" sz="1200" dirty="0"/>
              <a:t> </a:t>
            </a:r>
            <a:r>
              <a:rPr lang="de-DE" sz="1200" dirty="0" err="1"/>
              <a:t>work</a:t>
            </a:r>
            <a:r>
              <a:rPr lang="de-DE" sz="1200" dirty="0"/>
              <a:t> in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Acta </a:t>
            </a:r>
            <a:r>
              <a:rPr lang="de-DE" sz="1200" dirty="0" err="1"/>
              <a:t>Philosophica</a:t>
            </a:r>
            <a:r>
              <a:rPr lang="de-DE" sz="1200" dirty="0"/>
              <a:t> </a:t>
            </a:r>
            <a:r>
              <a:rPr lang="de-DE" sz="1200" dirty="0" err="1"/>
              <a:t>Fennica</a:t>
            </a:r>
            <a:r>
              <a:rPr lang="de-DE" sz="1200" dirty="0"/>
              <a:t>, 30:1–219, 1978.</a:t>
            </a:r>
          </a:p>
          <a:p>
            <a:r>
              <a:rPr lang="de-DE" sz="1200" dirty="0"/>
              <a:t>W. Lenzen. On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semantics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pragmatics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attitudes</a:t>
            </a:r>
            <a:r>
              <a:rPr lang="de-DE" sz="1200" dirty="0"/>
              <a:t>. Knowledge </a:t>
            </a:r>
            <a:r>
              <a:rPr lang="de-DE" sz="1200" dirty="0" err="1"/>
              <a:t>and</a:t>
            </a:r>
            <a:r>
              <a:rPr lang="de-DE" sz="1200" dirty="0"/>
              <a:t> belief in </a:t>
            </a:r>
            <a:r>
              <a:rPr lang="de-DE" sz="1200" dirty="0" err="1"/>
              <a:t>philosophy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AI, </a:t>
            </a:r>
            <a:r>
              <a:rPr lang="de-DE" sz="1200" dirty="0" err="1"/>
              <a:t>pages</a:t>
            </a:r>
            <a:r>
              <a:rPr lang="de-DE" sz="1200" dirty="0"/>
              <a:t> 181–197, 1995.</a:t>
            </a:r>
          </a:p>
          <a:p>
            <a:r>
              <a:rPr lang="de-DE" sz="1200" dirty="0"/>
              <a:t>J. P. Burgess. </a:t>
            </a:r>
            <a:r>
              <a:rPr lang="de-DE" sz="1200" dirty="0" err="1"/>
              <a:t>Probability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Journal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Symbolic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, 34(2):264–274, 1969.</a:t>
            </a:r>
          </a:p>
          <a:p>
            <a:r>
              <a:rPr lang="de-DE" sz="1200" dirty="0"/>
              <a:t>E. L. </a:t>
            </a:r>
            <a:r>
              <a:rPr lang="de-DE" sz="1200" dirty="0" err="1"/>
              <a:t>Gettier</a:t>
            </a:r>
            <a:r>
              <a:rPr lang="de-DE" sz="1200" dirty="0"/>
              <a:t>.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Justified</a:t>
            </a:r>
            <a:r>
              <a:rPr lang="de-DE" sz="1200" dirty="0"/>
              <a:t> True Belief Knowledge? Analysis, 23(6):121–123, 06 1963.</a:t>
            </a:r>
          </a:p>
          <a:p>
            <a:r>
              <a:rPr lang="de-DE" sz="1200" dirty="0"/>
              <a:t>S. </a:t>
            </a:r>
            <a:r>
              <a:rPr lang="de-DE" sz="1200" dirty="0" err="1"/>
              <a:t>Artemov</a:t>
            </a:r>
            <a:r>
              <a:rPr lang="de-DE" sz="1200" dirty="0"/>
              <a:t>. The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justification</a:t>
            </a:r>
            <a:r>
              <a:rPr lang="de-DE" sz="1200" dirty="0"/>
              <a:t>. The Review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Symbolic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, 1(4):477–513, 2008.</a:t>
            </a:r>
          </a:p>
          <a:p>
            <a:r>
              <a:rPr lang="de-DE" sz="1200" dirty="0"/>
              <a:t>C. E. </a:t>
            </a:r>
            <a:r>
              <a:rPr lang="de-DE" sz="1200" dirty="0" err="1"/>
              <a:t>Alchourron</a:t>
            </a:r>
            <a:r>
              <a:rPr lang="de-DE" sz="1200" dirty="0"/>
              <a:t>, P. </a:t>
            </a:r>
            <a:r>
              <a:rPr lang="de-DE" sz="1200" dirty="0" err="1"/>
              <a:t>Gärdenfors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D. </a:t>
            </a:r>
            <a:r>
              <a:rPr lang="de-DE" sz="1200" dirty="0" err="1"/>
              <a:t>Makinson</a:t>
            </a:r>
            <a:r>
              <a:rPr lang="de-DE" sz="1200" dirty="0"/>
              <a:t>. On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theory</a:t>
            </a:r>
            <a:r>
              <a:rPr lang="de-DE" sz="1200" dirty="0"/>
              <a:t> </a:t>
            </a:r>
            <a:r>
              <a:rPr lang="de-DE" sz="1200" dirty="0" err="1"/>
              <a:t>change</a:t>
            </a:r>
            <a:r>
              <a:rPr lang="de-DE" sz="1200" dirty="0"/>
              <a:t>: partial </a:t>
            </a:r>
            <a:r>
              <a:rPr lang="de-DE" sz="1200" dirty="0" err="1"/>
              <a:t>meet</a:t>
            </a:r>
            <a:r>
              <a:rPr lang="de-DE" sz="1200" dirty="0"/>
              <a:t> </a:t>
            </a:r>
            <a:r>
              <a:rPr lang="de-DE" sz="1200" dirty="0" err="1"/>
              <a:t>contrac</a:t>
            </a:r>
            <a:r>
              <a:rPr lang="de-DE" sz="1200" dirty="0"/>
              <a:t>- </a:t>
            </a:r>
            <a:r>
              <a:rPr lang="de-DE" sz="1200" dirty="0" err="1"/>
              <a:t>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revision</a:t>
            </a:r>
            <a:r>
              <a:rPr lang="de-DE" sz="1200" dirty="0"/>
              <a:t> </a:t>
            </a:r>
            <a:r>
              <a:rPr lang="de-DE" sz="1200" dirty="0" err="1"/>
              <a:t>functions</a:t>
            </a:r>
            <a:r>
              <a:rPr lang="de-DE" sz="1200" dirty="0"/>
              <a:t>. Journal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Symbolic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, 50:510–530, 1985.</a:t>
            </a:r>
          </a:p>
          <a:p>
            <a:r>
              <a:rPr lang="de-DE" sz="1200" dirty="0"/>
              <a:t>G. </a:t>
            </a:r>
            <a:r>
              <a:rPr lang="de-DE" sz="1200" dirty="0" err="1"/>
              <a:t>Aucher</a:t>
            </a:r>
            <a:r>
              <a:rPr lang="de-DE" sz="1200" dirty="0"/>
              <a:t>. </a:t>
            </a:r>
            <a:r>
              <a:rPr lang="de-DE" sz="1200" dirty="0" err="1"/>
              <a:t>Perspectives</a:t>
            </a:r>
            <a:r>
              <a:rPr lang="de-DE" sz="1200" dirty="0"/>
              <a:t> on belief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change</a:t>
            </a:r>
            <a:r>
              <a:rPr lang="de-DE" sz="1200" dirty="0"/>
              <a:t>. </a:t>
            </a:r>
            <a:r>
              <a:rPr lang="de-DE" sz="1200" dirty="0" err="1"/>
              <a:t>PhD</a:t>
            </a:r>
            <a:r>
              <a:rPr lang="de-DE" sz="1200" dirty="0"/>
              <a:t> </a:t>
            </a:r>
            <a:r>
              <a:rPr lang="de-DE" sz="1200" dirty="0" err="1"/>
              <a:t>thesis</a:t>
            </a:r>
            <a:r>
              <a:rPr lang="de-DE" sz="1200" dirty="0"/>
              <a:t>, </a:t>
            </a:r>
            <a:r>
              <a:rPr lang="de-DE" sz="1200" dirty="0" err="1"/>
              <a:t>Universite</a:t>
            </a:r>
            <a:r>
              <a:rPr lang="de-DE" sz="1200" dirty="0"/>
              <a:t> de Toulouse, 2008.</a:t>
            </a:r>
          </a:p>
          <a:p>
            <a:r>
              <a:rPr lang="de-DE" sz="1200" dirty="0"/>
              <a:t>K. </a:t>
            </a:r>
            <a:r>
              <a:rPr lang="de-DE" sz="1200" dirty="0" err="1"/>
              <a:t>Segerberg</a:t>
            </a:r>
            <a:r>
              <a:rPr lang="de-DE" sz="1200" dirty="0"/>
              <a:t>. Belief </a:t>
            </a:r>
            <a:r>
              <a:rPr lang="de-DE" sz="1200" dirty="0" err="1"/>
              <a:t>revision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point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view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doxastic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</a:t>
            </a:r>
            <a:r>
              <a:rPr lang="de-DE" sz="1200" dirty="0" err="1"/>
              <a:t>Logic</a:t>
            </a:r>
            <a:r>
              <a:rPr lang="de-DE" sz="1200" dirty="0"/>
              <a:t> Journal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IGPL, 3(4):535–553, 1995.</a:t>
            </a:r>
          </a:p>
          <a:p>
            <a:r>
              <a:rPr lang="de-DE" sz="1200" dirty="0"/>
              <a:t>K. </a:t>
            </a:r>
            <a:r>
              <a:rPr lang="de-DE" sz="1200" dirty="0" err="1"/>
              <a:t>Segerberg</a:t>
            </a:r>
            <a:r>
              <a:rPr lang="de-DE" sz="1200" dirty="0"/>
              <a:t>. </a:t>
            </a:r>
            <a:r>
              <a:rPr lang="de-DE" sz="1200" dirty="0" err="1"/>
              <a:t>Two</a:t>
            </a:r>
            <a:r>
              <a:rPr lang="de-DE" sz="1200" dirty="0"/>
              <a:t> </a:t>
            </a:r>
            <a:r>
              <a:rPr lang="de-DE" sz="1200" dirty="0" err="1"/>
              <a:t>traditions</a:t>
            </a:r>
            <a:r>
              <a:rPr lang="de-DE" sz="1200" dirty="0"/>
              <a:t> in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belief: </a:t>
            </a:r>
            <a:r>
              <a:rPr lang="de-DE" sz="1200" dirty="0" err="1"/>
              <a:t>Bringing</a:t>
            </a:r>
            <a:r>
              <a:rPr lang="de-DE" sz="1200" dirty="0"/>
              <a:t> </a:t>
            </a:r>
            <a:r>
              <a:rPr lang="de-DE" sz="1200" dirty="0" err="1"/>
              <a:t>them</a:t>
            </a:r>
            <a:r>
              <a:rPr lang="de-DE" sz="1200" dirty="0"/>
              <a:t> </a:t>
            </a:r>
            <a:r>
              <a:rPr lang="de-DE" sz="1200" dirty="0" err="1"/>
              <a:t>together</a:t>
            </a:r>
            <a:r>
              <a:rPr lang="de-DE" sz="1200" dirty="0"/>
              <a:t>. In H. J. </a:t>
            </a:r>
            <a:r>
              <a:rPr lang="de-DE" sz="1200" dirty="0" err="1"/>
              <a:t>Ohlbach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U. </a:t>
            </a:r>
            <a:r>
              <a:rPr lang="de-DE" sz="1200" dirty="0" err="1"/>
              <a:t>Reyle</a:t>
            </a:r>
            <a:r>
              <a:rPr lang="de-DE" sz="1200" dirty="0"/>
              <a:t>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Logic</a:t>
            </a:r>
            <a:r>
              <a:rPr lang="de-DE" sz="1200" dirty="0"/>
              <a:t>, Language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Reasoning</a:t>
            </a:r>
            <a:r>
              <a:rPr lang="de-DE" sz="1200" dirty="0"/>
              <a:t>: </a:t>
            </a:r>
            <a:r>
              <a:rPr lang="de-DE" sz="1200" dirty="0" err="1"/>
              <a:t>essays</a:t>
            </a:r>
            <a:r>
              <a:rPr lang="de-DE" sz="1200" dirty="0"/>
              <a:t> in </a:t>
            </a:r>
            <a:r>
              <a:rPr lang="de-DE" sz="1200" dirty="0" err="1"/>
              <a:t>honour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Dov</a:t>
            </a:r>
            <a:r>
              <a:rPr lang="de-DE" sz="1200" dirty="0"/>
              <a:t> </a:t>
            </a:r>
            <a:r>
              <a:rPr lang="de-DE" sz="1200" dirty="0" err="1"/>
              <a:t>Gabbay</a:t>
            </a:r>
            <a:r>
              <a:rPr lang="de-DE" sz="1200" dirty="0"/>
              <a:t>, </a:t>
            </a:r>
            <a:r>
              <a:rPr lang="de-DE" sz="1200" dirty="0" err="1"/>
              <a:t>volume</a:t>
            </a:r>
            <a:r>
              <a:rPr lang="de-DE" sz="1200" dirty="0"/>
              <a:t> 5 </a:t>
            </a:r>
            <a:r>
              <a:rPr lang="de-DE" sz="1200" dirty="0" err="1"/>
              <a:t>of</a:t>
            </a:r>
            <a:r>
              <a:rPr lang="de-DE" sz="1200" dirty="0"/>
              <a:t> Trends in </a:t>
            </a:r>
            <a:r>
              <a:rPr lang="de-DE" sz="1200" dirty="0" err="1"/>
              <a:t>Logic</a:t>
            </a:r>
            <a:r>
              <a:rPr lang="de-DE" sz="1200" dirty="0"/>
              <a:t>, </a:t>
            </a:r>
            <a:r>
              <a:rPr lang="de-DE" sz="1200" dirty="0" err="1"/>
              <a:t>pages</a:t>
            </a:r>
            <a:r>
              <a:rPr lang="de-DE" sz="1200" dirty="0"/>
              <a:t> </a:t>
            </a:r>
            <a:r>
              <a:rPr lang="de-DE" sz="1200" dirty="0" err="1"/>
              <a:t>pages</a:t>
            </a:r>
            <a:r>
              <a:rPr lang="de-DE" sz="1200" dirty="0"/>
              <a:t> 135–147. 1999.</a:t>
            </a:r>
          </a:p>
          <a:p>
            <a:r>
              <a:rPr lang="de-DE" sz="1200" dirty="0"/>
              <a:t>A. </a:t>
            </a:r>
            <a:r>
              <a:rPr lang="de-DE" sz="1200" dirty="0" err="1"/>
              <a:t>Baltag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S. </a:t>
            </a:r>
            <a:r>
              <a:rPr lang="de-DE" sz="1200" dirty="0" err="1"/>
              <a:t>Smets</a:t>
            </a:r>
            <a:r>
              <a:rPr lang="de-DE" sz="1200" dirty="0"/>
              <a:t>.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conditional</a:t>
            </a:r>
            <a:r>
              <a:rPr lang="de-DE" sz="1200" dirty="0"/>
              <a:t> </a:t>
            </a:r>
            <a:r>
              <a:rPr lang="de-DE" sz="1200" dirty="0" err="1"/>
              <a:t>probability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doxastic</a:t>
            </a:r>
            <a:r>
              <a:rPr lang="de-DE" sz="1200" dirty="0"/>
              <a:t> </a:t>
            </a:r>
            <a:r>
              <a:rPr lang="de-DE" sz="1200" dirty="0" err="1"/>
              <a:t>actions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11th Conference on </a:t>
            </a:r>
            <a:r>
              <a:rPr lang="de-DE" sz="1200" dirty="0" err="1"/>
              <a:t>Theoretical</a:t>
            </a:r>
            <a:r>
              <a:rPr lang="de-DE" sz="1200" dirty="0"/>
              <a:t> </a:t>
            </a:r>
            <a:r>
              <a:rPr lang="de-DE" sz="1200" dirty="0" err="1"/>
              <a:t>Aspects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Rationality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Knowledge, TARK ’07, </a:t>
            </a:r>
            <a:r>
              <a:rPr lang="de-DE" sz="1200" dirty="0" err="1"/>
              <a:t>pages</a:t>
            </a:r>
            <a:r>
              <a:rPr lang="de-DE" sz="1200" dirty="0"/>
              <a:t> 52—61, New York, NY, USA, 2007. </a:t>
            </a:r>
            <a:r>
              <a:rPr lang="de-DE" sz="1200" dirty="0" err="1"/>
              <a:t>Association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Computing </a:t>
            </a:r>
            <a:r>
              <a:rPr lang="de-DE" sz="1200" dirty="0" err="1"/>
              <a:t>Machinery</a:t>
            </a:r>
            <a:r>
              <a:rPr lang="de-DE" sz="1200" dirty="0"/>
              <a:t>.</a:t>
            </a:r>
          </a:p>
          <a:p>
            <a:r>
              <a:rPr lang="de-DE" sz="1200" dirty="0"/>
              <a:t>A. </a:t>
            </a:r>
            <a:r>
              <a:rPr lang="de-DE" sz="1200" dirty="0" err="1"/>
              <a:t>Baltag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S. </a:t>
            </a:r>
            <a:r>
              <a:rPr lang="de-DE" sz="1200" dirty="0" err="1"/>
              <a:t>Smets</a:t>
            </a:r>
            <a:r>
              <a:rPr lang="de-DE" sz="1200" dirty="0"/>
              <a:t>. </a:t>
            </a:r>
            <a:r>
              <a:rPr lang="de-DE" sz="1200" dirty="0" err="1"/>
              <a:t>Probabilistic</a:t>
            </a:r>
            <a:r>
              <a:rPr lang="de-DE" sz="1200" dirty="0"/>
              <a:t> </a:t>
            </a:r>
            <a:r>
              <a:rPr lang="de-DE" sz="1200" dirty="0" err="1"/>
              <a:t>dynamic</a:t>
            </a:r>
            <a:r>
              <a:rPr lang="de-DE" sz="1200" dirty="0"/>
              <a:t> belief </a:t>
            </a:r>
            <a:r>
              <a:rPr lang="de-DE" sz="1200" dirty="0" err="1"/>
              <a:t>revision</a:t>
            </a:r>
            <a:r>
              <a:rPr lang="de-DE" sz="1200" dirty="0"/>
              <a:t>. Synth., 165(2):179–202, 2008.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317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95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11B78-406B-6846-9892-CD4CD605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Relevance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073C3E0-0157-2945-B501-F2E6E0A6F6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W</a:t>
                </a:r>
                <a:r>
                  <a:rPr lang="de-DE" dirty="0" err="1"/>
                  <a:t>hen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appropriate</a:t>
                </a:r>
                <a:r>
                  <a:rPr lang="de-DE" dirty="0"/>
                  <a:t> </a:t>
                </a:r>
                <a:r>
                  <a:rPr lang="de-DE" dirty="0" err="1"/>
                  <a:t>informational</a:t>
                </a:r>
                <a:r>
                  <a:rPr lang="de-DE" dirty="0"/>
                  <a:t> </a:t>
                </a:r>
                <a:r>
                  <a:rPr lang="de-DE" dirty="0" err="1"/>
                  <a:t>attitude</a:t>
                </a:r>
                <a:r>
                  <a:rPr lang="de-DE" dirty="0"/>
                  <a:t>?</a:t>
                </a:r>
              </a:p>
              <a:p>
                <a:r>
                  <a:rPr lang="de-DE" dirty="0" err="1"/>
                  <a:t>Remember</a:t>
                </a:r>
                <a:r>
                  <a:rPr lang="de-DE" dirty="0"/>
                  <a:t>: “</a:t>
                </a:r>
                <a:r>
                  <a:rPr lang="de-DE" dirty="0" err="1"/>
                  <a:t>knowledge</a:t>
                </a:r>
                <a:r>
                  <a:rPr lang="de-DE" dirty="0"/>
                  <a:t> </a:t>
                </a:r>
                <a:r>
                  <a:rPr lang="de-DE" dirty="0" err="1"/>
                  <a:t>entails</a:t>
                </a:r>
                <a:r>
                  <a:rPr lang="de-DE" dirty="0"/>
                  <a:t> </a:t>
                </a:r>
                <a:r>
                  <a:rPr lang="de-DE" dirty="0" err="1"/>
                  <a:t>truth</a:t>
                </a:r>
                <a:r>
                  <a:rPr lang="de-DE" dirty="0"/>
                  <a:t>” </a:t>
                </a:r>
                <a:r>
                  <a:rPr lang="de-DE" dirty="0" err="1"/>
                  <a:t>principle</a:t>
                </a:r>
                <a:r>
                  <a:rPr lang="de-DE" dirty="0"/>
                  <a:t> in </a:t>
                </a:r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b="0" dirty="0"/>
              </a:p>
              <a:p>
                <a:r>
                  <a:rPr lang="de-DE" dirty="0"/>
                  <a:t>Relevant </a:t>
                </a:r>
                <a:r>
                  <a:rPr lang="de-DE" dirty="0" err="1"/>
                  <a:t>for</a:t>
                </a:r>
                <a:r>
                  <a:rPr lang="de-DE" dirty="0"/>
                  <a:t>:</a:t>
                </a:r>
              </a:p>
              <a:p>
                <a:pPr lvl="1"/>
                <a:r>
                  <a:rPr lang="de-DE" dirty="0"/>
                  <a:t>formal </a:t>
                </a:r>
                <a:r>
                  <a:rPr lang="de-DE" dirty="0" err="1"/>
                  <a:t>epistemology</a:t>
                </a:r>
                <a:r>
                  <a:rPr lang="de-DE" dirty="0"/>
                  <a:t> </a:t>
                </a:r>
              </a:p>
              <a:p>
                <a:pPr lvl="2"/>
                <a:r>
                  <a:rPr lang="de-DE" dirty="0"/>
                  <a:t>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?</a:t>
                </a:r>
              </a:p>
              <a:p>
                <a:pPr lvl="2"/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 at all?</a:t>
                </a:r>
              </a:p>
              <a:p>
                <a:pPr lvl="2"/>
                <a:r>
                  <a:rPr lang="de-DE" dirty="0"/>
                  <a:t>Are all </a:t>
                </a:r>
                <a:r>
                  <a:rPr lang="de-DE" dirty="0" err="1"/>
                  <a:t>truths</a:t>
                </a:r>
                <a:r>
                  <a:rPr lang="de-DE" dirty="0"/>
                  <a:t> </a:t>
                </a:r>
                <a:r>
                  <a:rPr lang="de-DE" dirty="0" err="1"/>
                  <a:t>knowable</a:t>
                </a:r>
                <a:r>
                  <a:rPr lang="de-DE" dirty="0"/>
                  <a:t>?  </a:t>
                </a:r>
              </a:p>
              <a:p>
                <a:pPr lvl="1"/>
                <a:r>
                  <a:rPr lang="de-DE" dirty="0"/>
                  <a:t>Distributed </a:t>
                </a:r>
                <a:r>
                  <a:rPr lang="de-DE" dirty="0" err="1"/>
                  <a:t>processes</a:t>
                </a:r>
                <a:r>
                  <a:rPr lang="de-DE" dirty="0"/>
                  <a:t> (</a:t>
                </a:r>
                <a:r>
                  <a:rPr lang="de-DE" dirty="0" err="1"/>
                  <a:t>Fagin</a:t>
                </a:r>
                <a:r>
                  <a:rPr lang="de-DE" dirty="0"/>
                  <a:t> et al 03)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073C3E0-0157-2945-B501-F2E6E0A6F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19BD39-A984-6242-B8AF-553769EF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6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11B78-406B-6846-9892-CD4CD605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Truth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073C3E0-0157-2945-B501-F2E6E0A6F6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Relation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truth</a:t>
                </a:r>
                <a:r>
                  <a:rPr lang="de-DE" dirty="0"/>
                  <a:t> </a:t>
                </a:r>
                <a:r>
                  <a:rPr lang="de-DE" dirty="0" err="1"/>
                  <a:t>less</a:t>
                </a:r>
                <a:r>
                  <a:rPr lang="de-DE" dirty="0"/>
                  <a:t> in </a:t>
                </a:r>
                <a:r>
                  <a:rPr lang="de-DE" dirty="0" err="1"/>
                  <a:t>focus</a:t>
                </a:r>
                <a:r>
                  <a:rPr lang="de-DE" dirty="0"/>
                  <a:t> in: </a:t>
                </a:r>
              </a:p>
              <a:p>
                <a:pPr lvl="1"/>
                <a:r>
                  <a:rPr lang="de-DE" dirty="0" err="1"/>
                  <a:t>philosophy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mind</a:t>
                </a:r>
                <a:r>
                  <a:rPr lang="de-DE" dirty="0"/>
                  <a:t>:  </a:t>
                </a:r>
                <a:r>
                  <a:rPr lang="de-DE" dirty="0" err="1"/>
                  <a:t>focus</a:t>
                </a:r>
                <a:r>
                  <a:rPr lang="de-DE" dirty="0"/>
                  <a:t> on </a:t>
                </a:r>
                <a:r>
                  <a:rPr lang="de-DE" dirty="0" err="1"/>
                  <a:t>agent’s</a:t>
                </a:r>
                <a:r>
                  <a:rPr lang="de-DE" dirty="0"/>
                  <a:t> mental </a:t>
                </a:r>
                <a:r>
                  <a:rPr lang="de-DE" dirty="0" err="1"/>
                  <a:t>state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 </a:t>
                </a:r>
                <a:r>
                  <a:rPr lang="de-DE" dirty="0" err="1"/>
                  <a:t>philosophy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language</a:t>
                </a:r>
                <a:r>
                  <a:rPr lang="de-DE" dirty="0"/>
                  <a:t>: </a:t>
                </a:r>
                <a:r>
                  <a:rPr lang="de-DE" dirty="0" err="1"/>
                  <a:t>effects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speech</a:t>
                </a:r>
                <a:r>
                  <a:rPr lang="de-DE" dirty="0"/>
                  <a:t> </a:t>
                </a:r>
                <a:r>
                  <a:rPr lang="de-DE" dirty="0" err="1"/>
                  <a:t>acts</a:t>
                </a:r>
                <a:r>
                  <a:rPr lang="de-DE" dirty="0"/>
                  <a:t> on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participants</a:t>
                </a:r>
                <a:r>
                  <a:rPr lang="de-DE" dirty="0"/>
                  <a:t>’ mental </a:t>
                </a:r>
                <a:r>
                  <a:rPr lang="de-DE" dirty="0" err="1"/>
                  <a:t>states</a:t>
                </a:r>
                <a:r>
                  <a:rPr lang="de-DE" dirty="0"/>
                  <a:t>: lies, </a:t>
                </a:r>
                <a:r>
                  <a:rPr lang="de-DE" dirty="0" err="1"/>
                  <a:t>bullshitting</a:t>
                </a:r>
                <a:endParaRPr lang="de-DE" dirty="0"/>
              </a:p>
              <a:p>
                <a:pPr lvl="1"/>
                <a:r>
                  <a:rPr lang="de-DE" dirty="0" err="1"/>
                  <a:t>implementation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artificial</a:t>
                </a:r>
                <a:r>
                  <a:rPr lang="de-DE" dirty="0"/>
                  <a:t> </a:t>
                </a:r>
                <a:r>
                  <a:rPr lang="de-DE" dirty="0" err="1"/>
                  <a:t>agents</a:t>
                </a:r>
                <a:endParaRPr lang="de-DE" dirty="0"/>
              </a:p>
              <a:p>
                <a:r>
                  <a:rPr lang="de-DE" dirty="0" err="1"/>
                  <a:t>informational</a:t>
                </a:r>
                <a:r>
                  <a:rPr lang="de-DE" dirty="0"/>
                  <a:t> mental </a:t>
                </a:r>
                <a:r>
                  <a:rPr lang="de-DE" dirty="0" err="1"/>
                  <a:t>attitude</a:t>
                </a:r>
                <a:r>
                  <a:rPr lang="de-DE" dirty="0"/>
                  <a:t> not </a:t>
                </a:r>
                <a:r>
                  <a:rPr lang="de-DE" dirty="0" err="1"/>
                  <a:t>entailing</a:t>
                </a:r>
                <a:r>
                  <a:rPr lang="de-DE" dirty="0"/>
                  <a:t> </a:t>
                </a:r>
                <a:r>
                  <a:rPr lang="de-DE" dirty="0" err="1"/>
                  <a:t>truth</a:t>
                </a:r>
                <a:r>
                  <a:rPr lang="de-DE" dirty="0"/>
                  <a:t>: </a:t>
                </a:r>
                <a:r>
                  <a:rPr lang="de-DE" dirty="0">
                    <a:solidFill>
                      <a:srgbClr val="032EF0"/>
                    </a:solidFill>
                  </a:rPr>
                  <a:t>belief </a:t>
                </a:r>
              </a:p>
              <a:p>
                <a:pPr lvl="1"/>
                <a:r>
                  <a:rPr lang="de-DE" dirty="0"/>
                  <a:t> “he </a:t>
                </a:r>
                <a:r>
                  <a:rPr lang="de-DE" dirty="0" err="1"/>
                  <a:t>knows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l-GR" dirty="0"/>
                  <a:t>, </a:t>
                </a:r>
                <a:r>
                  <a:rPr lang="de-DE" dirty="0"/>
                  <a:t>but he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wrong</a:t>
                </a:r>
                <a:r>
                  <a:rPr lang="de-DE" dirty="0"/>
                  <a:t>”: </a:t>
                </a:r>
                <a:r>
                  <a:rPr lang="de-DE" dirty="0" err="1"/>
                  <a:t>inconsistent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 “he </a:t>
                </a:r>
                <a:r>
                  <a:rPr lang="de-DE" dirty="0" err="1"/>
                  <a:t>believes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l-GR" dirty="0"/>
                  <a:t>, </a:t>
                </a:r>
                <a:r>
                  <a:rPr lang="de-DE" dirty="0"/>
                  <a:t>but he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wrong</a:t>
                </a:r>
                <a:r>
                  <a:rPr lang="de-DE" dirty="0"/>
                  <a:t>”: </a:t>
                </a:r>
                <a:r>
                  <a:rPr lang="de-DE" dirty="0" err="1"/>
                  <a:t>consistent</a:t>
                </a:r>
                <a:endParaRPr lang="de-DE" dirty="0"/>
              </a:p>
              <a:p>
                <a:pPr lvl="1"/>
                <a:r>
                  <a:rPr lang="de-DE" dirty="0" err="1"/>
                  <a:t>however</a:t>
                </a:r>
                <a:r>
                  <a:rPr lang="de-DE" dirty="0"/>
                  <a:t>: ‘belief </a:t>
                </a:r>
                <a:r>
                  <a:rPr lang="de-DE" dirty="0" err="1"/>
                  <a:t>aims</a:t>
                </a:r>
                <a:r>
                  <a:rPr lang="de-DE" dirty="0"/>
                  <a:t> at </a:t>
                </a:r>
                <a:r>
                  <a:rPr lang="de-DE" dirty="0" err="1"/>
                  <a:t>truth</a:t>
                </a:r>
                <a:r>
                  <a:rPr lang="de-DE" dirty="0"/>
                  <a:t>‘ (Engel 1998), (</a:t>
                </a:r>
                <a:r>
                  <a:rPr lang="de-DE" dirty="0" err="1"/>
                  <a:t>Hakli</a:t>
                </a:r>
                <a:r>
                  <a:rPr lang="de-DE" dirty="0"/>
                  <a:t> 2006)</a:t>
                </a:r>
              </a:p>
              <a:p>
                <a:r>
                  <a:rPr lang="de-DE" dirty="0"/>
                  <a:t> </a:t>
                </a:r>
                <a:r>
                  <a:rPr lang="de-DE" dirty="0" err="1"/>
                  <a:t>Doxastic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 (</a:t>
                </a:r>
                <a:r>
                  <a:rPr lang="de-DE" dirty="0" err="1"/>
                  <a:t>Hintikka</a:t>
                </a:r>
                <a:r>
                  <a:rPr lang="de-DE" dirty="0"/>
                  <a:t> 2005) (Lenzen 1978, Lenzen 1995) </a:t>
                </a:r>
              </a:p>
              <a:p>
                <a:pPr lvl="1"/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doxa</a:t>
                </a:r>
                <a:r>
                  <a:rPr lang="de-DE" dirty="0"/>
                  <a:t> = </a:t>
                </a:r>
                <a:r>
                  <a:rPr lang="el-GR" dirty="0"/>
                  <a:t>δ</a:t>
                </a:r>
                <a:r>
                  <a:rPr lang="de-DE" dirty="0"/>
                  <a:t>o</a:t>
                </a:r>
                <a:r>
                  <a:rPr lang="el-GR" dirty="0" err="1"/>
                  <a:t>ξα</a:t>
                </a:r>
                <a:r>
                  <a:rPr lang="el-GR" dirty="0"/>
                  <a:t> = ‘</a:t>
                </a:r>
                <a:r>
                  <a:rPr lang="de-DE" dirty="0"/>
                  <a:t>belief’ (</a:t>
                </a:r>
                <a:r>
                  <a:rPr lang="de-DE" dirty="0" err="1"/>
                  <a:t>Greek</a:t>
                </a:r>
                <a:r>
                  <a:rPr lang="de-DE" dirty="0"/>
                  <a:t>) </a:t>
                </a:r>
                <a:endParaRPr lang="de-DE" dirty="0">
                  <a:effectLst/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073C3E0-0157-2945-B501-F2E6E0A6F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617" b="-8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19BD39-A984-6242-B8AF-553769EF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9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736F4-5E10-8341-AC8B-05E1EEC1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AB9DCD-9370-9D47-A9F9-A102F69E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4F62A93-1E9F-1D49-AD62-72E844922235}"/>
              </a:ext>
            </a:extLst>
          </p:cNvPr>
          <p:cNvGrpSpPr/>
          <p:nvPr/>
        </p:nvGrpSpPr>
        <p:grpSpPr>
          <a:xfrm>
            <a:off x="468313" y="1162704"/>
            <a:ext cx="7909964" cy="2655924"/>
            <a:chOff x="446936" y="2779849"/>
            <a:chExt cx="7909964" cy="265592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FA8DB452-1553-174E-820D-9E099FEEBF86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(Syntax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of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Doxastic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Logic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: KD45n)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E9C08E8-B966-744D-B9DC-44DBFFC317AC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2246892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Well-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formed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formula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doxastic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logic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are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given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by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BNF:</a:t>
                  </a:r>
                  <a:b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</a:b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∷=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∣ ⊥ ∣¬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∣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∧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∣</m:t>
                      </m:r>
                      <m:sSub>
                        <m:sSubPr>
                          <m:ctrlPr>
                            <a:rPr lang="de-DE" sz="2200" b="0" i="1" spc="-1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200" b="0" i="1" spc="-1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br>
                    <a:rPr lang="de-DE" sz="2200" b="0" spc="-10" dirty="0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</a:b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𝐴𝑃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and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dirty="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0" dirty="0" smtClean="0">
                          <a:latin typeface="Cambria Math" panose="02040503050406030204" pitchFamily="18" charset="0"/>
                          <a:cs typeface="Tahoma"/>
                        </a:rPr>
                        <m:t>𝐴𝐺𝑇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.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Intended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reading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 spc="-1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200" i="1" spc="-1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i="1" spc="-1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0" dirty="0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  ``</a:t>
                  </a:r>
                  <a:r>
                    <a:rPr lang="de-DE" sz="2200" spc="-10" dirty="0" err="1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agent</a:t>
                  </a:r>
                  <a:r>
                    <a:rPr lang="de-DE" sz="2200" spc="-10" dirty="0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r>
                    <a:rPr lang="de-DE" sz="2200" spc="-10" dirty="0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believes</a:t>
                  </a:r>
                  <a:r>
                    <a:rPr lang="de-DE" sz="2200" spc="-10" dirty="0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0" dirty="0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‘‘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Dual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operator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: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 spc="-10" dirty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acc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 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de-DE" sz="2200" i="1" spc="-10" dirty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abbreviates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¬</m:t>
                      </m:r>
                      <m:sSub>
                        <m:sSubPr>
                          <m:ctrlP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¬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spc="-129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b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</a:b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                                      ``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it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possible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‘‘</a:t>
                  </a:r>
                  <a:endParaRPr lang="de-DE" dirty="0"/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E9C08E8-B966-744D-B9DC-44DBFFC317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2246892"/>
                </a:xfrm>
                <a:prstGeom prst="rect">
                  <a:avLst/>
                </a:prstGeom>
                <a:blipFill>
                  <a:blip r:embed="rId2"/>
                  <a:stretch>
                    <a:fillRect l="-804" t="-1685" b="-674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3C00EB7-6022-C245-839D-835A2824DB85}"/>
              </a:ext>
            </a:extLst>
          </p:cNvPr>
          <p:cNvGrpSpPr/>
          <p:nvPr/>
        </p:nvGrpSpPr>
        <p:grpSpPr>
          <a:xfrm>
            <a:off x="571993" y="4292661"/>
            <a:ext cx="7888588" cy="1909150"/>
            <a:chOff x="626069" y="2007292"/>
            <a:chExt cx="7888588" cy="190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358E2A0C-0FD6-0E41-B46A-8070A3F379DD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1557660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𝑝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∧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𝑝</m:t>
                      </m:r>
                    </m:oMath>
                  </a14:m>
                  <a:endParaRPr lang="de-DE" sz="2200" b="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200" b="0" i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200" b="0" i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a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𝑝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∧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𝑝</m:t>
                      </m:r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𝑏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𝑝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∨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𝑏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𝑝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endParaRPr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358E2A0C-0FD6-0E41-B46A-8070A3F379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1557660"/>
                </a:xfrm>
                <a:prstGeom prst="rect">
                  <a:avLst/>
                </a:prstGeom>
                <a:blipFill>
                  <a:blip r:embed="rId3"/>
                  <a:stretch>
                    <a:fillRect l="-965" t="-161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60B5A7C-0C09-A042-9446-A6FA237D55A7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>
                <a:latin typeface="Myriad Pro" panose="020B0503030403020204" pitchFamily="34" charset="0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71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213A6-65C6-3446-A469-8B955556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Doxastic</a:t>
            </a:r>
            <a:r>
              <a:rPr lang="de-DE" dirty="0"/>
              <a:t> </a:t>
            </a:r>
            <a:r>
              <a:rPr lang="de-DE" dirty="0" err="1"/>
              <a:t>attitudes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situations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F351621-D050-894F-A122-A3658D2A1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Three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doxastic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attitudes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/>
                  <a:t>w.r.t</a:t>
                </a:r>
                <a:r>
                  <a:rPr lang="de-DE" dirty="0"/>
                  <a:t>. a </a:t>
                </a:r>
                <a:r>
                  <a:rPr lang="de-DE" dirty="0" err="1"/>
                  <a:t>formula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mr>
                    </m:m>
                  </m:oMath>
                </a14:m>
                <a:br>
                  <a:rPr lang="de-DE" dirty="0"/>
                </a:b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contingent</a:t>
                </a:r>
                <a:r>
                  <a:rPr lang="de-DE" dirty="0"/>
                  <a:t> (not </a:t>
                </a:r>
                <a:r>
                  <a:rPr lang="de-DE" dirty="0" err="1"/>
                  <a:t>tautology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not </a:t>
                </a:r>
                <a:r>
                  <a:rPr lang="de-DE" dirty="0" err="1"/>
                  <a:t>contradiction</a:t>
                </a:r>
                <a:r>
                  <a:rPr lang="de-DE" dirty="0"/>
                  <a:t>)  </a:t>
                </a:r>
                <a:r>
                  <a:rPr lang="de-DE" dirty="0" err="1"/>
                  <a:t>and</a:t>
                </a:r>
                <a:r>
                  <a:rPr lang="de-DE" dirty="0"/>
                  <a:t> non-</a:t>
                </a:r>
                <a:r>
                  <a:rPr lang="de-DE" dirty="0" err="1"/>
                  <a:t>doxastic</a:t>
                </a:r>
                <a:endParaRPr lang="de-DE" dirty="0"/>
              </a:p>
              <a:p>
                <a:r>
                  <a:rPr lang="de-DE" dirty="0"/>
                  <a:t>Six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doxastic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situations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/>
                  <a:t>w.r.t</a:t>
                </a:r>
                <a:r>
                  <a:rPr lang="de-DE" dirty="0"/>
                  <a:t>. a </a:t>
                </a:r>
                <a:r>
                  <a:rPr lang="de-DE" dirty="0" err="1"/>
                  <a:t>formula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br>
                  <a:rPr lang="de-DE" dirty="0"/>
                </a:br>
                <a:br>
                  <a:rPr lang="de-DE" dirty="0"/>
                </a:b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acc>
                                <m:accPr>
                                  <m:chr m:val="̂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acc>
                                <m:accPr>
                                  <m:chr m:val="̂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mr>
                    </m:m>
                  </m:oMath>
                </a14:m>
                <a:r>
                  <a:rPr lang="de-DE" dirty="0"/>
                  <a:t>  </a:t>
                </a:r>
                <a:br>
                  <a:rPr lang="de-DE" dirty="0"/>
                </a:br>
                <a:r>
                  <a:rPr lang="de-DE" dirty="0"/>
                  <a:t>for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contingent</a:t>
                </a:r>
                <a:r>
                  <a:rPr lang="de-DE" dirty="0"/>
                  <a:t> (not </a:t>
                </a:r>
                <a:r>
                  <a:rPr lang="de-DE" dirty="0" err="1"/>
                  <a:t>tautology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not </a:t>
                </a:r>
                <a:r>
                  <a:rPr lang="de-DE" dirty="0" err="1"/>
                  <a:t>contradiction</a:t>
                </a:r>
                <a:r>
                  <a:rPr lang="de-DE" dirty="0"/>
                  <a:t>)  </a:t>
                </a:r>
                <a:r>
                  <a:rPr lang="de-DE" dirty="0" err="1"/>
                  <a:t>and</a:t>
                </a:r>
                <a:r>
                  <a:rPr lang="de-DE" dirty="0"/>
                  <a:t> non-</a:t>
                </a:r>
                <a:r>
                  <a:rPr lang="de-DE" dirty="0" err="1"/>
                  <a:t>doxastic</a:t>
                </a:r>
                <a:br>
                  <a:rPr lang="de-DE" dirty="0"/>
                </a:b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F351621-D050-894F-A122-A3658D2A1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3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6FEC9-37F2-9D48-BD3C-E65A15EF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37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213A6-65C6-3446-A469-8B955556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Semantics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F351621-D050-894F-A122-A3658D2A1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7279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400" dirty="0"/>
                  <a:t>Belief </a:t>
                </a:r>
                <a:r>
                  <a:rPr lang="de-DE" sz="2400" dirty="0" err="1"/>
                  <a:t>explained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knowledge</a:t>
                </a:r>
                <a:r>
                  <a:rPr lang="de-DE" sz="2400" dirty="0"/>
                  <a:t>)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possible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worlds</a:t>
                </a:r>
                <a:br>
                  <a:rPr lang="de-DE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400" dirty="0"/>
                  <a:t> = „</a:t>
                </a:r>
                <a:r>
                  <a:rPr lang="de-DE" sz="2400" dirty="0" err="1"/>
                  <a:t>agent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believes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de-DE" sz="2400" dirty="0"/>
                  <a:t> </a:t>
                </a:r>
                <a:br>
                  <a:rPr lang="de-DE" sz="2400" dirty="0"/>
                </a:br>
                <a:r>
                  <a:rPr lang="de-DE" sz="2400" dirty="0"/>
                  <a:t>         =„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true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every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world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compatible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400" dirty="0"/>
                  <a:t>‘s</a:t>
                </a:r>
                <a:br>
                  <a:rPr lang="de-DE" sz="2400" dirty="0"/>
                </a:br>
                <a:r>
                  <a:rPr lang="de-DE" sz="2400" dirty="0"/>
                  <a:t>                 </a:t>
                </a:r>
                <a:r>
                  <a:rPr lang="de-DE" sz="2400" dirty="0" err="1"/>
                  <a:t>beliefs</a:t>
                </a:r>
                <a:r>
                  <a:rPr lang="de-DE" sz="2400" dirty="0"/>
                  <a:t>“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F351621-D050-894F-A122-A3658D2A1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727969"/>
              </a:xfrm>
              <a:blipFill>
                <a:blip r:embed="rId2"/>
                <a:stretch>
                  <a:fillRect l="-1235" t="-29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6FEC9-37F2-9D48-BD3C-E65A15EF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1DB1155-B8A2-7F40-A251-36390CFAE82C}"/>
              </a:ext>
            </a:extLst>
          </p:cNvPr>
          <p:cNvGrpSpPr/>
          <p:nvPr/>
        </p:nvGrpSpPr>
        <p:grpSpPr>
          <a:xfrm>
            <a:off x="457200" y="2814399"/>
            <a:ext cx="8229599" cy="3614584"/>
            <a:chOff x="446936" y="2779849"/>
            <a:chExt cx="7909964" cy="3614584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BF084FB-0FE8-A743-B83F-D26EC72B187B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(Models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of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KD45n)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7661469-277A-C64C-8D88-CAE4E662A0DC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205552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𝐾𝐷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45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-model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a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structure</a:t>
                  </a:r>
                  <a14:m>
                    <m:oMath xmlns:m="http://schemas.openxmlformats.org/officeDocument/2006/math">
                      <m:r>
                        <a:rPr lang="de-DE" sz="2000" b="0" i="0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0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𝐵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where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nonempty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set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 (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possible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worlds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)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𝐴𝑃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 →  </m:t>
                      </m:r>
                      <m:sSup>
                        <m:sSup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2</m:t>
                          </m:r>
                        </m:e>
                        <m:sup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𝑊</m:t>
                          </m:r>
                        </m:sup>
                      </m:sSup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 	(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valuation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)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000" i="1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ℛ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𝐴𝐺𝑇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 →</m:t>
                      </m:r>
                      <m:sSup>
                        <m:sSup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2</m:t>
                          </m:r>
                        </m:e>
                        <m:sup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𝑊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 × 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𝑊</m:t>
                          </m:r>
                        </m:sup>
                      </m:sSup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such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every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𝐴𝐺𝑇</m:t>
                      </m:r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: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every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there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some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′</m:t>
                      </m:r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such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ℛ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 (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serial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)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If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ℛ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and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b="0" i="1" spc="-10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000" b="0" i="1" spc="-10" dirty="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b="0" i="1" spc="-10" dirty="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b="0" i="1" spc="-10" dirty="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000" b="0" i="1" spc="-10" dirty="0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b="0" i="1" spc="-10" dirty="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b="0" i="1" spc="-10" dirty="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b="0" i="1" spc="-10" dirty="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de-DE" sz="2000" b="0" i="1" spc="-10" dirty="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000" b="0" i="1" spc="-10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ℛ</m:t>
                          </m:r>
                        </m:e>
                        <m:sub>
                          <m:r>
                            <a:rPr lang="de-DE" sz="2000" b="0" i="1" spc="-10" dirty="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,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then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ℛ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0" spc="-10" smtClean="0">
                          <a:latin typeface="Cambria Math" panose="02040503050406030204" pitchFamily="18" charset="0"/>
                          <a:cs typeface="Tahoma"/>
                        </a:rPr>
                        <m:t>  </m:t>
                      </m:r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		                         (transitive)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If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000" i="1" spc="-1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ℛ</m:t>
                          </m:r>
                        </m:e>
                        <m:sub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and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i="1" spc="-10" dirty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0" dirty="0" smtClean="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000" i="1" spc="-10" dirty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i="1" spc="-10" dirty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i="1" spc="-10" dirty="0">
                                  <a:latin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i="1" spc="-10" dirty="0">
                                  <a:latin typeface="Cambria Math" panose="02040503050406030204" pitchFamily="18" charset="0"/>
                                  <a:cs typeface="Tahoma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de-DE" sz="2000" i="1" spc="-10" dirty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000" i="1" spc="-10" dirty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ℛ</m:t>
                          </m:r>
                        </m:e>
                        <m:sub>
                          <m:r>
                            <a:rPr lang="de-DE" sz="2000" i="1" spc="-10" dirty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,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then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′</m:t>
                          </m:r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i="1" spc="-10">
                                  <a:latin typeface="Cambria Math" panose="02040503050406030204" pitchFamily="18" charset="0"/>
                                  <a:cs typeface="Tahoma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de-DE" sz="2000" i="1" spc="-1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ℛ</m:t>
                          </m:r>
                        </m:e>
                        <m:sub>
                          <m:r>
                            <a:rPr lang="de-DE" sz="2000" i="1" spc="-1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	  	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	             </a:t>
                  </a: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(</a:t>
                  </a:r>
                  <a:r>
                    <a:rPr lang="de-DE" sz="2000" b="0" spc="-10" dirty="0" err="1">
                      <a:latin typeface="Myriad Pro" panose="020B0503030403020204" pitchFamily="34" charset="0"/>
                      <a:cs typeface="Tahoma"/>
                    </a:rPr>
                    <a:t>Euclidean</a:t>
                  </a: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7661469-277A-C64C-8D88-CAE4E662A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205552"/>
                </a:xfrm>
                <a:prstGeom prst="rect">
                  <a:avLst/>
                </a:prstGeom>
                <a:blipFill>
                  <a:blip r:embed="rId3"/>
                  <a:stretch>
                    <a:fillRect l="-773" t="-394" b="-35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245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23E9F-5BDC-D74C-AAEB-B9264E4F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derived</a:t>
            </a:r>
            <a:r>
              <a:rPr lang="de-DE" dirty="0"/>
              <a:t> </a:t>
            </a:r>
            <a:r>
              <a:rPr lang="de-DE" dirty="0" err="1"/>
              <a:t>notions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D5A1F8C-9A41-7540-9EAD-9F6BBCB428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ℛ</m:t>
                        </m:r>
                      </m:e>
                      <m:sub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800" b="0" i="1" spc="-1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pPr>
                          <m:e>
                            <m:r>
                              <a:rPr lang="de-DE" sz="2800" b="0" i="1" spc="-1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𝑤</m:t>
                            </m:r>
                          </m:e>
                          <m:sup>
                            <m:r>
                              <a:rPr lang="de-DE" sz="2800" b="0" i="1" spc="-1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′</m:t>
                            </m:r>
                          </m:sup>
                        </m:sSup>
                      </m:e>
                      <m:e>
                        <m:d>
                          <m:dPr>
                            <m:ctrlPr>
                              <a:rPr lang="de-DE" sz="2800" b="0" i="1" spc="-1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800" b="0" i="1" spc="-1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𝑤</m:t>
                            </m:r>
                            <m:r>
                              <a:rPr lang="de-DE" sz="2800" b="0" i="1" spc="-1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de-DE" sz="2800" b="0" i="1" spc="-1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pPr>
                              <m:e>
                                <m:r>
                                  <a:rPr lang="de-DE" sz="2800" b="0" i="1" spc="-1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de-DE" sz="2800" b="0" i="1" spc="-1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∈</m:t>
                        </m:r>
                        <m:sSub>
                          <m:sSubPr>
                            <m:ctrlPr>
                              <a:rPr lang="de-DE" sz="2800" b="0" i="1" spc="-1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800" i="1" spc="-1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ℛ</m:t>
                            </m:r>
                          </m:e>
                          <m:sub>
                            <m:r>
                              <a:rPr lang="de-DE" sz="2800" b="0" i="1" spc="-1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de-DE" sz="2800" b="0" i="1" spc="-10" dirty="0">
                  <a:latin typeface="Cambria Math" panose="02040503050406030204" pitchFamily="18" charset="0"/>
                  <a:ea typeface="Cambria Math" panose="02040503050406030204" pitchFamily="18" charset="0"/>
                  <a:cs typeface="Tahoma"/>
                </a:endParaRPr>
              </a:p>
              <a:p>
                <a:pPr lvl="1"/>
                <a:r>
                  <a:rPr lang="de-DE" sz="2600" b="0" spc="-10" dirty="0">
                    <a:ea typeface="Cambria Math" panose="02040503050406030204" pitchFamily="18" charset="0"/>
                    <a:cs typeface="Tahoma"/>
                  </a:rPr>
                  <a:t>= </a:t>
                </a:r>
                <a14:m>
                  <m:oMath xmlns:m="http://schemas.openxmlformats.org/officeDocument/2006/math">
                    <m:r>
                      <a:rPr lang="de-DE" sz="26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𝑎</m:t>
                    </m:r>
                  </m:oMath>
                </a14:m>
                <a:r>
                  <a:rPr lang="de-DE" dirty="0"/>
                  <a:t>‘s alternatives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= </a:t>
                </a:r>
                <a:r>
                  <a:rPr lang="de-DE" dirty="0" err="1"/>
                  <a:t>worlds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cannot</a:t>
                </a:r>
                <a:r>
                  <a:rPr lang="de-DE" dirty="0"/>
                  <a:t> </a:t>
                </a:r>
                <a:r>
                  <a:rPr lang="de-DE" dirty="0" err="1"/>
                  <a:t>distinguish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/>
                  <a:t> on </a:t>
                </a:r>
                <a:r>
                  <a:rPr lang="de-DE" dirty="0" err="1"/>
                  <a:t>basis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beliefs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=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r>
                  <a:rPr lang="de-DE" dirty="0"/>
                  <a:t> </a:t>
                </a:r>
                <a:r>
                  <a:rPr lang="de-DE" dirty="0" err="1"/>
                  <a:t>compatible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‘s </a:t>
                </a:r>
                <a:r>
                  <a:rPr lang="de-DE" dirty="0" err="1"/>
                  <a:t>beliefs</a:t>
                </a:r>
                <a:endParaRPr lang="de-DE" dirty="0"/>
              </a:p>
              <a:p>
                <a:pPr lvl="1"/>
                <a:r>
                  <a:rPr lang="de-DE" dirty="0"/>
                  <a:t>= belief </a:t>
                </a:r>
                <a:r>
                  <a:rPr lang="de-DE" dirty="0" err="1"/>
                  <a:t>state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at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ℛ</m:t>
                        </m:r>
                      </m:e>
                      <m:sub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serial</a:t>
                </a:r>
                <a:r>
                  <a:rPr lang="de-DE" dirty="0"/>
                  <a:t> </a:t>
                </a:r>
                <a:r>
                  <a:rPr lang="de-DE" dirty="0" err="1"/>
                  <a:t>iff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ℛ</m:t>
                        </m:r>
                      </m:e>
                      <m:sub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𝑤</m:t>
                        </m:r>
                      </m:e>
                    </m:d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≠∅</m:t>
                    </m:r>
                  </m:oMath>
                </a14:m>
                <a:r>
                  <a:rPr lang="de-DE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ℛ</m:t>
                        </m:r>
                      </m:e>
                      <m:sub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/>
                  <a:t> transitive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Euclidean</a:t>
                </a:r>
                <a:r>
                  <a:rPr lang="de-DE" dirty="0"/>
                  <a:t> </a:t>
                </a:r>
                <a:r>
                  <a:rPr lang="de-DE" dirty="0" err="1"/>
                  <a:t>iff</a:t>
                </a:r>
                <a:r>
                  <a:rPr lang="de-DE" dirty="0"/>
                  <a:t>: </a:t>
                </a:r>
                <a:br>
                  <a:rPr lang="de-DE" dirty="0"/>
                </a:b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ℛ</m:t>
                        </m:r>
                      </m:e>
                      <m:sub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ℛ</m:t>
                        </m:r>
                      </m:e>
                      <m:sub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𝑤</m:t>
                        </m:r>
                      </m:e>
                    </m:d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sSub>
                      <m:sSubPr>
                        <m:ctrlP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ℛ</m:t>
                        </m:r>
                      </m:e>
                      <m:sub>
                        <m:r>
                          <a:rPr lang="de-DE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800" b="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′)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D5A1F8C-9A41-7540-9EAD-9F6BBCB428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A8A030-F0CF-9A46-AFB7-224C35D3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BC86BBF-331B-C84A-A37C-B62BB8F6D0C5}"/>
              </a:ext>
            </a:extLst>
          </p:cNvPr>
          <p:cNvGrpSpPr/>
          <p:nvPr/>
        </p:nvGrpSpPr>
        <p:grpSpPr>
          <a:xfrm>
            <a:off x="395536" y="5275660"/>
            <a:ext cx="8229599" cy="769895"/>
            <a:chOff x="446936" y="2779849"/>
            <a:chExt cx="7909964" cy="76989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5DC9E250-1362-2A4C-BA78-225F7539083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(modellig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relation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in KD45n)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868FFD96-E995-3941-A47C-C7A6CE214A5E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6086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0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⊨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b="0" spc="-10" dirty="0" err="1">
                      <a:latin typeface="Myriad Pro" panose="020B0503030403020204" pitchFamily="34" charset="0"/>
                      <a:cs typeface="Tahoma"/>
                    </a:rPr>
                    <a:t>iff</a:t>
                  </a:r>
                  <a14:m>
                    <m:oMath xmlns:m="http://schemas.openxmlformats.org/officeDocument/2006/math">
                      <m:r>
                        <a:rPr lang="de-DE" sz="2000" b="0" i="0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  </m:t>
                      </m:r>
                      <m:r>
                        <a:rPr lang="de-DE" sz="20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sSup>
                        <m:sSup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</m:e>
                        <m:sup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p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b="0" spc="-10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b="0" spc="-10" dirty="0" err="1">
                      <a:latin typeface="Myriad Pro" panose="020B0503030403020204" pitchFamily="34" charset="0"/>
                      <a:cs typeface="Tahoma"/>
                    </a:rPr>
                    <a:t>every</a:t>
                  </a:r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</m:e>
                        <m:sup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p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ℛ</m:t>
                          </m:r>
                        </m:e>
                        <m:sub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000" b="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868FFD96-E995-3941-A47C-C7A6CE214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60863"/>
                </a:xfrm>
                <a:prstGeom prst="rect">
                  <a:avLst/>
                </a:prstGeom>
                <a:blipFill>
                  <a:blip r:embed="rId3"/>
                  <a:stretch>
                    <a:fillRect t="-6667" b="-4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0755298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3379</Words>
  <Application>Microsoft Macintosh PowerPoint</Application>
  <PresentationFormat>Bildschirmpräsentation (4:3)</PresentationFormat>
  <Paragraphs>394</Paragraphs>
  <Slides>39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 Math</vt:lpstr>
      <vt:lpstr>Myriad Pro</vt:lpstr>
      <vt:lpstr>Tahoma</vt:lpstr>
      <vt:lpstr>7_Standarddesign</vt:lpstr>
      <vt:lpstr>Intelligent Agents  Doxastic logic and dynamics of beliefs  </vt:lpstr>
      <vt:lpstr>Todays lecture based on </vt:lpstr>
      <vt:lpstr>Doxastic Logic</vt:lpstr>
      <vt:lpstr>Relevance of Knowledge</vt:lpstr>
      <vt:lpstr>Truth</vt:lpstr>
      <vt:lpstr>PowerPoint-Präsentation</vt:lpstr>
      <vt:lpstr>Doxastic attitudes and situations</vt:lpstr>
      <vt:lpstr>Semantics</vt:lpstr>
      <vt:lpstr>Some derived notions and observations</vt:lpstr>
      <vt:lpstr>PowerPoint-Präsentation</vt:lpstr>
      <vt:lpstr>Axiomatics</vt:lpstr>
      <vt:lpstr>Axiomatics</vt:lpstr>
      <vt:lpstr>Discussion: Omniscience problem</vt:lpstr>
      <vt:lpstr>Discussion: belief and probability</vt:lpstr>
      <vt:lpstr>Discussion: Graded Belief</vt:lpstr>
      <vt:lpstr>Knowledge vs Belief</vt:lpstr>
      <vt:lpstr>Can knowledge be defined from belief?</vt:lpstr>
      <vt:lpstr>Gettiers two counterexamples </vt:lpstr>
      <vt:lpstr>General remarks</vt:lpstr>
      <vt:lpstr>Relation of knowledge and belief not obvious</vt:lpstr>
      <vt:lpstr>Dynamics of Belief</vt:lpstr>
      <vt:lpstr>Getting dynamic with beliefs</vt:lpstr>
      <vt:lpstr>But in doxastic logic dynamics not trivial</vt:lpstr>
      <vt:lpstr>Classical theory of Belief Revision</vt:lpstr>
      <vt:lpstr>AGM takes an internal perspective</vt:lpstr>
      <vt:lpstr>Coherentism vs foundationalism</vt:lpstr>
      <vt:lpstr>Types of Belief Change </vt:lpstr>
      <vt:lpstr>Types of Belief Change</vt:lpstr>
      <vt:lpstr>Desiderata captured by AGM postulates  (here for revision)</vt:lpstr>
      <vt:lpstr>Semantics for AGM </vt:lpstr>
      <vt:lpstr>Remainder Sets: „Maximal Scenarios“</vt:lpstr>
      <vt:lpstr>Selection function</vt:lpstr>
      <vt:lpstr>Partial-Meet contraction and revision</vt:lpstr>
      <vt:lpstr>AGM: integratio with doxastic logic</vt:lpstr>
      <vt:lpstr>Group Beliefs</vt:lpstr>
      <vt:lpstr>Group beliefs </vt:lpstr>
      <vt:lpstr>APPENDIX</vt:lpstr>
      <vt:lpstr>References</vt:lpstr>
      <vt:lpstr>Color Convention in this course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 AND DIFFERENTIABLE PROGRAMMING  V1:  INTRODUCTION    </dc:title>
  <dc:creator>Özgür Özcep</dc:creator>
  <cp:lastModifiedBy>Özgür Özcep</cp:lastModifiedBy>
  <cp:revision>981</cp:revision>
  <cp:lastPrinted>2022-01-28T16:57:40Z</cp:lastPrinted>
  <dcterms:created xsi:type="dcterms:W3CDTF">2020-10-18T13:39:02Z</dcterms:created>
  <dcterms:modified xsi:type="dcterms:W3CDTF">2022-02-09T14:21:27Z</dcterms:modified>
</cp:coreProperties>
</file>