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5" r:id="rId1"/>
  </p:sldMasterIdLst>
  <p:notesMasterIdLst>
    <p:notesMasterId r:id="rId50"/>
  </p:notesMasterIdLst>
  <p:handoutMasterIdLst>
    <p:handoutMasterId r:id="rId51"/>
  </p:handoutMasterIdLst>
  <p:sldIdLst>
    <p:sldId id="273" r:id="rId2"/>
    <p:sldId id="285" r:id="rId3"/>
    <p:sldId id="463" r:id="rId4"/>
    <p:sldId id="451" r:id="rId5"/>
    <p:sldId id="455" r:id="rId6"/>
    <p:sldId id="457" r:id="rId7"/>
    <p:sldId id="458" r:id="rId8"/>
    <p:sldId id="464" r:id="rId9"/>
    <p:sldId id="384" r:id="rId10"/>
    <p:sldId id="394" r:id="rId11"/>
    <p:sldId id="427" r:id="rId12"/>
    <p:sldId id="428" r:id="rId13"/>
    <p:sldId id="429" r:id="rId14"/>
    <p:sldId id="450" r:id="rId15"/>
    <p:sldId id="452" r:id="rId16"/>
    <p:sldId id="453" r:id="rId17"/>
    <p:sldId id="448" r:id="rId18"/>
    <p:sldId id="430" r:id="rId19"/>
    <p:sldId id="431" r:id="rId20"/>
    <p:sldId id="432" r:id="rId21"/>
    <p:sldId id="454" r:id="rId22"/>
    <p:sldId id="460" r:id="rId23"/>
    <p:sldId id="461" r:id="rId24"/>
    <p:sldId id="462" r:id="rId25"/>
    <p:sldId id="467" r:id="rId26"/>
    <p:sldId id="468" r:id="rId27"/>
    <p:sldId id="419" r:id="rId28"/>
    <p:sldId id="433" r:id="rId29"/>
    <p:sldId id="360" r:id="rId30"/>
    <p:sldId id="434" r:id="rId31"/>
    <p:sldId id="396" r:id="rId32"/>
    <p:sldId id="435" r:id="rId33"/>
    <p:sldId id="465" r:id="rId34"/>
    <p:sldId id="469" r:id="rId35"/>
    <p:sldId id="466" r:id="rId36"/>
    <p:sldId id="436" r:id="rId37"/>
    <p:sldId id="456" r:id="rId38"/>
    <p:sldId id="438" r:id="rId39"/>
    <p:sldId id="439" r:id="rId40"/>
    <p:sldId id="442" r:id="rId41"/>
    <p:sldId id="443" r:id="rId42"/>
    <p:sldId id="445" r:id="rId43"/>
    <p:sldId id="447" r:id="rId44"/>
    <p:sldId id="444" r:id="rId45"/>
    <p:sldId id="446" r:id="rId46"/>
    <p:sldId id="348" r:id="rId47"/>
    <p:sldId id="372" r:id="rId48"/>
    <p:sldId id="328" r:id="rId49"/>
  </p:sldIdLst>
  <p:sldSz cx="9144000" cy="6858000" type="screen4x3"/>
  <p:notesSz cx="6858000" cy="9144000"/>
  <p:defaultTextStyle>
    <a:defPPr>
      <a:defRPr lang="de-DE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Myriad Pro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32EF0"/>
    <a:srgbClr val="DAD9D3"/>
    <a:srgbClr val="FF7531"/>
    <a:srgbClr val="FF7E79"/>
    <a:srgbClr val="3C8C93"/>
    <a:srgbClr val="E3E96C"/>
    <a:srgbClr val="004B5A"/>
    <a:srgbClr val="00394A"/>
    <a:srgbClr val="003241"/>
    <a:srgbClr val="B2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ittlere Formatvorlag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Helle Formatvorlag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Mittlere Formatvorlag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00A15C55-8517-42AA-B614-E9B94910E393}" styleName="Mittlere Formatvorlage 2 - Akz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F5AB1C69-6EDB-4FF4-983F-18BD219EF322}" styleName="Mittlere Formatvorlage 2 - Akz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2DE63D5-997A-4646-A377-4702673A728D}" styleName="Helle Formatvorlage 2 - Akz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0219" autoAdjust="0"/>
    <p:restoredTop sz="93469"/>
  </p:normalViewPr>
  <p:slideViewPr>
    <p:cSldViewPr>
      <p:cViewPr varScale="1">
        <p:scale>
          <a:sx n="154" d="100"/>
          <a:sy n="154" d="100"/>
        </p:scale>
        <p:origin x="192" y="1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notesMaster" Target="notesMasters/notesMaster1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4524F4DD-39E2-074C-A821-79AE4EECD5C9}" type="datetimeFigureOut">
              <a:rPr lang="de-DE"/>
              <a:pPr>
                <a:defRPr/>
              </a:pPr>
              <a:t>09.11.22</a:t>
            </a:fld>
            <a:endParaRPr lang="en-US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5BACD63D-AFCC-1640-81EA-D2C5D9BD4010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39047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berschrift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1C162694-7365-914B-8B69-558832A77470}" type="datetimeFigureOut">
              <a:rPr lang="de-DE"/>
              <a:pPr>
                <a:defRPr/>
              </a:pPr>
              <a:t>09.11.22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noProof="0"/>
              <a:t>Mastertextformat bearbeiten</a:t>
            </a:r>
          </a:p>
          <a:p>
            <a:pPr lvl="1"/>
            <a:r>
              <a:rPr lang="de-DE" noProof="0"/>
              <a:t>Zweite Ebene</a:t>
            </a:r>
          </a:p>
          <a:p>
            <a:pPr lvl="2"/>
            <a:r>
              <a:rPr lang="de-DE" noProof="0"/>
              <a:t>Dritte Ebene</a:t>
            </a:r>
          </a:p>
          <a:p>
            <a:pPr lvl="3"/>
            <a:r>
              <a:rPr lang="de-DE" noProof="0"/>
              <a:t>Vierte Ebene</a:t>
            </a:r>
          </a:p>
          <a:p>
            <a:pPr lvl="4"/>
            <a:r>
              <a:rPr lang="de-DE" noProof="0"/>
              <a:t>Fünfte Ebene</a:t>
            </a:r>
            <a:endParaRPr lang="en-US" noProof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5DDC4CD-3502-7B49-8D09-DDBB7A84A63B}" type="slidenum">
              <a:rPr lang="en-US"/>
              <a:pPr>
                <a:defRPr/>
              </a:pPr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424060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281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893975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E5DDC4CD-3502-7B49-8D09-DDBB7A84A63B}" type="slidenum">
              <a:rPr lang="en-US" smtClean="0"/>
              <a:pPr>
                <a:defRPr/>
              </a:pPr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82137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BCC8C2-DE1C-8642-9E22-5B37A837496B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102137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289BC40-0EA7-3B43-8A5A-DEAD0F10D569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4241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1412875"/>
            <a:ext cx="2057400" cy="4824413"/>
          </a:xfrm>
        </p:spPr>
        <p:txBody>
          <a:bodyPr vert="eaVert"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1412875"/>
            <a:ext cx="6019800" cy="482441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ED9D00-4579-CD4B-B22F-8C012024BB73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51718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764AD2-5FB6-FB45-933B-235C7588DE60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67682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151C9-7839-C041-ABB8-39E89BE5946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458256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124744"/>
            <a:ext cx="4038600" cy="511254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Mastertextformat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en-US" dirty="0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E13FDC-EBB7-A241-A6EF-2E02EE734C73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118467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56B9C6-6715-2D4A-8969-EA7C2FA5AF4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7326721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ED459A-6064-5546-BD20-CFDE646274C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009597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8EE9E-C217-3D4B-A1BB-8CC67CCB348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746583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D4EF29-B124-2849-A4BE-FE5AE0C1F73C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83997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>
          <a:xfrm>
            <a:off x="2627313" y="6400800"/>
            <a:ext cx="1223962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133725" y="6400800"/>
            <a:ext cx="2895600" cy="196850"/>
          </a:xfrm>
          <a:prstGeom prst="rect">
            <a:avLst/>
          </a:prstGeom>
        </p:spPr>
        <p:txBody>
          <a:bodyPr/>
          <a:lstStyle>
            <a:lvl1pPr>
              <a:defRPr>
                <a:cs typeface="+mn-cs"/>
              </a:defRPr>
            </a:lvl1pPr>
          </a:lstStyle>
          <a:p>
            <a:pPr>
              <a:defRPr/>
            </a:pP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8C98C8-BE0A-C748-B1FE-022729FA520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483479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56" name="Rectangle 4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956550" y="6400800"/>
            <a:ext cx="1008063" cy="196850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0" tIns="0" rIns="91440" bIns="0" numCol="1" anchor="t" anchorCtr="0" compatLnSpc="1">
            <a:prstTxWarp prst="textNoShape">
              <a:avLst/>
            </a:prstTxWarp>
          </a:bodyPr>
          <a:lstStyle>
            <a:lvl1pPr algn="r">
              <a:defRPr sz="1100">
                <a:cs typeface="+mn-cs"/>
              </a:defRPr>
            </a:lvl1pPr>
          </a:lstStyle>
          <a:p>
            <a:pPr>
              <a:defRPr/>
            </a:pPr>
            <a:fld id="{62731CA1-5B61-B842-B00F-36E90BD694FD}" type="slidenum">
              <a:rPr lang="de-DE"/>
              <a:pPr>
                <a:defRPr/>
              </a:pPr>
              <a:t>‹Nr.›</a:t>
            </a:fld>
            <a:endParaRPr lang="de-DE" dirty="0"/>
          </a:p>
        </p:txBody>
      </p:sp>
      <p:pic>
        <p:nvPicPr>
          <p:cNvPr id="1027" name="Picture 45" descr="Logo_ImFocus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4863" y="6453188"/>
            <a:ext cx="1377950" cy="84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58" name="Rectangle 46"/>
          <p:cNvSpPr>
            <a:spLocks noChangeArrowheads="1"/>
          </p:cNvSpPr>
          <p:nvPr userDrawn="1"/>
        </p:nvSpPr>
        <p:spPr bwMode="auto">
          <a:xfrm>
            <a:off x="179388" y="981075"/>
            <a:ext cx="8785225" cy="73025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59" name="Rectangle 47"/>
          <p:cNvSpPr>
            <a:spLocks noChangeArrowheads="1"/>
          </p:cNvSpPr>
          <p:nvPr userDrawn="1"/>
        </p:nvSpPr>
        <p:spPr bwMode="auto">
          <a:xfrm flipV="1">
            <a:off x="179388" y="6669088"/>
            <a:ext cx="8785225" cy="188912"/>
          </a:xfrm>
          <a:prstGeom prst="rect">
            <a:avLst/>
          </a:prstGeom>
          <a:solidFill>
            <a:srgbClr val="DAD9D3"/>
          </a:solidFill>
          <a:ln>
            <a:noFill/>
          </a:ln>
          <a:effectLst/>
          <a:extLs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sp>
        <p:nvSpPr>
          <p:cNvPr id="64561" name="Rectangle 49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260350"/>
            <a:ext cx="8229600" cy="503238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Titelmasterformat durch Klicken bearbeiten</a:t>
            </a:r>
          </a:p>
        </p:txBody>
      </p:sp>
      <p:sp>
        <p:nvSpPr>
          <p:cNvPr id="64562" name="Rectangle 50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196975"/>
            <a:ext cx="8229600" cy="4968875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dirty="0"/>
              <a:t>Textmasterformate durch Klicken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</p:txBody>
      </p:sp>
      <p:pic>
        <p:nvPicPr>
          <p:cNvPr id="1032" name="Bild 48" descr="Logo_Inst_InfSys_P309.pdf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0825" y="6167438"/>
            <a:ext cx="2160588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+mj-lt"/>
          <a:ea typeface="+mj-ea"/>
          <a:cs typeface="ＭＳ Ｐゴシック" charset="0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  <a:cs typeface="ＭＳ Ｐゴシック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200">
          <a:solidFill>
            <a:schemeClr val="tx1"/>
          </a:solidFill>
          <a:latin typeface="Myriad Pro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6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0.png"/><Relationship Id="rId5" Type="http://schemas.openxmlformats.org/officeDocument/2006/relationships/image" Target="../media/image60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13" Type="http://schemas.openxmlformats.org/officeDocument/2006/relationships/image" Target="../media/image19.png"/><Relationship Id="rId3" Type="http://schemas.openxmlformats.org/officeDocument/2006/relationships/image" Target="../media/image100.png"/><Relationship Id="rId7" Type="http://schemas.openxmlformats.org/officeDocument/2006/relationships/image" Target="../media/image91.png"/><Relationship Id="rId12" Type="http://schemas.openxmlformats.org/officeDocument/2006/relationships/image" Target="../media/image17.png"/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5" Type="http://schemas.openxmlformats.org/officeDocument/2006/relationships/image" Target="../media/image18.png"/><Relationship Id="rId10" Type="http://schemas.openxmlformats.org/officeDocument/2006/relationships/image" Target="../media/image16.png"/><Relationship Id="rId4" Type="http://schemas.openxmlformats.org/officeDocument/2006/relationships/image" Target="../media/image110.png"/><Relationship Id="rId9" Type="http://schemas.openxmlformats.org/officeDocument/2006/relationships/image" Target="../media/image90.png"/><Relationship Id="rId1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emf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eb.iitd.ac.in/~sumeet/slide3.pdf" TargetMode="External"/><Relationship Id="rId2" Type="http://schemas.openxmlformats.org/officeDocument/2006/relationships/hyperlink" Target="http://people.irisa.fr/Francois.Schwarzentruber/2019AAMAStutorial/" TargetMode="Externa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emf"/><Relationship Id="rId2" Type="http://schemas.openxmlformats.org/officeDocument/2006/relationships/image" Target="../media/image30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31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1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2" Type="http://schemas.openxmlformats.org/officeDocument/2006/relationships/image" Target="../media/image360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0.png"/><Relationship Id="rId2" Type="http://schemas.openxmlformats.org/officeDocument/2006/relationships/image" Target="../media/image38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emf"/><Relationship Id="rId2" Type="http://schemas.openxmlformats.org/officeDocument/2006/relationships/image" Target="../media/image29.emf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hyperlink" Target="http://plato.stanford.edu/archives/win2008/entries/logic-%20combining/" TargetMode="Externa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469776" y="1628800"/>
            <a:ext cx="8278688" cy="1470025"/>
          </a:xfrm>
        </p:spPr>
        <p:txBody>
          <a:bodyPr/>
          <a:lstStyle/>
          <a:p>
            <a:pPr eaLnBrk="1" hangingPunct="1">
              <a:defRPr/>
            </a:pPr>
            <a:r>
              <a:rPr lang="de-DE" sz="4400" b="1" dirty="0">
                <a:cs typeface="+mj-cs"/>
              </a:rPr>
              <a:t>Intelligent </a:t>
            </a:r>
            <a:r>
              <a:rPr lang="de-DE" sz="4400" b="1" dirty="0" err="1">
                <a:cs typeface="+mj-cs"/>
              </a:rPr>
              <a:t>Agents</a:t>
            </a:r>
            <a:r>
              <a:rPr lang="de-DE" sz="4400" b="1" dirty="0">
                <a:cs typeface="+mj-cs"/>
              </a:rPr>
              <a:t> </a:t>
            </a:r>
            <a:br>
              <a:rPr lang="de-DE" sz="4400" b="1" dirty="0">
                <a:cs typeface="+mj-cs"/>
              </a:rPr>
            </a:br>
            <a:r>
              <a:rPr lang="de-DE" dirty="0">
                <a:cs typeface="+mj-cs"/>
              </a:rPr>
              <a:t>Knowledge </a:t>
            </a:r>
            <a:r>
              <a:rPr lang="de-DE" dirty="0" err="1">
                <a:cs typeface="+mj-cs"/>
              </a:rPr>
              <a:t>and</a:t>
            </a:r>
            <a:r>
              <a:rPr lang="de-DE" dirty="0">
                <a:cs typeface="+mj-cs"/>
              </a:rPr>
              <a:t> Time</a:t>
            </a:r>
            <a:br>
              <a:rPr lang="de-DE" dirty="0">
                <a:cs typeface="+mj-cs"/>
              </a:rPr>
            </a:br>
            <a:r>
              <a:rPr lang="de-DE" dirty="0">
                <a:cs typeface="+mj-cs"/>
              </a:rPr>
              <a:t> 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4869160"/>
            <a:ext cx="6400800" cy="1752600"/>
          </a:xfrm>
        </p:spPr>
        <p:txBody>
          <a:bodyPr/>
          <a:lstStyle/>
          <a:p>
            <a:pPr eaLnBrk="1" hangingPunct="1">
              <a:defRPr/>
            </a:pPr>
            <a:r>
              <a:rPr lang="de-DE" sz="2400" dirty="0"/>
              <a:t>Özgür L. </a:t>
            </a:r>
            <a:r>
              <a:rPr lang="de-DE" sz="2400" dirty="0" err="1"/>
              <a:t>Özçep</a:t>
            </a:r>
            <a:endParaRPr lang="de-DE" sz="2400" dirty="0"/>
          </a:p>
          <a:p>
            <a:pPr eaLnBrk="1" hangingPunct="1">
              <a:defRPr/>
            </a:pPr>
            <a:r>
              <a:rPr lang="de-DE" sz="2400" b="1" dirty="0"/>
              <a:t>Universität zu Lübeck</a:t>
            </a:r>
          </a:p>
          <a:p>
            <a:pPr eaLnBrk="1" hangingPunct="1">
              <a:defRPr/>
            </a:pPr>
            <a:r>
              <a:rPr lang="de-DE" sz="2400" b="1" dirty="0"/>
              <a:t>Institut für Informationssysteme</a:t>
            </a:r>
          </a:p>
          <a:p>
            <a:pPr eaLnBrk="1" hangingPunct="1">
              <a:defRPr/>
            </a:pPr>
            <a:endParaRPr lang="de-DE" sz="2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81DAD9B2-128E-F74C-B486-522F5B4DDC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159E165-8B89-BC46-8E72-7F801E964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10</a:t>
            </a:fld>
            <a:endParaRPr lang="de-DE"/>
          </a:p>
        </p:txBody>
      </p: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635E4881-DE62-8F44-B1D0-732B7D682FD7}"/>
              </a:ext>
            </a:extLst>
          </p:cNvPr>
          <p:cNvGrpSpPr/>
          <p:nvPr/>
        </p:nvGrpSpPr>
        <p:grpSpPr>
          <a:xfrm>
            <a:off x="550617" y="3343793"/>
            <a:ext cx="7909964" cy="2832960"/>
            <a:chOff x="446936" y="2779849"/>
            <a:chExt cx="7909964" cy="2832960"/>
          </a:xfrm>
        </p:grpSpPr>
        <p:sp>
          <p:nvSpPr>
            <p:cNvPr id="11" name="object 4">
              <a:extLst>
                <a:ext uri="{FF2B5EF4-FFF2-40B4-BE49-F238E27FC236}">
                  <a16:creationId xmlns:a16="http://schemas.microsoft.com/office/drawing/2014/main" id="{529F4AB0-658D-B149-A72C-8828C5036181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object 5">
                  <a:extLst>
                    <a:ext uri="{FF2B5EF4-FFF2-40B4-BE49-F238E27FC236}">
                      <a16:creationId xmlns:a16="http://schemas.microsoft.com/office/drawing/2014/main" id="{35A13B59-480E-7B46-9B44-4B75F3E484EA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2423928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 </a:t>
                  </a:r>
                  <a:r>
                    <a:rPr lang="de-DE" sz="2200" spc="-119" dirty="0">
                      <a:solidFill>
                        <a:srgbClr val="032EF0"/>
                      </a:solidFill>
                      <a:latin typeface="Myriad Pro" panose="020B0503030403020204" pitchFamily="34" charset="0"/>
                      <a:cs typeface="Tahoma"/>
                    </a:rPr>
                    <a:t>linear temporal model  </a:t>
                  </a:r>
                  <a:r>
                    <a:rPr lang="de-DE" sz="2200" spc="-119" dirty="0">
                      <a:solidFill>
                        <a:schemeClr val="tx1"/>
                      </a:solidFill>
                      <a:latin typeface="Myriad Pro" panose="020B0503030403020204" pitchFamily="34" charset="0"/>
                      <a:cs typeface="Tahoma"/>
                    </a:rPr>
                    <a:t>is a structure 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(</m:t>
                      </m:r>
                      <m:r>
                        <a:rPr lang="de-DE" sz="2200" i="1" spc="-129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,&lt;, 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) </m:t>
                      </m:r>
                    </m:oMath>
                  </a14:m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such </a:t>
                  </a:r>
                  <a:r>
                    <a:rPr lang="de-DE" sz="2200" b="0" spc="-129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200" b="0" spc="-129" dirty="0">
                      <a:latin typeface="Myriad Pro" panose="020B0503030403020204" pitchFamily="34" charset="0"/>
                      <a:cs typeface="Tahoma"/>
                    </a:rPr>
                    <a:t> : </a:t>
                  </a: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𝑁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sSup>
                        <m:sSupPr>
                          <m:ctrlP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𝐴𝑃</m:t>
                          </m:r>
                        </m:sup>
                      </m:sSup>
                    </m:oMath>
                  </a14:m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&lt; 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natural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order</a:t>
                  </a:r>
                  <a:r>
                    <a:rPr lang="de-DE" sz="2200" spc="-129" dirty="0">
                      <a:cs typeface="Tahoma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547803" marR="849406" lvl="1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cs typeface="Tahoma"/>
                    </a:rPr>
                    <a:t>We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sometimes</a:t>
                  </a:r>
                  <a:r>
                    <a:rPr lang="de-DE" sz="2200" spc="-129" dirty="0">
                      <a:cs typeface="Tahoma"/>
                    </a:rPr>
                    <a:t> do not </a:t>
                  </a:r>
                  <a:r>
                    <a:rPr lang="de-DE" sz="2200" spc="-129" dirty="0" err="1">
                      <a:cs typeface="Tahoma"/>
                    </a:rPr>
                    <a:t>mention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linear </a:t>
                  </a:r>
                  <a:r>
                    <a:rPr lang="de-DE" sz="2200" spc="-129" dirty="0" err="1">
                      <a:cs typeface="Tahoma"/>
                    </a:rPr>
                    <a:t>order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&lt;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12" name="object 5">
                  <a:extLst>
                    <a:ext uri="{FF2B5EF4-FFF2-40B4-BE49-F238E27FC236}">
                      <a16:creationId xmlns:a16="http://schemas.microsoft.com/office/drawing/2014/main" id="{35A13B59-480E-7B46-9B44-4B75F3E484E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2423928"/>
                </a:xfrm>
                <a:prstGeom prst="rect">
                  <a:avLst/>
                </a:prstGeom>
                <a:blipFill>
                  <a:blip r:embed="rId2"/>
                  <a:stretch>
                    <a:fillRect l="-1125" t="-1563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3" name="Oval 12">
            <a:extLst>
              <a:ext uri="{FF2B5EF4-FFF2-40B4-BE49-F238E27FC236}">
                <a16:creationId xmlns:a16="http://schemas.microsoft.com/office/drawing/2014/main" id="{78A75ADE-A083-704A-A510-67569285EC6C}"/>
              </a:ext>
            </a:extLst>
          </p:cNvPr>
          <p:cNvSpPr/>
          <p:nvPr/>
        </p:nvSpPr>
        <p:spPr>
          <a:xfrm>
            <a:off x="1763689" y="1891122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463E2D-CD54-384C-AFF5-70BAC0785FC7}"/>
              </a:ext>
            </a:extLst>
          </p:cNvPr>
          <p:cNvSpPr/>
          <p:nvPr/>
        </p:nvSpPr>
        <p:spPr>
          <a:xfrm>
            <a:off x="2528399" y="188698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536C9FBF-0DE7-5E49-BC63-E887BFE93B33}"/>
              </a:ext>
            </a:extLst>
          </p:cNvPr>
          <p:cNvSpPr/>
          <p:nvPr/>
        </p:nvSpPr>
        <p:spPr>
          <a:xfrm>
            <a:off x="3311880" y="188698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2E0EB678-5039-6542-8236-16ED39E3F36E}"/>
              </a:ext>
            </a:extLst>
          </p:cNvPr>
          <p:cNvSpPr/>
          <p:nvPr/>
        </p:nvSpPr>
        <p:spPr>
          <a:xfrm>
            <a:off x="4103968" y="188698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262F7857-2D5C-EA42-AFD5-2F01F579FA5E}"/>
              </a:ext>
            </a:extLst>
          </p:cNvPr>
          <p:cNvSpPr/>
          <p:nvPr/>
        </p:nvSpPr>
        <p:spPr>
          <a:xfrm>
            <a:off x="4860032" y="1886980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AC0B4F07-52E5-9642-915E-3A23CF6050C7}"/>
              </a:ext>
            </a:extLst>
          </p:cNvPr>
          <p:cNvSpPr/>
          <p:nvPr/>
        </p:nvSpPr>
        <p:spPr>
          <a:xfrm>
            <a:off x="5724128" y="1889386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43252BB4-BDB9-BE48-9C2E-E22BFBF679DD}"/>
              </a:ext>
            </a:extLst>
          </p:cNvPr>
          <p:cNvCxnSpPr/>
          <p:nvPr/>
        </p:nvCxnSpPr>
        <p:spPr>
          <a:xfrm>
            <a:off x="1853689" y="1970848"/>
            <a:ext cx="6768752" cy="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6C57BC41-9679-8C4E-B13A-9BFA67D41280}"/>
                  </a:ext>
                </a:extLst>
              </p:cNvPr>
              <p:cNvSpPr txBox="1"/>
              <p:nvPr/>
            </p:nvSpPr>
            <p:spPr>
              <a:xfrm>
                <a:off x="3203848" y="2256190"/>
                <a:ext cx="365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4" name="Textfeld 23">
                <a:extLst>
                  <a:ext uri="{FF2B5EF4-FFF2-40B4-BE49-F238E27FC236}">
                    <a16:creationId xmlns:a16="http://schemas.microsoft.com/office/drawing/2014/main" id="{6C57BC41-9679-8C4E-B13A-9BFA67D4128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03848" y="2256190"/>
                <a:ext cx="365421" cy="369332"/>
              </a:xfrm>
              <a:prstGeom prst="rect">
                <a:avLst/>
              </a:prstGeom>
              <a:blipFill>
                <a:blip r:embed="rId3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6488A0A-8B86-B24D-AFAF-D5BB14C193BF}"/>
                  </a:ext>
                </a:extLst>
              </p:cNvPr>
              <p:cNvSpPr txBox="1"/>
              <p:nvPr/>
            </p:nvSpPr>
            <p:spPr>
              <a:xfrm>
                <a:off x="5652120" y="2256190"/>
                <a:ext cx="34842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𝑟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5" name="Textfeld 24">
                <a:extLst>
                  <a:ext uri="{FF2B5EF4-FFF2-40B4-BE49-F238E27FC236}">
                    <a16:creationId xmlns:a16="http://schemas.microsoft.com/office/drawing/2014/main" id="{B6488A0A-8B86-B24D-AFAF-D5BB14C193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2120" y="2256190"/>
                <a:ext cx="34842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55EE3917-948A-3049-826F-4E19256892A0}"/>
                  </a:ext>
                </a:extLst>
              </p:cNvPr>
              <p:cNvSpPr txBox="1"/>
              <p:nvPr/>
            </p:nvSpPr>
            <p:spPr>
              <a:xfrm>
                <a:off x="2411760" y="2256190"/>
                <a:ext cx="36542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7" name="Textfeld 26">
                <a:extLst>
                  <a:ext uri="{FF2B5EF4-FFF2-40B4-BE49-F238E27FC236}">
                    <a16:creationId xmlns:a16="http://schemas.microsoft.com/office/drawing/2014/main" id="{55EE3917-948A-3049-826F-4E19256892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1760" y="2256190"/>
                <a:ext cx="365421" cy="369332"/>
              </a:xfrm>
              <a:prstGeom prst="rect">
                <a:avLst/>
              </a:prstGeom>
              <a:blipFill>
                <a:blip r:embed="rId5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AF809CC1-C871-9447-8C3A-094A717589ED}"/>
                  </a:ext>
                </a:extLst>
              </p:cNvPr>
              <p:cNvSpPr txBox="1"/>
              <p:nvPr/>
            </p:nvSpPr>
            <p:spPr>
              <a:xfrm>
                <a:off x="3915986" y="2256190"/>
                <a:ext cx="58400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𝑝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𝑞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28" name="Textfeld 27">
                <a:extLst>
                  <a:ext uri="{FF2B5EF4-FFF2-40B4-BE49-F238E27FC236}">
                    <a16:creationId xmlns:a16="http://schemas.microsoft.com/office/drawing/2014/main" id="{AF809CC1-C871-9447-8C3A-094A717589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15986" y="2256190"/>
                <a:ext cx="584006" cy="369332"/>
              </a:xfrm>
              <a:prstGeom prst="rect">
                <a:avLst/>
              </a:prstGeom>
              <a:blipFill>
                <a:blip r:embed="rId6"/>
                <a:stretch>
                  <a:fillRect b="-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9" name="Oval 28">
            <a:extLst>
              <a:ext uri="{FF2B5EF4-FFF2-40B4-BE49-F238E27FC236}">
                <a16:creationId xmlns:a16="http://schemas.microsoft.com/office/drawing/2014/main" id="{E8DFF09B-2D1E-6744-8339-595EEA8BC96A}"/>
              </a:ext>
            </a:extLst>
          </p:cNvPr>
          <p:cNvSpPr/>
          <p:nvPr/>
        </p:nvSpPr>
        <p:spPr>
          <a:xfrm>
            <a:off x="6552240" y="1880848"/>
            <a:ext cx="180000" cy="1800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52045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4405E32-9E1E-BC43-AE3B-A02CA75E0F6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EEBD7A5-82D2-C048-A679-D9A6F06DBF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11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D51BE285-9245-E64A-BE60-7DF5417DC4E5}"/>
              </a:ext>
            </a:extLst>
          </p:cNvPr>
          <p:cNvGrpSpPr/>
          <p:nvPr/>
        </p:nvGrpSpPr>
        <p:grpSpPr>
          <a:xfrm>
            <a:off x="599867" y="1680804"/>
            <a:ext cx="7888588" cy="1942658"/>
            <a:chOff x="626069" y="2007292"/>
            <a:chExt cx="7888588" cy="1773583"/>
          </a:xfrm>
        </p:grpSpPr>
        <p:sp>
          <p:nvSpPr>
            <p:cNvPr id="8" name="object 5">
              <a:extLst>
                <a:ext uri="{FF2B5EF4-FFF2-40B4-BE49-F238E27FC236}">
                  <a16:creationId xmlns:a16="http://schemas.microsoft.com/office/drawing/2014/main" id="{90A9F8CB-F8C6-2B49-9E6E-579ED8A448F9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1422093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9" name="object 4">
              <a:extLst>
                <a:ext uri="{FF2B5EF4-FFF2-40B4-BE49-F238E27FC236}">
                  <a16:creationId xmlns:a16="http://schemas.microsoft.com/office/drawing/2014/main" id="{E30DC8FB-E4B1-2744-A018-0E70BCF2F037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traffic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light)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20DC8544-6077-B14E-919A-05EA65CA87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99592" y="2211350"/>
            <a:ext cx="7270036" cy="1073634"/>
          </a:xfrm>
        </p:spPr>
      </p:pic>
    </p:spTree>
    <p:extLst>
      <p:ext uri="{BB962C8B-B14F-4D97-AF65-F5344CB8AC3E}">
        <p14:creationId xmlns:p14="http://schemas.microsoft.com/office/powerpoint/2010/main" val="388150936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E729FD3-CE59-A94A-9909-D4CA644A44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Syntax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semantics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446F8B0-8870-5D47-A616-3C88A26411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6A34959F-11C4-AD4F-87FD-EE8D1DFF5B84}"/>
              </a:ext>
            </a:extLst>
          </p:cNvPr>
          <p:cNvGrpSpPr/>
          <p:nvPr/>
        </p:nvGrpSpPr>
        <p:grpSpPr>
          <a:xfrm>
            <a:off x="545009" y="1101477"/>
            <a:ext cx="8250976" cy="5588147"/>
            <a:chOff x="446936" y="2779849"/>
            <a:chExt cx="8250976" cy="5770736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17A562A8-FB09-EC43-A4E9-D34ADAB06477}"/>
                </a:ext>
              </a:extLst>
            </p:cNvPr>
            <p:cNvSpPr txBox="1"/>
            <p:nvPr/>
          </p:nvSpPr>
          <p:spPr>
            <a:xfrm>
              <a:off x="446936" y="2779849"/>
              <a:ext cx="8250976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(Temporal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Modalities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r>
                <a:rPr lang="de-DE" sz="2378" spc="-59" dirty="0" err="1">
                  <a:solidFill>
                    <a:srgbClr val="FFFFFF"/>
                  </a:solidFill>
                  <a:latin typeface="Tahoma"/>
                  <a:cs typeface="Tahoma"/>
                </a:rPr>
                <a:t>of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LTL)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199D7061-8D39-9F4E-B152-F5923A94C11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8229600" cy="5361704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𝑋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    (</a:t>
                  </a:r>
                  <a14:m>
                    <m:oMath xmlns:m="http://schemas.openxmlformats.org/officeDocument/2006/math"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dirty="0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true</a:t>
                  </a:r>
                  <a:r>
                    <a:rPr lang="de-DE" sz="2200" spc="-129" dirty="0">
                      <a:cs typeface="Tahoma"/>
                    </a:rPr>
                    <a:t> at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next</a:t>
                  </a:r>
                  <a:r>
                    <a:rPr lang="de-DE" sz="2200" spc="-129" dirty="0">
                      <a:cs typeface="Tahoma"/>
                    </a:rPr>
                    <a:t> time) 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F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    (</a:t>
                  </a:r>
                  <a14:m>
                    <m:oMath xmlns:m="http://schemas.openxmlformats.org/officeDocument/2006/math">
                      <m:r>
                        <a:rPr lang="de-DE" sz="2200" i="1" spc="-129" dirty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i="1" spc="-129" dirty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true</a:t>
                  </a:r>
                  <a:r>
                    <a:rPr lang="de-DE" sz="2200" spc="-129" dirty="0">
                      <a:cs typeface="Tahoma"/>
                    </a:rPr>
                    <a:t> at </a:t>
                  </a:r>
                  <a:r>
                    <a:rPr lang="de-DE" sz="2200" spc="-129" dirty="0" err="1">
                      <a:cs typeface="Tahoma"/>
                    </a:rPr>
                    <a:t>some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point</a:t>
                  </a:r>
                  <a:r>
                    <a:rPr lang="de-DE" sz="2200" spc="-129" dirty="0">
                      <a:cs typeface="Tahoma"/>
                    </a:rPr>
                    <a:t> in </a:t>
                  </a:r>
                  <a:r>
                    <a:rPr lang="de-DE" sz="2200" spc="-129" dirty="0" err="1">
                      <a:cs typeface="Tahoma"/>
                    </a:rPr>
                    <a:t>the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future</a:t>
                  </a:r>
                  <a:r>
                    <a:rPr lang="de-DE" sz="2200" spc="-129" dirty="0">
                      <a:cs typeface="Tahoma"/>
                    </a:rPr>
                    <a:t>)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>
                      <a:cs typeface="Tahoma"/>
                    </a:rPr>
                    <a:t>G</a:t>
                  </a: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    (</a:t>
                  </a:r>
                  <a14:m>
                    <m:oMath xmlns:m="http://schemas.openxmlformats.org/officeDocument/2006/math">
                      <m:r>
                        <a:rPr lang="de-DE" sz="2200" i="1" spc="-129" dirty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i="1" spc="-129" dirty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true</a:t>
                  </a:r>
                  <a:r>
                    <a:rPr lang="de-DE" sz="2200" spc="-129" dirty="0">
                      <a:cs typeface="Tahoma"/>
                    </a:rPr>
                    <a:t> at all </a:t>
                  </a:r>
                  <a:r>
                    <a:rPr lang="de-DE" sz="2200" spc="-129" dirty="0" err="1">
                      <a:cs typeface="Tahoma"/>
                    </a:rPr>
                    <a:t>future</a:t>
                  </a:r>
                  <a:r>
                    <a:rPr lang="de-DE" sz="2200" spc="-129" dirty="0">
                      <a:cs typeface="Tahoma"/>
                    </a:rPr>
                    <a:t> time </a:t>
                  </a:r>
                  <a:r>
                    <a:rPr lang="de-DE" sz="2200" spc="-129" dirty="0" err="1">
                      <a:cs typeface="Tahoma"/>
                    </a:rPr>
                    <a:t>points</a:t>
                  </a:r>
                  <a:r>
                    <a:rPr lang="de-DE" sz="2200" spc="-129" dirty="0">
                      <a:cs typeface="Tahoma"/>
                    </a:rPr>
                    <a:t>)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547803" marR="849406" lvl="1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endParaRPr lang="de-DE" sz="220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i="1" spc="-129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𝑈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    (</a:t>
                  </a:r>
                  <a14:m>
                    <m:oMath xmlns:m="http://schemas.openxmlformats.org/officeDocument/2006/math">
                      <m:r>
                        <a:rPr lang="de-DE" sz="2200" i="1" spc="-129" dirty="0" smtClean="0">
                          <a:latin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29" dirty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is </a:t>
                  </a:r>
                  <a:r>
                    <a:rPr lang="de-DE" sz="2200" spc="-129" dirty="0" err="1">
                      <a:cs typeface="Tahoma"/>
                    </a:rPr>
                    <a:t>true</a:t>
                  </a:r>
                  <a:r>
                    <a:rPr lang="de-DE" sz="2200" spc="-129" dirty="0">
                      <a:cs typeface="Tahoma"/>
                    </a:rPr>
                    <a:t> at </a:t>
                  </a:r>
                  <a:r>
                    <a:rPr lang="de-DE" sz="2200" spc="-129" dirty="0" err="1">
                      <a:cs typeface="Tahoma"/>
                    </a:rPr>
                    <a:t>some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future</a:t>
                  </a:r>
                  <a:r>
                    <a:rPr lang="de-DE" sz="2200" spc="-129" dirty="0">
                      <a:cs typeface="Tahoma"/>
                    </a:rPr>
                    <a:t> time </a:t>
                  </a:r>
                  <a:r>
                    <a:rPr lang="de-DE" sz="2200" spc="-129" dirty="0" err="1">
                      <a:cs typeface="Tahoma"/>
                    </a:rPr>
                    <a:t>point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and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holds </a:t>
                  </a:r>
                  <a:r>
                    <a:rPr lang="de-DE" sz="2200" spc="-129" dirty="0" err="1">
                      <a:cs typeface="Tahoma"/>
                    </a:rPr>
                    <a:t>until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𝜓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) </a:t>
                  </a: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199D7061-8D39-9F4E-B152-F5923A94C11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8229600" cy="5361704"/>
                </a:xfrm>
                <a:prstGeom prst="rect">
                  <a:avLst/>
                </a:prstGeom>
                <a:blipFill>
                  <a:blip r:embed="rId2"/>
                  <a:stretch>
                    <a:fillRect t="-97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6A65E0D-9CD4-BF4C-B745-73B3D7EDB742}"/>
                  </a:ext>
                </a:extLst>
              </p:cNvPr>
              <p:cNvSpPr txBox="1"/>
              <p:nvPr/>
            </p:nvSpPr>
            <p:spPr>
              <a:xfrm>
                <a:off x="2526071" y="2307996"/>
                <a:ext cx="54546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𝑋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5" name="Textfeld 14">
                <a:extLst>
                  <a:ext uri="{FF2B5EF4-FFF2-40B4-BE49-F238E27FC236}">
                    <a16:creationId xmlns:a16="http://schemas.microsoft.com/office/drawing/2014/main" id="{26A65E0D-9CD4-BF4C-B745-73B3D7EDB7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26071" y="2307996"/>
                <a:ext cx="545469" cy="369332"/>
              </a:xfrm>
              <a:prstGeom prst="rect">
                <a:avLst/>
              </a:prstGeom>
              <a:blipFill>
                <a:blip r:embed="rId3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902DEF2-C88B-B54B-9C5A-35EAB6369F30}"/>
                  </a:ext>
                </a:extLst>
              </p:cNvPr>
              <p:cNvSpPr txBox="1"/>
              <p:nvPr/>
            </p:nvSpPr>
            <p:spPr>
              <a:xfrm>
                <a:off x="3383520" y="2306420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18" name="Textfeld 17">
                <a:extLst>
                  <a:ext uri="{FF2B5EF4-FFF2-40B4-BE49-F238E27FC236}">
                    <a16:creationId xmlns:a16="http://schemas.microsoft.com/office/drawing/2014/main" id="{9902DEF2-C88B-B54B-9C5A-35EAB6369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3520" y="2306420"/>
                <a:ext cx="396391" cy="369332"/>
              </a:xfrm>
              <a:prstGeom prst="rect">
                <a:avLst/>
              </a:prstGeom>
              <a:blipFill>
                <a:blip r:embed="rId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4" name="Gruppieren 43">
            <a:extLst>
              <a:ext uri="{FF2B5EF4-FFF2-40B4-BE49-F238E27FC236}">
                <a16:creationId xmlns:a16="http://schemas.microsoft.com/office/drawing/2014/main" id="{D37025E7-C53F-CD4E-9DC4-AD159F813740}"/>
              </a:ext>
            </a:extLst>
          </p:cNvPr>
          <p:cNvGrpSpPr/>
          <p:nvPr/>
        </p:nvGrpSpPr>
        <p:grpSpPr>
          <a:xfrm>
            <a:off x="1160615" y="2064175"/>
            <a:ext cx="6858752" cy="190274"/>
            <a:chOff x="1281559" y="2209129"/>
            <a:chExt cx="6858752" cy="190274"/>
          </a:xfrm>
        </p:grpSpPr>
        <p:sp>
          <p:nvSpPr>
            <p:cNvPr id="8" name="Oval 7">
              <a:extLst>
                <a:ext uri="{FF2B5EF4-FFF2-40B4-BE49-F238E27FC236}">
                  <a16:creationId xmlns:a16="http://schemas.microsoft.com/office/drawing/2014/main" id="{978131F9-4D86-A34C-82FA-0925DADDF8E5}"/>
                </a:ext>
              </a:extLst>
            </p:cNvPr>
            <p:cNvSpPr/>
            <p:nvPr/>
          </p:nvSpPr>
          <p:spPr>
            <a:xfrm>
              <a:off x="1281559" y="221940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9" name="Oval 8">
              <a:extLst>
                <a:ext uri="{FF2B5EF4-FFF2-40B4-BE49-F238E27FC236}">
                  <a16:creationId xmlns:a16="http://schemas.microsoft.com/office/drawing/2014/main" id="{F92BEDC9-3F9B-0642-B4CE-166A9449F28B}"/>
                </a:ext>
              </a:extLst>
            </p:cNvPr>
            <p:cNvSpPr/>
            <p:nvPr/>
          </p:nvSpPr>
          <p:spPr>
            <a:xfrm>
              <a:off x="2046269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0" name="Oval 9">
              <a:extLst>
                <a:ext uri="{FF2B5EF4-FFF2-40B4-BE49-F238E27FC236}">
                  <a16:creationId xmlns:a16="http://schemas.microsoft.com/office/drawing/2014/main" id="{593E494A-C5A0-114E-8C81-0F49E35640CD}"/>
                </a:ext>
              </a:extLst>
            </p:cNvPr>
            <p:cNvSpPr/>
            <p:nvPr/>
          </p:nvSpPr>
          <p:spPr>
            <a:xfrm>
              <a:off x="2829750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D12E12BC-01A9-A44E-9737-6E0E3C3D23F8}"/>
                </a:ext>
              </a:extLst>
            </p:cNvPr>
            <p:cNvSpPr/>
            <p:nvPr/>
          </p:nvSpPr>
          <p:spPr>
            <a:xfrm>
              <a:off x="3621838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96A294A8-1BE6-7847-9C04-F1ED4EB02A4B}"/>
                </a:ext>
              </a:extLst>
            </p:cNvPr>
            <p:cNvSpPr/>
            <p:nvPr/>
          </p:nvSpPr>
          <p:spPr>
            <a:xfrm>
              <a:off x="4377902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A11F9525-806B-4E4A-B5F5-E61EA62D7A2B}"/>
                </a:ext>
              </a:extLst>
            </p:cNvPr>
            <p:cNvSpPr/>
            <p:nvPr/>
          </p:nvSpPr>
          <p:spPr>
            <a:xfrm>
              <a:off x="5241998" y="2217667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14" name="Gerade Verbindung 13">
              <a:extLst>
                <a:ext uri="{FF2B5EF4-FFF2-40B4-BE49-F238E27FC236}">
                  <a16:creationId xmlns:a16="http://schemas.microsoft.com/office/drawing/2014/main" id="{49D146EC-CFB1-524B-91C4-2D96107DAFF7}"/>
                </a:ext>
              </a:extLst>
            </p:cNvPr>
            <p:cNvCxnSpPr/>
            <p:nvPr/>
          </p:nvCxnSpPr>
          <p:spPr>
            <a:xfrm>
              <a:off x="1371559" y="2299129"/>
              <a:ext cx="6768752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F434DE7-5EBE-0A45-91E1-C78F18B4FD1A}"/>
                </a:ext>
              </a:extLst>
            </p:cNvPr>
            <p:cNvSpPr/>
            <p:nvPr/>
          </p:nvSpPr>
          <p:spPr>
            <a:xfrm>
              <a:off x="6070110" y="220912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4D45BE2E-A7BA-AA4D-B028-713856860797}"/>
                  </a:ext>
                </a:extLst>
              </p:cNvPr>
              <p:cNvSpPr txBox="1"/>
              <p:nvPr/>
            </p:nvSpPr>
            <p:spPr>
              <a:xfrm>
                <a:off x="2699791" y="3491716"/>
                <a:ext cx="458908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0" dirty="0"/>
                  <a:t>F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45" name="Textfeld 44">
                <a:extLst>
                  <a:ext uri="{FF2B5EF4-FFF2-40B4-BE49-F238E27FC236}">
                    <a16:creationId xmlns:a16="http://schemas.microsoft.com/office/drawing/2014/main" id="{4D45BE2E-A7BA-AA4D-B028-7138568607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9791" y="3491716"/>
                <a:ext cx="458908" cy="369332"/>
              </a:xfrm>
              <a:prstGeom prst="rect">
                <a:avLst/>
              </a:prstGeom>
              <a:blipFill>
                <a:blip r:embed="rId5"/>
                <a:stretch>
                  <a:fillRect l="-10811" t="-10345" r="-2703" b="-2758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9ABB05CC-E1E4-8548-B4A6-6B0D2CE65539}"/>
                  </a:ext>
                </a:extLst>
              </p:cNvPr>
              <p:cNvSpPr txBox="1"/>
              <p:nvPr/>
            </p:nvSpPr>
            <p:spPr>
              <a:xfrm>
                <a:off x="5076056" y="3491716"/>
                <a:ext cx="39639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46" name="Textfeld 45">
                <a:extLst>
                  <a:ext uri="{FF2B5EF4-FFF2-40B4-BE49-F238E27FC236}">
                    <a16:creationId xmlns:a16="http://schemas.microsoft.com/office/drawing/2014/main" id="{9ABB05CC-E1E4-8548-B4A6-6B0D2CE6553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3491716"/>
                <a:ext cx="396391" cy="369332"/>
              </a:xfrm>
              <a:prstGeom prst="rect">
                <a:avLst/>
              </a:prstGeom>
              <a:blipFill>
                <a:blip r:embed="rId6"/>
                <a:stretch>
                  <a:fillRect b="-137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7" name="Gruppieren 46">
            <a:extLst>
              <a:ext uri="{FF2B5EF4-FFF2-40B4-BE49-F238E27FC236}">
                <a16:creationId xmlns:a16="http://schemas.microsoft.com/office/drawing/2014/main" id="{7BF21AA2-B6B0-8C43-9300-91D0FE9F253B}"/>
              </a:ext>
            </a:extLst>
          </p:cNvPr>
          <p:cNvGrpSpPr/>
          <p:nvPr/>
        </p:nvGrpSpPr>
        <p:grpSpPr>
          <a:xfrm>
            <a:off x="1232624" y="3223372"/>
            <a:ext cx="6858752" cy="190274"/>
            <a:chOff x="1281559" y="2209129"/>
            <a:chExt cx="6858752" cy="190274"/>
          </a:xfrm>
        </p:grpSpPr>
        <p:sp>
          <p:nvSpPr>
            <p:cNvPr id="48" name="Oval 47">
              <a:extLst>
                <a:ext uri="{FF2B5EF4-FFF2-40B4-BE49-F238E27FC236}">
                  <a16:creationId xmlns:a16="http://schemas.microsoft.com/office/drawing/2014/main" id="{551B377F-155F-3441-B443-55302151246D}"/>
                </a:ext>
              </a:extLst>
            </p:cNvPr>
            <p:cNvSpPr/>
            <p:nvPr/>
          </p:nvSpPr>
          <p:spPr>
            <a:xfrm>
              <a:off x="1281559" y="221940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C68371F4-A0A6-C143-B944-F9FEE9F94D3C}"/>
                </a:ext>
              </a:extLst>
            </p:cNvPr>
            <p:cNvSpPr/>
            <p:nvPr/>
          </p:nvSpPr>
          <p:spPr>
            <a:xfrm>
              <a:off x="2046269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0" name="Oval 49">
              <a:extLst>
                <a:ext uri="{FF2B5EF4-FFF2-40B4-BE49-F238E27FC236}">
                  <a16:creationId xmlns:a16="http://schemas.microsoft.com/office/drawing/2014/main" id="{690B1931-7A28-B14F-9E1E-EFA20BCBCAF4}"/>
                </a:ext>
              </a:extLst>
            </p:cNvPr>
            <p:cNvSpPr/>
            <p:nvPr/>
          </p:nvSpPr>
          <p:spPr>
            <a:xfrm>
              <a:off x="2829750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D1DE92B2-C80A-0D4E-BAA5-DCDA092D841D}"/>
                </a:ext>
              </a:extLst>
            </p:cNvPr>
            <p:cNvSpPr/>
            <p:nvPr/>
          </p:nvSpPr>
          <p:spPr>
            <a:xfrm>
              <a:off x="3621838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2" name="Oval 51">
              <a:extLst>
                <a:ext uri="{FF2B5EF4-FFF2-40B4-BE49-F238E27FC236}">
                  <a16:creationId xmlns:a16="http://schemas.microsoft.com/office/drawing/2014/main" id="{8980F520-6E6C-D344-B3BF-99894BB92557}"/>
                </a:ext>
              </a:extLst>
            </p:cNvPr>
            <p:cNvSpPr/>
            <p:nvPr/>
          </p:nvSpPr>
          <p:spPr>
            <a:xfrm>
              <a:off x="4377902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53" name="Oval 52">
              <a:extLst>
                <a:ext uri="{FF2B5EF4-FFF2-40B4-BE49-F238E27FC236}">
                  <a16:creationId xmlns:a16="http://schemas.microsoft.com/office/drawing/2014/main" id="{E42C59B8-BA8D-EA4D-979F-7FD44FDB64BB}"/>
                </a:ext>
              </a:extLst>
            </p:cNvPr>
            <p:cNvSpPr/>
            <p:nvPr/>
          </p:nvSpPr>
          <p:spPr>
            <a:xfrm>
              <a:off x="5241998" y="2217667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54" name="Gerade Verbindung 53">
              <a:extLst>
                <a:ext uri="{FF2B5EF4-FFF2-40B4-BE49-F238E27FC236}">
                  <a16:creationId xmlns:a16="http://schemas.microsoft.com/office/drawing/2014/main" id="{1F10D2D3-DF11-E643-867D-3AE78ECFAC01}"/>
                </a:ext>
              </a:extLst>
            </p:cNvPr>
            <p:cNvCxnSpPr/>
            <p:nvPr/>
          </p:nvCxnSpPr>
          <p:spPr>
            <a:xfrm>
              <a:off x="1371559" y="2299129"/>
              <a:ext cx="6768752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1C2B2E44-074B-BA4B-A369-5C0D3D4AC45D}"/>
                </a:ext>
              </a:extLst>
            </p:cNvPr>
            <p:cNvSpPr/>
            <p:nvPr/>
          </p:nvSpPr>
          <p:spPr>
            <a:xfrm>
              <a:off x="6070110" y="220912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4C6EDCF2-4C10-AE40-8F29-2AC7A6B9E1CC}"/>
                  </a:ext>
                </a:extLst>
              </p:cNvPr>
              <p:cNvSpPr txBox="1"/>
              <p:nvPr/>
            </p:nvSpPr>
            <p:spPr>
              <a:xfrm>
                <a:off x="2681356" y="4427820"/>
                <a:ext cx="4957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b="0" dirty="0"/>
                  <a:t>G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6" name="Textfeld 55">
                <a:extLst>
                  <a:ext uri="{FF2B5EF4-FFF2-40B4-BE49-F238E27FC236}">
                    <a16:creationId xmlns:a16="http://schemas.microsoft.com/office/drawing/2014/main" id="{4C6EDCF2-4C10-AE40-8F29-2AC7A6B9E1C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81356" y="4427820"/>
                <a:ext cx="495777" cy="369332"/>
              </a:xfrm>
              <a:prstGeom prst="rect">
                <a:avLst/>
              </a:prstGeom>
              <a:blipFill>
                <a:blip r:embed="rId7"/>
                <a:stretch>
                  <a:fillRect l="-12500" t="-6667" b="-2666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A12CC85-BC78-DE4E-8D04-3E6B8DA8EA0F}"/>
                  </a:ext>
                </a:extLst>
              </p:cNvPr>
              <p:cNvSpPr txBox="1"/>
              <p:nvPr/>
            </p:nvSpPr>
            <p:spPr>
              <a:xfrm>
                <a:off x="3465945" y="4634552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57" name="Textfeld 56">
                <a:extLst>
                  <a:ext uri="{FF2B5EF4-FFF2-40B4-BE49-F238E27FC236}">
                    <a16:creationId xmlns:a16="http://schemas.microsoft.com/office/drawing/2014/main" id="{AA12CC85-BC78-DE4E-8D04-3E6B8DA8EA0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65945" y="4634552"/>
                <a:ext cx="396391" cy="369332"/>
              </a:xfrm>
              <a:prstGeom prst="rect">
                <a:avLst/>
              </a:prstGeom>
              <a:blipFill>
                <a:blip r:embed="rId8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8" name="Gruppieren 57">
            <a:extLst>
              <a:ext uri="{FF2B5EF4-FFF2-40B4-BE49-F238E27FC236}">
                <a16:creationId xmlns:a16="http://schemas.microsoft.com/office/drawing/2014/main" id="{F9BA0066-9082-CE42-AAB4-E03D24127BC2}"/>
              </a:ext>
            </a:extLst>
          </p:cNvPr>
          <p:cNvGrpSpPr/>
          <p:nvPr/>
        </p:nvGrpSpPr>
        <p:grpSpPr>
          <a:xfrm>
            <a:off x="1259632" y="4234053"/>
            <a:ext cx="6858752" cy="190274"/>
            <a:chOff x="1281559" y="2209129"/>
            <a:chExt cx="6858752" cy="190274"/>
          </a:xfrm>
        </p:grpSpPr>
        <p:sp>
          <p:nvSpPr>
            <p:cNvPr id="59" name="Oval 58">
              <a:extLst>
                <a:ext uri="{FF2B5EF4-FFF2-40B4-BE49-F238E27FC236}">
                  <a16:creationId xmlns:a16="http://schemas.microsoft.com/office/drawing/2014/main" id="{1F2EACAB-D399-8649-9FFE-991071E66B1C}"/>
                </a:ext>
              </a:extLst>
            </p:cNvPr>
            <p:cNvSpPr/>
            <p:nvPr/>
          </p:nvSpPr>
          <p:spPr>
            <a:xfrm>
              <a:off x="1281559" y="221940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92F07B69-60EE-F943-B5D4-FFBFBCC13921}"/>
                </a:ext>
              </a:extLst>
            </p:cNvPr>
            <p:cNvSpPr/>
            <p:nvPr/>
          </p:nvSpPr>
          <p:spPr>
            <a:xfrm>
              <a:off x="2046269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1" name="Oval 60">
              <a:extLst>
                <a:ext uri="{FF2B5EF4-FFF2-40B4-BE49-F238E27FC236}">
                  <a16:creationId xmlns:a16="http://schemas.microsoft.com/office/drawing/2014/main" id="{8F8BB129-DD99-A444-9580-6C33654BB665}"/>
                </a:ext>
              </a:extLst>
            </p:cNvPr>
            <p:cNvSpPr/>
            <p:nvPr/>
          </p:nvSpPr>
          <p:spPr>
            <a:xfrm>
              <a:off x="2829750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2" name="Oval 61">
              <a:extLst>
                <a:ext uri="{FF2B5EF4-FFF2-40B4-BE49-F238E27FC236}">
                  <a16:creationId xmlns:a16="http://schemas.microsoft.com/office/drawing/2014/main" id="{3CBBD884-4A35-E445-9605-1780C10A161D}"/>
                </a:ext>
              </a:extLst>
            </p:cNvPr>
            <p:cNvSpPr/>
            <p:nvPr/>
          </p:nvSpPr>
          <p:spPr>
            <a:xfrm>
              <a:off x="3621838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3" name="Oval 62">
              <a:extLst>
                <a:ext uri="{FF2B5EF4-FFF2-40B4-BE49-F238E27FC236}">
                  <a16:creationId xmlns:a16="http://schemas.microsoft.com/office/drawing/2014/main" id="{A4ABB933-2539-1942-A4BE-DBA61A6DC329}"/>
                </a:ext>
              </a:extLst>
            </p:cNvPr>
            <p:cNvSpPr/>
            <p:nvPr/>
          </p:nvSpPr>
          <p:spPr>
            <a:xfrm>
              <a:off x="4377902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64" name="Oval 63">
              <a:extLst>
                <a:ext uri="{FF2B5EF4-FFF2-40B4-BE49-F238E27FC236}">
                  <a16:creationId xmlns:a16="http://schemas.microsoft.com/office/drawing/2014/main" id="{F87C8078-1D90-9F48-AA85-3653EE77C4F2}"/>
                </a:ext>
              </a:extLst>
            </p:cNvPr>
            <p:cNvSpPr/>
            <p:nvPr/>
          </p:nvSpPr>
          <p:spPr>
            <a:xfrm>
              <a:off x="5241998" y="2217667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65" name="Gerade Verbindung 64">
              <a:extLst>
                <a:ext uri="{FF2B5EF4-FFF2-40B4-BE49-F238E27FC236}">
                  <a16:creationId xmlns:a16="http://schemas.microsoft.com/office/drawing/2014/main" id="{65A0C781-53B9-A449-8D47-BC6F7B88B4CA}"/>
                </a:ext>
              </a:extLst>
            </p:cNvPr>
            <p:cNvCxnSpPr/>
            <p:nvPr/>
          </p:nvCxnSpPr>
          <p:spPr>
            <a:xfrm>
              <a:off x="1371559" y="2299129"/>
              <a:ext cx="6768752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66" name="Oval 65">
              <a:extLst>
                <a:ext uri="{FF2B5EF4-FFF2-40B4-BE49-F238E27FC236}">
                  <a16:creationId xmlns:a16="http://schemas.microsoft.com/office/drawing/2014/main" id="{AC99B212-3519-784A-95C3-C8746F1DC4E4}"/>
                </a:ext>
              </a:extLst>
            </p:cNvPr>
            <p:cNvSpPr/>
            <p:nvPr/>
          </p:nvSpPr>
          <p:spPr>
            <a:xfrm>
              <a:off x="6070110" y="220912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5991326C-5087-6340-BF4E-0062DEF6A10E}"/>
                  </a:ext>
                </a:extLst>
              </p:cNvPr>
              <p:cNvSpPr txBox="1"/>
              <p:nvPr/>
            </p:nvSpPr>
            <p:spPr>
              <a:xfrm>
                <a:off x="2555776" y="5805264"/>
                <a:ext cx="712182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𝑈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7" name="Textfeld 66">
                <a:extLst>
                  <a:ext uri="{FF2B5EF4-FFF2-40B4-BE49-F238E27FC236}">
                    <a16:creationId xmlns:a16="http://schemas.microsoft.com/office/drawing/2014/main" id="{5991326C-5087-6340-BF4E-0062DEF6A10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555776" y="5805264"/>
                <a:ext cx="712182" cy="369332"/>
              </a:xfrm>
              <a:prstGeom prst="rect">
                <a:avLst/>
              </a:prstGeom>
              <a:blipFill>
                <a:blip r:embed="rId9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4AA34FA5-7607-CB45-84CA-9E3C58342DB8}"/>
                  </a:ext>
                </a:extLst>
              </p:cNvPr>
              <p:cNvSpPr txBox="1"/>
              <p:nvPr/>
            </p:nvSpPr>
            <p:spPr>
              <a:xfrm>
                <a:off x="3491880" y="5805264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68" name="Textfeld 67">
                <a:extLst>
                  <a:ext uri="{FF2B5EF4-FFF2-40B4-BE49-F238E27FC236}">
                    <a16:creationId xmlns:a16="http://schemas.microsoft.com/office/drawing/2014/main" id="{4AA34FA5-7607-CB45-84CA-9E3C58342DB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91880" y="5805264"/>
                <a:ext cx="396391" cy="36933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9" name="Gruppieren 68">
            <a:extLst>
              <a:ext uri="{FF2B5EF4-FFF2-40B4-BE49-F238E27FC236}">
                <a16:creationId xmlns:a16="http://schemas.microsoft.com/office/drawing/2014/main" id="{A5D042C3-DAF9-C543-B354-EBFBF6ADF774}"/>
              </a:ext>
            </a:extLst>
          </p:cNvPr>
          <p:cNvGrpSpPr/>
          <p:nvPr/>
        </p:nvGrpSpPr>
        <p:grpSpPr>
          <a:xfrm>
            <a:off x="1241121" y="5611573"/>
            <a:ext cx="6858752" cy="190274"/>
            <a:chOff x="1281559" y="2209129"/>
            <a:chExt cx="6858752" cy="190274"/>
          </a:xfrm>
        </p:grpSpPr>
        <p:sp>
          <p:nvSpPr>
            <p:cNvPr id="70" name="Oval 69">
              <a:extLst>
                <a:ext uri="{FF2B5EF4-FFF2-40B4-BE49-F238E27FC236}">
                  <a16:creationId xmlns:a16="http://schemas.microsoft.com/office/drawing/2014/main" id="{A5A6451B-316A-A842-BD89-A217C3E80260}"/>
                </a:ext>
              </a:extLst>
            </p:cNvPr>
            <p:cNvSpPr/>
            <p:nvPr/>
          </p:nvSpPr>
          <p:spPr>
            <a:xfrm>
              <a:off x="1281559" y="2219403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1" name="Oval 70">
              <a:extLst>
                <a:ext uri="{FF2B5EF4-FFF2-40B4-BE49-F238E27FC236}">
                  <a16:creationId xmlns:a16="http://schemas.microsoft.com/office/drawing/2014/main" id="{6BEF05BC-EC82-7945-9EB7-BBFB6D798FA6}"/>
                </a:ext>
              </a:extLst>
            </p:cNvPr>
            <p:cNvSpPr/>
            <p:nvPr/>
          </p:nvSpPr>
          <p:spPr>
            <a:xfrm>
              <a:off x="2046269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2" name="Oval 71">
              <a:extLst>
                <a:ext uri="{FF2B5EF4-FFF2-40B4-BE49-F238E27FC236}">
                  <a16:creationId xmlns:a16="http://schemas.microsoft.com/office/drawing/2014/main" id="{CE617819-F460-B740-B542-2D5A003D361C}"/>
                </a:ext>
              </a:extLst>
            </p:cNvPr>
            <p:cNvSpPr/>
            <p:nvPr/>
          </p:nvSpPr>
          <p:spPr>
            <a:xfrm>
              <a:off x="2829750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3" name="Oval 72">
              <a:extLst>
                <a:ext uri="{FF2B5EF4-FFF2-40B4-BE49-F238E27FC236}">
                  <a16:creationId xmlns:a16="http://schemas.microsoft.com/office/drawing/2014/main" id="{74E03742-7AFB-8040-8CF7-40F0C5AEFE78}"/>
                </a:ext>
              </a:extLst>
            </p:cNvPr>
            <p:cNvSpPr/>
            <p:nvPr/>
          </p:nvSpPr>
          <p:spPr>
            <a:xfrm>
              <a:off x="3621838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4" name="Oval 73">
              <a:extLst>
                <a:ext uri="{FF2B5EF4-FFF2-40B4-BE49-F238E27FC236}">
                  <a16:creationId xmlns:a16="http://schemas.microsoft.com/office/drawing/2014/main" id="{F9F321F6-1C27-E14C-90EB-796312DE028D}"/>
                </a:ext>
              </a:extLst>
            </p:cNvPr>
            <p:cNvSpPr/>
            <p:nvPr/>
          </p:nvSpPr>
          <p:spPr>
            <a:xfrm>
              <a:off x="4377902" y="2215261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sp>
          <p:nvSpPr>
            <p:cNvPr id="75" name="Oval 74">
              <a:extLst>
                <a:ext uri="{FF2B5EF4-FFF2-40B4-BE49-F238E27FC236}">
                  <a16:creationId xmlns:a16="http://schemas.microsoft.com/office/drawing/2014/main" id="{C558CE7E-3C96-2742-AB56-164F4612ECA5}"/>
                </a:ext>
              </a:extLst>
            </p:cNvPr>
            <p:cNvSpPr/>
            <p:nvPr/>
          </p:nvSpPr>
          <p:spPr>
            <a:xfrm>
              <a:off x="5241998" y="2217667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  <p:cxnSp>
          <p:nvCxnSpPr>
            <p:cNvPr id="76" name="Gerade Verbindung 75">
              <a:extLst>
                <a:ext uri="{FF2B5EF4-FFF2-40B4-BE49-F238E27FC236}">
                  <a16:creationId xmlns:a16="http://schemas.microsoft.com/office/drawing/2014/main" id="{19338CF3-43C3-5B4F-90DB-FD8BDBF13A15}"/>
                </a:ext>
              </a:extLst>
            </p:cNvPr>
            <p:cNvCxnSpPr/>
            <p:nvPr/>
          </p:nvCxnSpPr>
          <p:spPr>
            <a:xfrm>
              <a:off x="1371559" y="2299129"/>
              <a:ext cx="6768752" cy="0"/>
            </a:xfrm>
            <a:prstGeom prst="line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77" name="Oval 76">
              <a:extLst>
                <a:ext uri="{FF2B5EF4-FFF2-40B4-BE49-F238E27FC236}">
                  <a16:creationId xmlns:a16="http://schemas.microsoft.com/office/drawing/2014/main" id="{E12C7CE3-0787-5444-ABF8-17638F4574F3}"/>
                </a:ext>
              </a:extLst>
            </p:cNvPr>
            <p:cNvSpPr/>
            <p:nvPr/>
          </p:nvSpPr>
          <p:spPr>
            <a:xfrm>
              <a:off x="6070110" y="2209129"/>
              <a:ext cx="180000" cy="180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de-DE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1DF84FF7-9826-644D-AA6F-41473FF61CF4}"/>
                  </a:ext>
                </a:extLst>
              </p:cNvPr>
              <p:cNvSpPr txBox="1"/>
              <p:nvPr/>
            </p:nvSpPr>
            <p:spPr>
              <a:xfrm>
                <a:off x="4247617" y="4643844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8" name="Textfeld 77">
                <a:extLst>
                  <a:ext uri="{FF2B5EF4-FFF2-40B4-BE49-F238E27FC236}">
                    <a16:creationId xmlns:a16="http://schemas.microsoft.com/office/drawing/2014/main" id="{1DF84FF7-9826-644D-AA6F-41473FF61C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47617" y="4643844"/>
                <a:ext cx="39639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F4DC046D-ABA6-2F47-9ECA-51061434D79E}"/>
                  </a:ext>
                </a:extLst>
              </p:cNvPr>
              <p:cNvSpPr txBox="1"/>
              <p:nvPr/>
            </p:nvSpPr>
            <p:spPr>
              <a:xfrm>
                <a:off x="5111875" y="4643844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79" name="Textfeld 78">
                <a:extLst>
                  <a:ext uri="{FF2B5EF4-FFF2-40B4-BE49-F238E27FC236}">
                    <a16:creationId xmlns:a16="http://schemas.microsoft.com/office/drawing/2014/main" id="{F4DC046D-ABA6-2F47-9ECA-51061434D7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11875" y="4643844"/>
                <a:ext cx="396391" cy="369332"/>
              </a:xfrm>
              <a:prstGeom prst="rect">
                <a:avLst/>
              </a:prstGeom>
              <a:blipFill>
                <a:blip r:embed="rId11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0" name="Textfeld 79">
                <a:extLst>
                  <a:ext uri="{FF2B5EF4-FFF2-40B4-BE49-F238E27FC236}">
                    <a16:creationId xmlns:a16="http://schemas.microsoft.com/office/drawing/2014/main" id="{920F585C-080A-5B42-85E4-7327E52AE193}"/>
                  </a:ext>
                </a:extLst>
              </p:cNvPr>
              <p:cNvSpPr txBox="1"/>
              <p:nvPr/>
            </p:nvSpPr>
            <p:spPr>
              <a:xfrm>
                <a:off x="5930970" y="4643844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0" name="Textfeld 79">
                <a:extLst>
                  <a:ext uri="{FF2B5EF4-FFF2-40B4-BE49-F238E27FC236}">
                    <a16:creationId xmlns:a16="http://schemas.microsoft.com/office/drawing/2014/main" id="{920F585C-080A-5B42-85E4-7327E52AE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30970" y="4643844"/>
                <a:ext cx="396391" cy="369332"/>
              </a:xfrm>
              <a:prstGeom prst="rect">
                <a:avLst/>
              </a:prstGeom>
              <a:blipFill>
                <a:blip r:embed="rId12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1" name="Textfeld 80">
                <a:extLst>
                  <a:ext uri="{FF2B5EF4-FFF2-40B4-BE49-F238E27FC236}">
                    <a16:creationId xmlns:a16="http://schemas.microsoft.com/office/drawing/2014/main" id="{AC1023A5-6C04-BB49-BA66-FBB41ADEFE05}"/>
                  </a:ext>
                </a:extLst>
              </p:cNvPr>
              <p:cNvSpPr txBox="1"/>
              <p:nvPr/>
            </p:nvSpPr>
            <p:spPr>
              <a:xfrm>
                <a:off x="4283968" y="5805264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1" name="Textfeld 80">
                <a:extLst>
                  <a:ext uri="{FF2B5EF4-FFF2-40B4-BE49-F238E27FC236}">
                    <a16:creationId xmlns:a16="http://schemas.microsoft.com/office/drawing/2014/main" id="{AC1023A5-6C04-BB49-BA66-FBB41ADEFE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83968" y="5805264"/>
                <a:ext cx="396391" cy="369332"/>
              </a:xfrm>
              <a:prstGeom prst="rect">
                <a:avLst/>
              </a:prstGeom>
              <a:blipFill>
                <a:blip r:embed="rId10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646BBA9C-5686-DD40-9DF0-CC87A241B4A4}"/>
                  </a:ext>
                </a:extLst>
              </p:cNvPr>
              <p:cNvSpPr txBox="1"/>
              <p:nvPr/>
            </p:nvSpPr>
            <p:spPr>
              <a:xfrm>
                <a:off x="5076056" y="5805264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2" name="Textfeld 81">
                <a:extLst>
                  <a:ext uri="{FF2B5EF4-FFF2-40B4-BE49-F238E27FC236}">
                    <a16:creationId xmlns:a16="http://schemas.microsoft.com/office/drawing/2014/main" id="{646BBA9C-5686-DD40-9DF0-CC87A241B4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76056" y="5805264"/>
                <a:ext cx="396391" cy="369332"/>
              </a:xfrm>
              <a:prstGeom prst="rect">
                <a:avLst/>
              </a:prstGeom>
              <a:blipFill>
                <a:blip r:embed="rId13"/>
                <a:stretch>
                  <a:fillRect b="-1290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A6168F31-29CB-E445-AA8E-A25B8EBD59A4}"/>
                  </a:ext>
                </a:extLst>
              </p:cNvPr>
              <p:cNvSpPr txBox="1"/>
              <p:nvPr/>
            </p:nvSpPr>
            <p:spPr>
              <a:xfrm>
                <a:off x="5903801" y="5814556"/>
                <a:ext cx="39966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𝜓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3" name="Textfeld 82">
                <a:extLst>
                  <a:ext uri="{FF2B5EF4-FFF2-40B4-BE49-F238E27FC236}">
                    <a16:creationId xmlns:a16="http://schemas.microsoft.com/office/drawing/2014/main" id="{A6168F31-29CB-E445-AA8E-A25B8EBD59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03801" y="5814556"/>
                <a:ext cx="399661" cy="369332"/>
              </a:xfrm>
              <a:prstGeom prst="rect">
                <a:avLst/>
              </a:prstGeom>
              <a:blipFill>
                <a:blip r:embed="rId14"/>
                <a:stretch>
                  <a:fillRect b="-1333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DA90B255-F509-EA49-BA74-2879A74008F4}"/>
                  </a:ext>
                </a:extLst>
              </p:cNvPr>
              <p:cNvSpPr txBox="1"/>
              <p:nvPr/>
            </p:nvSpPr>
            <p:spPr>
              <a:xfrm>
                <a:off x="2735449" y="4634552"/>
                <a:ext cx="39639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𝜙</m:t>
                      </m:r>
                    </m:oMath>
                  </m:oMathPara>
                </a14:m>
                <a:endParaRPr lang="de-DE" dirty="0"/>
              </a:p>
            </p:txBody>
          </p:sp>
        </mc:Choice>
        <mc:Fallback xmlns="">
          <p:sp>
            <p:nvSpPr>
              <p:cNvPr id="84" name="Textfeld 83">
                <a:extLst>
                  <a:ext uri="{FF2B5EF4-FFF2-40B4-BE49-F238E27FC236}">
                    <a16:creationId xmlns:a16="http://schemas.microsoft.com/office/drawing/2014/main" id="{DA90B255-F509-EA49-BA74-2879A74008F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35449" y="4634552"/>
                <a:ext cx="396391" cy="369332"/>
              </a:xfrm>
              <a:prstGeom prst="rect">
                <a:avLst/>
              </a:prstGeom>
              <a:blipFill>
                <a:blip r:embed="rId15"/>
                <a:stretch>
                  <a:fillRect b="-967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246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A20DA654-233F-C644-ACDA-FB07DBA8D0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Syntax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semantics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C8AF1FE-4B33-0F41-BA97-3F70A8D948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800" i="1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𝑝</m:t>
                    </m:r>
                  </m:oMath>
                </a14:m>
                <a:r>
                  <a:rPr lang="de-DE" dirty="0"/>
                  <a:t>  	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𝑉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</m:oMath>
                </a14:m>
                <a:endParaRPr lang="de-DE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8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⊨¬ 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dirty="0"/>
                  <a:t>  	</a:t>
                </a:r>
                <a:r>
                  <a:rPr lang="de-DE" dirty="0" err="1"/>
                  <a:t>if</a:t>
                </a:r>
                <a:r>
                  <a:rPr lang="de-DE" dirty="0"/>
                  <a:t> not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∨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𝜓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r>
                  <a:rPr lang="de-DE" dirty="0"/>
                  <a:t>  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</a:t>
                </a:r>
                <a:r>
                  <a:rPr lang="de-DE" dirty="0">
                    <a:latin typeface="Myriad Pro" panose="020B0503030403020204" pitchFamily="34" charset="0"/>
                  </a:rPr>
                  <a:t>or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8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8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8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800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𝜓</m:t>
                    </m:r>
                    <m:r>
                      <a:rPr lang="de-DE" sz="2800" b="0" i="1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𝑋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dirty="0"/>
                  <a:t>  	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+1 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𝐹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dirty="0"/>
                  <a:t>  	</a:t>
                </a:r>
                <a:r>
                  <a:rPr lang="de-DE" dirty="0" err="1"/>
                  <a:t>if</a:t>
                </a:r>
                <a:r>
                  <a:rPr lang="de-DE" dirty="0"/>
                  <a:t> there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b="0" i="0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t</m:t>
                        </m:r>
                      </m:e>
                      <m:sup>
                        <m:r>
                          <a:rPr lang="de-DE" b="0" i="0" spc="-129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b="0" i="1" spc="-129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≥</m:t>
                    </m:r>
                    <m:r>
                      <a:rPr lang="de-DE" b="0" i="1" spc="-129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𝑡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>
                    <a:latin typeface="Myriad Pro" panose="020B0503030403020204" pitchFamily="34" charset="0"/>
                  </a:rPr>
                  <a:t>such </a:t>
                </a:r>
                <a:r>
                  <a:rPr lang="de-DE" dirty="0" err="1">
                    <a:latin typeface="Myriad Pro" panose="020B0503030403020204" pitchFamily="34" charset="0"/>
                  </a:rPr>
                  <a:t>that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p>
                      <m:sSupPr>
                        <m:ctrlPr>
                          <a:rPr lang="de-DE" b="0" i="1" spc="-129" smtClean="0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𝑡</m:t>
                        </m:r>
                      </m:e>
                      <m:sup>
                        <m:r>
                          <a:rPr lang="de-DE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𝐺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dirty="0"/>
                  <a:t>  	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t</m:t>
                        </m:r>
                      </m:e>
                      <m:sup>
                        <m:r>
                          <a:rPr lang="de-DE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≥</m:t>
                    </m:r>
                    <m:r>
                      <a:rPr lang="de-DE" i="1" spc="-12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𝑡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p>
                      <m:sSupPr>
                        <m:ctrlP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𝑡</m:t>
                        </m:r>
                      </m:e>
                      <m:sup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4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4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⊨ </m:t>
                    </m:r>
                    <m:r>
                      <a:rPr lang="de-DE" sz="2400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𝑈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400" b="0" i="1" spc="-129" smtClean="0">
                        <a:latin typeface="Cambria Math" panose="02040503050406030204" pitchFamily="18" charset="0"/>
                        <a:cs typeface="Tahoma"/>
                      </a:rPr>
                      <m:t>𝜓</m:t>
                    </m:r>
                  </m:oMath>
                </a14:m>
                <a:r>
                  <a:rPr lang="de-DE" dirty="0"/>
                  <a:t>  	</a:t>
                </a:r>
                <a:r>
                  <a:rPr lang="de-DE" dirty="0" err="1"/>
                  <a:t>if</a:t>
                </a:r>
                <a:r>
                  <a:rPr lang="de-DE" dirty="0"/>
                  <a:t> there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t</m:t>
                        </m:r>
                      </m:e>
                      <m:sup>
                        <m:r>
                          <a:rPr lang="de-DE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≥</m:t>
                    </m:r>
                    <m:r>
                      <a:rPr lang="de-DE" i="1" spc="-12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𝑡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>
                    <a:latin typeface="Myriad Pro" panose="020B0503030403020204" pitchFamily="34" charset="0"/>
                  </a:rPr>
                  <a:t>such </a:t>
                </a:r>
                <a:r>
                  <a:rPr lang="de-DE" dirty="0" err="1">
                    <a:latin typeface="Myriad Pro" panose="020B0503030403020204" pitchFamily="34" charset="0"/>
                  </a:rPr>
                  <a:t>that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p>
                      <m:sSupPr>
                        <m:ctrlP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𝑡</m:t>
                        </m:r>
                      </m:e>
                      <m:sup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𝜓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			</a:t>
                </a:r>
                <a:r>
                  <a:rPr lang="de-DE" dirty="0" err="1">
                    <a:latin typeface="Myriad Pro" panose="020B0503030403020204" pitchFamily="34" charset="0"/>
                  </a:rPr>
                  <a:t>and</a:t>
                </a:r>
                <a:r>
                  <a:rPr lang="de-DE" dirty="0">
                    <a:latin typeface="Myriad Pro" panose="020B0503030403020204" pitchFamily="34" charset="0"/>
                  </a:rPr>
                  <a:t>  </a:t>
                </a:r>
                <a:br>
                  <a:rPr lang="de-DE" dirty="0">
                    <a:latin typeface="Myriad Pro" panose="020B0503030403020204" pitchFamily="34" charset="0"/>
                  </a:rPr>
                </a:br>
                <a:r>
                  <a:rPr lang="de-DE" dirty="0">
                    <a:latin typeface="Myriad Pro" panose="020B0503030403020204" pitchFamily="34" charset="0"/>
                  </a:rPr>
                  <a:t>			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p>
                      <m:sSupPr>
                        <m:ctrlP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𝑡</m:t>
                        </m:r>
                      </m:e>
                      <m:sup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  <m:r>
                          <a:rPr lang="de-DE" b="0" i="1" spc="-129" smtClean="0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for</a:t>
                </a:r>
                <a:r>
                  <a:rPr lang="de-DE" dirty="0">
                    <a:latin typeface="Myriad Pro" panose="020B0503030403020204" pitchFamily="34" charset="0"/>
                  </a:rPr>
                  <a:t> all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∈[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−1]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i="1" dirty="0">
                  <a:latin typeface="Cambria Math" panose="02040503050406030204" pitchFamily="18" charset="0"/>
                </a:endParaRP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2C8AF1FE-4B33-0F41-BA97-3F70A8D94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765" r="-46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0044643-119F-C049-9EFE-43311198DE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28329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81545B-8E90-E044-B61A-FBB154A1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14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9970AA75-CEFE-3E43-8AE7-EF987A3F229A}"/>
              </a:ext>
            </a:extLst>
          </p:cNvPr>
          <p:cNvGrpSpPr/>
          <p:nvPr/>
        </p:nvGrpSpPr>
        <p:grpSpPr>
          <a:xfrm>
            <a:off x="686514" y="1074033"/>
            <a:ext cx="7888588" cy="5235287"/>
            <a:chOff x="626069" y="2007292"/>
            <a:chExt cx="7888588" cy="4976866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FBB10651-A6BF-AD47-984E-3A9466BBA1F4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4625376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2AFE00B-0064-F04A-BAE0-B9E30FA2FFB7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traffic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light)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pic>
        <p:nvPicPr>
          <p:cNvPr id="8" name="Inhaltsplatzhalter 5">
            <a:extLst>
              <a:ext uri="{FF2B5EF4-FFF2-40B4-BE49-F238E27FC236}">
                <a16:creationId xmlns:a16="http://schemas.microsoft.com/office/drawing/2014/main" id="{DE2ACC0F-21B3-EC4B-83E6-F62F1606A54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936982" y="1511078"/>
            <a:ext cx="7270036" cy="1073634"/>
          </a:xfrm>
          <a:prstGeom prst="rect">
            <a:avLst/>
          </a:prstGeom>
          <a:noFill/>
          <a:ln>
            <a:noFill/>
          </a:ln>
          <a:effectLst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3B6FA5B-32D5-B240-AB46-C5B2DFE85A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48095" y="2773298"/>
                <a:ext cx="7270035" cy="3385041"/>
              </a:xfrm>
            </p:spPr>
            <p:txBody>
              <a:bodyPr/>
              <a:lstStyle/>
              <a:p>
                <a:r>
                  <a:rPr lang="de-DE" sz="1800" dirty="0"/>
                  <a:t>Once </a:t>
                </a:r>
                <a:r>
                  <a:rPr lang="de-DE" sz="1800" dirty="0" err="1"/>
                  <a:t>red</a:t>
                </a:r>
                <a:r>
                  <a:rPr lang="de-DE" sz="1800" dirty="0"/>
                  <a:t>,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light </a:t>
                </a:r>
                <a:r>
                  <a:rPr lang="de-DE" sz="1800" dirty="0" err="1"/>
                  <a:t>cannot</a:t>
                </a:r>
                <a:r>
                  <a:rPr lang="de-DE" sz="1800" dirty="0"/>
                  <a:t> </a:t>
                </a:r>
                <a:r>
                  <a:rPr lang="de-DE" sz="1800" dirty="0" err="1"/>
                  <a:t>become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green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immediately</a:t>
                </a:r>
                <a:br>
                  <a:rPr lang="de-DE" sz="1800" dirty="0"/>
                </a:b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→¬ 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𝑔𝑟𝑒𝑒𝑛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sz="1800" dirty="0"/>
                  <a:t>  		             </a:t>
                </a:r>
                <a:r>
                  <a:rPr lang="de-DE" sz="1800" dirty="0">
                    <a:solidFill>
                      <a:srgbClr val="FF0000"/>
                    </a:solidFill>
                  </a:rPr>
                  <a:t>(not </a:t>
                </a:r>
                <a:r>
                  <a:rPr lang="de-DE" sz="1800" dirty="0" err="1">
                    <a:solidFill>
                      <a:srgbClr val="FF0000"/>
                    </a:solidFill>
                  </a:rPr>
                  <a:t>fulfilled</a:t>
                </a:r>
                <a:r>
                  <a:rPr lang="de-DE" sz="1800" dirty="0">
                    <a:solidFill>
                      <a:srgbClr val="FF0000"/>
                    </a:solidFill>
                  </a:rPr>
                  <a:t> in </a:t>
                </a:r>
                <a:r>
                  <a:rPr lang="de-DE" sz="1800" dirty="0" err="1">
                    <a:solidFill>
                      <a:srgbClr val="FF0000"/>
                    </a:solidFill>
                  </a:rPr>
                  <a:t>model</a:t>
                </a:r>
                <a:r>
                  <a:rPr lang="de-DE" sz="1800" dirty="0">
                    <a:solidFill>
                      <a:srgbClr val="FF0000"/>
                    </a:solidFill>
                  </a:rPr>
                  <a:t> </a:t>
                </a:r>
                <a:r>
                  <a:rPr lang="de-DE" sz="1800" dirty="0" err="1">
                    <a:solidFill>
                      <a:srgbClr val="FF0000"/>
                    </a:solidFill>
                  </a:rPr>
                  <a:t>above</a:t>
                </a:r>
                <a:r>
                  <a:rPr lang="de-DE" sz="1800" dirty="0">
                    <a:solidFill>
                      <a:srgbClr val="FF0000"/>
                    </a:solidFill>
                  </a:rPr>
                  <a:t>)</a:t>
                </a:r>
                <a:endParaRPr lang="de-DE" sz="1800" dirty="0"/>
              </a:p>
              <a:p>
                <a:r>
                  <a:rPr lang="de-DE" sz="1800" dirty="0"/>
                  <a:t>The light </a:t>
                </a:r>
                <a:r>
                  <a:rPr lang="de-DE" sz="1800" dirty="0" err="1"/>
                  <a:t>becomes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green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eventually</a:t>
                </a:r>
                <a:r>
                  <a:rPr lang="de-DE" sz="1800" dirty="0"/>
                  <a:t> </a:t>
                </a:r>
                <a:br>
                  <a:rPr lang="de-DE" sz="1800" dirty="0"/>
                </a:b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𝑔𝑟𝑒𝑒𝑛</m:t>
                    </m:r>
                  </m:oMath>
                </a14:m>
                <a:r>
                  <a:rPr lang="de-DE" sz="1800" dirty="0"/>
                  <a:t>					               </a:t>
                </a:r>
                <a:r>
                  <a:rPr lang="de-DE" sz="1800" dirty="0">
                    <a:solidFill>
                      <a:srgbClr val="FF0000"/>
                    </a:solidFill>
                  </a:rPr>
                  <a:t>(</a:t>
                </a:r>
                <a:r>
                  <a:rPr lang="de-DE" sz="1800" dirty="0" err="1">
                    <a:solidFill>
                      <a:srgbClr val="FF0000"/>
                    </a:solidFill>
                  </a:rPr>
                  <a:t>fulfilled</a:t>
                </a:r>
                <a:r>
                  <a:rPr lang="de-DE" sz="1800" dirty="0">
                    <a:solidFill>
                      <a:srgbClr val="FF0000"/>
                    </a:solidFill>
                  </a:rPr>
                  <a:t>)</a:t>
                </a:r>
              </a:p>
              <a:p>
                <a:r>
                  <a:rPr lang="de-DE" sz="1800" dirty="0" err="1"/>
                  <a:t>Once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red</a:t>
                </a:r>
                <a:r>
                  <a:rPr lang="de-DE" sz="1800" dirty="0"/>
                  <a:t>,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light </a:t>
                </a:r>
                <a:r>
                  <a:rPr lang="de-DE" sz="1800" dirty="0" err="1"/>
                  <a:t>becomes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green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eventually</a:t>
                </a:r>
                <a:r>
                  <a:rPr lang="de-DE" sz="1800" dirty="0"/>
                  <a:t> </a:t>
                </a:r>
                <a:br>
                  <a:rPr lang="de-DE" sz="1800" dirty="0"/>
                </a:b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(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𝑟𝑒𝑑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𝑔𝑟𝑒𝑒𝑛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)</m:t>
                    </m:r>
                  </m:oMath>
                </a14:m>
                <a:r>
                  <a:rPr lang="de-DE" sz="1800" dirty="0"/>
                  <a:t>  	        		   </a:t>
                </a:r>
                <a:r>
                  <a:rPr lang="de-DE" sz="1800" dirty="0">
                    <a:solidFill>
                      <a:srgbClr val="FF0000"/>
                    </a:solidFill>
                  </a:rPr>
                  <a:t>(</a:t>
                </a:r>
                <a:r>
                  <a:rPr lang="de-DE" sz="1800" dirty="0" err="1">
                    <a:solidFill>
                      <a:srgbClr val="FF0000"/>
                    </a:solidFill>
                  </a:rPr>
                  <a:t>fulfilled</a:t>
                </a:r>
                <a:r>
                  <a:rPr lang="de-DE" sz="1800" dirty="0">
                    <a:solidFill>
                      <a:srgbClr val="FF0000"/>
                    </a:solidFill>
                  </a:rPr>
                  <a:t> in </a:t>
                </a:r>
                <a:r>
                  <a:rPr lang="de-DE" sz="1800" dirty="0" err="1">
                    <a:solidFill>
                      <a:srgbClr val="FF0000"/>
                    </a:solidFill>
                  </a:rPr>
                  <a:t>shown</a:t>
                </a:r>
                <a:r>
                  <a:rPr lang="de-DE" sz="1800" dirty="0">
                    <a:solidFill>
                      <a:srgbClr val="FF0000"/>
                    </a:solidFill>
                  </a:rPr>
                  <a:t> </a:t>
                </a:r>
                <a:r>
                  <a:rPr lang="de-DE" sz="1800" dirty="0" err="1">
                    <a:solidFill>
                      <a:srgbClr val="FF0000"/>
                    </a:solidFill>
                  </a:rPr>
                  <a:t>prefix</a:t>
                </a:r>
                <a:r>
                  <a:rPr lang="de-DE" sz="1800" dirty="0">
                    <a:solidFill>
                      <a:srgbClr val="FF0000"/>
                    </a:solidFill>
                  </a:rPr>
                  <a:t>)</a:t>
                </a:r>
              </a:p>
              <a:p>
                <a:r>
                  <a:rPr lang="de-DE" sz="1800" dirty="0" err="1"/>
                  <a:t>Once</a:t>
                </a:r>
                <a:r>
                  <a:rPr lang="de-DE" sz="1800" dirty="0"/>
                  <a:t> </a:t>
                </a:r>
                <a:r>
                  <a:rPr lang="de-DE" sz="1800" dirty="0" err="1"/>
                  <a:t>red</a:t>
                </a:r>
                <a:r>
                  <a:rPr lang="de-DE" sz="1800" dirty="0"/>
                  <a:t>, </a:t>
                </a:r>
                <a:r>
                  <a:rPr lang="de-DE" sz="1800" dirty="0" err="1"/>
                  <a:t>the</a:t>
                </a:r>
                <a:r>
                  <a:rPr lang="de-DE" sz="1800" dirty="0"/>
                  <a:t> light </a:t>
                </a:r>
                <a:r>
                  <a:rPr lang="de-DE" sz="1800" dirty="0" err="1"/>
                  <a:t>always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becomes</a:t>
                </a:r>
                <a:r>
                  <a:rPr lang="de-DE" sz="1800" dirty="0"/>
                  <a:t> </a:t>
                </a:r>
                <a:r>
                  <a:rPr lang="de-DE" sz="1800" dirty="0" err="1"/>
                  <a:t>green</a:t>
                </a:r>
                <a:r>
                  <a:rPr lang="de-DE" sz="1800" dirty="0"/>
                  <a:t> </a:t>
                </a:r>
                <a:r>
                  <a:rPr lang="de-DE" sz="1800" dirty="0" err="1"/>
                  <a:t>eventually</a:t>
                </a:r>
                <a:r>
                  <a:rPr lang="de-DE" sz="1800" dirty="0"/>
                  <a:t> after </a:t>
                </a:r>
                <a:r>
                  <a:rPr lang="de-DE" sz="1800" dirty="0" err="1"/>
                  <a:t>being</a:t>
                </a:r>
                <a:r>
                  <a:rPr lang="de-DE" sz="1800" dirty="0"/>
                  <a:t> </a:t>
                </a:r>
                <a:r>
                  <a:rPr lang="de-DE" sz="1800" dirty="0" err="1"/>
                  <a:t>yellow</a:t>
                </a:r>
                <a:r>
                  <a:rPr lang="de-DE" sz="1800" dirty="0"/>
                  <a:t> </a:t>
                </a:r>
                <a:r>
                  <a:rPr lang="de-DE" sz="1800" dirty="0" err="1"/>
                  <a:t>for</a:t>
                </a:r>
                <a:r>
                  <a:rPr lang="de-DE" sz="1800" dirty="0"/>
                  <a:t> </a:t>
                </a:r>
                <a:r>
                  <a:rPr lang="de-DE" sz="1800" dirty="0" err="1"/>
                  <a:t>some</a:t>
                </a:r>
                <a:r>
                  <a:rPr lang="de-DE" sz="1800" dirty="0"/>
                  <a:t> time </a:t>
                </a:r>
                <a:r>
                  <a:rPr lang="de-DE" sz="1800" dirty="0" err="1"/>
                  <a:t>inbetween</a:t>
                </a:r>
                <a:br>
                  <a:rPr lang="de-DE" sz="1800" dirty="0"/>
                </a:br>
                <a14:m>
                  <m:oMath xmlns:m="http://schemas.openxmlformats.org/officeDocument/2006/math"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1800" b="0" i="1" smtClean="0">
                        <a:latin typeface="Cambria Math" panose="02040503050406030204" pitchFamily="18" charset="0"/>
                      </a:rPr>
                      <m:t> </m:t>
                    </m:r>
                    <m:d>
                      <m:dPr>
                        <m:begChr m:val="["/>
                        <m:endChr m:val="]"/>
                        <m:ctrlPr>
                          <a:rPr lang="de-DE" sz="18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𝑟𝑒𝑑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18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d>
                          <m:dPr>
                            <m:ctrlP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𝑟𝑒𝑑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de-DE" sz="1800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d>
                              <m:dPr>
                                <m:ctrlP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𝑦𝑒𝑙𝑙𝑜𝑤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sz="1800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d>
                                  <m:dPr>
                                    <m:ctrlP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𝑦𝑒𝑙𝑙𝑜𝑤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𝑔𝑟𝑒𝑒𝑛</m:t>
                                    </m:r>
                                    <m:r>
                                      <a:rPr lang="de-DE" sz="1800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</m:e>
                                </m:d>
                              </m:e>
                            </m:d>
                          </m:e>
                        </m:d>
                      </m:e>
                    </m:d>
                  </m:oMath>
                </a14:m>
                <a:br>
                  <a:rPr lang="de-DE" sz="1800" b="0" dirty="0"/>
                </a:br>
                <a:r>
                  <a:rPr lang="de-DE" sz="1800" b="0" dirty="0"/>
                  <a:t>						       </a:t>
                </a:r>
                <a:r>
                  <a:rPr lang="de-DE" sz="1800" b="0" dirty="0">
                    <a:solidFill>
                      <a:srgbClr val="FF0000"/>
                    </a:solidFill>
                  </a:rPr>
                  <a:t>(not </a:t>
                </a:r>
                <a:r>
                  <a:rPr lang="de-DE" sz="1800" b="0" dirty="0" err="1">
                    <a:solidFill>
                      <a:srgbClr val="FF0000"/>
                    </a:solidFill>
                  </a:rPr>
                  <a:t>fulfilled</a:t>
                </a:r>
                <a:r>
                  <a:rPr lang="de-DE" sz="1800" b="0" dirty="0">
                    <a:solidFill>
                      <a:srgbClr val="FF0000"/>
                    </a:solidFill>
                  </a:rPr>
                  <a:t>)</a:t>
                </a:r>
                <a:endParaRPr lang="de-DE" sz="1800" dirty="0">
                  <a:solidFill>
                    <a:srgbClr val="FF0000"/>
                  </a:solidFill>
                </a:endParaRPr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3B6FA5B-32D5-B240-AB46-C5B2DFE85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48095" y="2773298"/>
                <a:ext cx="7270035" cy="3385041"/>
              </a:xfrm>
              <a:blipFill>
                <a:blip r:embed="rId3"/>
                <a:stretch>
                  <a:fillRect l="-523" t="-749" r="-52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Titel 9">
            <a:extLst>
              <a:ext uri="{FF2B5EF4-FFF2-40B4-BE49-F238E27FC236}">
                <a16:creationId xmlns:a16="http://schemas.microsoft.com/office/drawing/2014/main" id="{7F2DF208-D74F-204B-AAE2-075F402E84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081028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19F44-D24E-FC44-81EB-D576F5FF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Typical</a:t>
            </a:r>
            <a:r>
              <a:rPr lang="de-DE" dirty="0"/>
              <a:t> Properties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Verification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A25020-9F39-1949-93C5-41E3C069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15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F37145AB-CB8E-6B49-A0C6-DACA8195B68B}"/>
              </a:ext>
            </a:extLst>
          </p:cNvPr>
          <p:cNvGrpSpPr/>
          <p:nvPr/>
        </p:nvGrpSpPr>
        <p:grpSpPr>
          <a:xfrm>
            <a:off x="724393" y="3821309"/>
            <a:ext cx="7888588" cy="2332509"/>
            <a:chOff x="626069" y="2007292"/>
            <a:chExt cx="7888588" cy="2129504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3698CFAA-BE5B-5847-8903-0157367C8334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1778014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90603">
                    <a:spcBef>
                      <a:spcPts val="386"/>
                    </a:spcBef>
                  </a:pPr>
                  <a:r>
                    <a:rPr lang="de-DE" sz="2200" spc="-109" dirty="0">
                      <a:latin typeface="Myriad Pro" panose="020B0503030403020204" pitchFamily="34" charset="0"/>
                      <a:cs typeface="Tahoma"/>
                    </a:rPr>
                    <a:t>„Something </a:t>
                  </a:r>
                  <a:r>
                    <a:rPr lang="de-DE" sz="2200" spc="-109" dirty="0" err="1">
                      <a:latin typeface="Myriad Pro" panose="020B0503030403020204" pitchFamily="34" charset="0"/>
                      <a:cs typeface="Tahoma"/>
                    </a:rPr>
                    <a:t>good</a:t>
                  </a:r>
                  <a:r>
                    <a:rPr lang="de-DE" sz="2200" spc="-109" dirty="0">
                      <a:latin typeface="Myriad Pro" panose="020B0503030403020204" pitchFamily="34" charset="0"/>
                      <a:cs typeface="Tahoma"/>
                    </a:rPr>
                    <a:t> will happen“</a:t>
                  </a:r>
                  <a:endParaRPr lang="de-DE" sz="2200" i="1" dirty="0">
                    <a:latin typeface="Cambria Math" panose="02040503050406030204" pitchFamily="18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𝐹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𝑟𝑖𝑐h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</m:oMath>
                  </a14:m>
                  <a:endParaRPr lang="de-DE" sz="2200" b="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𝐹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𝑥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&gt;5)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𝐺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𝑠𝑡𝑎𝑟𝑡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→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𝐹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𝑡𝑒𝑟𝑚𝑖𝑛𝑎𝑡𝑒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𝐺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𝑡𝑟𝑦𝑖𝑛𝑔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→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𝐹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 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𝑐𝑟𝑖𝑡𝑖𝑐𝑎𝑙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 </m:t>
                          </m:r>
                        </m:e>
                      </m:d>
                    </m:oMath>
                  </a14:m>
                  <a:endParaRPr lang="de-DE" sz="2200" b="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3698CFAA-BE5B-5847-8903-0157367C833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1778014"/>
                </a:xfrm>
                <a:prstGeom prst="rect">
                  <a:avLst/>
                </a:prstGeom>
                <a:blipFill>
                  <a:blip r:embed="rId2"/>
                  <a:stretch>
                    <a:fillRect l="-1125" t="-1948" b="-649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F065D5D8-D930-D648-9DCE-85F3E2073AF9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liveness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B488A4F-6958-2F44-928C-EFAE98D84F93}"/>
              </a:ext>
            </a:extLst>
          </p:cNvPr>
          <p:cNvGrpSpPr/>
          <p:nvPr/>
        </p:nvGrpSpPr>
        <p:grpSpPr>
          <a:xfrm>
            <a:off x="724393" y="1493168"/>
            <a:ext cx="7888588" cy="1691308"/>
            <a:chOff x="626069" y="2007292"/>
            <a:chExt cx="7888588" cy="154410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4E1C69EC-4055-C243-B543-5D51749BACFA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1192619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90603">
                    <a:spcBef>
                      <a:spcPts val="386"/>
                    </a:spcBef>
                  </a:pPr>
                  <a:r>
                    <a:rPr lang="de-DE" sz="2200" spc="-109" dirty="0">
                      <a:latin typeface="Myriad Pro" panose="020B0503030403020204" pitchFamily="34" charset="0"/>
                      <a:cs typeface="Tahoma"/>
                    </a:rPr>
                    <a:t> „Something </a:t>
                  </a:r>
                  <a:r>
                    <a:rPr lang="de-DE" sz="2200" spc="-109" dirty="0" err="1">
                      <a:latin typeface="Myriad Pro" panose="020B0503030403020204" pitchFamily="34" charset="0"/>
                      <a:cs typeface="Tahoma"/>
                    </a:rPr>
                    <a:t>bad</a:t>
                  </a:r>
                  <a:r>
                    <a:rPr lang="de-DE" sz="2200" spc="-109" dirty="0">
                      <a:latin typeface="Myriad Pro" panose="020B0503030403020204" pitchFamily="34" charset="0"/>
                      <a:cs typeface="Tahoma"/>
                    </a:rPr>
                    <a:t> will not happen“</a:t>
                  </a:r>
                  <a:endParaRPr lang="de-DE" sz="2200" i="1" dirty="0">
                    <a:latin typeface="Cambria Math" panose="02040503050406030204" pitchFamily="18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𝐺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 ¬ ( 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𝑟𝑒𝑎𝑐𝑡𝑜</m:t>
                      </m:r>
                      <m:sSub>
                        <m:sSub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sSubPr>
                        <m:e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𝑟</m:t>
                          </m:r>
                        </m:e>
                        <m: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𝑡𝑒𝑚𝑝</m:t>
                          </m:r>
                        </m:sub>
                      </m:sSub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&gt;1000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)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𝐺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¬(</m:t>
                      </m:r>
                      <m:d>
                        <m:d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dPr>
                        <m:e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𝑥</m:t>
                          </m:r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=0</m:t>
                          </m:r>
                        </m:e>
                      </m:d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∧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𝑋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𝑋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𝑋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 (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𝑦</m:t>
                      </m:r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=</m:t>
                      </m:r>
                      <m:f>
                        <m:fPr>
                          <m:ctrlP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</m:ctrlPr>
                        </m:fPr>
                        <m:num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𝑧</m:t>
                          </m:r>
                        </m:num>
                        <m:den>
                          <m:r>
                            <a:rPr lang="de-DE" sz="2200" b="0" i="1" smtClean="0">
                              <a:latin typeface="Cambria Math" panose="02040503050406030204" pitchFamily="18" charset="0"/>
                              <a:cs typeface="Lucida Sans Unicode"/>
                            </a:rPr>
                            <m:t>𝑥</m:t>
                          </m:r>
                        </m:den>
                      </m:f>
                      <m:r>
                        <a:rPr lang="de-DE" sz="2200" b="0" i="1" smtClean="0">
                          <a:latin typeface="Cambria Math" panose="02040503050406030204" pitchFamily="18" charset="0"/>
                          <a:cs typeface="Lucida Sans Unicode"/>
                        </a:rPr>
                        <m:t>))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4E1C69EC-4055-C243-B543-5D51749BA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1192619"/>
                </a:xfrm>
                <a:prstGeom prst="rect">
                  <a:avLst/>
                </a:prstGeom>
                <a:blipFill>
                  <a:blip r:embed="rId3"/>
                  <a:stretch>
                    <a:fillRect l="-965" t="-2885" b="-5769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AAB997F9-E672-304B-A751-01124F5B1302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spc="-10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safety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82896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6E19F44-D24E-FC44-81EB-D576F5FF6F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Examples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A25020-9F39-1949-93C5-41E3C0691F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16</a:t>
            </a:fld>
            <a:endParaRPr lang="de-DE"/>
          </a:p>
        </p:txBody>
      </p: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FB488A4F-6958-2F44-928C-EFAE98D84F93}"/>
              </a:ext>
            </a:extLst>
          </p:cNvPr>
          <p:cNvGrpSpPr/>
          <p:nvPr/>
        </p:nvGrpSpPr>
        <p:grpSpPr>
          <a:xfrm>
            <a:off x="724393" y="1493168"/>
            <a:ext cx="7888588" cy="1563066"/>
            <a:chOff x="626069" y="2007292"/>
            <a:chExt cx="7888588" cy="1427029"/>
          </a:xfrm>
        </p:grpSpPr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4E1C69EC-4055-C243-B543-5D51749BACFA}"/>
                    </a:ext>
                  </a:extLst>
                </p:cNvPr>
                <p:cNvSpPr txBox="1"/>
                <p:nvPr/>
              </p:nvSpPr>
              <p:spPr>
                <a:xfrm>
                  <a:off x="626069" y="2358782"/>
                  <a:ext cx="7888588" cy="1075539"/>
                </a:xfrm>
                <a:prstGeom prst="rect">
                  <a:avLst/>
                </a:prstGeom>
                <a:solidFill>
                  <a:srgbClr val="FEFBF2"/>
                </a:solidFill>
              </p:spPr>
              <p:txBody>
                <a:bodyPr vert="horz" wrap="square" lIns="0" tIns="49076" rIns="0" bIns="0" rtlCol="0">
                  <a:spAutoFit/>
                </a:bodyPr>
                <a:lstStyle/>
                <a:p>
                  <a:pPr marL="90603">
                    <a:spcBef>
                      <a:spcPts val="386"/>
                    </a:spcBef>
                  </a:pPr>
                  <a:r>
                    <a:rPr lang="de-DE" sz="2200" spc="-109" dirty="0">
                      <a:latin typeface="Myriad Pro" panose="020B0503030403020204" pitchFamily="34" charset="0"/>
                      <a:cs typeface="Tahoma"/>
                    </a:rPr>
                    <a:t> „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if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something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is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attempted</a:t>
                  </a:r>
                  <a:r>
                    <a:rPr lang="de-DE" sz="2400" dirty="0"/>
                    <a:t>/</a:t>
                  </a:r>
                  <a:r>
                    <a:rPr lang="de-DE" sz="2400" dirty="0" err="1"/>
                    <a:t>requested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infinitely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often</a:t>
                  </a:r>
                  <a:r>
                    <a:rPr lang="de-DE" sz="2400" dirty="0"/>
                    <a:t>, </a:t>
                  </a:r>
                  <a:r>
                    <a:rPr lang="de-DE" sz="2400" dirty="0" err="1"/>
                    <a:t>then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it</a:t>
                  </a:r>
                  <a:r>
                    <a:rPr lang="de-DE" sz="2400" dirty="0"/>
                    <a:t> will </a:t>
                  </a:r>
                  <a:r>
                    <a:rPr lang="de-DE" sz="2400" dirty="0" err="1"/>
                    <a:t>be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successful</a:t>
                  </a:r>
                  <a:r>
                    <a:rPr lang="de-DE" sz="2400" dirty="0"/>
                    <a:t>/</a:t>
                  </a:r>
                  <a:r>
                    <a:rPr lang="de-DE" sz="2400" dirty="0" err="1"/>
                    <a:t>allocated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infinitely</a:t>
                  </a:r>
                  <a:r>
                    <a:rPr lang="de-DE" sz="2400" dirty="0"/>
                    <a:t> </a:t>
                  </a:r>
                  <a:r>
                    <a:rPr lang="de-DE" sz="2400" dirty="0" err="1"/>
                    <a:t>often</a:t>
                  </a:r>
                  <a:r>
                    <a:rPr lang="de-DE" sz="2200" spc="-109" dirty="0">
                      <a:latin typeface="Myriad Pro" panose="020B0503030403020204" pitchFamily="34" charset="0"/>
                      <a:cs typeface="Tahoma"/>
                    </a:rPr>
                    <a:t>“</a:t>
                  </a:r>
                  <a:endParaRPr lang="de-DE" sz="2200" i="1" dirty="0">
                    <a:latin typeface="Cambria Math" panose="02040503050406030204" pitchFamily="18" charset="0"/>
                    <a:cs typeface="Lucida Sans Unicode"/>
                  </a:endParaRPr>
                </a:p>
                <a:p>
                  <a:pPr marL="433503" indent="-342900">
                    <a:spcBef>
                      <a:spcPts val="386"/>
                    </a:spcBef>
                    <a:buFont typeface="Arial" panose="020B0604020202020204" pitchFamily="34" charset="0"/>
                    <a:buChar char="•"/>
                  </a:pPr>
                  <a14:m>
                    <m:oMath xmlns:m="http://schemas.openxmlformats.org/officeDocument/2006/math">
                      <m:r>
                        <a:rPr lang="de-DE" sz="22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𝐺</m:t>
                      </m:r>
                      <m:r>
                        <a:rPr lang="de-DE" sz="220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𝐹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𝑟𝑒𝑎𝑑𝑦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→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𝐺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𝐹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 </m:t>
                      </m:r>
                      <m:r>
                        <a:rPr lang="de-DE" sz="2200" b="0" i="1" dirty="0" smtClean="0">
                          <a:latin typeface="Cambria Math" panose="02040503050406030204" pitchFamily="18" charset="0"/>
                          <a:cs typeface="Lucida Sans Unicode"/>
                        </a:rPr>
                        <m:t>𝑟𝑢𝑛</m:t>
                      </m:r>
                    </m:oMath>
                  </a14:m>
                  <a:endParaRPr lang="de-DE" sz="2200" dirty="0">
                    <a:latin typeface="Myriad Pro" panose="020B0503030403020204" pitchFamily="34" charset="0"/>
                    <a:cs typeface="Lucida Sans Unicode"/>
                  </a:endParaRPr>
                </a:p>
              </p:txBody>
            </p:sp>
          </mc:Choice>
          <mc:Fallback xmlns="">
            <p:sp>
              <p:nvSpPr>
                <p:cNvPr id="9" name="object 5">
                  <a:extLst>
                    <a:ext uri="{FF2B5EF4-FFF2-40B4-BE49-F238E27FC236}">
                      <a16:creationId xmlns:a16="http://schemas.microsoft.com/office/drawing/2014/main" id="{4E1C69EC-4055-C243-B543-5D51749BAC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2358782"/>
                  <a:ext cx="7888588" cy="1075539"/>
                </a:xfrm>
                <a:prstGeom prst="rect">
                  <a:avLst/>
                </a:prstGeom>
                <a:blipFill>
                  <a:blip r:embed="rId2"/>
                  <a:stretch>
                    <a:fillRect l="-1286" t="-3191" r="-1768" b="-11702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0" name="object 4">
              <a:extLst>
                <a:ext uri="{FF2B5EF4-FFF2-40B4-BE49-F238E27FC236}">
                  <a16:creationId xmlns:a16="http://schemas.microsoft.com/office/drawing/2014/main" id="{AAB997F9-E672-304B-A751-01124F5B1302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17209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(</a:t>
              </a:r>
              <a:r>
                <a:rPr lang="de-DE" sz="2200" spc="-109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fairness</a:t>
              </a:r>
              <a:r>
                <a:rPr lang="de-DE"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)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8570453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5A23992-9389-D643-AD33-2D2DBEB027C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(Early) Wake-</a:t>
            </a:r>
            <a:r>
              <a:rPr lang="de-DE" dirty="0" err="1"/>
              <a:t>Up</a:t>
            </a:r>
            <a:r>
              <a:rPr lang="de-DE" dirty="0"/>
              <a:t> </a:t>
            </a:r>
            <a:r>
              <a:rPr lang="de-DE" dirty="0" err="1"/>
              <a:t>Exercise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3B6FA5B-32D5-B240-AB46-C5B2DFE85AD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255159" y="1196752"/>
                <a:ext cx="8229600" cy="5204048"/>
              </a:xfrm>
            </p:spPr>
            <p:txBody>
              <a:bodyPr/>
              <a:lstStyle/>
              <a:p>
                <a:r>
                  <a:rPr lang="de-DE" dirty="0"/>
                  <a:t>Q: Show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following</a:t>
                </a:r>
                <a:r>
                  <a:rPr lang="de-DE" dirty="0"/>
                  <a:t> </a:t>
                </a:r>
                <a:r>
                  <a:rPr lang="de-DE" dirty="0" err="1"/>
                  <a:t>expansion</a:t>
                </a:r>
                <a:r>
                  <a:rPr lang="de-DE" dirty="0"/>
                  <a:t> </a:t>
                </a:r>
                <a:r>
                  <a:rPr lang="de-DE" dirty="0" err="1"/>
                  <a:t>properties</a:t>
                </a:r>
                <a:r>
                  <a:rPr lang="de-DE" dirty="0"/>
                  <a:t> hold 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𝑈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∨</m:t>
                    </m:r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∧ 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𝑋</m:t>
                        </m:r>
                        <m:d>
                          <m:d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𝜙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𝜓</m:t>
                            </m:r>
                          </m:e>
                        </m:d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1"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box>
                      <m:boxPr>
                        <m:ctrlPr>
                          <a:rPr lang="de-DE" i="1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box>
                    <m:r>
                      <a:rPr lang="de-DE" i="1">
                        <a:latin typeface="Cambria Math" panose="02040503050406030204" pitchFamily="18" charset="0"/>
                      </a:rPr>
                      <m:t>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r>
                  <a:rPr lang="de-DE" dirty="0"/>
                  <a:t>A: 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show</a:t>
                </a:r>
                <a:r>
                  <a:rPr lang="de-DE" dirty="0"/>
                  <a:t> </a:t>
                </a:r>
                <a:r>
                  <a:rPr lang="de-DE" dirty="0" err="1"/>
                  <a:t>this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i="1">
                        <a:latin typeface="Cambria Math" panose="02040503050406030204" pitchFamily="18" charset="0"/>
                      </a:rPr>
                      <m:t>F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de-DE" sz="20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000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sz="2000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sz="2000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sz="2000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sz="2000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sz="2000" i="1" spc="-129">
                        <a:latin typeface="Cambria Math" panose="02040503050406030204" pitchFamily="18" charset="0"/>
                        <a:cs typeface="Tahoma"/>
                      </a:rPr>
                      <m:t>𝐹</m:t>
                    </m:r>
                    <m:r>
                      <a:rPr lang="de-DE" sz="2000" i="1" spc="-129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sz="2000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dirty="0"/>
                  <a:t>  </a:t>
                </a:r>
              </a:p>
              <a:p>
                <a:pPr lvl="1"/>
                <a:r>
                  <a:rPr lang="de-DE" dirty="0"/>
                  <a:t>iff there is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m:rPr>
                            <m:sty m:val="p"/>
                          </m:rPr>
                          <a:rPr lang="de-DE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t</m:t>
                        </m:r>
                      </m:e>
                      <m:sup>
                        <m:r>
                          <a:rPr lang="de-DE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≥</m:t>
                    </m:r>
                    <m:r>
                      <a:rPr lang="de-DE" i="1" spc="-129" dirty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𝑡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>
                    <a:latin typeface="Myriad Pro" panose="020B0503030403020204" pitchFamily="34" charset="0"/>
                  </a:rPr>
                  <a:t>such </a:t>
                </a:r>
                <a:r>
                  <a:rPr lang="de-DE" dirty="0" err="1">
                    <a:latin typeface="Myriad Pro" panose="020B0503030403020204" pitchFamily="34" charset="0"/>
                  </a:rPr>
                  <a:t>that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p>
                      <m:sSupPr>
                        <m:ctrlP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𝑡</m:t>
                        </m:r>
                      </m:e>
                      <m:sup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 </a:t>
                </a:r>
              </a:p>
              <a:p>
                <a:pPr lvl="1"/>
                <a:r>
                  <a:rPr lang="de-DE" dirty="0" err="1">
                    <a:latin typeface="Myriad Pro" panose="020B0503030403020204" pitchFamily="34" charset="0"/>
                  </a:rPr>
                  <a:t>iff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there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is</a:t>
                </a:r>
                <a:r>
                  <a:rPr lang="de-DE" dirty="0">
                    <a:latin typeface="Myriad Pro" panose="020B0503030403020204" pitchFamily="34" charset="0"/>
                  </a:rPr>
                  <a:t> t‘ </a:t>
                </a:r>
                <a:r>
                  <a:rPr lang="de-DE" dirty="0" err="1">
                    <a:latin typeface="Myriad Pro" panose="020B0503030403020204" pitchFamily="34" charset="0"/>
                  </a:rPr>
                  <a:t>with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‘ =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:r>
                  <a:rPr lang="de-DE" dirty="0" err="1">
                    <a:latin typeface="Myriad Pro" panose="020B0503030403020204" pitchFamily="34" charset="0"/>
                  </a:rPr>
                  <a:t>or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>
                    <a:latin typeface="Myriad Pro" panose="020B0503030403020204" pitchFamily="34" charset="0"/>
                  </a:rPr>
                  <a:t>s.t.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p>
                      <m:sSupPr>
                        <m:ctrlP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𝑡</m:t>
                        </m:r>
                      </m:e>
                      <m:sup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</a:t>
                </a:r>
              </a:p>
              <a:p>
                <a:pPr lvl="1"/>
                <a:r>
                  <a:rPr lang="de-DE" dirty="0" err="1">
                    <a:latin typeface="Myriad Pro" panose="020B0503030403020204" pitchFamily="34" charset="0"/>
                  </a:rPr>
                  <a:t>iff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>
                    <a:latin typeface="Myriad Pro" panose="020B0503030403020204" pitchFamily="34" charset="0"/>
                  </a:rPr>
                  <a:t>or</a:t>
                </a:r>
                <a:r>
                  <a:rPr lang="de-DE" i="1" dirty="0">
                    <a:latin typeface="Cambria Math" panose="02040503050406030204" pitchFamily="18" charset="0"/>
                  </a:rPr>
                  <a:t>  </a:t>
                </a:r>
                <a:r>
                  <a:rPr lang="de-DE" dirty="0">
                    <a:latin typeface="Myriad Pro" panose="020B0503030403020204" pitchFamily="34" charset="0"/>
                  </a:rPr>
                  <a:t>there </a:t>
                </a:r>
                <a:r>
                  <a:rPr lang="de-DE" dirty="0" err="1">
                    <a:latin typeface="Myriad Pro" panose="020B0503030403020204" pitchFamily="34" charset="0"/>
                  </a:rPr>
                  <a:t>is</a:t>
                </a:r>
                <a:r>
                  <a:rPr lang="de-DE" dirty="0">
                    <a:latin typeface="Myriad Pro" panose="020B0503030403020204" pitchFamily="34" charset="0"/>
                  </a:rPr>
                  <a:t> t‘ with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p>
                        <m:r>
                          <a:rPr lang="de-DE" i="1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>
                        <a:latin typeface="Cambria Math" panose="02040503050406030204" pitchFamily="18" charset="0"/>
                      </a:rPr>
                      <m:t>+1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>
                    <a:latin typeface="Myriad Pro" panose="020B0503030403020204" pitchFamily="34" charset="0"/>
                  </a:rPr>
                  <a:t>s.t.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p>
                      <m:sSupPr>
                        <m:ctrlP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𝑡</m:t>
                        </m:r>
                      </m:e>
                      <m:sup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</a:t>
                </a:r>
              </a:p>
              <a:p>
                <a:pPr lvl="1"/>
                <a:r>
                  <a:rPr lang="de-DE" dirty="0" err="1">
                    <a:latin typeface="Myriad Pro" panose="020B0503030403020204" pitchFamily="34" charset="0"/>
                  </a:rPr>
                  <a:t>iff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</a:t>
                </a:r>
                <a:r>
                  <a:rPr lang="de-DE" dirty="0">
                    <a:latin typeface="Myriad Pro" panose="020B0503030403020204" pitchFamily="34" charset="0"/>
                  </a:rPr>
                  <a:t>or there </a:t>
                </a:r>
                <a:r>
                  <a:rPr lang="de-DE" dirty="0" err="1">
                    <a:latin typeface="Myriad Pro" panose="020B0503030403020204" pitchFamily="34" charset="0"/>
                  </a:rPr>
                  <a:t>is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‘ </m:t>
                    </m:r>
                  </m:oMath>
                </a14:m>
                <a:r>
                  <a:rPr lang="de-DE" dirty="0">
                    <a:latin typeface="Myriad Pro" panose="020B0503030403020204" pitchFamily="34" charset="0"/>
                  </a:rPr>
                  <a:t>s.t.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sSup>
                      <m:sSupPr>
                        <m:ctrlP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</m:ctrlPr>
                      </m:sSupPr>
                      <m:e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𝑡</m:t>
                        </m:r>
                      </m:e>
                      <m:sup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′</m:t>
                        </m:r>
                      </m:sup>
                    </m:sSup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⊨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𝑋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𝐹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r>
                  <a:rPr lang="de-DE" i="1" dirty="0">
                    <a:latin typeface="Cambria Math" panose="02040503050406030204" pitchFamily="18" charset="0"/>
                  </a:rPr>
                  <a:t>  </a:t>
                </a:r>
              </a:p>
              <a:p>
                <a:pPr lvl="1"/>
                <a:r>
                  <a:rPr lang="de-DE" dirty="0" err="1">
                    <a:latin typeface="Myriad Pro" panose="020B0503030403020204" pitchFamily="34" charset="0"/>
                  </a:rPr>
                  <a:t>iff</a:t>
                </a:r>
                <a:r>
                  <a:rPr lang="de-DE" dirty="0">
                    <a:latin typeface="Myriad Pro" panose="020B0503030403020204" pitchFamily="34" charset="0"/>
                  </a:rPr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i="1" spc="-129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ℕ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,</m:t>
                        </m:r>
                        <m:r>
                          <a:rPr lang="de-DE" i="1" spc="-129">
                            <a:latin typeface="Cambria Math" panose="02040503050406030204" pitchFamily="18" charset="0"/>
                            <a:cs typeface="Tahoma"/>
                          </a:rPr>
                          <m:t>𝑉</m:t>
                        </m:r>
                      </m:e>
                    </m:d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, 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𝑡</m:t>
                    </m:r>
                    <m:r>
                      <a:rPr lang="de-DE" i="1" spc="-129">
                        <a:latin typeface="Cambria Math" panose="02040503050406030204" pitchFamily="18" charset="0"/>
                        <a:cs typeface="Tahoma"/>
                      </a:rPr>
                      <m:t> ⊨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∨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𝑋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𝐹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 </m:t>
                    </m:r>
                    <m:r>
                      <a:rPr lang="de-DE" b="0" i="1" spc="-129" smtClean="0">
                        <a:latin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pPr lvl="1"/>
                <a:endParaRPr lang="de-DE" dirty="0"/>
              </a:p>
              <a:p>
                <a:endParaRPr lang="de-DE" dirty="0"/>
              </a:p>
            </p:txBody>
          </p:sp>
        </mc:Choice>
        <mc:Fallback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43B6FA5B-32D5-B240-AB46-C5B2DFE85AD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55159" y="1196752"/>
                <a:ext cx="8229600" cy="5204048"/>
              </a:xfrm>
              <a:blipFill>
                <a:blip r:embed="rId2"/>
                <a:stretch>
                  <a:fillRect l="-1233" t="-1217" b="-3893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2981545B-8E90-E044-B61A-FBB154A106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05391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E13D4-09D1-D547-A0B1-90078C7C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Satisfiability</a:t>
            </a:r>
            <a:r>
              <a:rPr lang="de-DE" dirty="0"/>
              <a:t> </a:t>
            </a:r>
            <a:r>
              <a:rPr lang="de-DE" dirty="0" err="1"/>
              <a:t>problem</a:t>
            </a:r>
            <a:r>
              <a:rPr lang="de-DE" dirty="0"/>
              <a:t> (</a:t>
            </a:r>
            <a:r>
              <a:rPr lang="de-DE" dirty="0" err="1"/>
              <a:t>reminder</a:t>
            </a:r>
            <a:r>
              <a:rPr lang="de-DE" dirty="0"/>
              <a:t>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E90768-39F1-C143-B2D7-F6EAC231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18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D235066-375E-D343-8AB2-F68B9D2259E7}"/>
              </a:ext>
            </a:extLst>
          </p:cNvPr>
          <p:cNvGrpSpPr/>
          <p:nvPr/>
        </p:nvGrpSpPr>
        <p:grpSpPr>
          <a:xfrm>
            <a:off x="485117" y="1984812"/>
            <a:ext cx="7909964" cy="1600315"/>
            <a:chOff x="446936" y="2779849"/>
            <a:chExt cx="7909964" cy="160031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4F826FA-EF79-9D4A-8607-DFF33747343E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92E7A98-DE7D-9A48-AAD2-D3E857BC23B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19128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satisfiability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problem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Input: a </a:t>
                  </a:r>
                  <a:r>
                    <a:rPr lang="de-DE" sz="2200" b="0" spc="-129" dirty="0" err="1">
                      <a:cs typeface="Tahoma"/>
                    </a:rPr>
                    <a:t>formula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 </m:t>
                      </m:r>
                    </m:oMath>
                  </a14:m>
                  <a:endParaRPr lang="de-DE" sz="2200" b="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Output: </a:t>
                  </a:r>
                  <a:r>
                    <a:rPr lang="de-DE" sz="2200" b="0" spc="-129" dirty="0" err="1">
                      <a:cs typeface="Tahoma"/>
                    </a:rPr>
                    <a:t>yes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if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there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V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such </a:t>
                  </a:r>
                  <a:r>
                    <a:rPr lang="de-DE" sz="2200" spc="-129" dirty="0" err="1">
                      <a:cs typeface="Tahoma"/>
                    </a:rPr>
                    <a:t>that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ℕ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,</m:t>
                          </m:r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𝑉</m:t>
                          </m:r>
                        </m:e>
                      </m:d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𝑡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92E7A98-DE7D-9A48-AAD2-D3E857BC2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191283"/>
                </a:xfrm>
                <a:prstGeom prst="rect">
                  <a:avLst/>
                </a:prstGeom>
                <a:blipFill>
                  <a:blip r:embed="rId2"/>
                  <a:stretch>
                    <a:fillRect l="-965" t="-3158" b="-13684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64C8DE4-AC4C-0B47-B937-848643689A09}"/>
              </a:ext>
            </a:extLst>
          </p:cNvPr>
          <p:cNvGrpSpPr/>
          <p:nvPr/>
        </p:nvGrpSpPr>
        <p:grpSpPr>
          <a:xfrm>
            <a:off x="555017" y="4293096"/>
            <a:ext cx="7888588" cy="764086"/>
            <a:chOff x="626069" y="4956564"/>
            <a:chExt cx="7888588" cy="764086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4B671280-4413-DE4C-A152-E5A145B3918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A2BCCC0B-8529-B248-8025-966E5048D6BD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341800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dirty="0"/>
                <a:t>The </a:t>
              </a:r>
              <a:r>
                <a:rPr lang="de-DE" dirty="0" err="1"/>
                <a:t>satisfiability</a:t>
              </a:r>
              <a:r>
                <a:rPr lang="de-DE" dirty="0"/>
                <a:t> </a:t>
              </a:r>
              <a:r>
                <a:rPr lang="de-DE" dirty="0" err="1"/>
                <a:t>problem</a:t>
              </a:r>
              <a:r>
                <a:rPr lang="de-DE" dirty="0"/>
                <a:t> </a:t>
              </a:r>
              <a:r>
                <a:rPr lang="de-DE" dirty="0" err="1"/>
                <a:t>is</a:t>
              </a:r>
              <a:r>
                <a:rPr lang="de-DE" dirty="0"/>
                <a:t> PSPACE-</a:t>
              </a:r>
              <a:r>
                <a:rPr lang="de-DE" dirty="0" err="1"/>
                <a:t>complete</a:t>
              </a:r>
              <a:endParaRPr lang="de-DE" dirty="0"/>
            </a:p>
          </p:txBody>
        </p:sp>
      </p:grpSp>
    </p:spTree>
    <p:extLst>
      <p:ext uri="{BB962C8B-B14F-4D97-AF65-F5344CB8AC3E}">
        <p14:creationId xmlns:p14="http://schemas.microsoft.com/office/powerpoint/2010/main" val="17524489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E13D4-09D1-D547-A0B1-90078C7C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r>
              <a:rPr lang="de-DE" dirty="0"/>
              <a:t> (</a:t>
            </a:r>
            <a:r>
              <a:rPr lang="de-DE" dirty="0" err="1"/>
              <a:t>reminder</a:t>
            </a:r>
            <a:r>
              <a:rPr lang="de-DE" dirty="0"/>
              <a:t>)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E90768-39F1-C143-B2D7-F6EAC231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19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D235066-375E-D343-8AB2-F68B9D2259E7}"/>
              </a:ext>
            </a:extLst>
          </p:cNvPr>
          <p:cNvGrpSpPr/>
          <p:nvPr/>
        </p:nvGrpSpPr>
        <p:grpSpPr>
          <a:xfrm>
            <a:off x="550617" y="3005681"/>
            <a:ext cx="7909964" cy="1949000"/>
            <a:chOff x="446936" y="2779849"/>
            <a:chExt cx="7909964" cy="1949000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4F826FA-EF79-9D4A-8607-DFF33747343E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92E7A98-DE7D-9A48-AAD2-D3E857BC23B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539968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checking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problem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Input: a </a:t>
                  </a:r>
                  <a:r>
                    <a:rPr lang="de-DE" sz="2200" b="0" spc="-129" dirty="0" err="1">
                      <a:cs typeface="Tahoma"/>
                    </a:rPr>
                    <a:t>transition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system</a:t>
                  </a:r>
                  <a:r>
                    <a:rPr lang="de-DE" sz="2200" b="0" spc="-129" dirty="0">
                      <a:cs typeface="Tahoma"/>
                    </a:rPr>
                    <a:t> S;  an LTL </a:t>
                  </a:r>
                  <a:r>
                    <a:rPr lang="de-DE" sz="2200" b="0" spc="-129" dirty="0" err="1">
                      <a:cs typeface="Tahoma"/>
                    </a:rPr>
                    <a:t>formula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 </m:t>
                      </m:r>
                    </m:oMath>
                  </a14:m>
                  <a:endParaRPr lang="de-DE" sz="2200" b="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Output: </a:t>
                  </a:r>
                  <a:r>
                    <a:rPr lang="de-DE" sz="2200" b="0" spc="-129" dirty="0" err="1">
                      <a:cs typeface="Tahoma"/>
                    </a:rPr>
                    <a:t>yes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if</a:t>
                  </a:r>
                  <a:r>
                    <a:rPr lang="de-DE" sz="2200" b="0" spc="-129" dirty="0">
                      <a:cs typeface="Tahoma"/>
                    </a:rPr>
                    <a:t> all </a:t>
                  </a:r>
                  <a:r>
                    <a:rPr lang="de-DE" sz="2200" b="0" spc="-129" dirty="0" err="1">
                      <a:cs typeface="Tahoma"/>
                    </a:rPr>
                    <a:t>paths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S </a:t>
                  </a:r>
                  <a:r>
                    <a:rPr lang="de-DE" sz="2200" b="0" spc="-129" dirty="0" err="1">
                      <a:cs typeface="Tahoma"/>
                    </a:rPr>
                    <a:t>starting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from</a:t>
                  </a:r>
                  <a:r>
                    <a:rPr lang="de-DE" sz="2200" b="0" spc="-129" dirty="0">
                      <a:cs typeface="Tahoma"/>
                    </a:rPr>
                    <a:t> an initial </a:t>
                  </a:r>
                  <a:r>
                    <a:rPr lang="de-DE" sz="2200" b="0" spc="-129" dirty="0" err="1">
                      <a:cs typeface="Tahoma"/>
                    </a:rPr>
                    <a:t>state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S </a:t>
                  </a:r>
                  <a:r>
                    <a:rPr lang="de-DE" sz="2200" b="0" spc="-129" dirty="0" err="1">
                      <a:cs typeface="Tahoma"/>
                    </a:rPr>
                    <a:t>satisfy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92E7A98-DE7D-9A48-AAD2-D3E857BC2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539968"/>
                </a:xfrm>
                <a:prstGeom prst="rect">
                  <a:avLst/>
                </a:prstGeom>
                <a:blipFill>
                  <a:blip r:embed="rId2"/>
                  <a:stretch>
                    <a:fillRect l="-1125" t="-2439" b="-975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164C8DE4-AC4C-0B47-B937-848643689A09}"/>
              </a:ext>
            </a:extLst>
          </p:cNvPr>
          <p:cNvGrpSpPr/>
          <p:nvPr/>
        </p:nvGrpSpPr>
        <p:grpSpPr>
          <a:xfrm>
            <a:off x="627706" y="5182025"/>
            <a:ext cx="7888588" cy="764086"/>
            <a:chOff x="626069" y="4956564"/>
            <a:chExt cx="7888588" cy="764086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4B671280-4413-DE4C-A152-E5A145B39180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A2BCCC0B-8529-B248-8025-966E5048D6BD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341800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dirty="0"/>
                <a:t>The </a:t>
              </a:r>
              <a:r>
                <a:rPr lang="de-DE" dirty="0" err="1"/>
                <a:t>model</a:t>
              </a:r>
              <a:r>
                <a:rPr lang="de-DE" dirty="0"/>
                <a:t> </a:t>
              </a:r>
              <a:r>
                <a:rPr lang="de-DE" dirty="0" err="1"/>
                <a:t>checking</a:t>
              </a:r>
              <a:r>
                <a:rPr lang="de-DE" dirty="0"/>
                <a:t> </a:t>
              </a:r>
              <a:r>
                <a:rPr lang="de-DE" dirty="0" err="1"/>
                <a:t>problem</a:t>
              </a:r>
              <a:r>
                <a:rPr lang="de-DE" dirty="0"/>
                <a:t> </a:t>
              </a:r>
              <a:r>
                <a:rPr lang="de-DE" dirty="0" err="1"/>
                <a:t>of</a:t>
              </a:r>
              <a:r>
                <a:rPr lang="de-DE" dirty="0"/>
                <a:t> LTL </a:t>
              </a:r>
              <a:r>
                <a:rPr lang="de-DE" dirty="0" err="1"/>
                <a:t>is</a:t>
              </a:r>
              <a:r>
                <a:rPr lang="de-DE" dirty="0"/>
                <a:t> PSPACE-</a:t>
              </a:r>
              <a:r>
                <a:rPr lang="de-DE" dirty="0" err="1"/>
                <a:t>complete</a:t>
              </a:r>
              <a:endParaRPr lang="de-DE" dirty="0"/>
            </a:p>
          </p:txBody>
        </p:sp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AD74D9D6-4BBC-CF46-8CE9-A7DC2DCB3BD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55371" y="1462217"/>
            <a:ext cx="2479079" cy="1301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49827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8CD5971-EE2B-1F40-8E60-C19AE424EA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8313" y="260350"/>
            <a:ext cx="8496300" cy="503238"/>
          </a:xfrm>
        </p:spPr>
        <p:txBody>
          <a:bodyPr/>
          <a:lstStyle/>
          <a:p>
            <a:r>
              <a:rPr lang="de-DE" dirty="0" err="1"/>
              <a:t>Todays</a:t>
            </a:r>
            <a:r>
              <a:rPr lang="de-DE" dirty="0"/>
              <a:t> </a:t>
            </a:r>
            <a:r>
              <a:rPr lang="de-DE" dirty="0" err="1"/>
              <a:t>lecture</a:t>
            </a:r>
            <a:r>
              <a:rPr lang="de-DE" dirty="0"/>
              <a:t> </a:t>
            </a:r>
            <a:r>
              <a:rPr lang="de-DE" dirty="0" err="1"/>
              <a:t>based</a:t>
            </a:r>
            <a:r>
              <a:rPr lang="de-DE" dirty="0"/>
              <a:t> on 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FFB9BAB-276D-464A-B125-F4AAF37594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2000" dirty="0"/>
              <a:t>The AAMAS 2019 Tutorial </a:t>
            </a:r>
            <a:r>
              <a:rPr lang="de-DE" sz="2000" b="1" dirty="0"/>
              <a:t>„EPISTEMIC REASONING IN MULTI-AGENT SYSTEMS“, Part 3: Knowledge </a:t>
            </a:r>
            <a:r>
              <a:rPr lang="de-DE" sz="2000" b="1" dirty="0" err="1"/>
              <a:t>and</a:t>
            </a:r>
            <a:r>
              <a:rPr lang="de-DE" sz="2000" b="1" dirty="0"/>
              <a:t> Time</a:t>
            </a:r>
            <a:br>
              <a:rPr lang="de-DE" sz="2000" b="1" dirty="0"/>
            </a:br>
            <a:r>
              <a:rPr lang="de-DE" sz="2000" dirty="0">
                <a:hlinkClick r:id="rId2"/>
              </a:rPr>
              <a:t> http://people.irisa.fr/Francois.Schwarzentruber/2019AAMAStutorial/</a:t>
            </a:r>
            <a:endParaRPr lang="de-DE" sz="2000" dirty="0"/>
          </a:p>
          <a:p>
            <a:r>
              <a:rPr lang="de-DE" sz="2000" dirty="0"/>
              <a:t>Parts </a:t>
            </a:r>
            <a:r>
              <a:rPr lang="de-DE" sz="2000" dirty="0" err="1"/>
              <a:t>of</a:t>
            </a:r>
            <a:r>
              <a:rPr lang="de-DE" sz="2000" dirty="0"/>
              <a:t> „Formal </a:t>
            </a:r>
            <a:r>
              <a:rPr lang="de-DE" sz="2000" dirty="0" err="1"/>
              <a:t>Methods</a:t>
            </a:r>
            <a:r>
              <a:rPr lang="de-DE" sz="2000" dirty="0"/>
              <a:t> - </a:t>
            </a:r>
            <a:r>
              <a:rPr lang="de-DE" sz="2000" dirty="0" err="1"/>
              <a:t>Lecture</a:t>
            </a:r>
            <a:r>
              <a:rPr lang="de-DE" sz="2000" dirty="0"/>
              <a:t> III: Linear Temporal </a:t>
            </a:r>
            <a:r>
              <a:rPr lang="de-DE" sz="2000" dirty="0" err="1"/>
              <a:t>Logic</a:t>
            </a:r>
            <a:r>
              <a:rPr lang="de-DE" sz="2000" dirty="0"/>
              <a:t>“ 2010/11 </a:t>
            </a:r>
            <a:r>
              <a:rPr lang="de-DE" sz="2000" dirty="0" err="1"/>
              <a:t>by</a:t>
            </a:r>
            <a:r>
              <a:rPr lang="de-DE" sz="2000" dirty="0"/>
              <a:t> Allessandro </a:t>
            </a:r>
            <a:r>
              <a:rPr lang="de-DE" sz="2000" dirty="0" err="1"/>
              <a:t>Artale</a:t>
            </a:r>
            <a:br>
              <a:rPr lang="de-DE" sz="2000" dirty="0"/>
            </a:br>
            <a:r>
              <a:rPr lang="de-DE" sz="2000" dirty="0">
                <a:hlinkClick r:id="rId3"/>
              </a:rPr>
              <a:t>https://web.iitd.ac.in/~sumeet/slide3.pdf</a:t>
            </a:r>
            <a:endParaRPr lang="de-DE" sz="2000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8D9550F-22F7-5D43-AB7E-1EB6D1BAFD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330254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BD2B6-73F1-924B-BD31-8DDE1F33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5FBA07-1A80-D846-B7E9-BA2188C1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A074518-0257-7D4E-A89E-A29151A6058E}"/>
              </a:ext>
            </a:extLst>
          </p:cNvPr>
          <p:cNvGrpSpPr/>
          <p:nvPr/>
        </p:nvGrpSpPr>
        <p:grpSpPr>
          <a:xfrm>
            <a:off x="468313" y="1196752"/>
            <a:ext cx="7888588" cy="4671611"/>
            <a:chOff x="626069" y="2007292"/>
            <a:chExt cx="7888588" cy="4265026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DD182D56-69B3-9340-8A4A-C1D78762FEF3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3913536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AC8CA92-8F1B-DC4F-A42D-B45D76CFDBC6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pic>
        <p:nvPicPr>
          <p:cNvPr id="9" name="Grafik 8">
            <a:extLst>
              <a:ext uri="{FF2B5EF4-FFF2-40B4-BE49-F238E27FC236}">
                <a16:creationId xmlns:a16="http://schemas.microsoft.com/office/drawing/2014/main" id="{385A8E77-B29B-DB44-9355-2FFA3B6A12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52120" y="1684431"/>
            <a:ext cx="1790946" cy="1443189"/>
          </a:xfrm>
          <a:prstGeom prst="rect">
            <a:avLst/>
          </a:prstGeom>
        </p:spPr>
      </p:pic>
      <p:pic>
        <p:nvPicPr>
          <p:cNvPr id="11" name="Grafik 10">
            <a:extLst>
              <a:ext uri="{FF2B5EF4-FFF2-40B4-BE49-F238E27FC236}">
                <a16:creationId xmlns:a16="http://schemas.microsoft.com/office/drawing/2014/main" id="{86C5E53B-D71F-574C-A75F-B26B727597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81634" y="3186447"/>
            <a:ext cx="5961432" cy="2330785"/>
          </a:xfrm>
          <a:prstGeom prst="rect">
            <a:avLst/>
          </a:prstGeom>
        </p:spPr>
      </p:pic>
      <p:sp>
        <p:nvSpPr>
          <p:cNvPr id="12" name="Textfeld 11">
            <a:extLst>
              <a:ext uri="{FF2B5EF4-FFF2-40B4-BE49-F238E27FC236}">
                <a16:creationId xmlns:a16="http://schemas.microsoft.com/office/drawing/2014/main" id="{4B871F2F-691F-294C-93F9-A75F142671DA}"/>
              </a:ext>
            </a:extLst>
          </p:cNvPr>
          <p:cNvSpPr txBox="1"/>
          <p:nvPr/>
        </p:nvSpPr>
        <p:spPr>
          <a:xfrm>
            <a:off x="3542247" y="1615279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Transition </a:t>
            </a:r>
            <a:r>
              <a:rPr lang="de-DE" dirty="0" err="1"/>
              <a:t>system</a:t>
            </a:r>
            <a:r>
              <a:rPr lang="de-DE" dirty="0"/>
              <a:t> S: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672F6A-7807-D049-BE99-9878B9FD7FAF}"/>
              </a:ext>
            </a:extLst>
          </p:cNvPr>
          <p:cNvSpPr txBox="1"/>
          <p:nvPr/>
        </p:nvSpPr>
        <p:spPr>
          <a:xfrm>
            <a:off x="1477090" y="2758288"/>
            <a:ext cx="36711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Paths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S </a:t>
            </a:r>
            <a:r>
              <a:rPr lang="de-DE" dirty="0" err="1"/>
              <a:t>starting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initial </a:t>
            </a:r>
            <a:r>
              <a:rPr lang="de-DE" dirty="0" err="1"/>
              <a:t>state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12143210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B6B0E-1275-3946-AB58-6B5C56A3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Mutual </a:t>
            </a:r>
            <a:r>
              <a:rPr lang="de-DE" dirty="0" err="1"/>
              <a:t>Exclusion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068D9B-BAD9-2E4D-B191-5B8DD96F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21</a:t>
            </a:fld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C10D08-4BFA-8F44-9FB9-B0F47B537455}"/>
              </a:ext>
            </a:extLst>
          </p:cNvPr>
          <p:cNvSpPr/>
          <p:nvPr/>
        </p:nvSpPr>
        <p:spPr>
          <a:xfrm>
            <a:off x="4079423" y="1628030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635CBD-3FBB-F843-AE04-E183F6776D0D}"/>
              </a:ext>
            </a:extLst>
          </p:cNvPr>
          <p:cNvSpPr txBox="1"/>
          <p:nvPr/>
        </p:nvSpPr>
        <p:spPr>
          <a:xfrm>
            <a:off x="338198" y="1187460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= </a:t>
            </a:r>
            <a:r>
              <a:rPr lang="de-DE" dirty="0" err="1"/>
              <a:t>noncritical</a:t>
            </a:r>
            <a:r>
              <a:rPr lang="de-DE" dirty="0"/>
              <a:t>, T = </a:t>
            </a:r>
            <a:r>
              <a:rPr lang="de-DE" dirty="0" err="1"/>
              <a:t>trying</a:t>
            </a:r>
            <a:r>
              <a:rPr lang="de-DE" dirty="0"/>
              <a:t>, C= </a:t>
            </a:r>
            <a:r>
              <a:rPr lang="de-DE" dirty="0" err="1"/>
              <a:t>critical</a:t>
            </a:r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9391FE-E95D-8742-97D5-CB6A2848152C}"/>
              </a:ext>
            </a:extLst>
          </p:cNvPr>
          <p:cNvSpPr/>
          <p:nvPr/>
        </p:nvSpPr>
        <p:spPr>
          <a:xfrm>
            <a:off x="1703159" y="2636912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9FD96-1AED-5D4B-98E4-ABF910E1FF2C}"/>
              </a:ext>
            </a:extLst>
          </p:cNvPr>
          <p:cNvSpPr/>
          <p:nvPr/>
        </p:nvSpPr>
        <p:spPr>
          <a:xfrm>
            <a:off x="2841004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CE0FB2-9FDA-C946-B1B8-CE5C8AB021F1}"/>
              </a:ext>
            </a:extLst>
          </p:cNvPr>
          <p:cNvSpPr/>
          <p:nvPr/>
        </p:nvSpPr>
        <p:spPr>
          <a:xfrm>
            <a:off x="611560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149976-24FE-934E-B511-AA46244B25A6}"/>
              </a:ext>
            </a:extLst>
          </p:cNvPr>
          <p:cNvSpPr/>
          <p:nvPr/>
        </p:nvSpPr>
        <p:spPr>
          <a:xfrm>
            <a:off x="1703159" y="4571081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813A74-593B-6140-8A94-290E1473E0A2}"/>
              </a:ext>
            </a:extLst>
          </p:cNvPr>
          <p:cNvSpPr txBox="1"/>
          <p:nvPr/>
        </p:nvSpPr>
        <p:spPr>
          <a:xfrm>
            <a:off x="318410" y="1552786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User 1</a:t>
            </a:r>
            <a:r>
              <a:rPr lang="de-DE" dirty="0"/>
              <a:t>, </a:t>
            </a:r>
            <a:r>
              <a:rPr lang="de-DE" dirty="0">
                <a:solidFill>
                  <a:srgbClr val="032EF0"/>
                </a:solidFill>
              </a:rPr>
              <a:t>User 2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44557DCD-7952-6E47-94B4-D8EF72A10923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2320784" y="2227131"/>
            <a:ext cx="1939537" cy="409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79A6045-C358-8140-89C0-3E83EEBD759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697047" y="1092847"/>
            <a:ext cx="1" cy="535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E2F1141A-53FE-9D4B-BA42-3C70363B276E}"/>
              </a:ext>
            </a:extLst>
          </p:cNvPr>
          <p:cNvCxnSpPr>
            <a:cxnSpLocks/>
            <a:stCxn id="7" idx="5"/>
            <a:endCxn id="39" idx="0"/>
          </p:cNvCxnSpPr>
          <p:nvPr/>
        </p:nvCxnSpPr>
        <p:spPr>
          <a:xfrm>
            <a:off x="5133774" y="2227131"/>
            <a:ext cx="1712345" cy="40978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2D5FB56-C8A5-C843-9909-1D0FF091A092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1229185" y="3236013"/>
            <a:ext cx="654872" cy="314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DDA9C61-04CB-5647-A39C-3DD86091086E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1229185" y="4252824"/>
            <a:ext cx="1091599" cy="318257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2BE59E0-C43C-1147-92E6-DDF2D66D9820}"/>
              </a:ext>
            </a:extLst>
          </p:cNvPr>
          <p:cNvCxnSpPr>
            <a:cxnSpLocks/>
            <a:stCxn id="9" idx="5"/>
            <a:endCxn id="10" idx="0"/>
          </p:cNvCxnSpPr>
          <p:nvPr/>
        </p:nvCxnSpPr>
        <p:spPr>
          <a:xfrm>
            <a:off x="2757510" y="3236013"/>
            <a:ext cx="701119" cy="31492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44D6E2A-C90D-3749-8BDC-366F8D9A670F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flipH="1">
            <a:off x="2320784" y="4252824"/>
            <a:ext cx="1137845" cy="31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A6F8CB78-EE97-BC49-AB09-118A074F6068}"/>
              </a:ext>
            </a:extLst>
          </p:cNvPr>
          <p:cNvSpPr/>
          <p:nvPr/>
        </p:nvSpPr>
        <p:spPr>
          <a:xfrm>
            <a:off x="6228494" y="2636912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 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7DAC5F5-7285-D74D-B10B-1CFB9515A227}"/>
              </a:ext>
            </a:extLst>
          </p:cNvPr>
          <p:cNvSpPr/>
          <p:nvPr/>
        </p:nvSpPr>
        <p:spPr>
          <a:xfrm>
            <a:off x="7366339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N1,C2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70B6D-56F8-4F48-BE72-CF64DA8DD9DD}"/>
              </a:ext>
            </a:extLst>
          </p:cNvPr>
          <p:cNvSpPr/>
          <p:nvPr/>
        </p:nvSpPr>
        <p:spPr>
          <a:xfrm>
            <a:off x="5136895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538681A-9191-A047-A530-42F5DDB7AB70}"/>
              </a:ext>
            </a:extLst>
          </p:cNvPr>
          <p:cNvSpPr/>
          <p:nvPr/>
        </p:nvSpPr>
        <p:spPr>
          <a:xfrm>
            <a:off x="6228494" y="4571081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T1,C2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7B38F2FD-E142-7948-8C54-E9FE72D2136D}"/>
              </a:ext>
            </a:extLst>
          </p:cNvPr>
          <p:cNvCxnSpPr>
            <a:cxnSpLocks/>
            <a:stCxn id="39" idx="3"/>
            <a:endCxn id="41" idx="0"/>
          </p:cNvCxnSpPr>
          <p:nvPr/>
        </p:nvCxnSpPr>
        <p:spPr>
          <a:xfrm flipH="1">
            <a:off x="5754520" y="3236013"/>
            <a:ext cx="654872" cy="314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F5E9F43E-B3D0-784F-A346-3DF2325731AE}"/>
              </a:ext>
            </a:extLst>
          </p:cNvPr>
          <p:cNvCxnSpPr>
            <a:cxnSpLocks/>
            <a:stCxn id="41" idx="4"/>
            <a:endCxn id="42" idx="0"/>
          </p:cNvCxnSpPr>
          <p:nvPr/>
        </p:nvCxnSpPr>
        <p:spPr>
          <a:xfrm>
            <a:off x="5754520" y="4252824"/>
            <a:ext cx="1091599" cy="318257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8DC50EBC-77FB-A547-966F-AEDFF5DA2766}"/>
              </a:ext>
            </a:extLst>
          </p:cNvPr>
          <p:cNvCxnSpPr>
            <a:cxnSpLocks/>
            <a:stCxn id="39" idx="5"/>
            <a:endCxn id="40" idx="0"/>
          </p:cNvCxnSpPr>
          <p:nvPr/>
        </p:nvCxnSpPr>
        <p:spPr>
          <a:xfrm>
            <a:off x="7282845" y="3236013"/>
            <a:ext cx="701119" cy="31492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D1E987E-40CF-1841-B2A8-01D7F45AFF25}"/>
              </a:ext>
            </a:extLst>
          </p:cNvPr>
          <p:cNvCxnSpPr>
            <a:cxnSpLocks/>
            <a:stCxn id="40" idx="4"/>
            <a:endCxn id="42" idx="0"/>
          </p:cNvCxnSpPr>
          <p:nvPr/>
        </p:nvCxnSpPr>
        <p:spPr>
          <a:xfrm flipH="1">
            <a:off x="6846119" y="4252824"/>
            <a:ext cx="1137845" cy="31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krümmte Verbindung 51">
            <a:extLst>
              <a:ext uri="{FF2B5EF4-FFF2-40B4-BE49-F238E27FC236}">
                <a16:creationId xmlns:a16="http://schemas.microsoft.com/office/drawing/2014/main" id="{0D303E8A-CD8F-FA43-A708-C48A1C71D935}"/>
              </a:ext>
            </a:extLst>
          </p:cNvPr>
          <p:cNvCxnSpPr>
            <a:stCxn id="11" idx="1"/>
            <a:endCxn id="7" idx="2"/>
          </p:cNvCxnSpPr>
          <p:nvPr/>
        </p:nvCxnSpPr>
        <p:spPr>
          <a:xfrm rot="5400000" flipH="1" flipV="1">
            <a:off x="1598566" y="1172867"/>
            <a:ext cx="1674748" cy="3286965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krümmte Verbindung 52">
            <a:extLst>
              <a:ext uri="{FF2B5EF4-FFF2-40B4-BE49-F238E27FC236}">
                <a16:creationId xmlns:a16="http://schemas.microsoft.com/office/drawing/2014/main" id="{41A7041F-EBDA-144B-9E0D-0779E04DF8EA}"/>
              </a:ext>
            </a:extLst>
          </p:cNvPr>
          <p:cNvCxnSpPr>
            <a:cxnSpLocks/>
            <a:stCxn id="40" idx="7"/>
            <a:endCxn id="7" idx="6"/>
          </p:cNvCxnSpPr>
          <p:nvPr/>
        </p:nvCxnSpPr>
        <p:spPr>
          <a:xfrm rot="16200000" flipV="1">
            <a:off x="6030307" y="1263340"/>
            <a:ext cx="1674748" cy="3106018"/>
          </a:xfrm>
          <a:prstGeom prst="curvedConnector2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krümmte Verbindung 59">
            <a:extLst>
              <a:ext uri="{FF2B5EF4-FFF2-40B4-BE49-F238E27FC236}">
                <a16:creationId xmlns:a16="http://schemas.microsoft.com/office/drawing/2014/main" id="{D13D8A9F-F5E0-C942-84A0-9F57AC66D70D}"/>
              </a:ext>
            </a:extLst>
          </p:cNvPr>
          <p:cNvCxnSpPr>
            <a:cxnSpLocks/>
            <a:stCxn id="12" idx="6"/>
            <a:endCxn id="39" idx="2"/>
          </p:cNvCxnSpPr>
          <p:nvPr/>
        </p:nvCxnSpPr>
        <p:spPr>
          <a:xfrm flipV="1">
            <a:off x="2938408" y="2987857"/>
            <a:ext cx="3290086" cy="1934169"/>
          </a:xfrm>
          <a:prstGeom prst="curvedConnector3">
            <a:avLst>
              <a:gd name="adj1" fmla="val 43174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krümmte Verbindung 62">
            <a:extLst>
              <a:ext uri="{FF2B5EF4-FFF2-40B4-BE49-F238E27FC236}">
                <a16:creationId xmlns:a16="http://schemas.microsoft.com/office/drawing/2014/main" id="{2396C7B1-EC8B-5E4D-A95B-4E891A6BE401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rot="10800000">
            <a:off x="2938408" y="2987858"/>
            <a:ext cx="3290086" cy="1934169"/>
          </a:xfrm>
          <a:prstGeom prst="curvedConnector3">
            <a:avLst>
              <a:gd name="adj1" fmla="val 39761"/>
            </a:avLst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017158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B6B0E-1275-3946-AB58-6B5C56A3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Mutual </a:t>
            </a:r>
            <a:r>
              <a:rPr lang="de-DE" dirty="0" err="1"/>
              <a:t>Exclusion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068D9B-BAD9-2E4D-B191-5B8DD96F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22</a:t>
            </a:fld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C10D08-4BFA-8F44-9FB9-B0F47B537455}"/>
              </a:ext>
            </a:extLst>
          </p:cNvPr>
          <p:cNvSpPr/>
          <p:nvPr/>
        </p:nvSpPr>
        <p:spPr>
          <a:xfrm>
            <a:off x="4079423" y="1628030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635CBD-3FBB-F843-AE04-E183F6776D0D}"/>
              </a:ext>
            </a:extLst>
          </p:cNvPr>
          <p:cNvSpPr txBox="1"/>
          <p:nvPr/>
        </p:nvSpPr>
        <p:spPr>
          <a:xfrm>
            <a:off x="338198" y="1187460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= </a:t>
            </a:r>
            <a:r>
              <a:rPr lang="de-DE" dirty="0" err="1"/>
              <a:t>noncritical</a:t>
            </a:r>
            <a:r>
              <a:rPr lang="de-DE" dirty="0"/>
              <a:t>, T = </a:t>
            </a:r>
            <a:r>
              <a:rPr lang="de-DE" dirty="0" err="1"/>
              <a:t>trying</a:t>
            </a:r>
            <a:r>
              <a:rPr lang="de-DE" dirty="0"/>
              <a:t>, C= </a:t>
            </a:r>
            <a:r>
              <a:rPr lang="de-DE" dirty="0" err="1"/>
              <a:t>critical</a:t>
            </a:r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9391FE-E95D-8742-97D5-CB6A2848152C}"/>
              </a:ext>
            </a:extLst>
          </p:cNvPr>
          <p:cNvSpPr/>
          <p:nvPr/>
        </p:nvSpPr>
        <p:spPr>
          <a:xfrm>
            <a:off x="1703159" y="2636912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9FD96-1AED-5D4B-98E4-ABF910E1FF2C}"/>
              </a:ext>
            </a:extLst>
          </p:cNvPr>
          <p:cNvSpPr/>
          <p:nvPr/>
        </p:nvSpPr>
        <p:spPr>
          <a:xfrm>
            <a:off x="2841004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CE0FB2-9FDA-C946-B1B8-CE5C8AB021F1}"/>
              </a:ext>
            </a:extLst>
          </p:cNvPr>
          <p:cNvSpPr/>
          <p:nvPr/>
        </p:nvSpPr>
        <p:spPr>
          <a:xfrm>
            <a:off x="611560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149976-24FE-934E-B511-AA46244B25A6}"/>
              </a:ext>
            </a:extLst>
          </p:cNvPr>
          <p:cNvSpPr/>
          <p:nvPr/>
        </p:nvSpPr>
        <p:spPr>
          <a:xfrm>
            <a:off x="1703159" y="4571081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813A74-593B-6140-8A94-290E1473E0A2}"/>
              </a:ext>
            </a:extLst>
          </p:cNvPr>
          <p:cNvSpPr txBox="1"/>
          <p:nvPr/>
        </p:nvSpPr>
        <p:spPr>
          <a:xfrm>
            <a:off x="318410" y="1552786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User 1</a:t>
            </a:r>
            <a:r>
              <a:rPr lang="de-DE" dirty="0"/>
              <a:t>, </a:t>
            </a:r>
            <a:r>
              <a:rPr lang="de-DE" dirty="0">
                <a:solidFill>
                  <a:srgbClr val="032EF0"/>
                </a:solidFill>
              </a:rPr>
              <a:t>User 2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44557DCD-7952-6E47-94B4-D8EF72A10923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2320784" y="2227131"/>
            <a:ext cx="1939537" cy="409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79A6045-C358-8140-89C0-3E83EEBD759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697047" y="1092847"/>
            <a:ext cx="1" cy="535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E2F1141A-53FE-9D4B-BA42-3C70363B276E}"/>
              </a:ext>
            </a:extLst>
          </p:cNvPr>
          <p:cNvCxnSpPr>
            <a:cxnSpLocks/>
            <a:stCxn id="7" idx="5"/>
            <a:endCxn id="39" idx="0"/>
          </p:cNvCxnSpPr>
          <p:nvPr/>
        </p:nvCxnSpPr>
        <p:spPr>
          <a:xfrm>
            <a:off x="5133774" y="2227131"/>
            <a:ext cx="1712345" cy="40978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2D5FB56-C8A5-C843-9909-1D0FF091A092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1229185" y="3236013"/>
            <a:ext cx="654872" cy="314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DDA9C61-04CB-5647-A39C-3DD86091086E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1229185" y="4252824"/>
            <a:ext cx="1091599" cy="318257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2BE59E0-C43C-1147-92E6-DDF2D66D9820}"/>
              </a:ext>
            </a:extLst>
          </p:cNvPr>
          <p:cNvCxnSpPr>
            <a:cxnSpLocks/>
            <a:stCxn id="9" idx="5"/>
            <a:endCxn id="10" idx="0"/>
          </p:cNvCxnSpPr>
          <p:nvPr/>
        </p:nvCxnSpPr>
        <p:spPr>
          <a:xfrm>
            <a:off x="2757510" y="3236013"/>
            <a:ext cx="701119" cy="31492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44D6E2A-C90D-3749-8BDC-366F8D9A670F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flipH="1">
            <a:off x="2320784" y="4252824"/>
            <a:ext cx="1137845" cy="31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A6F8CB78-EE97-BC49-AB09-118A074F6068}"/>
              </a:ext>
            </a:extLst>
          </p:cNvPr>
          <p:cNvSpPr/>
          <p:nvPr/>
        </p:nvSpPr>
        <p:spPr>
          <a:xfrm>
            <a:off x="6228494" y="2636912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 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7DAC5F5-7285-D74D-B10B-1CFB9515A227}"/>
              </a:ext>
            </a:extLst>
          </p:cNvPr>
          <p:cNvSpPr/>
          <p:nvPr/>
        </p:nvSpPr>
        <p:spPr>
          <a:xfrm>
            <a:off x="7366339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N1,C2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70B6D-56F8-4F48-BE72-CF64DA8DD9DD}"/>
              </a:ext>
            </a:extLst>
          </p:cNvPr>
          <p:cNvSpPr/>
          <p:nvPr/>
        </p:nvSpPr>
        <p:spPr>
          <a:xfrm>
            <a:off x="5136895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538681A-9191-A047-A530-42F5DDB7AB70}"/>
              </a:ext>
            </a:extLst>
          </p:cNvPr>
          <p:cNvSpPr/>
          <p:nvPr/>
        </p:nvSpPr>
        <p:spPr>
          <a:xfrm>
            <a:off x="6228494" y="4571081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T1,C2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7B38F2FD-E142-7948-8C54-E9FE72D2136D}"/>
              </a:ext>
            </a:extLst>
          </p:cNvPr>
          <p:cNvCxnSpPr>
            <a:cxnSpLocks/>
            <a:stCxn id="39" idx="3"/>
            <a:endCxn id="41" idx="0"/>
          </p:cNvCxnSpPr>
          <p:nvPr/>
        </p:nvCxnSpPr>
        <p:spPr>
          <a:xfrm flipH="1">
            <a:off x="5754520" y="3236013"/>
            <a:ext cx="654872" cy="314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F5E9F43E-B3D0-784F-A346-3DF2325731AE}"/>
              </a:ext>
            </a:extLst>
          </p:cNvPr>
          <p:cNvCxnSpPr>
            <a:cxnSpLocks/>
            <a:stCxn id="41" idx="4"/>
            <a:endCxn id="42" idx="0"/>
          </p:cNvCxnSpPr>
          <p:nvPr/>
        </p:nvCxnSpPr>
        <p:spPr>
          <a:xfrm>
            <a:off x="5754520" y="4252824"/>
            <a:ext cx="1091599" cy="318257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8DC50EBC-77FB-A547-966F-AEDFF5DA2766}"/>
              </a:ext>
            </a:extLst>
          </p:cNvPr>
          <p:cNvCxnSpPr>
            <a:cxnSpLocks/>
            <a:stCxn id="39" idx="5"/>
            <a:endCxn id="40" idx="0"/>
          </p:cNvCxnSpPr>
          <p:nvPr/>
        </p:nvCxnSpPr>
        <p:spPr>
          <a:xfrm>
            <a:off x="7282845" y="3236013"/>
            <a:ext cx="701119" cy="31492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D1E987E-40CF-1841-B2A8-01D7F45AFF25}"/>
              </a:ext>
            </a:extLst>
          </p:cNvPr>
          <p:cNvCxnSpPr>
            <a:cxnSpLocks/>
            <a:stCxn id="40" idx="4"/>
            <a:endCxn id="42" idx="0"/>
          </p:cNvCxnSpPr>
          <p:nvPr/>
        </p:nvCxnSpPr>
        <p:spPr>
          <a:xfrm flipH="1">
            <a:off x="6846119" y="4252824"/>
            <a:ext cx="1137845" cy="31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krümmte Verbindung 51">
            <a:extLst>
              <a:ext uri="{FF2B5EF4-FFF2-40B4-BE49-F238E27FC236}">
                <a16:creationId xmlns:a16="http://schemas.microsoft.com/office/drawing/2014/main" id="{0D303E8A-CD8F-FA43-A708-C48A1C71D935}"/>
              </a:ext>
            </a:extLst>
          </p:cNvPr>
          <p:cNvCxnSpPr>
            <a:stCxn id="11" idx="1"/>
            <a:endCxn id="7" idx="2"/>
          </p:cNvCxnSpPr>
          <p:nvPr/>
        </p:nvCxnSpPr>
        <p:spPr>
          <a:xfrm rot="5400000" flipH="1" flipV="1">
            <a:off x="1598566" y="1172867"/>
            <a:ext cx="1674748" cy="3286965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krümmte Verbindung 52">
            <a:extLst>
              <a:ext uri="{FF2B5EF4-FFF2-40B4-BE49-F238E27FC236}">
                <a16:creationId xmlns:a16="http://schemas.microsoft.com/office/drawing/2014/main" id="{41A7041F-EBDA-144B-9E0D-0779E04DF8EA}"/>
              </a:ext>
            </a:extLst>
          </p:cNvPr>
          <p:cNvCxnSpPr>
            <a:cxnSpLocks/>
            <a:stCxn id="40" idx="7"/>
            <a:endCxn id="7" idx="6"/>
          </p:cNvCxnSpPr>
          <p:nvPr/>
        </p:nvCxnSpPr>
        <p:spPr>
          <a:xfrm rot="16200000" flipV="1">
            <a:off x="6030307" y="1263340"/>
            <a:ext cx="1674748" cy="3106018"/>
          </a:xfrm>
          <a:prstGeom prst="curvedConnector2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krümmte Verbindung 59">
            <a:extLst>
              <a:ext uri="{FF2B5EF4-FFF2-40B4-BE49-F238E27FC236}">
                <a16:creationId xmlns:a16="http://schemas.microsoft.com/office/drawing/2014/main" id="{D13D8A9F-F5E0-C942-84A0-9F57AC66D70D}"/>
              </a:ext>
            </a:extLst>
          </p:cNvPr>
          <p:cNvCxnSpPr>
            <a:cxnSpLocks/>
            <a:stCxn id="12" idx="6"/>
            <a:endCxn id="39" idx="2"/>
          </p:cNvCxnSpPr>
          <p:nvPr/>
        </p:nvCxnSpPr>
        <p:spPr>
          <a:xfrm flipV="1">
            <a:off x="2938408" y="2987857"/>
            <a:ext cx="3290086" cy="1934169"/>
          </a:xfrm>
          <a:prstGeom prst="curvedConnector3">
            <a:avLst>
              <a:gd name="adj1" fmla="val 43174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krümmte Verbindung 62">
            <a:extLst>
              <a:ext uri="{FF2B5EF4-FFF2-40B4-BE49-F238E27FC236}">
                <a16:creationId xmlns:a16="http://schemas.microsoft.com/office/drawing/2014/main" id="{2396C7B1-EC8B-5E4D-A95B-4E891A6BE401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rot="10800000">
            <a:off x="2938408" y="2987858"/>
            <a:ext cx="3290086" cy="1934169"/>
          </a:xfrm>
          <a:prstGeom prst="curvedConnector3">
            <a:avLst>
              <a:gd name="adj1" fmla="val 39761"/>
            </a:avLst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B2C11AB-8068-A946-9099-E288E7928AAD}"/>
                  </a:ext>
                </a:extLst>
              </p:cNvPr>
              <p:cNvSpPr txBox="1"/>
              <p:nvPr/>
            </p:nvSpPr>
            <p:spPr>
              <a:xfrm>
                <a:off x="483535" y="5424258"/>
                <a:ext cx="71854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Safety </a:t>
                </a:r>
                <a:r>
                  <a:rPr lang="de-DE" dirty="0" err="1"/>
                  <a:t>fulfilled</a:t>
                </a:r>
                <a:r>
                  <a:rPr lang="de-DE" dirty="0"/>
                  <a:t>?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¬(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?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Yes!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no</a:t>
                </a:r>
                <a:r>
                  <a:rPr lang="de-DE" dirty="0"/>
                  <a:t> </a:t>
                </a:r>
                <a:r>
                  <a:rPr lang="de-DE" dirty="0" err="1"/>
                  <a:t>reachable</a:t>
                </a:r>
                <a:r>
                  <a:rPr lang="de-DE" dirty="0"/>
                  <a:t> </a:t>
                </a:r>
                <a:r>
                  <a:rPr lang="de-DE" dirty="0" err="1"/>
                  <a:t>state</a:t>
                </a:r>
                <a:r>
                  <a:rPr lang="de-DE" dirty="0"/>
                  <a:t> in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¬(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holds</a:t>
                </a: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B2C11AB-8068-A946-9099-E288E7928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35" y="5424258"/>
                <a:ext cx="7185436" cy="646331"/>
              </a:xfrm>
              <a:prstGeom prst="rect">
                <a:avLst/>
              </a:prstGeom>
              <a:blipFill>
                <a:blip r:embed="rId2"/>
                <a:stretch>
                  <a:fillRect l="-353" t="-5769" b="-1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1084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B6B0E-1275-3946-AB58-6B5C56A3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Mutual </a:t>
            </a:r>
            <a:r>
              <a:rPr lang="de-DE" dirty="0" err="1"/>
              <a:t>Exclusion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068D9B-BAD9-2E4D-B191-5B8DD96F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23</a:t>
            </a:fld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C10D08-4BFA-8F44-9FB9-B0F47B537455}"/>
              </a:ext>
            </a:extLst>
          </p:cNvPr>
          <p:cNvSpPr/>
          <p:nvPr/>
        </p:nvSpPr>
        <p:spPr>
          <a:xfrm>
            <a:off x="4079423" y="1628030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635CBD-3FBB-F843-AE04-E183F6776D0D}"/>
              </a:ext>
            </a:extLst>
          </p:cNvPr>
          <p:cNvSpPr txBox="1"/>
          <p:nvPr/>
        </p:nvSpPr>
        <p:spPr>
          <a:xfrm>
            <a:off x="338198" y="1187460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= </a:t>
            </a:r>
            <a:r>
              <a:rPr lang="de-DE" dirty="0" err="1"/>
              <a:t>noncritical</a:t>
            </a:r>
            <a:r>
              <a:rPr lang="de-DE" dirty="0"/>
              <a:t>, T = </a:t>
            </a:r>
            <a:r>
              <a:rPr lang="de-DE" dirty="0" err="1"/>
              <a:t>trying</a:t>
            </a:r>
            <a:r>
              <a:rPr lang="de-DE" dirty="0"/>
              <a:t>, C= </a:t>
            </a:r>
            <a:r>
              <a:rPr lang="de-DE" dirty="0" err="1"/>
              <a:t>critical</a:t>
            </a:r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9391FE-E95D-8742-97D5-CB6A2848152C}"/>
              </a:ext>
            </a:extLst>
          </p:cNvPr>
          <p:cNvSpPr/>
          <p:nvPr/>
        </p:nvSpPr>
        <p:spPr>
          <a:xfrm>
            <a:off x="1703159" y="2636912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9FD96-1AED-5D4B-98E4-ABF910E1FF2C}"/>
              </a:ext>
            </a:extLst>
          </p:cNvPr>
          <p:cNvSpPr/>
          <p:nvPr/>
        </p:nvSpPr>
        <p:spPr>
          <a:xfrm>
            <a:off x="2841004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CE0FB2-9FDA-C946-B1B8-CE5C8AB021F1}"/>
              </a:ext>
            </a:extLst>
          </p:cNvPr>
          <p:cNvSpPr/>
          <p:nvPr/>
        </p:nvSpPr>
        <p:spPr>
          <a:xfrm>
            <a:off x="611560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149976-24FE-934E-B511-AA46244B25A6}"/>
              </a:ext>
            </a:extLst>
          </p:cNvPr>
          <p:cNvSpPr/>
          <p:nvPr/>
        </p:nvSpPr>
        <p:spPr>
          <a:xfrm>
            <a:off x="1703159" y="4571081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813A74-593B-6140-8A94-290E1473E0A2}"/>
              </a:ext>
            </a:extLst>
          </p:cNvPr>
          <p:cNvSpPr txBox="1"/>
          <p:nvPr/>
        </p:nvSpPr>
        <p:spPr>
          <a:xfrm>
            <a:off x="318410" y="1552786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User 1</a:t>
            </a:r>
            <a:r>
              <a:rPr lang="de-DE" dirty="0"/>
              <a:t>, </a:t>
            </a:r>
            <a:r>
              <a:rPr lang="de-DE" dirty="0">
                <a:solidFill>
                  <a:srgbClr val="032EF0"/>
                </a:solidFill>
              </a:rPr>
              <a:t>User 2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44557DCD-7952-6E47-94B4-D8EF72A10923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2320784" y="2227131"/>
            <a:ext cx="1939537" cy="409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79A6045-C358-8140-89C0-3E83EEBD759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697047" y="1092847"/>
            <a:ext cx="1" cy="535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E2F1141A-53FE-9D4B-BA42-3C70363B276E}"/>
              </a:ext>
            </a:extLst>
          </p:cNvPr>
          <p:cNvCxnSpPr>
            <a:cxnSpLocks/>
            <a:stCxn id="7" idx="5"/>
            <a:endCxn id="39" idx="0"/>
          </p:cNvCxnSpPr>
          <p:nvPr/>
        </p:nvCxnSpPr>
        <p:spPr>
          <a:xfrm>
            <a:off x="5133774" y="2227131"/>
            <a:ext cx="1712345" cy="40978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2D5FB56-C8A5-C843-9909-1D0FF091A092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1229185" y="3236013"/>
            <a:ext cx="654872" cy="314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DDA9C61-04CB-5647-A39C-3DD86091086E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1229185" y="4252824"/>
            <a:ext cx="1091599" cy="318257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2BE59E0-C43C-1147-92E6-DDF2D66D9820}"/>
              </a:ext>
            </a:extLst>
          </p:cNvPr>
          <p:cNvCxnSpPr>
            <a:cxnSpLocks/>
            <a:stCxn id="9" idx="5"/>
            <a:endCxn id="10" idx="0"/>
          </p:cNvCxnSpPr>
          <p:nvPr/>
        </p:nvCxnSpPr>
        <p:spPr>
          <a:xfrm>
            <a:off x="2757510" y="3236013"/>
            <a:ext cx="701119" cy="31492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44D6E2A-C90D-3749-8BDC-366F8D9A670F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flipH="1">
            <a:off x="2320784" y="4252824"/>
            <a:ext cx="1137845" cy="31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A6F8CB78-EE97-BC49-AB09-118A074F6068}"/>
              </a:ext>
            </a:extLst>
          </p:cNvPr>
          <p:cNvSpPr/>
          <p:nvPr/>
        </p:nvSpPr>
        <p:spPr>
          <a:xfrm>
            <a:off x="6228494" y="2636912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 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7DAC5F5-7285-D74D-B10B-1CFB9515A227}"/>
              </a:ext>
            </a:extLst>
          </p:cNvPr>
          <p:cNvSpPr/>
          <p:nvPr/>
        </p:nvSpPr>
        <p:spPr>
          <a:xfrm>
            <a:off x="7366339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N1,C2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70B6D-56F8-4F48-BE72-CF64DA8DD9DD}"/>
              </a:ext>
            </a:extLst>
          </p:cNvPr>
          <p:cNvSpPr/>
          <p:nvPr/>
        </p:nvSpPr>
        <p:spPr>
          <a:xfrm>
            <a:off x="5136895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538681A-9191-A047-A530-42F5DDB7AB70}"/>
              </a:ext>
            </a:extLst>
          </p:cNvPr>
          <p:cNvSpPr/>
          <p:nvPr/>
        </p:nvSpPr>
        <p:spPr>
          <a:xfrm>
            <a:off x="6228494" y="4571081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T1,C2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7B38F2FD-E142-7948-8C54-E9FE72D2136D}"/>
              </a:ext>
            </a:extLst>
          </p:cNvPr>
          <p:cNvCxnSpPr>
            <a:cxnSpLocks/>
            <a:stCxn id="39" idx="3"/>
            <a:endCxn id="41" idx="0"/>
          </p:cNvCxnSpPr>
          <p:nvPr/>
        </p:nvCxnSpPr>
        <p:spPr>
          <a:xfrm flipH="1">
            <a:off x="5754520" y="3236013"/>
            <a:ext cx="654872" cy="314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F5E9F43E-B3D0-784F-A346-3DF2325731AE}"/>
              </a:ext>
            </a:extLst>
          </p:cNvPr>
          <p:cNvCxnSpPr>
            <a:cxnSpLocks/>
            <a:stCxn id="41" idx="4"/>
            <a:endCxn id="42" idx="0"/>
          </p:cNvCxnSpPr>
          <p:nvPr/>
        </p:nvCxnSpPr>
        <p:spPr>
          <a:xfrm>
            <a:off x="5754520" y="4252824"/>
            <a:ext cx="1091599" cy="318257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8DC50EBC-77FB-A547-966F-AEDFF5DA2766}"/>
              </a:ext>
            </a:extLst>
          </p:cNvPr>
          <p:cNvCxnSpPr>
            <a:cxnSpLocks/>
            <a:stCxn id="39" idx="5"/>
            <a:endCxn id="40" idx="0"/>
          </p:cNvCxnSpPr>
          <p:nvPr/>
        </p:nvCxnSpPr>
        <p:spPr>
          <a:xfrm>
            <a:off x="7282845" y="3236013"/>
            <a:ext cx="701119" cy="31492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D1E987E-40CF-1841-B2A8-01D7F45AFF25}"/>
              </a:ext>
            </a:extLst>
          </p:cNvPr>
          <p:cNvCxnSpPr>
            <a:cxnSpLocks/>
            <a:stCxn id="40" idx="4"/>
            <a:endCxn id="42" idx="0"/>
          </p:cNvCxnSpPr>
          <p:nvPr/>
        </p:nvCxnSpPr>
        <p:spPr>
          <a:xfrm flipH="1">
            <a:off x="6846119" y="4252824"/>
            <a:ext cx="1137845" cy="31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krümmte Verbindung 51">
            <a:extLst>
              <a:ext uri="{FF2B5EF4-FFF2-40B4-BE49-F238E27FC236}">
                <a16:creationId xmlns:a16="http://schemas.microsoft.com/office/drawing/2014/main" id="{0D303E8A-CD8F-FA43-A708-C48A1C71D935}"/>
              </a:ext>
            </a:extLst>
          </p:cNvPr>
          <p:cNvCxnSpPr>
            <a:stCxn id="11" idx="1"/>
            <a:endCxn id="7" idx="2"/>
          </p:cNvCxnSpPr>
          <p:nvPr/>
        </p:nvCxnSpPr>
        <p:spPr>
          <a:xfrm rot="5400000" flipH="1" flipV="1">
            <a:off x="1598566" y="1172867"/>
            <a:ext cx="1674748" cy="3286965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krümmte Verbindung 52">
            <a:extLst>
              <a:ext uri="{FF2B5EF4-FFF2-40B4-BE49-F238E27FC236}">
                <a16:creationId xmlns:a16="http://schemas.microsoft.com/office/drawing/2014/main" id="{41A7041F-EBDA-144B-9E0D-0779E04DF8EA}"/>
              </a:ext>
            </a:extLst>
          </p:cNvPr>
          <p:cNvCxnSpPr>
            <a:cxnSpLocks/>
            <a:stCxn id="40" idx="7"/>
            <a:endCxn id="7" idx="6"/>
          </p:cNvCxnSpPr>
          <p:nvPr/>
        </p:nvCxnSpPr>
        <p:spPr>
          <a:xfrm rot="16200000" flipV="1">
            <a:off x="6030307" y="1263340"/>
            <a:ext cx="1674748" cy="3106018"/>
          </a:xfrm>
          <a:prstGeom prst="curvedConnector2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krümmte Verbindung 59">
            <a:extLst>
              <a:ext uri="{FF2B5EF4-FFF2-40B4-BE49-F238E27FC236}">
                <a16:creationId xmlns:a16="http://schemas.microsoft.com/office/drawing/2014/main" id="{D13D8A9F-F5E0-C942-84A0-9F57AC66D70D}"/>
              </a:ext>
            </a:extLst>
          </p:cNvPr>
          <p:cNvCxnSpPr>
            <a:cxnSpLocks/>
            <a:stCxn id="12" idx="6"/>
            <a:endCxn id="39" idx="2"/>
          </p:cNvCxnSpPr>
          <p:nvPr/>
        </p:nvCxnSpPr>
        <p:spPr>
          <a:xfrm flipV="1">
            <a:off x="2938408" y="2987857"/>
            <a:ext cx="3290086" cy="1934169"/>
          </a:xfrm>
          <a:prstGeom prst="curvedConnector3">
            <a:avLst>
              <a:gd name="adj1" fmla="val 43174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krümmte Verbindung 62">
            <a:extLst>
              <a:ext uri="{FF2B5EF4-FFF2-40B4-BE49-F238E27FC236}">
                <a16:creationId xmlns:a16="http://schemas.microsoft.com/office/drawing/2014/main" id="{2396C7B1-EC8B-5E4D-A95B-4E891A6BE401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rot="10800000">
            <a:off x="2938408" y="2987858"/>
            <a:ext cx="3290086" cy="1934169"/>
          </a:xfrm>
          <a:prstGeom prst="curvedConnector3">
            <a:avLst>
              <a:gd name="adj1" fmla="val 39761"/>
            </a:avLst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B2C11AB-8068-A946-9099-E288E7928AAD}"/>
                  </a:ext>
                </a:extLst>
              </p:cNvPr>
              <p:cNvSpPr txBox="1"/>
              <p:nvPr/>
            </p:nvSpPr>
            <p:spPr>
              <a:xfrm>
                <a:off x="483535" y="5424258"/>
                <a:ext cx="71854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(</a:t>
                </a:r>
                <a:r>
                  <a:rPr lang="de-DE" dirty="0" err="1"/>
                  <a:t>unconditioned</a:t>
                </a:r>
                <a:r>
                  <a:rPr lang="de-DE" dirty="0"/>
                  <a:t>) </a:t>
                </a:r>
                <a:r>
                  <a:rPr lang="de-DE" dirty="0" err="1"/>
                  <a:t>Liveness</a:t>
                </a:r>
                <a:r>
                  <a:rPr lang="de-DE" dirty="0"/>
                  <a:t> </a:t>
                </a:r>
                <a:r>
                  <a:rPr lang="de-DE" dirty="0" err="1"/>
                  <a:t>fulfilled</a:t>
                </a:r>
                <a:r>
                  <a:rPr lang="de-DE" dirty="0"/>
                  <a:t>?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?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No</a:t>
                </a:r>
                <a:r>
                  <a:rPr lang="de-DE" dirty="0"/>
                  <a:t>! Blue </a:t>
                </a:r>
                <a:r>
                  <a:rPr lang="de-DE" dirty="0" err="1"/>
                  <a:t>cyclic</a:t>
                </a:r>
                <a:r>
                  <a:rPr lang="de-DE" dirty="0"/>
                  <a:t> </a:t>
                </a:r>
                <a:r>
                  <a:rPr lang="de-DE" dirty="0" err="1"/>
                  <a:t>path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</a:t>
                </a:r>
                <a:r>
                  <a:rPr lang="de-DE" dirty="0" err="1"/>
                  <a:t>counterexample</a:t>
                </a:r>
                <a:endParaRPr lang="de-DE" dirty="0"/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B2C11AB-8068-A946-9099-E288E7928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35" y="5424258"/>
                <a:ext cx="7185436" cy="646331"/>
              </a:xfrm>
              <a:prstGeom prst="rect">
                <a:avLst/>
              </a:prstGeom>
              <a:blipFill>
                <a:blip r:embed="rId2"/>
                <a:stretch>
                  <a:fillRect l="-353" t="-5769" b="-1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155005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B6B0E-1275-3946-AB58-6B5C56A3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Mutual </a:t>
            </a:r>
            <a:r>
              <a:rPr lang="de-DE" dirty="0" err="1"/>
              <a:t>Exclusion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068D9B-BAD9-2E4D-B191-5B8DD96F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24</a:t>
            </a:fld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C10D08-4BFA-8F44-9FB9-B0F47B537455}"/>
              </a:ext>
            </a:extLst>
          </p:cNvPr>
          <p:cNvSpPr/>
          <p:nvPr/>
        </p:nvSpPr>
        <p:spPr>
          <a:xfrm>
            <a:off x="4079423" y="1628030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635CBD-3FBB-F843-AE04-E183F6776D0D}"/>
              </a:ext>
            </a:extLst>
          </p:cNvPr>
          <p:cNvSpPr txBox="1"/>
          <p:nvPr/>
        </p:nvSpPr>
        <p:spPr>
          <a:xfrm>
            <a:off x="338198" y="1187460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= </a:t>
            </a:r>
            <a:r>
              <a:rPr lang="de-DE" dirty="0" err="1"/>
              <a:t>noncritical</a:t>
            </a:r>
            <a:r>
              <a:rPr lang="de-DE" dirty="0"/>
              <a:t>, T = </a:t>
            </a:r>
            <a:r>
              <a:rPr lang="de-DE" dirty="0" err="1"/>
              <a:t>trying</a:t>
            </a:r>
            <a:r>
              <a:rPr lang="de-DE" dirty="0"/>
              <a:t>, C= </a:t>
            </a:r>
            <a:r>
              <a:rPr lang="de-DE" dirty="0" err="1"/>
              <a:t>critical</a:t>
            </a:r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9391FE-E95D-8742-97D5-CB6A2848152C}"/>
              </a:ext>
            </a:extLst>
          </p:cNvPr>
          <p:cNvSpPr/>
          <p:nvPr/>
        </p:nvSpPr>
        <p:spPr>
          <a:xfrm>
            <a:off x="1703159" y="2636912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9FD96-1AED-5D4B-98E4-ABF910E1FF2C}"/>
              </a:ext>
            </a:extLst>
          </p:cNvPr>
          <p:cNvSpPr/>
          <p:nvPr/>
        </p:nvSpPr>
        <p:spPr>
          <a:xfrm>
            <a:off x="2841004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CE0FB2-9FDA-C946-B1B8-CE5C8AB021F1}"/>
              </a:ext>
            </a:extLst>
          </p:cNvPr>
          <p:cNvSpPr/>
          <p:nvPr/>
        </p:nvSpPr>
        <p:spPr>
          <a:xfrm>
            <a:off x="611560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149976-24FE-934E-B511-AA46244B25A6}"/>
              </a:ext>
            </a:extLst>
          </p:cNvPr>
          <p:cNvSpPr/>
          <p:nvPr/>
        </p:nvSpPr>
        <p:spPr>
          <a:xfrm>
            <a:off x="1703159" y="4571081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813A74-593B-6140-8A94-290E1473E0A2}"/>
              </a:ext>
            </a:extLst>
          </p:cNvPr>
          <p:cNvSpPr txBox="1"/>
          <p:nvPr/>
        </p:nvSpPr>
        <p:spPr>
          <a:xfrm>
            <a:off x="318410" y="1552786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User 1</a:t>
            </a:r>
            <a:r>
              <a:rPr lang="de-DE" dirty="0"/>
              <a:t>, </a:t>
            </a:r>
            <a:r>
              <a:rPr lang="de-DE" dirty="0">
                <a:solidFill>
                  <a:srgbClr val="032EF0"/>
                </a:solidFill>
              </a:rPr>
              <a:t>User 2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44557DCD-7952-6E47-94B4-D8EF72A10923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2320784" y="2227131"/>
            <a:ext cx="1939537" cy="409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79A6045-C358-8140-89C0-3E83EEBD759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697047" y="1092847"/>
            <a:ext cx="1" cy="535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E2F1141A-53FE-9D4B-BA42-3C70363B276E}"/>
              </a:ext>
            </a:extLst>
          </p:cNvPr>
          <p:cNvCxnSpPr>
            <a:cxnSpLocks/>
            <a:stCxn id="7" idx="5"/>
            <a:endCxn id="39" idx="0"/>
          </p:cNvCxnSpPr>
          <p:nvPr/>
        </p:nvCxnSpPr>
        <p:spPr>
          <a:xfrm>
            <a:off x="5133774" y="2227131"/>
            <a:ext cx="1712345" cy="40978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2D5FB56-C8A5-C843-9909-1D0FF091A092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1229185" y="3236013"/>
            <a:ext cx="654872" cy="314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DDA9C61-04CB-5647-A39C-3DD86091086E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1229185" y="4252824"/>
            <a:ext cx="1091599" cy="318257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2BE59E0-C43C-1147-92E6-DDF2D66D9820}"/>
              </a:ext>
            </a:extLst>
          </p:cNvPr>
          <p:cNvCxnSpPr>
            <a:cxnSpLocks/>
            <a:stCxn id="9" idx="5"/>
            <a:endCxn id="10" idx="0"/>
          </p:cNvCxnSpPr>
          <p:nvPr/>
        </p:nvCxnSpPr>
        <p:spPr>
          <a:xfrm>
            <a:off x="2757510" y="3236013"/>
            <a:ext cx="701119" cy="31492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44D6E2A-C90D-3749-8BDC-366F8D9A670F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flipH="1">
            <a:off x="2320784" y="4252824"/>
            <a:ext cx="1137845" cy="31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A6F8CB78-EE97-BC49-AB09-118A074F6068}"/>
              </a:ext>
            </a:extLst>
          </p:cNvPr>
          <p:cNvSpPr/>
          <p:nvPr/>
        </p:nvSpPr>
        <p:spPr>
          <a:xfrm>
            <a:off x="6228494" y="2636912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 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7DAC5F5-7285-D74D-B10B-1CFB9515A227}"/>
              </a:ext>
            </a:extLst>
          </p:cNvPr>
          <p:cNvSpPr/>
          <p:nvPr/>
        </p:nvSpPr>
        <p:spPr>
          <a:xfrm>
            <a:off x="7366339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N1,C2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70B6D-56F8-4F48-BE72-CF64DA8DD9DD}"/>
              </a:ext>
            </a:extLst>
          </p:cNvPr>
          <p:cNvSpPr/>
          <p:nvPr/>
        </p:nvSpPr>
        <p:spPr>
          <a:xfrm>
            <a:off x="5136895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538681A-9191-A047-A530-42F5DDB7AB70}"/>
              </a:ext>
            </a:extLst>
          </p:cNvPr>
          <p:cNvSpPr/>
          <p:nvPr/>
        </p:nvSpPr>
        <p:spPr>
          <a:xfrm>
            <a:off x="6228494" y="4571081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T1,C2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7B38F2FD-E142-7948-8C54-E9FE72D2136D}"/>
              </a:ext>
            </a:extLst>
          </p:cNvPr>
          <p:cNvCxnSpPr>
            <a:cxnSpLocks/>
            <a:stCxn id="39" idx="3"/>
            <a:endCxn id="41" idx="0"/>
          </p:cNvCxnSpPr>
          <p:nvPr/>
        </p:nvCxnSpPr>
        <p:spPr>
          <a:xfrm flipH="1">
            <a:off x="5754520" y="3236013"/>
            <a:ext cx="654872" cy="314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F5E9F43E-B3D0-784F-A346-3DF2325731AE}"/>
              </a:ext>
            </a:extLst>
          </p:cNvPr>
          <p:cNvCxnSpPr>
            <a:cxnSpLocks/>
            <a:stCxn id="41" idx="4"/>
            <a:endCxn id="42" idx="0"/>
          </p:cNvCxnSpPr>
          <p:nvPr/>
        </p:nvCxnSpPr>
        <p:spPr>
          <a:xfrm>
            <a:off x="5754520" y="4252824"/>
            <a:ext cx="1091599" cy="318257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8DC50EBC-77FB-A547-966F-AEDFF5DA2766}"/>
              </a:ext>
            </a:extLst>
          </p:cNvPr>
          <p:cNvCxnSpPr>
            <a:cxnSpLocks/>
            <a:stCxn id="39" idx="5"/>
            <a:endCxn id="40" idx="0"/>
          </p:cNvCxnSpPr>
          <p:nvPr/>
        </p:nvCxnSpPr>
        <p:spPr>
          <a:xfrm>
            <a:off x="7282845" y="3236013"/>
            <a:ext cx="701119" cy="31492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D1E987E-40CF-1841-B2A8-01D7F45AFF25}"/>
              </a:ext>
            </a:extLst>
          </p:cNvPr>
          <p:cNvCxnSpPr>
            <a:cxnSpLocks/>
            <a:stCxn id="40" idx="4"/>
            <a:endCxn id="42" idx="0"/>
          </p:cNvCxnSpPr>
          <p:nvPr/>
        </p:nvCxnSpPr>
        <p:spPr>
          <a:xfrm flipH="1">
            <a:off x="6846119" y="4252824"/>
            <a:ext cx="1137845" cy="31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krümmte Verbindung 51">
            <a:extLst>
              <a:ext uri="{FF2B5EF4-FFF2-40B4-BE49-F238E27FC236}">
                <a16:creationId xmlns:a16="http://schemas.microsoft.com/office/drawing/2014/main" id="{0D303E8A-CD8F-FA43-A708-C48A1C71D935}"/>
              </a:ext>
            </a:extLst>
          </p:cNvPr>
          <p:cNvCxnSpPr>
            <a:stCxn id="11" idx="1"/>
            <a:endCxn id="7" idx="2"/>
          </p:cNvCxnSpPr>
          <p:nvPr/>
        </p:nvCxnSpPr>
        <p:spPr>
          <a:xfrm rot="5400000" flipH="1" flipV="1">
            <a:off x="1598566" y="1172867"/>
            <a:ext cx="1674748" cy="3286965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krümmte Verbindung 52">
            <a:extLst>
              <a:ext uri="{FF2B5EF4-FFF2-40B4-BE49-F238E27FC236}">
                <a16:creationId xmlns:a16="http://schemas.microsoft.com/office/drawing/2014/main" id="{41A7041F-EBDA-144B-9E0D-0779E04DF8EA}"/>
              </a:ext>
            </a:extLst>
          </p:cNvPr>
          <p:cNvCxnSpPr>
            <a:cxnSpLocks/>
            <a:stCxn id="40" idx="7"/>
            <a:endCxn id="7" idx="6"/>
          </p:cNvCxnSpPr>
          <p:nvPr/>
        </p:nvCxnSpPr>
        <p:spPr>
          <a:xfrm rot="16200000" flipV="1">
            <a:off x="6030307" y="1263340"/>
            <a:ext cx="1674748" cy="3106018"/>
          </a:xfrm>
          <a:prstGeom prst="curvedConnector2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krümmte Verbindung 59">
            <a:extLst>
              <a:ext uri="{FF2B5EF4-FFF2-40B4-BE49-F238E27FC236}">
                <a16:creationId xmlns:a16="http://schemas.microsoft.com/office/drawing/2014/main" id="{D13D8A9F-F5E0-C942-84A0-9F57AC66D70D}"/>
              </a:ext>
            </a:extLst>
          </p:cNvPr>
          <p:cNvCxnSpPr>
            <a:cxnSpLocks/>
            <a:stCxn id="12" idx="6"/>
            <a:endCxn id="39" idx="2"/>
          </p:cNvCxnSpPr>
          <p:nvPr/>
        </p:nvCxnSpPr>
        <p:spPr>
          <a:xfrm flipV="1">
            <a:off x="2938408" y="2987857"/>
            <a:ext cx="3290086" cy="1934169"/>
          </a:xfrm>
          <a:prstGeom prst="curvedConnector3">
            <a:avLst>
              <a:gd name="adj1" fmla="val 43174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krümmte Verbindung 62">
            <a:extLst>
              <a:ext uri="{FF2B5EF4-FFF2-40B4-BE49-F238E27FC236}">
                <a16:creationId xmlns:a16="http://schemas.microsoft.com/office/drawing/2014/main" id="{2396C7B1-EC8B-5E4D-A95B-4E891A6BE401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rot="10800000">
            <a:off x="2938408" y="2987858"/>
            <a:ext cx="3290086" cy="1934169"/>
          </a:xfrm>
          <a:prstGeom prst="curvedConnector3">
            <a:avLst>
              <a:gd name="adj1" fmla="val 39761"/>
            </a:avLst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B2C11AB-8068-A946-9099-E288E7928AAD}"/>
                  </a:ext>
                </a:extLst>
              </p:cNvPr>
              <p:cNvSpPr txBox="1"/>
              <p:nvPr/>
            </p:nvSpPr>
            <p:spPr>
              <a:xfrm>
                <a:off x="483535" y="5424258"/>
                <a:ext cx="71854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Conditioned </a:t>
                </a:r>
                <a:r>
                  <a:rPr lang="de-DE" dirty="0" err="1"/>
                  <a:t>liveness</a:t>
                </a:r>
                <a:r>
                  <a:rPr lang="de-DE" dirty="0"/>
                  <a:t> </a:t>
                </a:r>
                <a:r>
                  <a:rPr lang="de-DE" dirty="0" err="1"/>
                  <a:t>fulfilled</a:t>
                </a:r>
                <a:r>
                  <a:rPr lang="de-DE" dirty="0"/>
                  <a:t>?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? 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Yes! In </a:t>
                </a:r>
                <a:r>
                  <a:rPr lang="de-DE" dirty="0" err="1"/>
                  <a:t>every</a:t>
                </a:r>
                <a:r>
                  <a:rPr lang="de-DE" dirty="0"/>
                  <a:t> </a:t>
                </a:r>
                <a:r>
                  <a:rPr lang="de-DE" dirty="0" err="1"/>
                  <a:t>path</a:t>
                </a:r>
                <a:r>
                  <a:rPr lang="de-DE" dirty="0"/>
                  <a:t>: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holds</a:t>
                </a:r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eventually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holds</a:t>
                </a: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B2C11AB-8068-A946-9099-E288E7928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35" y="5424258"/>
                <a:ext cx="7185436" cy="646331"/>
              </a:xfrm>
              <a:prstGeom prst="rect">
                <a:avLst/>
              </a:prstGeom>
              <a:blipFill>
                <a:blip r:embed="rId2"/>
                <a:stretch>
                  <a:fillRect l="-353" t="-5769" b="-1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14973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B6B0E-1275-3946-AB58-6B5C56A3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Mutual </a:t>
            </a:r>
            <a:r>
              <a:rPr lang="de-DE" dirty="0" err="1"/>
              <a:t>Exclusion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068D9B-BAD9-2E4D-B191-5B8DD96F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25</a:t>
            </a:fld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C10D08-4BFA-8F44-9FB9-B0F47B537455}"/>
              </a:ext>
            </a:extLst>
          </p:cNvPr>
          <p:cNvSpPr/>
          <p:nvPr/>
        </p:nvSpPr>
        <p:spPr>
          <a:xfrm>
            <a:off x="4079423" y="1628030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635CBD-3FBB-F843-AE04-E183F6776D0D}"/>
              </a:ext>
            </a:extLst>
          </p:cNvPr>
          <p:cNvSpPr txBox="1"/>
          <p:nvPr/>
        </p:nvSpPr>
        <p:spPr>
          <a:xfrm>
            <a:off x="338198" y="1187460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= </a:t>
            </a:r>
            <a:r>
              <a:rPr lang="de-DE" dirty="0" err="1"/>
              <a:t>noncritical</a:t>
            </a:r>
            <a:r>
              <a:rPr lang="de-DE" dirty="0"/>
              <a:t>, T = </a:t>
            </a:r>
            <a:r>
              <a:rPr lang="de-DE" dirty="0" err="1"/>
              <a:t>trying</a:t>
            </a:r>
            <a:r>
              <a:rPr lang="de-DE" dirty="0"/>
              <a:t>, C= </a:t>
            </a:r>
            <a:r>
              <a:rPr lang="de-DE" dirty="0" err="1"/>
              <a:t>critical</a:t>
            </a:r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9391FE-E95D-8742-97D5-CB6A2848152C}"/>
              </a:ext>
            </a:extLst>
          </p:cNvPr>
          <p:cNvSpPr/>
          <p:nvPr/>
        </p:nvSpPr>
        <p:spPr>
          <a:xfrm>
            <a:off x="1703159" y="2636912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9FD96-1AED-5D4B-98E4-ABF910E1FF2C}"/>
              </a:ext>
            </a:extLst>
          </p:cNvPr>
          <p:cNvSpPr/>
          <p:nvPr/>
        </p:nvSpPr>
        <p:spPr>
          <a:xfrm>
            <a:off x="2841004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CE0FB2-9FDA-C946-B1B8-CE5C8AB021F1}"/>
              </a:ext>
            </a:extLst>
          </p:cNvPr>
          <p:cNvSpPr/>
          <p:nvPr/>
        </p:nvSpPr>
        <p:spPr>
          <a:xfrm>
            <a:off x="611560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149976-24FE-934E-B511-AA46244B25A6}"/>
              </a:ext>
            </a:extLst>
          </p:cNvPr>
          <p:cNvSpPr/>
          <p:nvPr/>
        </p:nvSpPr>
        <p:spPr>
          <a:xfrm>
            <a:off x="1703159" y="4571081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813A74-593B-6140-8A94-290E1473E0A2}"/>
              </a:ext>
            </a:extLst>
          </p:cNvPr>
          <p:cNvSpPr txBox="1"/>
          <p:nvPr/>
        </p:nvSpPr>
        <p:spPr>
          <a:xfrm>
            <a:off x="318410" y="1552786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User 1</a:t>
            </a:r>
            <a:r>
              <a:rPr lang="de-DE" dirty="0"/>
              <a:t>, </a:t>
            </a:r>
            <a:r>
              <a:rPr lang="de-DE" dirty="0">
                <a:solidFill>
                  <a:srgbClr val="032EF0"/>
                </a:solidFill>
              </a:rPr>
              <a:t>User 2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44557DCD-7952-6E47-94B4-D8EF72A10923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2320784" y="2227131"/>
            <a:ext cx="1939537" cy="409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79A6045-C358-8140-89C0-3E83EEBD759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697047" y="1092847"/>
            <a:ext cx="1" cy="535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E2F1141A-53FE-9D4B-BA42-3C70363B276E}"/>
              </a:ext>
            </a:extLst>
          </p:cNvPr>
          <p:cNvCxnSpPr>
            <a:cxnSpLocks/>
            <a:stCxn id="7" idx="5"/>
            <a:endCxn id="39" idx="0"/>
          </p:cNvCxnSpPr>
          <p:nvPr/>
        </p:nvCxnSpPr>
        <p:spPr>
          <a:xfrm>
            <a:off x="5133774" y="2227131"/>
            <a:ext cx="1712345" cy="40978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2D5FB56-C8A5-C843-9909-1D0FF091A092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1229185" y="3236013"/>
            <a:ext cx="654872" cy="314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DDA9C61-04CB-5647-A39C-3DD86091086E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1229185" y="4252824"/>
            <a:ext cx="1091599" cy="318257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2BE59E0-C43C-1147-92E6-DDF2D66D9820}"/>
              </a:ext>
            </a:extLst>
          </p:cNvPr>
          <p:cNvCxnSpPr>
            <a:cxnSpLocks/>
            <a:stCxn id="9" idx="5"/>
            <a:endCxn id="10" idx="0"/>
          </p:cNvCxnSpPr>
          <p:nvPr/>
        </p:nvCxnSpPr>
        <p:spPr>
          <a:xfrm>
            <a:off x="2757510" y="3236013"/>
            <a:ext cx="701119" cy="31492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44D6E2A-C90D-3749-8BDC-366F8D9A670F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flipH="1">
            <a:off x="2320784" y="4252824"/>
            <a:ext cx="1137845" cy="31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A6F8CB78-EE97-BC49-AB09-118A074F6068}"/>
              </a:ext>
            </a:extLst>
          </p:cNvPr>
          <p:cNvSpPr/>
          <p:nvPr/>
        </p:nvSpPr>
        <p:spPr>
          <a:xfrm>
            <a:off x="6228494" y="2636912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 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7DAC5F5-7285-D74D-B10B-1CFB9515A227}"/>
              </a:ext>
            </a:extLst>
          </p:cNvPr>
          <p:cNvSpPr/>
          <p:nvPr/>
        </p:nvSpPr>
        <p:spPr>
          <a:xfrm>
            <a:off x="7366339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N1,C2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70B6D-56F8-4F48-BE72-CF64DA8DD9DD}"/>
              </a:ext>
            </a:extLst>
          </p:cNvPr>
          <p:cNvSpPr/>
          <p:nvPr/>
        </p:nvSpPr>
        <p:spPr>
          <a:xfrm>
            <a:off x="5136895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538681A-9191-A047-A530-42F5DDB7AB70}"/>
              </a:ext>
            </a:extLst>
          </p:cNvPr>
          <p:cNvSpPr/>
          <p:nvPr/>
        </p:nvSpPr>
        <p:spPr>
          <a:xfrm>
            <a:off x="6228494" y="4571081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T1,C2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7B38F2FD-E142-7948-8C54-E9FE72D2136D}"/>
              </a:ext>
            </a:extLst>
          </p:cNvPr>
          <p:cNvCxnSpPr>
            <a:cxnSpLocks/>
            <a:stCxn id="39" idx="3"/>
            <a:endCxn id="41" idx="0"/>
          </p:cNvCxnSpPr>
          <p:nvPr/>
        </p:nvCxnSpPr>
        <p:spPr>
          <a:xfrm flipH="1">
            <a:off x="5754520" y="3236013"/>
            <a:ext cx="654872" cy="314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F5E9F43E-B3D0-784F-A346-3DF2325731AE}"/>
              </a:ext>
            </a:extLst>
          </p:cNvPr>
          <p:cNvCxnSpPr>
            <a:cxnSpLocks/>
            <a:stCxn id="41" idx="4"/>
            <a:endCxn id="42" idx="0"/>
          </p:cNvCxnSpPr>
          <p:nvPr/>
        </p:nvCxnSpPr>
        <p:spPr>
          <a:xfrm>
            <a:off x="5754520" y="4252824"/>
            <a:ext cx="1091599" cy="318257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8DC50EBC-77FB-A547-966F-AEDFF5DA2766}"/>
              </a:ext>
            </a:extLst>
          </p:cNvPr>
          <p:cNvCxnSpPr>
            <a:cxnSpLocks/>
            <a:stCxn id="39" idx="5"/>
            <a:endCxn id="40" idx="0"/>
          </p:cNvCxnSpPr>
          <p:nvPr/>
        </p:nvCxnSpPr>
        <p:spPr>
          <a:xfrm>
            <a:off x="7282845" y="3236013"/>
            <a:ext cx="701119" cy="31492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D1E987E-40CF-1841-B2A8-01D7F45AFF25}"/>
              </a:ext>
            </a:extLst>
          </p:cNvPr>
          <p:cNvCxnSpPr>
            <a:cxnSpLocks/>
            <a:stCxn id="40" idx="4"/>
            <a:endCxn id="42" idx="0"/>
          </p:cNvCxnSpPr>
          <p:nvPr/>
        </p:nvCxnSpPr>
        <p:spPr>
          <a:xfrm flipH="1">
            <a:off x="6846119" y="4252824"/>
            <a:ext cx="1137845" cy="31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krümmte Verbindung 51">
            <a:extLst>
              <a:ext uri="{FF2B5EF4-FFF2-40B4-BE49-F238E27FC236}">
                <a16:creationId xmlns:a16="http://schemas.microsoft.com/office/drawing/2014/main" id="{0D303E8A-CD8F-FA43-A708-C48A1C71D935}"/>
              </a:ext>
            </a:extLst>
          </p:cNvPr>
          <p:cNvCxnSpPr>
            <a:stCxn id="11" idx="1"/>
            <a:endCxn id="7" idx="2"/>
          </p:cNvCxnSpPr>
          <p:nvPr/>
        </p:nvCxnSpPr>
        <p:spPr>
          <a:xfrm rot="5400000" flipH="1" flipV="1">
            <a:off x="1598566" y="1172867"/>
            <a:ext cx="1674748" cy="3286965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krümmte Verbindung 52">
            <a:extLst>
              <a:ext uri="{FF2B5EF4-FFF2-40B4-BE49-F238E27FC236}">
                <a16:creationId xmlns:a16="http://schemas.microsoft.com/office/drawing/2014/main" id="{41A7041F-EBDA-144B-9E0D-0779E04DF8EA}"/>
              </a:ext>
            </a:extLst>
          </p:cNvPr>
          <p:cNvCxnSpPr>
            <a:cxnSpLocks/>
            <a:stCxn id="40" idx="7"/>
            <a:endCxn id="7" idx="6"/>
          </p:cNvCxnSpPr>
          <p:nvPr/>
        </p:nvCxnSpPr>
        <p:spPr>
          <a:xfrm rot="16200000" flipV="1">
            <a:off x="6030307" y="1263340"/>
            <a:ext cx="1674748" cy="3106018"/>
          </a:xfrm>
          <a:prstGeom prst="curvedConnector2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krümmte Verbindung 59">
            <a:extLst>
              <a:ext uri="{FF2B5EF4-FFF2-40B4-BE49-F238E27FC236}">
                <a16:creationId xmlns:a16="http://schemas.microsoft.com/office/drawing/2014/main" id="{D13D8A9F-F5E0-C942-84A0-9F57AC66D70D}"/>
              </a:ext>
            </a:extLst>
          </p:cNvPr>
          <p:cNvCxnSpPr>
            <a:cxnSpLocks/>
            <a:stCxn id="12" idx="6"/>
            <a:endCxn id="39" idx="2"/>
          </p:cNvCxnSpPr>
          <p:nvPr/>
        </p:nvCxnSpPr>
        <p:spPr>
          <a:xfrm flipV="1">
            <a:off x="2938408" y="2987857"/>
            <a:ext cx="3290086" cy="1934169"/>
          </a:xfrm>
          <a:prstGeom prst="curvedConnector3">
            <a:avLst>
              <a:gd name="adj1" fmla="val 43174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krümmte Verbindung 62">
            <a:extLst>
              <a:ext uri="{FF2B5EF4-FFF2-40B4-BE49-F238E27FC236}">
                <a16:creationId xmlns:a16="http://schemas.microsoft.com/office/drawing/2014/main" id="{2396C7B1-EC8B-5E4D-A95B-4E891A6BE401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rot="10800000">
            <a:off x="2938408" y="2987858"/>
            <a:ext cx="3290086" cy="1934169"/>
          </a:xfrm>
          <a:prstGeom prst="curvedConnector3">
            <a:avLst>
              <a:gd name="adj1" fmla="val 39761"/>
            </a:avLst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B2C11AB-8068-A946-9099-E288E7928AAD}"/>
                  </a:ext>
                </a:extLst>
              </p:cNvPr>
              <p:cNvSpPr txBox="1"/>
              <p:nvPr/>
            </p:nvSpPr>
            <p:spPr>
              <a:xfrm>
                <a:off x="483535" y="5424258"/>
                <a:ext cx="718543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Fairness </a:t>
                </a:r>
                <a:r>
                  <a:rPr lang="de-DE" dirty="0" err="1"/>
                  <a:t>fulfilled</a:t>
                </a:r>
                <a:r>
                  <a:rPr lang="de-DE" dirty="0"/>
                  <a:t>?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No</a:t>
                </a:r>
                <a:r>
                  <a:rPr lang="de-DE" dirty="0"/>
                  <a:t>! Blue </a:t>
                </a:r>
                <a:r>
                  <a:rPr lang="de-DE" dirty="0" err="1"/>
                  <a:t>cyclic</a:t>
                </a:r>
                <a:r>
                  <a:rPr lang="de-DE" dirty="0"/>
                  <a:t> </a:t>
                </a:r>
                <a:r>
                  <a:rPr lang="de-DE" dirty="0" err="1"/>
                  <a:t>path</a:t>
                </a:r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counterexample</a:t>
                </a:r>
                <a:r>
                  <a:rPr lang="de-DE" dirty="0"/>
                  <a:t>. </a:t>
                </a: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B2C11AB-8068-A946-9099-E288E7928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35" y="5424258"/>
                <a:ext cx="7185436" cy="646331"/>
              </a:xfrm>
              <a:prstGeom prst="rect">
                <a:avLst/>
              </a:prstGeom>
              <a:blipFill>
                <a:blip r:embed="rId2"/>
                <a:stretch>
                  <a:fillRect l="-353" t="-5769" b="-1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02886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5B6B0E-1275-3946-AB58-6B5C56A383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Example</a:t>
            </a:r>
            <a:r>
              <a:rPr lang="de-DE" dirty="0"/>
              <a:t>: Mutual </a:t>
            </a:r>
            <a:r>
              <a:rPr lang="de-DE" dirty="0" err="1"/>
              <a:t>Exclusion</a:t>
            </a:r>
            <a:r>
              <a:rPr lang="de-DE" dirty="0"/>
              <a:t> 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4068D9B-BAD9-2E4D-B191-5B8DD96F309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26</a:t>
            </a:fld>
            <a:endParaRPr lang="de-DE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96C10D08-4BFA-8F44-9FB9-B0F47B537455}"/>
              </a:ext>
            </a:extLst>
          </p:cNvPr>
          <p:cNvSpPr/>
          <p:nvPr/>
        </p:nvSpPr>
        <p:spPr>
          <a:xfrm>
            <a:off x="4079423" y="1628030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turn=0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CD635CBD-3FBB-F843-AE04-E183F6776D0D}"/>
              </a:ext>
            </a:extLst>
          </p:cNvPr>
          <p:cNvSpPr txBox="1"/>
          <p:nvPr/>
        </p:nvSpPr>
        <p:spPr>
          <a:xfrm>
            <a:off x="338198" y="1187460"/>
            <a:ext cx="36695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N = </a:t>
            </a:r>
            <a:r>
              <a:rPr lang="de-DE" dirty="0" err="1"/>
              <a:t>noncritical</a:t>
            </a:r>
            <a:r>
              <a:rPr lang="de-DE" dirty="0"/>
              <a:t>, T = </a:t>
            </a:r>
            <a:r>
              <a:rPr lang="de-DE" dirty="0" err="1"/>
              <a:t>trying</a:t>
            </a:r>
            <a:r>
              <a:rPr lang="de-DE" dirty="0"/>
              <a:t>, C= </a:t>
            </a:r>
            <a:r>
              <a:rPr lang="de-DE" dirty="0" err="1"/>
              <a:t>critical</a:t>
            </a:r>
            <a:endParaRPr lang="de-DE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59391FE-E95D-8742-97D5-CB6A2848152C}"/>
              </a:ext>
            </a:extLst>
          </p:cNvPr>
          <p:cNvSpPr/>
          <p:nvPr/>
        </p:nvSpPr>
        <p:spPr>
          <a:xfrm>
            <a:off x="1703159" y="2636912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2E9FD96-1AED-5D4B-98E4-ABF910E1FF2C}"/>
              </a:ext>
            </a:extLst>
          </p:cNvPr>
          <p:cNvSpPr/>
          <p:nvPr/>
        </p:nvSpPr>
        <p:spPr>
          <a:xfrm>
            <a:off x="2841004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1CE0FB2-9FDA-C946-B1B8-CE5C8AB021F1}"/>
              </a:ext>
            </a:extLst>
          </p:cNvPr>
          <p:cNvSpPr/>
          <p:nvPr/>
        </p:nvSpPr>
        <p:spPr>
          <a:xfrm>
            <a:off x="611560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C1,N2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1A149976-24FE-934E-B511-AA46244B25A6}"/>
              </a:ext>
            </a:extLst>
          </p:cNvPr>
          <p:cNvSpPr/>
          <p:nvPr/>
        </p:nvSpPr>
        <p:spPr>
          <a:xfrm>
            <a:off x="1703159" y="4571081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C1,T2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turn=1</a:t>
            </a:r>
          </a:p>
        </p:txBody>
      </p:sp>
      <p:sp>
        <p:nvSpPr>
          <p:cNvPr id="17" name="Textfeld 16">
            <a:extLst>
              <a:ext uri="{FF2B5EF4-FFF2-40B4-BE49-F238E27FC236}">
                <a16:creationId xmlns:a16="http://schemas.microsoft.com/office/drawing/2014/main" id="{87813A74-593B-6140-8A94-290E1473E0A2}"/>
              </a:ext>
            </a:extLst>
          </p:cNvPr>
          <p:cNvSpPr txBox="1"/>
          <p:nvPr/>
        </p:nvSpPr>
        <p:spPr>
          <a:xfrm>
            <a:off x="318410" y="1552786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>
                <a:solidFill>
                  <a:srgbClr val="FF0000"/>
                </a:solidFill>
              </a:rPr>
              <a:t>User 1</a:t>
            </a:r>
            <a:r>
              <a:rPr lang="de-DE" dirty="0"/>
              <a:t>, </a:t>
            </a:r>
            <a:r>
              <a:rPr lang="de-DE" dirty="0">
                <a:solidFill>
                  <a:srgbClr val="032EF0"/>
                </a:solidFill>
              </a:rPr>
              <a:t>User 2</a:t>
            </a:r>
          </a:p>
        </p:txBody>
      </p:sp>
      <p:cxnSp>
        <p:nvCxnSpPr>
          <p:cNvPr id="5" name="Gerade Verbindung mit Pfeil 4">
            <a:extLst>
              <a:ext uri="{FF2B5EF4-FFF2-40B4-BE49-F238E27FC236}">
                <a16:creationId xmlns:a16="http://schemas.microsoft.com/office/drawing/2014/main" id="{44557DCD-7952-6E47-94B4-D8EF72A10923}"/>
              </a:ext>
            </a:extLst>
          </p:cNvPr>
          <p:cNvCxnSpPr>
            <a:cxnSpLocks/>
            <a:stCxn id="7" idx="3"/>
            <a:endCxn id="9" idx="0"/>
          </p:cNvCxnSpPr>
          <p:nvPr/>
        </p:nvCxnSpPr>
        <p:spPr>
          <a:xfrm flipH="1">
            <a:off x="2320784" y="2227131"/>
            <a:ext cx="1939537" cy="40978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Gerade Verbindung mit Pfeil 17">
            <a:extLst>
              <a:ext uri="{FF2B5EF4-FFF2-40B4-BE49-F238E27FC236}">
                <a16:creationId xmlns:a16="http://schemas.microsoft.com/office/drawing/2014/main" id="{B79A6045-C358-8140-89C0-3E83EEBD7597}"/>
              </a:ext>
            </a:extLst>
          </p:cNvPr>
          <p:cNvCxnSpPr>
            <a:cxnSpLocks/>
            <a:endCxn id="7" idx="0"/>
          </p:cNvCxnSpPr>
          <p:nvPr/>
        </p:nvCxnSpPr>
        <p:spPr>
          <a:xfrm>
            <a:off x="4697047" y="1092847"/>
            <a:ext cx="1" cy="535183"/>
          </a:xfrm>
          <a:prstGeom prst="straightConnector1">
            <a:avLst/>
          </a:prstGeom>
          <a:ln w="38100"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mit Pfeil 19">
            <a:extLst>
              <a:ext uri="{FF2B5EF4-FFF2-40B4-BE49-F238E27FC236}">
                <a16:creationId xmlns:a16="http://schemas.microsoft.com/office/drawing/2014/main" id="{E2F1141A-53FE-9D4B-BA42-3C70363B276E}"/>
              </a:ext>
            </a:extLst>
          </p:cNvPr>
          <p:cNvCxnSpPr>
            <a:cxnSpLocks/>
            <a:stCxn id="7" idx="5"/>
            <a:endCxn id="39" idx="0"/>
          </p:cNvCxnSpPr>
          <p:nvPr/>
        </p:nvCxnSpPr>
        <p:spPr>
          <a:xfrm>
            <a:off x="5133774" y="2227131"/>
            <a:ext cx="1712345" cy="40978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Gerade Verbindung mit Pfeil 24">
            <a:extLst>
              <a:ext uri="{FF2B5EF4-FFF2-40B4-BE49-F238E27FC236}">
                <a16:creationId xmlns:a16="http://schemas.microsoft.com/office/drawing/2014/main" id="{72D5FB56-C8A5-C843-9909-1D0FF091A092}"/>
              </a:ext>
            </a:extLst>
          </p:cNvPr>
          <p:cNvCxnSpPr>
            <a:cxnSpLocks/>
            <a:stCxn id="9" idx="3"/>
            <a:endCxn id="11" idx="0"/>
          </p:cNvCxnSpPr>
          <p:nvPr/>
        </p:nvCxnSpPr>
        <p:spPr>
          <a:xfrm flipH="1">
            <a:off x="1229185" y="3236013"/>
            <a:ext cx="654872" cy="314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Gerade Verbindung mit Pfeil 27">
            <a:extLst>
              <a:ext uri="{FF2B5EF4-FFF2-40B4-BE49-F238E27FC236}">
                <a16:creationId xmlns:a16="http://schemas.microsoft.com/office/drawing/2014/main" id="{3DDA9C61-04CB-5647-A39C-3DD86091086E}"/>
              </a:ext>
            </a:extLst>
          </p:cNvPr>
          <p:cNvCxnSpPr>
            <a:cxnSpLocks/>
            <a:stCxn id="11" idx="4"/>
            <a:endCxn id="12" idx="0"/>
          </p:cNvCxnSpPr>
          <p:nvPr/>
        </p:nvCxnSpPr>
        <p:spPr>
          <a:xfrm>
            <a:off x="1229185" y="4252824"/>
            <a:ext cx="1091599" cy="318257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Gerade Verbindung mit Pfeil 30">
            <a:extLst>
              <a:ext uri="{FF2B5EF4-FFF2-40B4-BE49-F238E27FC236}">
                <a16:creationId xmlns:a16="http://schemas.microsoft.com/office/drawing/2014/main" id="{12BE59E0-C43C-1147-92E6-DDF2D66D9820}"/>
              </a:ext>
            </a:extLst>
          </p:cNvPr>
          <p:cNvCxnSpPr>
            <a:cxnSpLocks/>
            <a:stCxn id="9" idx="5"/>
            <a:endCxn id="10" idx="0"/>
          </p:cNvCxnSpPr>
          <p:nvPr/>
        </p:nvCxnSpPr>
        <p:spPr>
          <a:xfrm>
            <a:off x="2757510" y="3236013"/>
            <a:ext cx="701119" cy="31492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Gerade Verbindung mit Pfeil 33">
            <a:extLst>
              <a:ext uri="{FF2B5EF4-FFF2-40B4-BE49-F238E27FC236}">
                <a16:creationId xmlns:a16="http://schemas.microsoft.com/office/drawing/2014/main" id="{744D6E2A-C90D-3749-8BDC-366F8D9A670F}"/>
              </a:ext>
            </a:extLst>
          </p:cNvPr>
          <p:cNvCxnSpPr>
            <a:cxnSpLocks/>
            <a:stCxn id="10" idx="4"/>
            <a:endCxn id="12" idx="0"/>
          </p:cNvCxnSpPr>
          <p:nvPr/>
        </p:nvCxnSpPr>
        <p:spPr>
          <a:xfrm flipH="1">
            <a:off x="2320784" y="4252824"/>
            <a:ext cx="1137845" cy="31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A6F8CB78-EE97-BC49-AB09-118A074F6068}"/>
              </a:ext>
            </a:extLst>
          </p:cNvPr>
          <p:cNvSpPr/>
          <p:nvPr/>
        </p:nvSpPr>
        <p:spPr>
          <a:xfrm>
            <a:off x="6228494" y="2636912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 2</a:t>
            </a:r>
          </a:p>
        </p:txBody>
      </p:sp>
      <p:sp>
        <p:nvSpPr>
          <p:cNvPr id="40" name="Oval 39">
            <a:extLst>
              <a:ext uri="{FF2B5EF4-FFF2-40B4-BE49-F238E27FC236}">
                <a16:creationId xmlns:a16="http://schemas.microsoft.com/office/drawing/2014/main" id="{E7DAC5F5-7285-D74D-B10B-1CFB9515A227}"/>
              </a:ext>
            </a:extLst>
          </p:cNvPr>
          <p:cNvSpPr/>
          <p:nvPr/>
        </p:nvSpPr>
        <p:spPr>
          <a:xfrm>
            <a:off x="7366339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N1,C2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sp>
        <p:nvSpPr>
          <p:cNvPr id="41" name="Oval 40">
            <a:extLst>
              <a:ext uri="{FF2B5EF4-FFF2-40B4-BE49-F238E27FC236}">
                <a16:creationId xmlns:a16="http://schemas.microsoft.com/office/drawing/2014/main" id="{4B270B6D-56F8-4F48-BE72-CF64DA8DD9DD}"/>
              </a:ext>
            </a:extLst>
          </p:cNvPr>
          <p:cNvSpPr/>
          <p:nvPr/>
        </p:nvSpPr>
        <p:spPr>
          <a:xfrm>
            <a:off x="5136895" y="3550934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T1,T2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sp>
        <p:nvSpPr>
          <p:cNvPr id="42" name="Oval 41">
            <a:extLst>
              <a:ext uri="{FF2B5EF4-FFF2-40B4-BE49-F238E27FC236}">
                <a16:creationId xmlns:a16="http://schemas.microsoft.com/office/drawing/2014/main" id="{9538681A-9191-A047-A530-42F5DDB7AB70}"/>
              </a:ext>
            </a:extLst>
          </p:cNvPr>
          <p:cNvSpPr/>
          <p:nvPr/>
        </p:nvSpPr>
        <p:spPr>
          <a:xfrm>
            <a:off x="6228494" y="4571081"/>
            <a:ext cx="1235249" cy="701890"/>
          </a:xfrm>
          <a:prstGeom prst="ellipse">
            <a:avLst/>
          </a:prstGeom>
          <a:solidFill>
            <a:srgbClr val="DAD9D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DE" sz="1200" dirty="0">
                <a:solidFill>
                  <a:schemeClr val="tx1"/>
                </a:solidFill>
              </a:rPr>
              <a:t>T1,C2</a:t>
            </a:r>
          </a:p>
          <a:p>
            <a:pPr algn="ctr"/>
            <a:r>
              <a:rPr lang="de-DE" sz="1200" dirty="0">
                <a:solidFill>
                  <a:schemeClr val="tx1"/>
                </a:solidFill>
              </a:rPr>
              <a:t>turn=2</a:t>
            </a:r>
          </a:p>
        </p:txBody>
      </p:sp>
      <p:cxnSp>
        <p:nvCxnSpPr>
          <p:cNvPr id="43" name="Gerade Verbindung mit Pfeil 42">
            <a:extLst>
              <a:ext uri="{FF2B5EF4-FFF2-40B4-BE49-F238E27FC236}">
                <a16:creationId xmlns:a16="http://schemas.microsoft.com/office/drawing/2014/main" id="{7B38F2FD-E142-7948-8C54-E9FE72D2136D}"/>
              </a:ext>
            </a:extLst>
          </p:cNvPr>
          <p:cNvCxnSpPr>
            <a:cxnSpLocks/>
            <a:stCxn id="39" idx="3"/>
            <a:endCxn id="41" idx="0"/>
          </p:cNvCxnSpPr>
          <p:nvPr/>
        </p:nvCxnSpPr>
        <p:spPr>
          <a:xfrm flipH="1">
            <a:off x="5754520" y="3236013"/>
            <a:ext cx="654872" cy="314921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Gerade Verbindung mit Pfeil 43">
            <a:extLst>
              <a:ext uri="{FF2B5EF4-FFF2-40B4-BE49-F238E27FC236}">
                <a16:creationId xmlns:a16="http://schemas.microsoft.com/office/drawing/2014/main" id="{F5E9F43E-B3D0-784F-A346-3DF2325731AE}"/>
              </a:ext>
            </a:extLst>
          </p:cNvPr>
          <p:cNvCxnSpPr>
            <a:cxnSpLocks/>
            <a:stCxn id="41" idx="4"/>
            <a:endCxn id="42" idx="0"/>
          </p:cNvCxnSpPr>
          <p:nvPr/>
        </p:nvCxnSpPr>
        <p:spPr>
          <a:xfrm>
            <a:off x="5754520" y="4252824"/>
            <a:ext cx="1091599" cy="318257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Gerade Verbindung mit Pfeil 44">
            <a:extLst>
              <a:ext uri="{FF2B5EF4-FFF2-40B4-BE49-F238E27FC236}">
                <a16:creationId xmlns:a16="http://schemas.microsoft.com/office/drawing/2014/main" id="{8DC50EBC-77FB-A547-966F-AEDFF5DA2766}"/>
              </a:ext>
            </a:extLst>
          </p:cNvPr>
          <p:cNvCxnSpPr>
            <a:cxnSpLocks/>
            <a:stCxn id="39" idx="5"/>
            <a:endCxn id="40" idx="0"/>
          </p:cNvCxnSpPr>
          <p:nvPr/>
        </p:nvCxnSpPr>
        <p:spPr>
          <a:xfrm>
            <a:off x="7282845" y="3236013"/>
            <a:ext cx="701119" cy="314921"/>
          </a:xfrm>
          <a:prstGeom prst="straightConnector1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Gerade Verbindung mit Pfeil 45">
            <a:extLst>
              <a:ext uri="{FF2B5EF4-FFF2-40B4-BE49-F238E27FC236}">
                <a16:creationId xmlns:a16="http://schemas.microsoft.com/office/drawing/2014/main" id="{9D1E987E-40CF-1841-B2A8-01D7F45AFF25}"/>
              </a:ext>
            </a:extLst>
          </p:cNvPr>
          <p:cNvCxnSpPr>
            <a:cxnSpLocks/>
            <a:stCxn id="40" idx="4"/>
            <a:endCxn id="42" idx="0"/>
          </p:cNvCxnSpPr>
          <p:nvPr/>
        </p:nvCxnSpPr>
        <p:spPr>
          <a:xfrm flipH="1">
            <a:off x="6846119" y="4252824"/>
            <a:ext cx="1137845" cy="318257"/>
          </a:xfrm>
          <a:prstGeom prst="straightConnector1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2" name="Gekrümmte Verbindung 51">
            <a:extLst>
              <a:ext uri="{FF2B5EF4-FFF2-40B4-BE49-F238E27FC236}">
                <a16:creationId xmlns:a16="http://schemas.microsoft.com/office/drawing/2014/main" id="{0D303E8A-CD8F-FA43-A708-C48A1C71D935}"/>
              </a:ext>
            </a:extLst>
          </p:cNvPr>
          <p:cNvCxnSpPr>
            <a:stCxn id="11" idx="1"/>
            <a:endCxn id="7" idx="2"/>
          </p:cNvCxnSpPr>
          <p:nvPr/>
        </p:nvCxnSpPr>
        <p:spPr>
          <a:xfrm rot="5400000" flipH="1" flipV="1">
            <a:off x="1598566" y="1172867"/>
            <a:ext cx="1674748" cy="3286965"/>
          </a:xfrm>
          <a:prstGeom prst="curvedConnector2">
            <a:avLst/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Gekrümmte Verbindung 52">
            <a:extLst>
              <a:ext uri="{FF2B5EF4-FFF2-40B4-BE49-F238E27FC236}">
                <a16:creationId xmlns:a16="http://schemas.microsoft.com/office/drawing/2014/main" id="{41A7041F-EBDA-144B-9E0D-0779E04DF8EA}"/>
              </a:ext>
            </a:extLst>
          </p:cNvPr>
          <p:cNvCxnSpPr>
            <a:cxnSpLocks/>
            <a:stCxn id="40" idx="7"/>
            <a:endCxn id="7" idx="6"/>
          </p:cNvCxnSpPr>
          <p:nvPr/>
        </p:nvCxnSpPr>
        <p:spPr>
          <a:xfrm rot="16200000" flipV="1">
            <a:off x="6030307" y="1263340"/>
            <a:ext cx="1674748" cy="3106018"/>
          </a:xfrm>
          <a:prstGeom prst="curvedConnector2">
            <a:avLst/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0" name="Gekrümmte Verbindung 59">
            <a:extLst>
              <a:ext uri="{FF2B5EF4-FFF2-40B4-BE49-F238E27FC236}">
                <a16:creationId xmlns:a16="http://schemas.microsoft.com/office/drawing/2014/main" id="{D13D8A9F-F5E0-C942-84A0-9F57AC66D70D}"/>
              </a:ext>
            </a:extLst>
          </p:cNvPr>
          <p:cNvCxnSpPr>
            <a:cxnSpLocks/>
            <a:stCxn id="12" idx="6"/>
            <a:endCxn id="39" idx="2"/>
          </p:cNvCxnSpPr>
          <p:nvPr/>
        </p:nvCxnSpPr>
        <p:spPr>
          <a:xfrm flipV="1">
            <a:off x="2938408" y="2987857"/>
            <a:ext cx="3290086" cy="1934169"/>
          </a:xfrm>
          <a:prstGeom prst="curvedConnector3">
            <a:avLst>
              <a:gd name="adj1" fmla="val 43174"/>
            </a:avLst>
          </a:prstGeom>
          <a:ln w="38100">
            <a:solidFill>
              <a:srgbClr val="FF00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63" name="Gekrümmte Verbindung 62">
            <a:extLst>
              <a:ext uri="{FF2B5EF4-FFF2-40B4-BE49-F238E27FC236}">
                <a16:creationId xmlns:a16="http://schemas.microsoft.com/office/drawing/2014/main" id="{2396C7B1-EC8B-5E4D-A95B-4E891A6BE401}"/>
              </a:ext>
            </a:extLst>
          </p:cNvPr>
          <p:cNvCxnSpPr>
            <a:cxnSpLocks/>
            <a:stCxn id="42" idx="2"/>
            <a:endCxn id="9" idx="6"/>
          </p:cNvCxnSpPr>
          <p:nvPr/>
        </p:nvCxnSpPr>
        <p:spPr>
          <a:xfrm rot="10800000">
            <a:off x="2938408" y="2987858"/>
            <a:ext cx="3290086" cy="1934169"/>
          </a:xfrm>
          <a:prstGeom prst="curvedConnector3">
            <a:avLst>
              <a:gd name="adj1" fmla="val 39761"/>
            </a:avLst>
          </a:prstGeom>
          <a:ln w="38100">
            <a:solidFill>
              <a:srgbClr val="032EF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B2C11AB-8068-A946-9099-E288E7928AAD}"/>
                  </a:ext>
                </a:extLst>
              </p:cNvPr>
              <p:cNvSpPr txBox="1"/>
              <p:nvPr/>
            </p:nvSpPr>
            <p:spPr>
              <a:xfrm>
                <a:off x="483534" y="5424258"/>
                <a:ext cx="7937155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Strong </a:t>
                </a:r>
                <a:r>
                  <a:rPr lang="de-DE" dirty="0" err="1"/>
                  <a:t>fairness</a:t>
                </a:r>
                <a:r>
                  <a:rPr lang="de-DE" dirty="0"/>
                  <a:t> </a:t>
                </a:r>
                <a:r>
                  <a:rPr lang="de-DE" dirty="0" err="1"/>
                  <a:t>fulfilled</a:t>
                </a:r>
                <a:r>
                  <a:rPr lang="de-DE" dirty="0"/>
                  <a:t>?         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⊨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/>
                  <a:t>Yes! Every </a:t>
                </a:r>
                <a:r>
                  <a:rPr lang="de-DE" dirty="0" err="1"/>
                  <a:t>path</a:t>
                </a:r>
                <a:r>
                  <a:rPr lang="de-DE" dirty="0"/>
                  <a:t> </a:t>
                </a:r>
                <a:r>
                  <a:rPr lang="de-DE" dirty="0" err="1"/>
                  <a:t>which</a:t>
                </a:r>
                <a:r>
                  <a:rPr lang="de-DE" dirty="0"/>
                  <a:t> </a:t>
                </a:r>
                <a:r>
                  <a:rPr lang="de-DE" dirty="0" err="1"/>
                  <a:t>visits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infinitely</a:t>
                </a:r>
                <a:r>
                  <a:rPr lang="de-DE" dirty="0"/>
                  <a:t> </a:t>
                </a:r>
                <a:r>
                  <a:rPr lang="de-DE" dirty="0" err="1"/>
                  <a:t>often</a:t>
                </a:r>
                <a:r>
                  <a:rPr lang="de-DE" dirty="0"/>
                  <a:t> also </a:t>
                </a:r>
                <a:r>
                  <a:rPr lang="de-DE" dirty="0" err="1"/>
                  <a:t>visits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infinitely</a:t>
                </a:r>
                <a:r>
                  <a:rPr lang="de-DE" dirty="0"/>
                  <a:t> </a:t>
                </a:r>
                <a:r>
                  <a:rPr lang="de-DE" dirty="0" err="1"/>
                  <a:t>often</a:t>
                </a:r>
                <a:r>
                  <a:rPr lang="de-DE" dirty="0"/>
                  <a:t> </a:t>
                </a:r>
              </a:p>
            </p:txBody>
          </p:sp>
        </mc:Choice>
        <mc:Fallback xmlns="">
          <p:sp>
            <p:nvSpPr>
              <p:cNvPr id="30" name="Textfeld 29">
                <a:extLst>
                  <a:ext uri="{FF2B5EF4-FFF2-40B4-BE49-F238E27FC236}">
                    <a16:creationId xmlns:a16="http://schemas.microsoft.com/office/drawing/2014/main" id="{5B2C11AB-8068-A946-9099-E288E7928AA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534" y="5424258"/>
                <a:ext cx="7937155" cy="646331"/>
              </a:xfrm>
              <a:prstGeom prst="rect">
                <a:avLst/>
              </a:prstGeom>
              <a:blipFill>
                <a:blip r:embed="rId2"/>
                <a:stretch>
                  <a:fillRect l="-319" t="-5769" b="-1153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7849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21772B6-86A5-BB47-B31C-00D0347A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Epistemic</a:t>
            </a:r>
            <a:r>
              <a:rPr lang="de-DE" dirty="0"/>
              <a:t> Linear temporal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8AF3A5C-A3C6-D941-AF74-AF6F6BBA2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5A8963-D545-DA46-B534-CCEE8666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573588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930D85A5-9B9F-9F41-9140-CDBFF58F2A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 </a:t>
            </a:r>
            <a:r>
              <a:rPr lang="de-DE" dirty="0" err="1"/>
              <a:t>combined</a:t>
            </a:r>
            <a:r>
              <a:rPr lang="de-DE" dirty="0"/>
              <a:t> </a:t>
            </a:r>
            <a:r>
              <a:rPr lang="de-DE" dirty="0" err="1"/>
              <a:t>logic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9BC02760-2F41-BE4E-93A2-B625C883A4E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4320257"/>
              </a:xfrm>
            </p:spPr>
            <p:txBody>
              <a:bodyPr/>
              <a:lstStyle/>
              <a:p>
                <a:r>
                  <a:rPr lang="de-DE" dirty="0"/>
                  <a:t>Epistemic linear temporal </a:t>
                </a:r>
                <a:r>
                  <a:rPr lang="de-DE" dirty="0" err="1"/>
                  <a:t>logic</a:t>
                </a:r>
                <a:r>
                  <a:rPr lang="de-DE" dirty="0"/>
                  <a:t> (ELTL):  </a:t>
                </a:r>
              </a:p>
              <a:p>
                <a:pPr lvl="1"/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r>
                  <a:rPr lang="de-DE" dirty="0"/>
                  <a:t> (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  <a:r>
                  <a:rPr lang="de-DE" dirty="0" err="1"/>
                  <a:t>epistemic</a:t>
                </a:r>
                <a:r>
                  <a:rPr lang="de-DE" dirty="0"/>
                  <a:t> </a:t>
                </a:r>
                <a:r>
                  <a:rPr lang="de-DE" dirty="0" err="1"/>
                  <a:t>operators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𝐾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)  </a:t>
                </a:r>
                <a:br>
                  <a:rPr lang="de-DE" dirty="0"/>
                </a:br>
                <a:r>
                  <a:rPr lang="de-DE" dirty="0" err="1"/>
                  <a:t>combined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Linear temporal </a:t>
                </a:r>
                <a:r>
                  <a:rPr lang="de-DE" dirty="0" err="1"/>
                  <a:t>logic</a:t>
                </a:r>
                <a:r>
                  <a:rPr lang="de-DE" dirty="0"/>
                  <a:t> (</a:t>
                </a:r>
                <a:r>
                  <a:rPr lang="de-DE" dirty="0" err="1"/>
                  <a:t>with</a:t>
                </a:r>
                <a:r>
                  <a:rPr lang="de-DE" dirty="0"/>
                  <a:t> temporal </a:t>
                </a:r>
                <a:r>
                  <a:rPr lang="de-DE" dirty="0" err="1"/>
                  <a:t>operators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𝑈</m:t>
                    </m:r>
                  </m:oMath>
                </a14:m>
                <a:r>
                  <a:rPr lang="de-DE" dirty="0"/>
                  <a:t>)</a:t>
                </a:r>
              </a:p>
              <a:p>
                <a:endParaRPr lang="de-DE" dirty="0"/>
              </a:p>
              <a:p>
                <a:r>
                  <a:rPr lang="de-DE" dirty="0" err="1"/>
                  <a:t>Example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combining</a:t>
                </a:r>
                <a:r>
                  <a:rPr lang="de-DE" dirty="0"/>
                  <a:t> </a:t>
                </a:r>
                <a:r>
                  <a:rPr lang="de-DE" dirty="0" err="1"/>
                  <a:t>systems</a:t>
                </a:r>
                <a:r>
                  <a:rPr lang="de-DE" dirty="0"/>
                  <a:t>/</a:t>
                </a:r>
                <a:r>
                  <a:rPr lang="de-DE" dirty="0" err="1"/>
                  <a:t>logics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Conference </a:t>
                </a:r>
                <a:r>
                  <a:rPr lang="de-DE" dirty="0" err="1"/>
                  <a:t>series</a:t>
                </a:r>
                <a:r>
                  <a:rPr lang="de-DE" dirty="0"/>
                  <a:t> „Frontiers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combining</a:t>
                </a:r>
                <a:r>
                  <a:rPr lang="de-DE" dirty="0"/>
                  <a:t> </a:t>
                </a:r>
                <a:r>
                  <a:rPr lang="de-DE" dirty="0" err="1"/>
                  <a:t>systems</a:t>
                </a:r>
                <a:r>
                  <a:rPr lang="de-DE" dirty="0"/>
                  <a:t>“ (</a:t>
                </a:r>
                <a:r>
                  <a:rPr lang="de-DE" dirty="0" err="1"/>
                  <a:t>Frocos</a:t>
                </a:r>
                <a:r>
                  <a:rPr lang="de-DE" dirty="0"/>
                  <a:t>) </a:t>
                </a:r>
              </a:p>
              <a:p>
                <a:pPr lvl="1"/>
                <a:r>
                  <a:rPr lang="de-DE" dirty="0" err="1"/>
                  <a:t>Interesting</a:t>
                </a:r>
                <a:r>
                  <a:rPr lang="de-DE" dirty="0"/>
                  <a:t> (</a:t>
                </a:r>
                <a:r>
                  <a:rPr lang="de-DE" dirty="0" err="1"/>
                  <a:t>ancient</a:t>
                </a:r>
                <a:r>
                  <a:rPr lang="de-DE" dirty="0"/>
                  <a:t> </a:t>
                </a:r>
                <a:r>
                  <a:rPr lang="de-DE" dirty="0" err="1"/>
                  <a:t>Dialogue</a:t>
                </a:r>
                <a:r>
                  <a:rPr lang="de-DE" dirty="0"/>
                  <a:t>-style) </a:t>
                </a:r>
                <a:r>
                  <a:rPr lang="de-DE" dirty="0" err="1"/>
                  <a:t>paper</a:t>
                </a:r>
                <a:r>
                  <a:rPr lang="de-DE" dirty="0"/>
                  <a:t> on </a:t>
                </a:r>
                <a:r>
                  <a:rPr lang="de-DE" dirty="0" err="1"/>
                  <a:t>combining</a:t>
                </a:r>
                <a:r>
                  <a:rPr lang="de-DE" dirty="0"/>
                  <a:t> </a:t>
                </a:r>
                <a:r>
                  <a:rPr lang="de-DE" dirty="0" err="1"/>
                  <a:t>systems</a:t>
                </a:r>
                <a:r>
                  <a:rPr lang="de-DE" dirty="0"/>
                  <a:t> : P. Blackburn </a:t>
                </a:r>
                <a:r>
                  <a:rPr lang="de-DE" dirty="0" err="1"/>
                  <a:t>and</a:t>
                </a:r>
                <a:r>
                  <a:rPr lang="de-DE" dirty="0"/>
                  <a:t> M. De </a:t>
                </a:r>
                <a:r>
                  <a:rPr lang="de-DE" dirty="0" err="1"/>
                  <a:t>Rijke</a:t>
                </a:r>
                <a:r>
                  <a:rPr lang="de-DE" dirty="0"/>
                  <a:t>., 1997 </a:t>
                </a:r>
              </a:p>
              <a:p>
                <a:pPr lvl="1"/>
                <a:r>
                  <a:rPr lang="de-DE" dirty="0"/>
                  <a:t> </a:t>
                </a:r>
                <a:r>
                  <a:rPr lang="de-DE" dirty="0" err="1"/>
                  <a:t>Overview</a:t>
                </a:r>
                <a:r>
                  <a:rPr lang="de-DE" dirty="0"/>
                  <a:t> in Stanford </a:t>
                </a:r>
                <a:r>
                  <a:rPr lang="de-DE" dirty="0" err="1"/>
                  <a:t>Encyclopedia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Philosophy</a:t>
                </a:r>
                <a:r>
                  <a:rPr lang="de-DE" dirty="0"/>
                  <a:t>: </a:t>
                </a:r>
                <a:r>
                  <a:rPr lang="de-DE" dirty="0" err="1"/>
                  <a:t>Carnielli</a:t>
                </a:r>
                <a:r>
                  <a:rPr lang="de-DE" dirty="0"/>
                  <a:t> 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Coniglio</a:t>
                </a:r>
                <a:r>
                  <a:rPr lang="de-DE" dirty="0"/>
                  <a:t>: </a:t>
                </a:r>
                <a:r>
                  <a:rPr lang="de-DE" dirty="0" err="1"/>
                  <a:t>Combining</a:t>
                </a:r>
                <a:r>
                  <a:rPr lang="de-DE" dirty="0"/>
                  <a:t> </a:t>
                </a:r>
                <a:r>
                  <a:rPr lang="de-DE" dirty="0" err="1"/>
                  <a:t>Logics</a:t>
                </a:r>
                <a:r>
                  <a:rPr lang="de-DE" dirty="0"/>
                  <a:t>,  2020</a:t>
                </a: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6" name="Inhaltsplatzhalter 5">
                <a:extLst>
                  <a:ext uri="{FF2B5EF4-FFF2-40B4-BE49-F238E27FC236}">
                    <a16:creationId xmlns:a16="http://schemas.microsoft.com/office/drawing/2014/main" id="{9BC02760-2F41-BE4E-93A2-B625C883A4E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4320257"/>
              </a:xfrm>
              <a:blipFill>
                <a:blip r:embed="rId2"/>
                <a:stretch>
                  <a:fillRect l="-1235" t="-1466" r="-617" b="-21114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EA6F7E3-9FFE-4140-867C-C4BAD9CE30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28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46170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A7462F3-829A-564F-AAE7-382E8EF045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Models</a:t>
            </a:r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83089106-BAC1-DE47-9FA0-26939DDA0A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29</a:t>
            </a:fld>
            <a:endParaRPr lang="de-DE"/>
          </a:p>
        </p:txBody>
      </p:sp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09BEA812-6118-2741-8572-FD0D00D5A8E6}"/>
              </a:ext>
            </a:extLst>
          </p:cNvPr>
          <p:cNvGrpSpPr/>
          <p:nvPr/>
        </p:nvGrpSpPr>
        <p:grpSpPr>
          <a:xfrm>
            <a:off x="455285" y="1170904"/>
            <a:ext cx="7909964" cy="2369948"/>
            <a:chOff x="446936" y="2779849"/>
            <a:chExt cx="7909964" cy="2369948"/>
          </a:xfrm>
        </p:grpSpPr>
        <p:sp>
          <p:nvSpPr>
            <p:cNvPr id="5" name="object 4">
              <a:extLst>
                <a:ext uri="{FF2B5EF4-FFF2-40B4-BE49-F238E27FC236}">
                  <a16:creationId xmlns:a16="http://schemas.microsoft.com/office/drawing/2014/main" id="{C589F8EC-A536-D94E-970A-46F0D56D2DD5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196091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An ELTL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a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structure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ℳ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=(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𝑇𝐿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 × 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sSub>
                        <m:sSub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200" b="0" i="1" spc="-10" smtClean="0">
                                  <a:latin typeface="Cambria Math" panose="02040503050406030204" pitchFamily="18" charset="0"/>
                                  <a:cs typeface="Tahoma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b="0" i="1" spc="-10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b="0" i="1" spc="-10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∼</m:t>
                                  </m:r>
                                </m:e>
                                <m:sub>
                                  <m:r>
                                    <a:rPr lang="de-DE" sz="2200" b="0" i="1" spc="-10" smtClean="0">
                                      <a:latin typeface="Cambria Math" panose="02040503050406030204" pitchFamily="18" charset="0"/>
                                      <a:cs typeface="Tahoma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∈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cs typeface="Tahoma"/>
                            </a:rPr>
                            <m:t>𝐴𝐺𝑇</m:t>
                          </m:r>
                        </m:sub>
                      </m:sSub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, 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cs typeface="Tahoma"/>
                        </a:rPr>
                        <m:t>)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such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that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TL </a:t>
                  </a:r>
                  <a:r>
                    <a:rPr lang="de-DE" sz="2200" b="0" spc="-129" dirty="0" err="1">
                      <a:cs typeface="Tahoma"/>
                    </a:rPr>
                    <a:t>is</a:t>
                  </a:r>
                  <a:r>
                    <a:rPr lang="de-DE" sz="2200" b="0" spc="-129" dirty="0">
                      <a:cs typeface="Tahoma"/>
                    </a:rPr>
                    <a:t> a non-</a:t>
                  </a:r>
                  <a:r>
                    <a:rPr lang="de-DE" sz="2200" b="0" spc="-129" dirty="0" err="1">
                      <a:cs typeface="Tahoma"/>
                    </a:rPr>
                    <a:t>empty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set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timelines</a:t>
                  </a:r>
                  <a:r>
                    <a:rPr lang="de-DE" sz="2200" b="0" spc="-129" dirty="0">
                      <a:cs typeface="Tahoma"/>
                    </a:rPr>
                    <a:t> (</a:t>
                  </a:r>
                  <a:r>
                    <a:rPr lang="de-DE" sz="2200" b="0" spc="-129" dirty="0" err="1">
                      <a:cs typeface="Tahoma"/>
                    </a:rPr>
                    <a:t>runs</a:t>
                  </a:r>
                  <a:r>
                    <a:rPr lang="de-DE" sz="2200" b="0" spc="-129" dirty="0">
                      <a:cs typeface="Tahoma"/>
                    </a:rPr>
                    <a:t>) </a:t>
                  </a: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29" dirty="0" err="1">
                      <a:cs typeface="Tahoma"/>
                    </a:rPr>
                    <a:t>For</a:t>
                  </a:r>
                  <a:r>
                    <a:rPr lang="de-DE" sz="2200" spc="-129" dirty="0">
                      <a:cs typeface="Tahoma"/>
                    </a:rPr>
                    <a:t> all </a:t>
                  </a:r>
                  <a:r>
                    <a:rPr lang="de-DE" sz="2200" spc="-129" dirty="0" err="1">
                      <a:cs typeface="Tahoma"/>
                    </a:rPr>
                    <a:t>agents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m:rPr>
                          <m:sty m:val="p"/>
                        </m:rP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a</m:t>
                      </m:r>
                      <m:r>
                        <a:rPr lang="de-DE" sz="2200" b="0" i="0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,</m:t>
                      </m:r>
                    </m:oMath>
                  </a14:m>
                  <a:r>
                    <a:rPr lang="de-DE" sz="2200" spc="-129" dirty="0">
                      <a:cs typeface="Tahoma"/>
                    </a:rPr>
                    <a:t>   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∼</m:t>
                          </m:r>
                        </m:e>
                        <m:sub>
                          <m:r>
                            <a:rPr lang="de-DE" sz="2200" b="0" i="1" spc="-129" dirty="0" smtClean="0">
                              <a:latin typeface="Cambria Math" panose="02040503050406030204" pitchFamily="18" charset="0"/>
                              <a:cs typeface="Tahoma"/>
                            </a:rPr>
                            <m:t>𝑎</m:t>
                          </m:r>
                        </m:sub>
                      </m:sSub>
                    </m:oMath>
                  </a14:m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is</a:t>
                  </a:r>
                  <a:r>
                    <a:rPr lang="de-DE" sz="2200" spc="-129" dirty="0">
                      <a:cs typeface="Tahoma"/>
                    </a:rPr>
                    <a:t> an </a:t>
                  </a:r>
                  <a:r>
                    <a:rPr lang="de-DE" sz="2200" spc="-129" dirty="0" err="1">
                      <a:cs typeface="Tahoma"/>
                    </a:rPr>
                    <a:t>equivalence</a:t>
                  </a:r>
                  <a:r>
                    <a:rPr lang="de-DE" sz="2200" spc="-129" dirty="0">
                      <a:cs typeface="Tahoma"/>
                    </a:rPr>
                    <a:t> </a:t>
                  </a:r>
                  <a:r>
                    <a:rPr lang="de-DE" sz="2200" spc="-129" dirty="0" err="1">
                      <a:cs typeface="Tahoma"/>
                    </a:rPr>
                    <a:t>relation</a:t>
                  </a:r>
                  <a:r>
                    <a:rPr lang="de-DE" sz="2200" spc="-129" dirty="0">
                      <a:cs typeface="Tahoma"/>
                    </a:rPr>
                    <a:t> on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𝑇𝐿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× 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  <m:r>
                        <a:rPr lang="de-DE" sz="2200" b="0" i="1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  <a:p>
                  <a:pPr marL="433503" marR="849406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𝑉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: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𝑇𝐿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× </m:t>
                      </m:r>
                      <m:r>
                        <a:rPr lang="de-DE" sz="2200" i="1" spc="-1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→</m:t>
                      </m:r>
                      <m:sSup>
                        <m:sSupPr>
                          <m:ctrlP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</m:ctrlPr>
                        </m:sSupPr>
                        <m:e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2</m:t>
                          </m:r>
                        </m:e>
                        <m:sup>
                          <m:r>
                            <a:rPr lang="de-DE" sz="2200" b="0" i="1" spc="-129" smtClean="0">
                              <a:latin typeface="Cambria Math" panose="02040503050406030204" pitchFamily="18" charset="0"/>
                              <a:cs typeface="Tahoma"/>
                            </a:rPr>
                            <m:t>𝐴𝑃</m:t>
                          </m:r>
                        </m:sup>
                      </m:sSup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6" name="object 5">
                  <a:extLst>
                    <a:ext uri="{FF2B5EF4-FFF2-40B4-BE49-F238E27FC236}">
                      <a16:creationId xmlns:a16="http://schemas.microsoft.com/office/drawing/2014/main" id="{18DA3C56-768F-9C4A-9104-3C9B0FF92C3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1960916"/>
                </a:xfrm>
                <a:prstGeom prst="rect">
                  <a:avLst/>
                </a:prstGeom>
                <a:blipFill>
                  <a:blip r:embed="rId2"/>
                  <a:stretch>
                    <a:fillRect l="-965" t="-2581" b="-580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2CE6DCEA-ADF5-314D-A92A-AE6F6FEA0DB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631714"/>
            <a:ext cx="5058847" cy="293570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2A18C23-F370-B74B-B125-545F4FC1BA81}"/>
                  </a:ext>
                </a:extLst>
              </p:cNvPr>
              <p:cNvSpPr txBox="1"/>
              <p:nvPr/>
            </p:nvSpPr>
            <p:spPr>
              <a:xfrm>
                <a:off x="5655939" y="3710318"/>
                <a:ext cx="2802480" cy="9233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de-DE" dirty="0"/>
                  <a:t>Case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one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; </a:t>
                </a:r>
              </a:p>
              <a:p>
                <a:r>
                  <a:rPr lang="de-DE" dirty="0" err="1"/>
                  <a:t>regions</a:t>
                </a:r>
                <a:r>
                  <a:rPr lang="de-DE" dirty="0"/>
                  <a:t> </a:t>
                </a:r>
                <a:r>
                  <a:rPr lang="de-DE" dirty="0" err="1"/>
                  <a:t>denote</a:t>
                </a:r>
                <a:r>
                  <a:rPr lang="de-DE" dirty="0"/>
                  <a:t> </a:t>
                </a:r>
              </a:p>
              <a:p>
                <a:r>
                  <a:rPr lang="de-DE" dirty="0" err="1"/>
                  <a:t>equivalence</a:t>
                </a:r>
                <a:r>
                  <a:rPr lang="de-DE" dirty="0"/>
                  <a:t> </a:t>
                </a:r>
                <a:r>
                  <a:rPr lang="de-DE" dirty="0" err="1"/>
                  <a:t>classes</a:t>
                </a:r>
                <a:r>
                  <a:rPr lang="de-DE" dirty="0"/>
                  <a:t> o</a:t>
                </a:r>
                <a:r>
                  <a:rPr lang="de-DE" dirty="0" err="1"/>
                  <a:t>f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12" name="Textfeld 11">
                <a:extLst>
                  <a:ext uri="{FF2B5EF4-FFF2-40B4-BE49-F238E27FC236}">
                    <a16:creationId xmlns:a16="http://schemas.microsoft.com/office/drawing/2014/main" id="{A2A18C23-F370-B74B-B125-545F4FC1BA8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655939" y="3710318"/>
                <a:ext cx="2802480" cy="923330"/>
              </a:xfrm>
              <a:prstGeom prst="rect">
                <a:avLst/>
              </a:prstGeom>
              <a:blipFill>
                <a:blip r:embed="rId4"/>
                <a:stretch>
                  <a:fillRect l="-1802" t="-4110" b="-958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feld 2">
            <a:extLst>
              <a:ext uri="{FF2B5EF4-FFF2-40B4-BE49-F238E27FC236}">
                <a16:creationId xmlns:a16="http://schemas.microsoft.com/office/drawing/2014/main" id="{D2F8B74A-0F70-2643-B35A-760904DA0FF3}"/>
              </a:ext>
            </a:extLst>
          </p:cNvPr>
          <p:cNvSpPr txBox="1"/>
          <p:nvPr/>
        </p:nvSpPr>
        <p:spPr>
          <a:xfrm>
            <a:off x="5676155" y="5217586"/>
            <a:ext cx="28135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Think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run</a:t>
            </a:r>
            <a:r>
              <a:rPr lang="de-DE" dirty="0"/>
              <a:t> </a:t>
            </a:r>
            <a:r>
              <a:rPr lang="de-DE" dirty="0" err="1"/>
              <a:t>as</a:t>
            </a:r>
            <a:r>
              <a:rPr lang="de-DE" dirty="0"/>
              <a:t> a </a:t>
            </a:r>
            <a:r>
              <a:rPr lang="de-DE" dirty="0" err="1"/>
              <a:t>function</a:t>
            </a:r>
            <a:r>
              <a:rPr lang="de-DE" dirty="0"/>
              <a:t> </a:t>
            </a:r>
          </a:p>
          <a:p>
            <a:r>
              <a:rPr lang="de-DE" dirty="0" err="1"/>
              <a:t>from</a:t>
            </a:r>
            <a:r>
              <a:rPr lang="de-DE" dirty="0"/>
              <a:t> </a:t>
            </a:r>
            <a:r>
              <a:rPr lang="de-DE" dirty="0" err="1"/>
              <a:t>ticks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global </a:t>
            </a:r>
            <a:r>
              <a:rPr lang="de-DE" dirty="0" err="1"/>
              <a:t>clock</a:t>
            </a:r>
            <a:r>
              <a:rPr lang="de-DE" dirty="0"/>
              <a:t> </a:t>
            </a:r>
            <a:br>
              <a:rPr lang="de-DE" dirty="0"/>
            </a:br>
            <a:r>
              <a:rPr lang="de-DE" dirty="0" err="1"/>
              <a:t>to</a:t>
            </a:r>
            <a:r>
              <a:rPr lang="de-DE" dirty="0"/>
              <a:t> a global </a:t>
            </a:r>
            <a:r>
              <a:rPr lang="de-DE" dirty="0" err="1"/>
              <a:t>state</a:t>
            </a:r>
            <a:r>
              <a:rPr lang="de-DE" dirty="0"/>
              <a:t>, </a:t>
            </a:r>
            <a:r>
              <a:rPr lang="de-DE" dirty="0" err="1"/>
              <a:t>which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a </a:t>
            </a:r>
          </a:p>
          <a:p>
            <a:r>
              <a:rPr lang="de-DE" dirty="0"/>
              <a:t>variable </a:t>
            </a:r>
            <a:r>
              <a:rPr lang="de-DE" dirty="0" err="1"/>
              <a:t>assignment</a:t>
            </a:r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7921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/>
              <a:t>„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then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 time? </a:t>
            </a:r>
            <a:r>
              <a:rPr lang="de-DE" dirty="0" err="1"/>
              <a:t>If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one</a:t>
            </a:r>
            <a:r>
              <a:rPr lang="de-DE" dirty="0"/>
              <a:t> </a:t>
            </a:r>
            <a:r>
              <a:rPr lang="de-DE" dirty="0" err="1"/>
              <a:t>asks</a:t>
            </a:r>
            <a:r>
              <a:rPr lang="de-DE" dirty="0"/>
              <a:t> </a:t>
            </a:r>
            <a:r>
              <a:rPr lang="de-DE" dirty="0" err="1"/>
              <a:t>me</a:t>
            </a:r>
            <a:r>
              <a:rPr lang="de-DE" dirty="0"/>
              <a:t>, I </a:t>
            </a:r>
            <a:r>
              <a:rPr lang="de-DE" dirty="0" err="1"/>
              <a:t>know</a:t>
            </a:r>
            <a:r>
              <a:rPr lang="de-DE" dirty="0"/>
              <a:t> </a:t>
            </a:r>
            <a:r>
              <a:rPr lang="de-DE" dirty="0" err="1"/>
              <a:t>what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is</a:t>
            </a:r>
            <a:r>
              <a:rPr lang="de-DE" dirty="0"/>
              <a:t>. </a:t>
            </a:r>
            <a:r>
              <a:rPr lang="de-DE" dirty="0" err="1"/>
              <a:t>If</a:t>
            </a:r>
            <a:r>
              <a:rPr lang="de-DE" dirty="0"/>
              <a:t> I </a:t>
            </a:r>
            <a:r>
              <a:rPr lang="de-DE" dirty="0" err="1"/>
              <a:t>wish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explain</a:t>
            </a:r>
            <a:r>
              <a:rPr lang="de-DE" dirty="0"/>
              <a:t>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</a:t>
            </a:r>
            <a:r>
              <a:rPr lang="de-DE" dirty="0" err="1"/>
              <a:t>him</a:t>
            </a:r>
            <a:r>
              <a:rPr lang="de-DE" dirty="0"/>
              <a:t> </a:t>
            </a:r>
            <a:r>
              <a:rPr lang="de-DE" dirty="0" err="1"/>
              <a:t>who</a:t>
            </a:r>
            <a:r>
              <a:rPr lang="de-DE" dirty="0"/>
              <a:t> </a:t>
            </a:r>
            <a:r>
              <a:rPr lang="de-DE" dirty="0" err="1"/>
              <a:t>asks</a:t>
            </a:r>
            <a:r>
              <a:rPr lang="de-DE" dirty="0"/>
              <a:t>, I do not </a:t>
            </a:r>
            <a:r>
              <a:rPr lang="de-DE" dirty="0" err="1"/>
              <a:t>know</a:t>
            </a:r>
            <a:r>
              <a:rPr lang="de-DE" dirty="0"/>
              <a:t>.“                     </a:t>
            </a:r>
            <a:br>
              <a:rPr lang="de-DE" dirty="0"/>
            </a:br>
            <a:r>
              <a:rPr lang="de-DE" dirty="0"/>
              <a:t>				  (Augustine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Hippo</a:t>
            </a:r>
            <a:r>
              <a:rPr lang="de-DE" dirty="0"/>
              <a:t>- </a:t>
            </a:r>
            <a:r>
              <a:rPr lang="de-DE" dirty="0" err="1"/>
              <a:t>Confessiones</a:t>
            </a:r>
            <a:r>
              <a:rPr lang="de-DE" dirty="0"/>
              <a:t>)</a:t>
            </a:r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8439929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21772B6-86A5-BB47-B31C-00D0347A77A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Interaction </a:t>
            </a:r>
            <a:r>
              <a:rPr lang="de-DE" dirty="0" err="1"/>
              <a:t>between</a:t>
            </a:r>
            <a:r>
              <a:rPr lang="de-DE" dirty="0"/>
              <a:t> Knowledge </a:t>
            </a:r>
            <a:r>
              <a:rPr lang="de-DE" dirty="0" err="1"/>
              <a:t>and</a:t>
            </a:r>
            <a:r>
              <a:rPr lang="de-DE" dirty="0"/>
              <a:t> time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B8AF3A5C-A3C6-D941-AF74-AF6F6BBA2E8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355A8963-D545-DA46-B534-CCEE866690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30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1499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el 5">
            <a:extLst>
              <a:ext uri="{FF2B5EF4-FFF2-40B4-BE49-F238E27FC236}">
                <a16:creationId xmlns:a16="http://schemas.microsoft.com/office/drawing/2014/main" id="{CCDFEFC9-9A83-A54D-869E-E5EAF8486C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Axiomatisation</a:t>
            </a:r>
            <a:r>
              <a:rPr lang="de-DE" dirty="0"/>
              <a:t> in </a:t>
            </a:r>
            <a:r>
              <a:rPr lang="de-DE" dirty="0" err="1"/>
              <a:t>case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: </a:t>
            </a:r>
            <a:r>
              <a:rPr lang="de-DE" dirty="0">
                <a:solidFill>
                  <a:srgbClr val="032EF0"/>
                </a:solidFill>
              </a:rPr>
              <a:t>Fusion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31FABADF-06F7-E448-9956-FB8C91C5D5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68313" y="2276872"/>
                <a:ext cx="3898776" cy="3312145"/>
              </a:xfrm>
            </p:spPr>
            <p:txBody>
              <a:bodyPr/>
              <a:lstStyle/>
              <a:p>
                <a:pPr marL="0" indent="0">
                  <a:buNone/>
                </a:pPr>
                <a:endParaRPr lang="de-DE" dirty="0">
                  <a:latin typeface="Myriad Pro" panose="020B0503030403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d>
                      <m:d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𝜙</m:t>
                        </m:r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→</m:t>
                        </m:r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𝜓</m:t>
                        </m:r>
                      </m:e>
                    </m:d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→(</m:t>
                    </m:r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</m:t>
                    </m:r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𝜓</m:t>
                    </m:r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endParaRPr lang="de-DE" sz="2200" dirty="0">
                  <a:latin typeface="Myriad Pro" panose="020B0503030403020204" pitchFamily="34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→</m:t>
                    </m:r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sz="2200" b="0" i="1" spc="-129" dirty="0">
                  <a:latin typeface="Cambria Math" panose="02040503050406030204" pitchFamily="18" charset="0"/>
                  <a:ea typeface="Cambria Math" panose="02040503050406030204" pitchFamily="18" charset="0"/>
                  <a:cs typeface="Tahom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acc>
                          <m:accPr>
                            <m:chr m:val="̂"/>
                            <m:ctrlP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</m:ctrlPr>
                          </m:accPr>
                          <m:e>
                            <m:r>
                              <a:rPr lang="de-DE" sz="2200" b="0" i="1" smtClean="0">
                                <a:latin typeface="Cambria Math" panose="02040503050406030204" pitchFamily="18" charset="0"/>
                              </a:rPr>
                              <m:t>𝐾</m:t>
                            </m:r>
                          </m:e>
                        </m:acc>
                      </m:e>
                      <m:sub>
                        <m:r>
                          <a:rPr lang="de-DE" sz="2200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sz="2200" b="0" i="1" dirty="0" smtClean="0">
                        <a:latin typeface="Cambria Math" panose="02040503050406030204" pitchFamily="18" charset="0"/>
                      </a:rPr>
                      <m:t>⊤</m:t>
                    </m:r>
                  </m:oMath>
                </a14:m>
                <a:endParaRPr lang="de-DE" sz="2200" b="0" i="1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→</m:t>
                    </m:r>
                    <m:sSub>
                      <m:sSubPr>
                        <m:ctrlP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sSub>
                      <m:sSubPr>
                        <m:ctrlP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sz="2200" i="1" spc="-129" dirty="0">
                  <a:latin typeface="Cambria Math" panose="02040503050406030204" pitchFamily="18" charset="0"/>
                  <a:ea typeface="Cambria Math" panose="02040503050406030204" pitchFamily="18" charset="0"/>
                  <a:cs typeface="Tahoma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b="0" i="1" spc="-129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¬</m:t>
                        </m:r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 →</m:t>
                    </m:r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b="0" i="1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¬</m:t>
                    </m:r>
                    <m:sSub>
                      <m:sSubPr>
                        <m:ctrlP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𝐾</m:t>
                        </m:r>
                      </m:e>
                      <m:sub>
                        <m:r>
                          <a:rPr lang="de-DE" sz="2200" i="1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𝑎</m:t>
                        </m:r>
                      </m:sub>
                    </m:sSub>
                    <m:r>
                      <a:rPr lang="de-DE" sz="2200" i="1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</m:oMath>
                </a14:m>
                <a:endParaRPr lang="de-DE" sz="2200" i="1" spc="-129" dirty="0">
                  <a:latin typeface="Cambria Math" panose="02040503050406030204" pitchFamily="18" charset="0"/>
                  <a:ea typeface="Cambria Math" panose="02040503050406030204" pitchFamily="18" charset="0"/>
                  <a:cs typeface="Tahoma"/>
                </a:endParaRPr>
              </a:p>
              <a:p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7" name="Inhaltsplatzhalter 6">
                <a:extLst>
                  <a:ext uri="{FF2B5EF4-FFF2-40B4-BE49-F238E27FC236}">
                    <a16:creationId xmlns:a16="http://schemas.microsoft.com/office/drawing/2014/main" id="{31FABADF-06F7-E448-9956-FB8C91C5D5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68313" y="2276872"/>
                <a:ext cx="3898776" cy="3312145"/>
              </a:xfrm>
              <a:blipFill>
                <a:blip r:embed="rId2"/>
                <a:stretch>
                  <a:fillRect l="-129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DEBB4B5-5103-664C-A7D1-9946E426A1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0D4EF29-B124-2849-A4BE-FE5AE0C1F73C}" type="slidenum">
              <a:rPr lang="de-DE" smtClean="0"/>
              <a:pPr>
                <a:defRPr/>
              </a:pPr>
              <a:t>31</a:t>
            </a:fld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Inhaltsplatzhalter 6">
                <a:extLst>
                  <a:ext uri="{FF2B5EF4-FFF2-40B4-BE49-F238E27FC236}">
                    <a16:creationId xmlns:a16="http://schemas.microsoft.com/office/drawing/2014/main" id="{10CE2B8B-D89A-5846-9A40-A8396AD7B00C}"/>
                  </a:ext>
                </a:extLst>
              </p:cNvPr>
              <p:cNvSpPr txBox="1">
                <a:spLocks/>
              </p:cNvSpPr>
              <p:nvPr/>
            </p:nvSpPr>
            <p:spPr bwMode="auto">
              <a:xfrm>
                <a:off x="5065837" y="2708920"/>
                <a:ext cx="3898776" cy="3600178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FAA26D3D-D897-4be2-8F04-BA451C77F1D7}">
                  <ma14:placeholderFlag xmlns:ma14="http://schemas.microsoft.com/office/mac/drawingml/2011/main" xmlns="" val="1"/>
                </a:ext>
                <a:ext uri="{909E8E84-426E-40dd-AFC4-6F175D3DCCD1}">
                  <a14:hiddenFill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>
                <a:lvl1pPr marL="342900" indent="-3429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600">
                    <a:solidFill>
                      <a:schemeClr val="tx1"/>
                    </a:solidFill>
                    <a:latin typeface="+mn-lt"/>
                    <a:ea typeface="+mn-ea"/>
                    <a:cs typeface="ＭＳ Ｐゴシック" charset="0"/>
                  </a:defRPr>
                </a:lvl1pPr>
                <a:lvl2pPr marL="742950" indent="-28575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400">
                    <a:solidFill>
                      <a:schemeClr val="tx1"/>
                    </a:solidFill>
                    <a:latin typeface="+mn-lt"/>
                    <a:ea typeface="+mn-ea"/>
                  </a:defRPr>
                </a:lvl2pPr>
                <a:lvl3pPr marL="11430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•"/>
                  <a:defRPr sz="2200">
                    <a:solidFill>
                      <a:schemeClr val="tx1"/>
                    </a:solidFill>
                    <a:latin typeface="+mn-lt"/>
                    <a:ea typeface="+mn-ea"/>
                  </a:defRPr>
                </a:lvl3pPr>
                <a:lvl4pPr marL="16002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–"/>
                  <a:defRPr sz="2000">
                    <a:solidFill>
                      <a:schemeClr val="tx1"/>
                    </a:solidFill>
                    <a:latin typeface="+mn-lt"/>
                    <a:ea typeface="+mn-ea"/>
                  </a:defRPr>
                </a:lvl4pPr>
                <a:lvl5pPr marL="2057400" indent="-228600" algn="l" rtl="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5pPr>
                <a:lvl6pPr marL="25146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6pPr>
                <a:lvl7pPr marL="29718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7pPr>
                <a:lvl8pPr marL="34290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8pPr>
                <a:lvl9pPr marL="3886200" indent="-228600" algn="l" rtl="0" fontAlgn="base">
                  <a:spcBef>
                    <a:spcPct val="20000"/>
                  </a:spcBef>
                  <a:spcAft>
                    <a:spcPct val="0"/>
                  </a:spcAft>
                  <a:buChar char="»"/>
                  <a:defRPr>
                    <a:solidFill>
                      <a:schemeClr val="tx1"/>
                    </a:solidFill>
                    <a:latin typeface="+mn-lt"/>
                    <a:ea typeface="+mn-ea"/>
                  </a:defRPr>
                </a:lvl9pPr>
              </a:lstStyle>
              <a:p>
                <a:r>
                  <a:rPr lang="de-DE" sz="2200" kern="0" spc="-129" dirty="0">
                    <a:ea typeface="Cambria Math" panose="02040503050406030204" pitchFamily="18" charset="0"/>
                    <a:cs typeface="Tahoma"/>
                  </a:rPr>
                  <a:t>G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𝜙</m:t>
                        </m:r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→</m:t>
                        </m:r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𝜓</m:t>
                        </m:r>
                      </m:e>
                    </m:d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→(</m:t>
                    </m:r>
                    <m:r>
                      <a:rPr lang="de-DE" sz="2200" b="0" i="1" kern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𝐺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</m:t>
                    </m:r>
                    <m:r>
                      <a:rPr lang="de-DE" sz="2200" b="0" i="1" kern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𝐺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𝜓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endParaRPr lang="de-DE" sz="2200" kern="0" dirty="0">
                  <a:latin typeface="Myriad Pro" panose="020B0503030403020204" pitchFamily="34" charset="0"/>
                </a:endParaRPr>
              </a:p>
              <a:p>
                <a:r>
                  <a:rPr lang="de-DE" sz="2200" kern="0" spc="-129" dirty="0">
                    <a:ea typeface="Cambria Math" panose="02040503050406030204" pitchFamily="18" charset="0"/>
                    <a:cs typeface="Tahoma"/>
                  </a:rPr>
                  <a:t>X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dPr>
                      <m:e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 </m:t>
                        </m:r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𝜙</m:t>
                        </m:r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→</m:t>
                        </m:r>
                        <m:r>
                          <a:rPr lang="de-DE" sz="2200" i="1" kern="0" spc="-129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𝜓</m:t>
                        </m:r>
                      </m:e>
                    </m:d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→(</m:t>
                    </m:r>
                    <m:r>
                      <a:rPr lang="de-DE" sz="2200" b="0" i="1" kern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𝑋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𝜙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→</m:t>
                    </m:r>
                    <m:r>
                      <a:rPr lang="de-DE" sz="2200" b="0" i="1" kern="0" spc="-129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𝑋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𝜓</m:t>
                    </m:r>
                    <m:r>
                      <a:rPr lang="de-DE" sz="2200" i="1" kern="0" spc="-129">
                        <a:latin typeface="Cambria Math" panose="02040503050406030204" pitchFamily="18" charset="0"/>
                        <a:ea typeface="Cambria Math" panose="02040503050406030204" pitchFamily="18" charset="0"/>
                        <a:cs typeface="Tahoma"/>
                      </a:rPr>
                      <m:t>)</m:t>
                    </m:r>
                  </m:oMath>
                </a14:m>
                <a:endParaRPr lang="de-DE" sz="2200" kern="0" dirty="0">
                  <a:latin typeface="Myriad Pro" panose="020B0503030403020204" pitchFamily="34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 ¬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↔¬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𝑋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𝜙</m:t>
                    </m:r>
                  </m:oMath>
                </a14:m>
                <a:endParaRPr lang="de-DE" sz="2200" b="0" i="1" kern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2200" b="0" i="1" kern="0" dirty="0" smtClean="0">
                        <a:latin typeface="Cambria Math" panose="02040503050406030204" pitchFamily="18" charset="0"/>
                      </a:rPr>
                      <m:t>𝐺</m:t>
                    </m:r>
                    <m:r>
                      <a:rPr lang="de-DE" sz="2200" b="0" i="1" kern="0" dirty="0" smtClean="0">
                        <a:latin typeface="Cambria Math" panose="02040503050406030204" pitchFamily="18" charset="0"/>
                      </a:rPr>
                      <m:t>𝜙</m:t>
                    </m:r>
                    <m:r>
                      <a:rPr lang="de-DE" sz="2200" b="0" i="1" kern="0" dirty="0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𝑋𝐺</m:t>
                        </m:r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de-DE" sz="2200" b="0" i="1" kern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r>
                      <a:rPr lang="de-DE" sz="2200" i="1" kern="0" dirty="0">
                        <a:latin typeface="Cambria Math" panose="02040503050406030204" pitchFamily="18" charset="0"/>
                      </a:rPr>
                      <m:t>𝐺</m:t>
                    </m:r>
                    <m:d>
                      <m:dPr>
                        <m:ctrlP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kern="0" dirty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→</m:t>
                        </m:r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𝑋</m:t>
                        </m:r>
                        <m:r>
                          <a:rPr lang="de-DE" sz="2200" b="0" i="1" kern="0" dirty="0" smtClean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  <m:r>
                      <a:rPr lang="de-DE" sz="2200" i="1" kern="0" dirty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ctrlPr>
                          <a:rPr lang="de-DE" sz="2200" i="1" kern="0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kern="0" dirty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200" i="1" kern="0" dirty="0">
                            <a:latin typeface="Cambria Math" panose="02040503050406030204" pitchFamily="18" charset="0"/>
                          </a:rPr>
                          <m:t>∧</m:t>
                        </m:r>
                        <m:r>
                          <a:rPr lang="de-DE" sz="2200" i="1" kern="0" dirty="0">
                            <a:latin typeface="Cambria Math" panose="02040503050406030204" pitchFamily="18" charset="0"/>
                          </a:rPr>
                          <m:t>𝐺</m:t>
                        </m:r>
                        <m:r>
                          <a:rPr lang="de-DE" sz="2200" i="1" kern="0" dirty="0">
                            <a:latin typeface="Cambria Math" panose="02040503050406030204" pitchFamily="18" charset="0"/>
                          </a:rPr>
                          <m:t>𝜙</m:t>
                        </m:r>
                      </m:e>
                    </m:d>
                  </m:oMath>
                </a14:m>
                <a:endParaRPr lang="de-DE" sz="2200" i="1" kern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→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𝐹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𝜓</m:t>
                    </m:r>
                  </m:oMath>
                </a14:m>
                <a:endParaRPr lang="de-DE" sz="2200" i="1" kern="0" dirty="0">
                  <a:latin typeface="Cambria Math" panose="02040503050406030204" pitchFamily="18" charset="0"/>
                </a:endParaRPr>
              </a:p>
              <a:p>
                <a14:m>
                  <m:oMath xmlns:m="http://schemas.openxmlformats.org/officeDocument/2006/math">
                    <m:d>
                      <m:dPr>
                        <m:ctrlPr>
                          <a:rPr lang="de-DE" sz="2200" i="1" ker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i="1" ker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200" i="1" ker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de-DE" sz="2200" i="1" ker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↔(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𝜓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∨</m:t>
                    </m:r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𝑋</m:t>
                    </m:r>
                    <m:d>
                      <m:dPr>
                        <m:ctrlPr>
                          <a:rPr lang="de-DE" sz="2200" b="0" i="1" kern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𝜙</m:t>
                        </m:r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𝑈</m:t>
                        </m:r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sz="2200" b="0" i="1" kern="0" smtClean="0">
                            <a:latin typeface="Cambria Math" panose="02040503050406030204" pitchFamily="18" charset="0"/>
                          </a:rPr>
                          <m:t>𝜓</m:t>
                        </m:r>
                      </m:e>
                    </m:d>
                    <m:r>
                      <a:rPr lang="de-DE" sz="2200" b="0" i="1" kern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sz="2200" kern="0" dirty="0"/>
              </a:p>
              <a:p>
                <a:endParaRPr lang="de-DE" kern="0" dirty="0"/>
              </a:p>
            </p:txBody>
          </p:sp>
        </mc:Choice>
        <mc:Fallback xmlns="">
          <p:sp>
            <p:nvSpPr>
              <p:cNvPr id="8" name="Inhaltsplatzhalter 6">
                <a:extLst>
                  <a:ext uri="{FF2B5EF4-FFF2-40B4-BE49-F238E27FC236}">
                    <a16:creationId xmlns:a16="http://schemas.microsoft.com/office/drawing/2014/main" id="{10CE2B8B-D89A-5846-9A40-A8396AD7B00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065837" y="2708920"/>
                <a:ext cx="3898776" cy="3600178"/>
              </a:xfrm>
              <a:prstGeom prst="rect">
                <a:avLst/>
              </a:prstGeom>
              <a:blipFill>
                <a:blip r:embed="rId3"/>
                <a:stretch>
                  <a:fillRect l="-1618" t="-1056"/>
                </a:stretch>
              </a:blipFill>
              <a:ln>
                <a:noFill/>
              </a:ln>
              <a:effectLst/>
              <a:extLst>
                <a:ext uri="{FAA26D3D-D897-4be2-8F04-BA451C77F1D7}">
                  <ma14:placeholderFlag xmlns="" xmlns:ma14="http://schemas.microsoft.com/office/mac/drawingml/2011/main" val="1"/>
                </a:ex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 xmlns="">
                    <a:effectLst>
                      <a:outerShdw blurRad="63500" dist="38099" dir="2700000" algn="ctr" rotWithShape="0">
                        <a:schemeClr val="bg2">
                          <a:alpha val="74998"/>
                        </a:schemeClr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Textfeld 1">
            <a:extLst>
              <a:ext uri="{FF2B5EF4-FFF2-40B4-BE49-F238E27FC236}">
                <a16:creationId xmlns:a16="http://schemas.microsoft.com/office/drawing/2014/main" id="{5AAAC8D9-90F0-1E4E-BE90-92F6CFA034F6}"/>
              </a:ext>
            </a:extLst>
          </p:cNvPr>
          <p:cNvSpPr txBox="1"/>
          <p:nvPr/>
        </p:nvSpPr>
        <p:spPr>
          <a:xfrm>
            <a:off x="548640" y="1432560"/>
            <a:ext cx="776777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200" dirty="0">
                <a:latin typeface="Myriad Pro" panose="020B0503030403020204" pitchFamily="34" charset="0"/>
              </a:rPr>
              <a:t>All </a:t>
            </a:r>
            <a:r>
              <a:rPr lang="de-DE" sz="2200" dirty="0" err="1">
                <a:latin typeface="Myriad Pro" panose="020B0503030403020204" pitchFamily="34" charset="0"/>
              </a:rPr>
              <a:t>classical</a:t>
            </a:r>
            <a:r>
              <a:rPr lang="de-DE" sz="2200" dirty="0">
                <a:latin typeface="Myriad Pro" panose="020B0503030403020204" pitchFamily="34" charset="0"/>
              </a:rPr>
              <a:t> </a:t>
            </a:r>
            <a:r>
              <a:rPr lang="de-DE" sz="2200" dirty="0" err="1">
                <a:latin typeface="Myriad Pro" panose="020B0503030403020204" pitchFamily="34" charset="0"/>
              </a:rPr>
              <a:t>tautologies</a:t>
            </a:r>
            <a:r>
              <a:rPr lang="de-DE" sz="2200" dirty="0">
                <a:latin typeface="Myriad Pro" panose="020B0503030403020204" pitchFamily="34" charset="0"/>
              </a:rPr>
              <a:t> (</a:t>
            </a:r>
            <a:r>
              <a:rPr lang="de-DE" sz="2200" dirty="0" err="1">
                <a:latin typeface="Myriad Pro" panose="020B0503030403020204" pitchFamily="34" charset="0"/>
              </a:rPr>
              <a:t>and</a:t>
            </a:r>
            <a:r>
              <a:rPr lang="de-DE" sz="2200" dirty="0">
                <a:latin typeface="Myriad Pro" panose="020B0503030403020204" pitchFamily="34" charset="0"/>
              </a:rPr>
              <a:t> </a:t>
            </a:r>
            <a:r>
              <a:rPr lang="de-DE" sz="2200" dirty="0" err="1">
                <a:latin typeface="Myriad Pro" panose="020B0503030403020204" pitchFamily="34" charset="0"/>
              </a:rPr>
              <a:t>their</a:t>
            </a:r>
            <a:r>
              <a:rPr lang="de-DE" sz="2200" dirty="0">
                <a:latin typeface="Myriad Pro" panose="020B0503030403020204" pitchFamily="34" charset="0"/>
              </a:rPr>
              <a:t> uniform </a:t>
            </a:r>
            <a:r>
              <a:rPr lang="de-DE" sz="2200" dirty="0" err="1">
                <a:latin typeface="Myriad Pro" panose="020B0503030403020204" pitchFamily="34" charset="0"/>
              </a:rPr>
              <a:t>substitutions</a:t>
            </a:r>
            <a:r>
              <a:rPr lang="de-DE" sz="2200" dirty="0">
                <a:latin typeface="Myriad Pro" panose="020B0503030403020204" pitchFamily="34" charset="0"/>
              </a:rPr>
              <a:t>)</a:t>
            </a:r>
          </a:p>
          <a:p>
            <a:endParaRPr lang="de-DE" dirty="0"/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A85C5007-170E-3748-8A56-13D887FD8AB5}"/>
              </a:ext>
            </a:extLst>
          </p:cNvPr>
          <p:cNvSpPr txBox="1"/>
          <p:nvPr/>
        </p:nvSpPr>
        <p:spPr>
          <a:xfrm>
            <a:off x="1599513" y="5800951"/>
            <a:ext cx="4074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EL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292BFB0B-FB7D-8549-9735-8D765D7980D5}"/>
              </a:ext>
            </a:extLst>
          </p:cNvPr>
          <p:cNvSpPr txBox="1"/>
          <p:nvPr/>
        </p:nvSpPr>
        <p:spPr>
          <a:xfrm>
            <a:off x="6588224" y="5800951"/>
            <a:ext cx="5180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LTL</a:t>
            </a:r>
          </a:p>
        </p:txBody>
      </p:sp>
    </p:spTree>
    <p:extLst>
      <p:ext uri="{BB962C8B-B14F-4D97-AF65-F5344CB8AC3E}">
        <p14:creationId xmlns:p14="http://schemas.microsoft.com/office/powerpoint/2010/main" val="117360007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B72AF-53A1-C643-B4B2-22759C87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Adding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 </a:t>
            </a:r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7309A7A-1414-434F-A1FE-3B8D3F104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101701"/>
            <a:ext cx="6912768" cy="465459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05D777-8F99-1C4C-9B77-DA6AD247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32</a:t>
            </a:fld>
            <a:endParaRPr lang="de-DE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6CE0DCC4-3ACE-EF4B-A3AB-629C4867777F}"/>
              </a:ext>
            </a:extLst>
          </p:cNvPr>
          <p:cNvSpPr txBox="1"/>
          <p:nvPr/>
        </p:nvSpPr>
        <p:spPr>
          <a:xfrm>
            <a:off x="1034774" y="5746437"/>
            <a:ext cx="765466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For</a:t>
            </a:r>
            <a:r>
              <a:rPr lang="de-DE" dirty="0"/>
              <a:t> additional </a:t>
            </a:r>
            <a:r>
              <a:rPr lang="de-DE" dirty="0" err="1"/>
              <a:t>criteria</a:t>
            </a:r>
            <a:r>
              <a:rPr lang="de-DE" dirty="0"/>
              <a:t> (</a:t>
            </a:r>
            <a:r>
              <a:rPr lang="de-DE" dirty="0" err="1"/>
              <a:t>resulting</a:t>
            </a:r>
            <a:r>
              <a:rPr lang="de-DE" dirty="0"/>
              <a:t> in 96 different </a:t>
            </a:r>
            <a:r>
              <a:rPr lang="de-DE" dirty="0" err="1"/>
              <a:t>epistemic</a:t>
            </a:r>
            <a:r>
              <a:rPr lang="de-DE" dirty="0"/>
              <a:t> temporal </a:t>
            </a:r>
            <a:r>
              <a:rPr lang="de-DE" dirty="0" err="1"/>
              <a:t>logics</a:t>
            </a:r>
            <a:r>
              <a:rPr lang="de-DE" dirty="0"/>
              <a:t>) </a:t>
            </a:r>
            <a:r>
              <a:rPr lang="de-DE" dirty="0" err="1"/>
              <a:t>see</a:t>
            </a:r>
            <a:r>
              <a:rPr lang="de-DE" dirty="0"/>
              <a:t>  </a:t>
            </a:r>
          </a:p>
          <a:p>
            <a:r>
              <a:rPr lang="de-DE" dirty="0"/>
              <a:t>(</a:t>
            </a:r>
            <a:r>
              <a:rPr lang="de-DE" dirty="0" err="1"/>
              <a:t>Halpern</a:t>
            </a:r>
            <a:r>
              <a:rPr lang="de-DE" dirty="0"/>
              <a:t>/</a:t>
            </a:r>
            <a:r>
              <a:rPr lang="de-DE" dirty="0" err="1"/>
              <a:t>Vardi</a:t>
            </a:r>
            <a:r>
              <a:rPr lang="de-DE" dirty="0"/>
              <a:t>, 1989)</a:t>
            </a:r>
          </a:p>
        </p:txBody>
      </p:sp>
    </p:spTree>
    <p:extLst>
      <p:ext uri="{BB962C8B-B14F-4D97-AF65-F5344CB8AC3E}">
        <p14:creationId xmlns:p14="http://schemas.microsoft.com/office/powerpoint/2010/main" val="40998173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8BE29F2-F52D-CD4A-9A1B-F628A8713D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6C4FF14-A7A9-C542-9A53-0461D216DBFD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32EF0"/>
                    </a:solidFill>
                  </a:rPr>
                  <a:t>Perfect </a:t>
                </a:r>
                <a:r>
                  <a:rPr lang="de-DE" dirty="0" err="1">
                    <a:solidFill>
                      <a:srgbClr val="032EF0"/>
                    </a:solidFill>
                  </a:rPr>
                  <a:t>recall</a:t>
                </a:r>
                <a:r>
                  <a:rPr lang="de-DE" dirty="0">
                    <a:solidFill>
                      <a:srgbClr val="032EF0"/>
                    </a:solidFill>
                  </a:rPr>
                  <a:t>/not </a:t>
                </a:r>
                <a:r>
                  <a:rPr lang="de-DE" dirty="0" err="1">
                    <a:solidFill>
                      <a:srgbClr val="032EF0"/>
                    </a:solidFill>
                  </a:rPr>
                  <a:t>forgetting</a:t>
                </a:r>
                <a:r>
                  <a:rPr lang="de-DE" dirty="0">
                    <a:solidFill>
                      <a:srgbClr val="032EF0"/>
                    </a:solidFill>
                  </a:rPr>
                  <a:t>: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timelines</a:t>
                </a:r>
                <a:r>
                  <a:rPr lang="de-DE" dirty="0"/>
                  <a:t>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considers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stays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same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decreases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time</a:t>
                </a:r>
                <a:br>
                  <a:rPr lang="de-DE" dirty="0"/>
                </a:br>
                <a:r>
                  <a:rPr lang="de-DE" dirty="0"/>
                  <a:t>( </a:t>
                </a:r>
                <a:r>
                  <a:rPr lang="de-DE" dirty="0" err="1"/>
                  <a:t>Here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say</a:t>
                </a:r>
                <a:r>
                  <a:rPr lang="de-DE" dirty="0"/>
                  <a:t> </a:t>
                </a:r>
                <a:r>
                  <a:rPr lang="de-DE" dirty="0">
                    <a:solidFill>
                      <a:srgbClr val="032EF0"/>
                    </a:solidFill>
                  </a:rPr>
                  <a:t>agent </a:t>
                </a:r>
                <a14:m>
                  <m:oMath xmlns:m="http://schemas.openxmlformats.org/officeDocument/2006/math">
                    <m:r>
                      <a:rPr lang="de-DE" i="1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considers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timeline</a:t>
                </a:r>
                <a:r>
                  <a:rPr lang="de-DE" dirty="0">
                    <a:solidFill>
                      <a:srgbClr val="032EF0"/>
                    </a:solidFill>
                  </a:rPr>
                  <a:t> t</a:t>
                </a:r>
                <a14:m>
                  <m:oMath xmlns:m="http://schemas.openxmlformats.org/officeDocument/2006/math">
                    <m:r>
                      <a:rPr lang="de-DE" i="1" dirty="0">
                        <a:solidFill>
                          <a:srgbClr val="032EF0"/>
                        </a:solidFill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possible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/>
                  <a:t>at </a:t>
                </a:r>
                <a:r>
                  <a:rPr lang="de-DE" dirty="0" err="1"/>
                  <a:t>point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if</a:t>
                </a:r>
                <a:r>
                  <a:rPr lang="de-DE" dirty="0"/>
                  <a:t> </a:t>
                </a:r>
                <a:r>
                  <a:rPr lang="de-DE" dirty="0" err="1"/>
                  <a:t>for</a:t>
                </a:r>
                <a:r>
                  <a:rPr lang="de-DE" dirty="0"/>
                  <a:t> </a:t>
                </a:r>
                <a:r>
                  <a:rPr lang="de-DE" dirty="0" err="1"/>
                  <a:t>some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de-DE" dirty="0"/>
                  <a:t>: 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’) </m:t>
                    </m:r>
                  </m:oMath>
                </a14:m>
                <a:r>
                  <a:rPr lang="de-DE" dirty="0"/>
                  <a:t>)</a:t>
                </a:r>
              </a:p>
              <a:p>
                <a:pPr marL="0" indent="0">
                  <a:buNone/>
                </a:pPr>
                <a:br>
                  <a:rPr lang="de-DE" dirty="0"/>
                </a:br>
                <a:endParaRPr lang="de-DE" dirty="0"/>
              </a:p>
              <a:p>
                <a:r>
                  <a:rPr lang="de-DE" dirty="0" err="1"/>
                  <a:t>Formally</a:t>
                </a:r>
                <a:r>
                  <a:rPr lang="de-DE" dirty="0"/>
                  <a:t>: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:r>
                  <a:rPr lang="de-DE" dirty="0" err="1"/>
                  <a:t>timelines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and </a:t>
                </a:r>
                <a:r>
                  <a:rPr lang="de-DE" dirty="0" err="1"/>
                  <a:t>times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’) </m:t>
                    </m:r>
                  </m:oMath>
                </a14:m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exists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de-DE" dirty="0"/>
                  <a:t> such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de-DE" dirty="0"/>
                  <a:t>. </a:t>
                </a:r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/>
              </a:p>
              <a:p>
                <a:endParaRPr lang="de-DE" dirty="0">
                  <a:solidFill>
                    <a:srgbClr val="032EF0"/>
                  </a:solidFill>
                </a:endParaRPr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86C4FF14-A7A9-C542-9A53-0461D216DBFD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B081A4A-C0D5-B344-8EF4-A591791416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45173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27B72AF-53A1-C643-B4B2-22759C8765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>
                <a:solidFill>
                  <a:srgbClr val="FF0000"/>
                </a:solidFill>
              </a:rPr>
              <a:t>Counterexample</a:t>
            </a:r>
            <a:r>
              <a:rPr lang="de-DE" dirty="0"/>
              <a:t> </a:t>
            </a:r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recall</a:t>
            </a:r>
            <a:endParaRPr lang="de-DE" dirty="0"/>
          </a:p>
        </p:txBody>
      </p:sp>
      <p:pic>
        <p:nvPicPr>
          <p:cNvPr id="6" name="Inhaltsplatzhalter 5">
            <a:extLst>
              <a:ext uri="{FF2B5EF4-FFF2-40B4-BE49-F238E27FC236}">
                <a16:creationId xmlns:a16="http://schemas.microsoft.com/office/drawing/2014/main" id="{E7309A7A-1414-434F-A1FE-3B8D3F1042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914400" y="1101701"/>
            <a:ext cx="6912768" cy="4654597"/>
          </a:xfr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F505D777-8F99-1C4C-9B77-DA6AD24793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34</a:t>
            </a:fld>
            <a:endParaRPr lang="de-DE"/>
          </a:p>
        </p:txBody>
      </p:sp>
      <p:sp>
        <p:nvSpPr>
          <p:cNvPr id="3" name="Rechteck 2">
            <a:extLst>
              <a:ext uri="{FF2B5EF4-FFF2-40B4-BE49-F238E27FC236}">
                <a16:creationId xmlns:a16="http://schemas.microsoft.com/office/drawing/2014/main" id="{66ABDDBF-717A-9F47-A4B7-25AB152997A9}"/>
              </a:ext>
            </a:extLst>
          </p:cNvPr>
          <p:cNvSpPr/>
          <p:nvPr/>
        </p:nvSpPr>
        <p:spPr>
          <a:xfrm>
            <a:off x="7236296" y="3573016"/>
            <a:ext cx="417240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8080530D-A630-4F4C-BBF5-F5F4AE954C09}"/>
              </a:ext>
            </a:extLst>
          </p:cNvPr>
          <p:cNvSpPr/>
          <p:nvPr/>
        </p:nvSpPr>
        <p:spPr>
          <a:xfrm>
            <a:off x="7236296" y="5001955"/>
            <a:ext cx="417240" cy="216024"/>
          </a:xfrm>
          <a:prstGeom prst="rect">
            <a:avLst/>
          </a:prstGeom>
          <a:noFill/>
          <a:ln w="25400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4BC8EF0-95F2-AF49-8D64-0D2EB58AF374}"/>
                  </a:ext>
                </a:extLst>
              </p:cNvPr>
              <p:cNvSpPr txBox="1"/>
              <p:nvPr/>
            </p:nvSpPr>
            <p:spPr>
              <a:xfrm>
                <a:off x="4646479" y="5665042"/>
                <a:ext cx="3611310" cy="65851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9)∼(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9)</m:t>
                    </m:r>
                  </m:oMath>
                </a14:m>
                <a:r>
                  <a:rPr lang="de-DE" dirty="0"/>
                  <a:t>. </a:t>
                </a:r>
              </a:p>
              <a:p>
                <a:r>
                  <a:rPr lang="de-DE" b="0" dirty="0"/>
                  <a:t>But </a:t>
                </a:r>
                <a:r>
                  <a:rPr lang="de-DE" b="0" dirty="0" err="1"/>
                  <a:t>for</a:t>
                </a:r>
                <a:r>
                  <a:rPr lang="de-DE" b="0" dirty="0"/>
                  <a:t> </a:t>
                </a:r>
                <a:r>
                  <a:rPr lang="de-DE" b="0" dirty="0" err="1"/>
                  <a:t>no</a:t>
                </a:r>
                <a:r>
                  <a:rPr lang="de-DE" b="0" dirty="0"/>
                  <a:t> 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  <m:sup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p>
                    <m:r>
                      <a:rPr lang="de-DE" b="0" i="1" smtClean="0">
                        <a:latin typeface="Cambria Math" panose="02040503050406030204" pitchFamily="18" charset="0"/>
                      </a:rPr>
                      <m:t>&lt; 9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/>
                  <a:t> (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0,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8</m:t>
                    </m:r>
                    <m:r>
                      <a:rPr lang="de-DE" b="0" i="0" smtClean="0">
                        <a:latin typeface="Cambria Math" panose="02040503050406030204" pitchFamily="18" charset="0"/>
                      </a:rPr>
                      <m:t>) 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∼(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′)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5" name="Textfeld 4">
                <a:extLst>
                  <a:ext uri="{FF2B5EF4-FFF2-40B4-BE49-F238E27FC236}">
                    <a16:creationId xmlns:a16="http://schemas.microsoft.com/office/drawing/2014/main" id="{B4BC8EF0-95F2-AF49-8D64-0D2EB58AF37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6479" y="5665042"/>
                <a:ext cx="3611310" cy="658514"/>
              </a:xfrm>
              <a:prstGeom prst="rect">
                <a:avLst/>
              </a:prstGeom>
              <a:blipFill>
                <a:blip r:embed="rId4"/>
                <a:stretch>
                  <a:fillRect l="-1399" t="-1887" b="-13208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8758154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813C8DB-571F-1D41-B5F3-9537F42A5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Properties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88643CC-48B5-6E42-8CB3-AED358425D52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32EF0"/>
                    </a:solidFill>
                  </a:rPr>
                  <a:t>No </a:t>
                </a:r>
                <a:r>
                  <a:rPr lang="de-DE" dirty="0" err="1">
                    <a:solidFill>
                      <a:srgbClr val="032EF0"/>
                    </a:solidFill>
                  </a:rPr>
                  <a:t>learning</a:t>
                </a:r>
                <a:r>
                  <a:rPr lang="de-DE" dirty="0">
                    <a:solidFill>
                      <a:srgbClr val="032EF0"/>
                    </a:solidFill>
                  </a:rPr>
                  <a:t>: </a:t>
                </a:r>
                <a:r>
                  <a:rPr lang="de-DE" dirty="0" err="1"/>
                  <a:t>set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timelines</a:t>
                </a:r>
                <a:r>
                  <a:rPr lang="de-DE" dirty="0"/>
                  <a:t> an </a:t>
                </a:r>
                <a:r>
                  <a:rPr lang="de-DE" dirty="0" err="1"/>
                  <a:t>agent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𝑎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considers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stays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same </a:t>
                </a:r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increases</a:t>
                </a:r>
                <a:r>
                  <a:rPr lang="de-DE" dirty="0"/>
                  <a:t> </a:t>
                </a:r>
                <a:r>
                  <a:rPr lang="de-DE" dirty="0" err="1"/>
                  <a:t>over</a:t>
                </a:r>
                <a:r>
                  <a:rPr lang="de-DE" dirty="0"/>
                  <a:t> time. </a:t>
                </a:r>
              </a:p>
              <a:p>
                <a:endParaRPr lang="de-DE" dirty="0"/>
              </a:p>
              <a:p>
                <a:r>
                  <a:rPr lang="de-DE" dirty="0" err="1"/>
                  <a:t>Formally</a:t>
                </a:r>
                <a:r>
                  <a:rPr lang="de-DE" dirty="0"/>
                  <a:t>: </a:t>
                </a:r>
                <a:r>
                  <a:rPr lang="de-DE" dirty="0" err="1"/>
                  <a:t>for</a:t>
                </a:r>
                <a:r>
                  <a:rPr lang="de-DE" dirty="0"/>
                  <a:t> all </a:t>
                </a:r>
                <a:r>
                  <a:rPr lang="de-DE" dirty="0" err="1"/>
                  <a:t>timelines</a:t>
                </a:r>
                <a:r>
                  <a:rPr lang="de-DE" dirty="0"/>
                  <a:t> t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times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,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dirty="0">
                        <a:latin typeface="Cambria Math" panose="02040503050406030204" pitchFamily="18" charset="0"/>
                      </a:rPr>
                      <m:t>: </m:t>
                    </m:r>
                  </m:oMath>
                </a14:m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/>
                  <a:t>if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</m:d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’) </m:t>
                    </m:r>
                  </m:oMath>
                </a14:m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𝑛</m:t>
                    </m:r>
                  </m:oMath>
                </a14:m>
                <a:r>
                  <a:rPr lang="de-DE" dirty="0"/>
                  <a:t>, </a:t>
                </a:r>
                <a:r>
                  <a:rPr lang="de-DE" dirty="0" err="1"/>
                  <a:t>then</a:t>
                </a:r>
                <a:r>
                  <a:rPr lang="de-DE" dirty="0"/>
                  <a:t> </a:t>
                </a:r>
                <a:r>
                  <a:rPr lang="de-DE" dirty="0" err="1"/>
                  <a:t>there</a:t>
                </a:r>
                <a:r>
                  <a:rPr lang="de-DE" dirty="0"/>
                  <a:t> </a:t>
                </a:r>
                <a:r>
                  <a:rPr lang="de-DE" dirty="0" err="1"/>
                  <a:t>exists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’≥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𝑛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</m:t>
                    </m:r>
                  </m:oMath>
                </a14:m>
                <a:r>
                  <a:rPr lang="de-DE" dirty="0"/>
                  <a:t> such </a:t>
                </a:r>
                <a:r>
                  <a:rPr lang="de-DE" dirty="0" err="1"/>
                  <a:t>that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𝑘</m:t>
                        </m:r>
                      </m:e>
                    </m:d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’, 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𝑘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’)</m:t>
                    </m:r>
                  </m:oMath>
                </a14:m>
                <a:r>
                  <a:rPr lang="de-DE" dirty="0"/>
                  <a:t>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588643CC-48B5-6E42-8CB3-AED358425D52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1431191-68DB-BE40-95F0-E385B6B56C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031860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04EB08F-26D4-8644-9601-29599CDCD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Corresponding</a:t>
            </a:r>
            <a:r>
              <a:rPr lang="de-DE" dirty="0"/>
              <a:t> </a:t>
            </a:r>
            <a:r>
              <a:rPr lang="de-DE" dirty="0" err="1"/>
              <a:t>properties</a:t>
            </a:r>
            <a:r>
              <a:rPr lang="de-DE" dirty="0"/>
              <a:t>/</a:t>
            </a:r>
            <a:r>
              <a:rPr lang="de-DE" dirty="0" err="1"/>
              <a:t>axioms</a:t>
            </a:r>
            <a:endParaRPr lang="de-DE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C106A4AF-AAD2-EB49-B5B0-7CC63C50444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98161636"/>
                  </p:ext>
                </p:extLst>
              </p:nvPr>
            </p:nvGraphicFramePr>
            <p:xfrm>
              <a:off x="457200" y="1484784"/>
              <a:ext cx="8229600" cy="2392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47503">
                      <a:extLst>
                        <a:ext uri="{9D8B030D-6E8A-4147-A177-3AD203B41FA5}">
                          <a16:colId xmlns:a16="http://schemas.microsoft.com/office/drawing/2014/main" val="3187518676"/>
                        </a:ext>
                      </a:extLst>
                    </a:gridCol>
                    <a:gridCol w="5782097">
                      <a:extLst>
                        <a:ext uri="{9D8B030D-6E8A-4147-A177-3AD203B41FA5}">
                          <a16:colId xmlns:a16="http://schemas.microsoft.com/office/drawing/2014/main" val="63497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Synchronous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Agents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know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the</a:t>
                          </a:r>
                          <a:r>
                            <a:rPr lang="de-DE" dirty="0"/>
                            <a:t> time t (not an </a:t>
                          </a:r>
                          <a:r>
                            <a:rPr lang="de-DE" dirty="0" err="1"/>
                            <a:t>axiom</a:t>
                          </a:r>
                          <a:r>
                            <a:rPr lang="de-DE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5715498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recall</a:t>
                          </a:r>
                          <a:r>
                            <a:rPr lang="de-DE" dirty="0"/>
                            <a:t>,</a:t>
                          </a:r>
                        </a:p>
                        <a:p>
                          <a:r>
                            <a:rPr lang="de-DE" dirty="0" err="1"/>
                            <a:t>Synchronous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406217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recall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∧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∧¬ 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𝜒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→¬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¬(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¬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𝜒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))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661781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No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learning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d>
                                  <m:d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𝜙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𝑈</m:t>
                                    </m:r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 </m:t>
                                    </m:r>
                                    <m:sSub>
                                      <m:sSubPr>
                                        <m:ctrlP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𝐾</m:t>
                                        </m:r>
                                      </m:e>
                                      <m:sub>
                                        <m:r>
                                          <a:rPr lang="de-DE" b="0" i="1" smtClean="0">
                                            <a:latin typeface="Cambria Math" panose="02040503050406030204" pitchFamily="18" charset="0"/>
                                          </a:rPr>
                                          <m:t>𝑎</m:t>
                                        </m:r>
                                      </m:sub>
                                    </m:s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𝜓</m:t>
                                    </m:r>
                                  </m:e>
                                </m:d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→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(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𝑈</m:t>
                                </m:r>
                                <m:sSub>
                                  <m:sSubPr>
                                    <m:ctrlP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𝜓</m:t>
                                </m:r>
                                <m:r>
                                  <a:rPr lang="de-DE" b="0" i="1" smtClean="0">
                                    <a:latin typeface="Cambria Math" panose="02040503050406030204" pitchFamily="18" charset="0"/>
                                  </a:rPr>
                                  <m:t>)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26648306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No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learning</a:t>
                          </a:r>
                          <a:r>
                            <a:rPr lang="de-DE" dirty="0"/>
                            <a:t>,</a:t>
                          </a:r>
                        </a:p>
                        <a:p>
                          <a:r>
                            <a:rPr lang="de-DE" dirty="0" err="1"/>
                            <a:t>Synchronous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pPr/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de-DE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sSub>
                                  <m:sSubPr>
                                    <m:ctrlP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 →</m:t>
                                </m:r>
                                <m:sSub>
                                  <m:sSubPr>
                                    <m:ctrlP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𝐾</m:t>
                                    </m:r>
                                  </m:e>
                                  <m:sub>
                                    <m:r>
                                      <a:rPr lang="de-DE" b="0" i="1" dirty="0" smtClean="0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sub>
                                </m:sSub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𝑋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𝜙</m:t>
                                </m:r>
                                <m:r>
                                  <a:rPr lang="de-DE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oMath>
                            </m:oMathPara>
                          </a14:m>
                          <a:endParaRPr lang="de-DE" dirty="0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extLst>
                      <a:ext uri="{0D108BD9-81ED-4DB2-BD59-A6C34878D82A}">
                        <a16:rowId xmlns:a16="http://schemas.microsoft.com/office/drawing/2014/main" val="2069894942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5" name="Tabelle 5">
                <a:extLst>
                  <a:ext uri="{FF2B5EF4-FFF2-40B4-BE49-F238E27FC236}">
                    <a16:creationId xmlns:a16="http://schemas.microsoft.com/office/drawing/2014/main" id="{C106A4AF-AAD2-EB49-B5B0-7CC63C504443}"/>
                  </a:ext>
                </a:extLst>
              </p:cNvPr>
              <p:cNvGraphicFramePr>
                <a:graphicFrameLocks noGrp="1"/>
              </p:cNvGraphicFramePr>
              <p:nvPr>
                <p:ph idx="1"/>
                <p:extLst>
                  <p:ext uri="{D42A27DB-BD31-4B8C-83A1-F6EECF244321}">
                    <p14:modId xmlns:p14="http://schemas.microsoft.com/office/powerpoint/2010/main" val="1798161636"/>
                  </p:ext>
                </p:extLst>
              </p:nvPr>
            </p:nvGraphicFramePr>
            <p:xfrm>
              <a:off x="457200" y="1484784"/>
              <a:ext cx="8229600" cy="2392680"/>
            </p:xfrm>
            <a:graphic>
              <a:graphicData uri="http://schemas.openxmlformats.org/drawingml/2006/table">
                <a:tbl>
                  <a:tblPr firstRow="1" bandRow="1">
                    <a:tableStyleId>{2D5ABB26-0587-4C30-8999-92F81FD0307C}</a:tableStyleId>
                  </a:tblPr>
                  <a:tblGrid>
                    <a:gridCol w="2447503">
                      <a:extLst>
                        <a:ext uri="{9D8B030D-6E8A-4147-A177-3AD203B41FA5}">
                          <a16:colId xmlns:a16="http://schemas.microsoft.com/office/drawing/2014/main" val="3187518676"/>
                        </a:ext>
                      </a:extLst>
                    </a:gridCol>
                    <a:gridCol w="5782097">
                      <a:extLst>
                        <a:ext uri="{9D8B030D-6E8A-4147-A177-3AD203B41FA5}">
                          <a16:colId xmlns:a16="http://schemas.microsoft.com/office/drawing/2014/main" val="634973068"/>
                        </a:ext>
                      </a:extLst>
                    </a:gridCol>
                  </a:tblGrid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Synchronous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Agents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know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the</a:t>
                          </a:r>
                          <a:r>
                            <a:rPr lang="de-DE" dirty="0"/>
                            <a:t> time t (not an </a:t>
                          </a:r>
                          <a:r>
                            <a:rPr lang="de-DE" dirty="0" err="1"/>
                            <a:t>axiom</a:t>
                          </a:r>
                          <a:r>
                            <a:rPr lang="de-DE" dirty="0"/>
                            <a:t>)</a:t>
                          </a:r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175715498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recall</a:t>
                          </a:r>
                          <a:r>
                            <a:rPr lang="de-DE" dirty="0"/>
                            <a:t>,</a:t>
                          </a:r>
                        </a:p>
                        <a:p>
                          <a:r>
                            <a:rPr lang="de-DE" dirty="0" err="1"/>
                            <a:t>Synchronous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418" t="-60784" r="-220" b="-229412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406217690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Perfect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recall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418" t="-273333" r="-220" b="-29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661781067"/>
                      </a:ext>
                    </a:extLst>
                  </a:tr>
                  <a:tr h="37084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No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learning</a:t>
                          </a:r>
                          <a:r>
                            <a:rPr lang="de-DE" dirty="0"/>
                            <a:t> </a:t>
                          </a:r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2"/>
                          <a:stretch>
                            <a:fillRect l="-42418" t="-386207" r="-220" b="-2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66483060"/>
                      </a:ext>
                    </a:extLst>
                  </a:tr>
                  <a:tr h="640080">
                    <a:tc>
                      <a:txBody>
                        <a:bodyPr/>
                        <a:lstStyle/>
                        <a:p>
                          <a:r>
                            <a:rPr lang="de-DE" dirty="0" err="1"/>
                            <a:t>No</a:t>
                          </a:r>
                          <a:r>
                            <a:rPr lang="de-DE" dirty="0"/>
                            <a:t> </a:t>
                          </a:r>
                          <a:r>
                            <a:rPr lang="de-DE" dirty="0" err="1"/>
                            <a:t>learning</a:t>
                          </a:r>
                          <a:r>
                            <a:rPr lang="de-DE" dirty="0"/>
                            <a:t>,</a:t>
                          </a:r>
                        </a:p>
                        <a:p>
                          <a:r>
                            <a:rPr lang="de-DE" dirty="0" err="1"/>
                            <a:t>Synchronous</a:t>
                          </a:r>
                          <a:endParaRPr lang="de-DE" dirty="0"/>
                        </a:p>
                      </a:txBody>
                      <a:tcPr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</a:tcPr>
                    </a:tc>
                    <a:tc>
                      <a:txBody>
                        <a:bodyPr/>
                        <a:lstStyle/>
                        <a:p>
                          <a:endParaRPr lang="de-DE"/>
                        </a:p>
                      </a:txBody>
                      <a:tcPr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blipFill>
                          <a:blip r:embed="rId2"/>
                          <a:stretch>
                            <a:fillRect l="-42418" t="-276471" r="-220" b="-13725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2069894942"/>
                      </a:ext>
                    </a:extLst>
                  </a:tr>
                </a:tbl>
              </a:graphicData>
            </a:graphic>
          </p:graphicFrame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FC4C0CD-3BD7-F041-9FAA-087F878040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137230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534F7A8-0784-3F45-8E52-6AE01696E2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Combinations</a:t>
            </a:r>
            <a:r>
              <a:rPr lang="de-DE" dirty="0"/>
              <a:t> </a:t>
            </a:r>
            <a:r>
              <a:rPr lang="de-DE" dirty="0" err="1"/>
              <a:t>from</a:t>
            </a:r>
            <a:r>
              <a:rPr lang="de-DE" dirty="0"/>
              <a:t> a </a:t>
            </a:r>
            <a:r>
              <a:rPr lang="de-DE" dirty="0" err="1"/>
              <a:t>semantical</a:t>
            </a:r>
            <a:r>
              <a:rPr lang="de-DE" dirty="0"/>
              <a:t> </a:t>
            </a:r>
            <a:r>
              <a:rPr lang="de-DE" dirty="0" err="1"/>
              <a:t>point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view</a:t>
            </a:r>
            <a:r>
              <a:rPr lang="de-DE" dirty="0"/>
              <a:t>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Inhaltsplatzhalter 9">
                <a:extLst>
                  <a:ext uri="{FF2B5EF4-FFF2-40B4-BE49-F238E27FC236}">
                    <a16:creationId xmlns:a16="http://schemas.microsoft.com/office/drawing/2014/main" id="{FF0ABC29-F832-FE42-BBBB-083F9153C8E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Input:  </a:t>
                </a:r>
                <a:r>
                  <a:rPr lang="de-DE" dirty="0" err="1"/>
                  <a:t>classes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models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 </a:t>
                </a:r>
                <a:r>
                  <a:rPr lang="de-DE" dirty="0" err="1"/>
                  <a:t>logics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/>
                  <a:t>Output: </a:t>
                </a:r>
                <a:r>
                  <a:rPr lang="de-DE" dirty="0" err="1"/>
                  <a:t>class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models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𝑀</m:t>
                    </m:r>
                  </m:oMath>
                </a14:m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combined</a:t>
                </a:r>
                <a:r>
                  <a:rPr lang="de-DE" dirty="0"/>
                  <a:t> </a:t>
                </a:r>
                <a:r>
                  <a:rPr lang="de-DE" dirty="0" err="1"/>
                  <a:t>logic</a:t>
                </a:r>
                <a:endParaRPr lang="de-DE" dirty="0"/>
              </a:p>
              <a:p>
                <a:r>
                  <a:rPr lang="de-DE" dirty="0">
                    <a:solidFill>
                      <a:srgbClr val="032EF0"/>
                    </a:solidFill>
                  </a:rPr>
                  <a:t>Fusion</a:t>
                </a:r>
                <a:r>
                  <a:rPr lang="de-DE" dirty="0"/>
                  <a:t>: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{ 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∣</m:t>
                    </m:r>
                  </m:oMath>
                </a14:m>
                <a:r>
                  <a:rPr lang="de-DE" dirty="0"/>
                  <a:t> 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𝑊</m:t>
                        </m:r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 err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 smtClean="0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, </m:t>
                        </m:r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dirty="0" err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 smtClean="0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 }</m:t>
                    </m:r>
                  </m:oMath>
                </a14:m>
                <a:r>
                  <a:rPr lang="de-DE" dirty="0"/>
                  <a:t> </a:t>
                </a:r>
              </a:p>
              <a:p>
                <a:r>
                  <a:rPr lang="de-DE" dirty="0" err="1">
                    <a:solidFill>
                      <a:srgbClr val="032EF0"/>
                    </a:solidFill>
                  </a:rPr>
                  <a:t>Product</a:t>
                </a:r>
                <a:r>
                  <a:rPr lang="de-DE" dirty="0"/>
                  <a:t>:  </a:t>
                </a:r>
                <a:br>
                  <a:rPr lang="de-DE" dirty="0"/>
                </a:b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dirty="0" smtClean="0">
                        <a:latin typeface="Cambria Math" panose="02040503050406030204" pitchFamily="18" charset="0"/>
                      </a:rPr>
                      <m:t>M</m:t>
                    </m:r>
                    <m:r>
                      <a:rPr lang="de-DE" b="0" i="0" dirty="0" smtClean="0">
                        <a:latin typeface="Cambria Math" panose="02040503050406030204" pitchFamily="18" charset="0"/>
                      </a:rPr>
                      <m:t>={ </m:t>
                    </m:r>
                    <m:d>
                      <m:d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×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∣</m:t>
                    </m:r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𝑊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 dirty="0" err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 err="1">
                                <a:latin typeface="Cambria Math" panose="02040503050406030204" pitchFamily="18" charset="0"/>
                              </a:rPr>
                              <m:t>𝑅</m:t>
                            </m:r>
                          </m:e>
                          <m:sub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de-DE" i="1" dirty="0">
                        <a:latin typeface="Cambria Math" panose="02040503050406030204" pitchFamily="18" charset="0"/>
                      </a:rPr>
                      <m:t>∈ </m:t>
                    </m:r>
                    <m:sSub>
                      <m:sSubPr>
                        <m:ctrlPr>
                          <a:rPr lang="de-DE" i="1" dirty="0" err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𝑀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} 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where</a:t>
                </a:r>
                <a:endParaRPr lang="de-DE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; </m:t>
                    </m:r>
                  </m:oMath>
                </a14:m>
                <a:endParaRPr lang="de-DE" b="0" dirty="0"/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de-DE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𝑢</m:t>
                            </m:r>
                          </m:e>
                          <m:sub>
                            <m:r>
                              <a:rPr lang="de-DE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(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𝑢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>
                        <a:latin typeface="Cambria Math" panose="02040503050406030204" pitchFamily="18" charset="0"/>
                      </a:rPr>
                      <m:t>;</m:t>
                    </m:r>
                  </m:oMath>
                </a14:m>
                <a:endParaRPr lang="de-DE" i="1" dirty="0">
                  <a:latin typeface="Cambria Math" panose="02040503050406030204" pitchFamily="18" charset="0"/>
                </a:endParaRPr>
              </a:p>
              <a:p>
                <a:pPr lvl="1"/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 ×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𝑉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e>
                    </m:d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×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𝑝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r>
                  <a:rPr lang="de-DE" dirty="0" err="1">
                    <a:solidFill>
                      <a:srgbClr val="032EF0"/>
                    </a:solidFill>
                  </a:rPr>
                  <a:t>Fibring</a:t>
                </a:r>
                <a:r>
                  <a:rPr lang="de-DE" dirty="0">
                    <a:solidFill>
                      <a:srgbClr val="032EF0"/>
                    </a:solidFill>
                  </a:rPr>
                  <a:t>: </a:t>
                </a:r>
                <a:r>
                  <a:rPr lang="de-DE" dirty="0">
                    <a:solidFill>
                      <a:schemeClr val="tx1"/>
                    </a:solidFill>
                  </a:rPr>
                  <a:t>More flexible </a:t>
                </a:r>
                <a:r>
                  <a:rPr lang="de-DE" dirty="0" err="1">
                    <a:solidFill>
                      <a:schemeClr val="tx1"/>
                    </a:solidFill>
                  </a:rPr>
                  <a:t>combination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based</a:t>
                </a:r>
                <a:r>
                  <a:rPr lang="de-DE" dirty="0">
                    <a:solidFill>
                      <a:schemeClr val="tx1"/>
                    </a:solidFill>
                  </a:rPr>
                  <a:t> on on </a:t>
                </a:r>
                <a:r>
                  <a:rPr lang="de-DE" dirty="0" err="1">
                    <a:solidFill>
                      <a:schemeClr val="tx1"/>
                    </a:solidFill>
                  </a:rPr>
                  <a:t>bitransfer-mappings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h</m:t>
                        </m:r>
                      </m:e>
                      <m:sub>
                        <m:r>
                          <a:rPr lang="de-DE" b="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between</a:t>
                </a:r>
                <a:r>
                  <a:rPr lang="de-DE" dirty="0">
                    <a:solidFill>
                      <a:schemeClr val="tx1"/>
                    </a:solidFill>
                  </a:rPr>
                  <a:t> </a:t>
                </a:r>
                <a:r>
                  <a:rPr lang="de-DE" dirty="0" err="1">
                    <a:solidFill>
                      <a:schemeClr val="tx1"/>
                    </a:solidFill>
                  </a:rPr>
                  <a:t>worlds</a:t>
                </a:r>
                <a:endParaRPr lang="de-DE" dirty="0">
                  <a:solidFill>
                    <a:schemeClr val="tx1"/>
                  </a:solidFill>
                </a:endParaRPr>
              </a:p>
              <a:p>
                <a:pPr marL="457200" lvl="1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10" name="Inhaltsplatzhalter 9">
                <a:extLst>
                  <a:ext uri="{FF2B5EF4-FFF2-40B4-BE49-F238E27FC236}">
                    <a16:creationId xmlns:a16="http://schemas.microsoft.com/office/drawing/2014/main" id="{FF0ABC29-F832-FE42-BBBB-083F9153C8E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1531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9B3B9B16-664E-5A48-927E-4D6C1CBDED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37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4641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B12DD3-5A53-A64B-9D31-774E6E900D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Complexity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satisfiability</a:t>
            </a:r>
            <a:r>
              <a:rPr lang="de-DE" dirty="0"/>
              <a:t> </a:t>
            </a:r>
            <a:r>
              <a:rPr lang="de-DE" dirty="0" err="1"/>
              <a:t>problem</a:t>
            </a:r>
            <a:endParaRPr lang="de-DE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C6E0B1D-D027-6540-BFC2-A9DC0633D9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38</a:t>
            </a:fld>
            <a:endParaRPr lang="de-DE"/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D3349396-5828-A844-B39A-A498D19CE7AF}"/>
              </a:ext>
            </a:extLst>
          </p:cNvPr>
          <p:cNvSpPr txBox="1"/>
          <p:nvPr/>
        </p:nvSpPr>
        <p:spPr>
          <a:xfrm>
            <a:off x="3275856" y="1340768"/>
            <a:ext cx="224292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interaction</a:t>
            </a:r>
            <a:r>
              <a:rPr lang="de-DE" dirty="0"/>
              <a:t>,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syn</a:t>
            </a:r>
            <a:endParaRPr lang="de-DE" dirty="0"/>
          </a:p>
          <a:p>
            <a:r>
              <a:rPr lang="de-DE" dirty="0"/>
              <a:t> PSPACE-c 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8AF81AAE-B42E-E441-82CF-274BF56140A2}"/>
              </a:ext>
            </a:extLst>
          </p:cNvPr>
          <p:cNvSpPr txBox="1"/>
          <p:nvPr/>
        </p:nvSpPr>
        <p:spPr>
          <a:xfrm>
            <a:off x="336694" y="2564279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recall</a:t>
            </a:r>
            <a:endParaRPr lang="de-DE" dirty="0"/>
          </a:p>
          <a:p>
            <a:r>
              <a:rPr lang="de-DE" dirty="0"/>
              <a:t>NON ELEM-c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A1A48704-3759-F84E-8B33-F38F29E05D8A}"/>
              </a:ext>
            </a:extLst>
          </p:cNvPr>
          <p:cNvSpPr txBox="1"/>
          <p:nvPr/>
        </p:nvSpPr>
        <p:spPr>
          <a:xfrm>
            <a:off x="2485268" y="2564279"/>
            <a:ext cx="142699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learning</a:t>
            </a:r>
            <a:endParaRPr lang="de-DE" dirty="0"/>
          </a:p>
          <a:p>
            <a:r>
              <a:rPr lang="de-DE" dirty="0"/>
              <a:t>NON ELEM-c</a:t>
            </a:r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F41D0DEE-CC0B-4D4C-B3EB-7CF00EB95485}"/>
              </a:ext>
            </a:extLst>
          </p:cNvPr>
          <p:cNvSpPr txBox="1"/>
          <p:nvPr/>
        </p:nvSpPr>
        <p:spPr>
          <a:xfrm>
            <a:off x="4863459" y="2561363"/>
            <a:ext cx="19575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recall</a:t>
            </a:r>
            <a:r>
              <a:rPr lang="de-DE" dirty="0"/>
              <a:t>, </a:t>
            </a:r>
            <a:r>
              <a:rPr lang="de-DE" dirty="0" err="1"/>
              <a:t>sync</a:t>
            </a:r>
            <a:endParaRPr lang="de-DE" dirty="0"/>
          </a:p>
          <a:p>
            <a:r>
              <a:rPr lang="de-DE" dirty="0"/>
              <a:t>2EXPTIME-c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38EA6850-DCC5-F64B-B95F-AF6080FE4610}"/>
              </a:ext>
            </a:extLst>
          </p:cNvPr>
          <p:cNvSpPr txBox="1"/>
          <p:nvPr/>
        </p:nvSpPr>
        <p:spPr>
          <a:xfrm>
            <a:off x="7040805" y="2561363"/>
            <a:ext cx="183896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, </a:t>
            </a:r>
            <a:r>
              <a:rPr lang="de-DE" dirty="0" err="1"/>
              <a:t>sync</a:t>
            </a:r>
            <a:endParaRPr lang="de-DE" dirty="0"/>
          </a:p>
          <a:p>
            <a:r>
              <a:rPr lang="de-DE" dirty="0"/>
              <a:t>NON ELEM-c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A32E6732-EF7C-CE4A-8127-06EE8E72151D}"/>
              </a:ext>
            </a:extLst>
          </p:cNvPr>
          <p:cNvSpPr txBox="1"/>
          <p:nvPr/>
        </p:nvSpPr>
        <p:spPr>
          <a:xfrm>
            <a:off x="1403648" y="4294837"/>
            <a:ext cx="267413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recall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 </a:t>
            </a:r>
          </a:p>
          <a:p>
            <a:r>
              <a:rPr lang="de-DE" dirty="0"/>
              <a:t>EXSPACE-c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2984373-305E-304B-9839-15A59552E287}"/>
              </a:ext>
            </a:extLst>
          </p:cNvPr>
          <p:cNvSpPr txBox="1"/>
          <p:nvPr/>
        </p:nvSpPr>
        <p:spPr>
          <a:xfrm>
            <a:off x="5400195" y="4294837"/>
            <a:ext cx="31550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recall</a:t>
            </a:r>
            <a:r>
              <a:rPr lang="de-DE" dirty="0"/>
              <a:t>, </a:t>
            </a:r>
            <a:r>
              <a:rPr lang="de-DE" dirty="0" err="1"/>
              <a:t>no</a:t>
            </a:r>
            <a:r>
              <a:rPr lang="de-DE" dirty="0"/>
              <a:t> </a:t>
            </a:r>
            <a:r>
              <a:rPr lang="de-DE" dirty="0" err="1"/>
              <a:t>learning</a:t>
            </a:r>
            <a:r>
              <a:rPr lang="de-DE" dirty="0"/>
              <a:t>, </a:t>
            </a:r>
            <a:r>
              <a:rPr lang="de-DE" dirty="0" err="1"/>
              <a:t>sync</a:t>
            </a:r>
            <a:endParaRPr lang="de-DE" dirty="0"/>
          </a:p>
          <a:p>
            <a:r>
              <a:rPr lang="de-DE" dirty="0"/>
              <a:t>NON ELEM-c</a:t>
            </a:r>
          </a:p>
        </p:txBody>
      </p:sp>
      <p:cxnSp>
        <p:nvCxnSpPr>
          <p:cNvPr id="11" name="Gerade Verbindung 10">
            <a:extLst>
              <a:ext uri="{FF2B5EF4-FFF2-40B4-BE49-F238E27FC236}">
                <a16:creationId xmlns:a16="http://schemas.microsoft.com/office/drawing/2014/main" id="{5460E407-9FDE-C742-912B-723C883A132D}"/>
              </a:ext>
            </a:extLst>
          </p:cNvPr>
          <p:cNvCxnSpPr>
            <a:cxnSpLocks/>
            <a:endCxn id="5" idx="0"/>
          </p:cNvCxnSpPr>
          <p:nvPr/>
        </p:nvCxnSpPr>
        <p:spPr>
          <a:xfrm flipH="1">
            <a:off x="1050191" y="1916207"/>
            <a:ext cx="2310840" cy="648072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13">
            <a:extLst>
              <a:ext uri="{FF2B5EF4-FFF2-40B4-BE49-F238E27FC236}">
                <a16:creationId xmlns:a16="http://schemas.microsoft.com/office/drawing/2014/main" id="{3E054EA4-AEF8-EE44-BE97-DE6B261616A7}"/>
              </a:ext>
            </a:extLst>
          </p:cNvPr>
          <p:cNvCxnSpPr>
            <a:cxnSpLocks/>
            <a:stCxn id="4" idx="2"/>
            <a:endCxn id="6" idx="0"/>
          </p:cNvCxnSpPr>
          <p:nvPr/>
        </p:nvCxnSpPr>
        <p:spPr>
          <a:xfrm flipH="1">
            <a:off x="3198765" y="1987099"/>
            <a:ext cx="1198552" cy="577180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Gerade Verbindung 16">
            <a:extLst>
              <a:ext uri="{FF2B5EF4-FFF2-40B4-BE49-F238E27FC236}">
                <a16:creationId xmlns:a16="http://schemas.microsoft.com/office/drawing/2014/main" id="{9A5CFADD-3339-2E4A-9546-A7ADEC658621}"/>
              </a:ext>
            </a:extLst>
          </p:cNvPr>
          <p:cNvCxnSpPr>
            <a:cxnSpLocks/>
            <a:stCxn id="4" idx="2"/>
            <a:endCxn id="7" idx="0"/>
          </p:cNvCxnSpPr>
          <p:nvPr/>
        </p:nvCxnSpPr>
        <p:spPr>
          <a:xfrm>
            <a:off x="4397317" y="1987099"/>
            <a:ext cx="1444936" cy="574264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Gerade Verbindung 19">
            <a:extLst>
              <a:ext uri="{FF2B5EF4-FFF2-40B4-BE49-F238E27FC236}">
                <a16:creationId xmlns:a16="http://schemas.microsoft.com/office/drawing/2014/main" id="{B6A211EB-FD0A-F243-90A7-69BECB2A22AB}"/>
              </a:ext>
            </a:extLst>
          </p:cNvPr>
          <p:cNvCxnSpPr>
            <a:cxnSpLocks/>
            <a:stCxn id="4" idx="3"/>
            <a:endCxn id="8" idx="0"/>
          </p:cNvCxnSpPr>
          <p:nvPr/>
        </p:nvCxnSpPr>
        <p:spPr>
          <a:xfrm>
            <a:off x="5518778" y="1663934"/>
            <a:ext cx="2441510" cy="897429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Gerade Verbindung 22">
            <a:extLst>
              <a:ext uri="{FF2B5EF4-FFF2-40B4-BE49-F238E27FC236}">
                <a16:creationId xmlns:a16="http://schemas.microsoft.com/office/drawing/2014/main" id="{24D6E887-C057-4749-AD09-1272DEDC3AB2}"/>
              </a:ext>
            </a:extLst>
          </p:cNvPr>
          <p:cNvCxnSpPr>
            <a:cxnSpLocks/>
            <a:stCxn id="5" idx="2"/>
            <a:endCxn id="9" idx="0"/>
          </p:cNvCxnSpPr>
          <p:nvPr/>
        </p:nvCxnSpPr>
        <p:spPr>
          <a:xfrm>
            <a:off x="1050191" y="3210610"/>
            <a:ext cx="1690522" cy="108422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Gerade Verbindung 26">
            <a:extLst>
              <a:ext uri="{FF2B5EF4-FFF2-40B4-BE49-F238E27FC236}">
                <a16:creationId xmlns:a16="http://schemas.microsoft.com/office/drawing/2014/main" id="{D92EE60B-1BE5-E042-ADFB-B6A34E32D037}"/>
              </a:ext>
            </a:extLst>
          </p:cNvPr>
          <p:cNvCxnSpPr>
            <a:cxnSpLocks/>
            <a:stCxn id="6" idx="2"/>
            <a:endCxn id="9" idx="0"/>
          </p:cNvCxnSpPr>
          <p:nvPr/>
        </p:nvCxnSpPr>
        <p:spPr>
          <a:xfrm flipH="1">
            <a:off x="2740713" y="3210610"/>
            <a:ext cx="458052" cy="1084227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Gerade Verbindung 28">
            <a:extLst>
              <a:ext uri="{FF2B5EF4-FFF2-40B4-BE49-F238E27FC236}">
                <a16:creationId xmlns:a16="http://schemas.microsoft.com/office/drawing/2014/main" id="{71527B07-ED57-594F-8F9D-C1238FE252EB}"/>
              </a:ext>
            </a:extLst>
          </p:cNvPr>
          <p:cNvCxnSpPr>
            <a:cxnSpLocks/>
            <a:stCxn id="7" idx="2"/>
            <a:endCxn id="10" idx="0"/>
          </p:cNvCxnSpPr>
          <p:nvPr/>
        </p:nvCxnSpPr>
        <p:spPr>
          <a:xfrm>
            <a:off x="5842253" y="3207694"/>
            <a:ext cx="1135458" cy="1087143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Gerade Verbindung 31">
            <a:extLst>
              <a:ext uri="{FF2B5EF4-FFF2-40B4-BE49-F238E27FC236}">
                <a16:creationId xmlns:a16="http://schemas.microsoft.com/office/drawing/2014/main" id="{BB8238D6-E020-4C4F-A35D-86557DD137DC}"/>
              </a:ext>
            </a:extLst>
          </p:cNvPr>
          <p:cNvCxnSpPr>
            <a:cxnSpLocks/>
            <a:stCxn id="8" idx="2"/>
            <a:endCxn id="10" idx="0"/>
          </p:cNvCxnSpPr>
          <p:nvPr/>
        </p:nvCxnSpPr>
        <p:spPr>
          <a:xfrm flipH="1">
            <a:off x="6977711" y="3207694"/>
            <a:ext cx="982577" cy="1087143"/>
          </a:xfrm>
          <a:prstGeom prst="line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19FE2C3F-0E92-724B-B47B-563B371A0A7F}"/>
                  </a:ext>
                </a:extLst>
              </p:cNvPr>
              <p:cNvSpPr txBox="1"/>
              <p:nvPr/>
            </p:nvSpPr>
            <p:spPr>
              <a:xfrm>
                <a:off x="198026" y="5331551"/>
                <a:ext cx="8613384" cy="6938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(( </a:t>
                </a:r>
                <a:r>
                  <a:rPr lang="de-DE" dirty="0" err="1"/>
                  <a:t>Reminder</a:t>
                </a:r>
                <a:r>
                  <a:rPr lang="de-DE" dirty="0"/>
                  <a:t>: </a:t>
                </a:r>
              </a:p>
              <a:p>
                <a:r>
                  <a:rPr lang="de-DE" dirty="0"/>
                  <a:t>  </a:t>
                </a:r>
                <a:r>
                  <a:rPr lang="de-DE" dirty="0" err="1"/>
                  <a:t>Complexity</a:t>
                </a:r>
                <a:r>
                  <a:rPr lang="de-DE" dirty="0"/>
                  <a:t> Class ELEMENTARY= </a:t>
                </a:r>
                <a14:m>
                  <m:oMath xmlns:m="http://schemas.openxmlformats.org/officeDocument/2006/math">
                    <m:nary>
                      <m:naryPr>
                        <m:chr m:val="⋃"/>
                        <m:limLoc m:val="subSup"/>
                        <m:supHide m:val="on"/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9"/>
                          </m:rP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r>
                          <a:rPr lang="de-DE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ℕ</m:t>
                        </m:r>
                      </m:sub>
                      <m:sup/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𝐸𝑋𝑃</m:t>
                        </m:r>
                      </m:e>
                    </m:nary>
                  </m:oMath>
                </a14:m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=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𝐷𝑇𝐼𝑀𝐸</m:t>
                    </m:r>
                    <m:d>
                      <m:dPr>
                        <m:ctrlPr>
                          <a:rPr lang="de-DE" i="1" dirty="0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dirty="0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r>
                              <a:rPr lang="de-DE" b="0" i="1" dirty="0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p>
                        </m:sSup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∪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𝐷𝑇𝐼𝑀𝐸</m:t>
                    </m:r>
                    <m:d>
                      <m:d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de-DE" i="1" dirty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de-DE" i="1" dirty="0">
                                <a:latin typeface="Cambria Math" panose="02040503050406030204" pitchFamily="18" charset="0"/>
                              </a:rPr>
                              <m:t>2</m:t>
                            </m:r>
                          </m:e>
                          <m:sup>
                            <m:sSup>
                              <m:sSupPr>
                                <m:ctrlP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e>
                              <m:sup>
                                <m:r>
                                  <a:rPr lang="de-DE" b="0" i="1" dirty="0" smtClean="0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p>
                            </m:sSup>
                          </m:sup>
                        </m:sSup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∪…</m:t>
                    </m:r>
                  </m:oMath>
                </a14:m>
                <a:r>
                  <a:rPr lang="de-DE" dirty="0"/>
                  <a:t> ))</a:t>
                </a:r>
              </a:p>
            </p:txBody>
          </p:sp>
        </mc:Choice>
        <mc:Fallback xmlns="">
          <p:sp>
            <p:nvSpPr>
              <p:cNvPr id="41" name="Textfeld 40">
                <a:extLst>
                  <a:ext uri="{FF2B5EF4-FFF2-40B4-BE49-F238E27FC236}">
                    <a16:creationId xmlns:a16="http://schemas.microsoft.com/office/drawing/2014/main" id="{19FE2C3F-0E92-724B-B47B-563B371A0A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8026" y="5331551"/>
                <a:ext cx="8613384" cy="693844"/>
              </a:xfrm>
              <a:prstGeom prst="rect">
                <a:avLst/>
              </a:prstGeom>
              <a:blipFill>
                <a:blip r:embed="rId2"/>
                <a:stretch>
                  <a:fillRect l="-589" t="-7273" r="-147" b="-74545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20400477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0F222E68-F6C2-4B45-84C4-5F6A395FF5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endParaRPr lang="de-DE" dirty="0"/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99DAF5-E8B7-E14A-AA1B-E51808AC95A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8BBA4F2E-641F-7645-BD2C-1AF164483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ED459A-6064-5546-BD20-CFDE646274C7}" type="slidenum">
              <a:rPr lang="de-DE" smtClean="0"/>
              <a:pPr>
                <a:defRPr/>
              </a:pPr>
              <a:t>39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935510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B9F560A3-AF5E-834E-B499-107EABEBCC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Temporal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524DCDC0-8032-8B40-A9C4-CECC5E8B1B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dirty="0"/>
              <a:t>Temporal </a:t>
            </a:r>
            <a:r>
              <a:rPr lang="de-DE" dirty="0" err="1"/>
              <a:t>logic</a:t>
            </a:r>
            <a:r>
              <a:rPr lang="de-DE" dirty="0"/>
              <a:t> was </a:t>
            </a:r>
            <a:r>
              <a:rPr lang="de-DE" dirty="0" err="1"/>
              <a:t>originally</a:t>
            </a:r>
            <a:r>
              <a:rPr lang="de-DE" dirty="0"/>
              <a:t> </a:t>
            </a:r>
            <a:r>
              <a:rPr lang="de-DE" dirty="0" err="1"/>
              <a:t>developed</a:t>
            </a:r>
            <a:r>
              <a:rPr lang="de-DE" dirty="0"/>
              <a:t> in </a:t>
            </a:r>
            <a:r>
              <a:rPr lang="de-DE" dirty="0" err="1"/>
              <a:t>order</a:t>
            </a:r>
            <a:r>
              <a:rPr lang="de-DE" dirty="0"/>
              <a:t> </a:t>
            </a:r>
            <a:r>
              <a:rPr lang="de-DE" dirty="0" err="1"/>
              <a:t>to</a:t>
            </a:r>
            <a:br>
              <a:rPr lang="de-DE" dirty="0"/>
            </a:br>
            <a:r>
              <a:rPr lang="de-DE" dirty="0" err="1"/>
              <a:t>represent</a:t>
            </a:r>
            <a:r>
              <a:rPr lang="de-DE" dirty="0"/>
              <a:t> </a:t>
            </a:r>
            <a:r>
              <a:rPr lang="de-DE" dirty="0" err="1"/>
              <a:t>tense</a:t>
            </a:r>
            <a:r>
              <a:rPr lang="de-DE" dirty="0"/>
              <a:t> in </a:t>
            </a:r>
            <a:r>
              <a:rPr lang="de-DE" dirty="0" err="1"/>
              <a:t>natural</a:t>
            </a:r>
            <a:r>
              <a:rPr lang="de-DE" dirty="0"/>
              <a:t> </a:t>
            </a:r>
            <a:r>
              <a:rPr lang="de-DE" dirty="0" err="1"/>
              <a:t>language</a:t>
            </a:r>
            <a:r>
              <a:rPr lang="de-DE" dirty="0"/>
              <a:t>.</a:t>
            </a:r>
          </a:p>
          <a:p>
            <a:r>
              <a:rPr lang="de-DE" dirty="0" err="1"/>
              <a:t>Within</a:t>
            </a:r>
            <a:r>
              <a:rPr lang="de-DE" dirty="0"/>
              <a:t> CS, </a:t>
            </a:r>
            <a:r>
              <a:rPr lang="de-DE" dirty="0" err="1"/>
              <a:t>it</a:t>
            </a:r>
            <a:r>
              <a:rPr lang="de-DE" dirty="0"/>
              <a:t> </a:t>
            </a:r>
            <a:r>
              <a:rPr lang="de-DE" dirty="0" err="1"/>
              <a:t>has</a:t>
            </a:r>
            <a:r>
              <a:rPr lang="de-DE" dirty="0"/>
              <a:t> </a:t>
            </a:r>
            <a:r>
              <a:rPr lang="de-DE" dirty="0" err="1"/>
              <a:t>achieved</a:t>
            </a:r>
            <a:r>
              <a:rPr lang="de-DE" dirty="0"/>
              <a:t> a </a:t>
            </a:r>
            <a:r>
              <a:rPr lang="de-DE" dirty="0" err="1"/>
              <a:t>significant</a:t>
            </a:r>
            <a:r>
              <a:rPr lang="de-DE" dirty="0"/>
              <a:t> </a:t>
            </a:r>
            <a:r>
              <a:rPr lang="de-DE" dirty="0" err="1"/>
              <a:t>role</a:t>
            </a:r>
            <a:r>
              <a:rPr lang="de-DE" dirty="0"/>
              <a:t> in </a:t>
            </a:r>
            <a:r>
              <a:rPr lang="de-DE" dirty="0" err="1"/>
              <a:t>the</a:t>
            </a:r>
            <a:r>
              <a:rPr lang="de-DE" dirty="0"/>
              <a:t> formal </a:t>
            </a:r>
            <a:r>
              <a:rPr lang="de-DE" dirty="0" err="1"/>
              <a:t>specification</a:t>
            </a:r>
            <a:r>
              <a:rPr lang="de-DE" dirty="0"/>
              <a:t>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verification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concurrent</a:t>
            </a:r>
            <a:r>
              <a:rPr lang="de-DE" dirty="0"/>
              <a:t> </a:t>
            </a:r>
            <a:r>
              <a:rPr lang="de-DE" dirty="0" err="1"/>
              <a:t>reactive</a:t>
            </a:r>
            <a:r>
              <a:rPr lang="de-DE" dirty="0"/>
              <a:t> </a:t>
            </a:r>
            <a:r>
              <a:rPr lang="de-DE" dirty="0" err="1"/>
              <a:t>systems</a:t>
            </a:r>
            <a:r>
              <a:rPr lang="de-DE" dirty="0"/>
              <a:t>.</a:t>
            </a:r>
          </a:p>
          <a:p>
            <a:pPr lvl="1"/>
            <a:r>
              <a:rPr lang="de-DE" dirty="0" err="1"/>
              <a:t>Reason</a:t>
            </a:r>
            <a:r>
              <a:rPr lang="de-DE" dirty="0"/>
              <a:t>: a </a:t>
            </a:r>
            <a:r>
              <a:rPr lang="de-DE" dirty="0" err="1"/>
              <a:t>number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useful</a:t>
            </a:r>
            <a:r>
              <a:rPr lang="de-DE" dirty="0"/>
              <a:t> </a:t>
            </a:r>
            <a:r>
              <a:rPr lang="de-DE" dirty="0" err="1"/>
              <a:t>concepts</a:t>
            </a:r>
            <a:r>
              <a:rPr lang="de-DE" dirty="0"/>
              <a:t> </a:t>
            </a:r>
            <a:r>
              <a:rPr lang="de-DE" dirty="0" err="1"/>
              <a:t>can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formally</a:t>
            </a:r>
            <a:r>
              <a:rPr lang="de-DE" dirty="0"/>
              <a:t>, </a:t>
            </a:r>
            <a:r>
              <a:rPr lang="de-DE" dirty="0" err="1"/>
              <a:t>and</a:t>
            </a:r>
            <a:r>
              <a:rPr lang="de-DE" dirty="0"/>
              <a:t> </a:t>
            </a:r>
            <a:r>
              <a:rPr lang="de-DE" dirty="0" err="1"/>
              <a:t>concisely</a:t>
            </a:r>
            <a:r>
              <a:rPr lang="de-DE" dirty="0"/>
              <a:t>, </a:t>
            </a:r>
            <a:r>
              <a:rPr lang="de-DE" dirty="0" err="1"/>
              <a:t>specified</a:t>
            </a:r>
            <a:r>
              <a:rPr lang="de-DE" dirty="0"/>
              <a:t> </a:t>
            </a:r>
            <a:r>
              <a:rPr lang="de-DE" dirty="0" err="1"/>
              <a:t>using</a:t>
            </a:r>
            <a:r>
              <a:rPr lang="de-DE" dirty="0"/>
              <a:t> temporal </a:t>
            </a:r>
            <a:r>
              <a:rPr lang="de-DE" dirty="0" err="1"/>
              <a:t>logics</a:t>
            </a:r>
            <a:r>
              <a:rPr lang="de-DE" dirty="0"/>
              <a:t>, e.g.</a:t>
            </a:r>
            <a:br>
              <a:rPr lang="de-DE" dirty="0"/>
            </a:br>
            <a:r>
              <a:rPr lang="de-DE" dirty="0"/>
              <a:t>• </a:t>
            </a:r>
            <a:r>
              <a:rPr lang="de-DE" dirty="0" err="1"/>
              <a:t>safety</a:t>
            </a:r>
            <a:r>
              <a:rPr lang="de-DE" dirty="0"/>
              <a:t> </a:t>
            </a:r>
            <a:r>
              <a:rPr lang="de-DE" dirty="0" err="1"/>
              <a:t>properties</a:t>
            </a:r>
            <a:br>
              <a:rPr lang="de-DE" dirty="0"/>
            </a:br>
            <a:r>
              <a:rPr lang="de-DE" dirty="0"/>
              <a:t>• </a:t>
            </a:r>
            <a:r>
              <a:rPr lang="de-DE" dirty="0" err="1"/>
              <a:t>liveness</a:t>
            </a:r>
            <a:r>
              <a:rPr lang="de-DE" dirty="0"/>
              <a:t> </a:t>
            </a:r>
            <a:r>
              <a:rPr lang="de-DE" dirty="0" err="1"/>
              <a:t>properties</a:t>
            </a:r>
            <a:br>
              <a:rPr lang="de-DE" dirty="0"/>
            </a:br>
            <a:r>
              <a:rPr lang="de-DE" dirty="0"/>
              <a:t>• </a:t>
            </a:r>
            <a:r>
              <a:rPr lang="de-DE" dirty="0" err="1"/>
              <a:t>fairness</a:t>
            </a:r>
            <a:r>
              <a:rPr lang="de-DE" dirty="0"/>
              <a:t> </a:t>
            </a:r>
            <a:r>
              <a:rPr lang="de-DE" dirty="0" err="1"/>
              <a:t>properties</a:t>
            </a:r>
            <a:endParaRPr lang="de-DE" dirty="0"/>
          </a:p>
          <a:p>
            <a:pPr lvl="1"/>
            <a:r>
              <a:rPr lang="de-DE" dirty="0" err="1"/>
              <a:t>When</a:t>
            </a:r>
            <a:r>
              <a:rPr lang="de-DE" dirty="0"/>
              <a:t> </a:t>
            </a:r>
            <a:r>
              <a:rPr lang="de-DE" dirty="0" err="1"/>
              <a:t>Vardi</a:t>
            </a:r>
            <a:r>
              <a:rPr lang="de-DE" dirty="0"/>
              <a:t> (</a:t>
            </a:r>
            <a:r>
              <a:rPr lang="de-DE" dirty="0" err="1"/>
              <a:t>Vardi</a:t>
            </a:r>
            <a:r>
              <a:rPr lang="de-DE" dirty="0"/>
              <a:t> 09) </a:t>
            </a:r>
            <a:r>
              <a:rPr lang="de-DE" dirty="0" err="1"/>
              <a:t>speaks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„</a:t>
            </a:r>
            <a:r>
              <a:rPr lang="de-DE" dirty="0" err="1"/>
              <a:t>industrial</a:t>
            </a:r>
            <a:r>
              <a:rPr lang="de-DE" dirty="0"/>
              <a:t> </a:t>
            </a:r>
            <a:r>
              <a:rPr lang="de-DE" dirty="0" err="1"/>
              <a:t>logics</a:t>
            </a:r>
            <a:r>
              <a:rPr lang="de-DE" dirty="0"/>
              <a:t>“ he </a:t>
            </a:r>
            <a:r>
              <a:rPr lang="de-DE" dirty="0" err="1"/>
              <a:t>thinks</a:t>
            </a:r>
            <a:r>
              <a:rPr lang="de-DE" dirty="0"/>
              <a:t> </a:t>
            </a:r>
            <a:r>
              <a:rPr lang="de-DE" dirty="0" err="1"/>
              <a:t>mainly</a:t>
            </a:r>
            <a:r>
              <a:rPr lang="de-DE" dirty="0"/>
              <a:t> </a:t>
            </a:r>
            <a:r>
              <a:rPr lang="de-DE" dirty="0" err="1"/>
              <a:t>about</a:t>
            </a:r>
            <a:r>
              <a:rPr lang="de-DE" dirty="0"/>
              <a:t> temporal </a:t>
            </a:r>
            <a:r>
              <a:rPr lang="de-DE" dirty="0" err="1"/>
              <a:t>logics</a:t>
            </a:r>
            <a:r>
              <a:rPr lang="de-DE" dirty="0"/>
              <a:t> </a:t>
            </a:r>
            <a:br>
              <a:rPr lang="de-DE" dirty="0"/>
            </a:b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1AA3C8FF-40C8-5546-8D51-8DCC246AF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908546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9FE13D4-09D1-D547-A0B1-90078C7C3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Model </a:t>
            </a:r>
            <a:r>
              <a:rPr lang="de-DE" dirty="0" err="1"/>
              <a:t>checking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7E90768-39F1-C143-B2D7-F6EAC2314F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40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D235066-375E-D343-8AB2-F68B9D2259E7}"/>
              </a:ext>
            </a:extLst>
          </p:cNvPr>
          <p:cNvGrpSpPr/>
          <p:nvPr/>
        </p:nvGrpSpPr>
        <p:grpSpPr>
          <a:xfrm>
            <a:off x="468313" y="3064829"/>
            <a:ext cx="7909964" cy="3447295"/>
            <a:chOff x="446936" y="2779849"/>
            <a:chExt cx="7909964" cy="3447295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64F826FA-EF79-9D4A-8607-DFF33747343E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92E7A98-DE7D-9A48-AAD2-D3E857BC23B3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038263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The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model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checking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problem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is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: </a:t>
                  </a:r>
                  <a:endParaRPr lang="de-DE" sz="2200" spc="-129" dirty="0">
                    <a:latin typeface="Myriad Pro" panose="020B0503030403020204" pitchFamily="34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Input: </a:t>
                  </a:r>
                </a:p>
                <a:p>
                  <a:pPr marL="1347903" marR="849406" lvl="2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an </a:t>
                  </a:r>
                  <a:r>
                    <a:rPr lang="de-DE" sz="2200" b="0" spc="-129" dirty="0" err="1">
                      <a:cs typeface="Tahoma"/>
                    </a:rPr>
                    <a:t>epistemic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transition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system</a:t>
                  </a:r>
                  <a:r>
                    <a:rPr lang="de-DE" sz="2200" b="0" spc="-129" dirty="0">
                      <a:cs typeface="Tahoma"/>
                    </a:rPr>
                    <a:t> S, i.e. </a:t>
                  </a:r>
                  <a:r>
                    <a:rPr lang="de-DE" sz="2200" dirty="0"/>
                    <a:t>a </a:t>
                  </a:r>
                  <a:r>
                    <a:rPr lang="de-DE" sz="2200" dirty="0" err="1"/>
                    <a:t>transition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system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augmented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with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epistemic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relations</a:t>
                  </a:r>
                  <a:r>
                    <a:rPr lang="de-DE" sz="2200" dirty="0"/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d>
                            <m:dPr>
                              <m:ctrlPr>
                                <a:rPr lang="de-DE" sz="2200" b="0" i="1" dirty="0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de-DE" sz="2200" i="1" dirty="0" smtClean="0">
                                      <a:latin typeface="Cambria Math" panose="02040503050406030204" pitchFamily="18" charset="0"/>
                                    </a:rPr>
                                    <m:t>𝑅</m:t>
                                  </m:r>
                                </m:e>
                                <m:sub>
                                  <m:r>
                                    <a:rPr lang="de-DE" sz="2200" b="0" i="1" dirty="0" smtClean="0">
                                      <a:latin typeface="Cambria Math" panose="02040503050406030204" pitchFamily="18" charset="0"/>
                                    </a:rPr>
                                    <m:t>𝑎</m:t>
                                  </m:r>
                                </m:sub>
                              </m:sSub>
                            </m:e>
                          </m:d>
                        </m:e>
                        <m:sub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𝑎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∈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𝐴𝐺𝑇</m:t>
                          </m:r>
                          <m:r>
                            <a:rPr lang="de-DE" sz="2200" b="0" i="1" dirty="0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</m:sSub>
                    </m:oMath>
                  </a14:m>
                  <a:r>
                    <a:rPr lang="de-DE" sz="2200" dirty="0"/>
                    <a:t> </a:t>
                  </a:r>
                  <a:r>
                    <a:rPr lang="de-DE" sz="2200" dirty="0" err="1"/>
                    <a:t>with</a:t>
                  </a:r>
                  <a:r>
                    <a:rPr lang="de-DE" sz="2200" dirty="0"/>
                    <a:t> a </a:t>
                  </a:r>
                  <a:r>
                    <a:rPr lang="de-DE" sz="2200" dirty="0" err="1"/>
                    <a:t>set</a:t>
                  </a:r>
                  <a:r>
                    <a:rPr lang="de-DE" sz="2200" dirty="0"/>
                    <a:t> </a:t>
                  </a:r>
                  <a:r>
                    <a:rPr lang="de-DE" sz="2200" dirty="0" err="1"/>
                    <a:t>of</a:t>
                  </a:r>
                  <a:r>
                    <a:rPr lang="de-DE" sz="2200" dirty="0"/>
                    <a:t> initial </a:t>
                  </a:r>
                  <a:r>
                    <a:rPr lang="de-DE" sz="2200" dirty="0" err="1"/>
                    <a:t>states</a:t>
                  </a:r>
                  <a:r>
                    <a:rPr lang="de-DE" sz="2200" dirty="0"/>
                    <a:t>; </a:t>
                  </a:r>
                </a:p>
                <a:p>
                  <a:pPr marL="1347903" marR="849406" lvl="2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  an LTL </a:t>
                  </a:r>
                  <a:r>
                    <a:rPr lang="de-DE" sz="2200" b="0" spc="-129" dirty="0" err="1">
                      <a:cs typeface="Tahoma"/>
                    </a:rPr>
                    <a:t>formula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𝜙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 </m:t>
                      </m:r>
                    </m:oMath>
                  </a14:m>
                  <a:endParaRPr lang="de-DE" sz="2200" b="0" i="1" spc="-129" dirty="0">
                    <a:latin typeface="Cambria Math" panose="02040503050406030204" pitchFamily="18" charset="0"/>
                    <a:cs typeface="Tahoma"/>
                  </a:endParaRPr>
                </a:p>
                <a:p>
                  <a:pPr marL="890703" marR="849406" lvl="1" indent="-34290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sz="2200" b="0" spc="-129" dirty="0">
                      <a:cs typeface="Tahoma"/>
                    </a:rPr>
                    <a:t>Output: </a:t>
                  </a:r>
                  <a:r>
                    <a:rPr lang="de-DE" sz="2200" b="0" spc="-129" dirty="0" err="1">
                      <a:cs typeface="Tahoma"/>
                    </a:rPr>
                    <a:t>yes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if</a:t>
                  </a:r>
                  <a:r>
                    <a:rPr lang="de-DE" sz="2200" b="0" spc="-129" dirty="0">
                      <a:cs typeface="Tahoma"/>
                    </a:rPr>
                    <a:t>  </a:t>
                  </a:r>
                  <a:r>
                    <a:rPr lang="de-DE" sz="2200" b="0" spc="-129" dirty="0">
                      <a:solidFill>
                        <a:srgbClr val="FF0000"/>
                      </a:solidFill>
                      <a:cs typeface="Tahoma"/>
                    </a:rPr>
                    <a:t>``</a:t>
                  </a:r>
                  <a:r>
                    <a:rPr lang="de-DE" sz="2200" spc="-10" dirty="0">
                      <a:solidFill>
                        <a:srgbClr val="FF0000"/>
                      </a:solidFill>
                      <a:ea typeface="Cambria Math" panose="02040503050406030204" pitchFamily="18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ℳ</m:t>
                          </m:r>
                        </m:e>
                        <m:sub>
                          <m: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𝑆</m:t>
                          </m:r>
                        </m:sub>
                      </m:sSub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,</m:t>
                      </m:r>
                      <m:d>
                        <m:dPr>
                          <m:ctrlP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𝜌</m:t>
                          </m:r>
                          <m:r>
                            <a:rPr lang="de-DE" sz="2200" b="0" i="1" spc="-10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,0</m:t>
                          </m:r>
                        </m:e>
                      </m:d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⊨</m:t>
                      </m:r>
                      <m:r>
                        <a:rPr lang="de-DE" sz="2200" b="0" i="1" spc="-10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𝜙</m:t>
                      </m:r>
                    </m:oMath>
                  </a14:m>
                  <a:r>
                    <a:rPr lang="de-DE" sz="2200" b="0" spc="-129" dirty="0">
                      <a:cs typeface="Tahoma"/>
                    </a:rPr>
                    <a:t>‘‘  for all </a:t>
                  </a:r>
                  <a:r>
                    <a:rPr lang="de-DE" sz="2200" b="0" spc="-129" dirty="0" err="1">
                      <a:cs typeface="Tahoma"/>
                    </a:rPr>
                    <a:t>paths</a:t>
                  </a:r>
                  <a:r>
                    <a:rPr lang="de-DE" sz="2200" b="0" spc="-129" dirty="0">
                      <a:cs typeface="Tahoma"/>
                    </a:rPr>
                    <a:t>  </a:t>
                  </a:r>
                  <a14:m>
                    <m:oMath xmlns:m="http://schemas.openxmlformats.org/officeDocument/2006/math"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𝜌</m:t>
                      </m:r>
                      <m:r>
                        <a:rPr lang="de-DE" sz="2200" b="0" i="1" spc="-129" smtClean="0">
                          <a:latin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S </a:t>
                  </a:r>
                  <a:r>
                    <a:rPr lang="de-DE" sz="2200" b="0" spc="-129" dirty="0" err="1">
                      <a:cs typeface="Tahoma"/>
                    </a:rPr>
                    <a:t>starting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from</a:t>
                  </a:r>
                  <a:r>
                    <a:rPr lang="de-DE" sz="2200" b="0" spc="-129" dirty="0">
                      <a:cs typeface="Tahoma"/>
                    </a:rPr>
                    <a:t> an initial </a:t>
                  </a:r>
                  <a:r>
                    <a:rPr lang="de-DE" sz="2200" b="0" spc="-129" dirty="0" err="1">
                      <a:cs typeface="Tahoma"/>
                    </a:rPr>
                    <a:t>state</a:t>
                  </a:r>
                  <a:r>
                    <a:rPr lang="de-DE" sz="2200" b="0" spc="-129" dirty="0">
                      <a:cs typeface="Tahoma"/>
                    </a:rPr>
                    <a:t> </a:t>
                  </a:r>
                  <a:r>
                    <a:rPr lang="de-DE" sz="2200" b="0" spc="-129" dirty="0" err="1">
                      <a:cs typeface="Tahoma"/>
                    </a:rPr>
                    <a:t>of</a:t>
                  </a:r>
                  <a:r>
                    <a:rPr lang="de-DE" sz="2200" b="0" spc="-129" dirty="0">
                      <a:cs typeface="Tahoma"/>
                    </a:rPr>
                    <a:t> S </a:t>
                  </a:r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892E7A98-DE7D-9A48-AAD2-D3E857BC23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038263"/>
                </a:xfrm>
                <a:prstGeom prst="rect">
                  <a:avLst/>
                </a:prstGeom>
                <a:blipFill>
                  <a:blip r:embed="rId2"/>
                  <a:stretch>
                    <a:fillRect l="-965" t="-1250" b="-50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1" name="Grafik 10">
            <a:extLst>
              <a:ext uri="{FF2B5EF4-FFF2-40B4-BE49-F238E27FC236}">
                <a16:creationId xmlns:a16="http://schemas.microsoft.com/office/drawing/2014/main" id="{215E7B96-DAFF-984C-8A44-7857494E76D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55776" y="1145367"/>
            <a:ext cx="3246906" cy="1742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2216176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B24C097-0435-2040-99E6-4320967937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Possible</a:t>
                </a:r>
                <a:r>
                  <a:rPr lang="de-DE" dirty="0"/>
                  <a:t> Definition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ℳ</m:t>
                        </m:r>
                      </m:e>
                      <m:sub>
                        <m:r>
                          <a:rPr lang="de-DE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B24C097-0435-2040-99E6-432096793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19893B-98A1-F74E-9A78-EF39473E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41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4AB285-CB1B-554E-BD1B-EC074493ECDF}"/>
              </a:ext>
            </a:extLst>
          </p:cNvPr>
          <p:cNvGrpSpPr/>
          <p:nvPr/>
        </p:nvGrpSpPr>
        <p:grpSpPr>
          <a:xfrm>
            <a:off x="468313" y="1484784"/>
            <a:ext cx="7909964" cy="3567264"/>
            <a:chOff x="446936" y="2779849"/>
            <a:chExt cx="7909964" cy="3567264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BA801B7-BAD1-E642-B169-095E47C685DC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1EF03306-B8D0-5944-844D-6723864902A6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158232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Given a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transition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system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" dirty="0" smtClean="0">
                          <a:latin typeface="Cambria Math" panose="02040503050406030204" pitchFamily="18" charset="0"/>
                          <a:cs typeface="Tahoma"/>
                        </a:rPr>
                        <m:t>𝑆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define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b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ℳ</m:t>
                          </m:r>
                        </m:e>
                        <m:sub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𝑆</m:t>
                          </m:r>
                        </m:sub>
                      </m:sSub>
                      <m:r>
                        <a:rPr lang="de-DE" sz="22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200" b="0" i="0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TL</m:t>
                          </m:r>
                          <m:r>
                            <a:rPr lang="de-DE" sz="2200" b="0" i="0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×</m:t>
                          </m:r>
                          <m:r>
                            <a:rPr lang="de-DE" sz="2400" i="1" spc="-129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ℕ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sz="2200" b="0" i="1" spc="-1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200" b="0" i="1" spc="-1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pc="-1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∼</m:t>
                                      </m:r>
                                    </m:e>
                                    <m:sub>
                                      <m:r>
                                        <a:rPr lang="de-DE" sz="2200" b="0" i="1" spc="-1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∈</m:t>
                              </m:r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𝐴𝐺𝑇</m:t>
                              </m:r>
                            </m:sub>
                          </m:s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𝑉</m:t>
                          </m:r>
                        </m:e>
                      </m:d>
                      <m:r>
                        <a:rPr lang="de-DE" sz="22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such tat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i="1" dirty="0">
                    <a:latin typeface="Cambria Math" panose="02040503050406030204" pitchFamily="18" charset="0"/>
                  </a:endParaRP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𝑇𝐿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the</a:t>
                  </a:r>
                  <a:r>
                    <a:rPr lang="de-DE" dirty="0"/>
                    <a:t> </a:t>
                  </a:r>
                  <a:r>
                    <a:rPr lang="de-DE" dirty="0" err="1"/>
                    <a:t>set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paths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starting</a:t>
                  </a:r>
                  <a:r>
                    <a:rPr lang="de-DE" dirty="0"/>
                    <a:t> in an initial </a:t>
                  </a:r>
                  <a:r>
                    <a:rPr lang="de-DE" dirty="0" err="1"/>
                    <a:t>state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de-DE" dirty="0"/>
                    <a:t>; 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dirty="0" err="1"/>
                    <a:t>For</a:t>
                  </a:r>
                  <a:r>
                    <a:rPr lang="de-DE" dirty="0"/>
                    <a:t> all </a:t>
                  </a:r>
                  <a:r>
                    <a:rPr lang="de-DE" dirty="0" err="1"/>
                    <a:t>agents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a14:m>
                  <a:r>
                    <a:rPr lang="de-DE" dirty="0"/>
                    <a:t> if</a:t>
                  </a:r>
                </a:p>
                <a:p>
                  <a:pPr marL="833553" marR="849406" lvl="1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de-DE" dirty="0"/>
                    <a:t>	(</a:t>
                  </a:r>
                  <a:r>
                    <a:rPr lang="de-DE" dirty="0" err="1"/>
                    <a:t>synchrony</a:t>
                  </a:r>
                  <a:r>
                    <a:rPr lang="de-DE" dirty="0"/>
                    <a:t>)</a:t>
                  </a:r>
                </a:p>
                <a:p>
                  <a:pPr marL="833553" marR="849406" lvl="1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for</a:t>
                  </a:r>
                  <a:r>
                    <a:rPr lang="de-DE" dirty="0"/>
                    <a:t> all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𝑖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∈{0, …,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}</m:t>
                      </m:r>
                    </m:oMath>
                  </a14:m>
                  <a:r>
                    <a:rPr lang="de-DE" dirty="0"/>
                    <a:t>	(</a:t>
                  </a:r>
                  <a:r>
                    <a:rPr lang="de-DE" dirty="0" err="1"/>
                    <a:t>perfect</a:t>
                  </a:r>
                  <a:r>
                    <a:rPr lang="de-DE" dirty="0"/>
                    <a:t> </a:t>
                  </a:r>
                  <a:r>
                    <a:rPr lang="de-DE" dirty="0" err="1"/>
                    <a:t>recall</a:t>
                  </a:r>
                  <a:r>
                    <a:rPr lang="de-DE" dirty="0"/>
                    <a:t>)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𝑇𝐿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de-DE" i="1" spc="-129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sup>
                      </m:sSup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defined</a:t>
                  </a:r>
                  <a:r>
                    <a:rPr lang="de-DE" dirty="0"/>
                    <a:t> </a:t>
                  </a:r>
                  <a:r>
                    <a:rPr lang="de-DE" dirty="0" err="1"/>
                    <a:t>by</a:t>
                  </a:r>
                  <a:r>
                    <a:rPr lang="de-DE" dirty="0"/>
                    <a:t> </a:t>
                  </a:r>
                  <a:br>
                    <a:rPr lang="de-DE" dirty="0"/>
                  </a:b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de-DE" dirty="0" err="1"/>
                    <a:t>set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propositions</a:t>
                  </a:r>
                  <a:r>
                    <a:rPr lang="de-DE" dirty="0"/>
                    <a:t> </a:t>
                  </a:r>
                  <a:r>
                    <a:rPr lang="de-DE" dirty="0" err="1"/>
                    <a:t>true</a:t>
                  </a:r>
                  <a:r>
                    <a:rPr lang="de-DE" dirty="0"/>
                    <a:t> at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1EF03306-B8D0-5944-844D-672386490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158232"/>
                </a:xfrm>
                <a:prstGeom prst="rect">
                  <a:avLst/>
                </a:prstGeom>
                <a:blipFill>
                  <a:blip r:embed="rId3"/>
                  <a:stretch>
                    <a:fillRect l="-965" t="-1606" b="-1606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6F18ABB-D57B-2B4F-A035-BAFB4ECC40FB}"/>
                  </a:ext>
                </a:extLst>
              </p:cNvPr>
              <p:cNvSpPr txBox="1"/>
              <p:nvPr/>
            </p:nvSpPr>
            <p:spPr>
              <a:xfrm>
                <a:off x="489689" y="5171018"/>
                <a:ext cx="6883423" cy="92333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de-DE" dirty="0"/>
                  <a:t>Notes</a:t>
                </a:r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dirty="0" err="1"/>
                  <a:t>Here</a:t>
                </a:r>
                <a:r>
                  <a:rPr lang="de-DE" dirty="0"/>
                  <a:t> </a:t>
                </a:r>
                <a:r>
                  <a:rPr lang="de-DE" dirty="0" err="1"/>
                  <a:t>instead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timelines</a:t>
                </a:r>
                <a:r>
                  <a:rPr lang="de-DE" dirty="0"/>
                  <a:t> </a:t>
                </a:r>
                <a:r>
                  <a:rPr lang="de-DE" dirty="0" err="1"/>
                  <a:t>we</a:t>
                </a:r>
                <a:r>
                  <a:rPr lang="de-DE" dirty="0"/>
                  <a:t> </a:t>
                </a:r>
                <a:r>
                  <a:rPr lang="de-DE" dirty="0" err="1"/>
                  <a:t>talk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runs</a:t>
                </a:r>
                <a:r>
                  <a:rPr lang="de-DE" dirty="0"/>
                  <a:t> (</a:t>
                </a:r>
                <a:r>
                  <a:rPr lang="de-DE" dirty="0" err="1"/>
                  <a:t>hence</a:t>
                </a:r>
                <a:r>
                  <a:rPr lang="de-DE" dirty="0"/>
                  <a:t> </a:t>
                </a:r>
                <a:r>
                  <a:rPr lang="de-DE" dirty="0" err="1"/>
                  <a:t>notation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de-DE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  <a:p>
                <a:pPr marL="285750" indent="-285750">
                  <a:buFont typeface="Arial" panose="020B0604020202020204" pitchFamily="34" charset="0"/>
                  <a:buChar char="•"/>
                </a:pPr>
                <a:r>
                  <a:rPr lang="de-DE" b="0" dirty="0"/>
                  <a:t>Note </a:t>
                </a:r>
                <a:r>
                  <a:rPr lang="de-DE" b="0" dirty="0" err="1"/>
                  <a:t>the</a:t>
                </a:r>
                <a:r>
                  <a:rPr lang="de-DE" b="0" dirty="0"/>
                  <a:t> </a:t>
                </a:r>
                <a:r>
                  <a:rPr lang="de-DE" b="0" dirty="0" err="1"/>
                  <a:t>difference</a:t>
                </a:r>
                <a:r>
                  <a:rPr lang="de-DE" b="0" dirty="0"/>
                  <a:t>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defined</a:t>
                </a:r>
                <a:r>
                  <a:rPr lang="de-DE" dirty="0"/>
                  <a:t> on </a:t>
                </a:r>
                <a:r>
                  <a:rPr lang="de-DE" dirty="0" err="1"/>
                  <a:t>states</a:t>
                </a:r>
                <a:r>
                  <a:rPr lang="de-DE" dirty="0"/>
                  <a:t>;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>
                            <a:latin typeface="Cambria Math" panose="02040503050406030204" pitchFamily="18" charset="0"/>
                          </a:rPr>
                          <m:t>∼</m:t>
                        </m:r>
                      </m:e>
                      <m:sub>
                        <m:r>
                          <a:rPr lang="de-DE" i="1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defined</a:t>
                </a:r>
                <a:r>
                  <a:rPr lang="de-DE" dirty="0"/>
                  <a:t> on </a:t>
                </a:r>
                <a:r>
                  <a:rPr lang="de-DE" dirty="0" err="1"/>
                  <a:t>pairs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𝜌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,</m:t>
                    </m:r>
                    <m:r>
                      <a:rPr lang="de-DE" b="0" i="1" dirty="0" smtClean="0">
                        <a:latin typeface="Cambria Math" panose="02040503050406030204" pitchFamily="18" charset="0"/>
                      </a:rPr>
                      <m:t>𝑖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3" name="Textfeld 2">
                <a:extLst>
                  <a:ext uri="{FF2B5EF4-FFF2-40B4-BE49-F238E27FC236}">
                    <a16:creationId xmlns:a16="http://schemas.microsoft.com/office/drawing/2014/main" id="{06F18ABB-D57B-2B4F-A035-BAFB4ECC40F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9689" y="5171018"/>
                <a:ext cx="6883423" cy="923330"/>
              </a:xfrm>
              <a:prstGeom prst="rect">
                <a:avLst/>
              </a:prstGeom>
              <a:blipFill>
                <a:blip r:embed="rId4"/>
                <a:stretch>
                  <a:fillRect l="-737" t="-2703" r="-184" b="-945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087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BD2B6-73F1-924B-BD31-8DDE1F33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5FBA07-1A80-D846-B7E9-BA2188C1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42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A074518-0257-7D4E-A89E-A29151A6058E}"/>
              </a:ext>
            </a:extLst>
          </p:cNvPr>
          <p:cNvGrpSpPr/>
          <p:nvPr/>
        </p:nvGrpSpPr>
        <p:grpSpPr>
          <a:xfrm>
            <a:off x="468313" y="1196752"/>
            <a:ext cx="7888588" cy="4671611"/>
            <a:chOff x="626069" y="2007292"/>
            <a:chExt cx="7888588" cy="4265026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DD182D56-69B3-9340-8A4A-C1D78762FEF3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3913536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AC8CA92-8F1B-DC4F-A42D-B45D76CFDBC6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4B871F2F-691F-294C-93F9-A75F142671DA}"/>
              </a:ext>
            </a:extLst>
          </p:cNvPr>
          <p:cNvSpPr txBox="1"/>
          <p:nvPr/>
        </p:nvSpPr>
        <p:spPr>
          <a:xfrm>
            <a:off x="4001048" y="174779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Transition </a:t>
            </a:r>
            <a:r>
              <a:rPr lang="de-DE" dirty="0" err="1"/>
              <a:t>system</a:t>
            </a:r>
            <a:r>
              <a:rPr lang="de-DE" dirty="0"/>
              <a:t> S: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672F6A-7807-D049-BE99-9878B9FD7FAF}"/>
              </a:ext>
            </a:extLst>
          </p:cNvPr>
          <p:cNvSpPr txBox="1"/>
          <p:nvPr/>
        </p:nvSpPr>
        <p:spPr>
          <a:xfrm>
            <a:off x="1493904" y="2710669"/>
            <a:ext cx="14269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Perfect</a:t>
            </a:r>
            <a:r>
              <a:rPr lang="de-DE" dirty="0"/>
              <a:t> </a:t>
            </a:r>
            <a:r>
              <a:rPr lang="de-DE" dirty="0" err="1"/>
              <a:t>recall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FB22685B-4570-1A47-B8B2-02644111F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93904" y="3205091"/>
            <a:ext cx="5949162" cy="2553933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531B1402-8778-6542-9A3F-12D9CF8017D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0693" y="1747794"/>
            <a:ext cx="1295400" cy="10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69237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B24C097-0435-2040-99E6-432096793748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/>
            <p:txBody>
              <a:bodyPr/>
              <a:lstStyle/>
              <a:p>
                <a:r>
                  <a:rPr lang="de-DE" dirty="0" err="1"/>
                  <a:t>Another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Definition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</m:ctrlPr>
                      </m:sSubPr>
                      <m:e>
                        <m:r>
                          <a:rPr lang="de-DE" i="1" spc="-1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ℳ</m:t>
                        </m:r>
                      </m:e>
                      <m:sub>
                        <m:r>
                          <a:rPr lang="de-DE" b="0" i="1" spc="-1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ahoma"/>
                          </a:rPr>
                          <m:t>𝑆</m:t>
                        </m:r>
                      </m:sub>
                    </m:sSub>
                  </m:oMath>
                </a14:m>
                <a:endParaRPr lang="de-DE" dirty="0"/>
              </a:p>
            </p:txBody>
          </p:sp>
        </mc:Choice>
        <mc:Fallback xmlns="">
          <p:sp>
            <p:nvSpPr>
              <p:cNvPr id="2" name="Titel 1">
                <a:extLst>
                  <a:ext uri="{FF2B5EF4-FFF2-40B4-BE49-F238E27FC236}">
                    <a16:creationId xmlns:a16="http://schemas.microsoft.com/office/drawing/2014/main" id="{2B24C097-0435-2040-99E6-43209679374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blipFill>
                <a:blip r:embed="rId2"/>
                <a:stretch>
                  <a:fillRect l="-1849" t="-14634" b="-5122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5719893B-98A1-F74E-9A78-EF39473E58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43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364AB285-CB1B-554E-BD1B-EC074493ECDF}"/>
              </a:ext>
            </a:extLst>
          </p:cNvPr>
          <p:cNvGrpSpPr/>
          <p:nvPr/>
        </p:nvGrpSpPr>
        <p:grpSpPr>
          <a:xfrm>
            <a:off x="468313" y="1484784"/>
            <a:ext cx="7909964" cy="3573868"/>
            <a:chOff x="446936" y="2779849"/>
            <a:chExt cx="7909964" cy="3573868"/>
          </a:xfrm>
        </p:grpSpPr>
        <p:sp>
          <p:nvSpPr>
            <p:cNvPr id="6" name="object 4">
              <a:extLst>
                <a:ext uri="{FF2B5EF4-FFF2-40B4-BE49-F238E27FC236}">
                  <a16:creationId xmlns:a16="http://schemas.microsoft.com/office/drawing/2014/main" id="{3BA801B7-BAD1-E642-B169-095E47C685DC}"/>
                </a:ext>
              </a:extLst>
            </p:cNvPr>
            <p:cNvSpPr txBox="1"/>
            <p:nvPr/>
          </p:nvSpPr>
          <p:spPr>
            <a:xfrm>
              <a:off x="446936" y="2779849"/>
              <a:ext cx="7888588" cy="381181"/>
            </a:xfrm>
            <a:prstGeom prst="rect">
              <a:avLst/>
            </a:prstGeom>
            <a:solidFill>
              <a:srgbClr val="032EF0"/>
            </a:solidFill>
          </p:spPr>
          <p:txBody>
            <a:bodyPr vert="horz" wrap="square" lIns="0" tIns="15100" rIns="0" bIns="0" rtlCol="0">
              <a:spAutoFit/>
            </a:bodyPr>
            <a:lstStyle/>
            <a:p>
              <a:pPr marL="90603">
                <a:spcBef>
                  <a:spcPts val="119"/>
                </a:spcBef>
              </a:pPr>
              <a:r>
                <a:rPr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Definition</a:t>
              </a:r>
              <a:r>
                <a:rPr lang="de-DE" sz="2378" spc="-59" dirty="0">
                  <a:solidFill>
                    <a:srgbClr val="FFFFFF"/>
                  </a:solidFill>
                  <a:latin typeface="Tahoma"/>
                  <a:cs typeface="Tahoma"/>
                </a:rPr>
                <a:t> </a:t>
              </a:r>
              <a:endParaRPr sz="2378" dirty="0">
                <a:latin typeface="Tahoma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1EF03306-B8D0-5944-844D-6723864902A6}"/>
                    </a:ext>
                  </a:extLst>
                </p:cNvPr>
                <p:cNvSpPr txBox="1"/>
                <p:nvPr/>
              </p:nvSpPr>
              <p:spPr>
                <a:xfrm>
                  <a:off x="468312" y="3188881"/>
                  <a:ext cx="7888588" cy="3164836"/>
                </a:xfrm>
                <a:prstGeom prst="rect">
                  <a:avLst/>
                </a:prstGeom>
                <a:solidFill>
                  <a:srgbClr val="032EF0">
                    <a:alpha val="10000"/>
                  </a:srgbClr>
                </a:solidFill>
              </p:spPr>
              <p:txBody>
                <a:bodyPr vert="horz" wrap="square" lIns="0" tIns="55367" rIns="0" bIns="0" rtlCol="0">
                  <a:spAutoFit/>
                </a:bodyPr>
                <a:lstStyle/>
                <a:p>
                  <a:pPr marL="90603" marR="849406">
                    <a:lnSpc>
                      <a:spcPct val="102600"/>
                    </a:lnSpc>
                    <a:spcBef>
                      <a:spcPts val="436"/>
                    </a:spcBef>
                    <a:tabLst>
                      <a:tab pos="4902647" algn="l"/>
                      <a:tab pos="5490310" algn="l"/>
                    </a:tabLst>
                  </a:pP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Given a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transition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system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14:m>
                    <m:oMath xmlns:m="http://schemas.openxmlformats.org/officeDocument/2006/math">
                      <m:r>
                        <a:rPr lang="de-DE" sz="2200" i="1" spc="-10" dirty="0" smtClean="0">
                          <a:latin typeface="Cambria Math" panose="02040503050406030204" pitchFamily="18" charset="0"/>
                          <a:cs typeface="Tahoma"/>
                        </a:rPr>
                        <m:t>𝑆</m:t>
                      </m:r>
                    </m:oMath>
                  </a14:m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, </a:t>
                  </a:r>
                  <a:r>
                    <a:rPr lang="de-DE" sz="2200" spc="-10" dirty="0" err="1">
                      <a:latin typeface="Myriad Pro" panose="020B0503030403020204" pitchFamily="34" charset="0"/>
                      <a:cs typeface="Tahoma"/>
                    </a:rPr>
                    <a:t>define</a:t>
                  </a:r>
                  <a: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  <a:t> </a:t>
                  </a:r>
                  <a:br>
                    <a:rPr lang="de-DE" sz="2200" spc="-10" dirty="0">
                      <a:latin typeface="Myriad Pro" panose="020B0503030403020204" pitchFamily="34" charset="0"/>
                      <a:cs typeface="Tahoma"/>
                    </a:rPr>
                  </a:br>
                  <a14:m>
                    <m:oMath xmlns:m="http://schemas.openxmlformats.org/officeDocument/2006/math">
                      <m:sSub>
                        <m:sSubPr>
                          <m:ctrlP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sSubPr>
                        <m:e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ℳ</m:t>
                          </m:r>
                        </m:e>
                        <m:sub>
                          <m:r>
                            <a:rPr lang="de-DE" sz="2200" i="1" spc="-1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𝑆</m:t>
                          </m:r>
                        </m:sub>
                      </m:sSub>
                      <m:r>
                        <a:rPr lang="de-DE" sz="22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=</m:t>
                      </m:r>
                      <m:d>
                        <m:dPr>
                          <m:ctrlP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</m:ctrlPr>
                        </m:dPr>
                        <m:e>
                          <m:r>
                            <m:rPr>
                              <m:sty m:val="p"/>
                            </m:rPr>
                            <a:rPr lang="de-DE" sz="2200" b="0" i="0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TL</m:t>
                          </m:r>
                          <m:r>
                            <a:rPr lang="de-DE" sz="2200" b="0" i="0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 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× </m:t>
                          </m:r>
                          <m:r>
                            <a:rPr lang="de-DE" sz="2400" i="1" spc="-129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ℕ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sSub>
                            <m:sSubPr>
                              <m:ctrlP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</m:ctrlPr>
                            </m:sSubPr>
                            <m:e>
                              <m:d>
                                <m:dPr>
                                  <m:ctrlPr>
                                    <a:rPr lang="de-DE" sz="2200" b="0" i="1" spc="-10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ahoma"/>
                                    </a:rPr>
                                  </m:ctrlPr>
                                </m:dPr>
                                <m:e>
                                  <m:sSub>
                                    <m:sSubPr>
                                      <m:ctrlPr>
                                        <a:rPr lang="de-DE" sz="2200" b="0" i="1" spc="-1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de-DE" sz="2200" b="0" i="1" spc="-1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∼</m:t>
                                      </m:r>
                                    </m:e>
                                    <m:sub>
                                      <m:r>
                                        <a:rPr lang="de-DE" sz="2200" b="0" i="1" spc="-10" smtClean="0">
                                          <a:latin typeface="Cambria Math" panose="02040503050406030204" pitchFamily="18" charset="0"/>
                                          <a:ea typeface="Cambria Math" panose="02040503050406030204" pitchFamily="18" charset="0"/>
                                          <a:cs typeface="Tahoma"/>
                                        </a:rPr>
                                        <m:t>𝑎</m:t>
                                      </m:r>
                                    </m:sub>
                                  </m:sSub>
                                </m:e>
                              </m:d>
                            </m:e>
                            <m:sub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𝑎</m:t>
                              </m:r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∈</m:t>
                              </m:r>
                              <m:r>
                                <a:rPr lang="de-DE" sz="2200" b="0" i="1" spc="-1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ahoma"/>
                                </a:rPr>
                                <m:t>𝐴𝐺𝑇</m:t>
                              </m:r>
                            </m:sub>
                          </m:sSub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, </m:t>
                          </m:r>
                          <m:r>
                            <a:rPr lang="de-DE" sz="2200" b="0" i="1" spc="-1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ahoma"/>
                            </a:rPr>
                            <m:t>𝑉</m:t>
                          </m:r>
                        </m:e>
                      </m:d>
                      <m:r>
                        <a:rPr lang="de-DE" sz="2200" b="0" i="0" spc="-1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 </m:t>
                      </m:r>
                    </m:oMath>
                  </a14:m>
                  <a:r>
                    <a:rPr lang="de-DE" sz="2200" spc="-129" dirty="0">
                      <a:latin typeface="Myriad Pro" panose="020B0503030403020204" pitchFamily="34" charset="0"/>
                      <a:cs typeface="Tahoma"/>
                    </a:rPr>
                    <a:t>such tat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endParaRPr lang="de-DE" i="1" dirty="0">
                    <a:latin typeface="Cambria Math" panose="02040503050406030204" pitchFamily="18" charset="0"/>
                  </a:endParaRP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𝑇𝐿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the</a:t>
                  </a:r>
                  <a:r>
                    <a:rPr lang="de-DE" dirty="0"/>
                    <a:t> </a:t>
                  </a:r>
                  <a:r>
                    <a:rPr lang="de-DE" dirty="0" err="1"/>
                    <a:t>set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paths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starting</a:t>
                  </a:r>
                  <a:r>
                    <a:rPr lang="de-DE" dirty="0"/>
                    <a:t> in an initial </a:t>
                  </a:r>
                  <a:r>
                    <a:rPr lang="de-DE" dirty="0" err="1"/>
                    <a:t>state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i="1" dirty="0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a14:m>
                  <a:r>
                    <a:rPr lang="de-DE" dirty="0"/>
                    <a:t>; 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:r>
                    <a:rPr lang="de-DE" dirty="0" err="1"/>
                    <a:t>For</a:t>
                  </a:r>
                  <a:r>
                    <a:rPr lang="de-DE" dirty="0"/>
                    <a:t> all </a:t>
                  </a:r>
                  <a:r>
                    <a:rPr lang="de-DE" dirty="0" err="1"/>
                    <a:t>agents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𝑎</m:t>
                      </m:r>
                    </m:oMath>
                  </a14:m>
                  <a:r>
                    <a:rPr lang="de-DE" dirty="0"/>
                    <a:t>: </a:t>
                  </a:r>
                  <a14:m>
                    <m:oMath xmlns:m="http://schemas.openxmlformats.org/officeDocument/2006/math"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∼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(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, 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′)</m:t>
                      </m:r>
                    </m:oMath>
                  </a14:m>
                  <a:r>
                    <a:rPr lang="de-DE" dirty="0"/>
                    <a:t> if</a:t>
                  </a:r>
                </a:p>
                <a:p>
                  <a:pPr marL="833553" marR="849406" lvl="1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</m:oMath>
                  </a14:m>
                  <a:r>
                    <a:rPr lang="de-DE" dirty="0"/>
                    <a:t>	(</a:t>
                  </a:r>
                  <a:r>
                    <a:rPr lang="de-DE" dirty="0" err="1"/>
                    <a:t>synchrony</a:t>
                  </a:r>
                  <a:r>
                    <a:rPr lang="de-DE" dirty="0"/>
                    <a:t>)</a:t>
                  </a:r>
                </a:p>
                <a:p>
                  <a:pPr marL="833553" marR="849406" lvl="1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𝜌</m:t>
                      </m:r>
                      <m:d>
                        <m:dPr>
                          <m:begChr m:val="["/>
                          <m:endChr m:val="]"/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p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r>
                    <a:rPr lang="de-DE" dirty="0"/>
                    <a:t>	(</a:t>
                  </a:r>
                  <a:r>
                    <a:rPr lang="de-DE" dirty="0" err="1"/>
                    <a:t>memoryless</a:t>
                  </a:r>
                  <a:r>
                    <a:rPr lang="de-DE" dirty="0"/>
                    <a:t>)</a:t>
                  </a:r>
                </a:p>
                <a:p>
                  <a:pPr marL="376353" marR="849406" indent="-285750">
                    <a:lnSpc>
                      <a:spcPct val="102600"/>
                    </a:lnSpc>
                    <a:spcBef>
                      <a:spcPts val="436"/>
                    </a:spcBef>
                    <a:buFont typeface="Arial" panose="020B0604020202020204" pitchFamily="34" charset="0"/>
                    <a:buChar char="•"/>
                    <a:tabLst>
                      <a:tab pos="4902647" algn="l"/>
                      <a:tab pos="5490310" algn="l"/>
                    </a:tabLst>
                  </a:pP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: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𝑇𝐿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 ×</m:t>
                      </m:r>
                      <m:r>
                        <a:rPr lang="de-DE" i="1" spc="-129" dirty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ahoma"/>
                        </a:rPr>
                        <m:t>ℕ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→</m:t>
                      </m:r>
                      <m:sSup>
                        <m:sSup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e>
                        <m:sup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𝐴𝑃</m:t>
                          </m:r>
                        </m:sup>
                      </m:sSup>
                    </m:oMath>
                  </a14:m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  <a:r>
                    <a:rPr lang="de-DE" dirty="0" err="1"/>
                    <a:t>defined</a:t>
                  </a:r>
                  <a:r>
                    <a:rPr lang="de-DE" dirty="0"/>
                    <a:t> </a:t>
                  </a:r>
                  <a:r>
                    <a:rPr lang="de-DE" dirty="0" err="1"/>
                    <a:t>by</a:t>
                  </a:r>
                  <a:r>
                    <a:rPr lang="de-DE" dirty="0"/>
                    <a:t> </a:t>
                  </a:r>
                  <a:br>
                    <a:rPr lang="de-DE" dirty="0"/>
                  </a:b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𝑉</m:t>
                      </m:r>
                      <m:d>
                        <m:d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𝜌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, </m:t>
                          </m:r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= </m:t>
                      </m:r>
                    </m:oMath>
                  </a14:m>
                  <a:r>
                    <a:rPr lang="de-DE" dirty="0" err="1"/>
                    <a:t>set</a:t>
                  </a:r>
                  <a:r>
                    <a:rPr lang="de-DE" dirty="0"/>
                    <a:t> </a:t>
                  </a:r>
                  <a:r>
                    <a:rPr lang="de-DE" dirty="0" err="1"/>
                    <a:t>of</a:t>
                  </a:r>
                  <a:r>
                    <a:rPr lang="de-DE" dirty="0"/>
                    <a:t> </a:t>
                  </a:r>
                  <a:r>
                    <a:rPr lang="de-DE" dirty="0" err="1"/>
                    <a:t>propositions</a:t>
                  </a:r>
                  <a:r>
                    <a:rPr lang="de-DE" dirty="0"/>
                    <a:t> </a:t>
                  </a:r>
                  <a:r>
                    <a:rPr lang="de-DE" dirty="0" err="1"/>
                    <a:t>true</a:t>
                  </a:r>
                  <a:r>
                    <a:rPr lang="de-DE" dirty="0"/>
                    <a:t> at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[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𝑡</m:t>
                      </m:r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]</m:t>
                      </m:r>
                    </m:oMath>
                  </a14:m>
                  <a:endParaRPr lang="de-DE" sz="2200" spc="-129" dirty="0">
                    <a:cs typeface="Tahoma"/>
                  </a:endParaRPr>
                </a:p>
              </p:txBody>
            </p:sp>
          </mc:Choice>
          <mc:Fallback xmlns="">
            <p:sp>
              <p:nvSpPr>
                <p:cNvPr id="7" name="object 5">
                  <a:extLst>
                    <a:ext uri="{FF2B5EF4-FFF2-40B4-BE49-F238E27FC236}">
                      <a16:creationId xmlns:a16="http://schemas.microsoft.com/office/drawing/2014/main" id="{1EF03306-B8D0-5944-844D-6723864902A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68312" y="3188881"/>
                  <a:ext cx="7888588" cy="3164836"/>
                </a:xfrm>
                <a:prstGeom prst="rect">
                  <a:avLst/>
                </a:prstGeom>
                <a:blipFill>
                  <a:blip r:embed="rId3"/>
                  <a:stretch>
                    <a:fillRect l="-965" t="-1600" b="-1200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231366835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62BD2B6-73F1-924B-BD31-8DDE1F3300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735FBA07-1A80-D846-B7E9-BA2188C11D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44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0A074518-0257-7D4E-A89E-A29151A6058E}"/>
              </a:ext>
            </a:extLst>
          </p:cNvPr>
          <p:cNvGrpSpPr/>
          <p:nvPr/>
        </p:nvGrpSpPr>
        <p:grpSpPr>
          <a:xfrm>
            <a:off x="468313" y="1196752"/>
            <a:ext cx="7888588" cy="4671611"/>
            <a:chOff x="626069" y="2007292"/>
            <a:chExt cx="7888588" cy="4265026"/>
          </a:xfrm>
        </p:grpSpPr>
        <p:sp>
          <p:nvSpPr>
            <p:cNvPr id="6" name="object 5">
              <a:extLst>
                <a:ext uri="{FF2B5EF4-FFF2-40B4-BE49-F238E27FC236}">
                  <a16:creationId xmlns:a16="http://schemas.microsoft.com/office/drawing/2014/main" id="{DD182D56-69B3-9340-8A4A-C1D78762FEF3}"/>
                </a:ext>
              </a:extLst>
            </p:cNvPr>
            <p:cNvSpPr txBox="1"/>
            <p:nvPr/>
          </p:nvSpPr>
          <p:spPr>
            <a:xfrm>
              <a:off x="626069" y="2358782"/>
              <a:ext cx="7888588" cy="3913536"/>
            </a:xfrm>
            <a:prstGeom prst="rect">
              <a:avLst/>
            </a:prstGeom>
            <a:solidFill>
              <a:srgbClr val="FEFBF2"/>
            </a:solidFill>
          </p:spPr>
          <p:txBody>
            <a:bodyPr vert="horz" wrap="square" lIns="0" tIns="49076" rIns="0" bIns="0" rtlCol="0">
              <a:spAutoFit/>
            </a:bodyPr>
            <a:lstStyle/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  <a:p>
              <a:pPr marL="90603">
                <a:spcBef>
                  <a:spcPts val="386"/>
                </a:spcBef>
              </a:pPr>
              <a:endParaRPr lang="de-DE" sz="2200" dirty="0">
                <a:latin typeface="Myriad Pro" panose="020B0503030403020204" pitchFamily="34" charset="0"/>
                <a:cs typeface="Lucida Sans Unicode"/>
              </a:endParaRPr>
            </a:p>
          </p:txBody>
        </p:sp>
        <p:sp>
          <p:nvSpPr>
            <p:cNvPr id="7" name="object 4">
              <a:extLst>
                <a:ext uri="{FF2B5EF4-FFF2-40B4-BE49-F238E27FC236}">
                  <a16:creationId xmlns:a16="http://schemas.microsoft.com/office/drawing/2014/main" id="{DAC8CA92-8F1B-DC4F-A42D-B45D76CFDBC6}"/>
                </a:ext>
              </a:extLst>
            </p:cNvPr>
            <p:cNvSpPr txBox="1"/>
            <p:nvPr/>
          </p:nvSpPr>
          <p:spPr>
            <a:xfrm>
              <a:off x="626069" y="2007292"/>
              <a:ext cx="7888588" cy="347448"/>
            </a:xfrm>
            <a:prstGeom prst="rect">
              <a:avLst/>
            </a:prstGeom>
            <a:solidFill>
              <a:srgbClr val="FABB00"/>
            </a:solidFill>
          </p:spPr>
          <p:txBody>
            <a:bodyPr vert="horz" wrap="square" lIns="0" tIns="8808" rIns="0" bIns="0" rtlCol="0">
              <a:spAutoFit/>
            </a:bodyPr>
            <a:lstStyle/>
            <a:p>
              <a:pPr marL="90603">
                <a:spcBef>
                  <a:spcPts val="69"/>
                </a:spcBef>
              </a:pPr>
              <a:r>
                <a:rPr sz="2200" spc="-10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Example</a:t>
              </a:r>
              <a:endParaRPr sz="2200" dirty="0">
                <a:latin typeface="Myriad Pro" panose="020B0503030403020204" pitchFamily="34" charset="0"/>
                <a:cs typeface="Tahoma"/>
              </a:endParaRPr>
            </a:p>
          </p:txBody>
        </p:sp>
      </p:grpSp>
      <p:sp>
        <p:nvSpPr>
          <p:cNvPr id="12" name="Textfeld 11">
            <a:extLst>
              <a:ext uri="{FF2B5EF4-FFF2-40B4-BE49-F238E27FC236}">
                <a16:creationId xmlns:a16="http://schemas.microsoft.com/office/drawing/2014/main" id="{4B871F2F-691F-294C-93F9-A75F142671DA}"/>
              </a:ext>
            </a:extLst>
          </p:cNvPr>
          <p:cNvSpPr txBox="1"/>
          <p:nvPr/>
        </p:nvSpPr>
        <p:spPr>
          <a:xfrm>
            <a:off x="4001048" y="1747794"/>
            <a:ext cx="213391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Transition </a:t>
            </a:r>
            <a:r>
              <a:rPr lang="de-DE" dirty="0" err="1"/>
              <a:t>system</a:t>
            </a:r>
            <a:r>
              <a:rPr lang="de-DE" dirty="0"/>
              <a:t> S: </a:t>
            </a:r>
          </a:p>
        </p:txBody>
      </p:sp>
      <p:sp>
        <p:nvSpPr>
          <p:cNvPr id="13" name="Textfeld 12">
            <a:extLst>
              <a:ext uri="{FF2B5EF4-FFF2-40B4-BE49-F238E27FC236}">
                <a16:creationId xmlns:a16="http://schemas.microsoft.com/office/drawing/2014/main" id="{9F672F6A-7807-D049-BE99-9878B9FD7FAF}"/>
              </a:ext>
            </a:extLst>
          </p:cNvPr>
          <p:cNvSpPr txBox="1"/>
          <p:nvPr/>
        </p:nvSpPr>
        <p:spPr>
          <a:xfrm>
            <a:off x="1551271" y="2947662"/>
            <a:ext cx="13420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err="1"/>
              <a:t>Memoryless</a:t>
            </a:r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86451B96-EF7E-C248-951C-781CFEC34B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90693" y="1747794"/>
            <a:ext cx="1295400" cy="1016000"/>
          </a:xfrm>
          <a:prstGeom prst="rect">
            <a:avLst/>
          </a:prstGeom>
        </p:spPr>
      </p:pic>
      <p:pic>
        <p:nvPicPr>
          <p:cNvPr id="14" name="Grafik 13">
            <a:extLst>
              <a:ext uri="{FF2B5EF4-FFF2-40B4-BE49-F238E27FC236}">
                <a16:creationId xmlns:a16="http://schemas.microsoft.com/office/drawing/2014/main" id="{76D6A19B-2977-C241-B6B2-423980E9D8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1271" y="3302642"/>
            <a:ext cx="5934822" cy="2465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075758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DEBDA91-006D-5F49-B482-F66ED9D213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0938DED-C6B8-FA44-BEA0-02D2BABB1D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45</a:t>
            </a:fld>
            <a:endParaRPr lang="de-DE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B9E66CC9-2C38-AF4C-8342-CCD66DE017AB}"/>
              </a:ext>
            </a:extLst>
          </p:cNvPr>
          <p:cNvGrpSpPr/>
          <p:nvPr/>
        </p:nvGrpSpPr>
        <p:grpSpPr>
          <a:xfrm>
            <a:off x="638819" y="3471757"/>
            <a:ext cx="7888588" cy="1595082"/>
            <a:chOff x="626069" y="4956564"/>
            <a:chExt cx="7888588" cy="1595082"/>
          </a:xfrm>
        </p:grpSpPr>
        <p:sp>
          <p:nvSpPr>
            <p:cNvPr id="6" name="object 19">
              <a:extLst>
                <a:ext uri="{FF2B5EF4-FFF2-40B4-BE49-F238E27FC236}">
                  <a16:creationId xmlns:a16="http://schemas.microsoft.com/office/drawing/2014/main" id="{D9ED292F-7516-6347-AA39-28A4A4081DBA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(van der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Meyden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and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 </a:t>
              </a:r>
              <a:r>
                <a:rPr lang="de-DE" sz="2400" spc="-129" dirty="0" err="1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Shilov</a:t>
              </a: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, 1999)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77A71028-754C-D14D-AAA0-872799D75CA7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1172796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r>
                    <a:rPr lang="de-DE" dirty="0"/>
                    <a:t>The </a:t>
                  </a:r>
                  <a:r>
                    <a:rPr lang="de-DE" dirty="0" err="1"/>
                    <a:t>model</a:t>
                  </a:r>
                  <a:r>
                    <a:rPr lang="de-DE" dirty="0"/>
                    <a:t> </a:t>
                  </a:r>
                  <a:r>
                    <a:rPr lang="de-DE" dirty="0" err="1"/>
                    <a:t>checking</a:t>
                  </a:r>
                  <a:r>
                    <a:rPr lang="de-DE" dirty="0"/>
                    <a:t> </a:t>
                  </a:r>
                  <a:r>
                    <a:rPr lang="de-DE" dirty="0" err="1"/>
                    <a:t>problem</a:t>
                  </a:r>
                  <a:r>
                    <a:rPr lang="de-DE" dirty="0"/>
                    <a:t> </a:t>
                  </a:r>
                  <a:r>
                    <a:rPr lang="de-DE" dirty="0" err="1"/>
                    <a:t>under</a:t>
                  </a:r>
                  <a:r>
                    <a:rPr lang="de-DE" dirty="0"/>
                    <a:t> </a:t>
                  </a:r>
                  <a:r>
                    <a:rPr lang="de-DE" dirty="0" err="1"/>
                    <a:t>perfect</a:t>
                  </a:r>
                  <a:r>
                    <a:rPr lang="de-DE" dirty="0"/>
                    <a:t> </a:t>
                  </a:r>
                  <a:r>
                    <a:rPr lang="de-DE" dirty="0" err="1"/>
                    <a:t>recall</a:t>
                  </a:r>
                  <a:r>
                    <a:rPr lang="de-DE" dirty="0"/>
                    <a:t> </a:t>
                  </a:r>
                  <a:r>
                    <a:rPr lang="de-DE" dirty="0" err="1"/>
                    <a:t>and</a:t>
                  </a:r>
                  <a:r>
                    <a:rPr lang="de-DE" dirty="0"/>
                    <a:t> </a:t>
                  </a:r>
                  <a:r>
                    <a:rPr lang="de-DE" dirty="0" err="1"/>
                    <a:t>synchrony</a:t>
                  </a:r>
                  <a:r>
                    <a:rPr lang="de-DE" dirty="0"/>
                    <a:t> </a:t>
                  </a:r>
                  <a:r>
                    <a:rPr lang="de-DE" dirty="0" err="1"/>
                    <a:t>is</a:t>
                  </a:r>
                  <a:r>
                    <a:rPr lang="de-DE" dirty="0"/>
                    <a:t> 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 err="1"/>
                    <a:t>Undecidable</a:t>
                  </a:r>
                  <a:r>
                    <a:rPr lang="de-DE" dirty="0"/>
                    <a:t> </a:t>
                  </a:r>
                  <a:r>
                    <a:rPr lang="de-DE" dirty="0" err="1"/>
                    <a:t>if</a:t>
                  </a:r>
                  <a:r>
                    <a:rPr lang="de-DE" dirty="0"/>
                    <a:t> CK (</a:t>
                  </a:r>
                  <a:r>
                    <a:rPr lang="de-DE" dirty="0" err="1"/>
                    <a:t>common</a:t>
                  </a:r>
                  <a:r>
                    <a:rPr lang="de-DE" dirty="0"/>
                    <a:t> </a:t>
                  </a:r>
                  <a:r>
                    <a:rPr lang="de-DE" dirty="0" err="1"/>
                    <a:t>knowledge</a:t>
                  </a:r>
                  <a:r>
                    <a:rPr lang="de-DE" dirty="0"/>
                    <a:t> </a:t>
                  </a:r>
                  <a:r>
                    <a:rPr lang="de-DE" dirty="0" err="1"/>
                    <a:t>operator</a:t>
                  </a:r>
                  <a:r>
                    <a:rPr lang="de-DE" dirty="0"/>
                    <a:t>) </a:t>
                  </a:r>
                  <a:r>
                    <a:rPr lang="de-DE" dirty="0" err="1"/>
                    <a:t>and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r>
                    <a:rPr lang="de-DE" dirty="0"/>
                    <a:t> (</a:t>
                  </a:r>
                  <a:r>
                    <a:rPr lang="de-DE" dirty="0" err="1"/>
                    <a:t>until</a:t>
                  </a:r>
                  <a:r>
                    <a:rPr lang="de-DE" dirty="0"/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NON ELEM-c </a:t>
                  </a:r>
                  <a:r>
                    <a:rPr lang="de-DE" dirty="0" err="1"/>
                    <a:t>if</a:t>
                  </a:r>
                  <a:r>
                    <a:rPr lang="de-DE" dirty="0"/>
                    <a:t> </a:t>
                  </a:r>
                  <a14:m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r>
                    <a:rPr lang="de-DE" dirty="0"/>
                    <a:t> but not CK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/>
                    <a:t>PSPACE-c </a:t>
                  </a:r>
                  <a:r>
                    <a:rPr lang="de-DE" dirty="0" err="1"/>
                    <a:t>if</a:t>
                  </a:r>
                  <a:r>
                    <a:rPr lang="de-DE" dirty="0"/>
                    <a:t> CK but not </a:t>
                  </a:r>
                  <a14:m>
                    <m:oMath xmlns:m="http://schemas.openxmlformats.org/officeDocument/2006/math">
                      <m:r>
                        <a:rPr lang="de-DE" b="0" i="1" dirty="0" smtClean="0">
                          <a:latin typeface="Cambria Math" panose="02040503050406030204" pitchFamily="18" charset="0"/>
                        </a:rPr>
                        <m:t>𝑈</m:t>
                      </m:r>
                    </m:oMath>
                  </a14:m>
                  <a:endParaRPr lang="de-DE" dirty="0"/>
                </a:p>
              </p:txBody>
            </p:sp>
          </mc:Choice>
          <mc:Fallback xmlns="">
            <p:sp>
              <p:nvSpPr>
                <p:cNvPr id="7" name="object 20">
                  <a:extLst>
                    <a:ext uri="{FF2B5EF4-FFF2-40B4-BE49-F238E27FC236}">
                      <a16:creationId xmlns:a16="http://schemas.microsoft.com/office/drawing/2014/main" id="{77A71028-754C-D14D-AAA0-872799D75CA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1172796"/>
                </a:xfrm>
                <a:prstGeom prst="rect">
                  <a:avLst/>
                </a:prstGeom>
                <a:blipFill>
                  <a:blip r:embed="rId3"/>
                  <a:stretch>
                    <a:fillRect l="-1929" t="-1075" b="-1182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8" name="Gruppieren 7">
            <a:extLst>
              <a:ext uri="{FF2B5EF4-FFF2-40B4-BE49-F238E27FC236}">
                <a16:creationId xmlns:a16="http://schemas.microsoft.com/office/drawing/2014/main" id="{831C6992-3E3B-154F-89E7-D0CF3C9B38EC}"/>
              </a:ext>
            </a:extLst>
          </p:cNvPr>
          <p:cNvGrpSpPr/>
          <p:nvPr/>
        </p:nvGrpSpPr>
        <p:grpSpPr>
          <a:xfrm>
            <a:off x="724393" y="1781200"/>
            <a:ext cx="7888588" cy="1041085"/>
            <a:chOff x="626069" y="4956564"/>
            <a:chExt cx="7888588" cy="1041085"/>
          </a:xfrm>
        </p:grpSpPr>
        <p:sp>
          <p:nvSpPr>
            <p:cNvPr id="9" name="object 19">
              <a:extLst>
                <a:ext uri="{FF2B5EF4-FFF2-40B4-BE49-F238E27FC236}">
                  <a16:creationId xmlns:a16="http://schemas.microsoft.com/office/drawing/2014/main" id="{77BAC208-AB5A-254F-95F9-E44E26C8CCF6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(Engelhardt et al. 2007)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p:sp>
          <p:nvSpPr>
            <p:cNvPr id="10" name="object 20">
              <a:extLst>
                <a:ext uri="{FF2B5EF4-FFF2-40B4-BE49-F238E27FC236}">
                  <a16:creationId xmlns:a16="http://schemas.microsoft.com/office/drawing/2014/main" id="{8D0B6A82-9F1A-364C-9CC4-A3D6BD68DA6F}"/>
                </a:ext>
              </a:extLst>
            </p:cNvPr>
            <p:cNvSpPr txBox="1"/>
            <p:nvPr/>
          </p:nvSpPr>
          <p:spPr>
            <a:xfrm>
              <a:off x="626069" y="5378850"/>
              <a:ext cx="7888588" cy="618799"/>
            </a:xfrm>
            <a:prstGeom prst="rect">
              <a:avLst/>
            </a:prstGeom>
            <a:solidFill>
              <a:srgbClr val="FDF3F4"/>
            </a:solidFill>
          </p:spPr>
          <p:txBody>
            <a:bodyPr vert="horz" wrap="square" lIns="0" tIns="64174" rIns="0" bIns="0" rtlCol="0">
              <a:spAutoFit/>
            </a:bodyPr>
            <a:lstStyle/>
            <a:p>
              <a:r>
                <a:rPr lang="de-DE" dirty="0"/>
                <a:t>The </a:t>
              </a:r>
              <a:r>
                <a:rPr lang="de-DE" dirty="0" err="1"/>
                <a:t>model</a:t>
              </a:r>
              <a:r>
                <a:rPr lang="de-DE" dirty="0"/>
                <a:t> </a:t>
              </a:r>
              <a:r>
                <a:rPr lang="de-DE" dirty="0" err="1"/>
                <a:t>checking</a:t>
              </a:r>
              <a:r>
                <a:rPr lang="de-DE" dirty="0"/>
                <a:t> </a:t>
              </a:r>
              <a:r>
                <a:rPr lang="de-DE" dirty="0" err="1"/>
                <a:t>problem</a:t>
              </a:r>
              <a:r>
                <a:rPr lang="de-DE" dirty="0"/>
                <a:t> </a:t>
              </a:r>
              <a:r>
                <a:rPr lang="de-DE" dirty="0" err="1"/>
                <a:t>for</a:t>
              </a:r>
              <a:r>
                <a:rPr lang="de-DE" dirty="0"/>
                <a:t> </a:t>
              </a:r>
              <a:r>
                <a:rPr lang="de-DE" dirty="0" err="1"/>
                <a:t>memoryless</a:t>
              </a:r>
              <a:r>
                <a:rPr lang="de-DE" dirty="0"/>
                <a:t> </a:t>
              </a:r>
              <a:r>
                <a:rPr lang="de-DE" dirty="0" err="1"/>
                <a:t>and</a:t>
              </a:r>
              <a:r>
                <a:rPr lang="de-DE" dirty="0"/>
                <a:t> </a:t>
              </a:r>
              <a:r>
                <a:rPr lang="de-DE" dirty="0" err="1"/>
                <a:t>synchronuos</a:t>
              </a:r>
              <a:r>
                <a:rPr lang="de-DE" dirty="0"/>
                <a:t> </a:t>
              </a:r>
              <a:r>
                <a:rPr lang="de-DE" dirty="0" err="1"/>
                <a:t>systems</a:t>
              </a:r>
              <a:r>
                <a:rPr lang="de-DE" dirty="0"/>
                <a:t> </a:t>
              </a:r>
              <a:r>
                <a:rPr lang="de-DE" dirty="0" err="1"/>
                <a:t>is</a:t>
              </a:r>
              <a:r>
                <a:rPr lang="de-DE" dirty="0"/>
                <a:t> PSPACE-</a:t>
              </a:r>
              <a:r>
                <a:rPr lang="de-DE" dirty="0" err="1"/>
                <a:t>complete</a:t>
              </a:r>
              <a:r>
                <a:rPr lang="de-DE" dirty="0"/>
                <a:t>   </a:t>
              </a:r>
            </a:p>
          </p:txBody>
        </p:sp>
      </p:grpSp>
      <p:sp>
        <p:nvSpPr>
          <p:cNvPr id="11" name="Textfeld 10">
            <a:extLst>
              <a:ext uri="{FF2B5EF4-FFF2-40B4-BE49-F238E27FC236}">
                <a16:creationId xmlns:a16="http://schemas.microsoft.com/office/drawing/2014/main" id="{F191FD2B-4D43-4547-8282-5D46BAA1ED85}"/>
              </a:ext>
            </a:extLst>
          </p:cNvPr>
          <p:cNvSpPr txBox="1"/>
          <p:nvPr/>
        </p:nvSpPr>
        <p:spPr>
          <a:xfrm>
            <a:off x="488921" y="5733256"/>
            <a:ext cx="45672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See also (</a:t>
            </a:r>
            <a:r>
              <a:rPr lang="de-DE" dirty="0" err="1"/>
              <a:t>Bozzelli</a:t>
            </a:r>
            <a:r>
              <a:rPr lang="de-DE" dirty="0"/>
              <a:t> et al 2019) </a:t>
            </a:r>
            <a:r>
              <a:rPr lang="de-DE" dirty="0" err="1"/>
              <a:t>for</a:t>
            </a:r>
            <a:r>
              <a:rPr lang="de-DE" dirty="0"/>
              <a:t> </a:t>
            </a:r>
            <a:r>
              <a:rPr lang="de-DE" dirty="0" err="1"/>
              <a:t>recent</a:t>
            </a:r>
            <a:r>
              <a:rPr lang="de-DE" dirty="0"/>
              <a:t> </a:t>
            </a:r>
            <a:r>
              <a:rPr lang="de-DE" dirty="0" err="1"/>
              <a:t>results</a:t>
            </a:r>
            <a:r>
              <a:rPr lang="de-DE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48101479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64F8068-47F3-FB49-8F22-F2C0A4F56F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APPENDIX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0DE2F61-51E6-2F41-94DC-439255C18A4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sz="800" dirty="0" err="1"/>
              <a:t>Uhhh</a:t>
            </a:r>
            <a:r>
              <a:rPr lang="de-DE" sz="800" dirty="0"/>
              <a:t>, a </a:t>
            </a:r>
            <a:r>
              <a:rPr lang="de-DE" sz="800" dirty="0" err="1"/>
              <a:t>lecture</a:t>
            </a:r>
            <a:r>
              <a:rPr lang="de-DE" sz="800" dirty="0"/>
              <a:t> </a:t>
            </a:r>
            <a:r>
              <a:rPr lang="de-DE" sz="800" dirty="0" err="1"/>
              <a:t>with</a:t>
            </a:r>
            <a:r>
              <a:rPr lang="de-DE" sz="800" dirty="0"/>
              <a:t> a </a:t>
            </a:r>
            <a:r>
              <a:rPr lang="de-DE" sz="800"/>
              <a:t>hopefully</a:t>
            </a:r>
            <a:r>
              <a:rPr lang="de-DE" sz="800" dirty="0"/>
              <a:t> </a:t>
            </a:r>
            <a:r>
              <a:rPr lang="de-DE" sz="800" dirty="0" err="1"/>
              <a:t>useful</a:t>
            </a:r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BF2AEB5C-44B2-0249-9B20-44F54DBFE5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17674954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>
            <a:extLst>
              <a:ext uri="{FF2B5EF4-FFF2-40B4-BE49-F238E27FC236}">
                <a16:creationId xmlns:a16="http://schemas.microsoft.com/office/drawing/2014/main" id="{155249DA-4A2B-BD4F-9B92-F67A63EE325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References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6D7C70A0-4133-504E-80E0-3CCF1484104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de-DE" sz="1200" dirty="0"/>
              <a:t> M. Y. </a:t>
            </a:r>
            <a:r>
              <a:rPr lang="de-DE" sz="1200" dirty="0" err="1"/>
              <a:t>Vardi</a:t>
            </a:r>
            <a:r>
              <a:rPr lang="de-DE" sz="1200" dirty="0"/>
              <a:t>. </a:t>
            </a:r>
            <a:r>
              <a:rPr lang="de-DE" sz="1200" dirty="0" err="1"/>
              <a:t>From</a:t>
            </a:r>
            <a:r>
              <a:rPr lang="de-DE" sz="1200" dirty="0"/>
              <a:t> </a:t>
            </a:r>
            <a:r>
              <a:rPr lang="de-DE" sz="1200" dirty="0" err="1"/>
              <a:t>philosophical</a:t>
            </a:r>
            <a:r>
              <a:rPr lang="de-DE" sz="1200" dirty="0"/>
              <a:t> </a:t>
            </a:r>
            <a:r>
              <a:rPr lang="de-DE" sz="1200" dirty="0" err="1"/>
              <a:t>to</a:t>
            </a:r>
            <a:r>
              <a:rPr lang="de-DE" sz="1200" dirty="0"/>
              <a:t> </a:t>
            </a:r>
            <a:r>
              <a:rPr lang="de-DE" sz="1200" dirty="0" err="1"/>
              <a:t>industrial</a:t>
            </a:r>
            <a:r>
              <a:rPr lang="de-DE" sz="1200" dirty="0"/>
              <a:t> </a:t>
            </a:r>
            <a:r>
              <a:rPr lang="de-DE" sz="1200" dirty="0" err="1"/>
              <a:t>logics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3rd Indian Conference on </a:t>
            </a:r>
            <a:r>
              <a:rPr lang="de-DE" sz="1200" dirty="0" err="1"/>
              <a:t>Logic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</a:t>
            </a:r>
            <a:r>
              <a:rPr lang="de-DE" sz="1200" dirty="0" err="1"/>
              <a:t>Its</a:t>
            </a:r>
            <a:r>
              <a:rPr lang="de-DE" sz="1200" dirty="0"/>
              <a:t> </a:t>
            </a:r>
            <a:r>
              <a:rPr lang="de-DE" sz="1200" dirty="0" err="1"/>
              <a:t>Applications</a:t>
            </a:r>
            <a:r>
              <a:rPr lang="de-DE" sz="1200" dirty="0"/>
              <a:t>, ICLA ’09, </a:t>
            </a:r>
            <a:r>
              <a:rPr lang="de-DE" sz="1200" dirty="0" err="1"/>
              <a:t>pages</a:t>
            </a:r>
            <a:r>
              <a:rPr lang="de-DE" sz="1200" dirty="0"/>
              <a:t> 89–115, Berlin, Heidelberg, 2009. Springer-Verlag.</a:t>
            </a:r>
          </a:p>
          <a:p>
            <a:r>
              <a:rPr lang="de-DE" sz="1200" dirty="0"/>
              <a:t> P. Blackburn </a:t>
            </a:r>
            <a:r>
              <a:rPr lang="de-DE" sz="1200" dirty="0" err="1"/>
              <a:t>and</a:t>
            </a:r>
            <a:r>
              <a:rPr lang="de-DE" sz="1200" dirty="0"/>
              <a:t> M. De </a:t>
            </a:r>
            <a:r>
              <a:rPr lang="de-DE" sz="1200" dirty="0" err="1"/>
              <a:t>Rijke</a:t>
            </a:r>
            <a:r>
              <a:rPr lang="de-DE" sz="1200" dirty="0"/>
              <a:t>. </a:t>
            </a:r>
            <a:r>
              <a:rPr lang="de-DE" sz="1200" dirty="0" err="1"/>
              <a:t>Zooming</a:t>
            </a:r>
            <a:r>
              <a:rPr lang="de-DE" sz="1200" dirty="0"/>
              <a:t> in, </a:t>
            </a:r>
            <a:r>
              <a:rPr lang="de-DE" sz="1200" dirty="0" err="1"/>
              <a:t>zooming</a:t>
            </a:r>
            <a:r>
              <a:rPr lang="de-DE" sz="1200" dirty="0"/>
              <a:t> out. Journal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Logic</a:t>
            </a:r>
            <a:r>
              <a:rPr lang="de-DE" sz="1200" dirty="0"/>
              <a:t>, Language </a:t>
            </a:r>
            <a:r>
              <a:rPr lang="de-DE" sz="1200" dirty="0" err="1"/>
              <a:t>and</a:t>
            </a:r>
            <a:r>
              <a:rPr lang="de-DE" sz="1200" dirty="0"/>
              <a:t> Information, 6(1):5–31, 1997.</a:t>
            </a:r>
          </a:p>
          <a:p>
            <a:r>
              <a:rPr lang="de-DE" sz="1200" dirty="0"/>
              <a:t> W. </a:t>
            </a:r>
            <a:r>
              <a:rPr lang="de-DE" sz="1200" dirty="0" err="1"/>
              <a:t>Carnielli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M. E. </a:t>
            </a:r>
            <a:r>
              <a:rPr lang="de-DE" sz="1200" dirty="0" err="1"/>
              <a:t>Coniglio</a:t>
            </a:r>
            <a:r>
              <a:rPr lang="de-DE" sz="1200" dirty="0"/>
              <a:t>. </a:t>
            </a:r>
            <a:r>
              <a:rPr lang="de-DE" sz="1200" dirty="0" err="1"/>
              <a:t>Combining</a:t>
            </a:r>
            <a:r>
              <a:rPr lang="de-DE" sz="1200" dirty="0"/>
              <a:t> </a:t>
            </a:r>
            <a:r>
              <a:rPr lang="de-DE" sz="1200" dirty="0" err="1"/>
              <a:t>logics</a:t>
            </a:r>
            <a:r>
              <a:rPr lang="de-DE" sz="1200" dirty="0"/>
              <a:t>. The Stanford </a:t>
            </a:r>
            <a:r>
              <a:rPr lang="de-DE" sz="1200" dirty="0" err="1"/>
              <a:t>Encyclopedia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Philosophy</a:t>
            </a:r>
            <a:r>
              <a:rPr lang="de-DE" sz="1200" dirty="0"/>
              <a:t> (</a:t>
            </a:r>
            <a:r>
              <a:rPr lang="de-DE" sz="1200" dirty="0" err="1"/>
              <a:t>Win</a:t>
            </a:r>
            <a:r>
              <a:rPr lang="de-DE" sz="1200" dirty="0"/>
              <a:t>- </a:t>
            </a:r>
            <a:r>
              <a:rPr lang="de-DE" sz="1200" dirty="0" err="1"/>
              <a:t>ter</a:t>
            </a:r>
            <a:r>
              <a:rPr lang="de-DE" sz="1200" dirty="0"/>
              <a:t> 2008 Edition), Edward N. </a:t>
            </a:r>
            <a:r>
              <a:rPr lang="de-DE" sz="1200" dirty="0" err="1"/>
              <a:t>Zalta</a:t>
            </a:r>
            <a:r>
              <a:rPr lang="de-DE" sz="1200" dirty="0"/>
              <a:t> (</a:t>
            </a:r>
            <a:r>
              <a:rPr lang="de-DE" sz="1200" dirty="0" err="1"/>
              <a:t>ed</a:t>
            </a:r>
            <a:r>
              <a:rPr lang="de-DE" sz="1200" dirty="0"/>
              <a:t>.), </a:t>
            </a:r>
            <a:r>
              <a:rPr lang="de-DE" sz="1200" dirty="0">
                <a:hlinkClick r:id="rId2"/>
              </a:rPr>
              <a:t>http://plato.stanford.edu/archives/win2008/entries/logic- combining/</a:t>
            </a:r>
            <a:r>
              <a:rPr lang="de-DE" sz="1200" dirty="0"/>
              <a:t>.</a:t>
            </a:r>
          </a:p>
          <a:p>
            <a:r>
              <a:rPr lang="de-DE" sz="1200" dirty="0"/>
              <a:t>J. Y. </a:t>
            </a:r>
            <a:r>
              <a:rPr lang="de-DE" sz="1200" dirty="0" err="1"/>
              <a:t>Halpern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M. Y. </a:t>
            </a:r>
            <a:r>
              <a:rPr lang="de-DE" sz="1200" dirty="0" err="1"/>
              <a:t>Vardi</a:t>
            </a:r>
            <a:r>
              <a:rPr lang="de-DE" sz="1200" dirty="0"/>
              <a:t>. The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reasoning</a:t>
            </a:r>
            <a:r>
              <a:rPr lang="de-DE" sz="1200" dirty="0"/>
              <a:t> </a:t>
            </a:r>
            <a:r>
              <a:rPr lang="de-DE" sz="1200" dirty="0" err="1"/>
              <a:t>about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time I. </a:t>
            </a:r>
            <a:r>
              <a:rPr lang="de-DE" sz="1200" dirty="0" err="1"/>
              <a:t>Lower</a:t>
            </a:r>
            <a:r>
              <a:rPr lang="de-DE" sz="1200" dirty="0"/>
              <a:t> </a:t>
            </a:r>
            <a:r>
              <a:rPr lang="de-DE" sz="1200" dirty="0" err="1"/>
              <a:t>bounds</a:t>
            </a:r>
            <a:r>
              <a:rPr lang="de-DE" sz="1200" dirty="0"/>
              <a:t>. Journal </a:t>
            </a:r>
            <a:r>
              <a:rPr lang="de-DE" sz="1200" dirty="0" err="1"/>
              <a:t>of</a:t>
            </a:r>
            <a:r>
              <a:rPr lang="de-DE" sz="1200" dirty="0"/>
              <a:t> Computer </a:t>
            </a:r>
            <a:r>
              <a:rPr lang="de-DE" sz="1200" dirty="0" err="1"/>
              <a:t>and</a:t>
            </a:r>
            <a:r>
              <a:rPr lang="de-DE" sz="1200" dirty="0"/>
              <a:t> System </a:t>
            </a:r>
            <a:r>
              <a:rPr lang="de-DE" sz="1200" dirty="0" err="1"/>
              <a:t>Sciences</a:t>
            </a:r>
            <a:r>
              <a:rPr lang="de-DE" sz="1200" dirty="0"/>
              <a:t>, 38(1):195–237, 1989.</a:t>
            </a:r>
          </a:p>
          <a:p>
            <a:r>
              <a:rPr lang="de-DE" sz="1200" dirty="0"/>
              <a:t>K. Engelhardt, P. </a:t>
            </a:r>
            <a:r>
              <a:rPr lang="de-DE" sz="1200" dirty="0" err="1"/>
              <a:t>Gammie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R. </a:t>
            </a:r>
            <a:r>
              <a:rPr lang="de-DE" sz="1200" dirty="0" err="1"/>
              <a:t>Meyden</a:t>
            </a:r>
            <a:r>
              <a:rPr lang="de-DE" sz="1200" dirty="0"/>
              <a:t>. Model </a:t>
            </a:r>
            <a:r>
              <a:rPr lang="de-DE" sz="1200" dirty="0" err="1"/>
              <a:t>checking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linear time: </a:t>
            </a:r>
            <a:r>
              <a:rPr lang="de-DE" sz="1200" dirty="0" err="1"/>
              <a:t>Pspace</a:t>
            </a:r>
            <a:r>
              <a:rPr lang="de-DE" sz="1200" dirty="0"/>
              <a:t> </a:t>
            </a:r>
            <a:r>
              <a:rPr lang="de-DE" sz="1200" dirty="0" err="1"/>
              <a:t>cases</a:t>
            </a:r>
            <a:r>
              <a:rPr lang="de-DE" sz="1200" dirty="0"/>
              <a:t>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International Symposium on Logical </a:t>
            </a:r>
            <a:r>
              <a:rPr lang="de-DE" sz="1200" dirty="0" err="1"/>
              <a:t>Foundations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Computer Science, LFCS ’07, </a:t>
            </a:r>
            <a:r>
              <a:rPr lang="de-DE" sz="1200" dirty="0" err="1"/>
              <a:t>pages</a:t>
            </a:r>
            <a:r>
              <a:rPr lang="de-DE" sz="1200" dirty="0"/>
              <a:t> 195—211, Berlin, Heidelberg, 2007. Springer-Verlag.</a:t>
            </a:r>
          </a:p>
          <a:p>
            <a:r>
              <a:rPr lang="de-DE" sz="1200" dirty="0"/>
              <a:t>L. </a:t>
            </a:r>
            <a:r>
              <a:rPr lang="de-DE" sz="1200" dirty="0" err="1"/>
              <a:t>Bozzelli</a:t>
            </a:r>
            <a:r>
              <a:rPr lang="de-DE" sz="1200" dirty="0"/>
              <a:t>, B. </a:t>
            </a:r>
            <a:r>
              <a:rPr lang="de-DE" sz="1200" dirty="0" err="1"/>
              <a:t>Maubert</a:t>
            </a:r>
            <a:r>
              <a:rPr lang="de-DE" sz="1200" dirty="0"/>
              <a:t>, </a:t>
            </a:r>
            <a:r>
              <a:rPr lang="de-DE" sz="1200" dirty="0" err="1"/>
              <a:t>and</a:t>
            </a:r>
            <a:r>
              <a:rPr lang="de-DE" sz="1200" dirty="0"/>
              <a:t> A. </a:t>
            </a:r>
            <a:r>
              <a:rPr lang="de-DE" sz="1200" dirty="0" err="1"/>
              <a:t>Murano</a:t>
            </a:r>
            <a:r>
              <a:rPr lang="de-DE" sz="1200" dirty="0"/>
              <a:t>. The </a:t>
            </a:r>
            <a:r>
              <a:rPr lang="de-DE" sz="1200" dirty="0" err="1"/>
              <a:t>complexity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model</a:t>
            </a:r>
            <a:r>
              <a:rPr lang="de-DE" sz="1200" dirty="0"/>
              <a:t> </a:t>
            </a:r>
            <a:r>
              <a:rPr lang="de-DE" sz="1200" dirty="0" err="1"/>
              <a:t>checking</a:t>
            </a:r>
            <a:r>
              <a:rPr lang="de-DE" sz="1200" dirty="0"/>
              <a:t> </a:t>
            </a:r>
            <a:r>
              <a:rPr lang="de-DE" sz="1200" dirty="0" err="1"/>
              <a:t>knowledge</a:t>
            </a:r>
            <a:r>
              <a:rPr lang="de-DE" sz="1200" dirty="0"/>
              <a:t> </a:t>
            </a:r>
            <a:r>
              <a:rPr lang="de-DE" sz="1200" dirty="0" err="1"/>
              <a:t>and</a:t>
            </a:r>
            <a:r>
              <a:rPr lang="de-DE" sz="1200" dirty="0"/>
              <a:t> time. In </a:t>
            </a:r>
            <a:r>
              <a:rPr lang="de-DE" sz="1200" dirty="0" err="1"/>
              <a:t>Proceedings</a:t>
            </a:r>
            <a:r>
              <a:rPr lang="de-DE" sz="1200" dirty="0"/>
              <a:t> </a:t>
            </a:r>
            <a:r>
              <a:rPr lang="de-DE" sz="1200" dirty="0" err="1"/>
              <a:t>of</a:t>
            </a:r>
            <a:r>
              <a:rPr lang="de-DE" sz="1200" dirty="0"/>
              <a:t> </a:t>
            </a:r>
            <a:r>
              <a:rPr lang="de-DE" sz="1200" dirty="0" err="1"/>
              <a:t>the</a:t>
            </a:r>
            <a:r>
              <a:rPr lang="de-DE" sz="1200" dirty="0"/>
              <a:t> 28th International Joint Conference on </a:t>
            </a:r>
            <a:r>
              <a:rPr lang="de-DE" sz="1200" dirty="0" err="1"/>
              <a:t>Artificial</a:t>
            </a:r>
            <a:r>
              <a:rPr lang="de-DE" sz="1200" dirty="0"/>
              <a:t> </a:t>
            </a:r>
            <a:r>
              <a:rPr lang="de-DE" sz="1200" dirty="0" err="1"/>
              <a:t>Intelligence</a:t>
            </a:r>
            <a:r>
              <a:rPr lang="de-DE" sz="1200" dirty="0"/>
              <a:t>, IJCAI’19, </a:t>
            </a:r>
            <a:r>
              <a:rPr lang="de-DE" sz="1200" dirty="0" err="1"/>
              <a:t>pages</a:t>
            </a:r>
            <a:r>
              <a:rPr lang="de-DE" sz="1200" dirty="0"/>
              <a:t> 1595– 1601. AAAI Press, 2019.</a:t>
            </a:r>
          </a:p>
          <a:p>
            <a:endParaRPr lang="de-DE" sz="1200" dirty="0"/>
          </a:p>
          <a:p>
            <a:endParaRPr lang="de-DE" sz="1200" dirty="0"/>
          </a:p>
          <a:p>
            <a:endParaRPr lang="de-DE" sz="2000" dirty="0"/>
          </a:p>
          <a:p>
            <a:endParaRPr lang="de-DE" dirty="0"/>
          </a:p>
          <a:p>
            <a:endParaRPr lang="de-DE" dirty="0"/>
          </a:p>
          <a:p>
            <a:endParaRPr lang="de-DE" sz="1200" dirty="0"/>
          </a:p>
          <a:p>
            <a:endParaRPr lang="de-DE" dirty="0"/>
          </a:p>
          <a:p>
            <a:endParaRPr lang="de-DE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4868AD43-8B1C-514F-B234-58DEC2B099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47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8308452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Color Convention in this course</a:t>
            </a:r>
            <a:br>
              <a:rPr lang="en-US" dirty="0"/>
            </a:b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57200" y="1196975"/>
            <a:ext cx="8229600" cy="4896321"/>
          </a:xfr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dirty="0">
                <a:solidFill>
                  <a:srgbClr val="008380"/>
                </a:solidFill>
              </a:rPr>
              <a:t>Formulae, when occurring inline</a:t>
            </a:r>
          </a:p>
          <a:p>
            <a:r>
              <a:rPr lang="en-US" sz="2400" dirty="0">
                <a:solidFill>
                  <a:srgbClr val="0000FF"/>
                </a:solidFill>
              </a:rPr>
              <a:t>Newly introduced terminology and definitions</a:t>
            </a:r>
            <a:endParaRPr lang="en-US" sz="2400" dirty="0"/>
          </a:p>
          <a:p>
            <a:r>
              <a:rPr lang="en-US" sz="2400" dirty="0"/>
              <a:t>Important </a:t>
            </a:r>
            <a:r>
              <a:rPr lang="en-US" sz="2400" dirty="0">
                <a:solidFill>
                  <a:srgbClr val="FF0000"/>
                </a:solidFill>
              </a:rPr>
              <a:t>results (observations, theorems) </a:t>
            </a:r>
            <a:r>
              <a:rPr lang="en-US" sz="2400" dirty="0"/>
              <a:t>as well as emphasizing some aspects </a:t>
            </a:r>
          </a:p>
          <a:p>
            <a:r>
              <a:rPr lang="en-US" sz="2400" dirty="0">
                <a:solidFill>
                  <a:srgbClr val="FF6600"/>
                </a:solidFill>
              </a:rPr>
              <a:t>Examples</a:t>
            </a:r>
            <a:r>
              <a:rPr lang="en-US" sz="2400" dirty="0"/>
              <a:t> </a:t>
            </a:r>
            <a:r>
              <a:rPr lang="en-US" sz="2400" dirty="0">
                <a:solidFill>
                  <a:srgbClr val="000000"/>
                </a:solidFill>
              </a:rPr>
              <a:t>are given </a:t>
            </a:r>
            <a:r>
              <a:rPr lang="en-US" sz="2400" dirty="0">
                <a:solidFill>
                  <a:srgbClr val="FF6600"/>
                </a:solidFill>
              </a:rPr>
              <a:t>with standard orange with possibly light orange frame </a:t>
            </a:r>
            <a:endParaRPr lang="en-US" sz="2400" dirty="0"/>
          </a:p>
          <a:p>
            <a:r>
              <a:rPr lang="en-US" sz="2400" dirty="0"/>
              <a:t>Comments and notes</a:t>
            </a:r>
            <a:endParaRPr lang="en-US" sz="2400" dirty="0">
              <a:solidFill>
                <a:srgbClr val="FFFF99"/>
              </a:solidFill>
            </a:endParaRPr>
          </a:p>
          <a:p>
            <a:r>
              <a:rPr lang="en-US" sz="2400" dirty="0">
                <a:solidFill>
                  <a:schemeClr val="tx1"/>
                </a:solidFill>
              </a:rPr>
              <a:t>Algorithms</a:t>
            </a:r>
            <a:r>
              <a:rPr lang="en-US" sz="2400" dirty="0">
                <a:solidFill>
                  <a:srgbClr val="FFFF99"/>
                </a:solidFill>
              </a:rPr>
              <a:t> </a:t>
            </a:r>
            <a:endParaRPr lang="en-US" sz="2400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4C577E2-95DD-1F4B-A688-E8FB02007787}" type="slidenum">
              <a:rPr lang="de-DE" smtClean="0"/>
              <a:pPr>
                <a:defRPr/>
              </a:pPr>
              <a:t>48</a:t>
            </a:fld>
            <a:endParaRPr lang="de-DE"/>
          </a:p>
        </p:txBody>
      </p:sp>
      <p:sp>
        <p:nvSpPr>
          <p:cNvPr id="6" name="Abgerundetes Rechteck 5">
            <a:extLst>
              <a:ext uri="{FF2B5EF4-FFF2-40B4-BE49-F238E27FC236}">
                <a16:creationId xmlns:a16="http://schemas.microsoft.com/office/drawing/2014/main" id="{BAAFD5B9-2240-C74E-985A-51F5F4D02490}"/>
              </a:ext>
            </a:extLst>
          </p:cNvPr>
          <p:cNvSpPr/>
          <p:nvPr/>
        </p:nvSpPr>
        <p:spPr>
          <a:xfrm>
            <a:off x="7089837" y="1628800"/>
            <a:ext cx="1578941" cy="420436"/>
          </a:xfrm>
          <a:prstGeom prst="roundRect">
            <a:avLst>
              <a:gd name="adj" fmla="val 10000"/>
            </a:avLst>
          </a:prstGeom>
          <a:solidFill>
            <a:srgbClr val="032EF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7" name="Abgerundetes Rechteck 6">
            <a:extLst>
              <a:ext uri="{FF2B5EF4-FFF2-40B4-BE49-F238E27FC236}">
                <a16:creationId xmlns:a16="http://schemas.microsoft.com/office/drawing/2014/main" id="{63748465-3E26-B944-A757-81EDF4AEA94E}"/>
              </a:ext>
            </a:extLst>
          </p:cNvPr>
          <p:cNvSpPr/>
          <p:nvPr/>
        </p:nvSpPr>
        <p:spPr>
          <a:xfrm>
            <a:off x="6004482" y="2501486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0000">
              <a:alpha val="1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8" name="Abgerundetes Rechteck 7">
            <a:extLst>
              <a:ext uri="{FF2B5EF4-FFF2-40B4-BE49-F238E27FC236}">
                <a16:creationId xmlns:a16="http://schemas.microsoft.com/office/drawing/2014/main" id="{85C06C64-C341-E945-BDFC-427A6423E4EA}"/>
              </a:ext>
            </a:extLst>
          </p:cNvPr>
          <p:cNvSpPr/>
          <p:nvPr/>
        </p:nvSpPr>
        <p:spPr>
          <a:xfrm>
            <a:off x="6004482" y="3248913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C0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9" name="Abgerundetes Rechteck 8">
            <a:extLst>
              <a:ext uri="{FF2B5EF4-FFF2-40B4-BE49-F238E27FC236}">
                <a16:creationId xmlns:a16="http://schemas.microsoft.com/office/drawing/2014/main" id="{2F2F2C6F-544A-7949-A51C-10301530178B}"/>
              </a:ext>
            </a:extLst>
          </p:cNvPr>
          <p:cNvSpPr/>
          <p:nvPr/>
        </p:nvSpPr>
        <p:spPr>
          <a:xfrm>
            <a:off x="5983553" y="3786122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FFFF0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  <p:sp>
        <p:nvSpPr>
          <p:cNvPr id="10" name="Abgerundetes Rechteck 9">
            <a:extLst>
              <a:ext uri="{FF2B5EF4-FFF2-40B4-BE49-F238E27FC236}">
                <a16:creationId xmlns:a16="http://schemas.microsoft.com/office/drawing/2014/main" id="{EC1080D4-6F71-0A44-9E7C-2483D314596E}"/>
              </a:ext>
            </a:extLst>
          </p:cNvPr>
          <p:cNvSpPr/>
          <p:nvPr/>
        </p:nvSpPr>
        <p:spPr>
          <a:xfrm>
            <a:off x="6004482" y="4303844"/>
            <a:ext cx="2664296" cy="420436"/>
          </a:xfrm>
          <a:prstGeom prst="roundRect">
            <a:avLst>
              <a:gd name="adj" fmla="val 10000"/>
            </a:avLst>
          </a:prstGeom>
          <a:solidFill>
            <a:srgbClr val="92D050">
              <a:alpha val="30000"/>
            </a:srgbClr>
          </a:solidFill>
        </p:spPr>
        <p:style>
          <a:lnRef idx="0">
            <a:schemeClr val="dk1">
              <a:hueOff val="0"/>
              <a:satOff val="0"/>
              <a:lumOff val="0"/>
              <a:alphaOff val="0"/>
            </a:schemeClr>
          </a:lnRef>
          <a:fillRef idx="1">
            <a:schemeClr val="accent2">
              <a:tint val="40000"/>
              <a:hueOff val="0"/>
              <a:satOff val="0"/>
              <a:lumOff val="0"/>
              <a:alphaOff val="0"/>
            </a:schemeClr>
          </a:fillRef>
          <a:effectRef idx="0">
            <a:schemeClr val="accent2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655956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D89D316-F264-CF44-831E-38FD088F1E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Flow </a:t>
            </a:r>
            <a:r>
              <a:rPr lang="de-DE" dirty="0" err="1"/>
              <a:t>of</a:t>
            </a:r>
            <a:r>
              <a:rPr lang="de-DE" dirty="0"/>
              <a:t>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613616A-53A2-8F4F-990F-478D8C114BD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>
                    <a:solidFill>
                      <a:srgbClr val="032EF0"/>
                    </a:solidFill>
                  </a:rPr>
                  <a:t>Flow </a:t>
                </a:r>
                <a:r>
                  <a:rPr lang="de-DE" dirty="0" err="1">
                    <a:solidFill>
                      <a:srgbClr val="032EF0"/>
                    </a:solidFill>
                  </a:rPr>
                  <a:t>of</a:t>
                </a:r>
                <a:r>
                  <a:rPr lang="de-DE" dirty="0">
                    <a:solidFill>
                      <a:srgbClr val="032EF0"/>
                    </a:solidFill>
                  </a:rPr>
                  <a:t> time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, </m:t>
                        </m:r>
                        <m:sSub>
                          <m:sSubPr>
                            <m:ctrlPr>
                              <a:rPr lang="de-DE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≤</m:t>
                            </m:r>
                          </m:e>
                          <m:sub>
                            <m:r>
                              <a:rPr lang="de-DE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sub>
                        </m:sSub>
                      </m:e>
                    </m:d>
                    <m:r>
                      <a:rPr lang="de-DE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is</a:t>
                </a:r>
                <a:r>
                  <a:rPr lang="de-DE" dirty="0"/>
                  <a:t> a </a:t>
                </a:r>
                <a:r>
                  <a:rPr lang="de-DE" dirty="0" err="1"/>
                  <a:t>structure</a:t>
                </a:r>
                <a:r>
                  <a:rPr lang="de-DE" dirty="0"/>
                  <a:t> </a:t>
                </a:r>
                <a:r>
                  <a:rPr lang="de-DE" dirty="0" err="1"/>
                  <a:t>with</a:t>
                </a:r>
                <a:r>
                  <a:rPr lang="de-DE" dirty="0"/>
                  <a:t> a </a:t>
                </a:r>
                <a:r>
                  <a:rPr lang="de-DE" dirty="0">
                    <a:solidFill>
                      <a:srgbClr val="032EF0"/>
                    </a:solidFill>
                  </a:rPr>
                  <a:t>time </a:t>
                </a:r>
                <a:r>
                  <a:rPr lang="de-DE" dirty="0" err="1">
                    <a:solidFill>
                      <a:srgbClr val="032EF0"/>
                    </a:solidFill>
                  </a:rPr>
                  <a:t>domain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a </a:t>
                </a:r>
                <a:r>
                  <a:rPr lang="de-DE" dirty="0" err="1"/>
                  <a:t>binary</a:t>
                </a:r>
                <a:r>
                  <a:rPr lang="de-DE" dirty="0"/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before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:r>
                  <a:rPr lang="de-DE" dirty="0" err="1">
                    <a:solidFill>
                      <a:srgbClr val="032EF0"/>
                    </a:solidFill>
                  </a:rPr>
                  <a:t>relation</a:t>
                </a:r>
                <a:r>
                  <a:rPr lang="de-DE" dirty="0">
                    <a:solidFill>
                      <a:srgbClr val="032EF0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over</a:t>
                </a:r>
                <a:r>
                  <a:rPr lang="de-DE" dirty="0"/>
                  <a:t> it. </a:t>
                </a:r>
              </a:p>
              <a:p>
                <a:pPr lvl="1"/>
                <a:r>
                  <a:rPr lang="de-DE" dirty="0"/>
                  <a:t> Flow </a:t>
                </a:r>
                <a:r>
                  <a:rPr lang="de-DE" dirty="0" err="1"/>
                  <a:t>metaphor</a:t>
                </a:r>
                <a:r>
                  <a:rPr lang="de-DE" dirty="0"/>
                  <a:t> </a:t>
                </a:r>
                <a:r>
                  <a:rPr lang="de-DE" dirty="0" err="1"/>
                  <a:t>hints</a:t>
                </a:r>
                <a:r>
                  <a:rPr lang="de-DE" dirty="0"/>
                  <a:t> on </a:t>
                </a:r>
                <a:r>
                  <a:rPr lang="de-DE" dirty="0" err="1"/>
                  <a:t>directionality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dynamic</a:t>
                </a:r>
                <a:r>
                  <a:rPr lang="de-DE" dirty="0"/>
                  <a:t> </a:t>
                </a:r>
                <a:r>
                  <a:rPr lang="de-DE" dirty="0" err="1"/>
                  <a:t>aspect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time </a:t>
                </a:r>
              </a:p>
              <a:p>
                <a:pPr lvl="1"/>
                <a:r>
                  <a:rPr lang="de-DE" dirty="0" err="1"/>
                  <a:t>Induced</a:t>
                </a:r>
                <a:r>
                  <a:rPr lang="de-DE" dirty="0"/>
                  <a:t> </a:t>
                </a:r>
                <a:r>
                  <a:rPr lang="de-DE" dirty="0" err="1"/>
                  <a:t>strictly</a:t>
                </a:r>
                <a:r>
                  <a:rPr lang="de-DE" dirty="0"/>
                  <a:t> </a:t>
                </a:r>
                <a:r>
                  <a:rPr lang="de-DE" dirty="0" err="1"/>
                  <a:t>before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b="0" i="0" smtClean="0">
                        <a:latin typeface="Cambria Math" panose="02040503050406030204" pitchFamily="18" charset="0"/>
                      </a:rPr>
                      <m:t>x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iff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not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𝑦</m:t>
                    </m:r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 But still different </a:t>
                </a:r>
                <a:r>
                  <a:rPr lang="de-DE" dirty="0" err="1"/>
                  <a:t>forms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flow</a:t>
                </a:r>
                <a:r>
                  <a:rPr lang="de-DE" dirty="0"/>
                  <a:t> </a:t>
                </a:r>
                <a:r>
                  <a:rPr lang="de-DE" dirty="0" err="1"/>
                  <a:t>are</a:t>
                </a:r>
                <a:r>
                  <a:rPr lang="de-DE" dirty="0"/>
                  <a:t>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</a:p>
              <a:p>
                <a:r>
                  <a:rPr lang="de-DE" dirty="0"/>
                  <a:t> </a:t>
                </a:r>
                <a:r>
                  <a:rPr lang="de-DE" dirty="0" err="1"/>
                  <a:t>Either</a:t>
                </a:r>
                <a:r>
                  <a:rPr lang="de-DE" dirty="0"/>
                  <a:t> </a:t>
                </a:r>
                <a:r>
                  <a:rPr lang="de-DE" dirty="0" err="1"/>
                  <a:t>consider</a:t>
                </a:r>
                <a:r>
                  <a:rPr lang="de-DE" dirty="0"/>
                  <a:t> </a:t>
                </a:r>
                <a:r>
                  <a:rPr lang="de-DE" dirty="0" err="1"/>
                  <a:t>concrete</a:t>
                </a:r>
                <a:r>
                  <a:rPr lang="de-DE" dirty="0"/>
                  <a:t> </a:t>
                </a:r>
                <a:r>
                  <a:rPr lang="de-DE" dirty="0" err="1"/>
                  <a:t>structures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flow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(time)</a:t>
                </a:r>
                <a:br>
                  <a:rPr lang="de-DE" dirty="0"/>
                </a:br>
                <a:r>
                  <a:rPr lang="de-DE" dirty="0"/>
                  <a:t>(</a:t>
                </a:r>
                <a:r>
                  <a:rPr lang="de-DE" dirty="0" err="1"/>
                  <a:t>as</a:t>
                </a:r>
                <a:r>
                  <a:rPr lang="de-DE" dirty="0"/>
                  <a:t>  </a:t>
                </a:r>
                <a:r>
                  <a:rPr lang="de-DE" dirty="0" err="1"/>
                  <a:t>done</a:t>
                </a:r>
                <a:r>
                  <a:rPr lang="de-DE" dirty="0"/>
                  <a:t> in LTL (</a:t>
                </a:r>
                <a:r>
                  <a:rPr lang="de-DE" dirty="0" err="1"/>
                  <a:t>or</a:t>
                </a:r>
                <a:r>
                  <a:rPr lang="de-DE" dirty="0"/>
                  <a:t> CTL)) </a:t>
                </a:r>
              </a:p>
              <a:p>
                <a:r>
                  <a:rPr lang="de-DE" dirty="0" err="1"/>
                  <a:t>Or</a:t>
                </a:r>
                <a:r>
                  <a:rPr lang="de-DE" dirty="0"/>
                  <a:t> </a:t>
                </a:r>
                <a:r>
                  <a:rPr lang="de-DE" dirty="0" err="1"/>
                  <a:t>investigate</a:t>
                </a:r>
                <a:r>
                  <a:rPr lang="de-DE" dirty="0"/>
                  <a:t> </a:t>
                </a:r>
                <a:r>
                  <a:rPr lang="de-DE" dirty="0" err="1"/>
                  <a:t>them</a:t>
                </a:r>
                <a:r>
                  <a:rPr lang="de-DE" dirty="0"/>
                  <a:t> </a:t>
                </a:r>
                <a:r>
                  <a:rPr lang="de-DE" dirty="0" err="1"/>
                  <a:t>additionally</a:t>
                </a:r>
                <a:r>
                  <a:rPr lang="de-DE" dirty="0"/>
                  <a:t> </a:t>
                </a:r>
                <a:r>
                  <a:rPr lang="de-DE" dirty="0" err="1"/>
                  <a:t>axiomatically</a:t>
                </a:r>
                <a:r>
                  <a:rPr lang="de-DE" dirty="0"/>
                  <a:t> </a:t>
                </a:r>
              </a:p>
              <a:p>
                <a:pPr lvl="1"/>
                <a:r>
                  <a:rPr lang="de-DE" dirty="0"/>
                  <a:t>An </a:t>
                </a:r>
                <a:r>
                  <a:rPr lang="de-DE" dirty="0" err="1"/>
                  <a:t>early</a:t>
                </a:r>
                <a:r>
                  <a:rPr lang="de-DE" dirty="0"/>
                  <a:t> model-</a:t>
                </a:r>
                <a:r>
                  <a:rPr lang="de-DE" dirty="0" err="1"/>
                  <a:t>theoretic</a:t>
                </a:r>
                <a:r>
                  <a:rPr lang="de-DE" dirty="0"/>
                  <a:t> </a:t>
                </a:r>
                <a:r>
                  <a:rPr lang="de-DE" dirty="0" err="1"/>
                  <a:t>and</a:t>
                </a:r>
                <a:r>
                  <a:rPr lang="de-DE" dirty="0"/>
                  <a:t> </a:t>
                </a:r>
                <a:r>
                  <a:rPr lang="de-DE" dirty="0" err="1"/>
                  <a:t>axiomatic</a:t>
                </a:r>
                <a:r>
                  <a:rPr lang="de-DE" dirty="0"/>
                  <a:t> </a:t>
                </a:r>
                <a:r>
                  <a:rPr lang="de-DE" dirty="0" err="1"/>
                  <a:t>treatise</a:t>
                </a:r>
                <a:r>
                  <a:rPr lang="de-DE" dirty="0"/>
                  <a:t>:</a:t>
                </a:r>
                <a:br>
                  <a:rPr lang="de-DE" dirty="0"/>
                </a:br>
                <a:r>
                  <a:rPr lang="de-DE" sz="1400" dirty="0" err="1">
                    <a:solidFill>
                      <a:srgbClr val="032EF0"/>
                    </a:solidFill>
                  </a:rPr>
                  <a:t>Lit</a:t>
                </a:r>
                <a:r>
                  <a:rPr lang="de-DE" sz="1400" dirty="0">
                    <a:solidFill>
                      <a:srgbClr val="032EF0"/>
                    </a:solidFill>
                  </a:rPr>
                  <a:t>: J. van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Benthem</a:t>
                </a:r>
                <a:r>
                  <a:rPr lang="de-DE" sz="1400" dirty="0">
                    <a:solidFill>
                      <a:srgbClr val="032EF0"/>
                    </a:solidFill>
                  </a:rPr>
                  <a:t>. The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Logic</a:t>
                </a:r>
                <a:r>
                  <a:rPr lang="de-DE" sz="1400" dirty="0">
                    <a:solidFill>
                      <a:srgbClr val="032EF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of</a:t>
                </a:r>
                <a:r>
                  <a:rPr lang="de-DE" sz="1400" dirty="0">
                    <a:solidFill>
                      <a:srgbClr val="032EF0"/>
                    </a:solidFill>
                  </a:rPr>
                  <a:t> Time: A Model-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Theoretic</a:t>
                </a:r>
                <a:r>
                  <a:rPr lang="de-DE" sz="1400" dirty="0">
                    <a:solidFill>
                      <a:srgbClr val="032EF0"/>
                    </a:solidFill>
                  </a:rPr>
                  <a:t> Investigation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into</a:t>
                </a:r>
                <a:r>
                  <a:rPr lang="de-DE" sz="1400" dirty="0">
                    <a:solidFill>
                      <a:srgbClr val="032EF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the</a:t>
                </a:r>
                <a:r>
                  <a:rPr lang="de-DE" sz="1400" dirty="0">
                    <a:solidFill>
                      <a:srgbClr val="032EF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Varieties</a:t>
                </a:r>
                <a:r>
                  <a:rPr lang="de-DE" sz="1400" dirty="0">
                    <a:solidFill>
                      <a:srgbClr val="032EF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of</a:t>
                </a:r>
                <a:r>
                  <a:rPr lang="de-DE" sz="1400" dirty="0">
                    <a:solidFill>
                      <a:srgbClr val="032EF0"/>
                    </a:solidFill>
                  </a:rPr>
                  <a:t> Temporal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Ontology</a:t>
                </a:r>
                <a:r>
                  <a:rPr lang="de-DE" sz="1400" dirty="0">
                    <a:solidFill>
                      <a:srgbClr val="032EF0"/>
                    </a:solidFill>
                  </a:rPr>
                  <a:t>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and</a:t>
                </a:r>
                <a:r>
                  <a:rPr lang="de-DE" sz="1400" dirty="0">
                    <a:solidFill>
                      <a:srgbClr val="032EF0"/>
                    </a:solidFill>
                  </a:rPr>
                  <a:t> Temporal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Discourse</a:t>
                </a:r>
                <a:r>
                  <a:rPr lang="de-DE" sz="1400" dirty="0">
                    <a:solidFill>
                      <a:srgbClr val="032EF0"/>
                    </a:solidFill>
                  </a:rPr>
                  <a:t>. Reidel, 2. </a:t>
                </a:r>
                <a:r>
                  <a:rPr lang="de-DE" sz="1400" dirty="0" err="1">
                    <a:solidFill>
                      <a:srgbClr val="032EF0"/>
                    </a:solidFill>
                  </a:rPr>
                  <a:t>edition</a:t>
                </a:r>
                <a:r>
                  <a:rPr lang="de-DE" sz="1400" dirty="0">
                    <a:solidFill>
                      <a:srgbClr val="032EF0"/>
                    </a:solidFill>
                  </a:rPr>
                  <a:t>, 1991. </a:t>
                </a:r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1613616A-53A2-8F4F-990F-478D8C114BD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0EEE1FEB-0309-EC40-A7C1-49767C6B63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78941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E6DEB-4E35-F745-A64C-F4945294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Family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Flows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Time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586606-5910-B24D-9EFA-90289FE711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de-DE" dirty="0"/>
                  <a:t>Domain </a:t>
                </a:r>
                <a14:m>
                  <m:oMath xmlns:m="http://schemas.openxmlformats.org/officeDocument/2006/math">
                    <m:r>
                      <a:rPr lang="de-DE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points (</a:t>
                </a:r>
                <a:r>
                  <a:rPr lang="de-DE" dirty="0" err="1"/>
                  <a:t>atomic</a:t>
                </a:r>
                <a:r>
                  <a:rPr lang="de-DE" dirty="0"/>
                  <a:t> time </a:t>
                </a:r>
                <a:r>
                  <a:rPr lang="de-DE" dirty="0" err="1"/>
                  <a:t>instances</a:t>
                </a:r>
                <a:r>
                  <a:rPr lang="de-DE" dirty="0"/>
                  <a:t>) </a:t>
                </a:r>
              </a:p>
              <a:p>
                <a:pPr lvl="1"/>
                <a:r>
                  <a:rPr lang="de-DE" dirty="0" err="1"/>
                  <a:t>pairs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points</a:t>
                </a:r>
                <a:r>
                  <a:rPr lang="de-DE" dirty="0"/>
                  <a:t> (</a:t>
                </a:r>
                <a:r>
                  <a:rPr lang="de-DE" dirty="0" err="1"/>
                  <a:t>application</a:t>
                </a:r>
                <a:r>
                  <a:rPr lang="de-DE" dirty="0"/>
                  <a:t> time, </a:t>
                </a:r>
                <a:r>
                  <a:rPr lang="de-DE" dirty="0" err="1"/>
                  <a:t>transaction</a:t>
                </a:r>
                <a:r>
                  <a:rPr lang="de-DE" dirty="0"/>
                  <a:t> time)</a:t>
                </a:r>
              </a:p>
              <a:p>
                <a:pPr lvl="1"/>
                <a:r>
                  <a:rPr lang="de-DE" dirty="0" err="1"/>
                  <a:t>intervals</a:t>
                </a:r>
                <a:r>
                  <a:rPr lang="de-DE" dirty="0"/>
                  <a:t> etc. </a:t>
                </a:r>
              </a:p>
              <a:p>
                <a:r>
                  <a:rPr lang="de-DE" dirty="0"/>
                  <a:t>Properties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before</a:t>
                </a:r>
                <a:r>
                  <a:rPr lang="de-DE" dirty="0"/>
                  <a:t> </a:t>
                </a:r>
                <a:r>
                  <a:rPr lang="de-DE" dirty="0" err="1"/>
                  <a:t>relation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dirty="0"/>
                  <a:t>Non-</a:t>
                </a:r>
                <a:r>
                  <a:rPr lang="de-DE" dirty="0" err="1"/>
                  <a:t>branching</a:t>
                </a:r>
                <a:r>
                  <a:rPr lang="de-DE" dirty="0"/>
                  <a:t> (linear) vs. </a:t>
                </a:r>
                <a:r>
                  <a:rPr lang="de-DE" dirty="0" err="1"/>
                  <a:t>branching</a:t>
                </a:r>
                <a:r>
                  <a:rPr lang="de-DE" dirty="0"/>
                  <a:t> </a:t>
                </a:r>
                <a:br>
                  <a:rPr lang="de-DE" dirty="0"/>
                </a:br>
                <a:r>
                  <a:rPr lang="de-DE" dirty="0" err="1"/>
                  <a:t>Linearity</a:t>
                </a:r>
                <a:r>
                  <a:rPr lang="de-DE" dirty="0"/>
                  <a:t>: </a:t>
                </a:r>
              </a:p>
              <a:p>
                <a:pPr lvl="2"/>
                <a:r>
                  <a:rPr lang="de-DE" dirty="0"/>
                  <a:t>reflexive: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:</m:t>
                    </m:r>
                    <m:r>
                      <a:rPr lang="de-DE" i="1" dirty="0" err="1">
                        <a:latin typeface="Cambria Math" panose="02040503050406030204" pitchFamily="18" charset="0"/>
                      </a:rPr>
                      <m:t>𝑡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err="1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r>
                      <a:rPr lang="de-DE" i="1" dirty="0" smtClean="0">
                        <a:latin typeface="Cambria Math" panose="02040503050406030204" pitchFamily="18" charset="0"/>
                      </a:rPr>
                      <m:t>𝑡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 err="1"/>
                  <a:t>antisymmetric</a:t>
                </a:r>
                <a:r>
                  <a:rPr lang="de-DE" dirty="0"/>
                  <a:t>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∀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1,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𝑡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2 ∈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:(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≤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∧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)⇒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=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 smtClean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transitive: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 ∈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 :(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b>
                      <m:sSubPr>
                        <m:ctrlPr>
                          <a:rPr lang="de-DE" b="0" i="1" dirty="0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∧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)⇒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3</m:t>
                        </m:r>
                      </m:sub>
                    </m:sSub>
                    <m:r>
                      <a:rPr lang="de-DE" i="1" dirty="0" smtClean="0"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de-DE" dirty="0"/>
              </a:p>
              <a:p>
                <a:pPr lvl="2"/>
                <a:r>
                  <a:rPr lang="de-DE" dirty="0"/>
                  <a:t>total: </a:t>
                </a:r>
                <a14:m>
                  <m:oMath xmlns:m="http://schemas.openxmlformats.org/officeDocument/2006/math">
                    <m:r>
                      <a:rPr lang="de-DE" i="1" dirty="0" smtClean="0">
                        <a:latin typeface="Cambria Math" panose="02040503050406030204" pitchFamily="18" charset="0"/>
                      </a:rPr>
                      <m:t>∀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i="1" dirty="0">
                        <a:latin typeface="Cambria Math" panose="02040503050406030204" pitchFamily="18" charset="0"/>
                      </a:rPr>
                      <m:t>: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≤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∨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de-DE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i="1" dirty="0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de-DE" b="0" i="1" dirty="0" smtClean="0">
                            <a:latin typeface="Cambria Math" panose="02040503050406030204" pitchFamily="18" charset="0"/>
                          </a:rPr>
                          <m:t>2</m:t>
                        </m:r>
                      </m:sub>
                    </m:sSub>
                    <m:r>
                      <a:rPr lang="de-DE" i="1" dirty="0">
                        <a:latin typeface="Cambria Math" panose="02040503050406030204" pitchFamily="18" charset="0"/>
                      </a:rPr>
                      <m:t>. </m:t>
                    </m:r>
                  </m:oMath>
                </a14:m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586606-5910-B24D-9EFA-90289FE71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235" t="-1276" b="-3827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435222-CA12-F349-9A29-B9938E7D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6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675614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E6DEB-4E35-F745-A64C-F4945294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Family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Flows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Time (</a:t>
            </a:r>
            <a:r>
              <a:rPr lang="de-DE" dirty="0" err="1"/>
              <a:t>continued</a:t>
            </a:r>
            <a:r>
              <a:rPr lang="de-DE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586606-5910-B24D-9EFA-90289FE711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3888209"/>
              </a:xfrm>
            </p:spPr>
            <p:txBody>
              <a:bodyPr/>
              <a:lstStyle/>
              <a:p>
                <a:r>
                  <a:rPr lang="de-DE" dirty="0"/>
                  <a:t>Further </a:t>
                </a:r>
                <a:r>
                  <a:rPr lang="de-DE" dirty="0" err="1"/>
                  <a:t>possible</a:t>
                </a:r>
                <a:r>
                  <a:rPr lang="de-DE" dirty="0"/>
                  <a:t> </a:t>
                </a:r>
                <a:r>
                  <a:rPr lang="de-DE" dirty="0" err="1"/>
                  <a:t>properties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before</a:t>
                </a:r>
                <a:r>
                  <a:rPr lang="de-DE" dirty="0"/>
                  <a:t> </a:t>
                </a:r>
                <a:r>
                  <a:rPr lang="de-DE" dirty="0" err="1"/>
                  <a:t>relation</a:t>
                </a:r>
                <a:r>
                  <a:rPr lang="de-DE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≤</m:t>
                        </m:r>
                      </m:e>
                      <m:sub>
                        <m:r>
                          <a:rPr lang="de-DE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sub>
                    </m:sSub>
                  </m:oMath>
                </a14:m>
                <a:endParaRPr lang="de-DE" dirty="0"/>
              </a:p>
              <a:p>
                <a:pPr lvl="1"/>
                <a:r>
                  <a:rPr lang="de-DE" sz="2600" dirty="0" err="1"/>
                  <a:t>Existence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of</a:t>
                </a:r>
                <a:r>
                  <a:rPr lang="de-DE" sz="2600" dirty="0"/>
                  <a:t> </a:t>
                </a:r>
                <a:r>
                  <a:rPr lang="de-DE" sz="2600" dirty="0" err="1"/>
                  <a:t>first</a:t>
                </a:r>
                <a:r>
                  <a:rPr lang="de-DE" sz="2600" dirty="0"/>
                  <a:t> </a:t>
                </a:r>
                <a:r>
                  <a:rPr lang="de-DE" sz="2600" dirty="0" err="1"/>
                  <a:t>or</a:t>
                </a:r>
                <a:r>
                  <a:rPr lang="de-DE" sz="2600" dirty="0"/>
                  <a:t> last </a:t>
                </a:r>
                <a:r>
                  <a:rPr lang="de-DE" sz="2600" dirty="0" err="1"/>
                  <a:t>element</a:t>
                </a:r>
                <a:r>
                  <a:rPr lang="de-DE" sz="2600" dirty="0"/>
                  <a:t> </a:t>
                </a:r>
                <a:endParaRPr lang="de-DE" dirty="0"/>
              </a:p>
              <a:p>
                <a:pPr lvl="1"/>
                <a:r>
                  <a:rPr lang="de-DE" sz="2600" dirty="0" err="1"/>
                  <a:t>discreteness</a:t>
                </a:r>
                <a:r>
                  <a:rPr lang="de-DE" sz="2600" dirty="0"/>
                  <a:t> (</a:t>
                </a:r>
                <a:r>
                  <a:rPr lang="de-DE" sz="2600" dirty="0" err="1"/>
                  <a:t>Example</a:t>
                </a:r>
                <a:r>
                  <a:rPr lang="de-DE" sz="2600" dirty="0"/>
                  <a:t>: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 = </m:t>
                    </m:r>
                    <m:r>
                      <a:rPr lang="de-DE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ℕ</m:t>
                    </m:r>
                  </m:oMath>
                </a14:m>
                <a:r>
                  <a:rPr lang="de-DE" sz="2600" dirty="0"/>
                  <a:t>)</a:t>
                </a:r>
                <a:endParaRPr lang="de-DE" dirty="0"/>
              </a:p>
              <a:p>
                <a:pPr lvl="1"/>
                <a:r>
                  <a:rPr lang="de-DE" sz="1400" dirty="0"/>
                  <a:t> </a:t>
                </a:r>
                <a:r>
                  <a:rPr lang="de-DE" sz="2600" dirty="0" err="1"/>
                  <a:t>density</a:t>
                </a:r>
                <a:r>
                  <a:rPr lang="de-DE" sz="2600" dirty="0"/>
                  <a:t> (</a:t>
                </a:r>
                <a:r>
                  <a:rPr lang="de-DE" sz="2600" dirty="0" err="1"/>
                  <a:t>Example</a:t>
                </a:r>
                <a:r>
                  <a:rPr lang="de-DE" sz="2600" dirty="0"/>
                  <a:t>: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T</m:t>
                    </m:r>
                    <m:r>
                      <a:rPr lang="de-DE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 </m:t>
                    </m:r>
                    <m:r>
                      <a:rPr lang="de-DE" sz="260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ℚ</m:t>
                    </m:r>
                  </m:oMath>
                </a14:m>
                <a:r>
                  <a:rPr lang="de-DE" sz="2600" dirty="0"/>
                  <a:t>)</a:t>
                </a:r>
                <a:endParaRPr lang="de-DE" dirty="0"/>
              </a:p>
              <a:p>
                <a:pPr lvl="1"/>
                <a:r>
                  <a:rPr lang="de-DE" sz="2600" dirty="0"/>
                  <a:t>(Dedekind) </a:t>
                </a:r>
                <a:r>
                  <a:rPr lang="de-DE" sz="2600" dirty="0" err="1"/>
                  <a:t>continuity</a:t>
                </a:r>
                <a:r>
                  <a:rPr lang="de-DE" sz="2600" dirty="0"/>
                  <a:t> (</a:t>
                </a:r>
                <a:r>
                  <a:rPr lang="de-DE" sz="2600" dirty="0" err="1"/>
                  <a:t>Example</a:t>
                </a:r>
                <a:r>
                  <a:rPr lang="de-DE" sz="2600" dirty="0"/>
                  <a:t>: </a:t>
                </a:r>
                <a14:m>
                  <m:oMath xmlns:m="http://schemas.openxmlformats.org/officeDocument/2006/math"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de-DE" sz="2600" i="1" dirty="0" smtClean="0">
                        <a:latin typeface="Cambria Math" panose="02040503050406030204" pitchFamily="18" charset="0"/>
                      </a:rPr>
                      <m:t> =</m:t>
                    </m:r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</m:oMath>
                </a14:m>
                <a:r>
                  <a:rPr lang="de-DE" sz="2600" dirty="0"/>
                  <a:t>) </a:t>
                </a:r>
              </a:p>
              <a:p>
                <a:pPr lvl="1"/>
                <a:r>
                  <a:rPr lang="de-DE" sz="2600" dirty="0"/>
                  <a:t>...</a:t>
                </a:r>
                <a:endParaRPr lang="de-DE" dirty="0"/>
              </a:p>
              <a:p>
                <a:pPr marL="0" indent="0">
                  <a:buNone/>
                </a:pPr>
                <a:endParaRPr lang="de-DE" dirty="0"/>
              </a:p>
              <a:p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586606-5910-B24D-9EFA-90289FE71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3888209"/>
              </a:xfrm>
              <a:blipFill>
                <a:blip r:embed="rId2"/>
                <a:stretch>
                  <a:fillRect l="-1235" t="-1629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435222-CA12-F349-9A29-B9938E7D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7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4001707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42E6DEB-4E35-F745-A64C-F49452940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/>
              <a:t>Family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Flows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Time (</a:t>
            </a:r>
            <a:r>
              <a:rPr lang="de-DE" dirty="0" err="1"/>
              <a:t>continued</a:t>
            </a:r>
            <a:r>
              <a:rPr lang="de-DE" dirty="0"/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586606-5910-B24D-9EFA-90289FE711A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57200" y="1196975"/>
                <a:ext cx="8229600" cy="1583953"/>
              </a:xfrm>
            </p:spPr>
            <p:txBody>
              <a:bodyPr/>
              <a:lstStyle/>
              <a:p>
                <a:r>
                  <a:rPr lang="de-DE" dirty="0"/>
                  <a:t>One </a:t>
                </a:r>
                <a:r>
                  <a:rPr lang="de-DE" dirty="0" err="1"/>
                  <a:t>of</a:t>
                </a:r>
                <a:r>
                  <a:rPr lang="de-DE" dirty="0"/>
                  <a:t> </a:t>
                </a:r>
                <a:r>
                  <a:rPr lang="de-DE" dirty="0" err="1"/>
                  <a:t>the</a:t>
                </a:r>
                <a:r>
                  <a:rPr lang="de-DE" dirty="0"/>
                  <a:t> </a:t>
                </a:r>
                <a:r>
                  <a:rPr lang="de-DE" dirty="0" err="1"/>
                  <a:t>early</a:t>
                </a:r>
                <a:r>
                  <a:rPr lang="de-DE" dirty="0"/>
                  <a:t> </a:t>
                </a:r>
                <a:r>
                  <a:rPr lang="de-DE" dirty="0" err="1"/>
                  <a:t>expressivity</a:t>
                </a:r>
                <a:r>
                  <a:rPr lang="de-DE" dirty="0"/>
                  <a:t> </a:t>
                </a:r>
                <a:r>
                  <a:rPr lang="de-DE" dirty="0" err="1"/>
                  <a:t>results</a:t>
                </a:r>
                <a:r>
                  <a:rPr lang="de-DE" dirty="0"/>
                  <a:t> </a:t>
                </a:r>
                <a:r>
                  <a:rPr lang="de-DE" dirty="0" err="1"/>
                  <a:t>considers</a:t>
                </a:r>
                <a:r>
                  <a:rPr lang="de-DE" dirty="0"/>
                  <a:t> </a:t>
                </a:r>
                <a:r>
                  <a:rPr lang="de-DE" dirty="0" err="1"/>
                  <a:t>flows</a:t>
                </a:r>
                <a:r>
                  <a:rPr lang="de-DE" dirty="0"/>
                  <a:t> </a:t>
                </a:r>
                <a:r>
                  <a:rPr lang="de-DE" dirty="0" err="1"/>
                  <a:t>of</a:t>
                </a:r>
                <a:r>
                  <a:rPr lang="de-DE" dirty="0"/>
                  <a:t> time which are similar to </a:t>
                </a:r>
                <a14:m>
                  <m:oMath xmlns:m="http://schemas.openxmlformats.org/officeDocument/2006/math">
                    <m:r>
                      <a:rPr lang="de-DE" sz="2600" b="0" i="0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(</m:t>
                    </m:r>
                    <m:r>
                      <a:rPr lang="de-DE" sz="2600" i="1" dirty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ℝ</m:t>
                    </m:r>
                    <m:r>
                      <a:rPr lang="de-DE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de-DE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sz="2600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&lt;</m:t>
                        </m:r>
                      </m:e>
                      <m:sub>
                        <m:r>
                          <a:rPr lang="de-DE" i="1" dirty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sub>
                    </m:sSub>
                    <m:r>
                      <a:rPr lang="de-DE" sz="2600" b="0" i="1" dirty="0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 </m:t>
                    </m:r>
                  </m:oMath>
                </a14:m>
                <a:endParaRPr lang="de-DE" sz="2600" dirty="0"/>
              </a:p>
              <a:p>
                <a:pPr marL="0" indent="0">
                  <a:buNone/>
                </a:pPr>
                <a:endParaRPr lang="de-DE" dirty="0"/>
              </a:p>
            </p:txBody>
          </p:sp>
        </mc:Choice>
        <mc:Fallback xmlns="">
          <p:sp>
            <p:nvSpPr>
              <p:cNvPr id="3" name="Inhaltsplatzhalter 2">
                <a:extLst>
                  <a:ext uri="{FF2B5EF4-FFF2-40B4-BE49-F238E27FC236}">
                    <a16:creationId xmlns:a16="http://schemas.microsoft.com/office/drawing/2014/main" id="{61586606-5910-B24D-9EFA-90289FE711A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57200" y="1196975"/>
                <a:ext cx="8229600" cy="1583953"/>
              </a:xfrm>
              <a:blipFill>
                <a:blip r:embed="rId2"/>
                <a:stretch>
                  <a:fillRect l="-1235" t="-4000"/>
                </a:stretch>
              </a:blipFill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EA435222-CA12-F349-9A29-B9938E7D9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D764AD2-5FB6-FB45-933B-235C7588DE60}" type="slidenum">
              <a:rPr lang="de-DE" smtClean="0"/>
              <a:pPr>
                <a:defRPr/>
              </a:pPr>
              <a:t>8</a:t>
            </a:fld>
            <a:endParaRPr lang="de-DE"/>
          </a:p>
        </p:txBody>
      </p:sp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EB3A8BD-4335-AA44-9778-FE68922C1C65}"/>
              </a:ext>
            </a:extLst>
          </p:cNvPr>
          <p:cNvGrpSpPr/>
          <p:nvPr/>
        </p:nvGrpSpPr>
        <p:grpSpPr>
          <a:xfrm>
            <a:off x="638819" y="2631459"/>
            <a:ext cx="7888588" cy="1595082"/>
            <a:chOff x="626069" y="4956564"/>
            <a:chExt cx="7888588" cy="1595082"/>
          </a:xfrm>
        </p:grpSpPr>
        <p:sp>
          <p:nvSpPr>
            <p:cNvPr id="7" name="object 19">
              <a:extLst>
                <a:ext uri="{FF2B5EF4-FFF2-40B4-BE49-F238E27FC236}">
                  <a16:creationId xmlns:a16="http://schemas.microsoft.com/office/drawing/2014/main" id="{1477D077-EDC0-7B43-AB56-7B06A48FE027}"/>
                </a:ext>
              </a:extLst>
            </p:cNvPr>
            <p:cNvSpPr txBox="1"/>
            <p:nvPr/>
          </p:nvSpPr>
          <p:spPr>
            <a:xfrm>
              <a:off x="626069" y="4956564"/>
              <a:ext cx="7888588" cy="421842"/>
            </a:xfrm>
            <a:prstGeom prst="rect">
              <a:avLst/>
            </a:prstGeom>
            <a:solidFill>
              <a:srgbClr val="E41F32"/>
            </a:solidFill>
          </p:spPr>
          <p:txBody>
            <a:bodyPr vert="horz" wrap="square" lIns="0" tIns="55367" rIns="0" bIns="0" rtlCol="0">
              <a:spAutoFit/>
            </a:bodyPr>
            <a:lstStyle/>
            <a:p>
              <a:pPr marL="90603">
                <a:spcBef>
                  <a:spcPts val="436"/>
                </a:spcBef>
              </a:pPr>
              <a:r>
                <a:rPr lang="de-DE" sz="2400" spc="-129" dirty="0">
                  <a:solidFill>
                    <a:srgbClr val="FFFFFF"/>
                  </a:solidFill>
                  <a:latin typeface="Myriad Pro" panose="020B0503030403020204" pitchFamily="34" charset="0"/>
                  <a:cs typeface="Tahoma"/>
                </a:rPr>
                <a:t>Theorem (Kamp 1968) </a:t>
              </a:r>
              <a:endParaRPr sz="2400" dirty="0">
                <a:latin typeface="Myriad Pro" panose="020B0503030403020204" pitchFamily="34" charset="0"/>
                <a:cs typeface="Tahoma"/>
              </a:endParaRP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8" name="object 20">
                  <a:extLst>
                    <a:ext uri="{FF2B5EF4-FFF2-40B4-BE49-F238E27FC236}">
                      <a16:creationId xmlns:a16="http://schemas.microsoft.com/office/drawing/2014/main" id="{4E129CFC-1BB5-6F46-A4E9-F0D9B77BC214}"/>
                    </a:ext>
                  </a:extLst>
                </p:cNvPr>
                <p:cNvSpPr txBox="1"/>
                <p:nvPr/>
              </p:nvSpPr>
              <p:spPr>
                <a:xfrm>
                  <a:off x="626069" y="5378850"/>
                  <a:ext cx="7888588" cy="1172796"/>
                </a:xfrm>
                <a:prstGeom prst="rect">
                  <a:avLst/>
                </a:prstGeom>
                <a:solidFill>
                  <a:srgbClr val="FDF3F4"/>
                </a:solidFill>
              </p:spPr>
              <p:txBody>
                <a:bodyPr vert="horz" wrap="square" lIns="0" tIns="64174" rIns="0" bIns="0" rtlCol="0">
                  <a:spAutoFit/>
                </a:bodyPr>
                <a:lstStyle/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>
                      <a:latin typeface="Myriad Pro" panose="020B0503030403020204" pitchFamily="34" charset="0"/>
                    </a:rPr>
                    <a:t>The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Logic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b="0" i="1" smtClean="0">
                              <a:latin typeface="Cambria Math" panose="02040503050406030204" pitchFamily="18" charset="0"/>
                            </a:rPr>
                            <m:t>𝑆𝑈</m:t>
                          </m:r>
                        </m:sub>
                      </m:sSub>
                    </m:oMath>
                  </a14:m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based</a:t>
                  </a:r>
                  <a:r>
                    <a:rPr lang="de-DE" dirty="0">
                      <a:latin typeface="Myriad Pro" panose="020B0503030403020204" pitchFamily="34" charset="0"/>
                    </a:rPr>
                    <a:t> on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binary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modalities</a:t>
                  </a:r>
                  <a:r>
                    <a:rPr lang="de-DE" dirty="0">
                      <a:latin typeface="Myriad Pro" panose="020B0503030403020204" pitchFamily="34" charset="0"/>
                    </a:rPr>
                    <a:t> S(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ince</a:t>
                  </a:r>
                  <a:r>
                    <a:rPr lang="de-DE" dirty="0">
                      <a:latin typeface="Myriad Pro" panose="020B0503030403020204" pitchFamily="34" charset="0"/>
                    </a:rPr>
                    <a:t>)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and</a:t>
                  </a:r>
                  <a:r>
                    <a:rPr lang="de-DE" dirty="0">
                      <a:latin typeface="Myriad Pro" panose="020B0503030403020204" pitchFamily="34" charset="0"/>
                    </a:rPr>
                    <a:t> U(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ntil</a:t>
                  </a:r>
                  <a:r>
                    <a:rPr lang="de-DE" dirty="0">
                      <a:latin typeface="Myriad Pro" panose="020B0503030403020204" pitchFamily="34" charset="0"/>
                    </a:rPr>
                    <a:t>)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cannot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be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captured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by</a:t>
                  </a:r>
                  <a:r>
                    <a:rPr lang="de-DE" dirty="0">
                      <a:latin typeface="Myriad Pro" panose="020B0503030403020204" pitchFamily="34" charset="0"/>
                    </a:rPr>
                    <a:t> modal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logic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based</a:t>
                  </a:r>
                  <a:r>
                    <a:rPr lang="de-DE" dirty="0">
                      <a:latin typeface="Myriad Pro" panose="020B0503030403020204" pitchFamily="34" charset="0"/>
                    </a:rPr>
                    <a:t> on F(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uture</a:t>
                  </a:r>
                  <a:r>
                    <a:rPr lang="de-DE" dirty="0">
                      <a:latin typeface="Myriad Pro" panose="020B0503030403020204" pitchFamily="34" charset="0"/>
                    </a:rPr>
                    <a:t>)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and</a:t>
                  </a:r>
                  <a:r>
                    <a:rPr lang="de-DE" dirty="0">
                      <a:latin typeface="Myriad Pro" panose="020B0503030403020204" pitchFamily="34" charset="0"/>
                    </a:rPr>
                    <a:t> G(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lobally</a:t>
                  </a:r>
                  <a:r>
                    <a:rPr lang="de-DE" dirty="0">
                      <a:latin typeface="Myriad Pro" panose="020B0503030403020204" pitchFamily="34" charset="0"/>
                    </a:rPr>
                    <a:t>)</a:t>
                  </a:r>
                </a:p>
                <a:p>
                  <a:pPr marL="285750" indent="-285750">
                    <a:buFont typeface="Arial" panose="020B0604020202020204" pitchFamily="34" charset="0"/>
                    <a:buChar char="•"/>
                  </a:pPr>
                  <a:r>
                    <a:rPr lang="de-DE" dirty="0">
                      <a:latin typeface="Myriad Pro" panose="020B0503030403020204" pitchFamily="34" charset="0"/>
                    </a:rPr>
                    <a:t>Over Dedekind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continuous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strict</a:t>
                  </a:r>
                  <a:r>
                    <a:rPr lang="de-DE" dirty="0">
                      <a:latin typeface="Myriad Pro" panose="020B0503030403020204" pitchFamily="34" charset="0"/>
                    </a:rPr>
                    <a:t> total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orders</a:t>
                  </a:r>
                  <a:r>
                    <a:rPr lang="de-DE" dirty="0">
                      <a:latin typeface="Myriad Pro" panose="020B0503030403020204" pitchFamily="34" charset="0"/>
                    </a:rPr>
                    <a:t> (such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as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b="0" i="1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b="0" i="0" dirty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&lt;</m:t>
                          </m:r>
                        </m:e>
                        <m:sub>
                          <m:r>
                            <a:rPr lang="de-DE" i="1" dirty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ℝ</m:t>
                          </m:r>
                        </m:sub>
                      </m:sSub>
                    </m:oMath>
                  </a14:m>
                  <a:r>
                    <a:rPr lang="de-DE" dirty="0">
                      <a:latin typeface="Myriad Pro" panose="020B0503030403020204" pitchFamily="34" charset="0"/>
                    </a:rPr>
                    <a:t>)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de-DE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𝐿</m:t>
                          </m:r>
                        </m:e>
                        <m:sub>
                          <m:r>
                            <a:rPr lang="de-DE" i="1">
                              <a:latin typeface="Cambria Math" panose="02040503050406030204" pitchFamily="18" charset="0"/>
                            </a:rPr>
                            <m:t>𝑆𝑈</m:t>
                          </m:r>
                        </m:sub>
                      </m:sSub>
                    </m:oMath>
                  </a14:m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provides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expressiveness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of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first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order</a:t>
                  </a:r>
                  <a:r>
                    <a:rPr lang="de-DE" dirty="0">
                      <a:latin typeface="Myriad Pro" panose="020B0503030403020204" pitchFamily="34" charset="0"/>
                    </a:rPr>
                    <a:t> </a:t>
                  </a:r>
                  <a:r>
                    <a:rPr lang="de-DE" dirty="0" err="1">
                      <a:latin typeface="Myriad Pro" panose="020B0503030403020204" pitchFamily="34" charset="0"/>
                    </a:rPr>
                    <a:t>logic</a:t>
                  </a:r>
                  <a:r>
                    <a:rPr lang="de-DE" dirty="0">
                      <a:latin typeface="Myriad Pro" panose="020B0503030403020204" pitchFamily="34" charset="0"/>
                    </a:rPr>
                    <a:t>. </a:t>
                  </a:r>
                </a:p>
              </p:txBody>
            </p:sp>
          </mc:Choice>
          <mc:Fallback xmlns="">
            <p:sp>
              <p:nvSpPr>
                <p:cNvPr id="8" name="object 20">
                  <a:extLst>
                    <a:ext uri="{FF2B5EF4-FFF2-40B4-BE49-F238E27FC236}">
                      <a16:creationId xmlns:a16="http://schemas.microsoft.com/office/drawing/2014/main" id="{4E129CFC-1BB5-6F46-A4E9-F0D9B77BC21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26069" y="5378850"/>
                  <a:ext cx="7888588" cy="1172796"/>
                </a:xfrm>
                <a:prstGeom prst="rect">
                  <a:avLst/>
                </a:prstGeom>
                <a:blipFill>
                  <a:blip r:embed="rId3"/>
                  <a:stretch>
                    <a:fillRect l="-1768" r="-1768" b="-11828"/>
                  </a:stretch>
                </a:blipFill>
              </p:spPr>
              <p:txBody>
                <a:bodyPr/>
                <a:lstStyle/>
                <a:p>
                  <a:r>
                    <a:rPr lang="de-DE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5" name="Textfeld 4">
            <a:extLst>
              <a:ext uri="{FF2B5EF4-FFF2-40B4-BE49-F238E27FC236}">
                <a16:creationId xmlns:a16="http://schemas.microsoft.com/office/drawing/2014/main" id="{3FB441B5-4901-7E42-B2E5-2107A43EA33C}"/>
              </a:ext>
            </a:extLst>
          </p:cNvPr>
          <p:cNvSpPr txBox="1"/>
          <p:nvPr/>
        </p:nvSpPr>
        <p:spPr>
          <a:xfrm>
            <a:off x="633796" y="4741382"/>
            <a:ext cx="38507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/>
              <a:t>(</a:t>
            </a:r>
            <a:r>
              <a:rPr lang="de-DE" dirty="0" err="1"/>
              <a:t>see</a:t>
            </a:r>
            <a:r>
              <a:rPr lang="de-DE" dirty="0"/>
              <a:t> Chapter 7 in (Blackburn et al, 02) </a:t>
            </a:r>
          </a:p>
        </p:txBody>
      </p:sp>
    </p:spTree>
    <p:extLst>
      <p:ext uri="{BB962C8B-B14F-4D97-AF65-F5344CB8AC3E}">
        <p14:creationId xmlns:p14="http://schemas.microsoft.com/office/powerpoint/2010/main" val="28298254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03A754F-FFFA-B74E-80C6-EED4C5E21C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/>
              <a:t>LineAr</a:t>
            </a:r>
            <a:r>
              <a:rPr lang="de-DE" dirty="0"/>
              <a:t> temporal </a:t>
            </a:r>
            <a:r>
              <a:rPr lang="de-DE" dirty="0" err="1"/>
              <a:t>LogiC</a:t>
            </a:r>
            <a:endParaRPr lang="de-DE" dirty="0"/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A3AAA8B-11C7-0640-9962-A0A8F427A9C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EB5068A-5556-AE4F-A64F-3662B97BCB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D5151C9-7839-C041-ABB8-39E89BE5946D}" type="slidenum">
              <a:rPr lang="de-DE" smtClean="0"/>
              <a:pPr>
                <a:defRPr/>
              </a:pPr>
              <a:t>9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40171805"/>
      </p:ext>
    </p:extLst>
  </p:cSld>
  <p:clrMapOvr>
    <a:masterClrMapping/>
  </p:clrMapOvr>
</p:sld>
</file>

<file path=ppt/theme/theme1.xml><?xml version="1.0" encoding="utf-8"?>
<a:theme xmlns:a="http://schemas.openxmlformats.org/drawingml/2006/main" name="7_Standarddesign">
  <a:themeElements>
    <a:clrScheme name="7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7_Standarddesign">
      <a:majorFont>
        <a:latin typeface="Myriad Pro"/>
        <a:ea typeface="ＭＳ Ｐゴシック"/>
        <a:cs typeface=""/>
      </a:majorFont>
      <a:minorFont>
        <a:latin typeface="Myriad Pro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7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7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7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-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3373</Words>
  <Application>Microsoft Macintosh PowerPoint</Application>
  <PresentationFormat>Bildschirmpräsentation (4:3)</PresentationFormat>
  <Paragraphs>537</Paragraphs>
  <Slides>48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48</vt:i4>
      </vt:variant>
    </vt:vector>
  </HeadingPairs>
  <TitlesOfParts>
    <vt:vector size="54" baseType="lpstr">
      <vt:lpstr>Arial</vt:lpstr>
      <vt:lpstr>Calibri</vt:lpstr>
      <vt:lpstr>Cambria Math</vt:lpstr>
      <vt:lpstr>Myriad Pro</vt:lpstr>
      <vt:lpstr>Tahoma</vt:lpstr>
      <vt:lpstr>7_Standarddesign</vt:lpstr>
      <vt:lpstr>Intelligent Agents  Knowledge and Time  </vt:lpstr>
      <vt:lpstr>Todays lecture based on </vt:lpstr>
      <vt:lpstr>temporal LogiC</vt:lpstr>
      <vt:lpstr>Temporal logic</vt:lpstr>
      <vt:lpstr>Flow of Time</vt:lpstr>
      <vt:lpstr>Family of Flows of Time</vt:lpstr>
      <vt:lpstr>Family of Flows of Time (continued)</vt:lpstr>
      <vt:lpstr>Family of Flows of Time (continued)</vt:lpstr>
      <vt:lpstr>LineAr temporal LogiC</vt:lpstr>
      <vt:lpstr>Models</vt:lpstr>
      <vt:lpstr>PowerPoint-Präsentation</vt:lpstr>
      <vt:lpstr>Syntax and semantics </vt:lpstr>
      <vt:lpstr>Syntax and semantics </vt:lpstr>
      <vt:lpstr>PowerPoint-Präsentation</vt:lpstr>
      <vt:lpstr>Typical Properties for Verification </vt:lpstr>
      <vt:lpstr>Examples </vt:lpstr>
      <vt:lpstr>(Early) Wake-Up Exercise </vt:lpstr>
      <vt:lpstr>Satisfiability problem (reminder) </vt:lpstr>
      <vt:lpstr>Model checking (reminder) </vt:lpstr>
      <vt:lpstr>PowerPoint-Präsentation</vt:lpstr>
      <vt:lpstr>Example: Mutual Exclusion </vt:lpstr>
      <vt:lpstr>Example: Mutual Exclusion </vt:lpstr>
      <vt:lpstr>Example: Mutual Exclusion </vt:lpstr>
      <vt:lpstr>Example: Mutual Exclusion </vt:lpstr>
      <vt:lpstr>Example: Mutual Exclusion </vt:lpstr>
      <vt:lpstr>Example: Mutual Exclusion </vt:lpstr>
      <vt:lpstr>Epistemic Linear temporal logic</vt:lpstr>
      <vt:lpstr>A combined logic</vt:lpstr>
      <vt:lpstr>Models</vt:lpstr>
      <vt:lpstr>Interaction between Knowledge and time</vt:lpstr>
      <vt:lpstr>Axiomatisation in case of no interaction: Fusion </vt:lpstr>
      <vt:lpstr>Adding interaction </vt:lpstr>
      <vt:lpstr>Properties</vt:lpstr>
      <vt:lpstr>Counterexample Perfect recall</vt:lpstr>
      <vt:lpstr>Properties</vt:lpstr>
      <vt:lpstr>Corresponding properties/axioms</vt:lpstr>
      <vt:lpstr>Combinations from a semantical point of view </vt:lpstr>
      <vt:lpstr>Complexity of the satisfiability problem</vt:lpstr>
      <vt:lpstr>Model Checking</vt:lpstr>
      <vt:lpstr>Model checking</vt:lpstr>
      <vt:lpstr>Possible Definition of M_S</vt:lpstr>
      <vt:lpstr>PowerPoint-Präsentation</vt:lpstr>
      <vt:lpstr>Another Possible Definition of M_S</vt:lpstr>
      <vt:lpstr>PowerPoint-Präsentation</vt:lpstr>
      <vt:lpstr>PowerPoint-Präsentation</vt:lpstr>
      <vt:lpstr>APPENDIX</vt:lpstr>
      <vt:lpstr>References</vt:lpstr>
      <vt:lpstr>Color Convention in this course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PROBABILISTIC  AND DIFFERENTIABLE PROGRAMMING  V1:  INTRODUCTION    </dc:title>
  <dc:creator>Özgür Özcep</dc:creator>
  <cp:lastModifiedBy>Özgür Özcep</cp:lastModifiedBy>
  <cp:revision>660</cp:revision>
  <cp:lastPrinted>2022-11-09T14:27:26Z</cp:lastPrinted>
  <dcterms:created xsi:type="dcterms:W3CDTF">2020-10-18T13:39:02Z</dcterms:created>
  <dcterms:modified xsi:type="dcterms:W3CDTF">2022-11-09T14:28:21Z</dcterms:modified>
</cp:coreProperties>
</file>