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45"/>
  </p:notesMasterIdLst>
  <p:handoutMasterIdLst>
    <p:handoutMasterId r:id="rId46"/>
  </p:handoutMasterIdLst>
  <p:sldIdLst>
    <p:sldId id="273" r:id="rId2"/>
    <p:sldId id="285" r:id="rId3"/>
    <p:sldId id="384" r:id="rId4"/>
    <p:sldId id="449" r:id="rId5"/>
    <p:sldId id="450" r:id="rId6"/>
    <p:sldId id="451" r:id="rId7"/>
    <p:sldId id="452" r:id="rId8"/>
    <p:sldId id="394" r:id="rId9"/>
    <p:sldId id="456" r:id="rId10"/>
    <p:sldId id="459" r:id="rId11"/>
    <p:sldId id="458" r:id="rId12"/>
    <p:sldId id="460" r:id="rId13"/>
    <p:sldId id="461" r:id="rId14"/>
    <p:sldId id="462" r:id="rId15"/>
    <p:sldId id="464" r:id="rId16"/>
    <p:sldId id="463" r:id="rId17"/>
    <p:sldId id="465" r:id="rId18"/>
    <p:sldId id="466" r:id="rId19"/>
    <p:sldId id="467" r:id="rId20"/>
    <p:sldId id="468" r:id="rId21"/>
    <p:sldId id="469" r:id="rId22"/>
    <p:sldId id="470" r:id="rId23"/>
    <p:sldId id="361" r:id="rId24"/>
    <p:sldId id="478" r:id="rId25"/>
    <p:sldId id="482" r:id="rId26"/>
    <p:sldId id="479" r:id="rId27"/>
    <p:sldId id="481" r:id="rId28"/>
    <p:sldId id="480" r:id="rId29"/>
    <p:sldId id="483" r:id="rId30"/>
    <p:sldId id="487" r:id="rId31"/>
    <p:sldId id="472" r:id="rId32"/>
    <p:sldId id="473" r:id="rId33"/>
    <p:sldId id="471" r:id="rId34"/>
    <p:sldId id="474" r:id="rId35"/>
    <p:sldId id="475" r:id="rId36"/>
    <p:sldId id="484" r:id="rId37"/>
    <p:sldId id="485" r:id="rId38"/>
    <p:sldId id="486" r:id="rId39"/>
    <p:sldId id="476" r:id="rId40"/>
    <p:sldId id="348" r:id="rId41"/>
    <p:sldId id="372" r:id="rId42"/>
    <p:sldId id="477" r:id="rId43"/>
    <p:sldId id="328" r:id="rId4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2EF0"/>
    <a:srgbClr val="3C8C93"/>
    <a:srgbClr val="FF7531"/>
    <a:srgbClr val="FF7E79"/>
    <a:srgbClr val="E3E96C"/>
    <a:srgbClr val="004B5A"/>
    <a:srgbClr val="00394A"/>
    <a:srgbClr val="003241"/>
    <a:srgbClr val="DAD9D3"/>
    <a:srgbClr val="B2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80" autoAdjust="0"/>
    <p:restoredTop sz="65520"/>
  </p:normalViewPr>
  <p:slideViewPr>
    <p:cSldViewPr>
      <p:cViewPr varScale="1">
        <p:scale>
          <a:sx n="96" d="100"/>
          <a:sy n="96" d="100"/>
        </p:scale>
        <p:origin x="204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524F4DD-39E2-074C-A821-79AE4EECD5C9}" type="datetimeFigureOut">
              <a:rPr lang="de-DE"/>
              <a:pPr>
                <a:defRPr/>
              </a:pPr>
              <a:t>16.11.22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BACD63D-AFCC-1640-81EA-D2C5D9BD401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047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C162694-7365-914B-8B69-558832A77470}" type="datetimeFigureOut">
              <a:rPr lang="de-DE"/>
              <a:pPr>
                <a:defRPr/>
              </a:pPr>
              <a:t>16.11.22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5DDC4CD-3502-7B49-8D09-DDBB7A84A63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406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GDL: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knows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language</a:t>
            </a:r>
            <a:r>
              <a:rPr lang="de-DE" dirty="0"/>
              <a:t> but not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rules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game</a:t>
            </a:r>
            <a:r>
              <a:rPr lang="de-DE" dirty="0"/>
              <a:t> </a:t>
            </a:r>
            <a:r>
              <a:rPr lang="de-DE" dirty="0" err="1"/>
              <a:t>beforehand</a:t>
            </a:r>
            <a:r>
              <a:rPr lang="de-DE" dirty="0"/>
              <a:t>. </a:t>
            </a:r>
            <a:r>
              <a:rPr lang="de-DE" dirty="0" err="1"/>
              <a:t>Competition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Flatland</a:t>
            </a:r>
            <a:r>
              <a:rPr lang="de-DE" dirty="0"/>
              <a:t>: Clear,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lecture</a:t>
            </a:r>
            <a:r>
              <a:rPr lang="de-DE" dirty="0"/>
              <a:t> </a:t>
            </a:r>
            <a:r>
              <a:rPr lang="de-DE" dirty="0" err="1"/>
              <a:t>before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Visibility</a:t>
            </a:r>
            <a:r>
              <a:rPr lang="de-DE" dirty="0"/>
              <a:t> </a:t>
            </a:r>
            <a:r>
              <a:rPr lang="de-DE" dirty="0" err="1"/>
              <a:t>atoms</a:t>
            </a:r>
            <a:r>
              <a:rPr lang="de-DE" dirty="0"/>
              <a:t>: </a:t>
            </a:r>
            <a:r>
              <a:rPr lang="de-DE" dirty="0" err="1"/>
              <a:t>Indistinguishability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w</a:t>
            </a:r>
            <a:r>
              <a:rPr lang="de-DE" dirty="0"/>
              <a:t>‘ </a:t>
            </a:r>
            <a:r>
              <a:rPr lang="de-DE" dirty="0" err="1"/>
              <a:t>iff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propostions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agent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, </a:t>
            </a:r>
            <a:r>
              <a:rPr lang="de-DE" dirty="0" err="1"/>
              <a:t>w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w</a:t>
            </a:r>
            <a:r>
              <a:rPr lang="de-DE" dirty="0"/>
              <a:t>‘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same </a:t>
            </a:r>
            <a:r>
              <a:rPr lang="de-DE" dirty="0" err="1"/>
              <a:t>truth</a:t>
            </a:r>
            <a:r>
              <a:rPr lang="de-DE" dirty="0"/>
              <a:t> </a:t>
            </a:r>
            <a:r>
              <a:rPr lang="de-DE" dirty="0" err="1"/>
              <a:t>values</a:t>
            </a:r>
            <a:r>
              <a:rPr lang="de-DE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agent</a:t>
            </a:r>
            <a:r>
              <a:rPr lang="de-DE" dirty="0"/>
              <a:t> a </a:t>
            </a:r>
            <a:r>
              <a:rPr lang="de-DE" dirty="0" err="1"/>
              <a:t>knows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b </a:t>
            </a:r>
            <a:r>
              <a:rPr lang="de-DE" dirty="0" err="1"/>
              <a:t>pays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, </a:t>
            </a:r>
            <a:r>
              <a:rPr lang="de-DE" dirty="0" err="1"/>
              <a:t>then</a:t>
            </a:r>
            <a:r>
              <a:rPr lang="de-DE" dirty="0"/>
              <a:t> after </a:t>
            </a:r>
            <a:r>
              <a:rPr lang="de-DE" dirty="0" err="1"/>
              <a:t>announcing</a:t>
            </a:r>
            <a:r>
              <a:rPr lang="de-DE" dirty="0"/>
              <a:t> p a will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b </a:t>
            </a:r>
            <a:r>
              <a:rPr lang="de-DE" dirty="0" err="1"/>
              <a:t>knows</a:t>
            </a:r>
            <a:r>
              <a:rPr lang="de-DE" dirty="0"/>
              <a:t> p-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.Knight et al: </a:t>
            </a:r>
            <a:r>
              <a:rPr lang="de-DE" dirty="0" err="1"/>
              <a:t>If</a:t>
            </a:r>
            <a:r>
              <a:rPr lang="de-DE" dirty="0"/>
              <a:t> p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publicly</a:t>
            </a:r>
            <a:r>
              <a:rPr lang="de-DE" dirty="0"/>
              <a:t> </a:t>
            </a:r>
            <a:r>
              <a:rPr lang="de-DE" dirty="0" err="1"/>
              <a:t>announced</a:t>
            </a:r>
            <a:r>
              <a:rPr lang="de-DE" dirty="0"/>
              <a:t> </a:t>
            </a:r>
            <a:r>
              <a:rPr lang="de-DE" dirty="0" err="1"/>
              <a:t>then</a:t>
            </a:r>
            <a:r>
              <a:rPr lang="de-DE" dirty="0"/>
              <a:t> a </a:t>
            </a:r>
            <a:r>
              <a:rPr lang="de-DE" dirty="0" err="1"/>
              <a:t>has</a:t>
            </a:r>
            <a:r>
              <a:rPr lang="de-DE" dirty="0"/>
              <a:t> a </a:t>
            </a:r>
            <a:r>
              <a:rPr lang="de-DE" dirty="0" err="1"/>
              <a:t>pending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after </a:t>
            </a:r>
            <a:r>
              <a:rPr lang="de-DE" dirty="0" err="1"/>
              <a:t>read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her </a:t>
            </a:r>
            <a:r>
              <a:rPr lang="de-DE" dirty="0" err="1"/>
              <a:t>leads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/>
              <a:t>knowing</a:t>
            </a:r>
            <a:r>
              <a:rPr lang="de-DE" dirty="0"/>
              <a:t> p.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err="1"/>
              <a:t>Epistemic</a:t>
            </a:r>
            <a:r>
              <a:rPr lang="de-DE" dirty="0"/>
              <a:t> </a:t>
            </a:r>
            <a:r>
              <a:rPr lang="de-DE" dirty="0" err="1"/>
              <a:t>gossip</a:t>
            </a:r>
            <a:r>
              <a:rPr lang="de-DE" dirty="0"/>
              <a:t>: </a:t>
            </a:r>
            <a:r>
              <a:rPr lang="de-DE" dirty="0" err="1"/>
              <a:t>Gossip</a:t>
            </a:r>
            <a:r>
              <a:rPr lang="de-DE" dirty="0"/>
              <a:t> </a:t>
            </a:r>
            <a:r>
              <a:rPr lang="de-DE" dirty="0" err="1"/>
              <a:t>protocol</a:t>
            </a:r>
            <a:r>
              <a:rPr lang="de-DE" dirty="0"/>
              <a:t>: </a:t>
            </a:r>
            <a:r>
              <a:rPr lang="de-DE" dirty="0" err="1"/>
              <a:t>Spread</a:t>
            </a:r>
            <a:r>
              <a:rPr lang="de-DE" dirty="0"/>
              <a:t> </a:t>
            </a:r>
            <a:r>
              <a:rPr lang="de-DE" dirty="0" err="1"/>
              <a:t>secrets</a:t>
            </a:r>
            <a:r>
              <a:rPr lang="de-DE" dirty="0"/>
              <a:t> </a:t>
            </a:r>
            <a:r>
              <a:rPr lang="de-DE" dirty="0" err="1"/>
              <a:t>amoing</a:t>
            </a:r>
            <a:r>
              <a:rPr lang="de-DE" dirty="0"/>
              <a:t> a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agents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a </a:t>
            </a:r>
            <a:r>
              <a:rPr lang="de-DE" dirty="0" err="1"/>
              <a:t>connection</a:t>
            </a:r>
            <a:r>
              <a:rPr lang="de-DE" dirty="0"/>
              <a:t> graph.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DC4CD-3502-7B49-8D09-DDBB7A84A63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41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 post-</a:t>
            </a:r>
            <a:r>
              <a:rPr lang="de-DE" dirty="0" err="1"/>
              <a:t>function</a:t>
            </a:r>
            <a:r>
              <a:rPr lang="de-DE" dirty="0"/>
              <a:t> </a:t>
            </a:r>
            <a:r>
              <a:rPr lang="de-DE" dirty="0" err="1"/>
              <a:t>describes</a:t>
            </a:r>
            <a:r>
              <a:rPr lang="de-DE" dirty="0"/>
              <a:t> real (</a:t>
            </a:r>
            <a:r>
              <a:rPr lang="de-DE" dirty="0" err="1"/>
              <a:t>ontic</a:t>
            </a:r>
            <a:r>
              <a:rPr lang="de-DE" dirty="0"/>
              <a:t> </a:t>
            </a:r>
            <a:r>
              <a:rPr lang="de-DE" dirty="0" err="1"/>
              <a:t>changes</a:t>
            </a:r>
            <a:r>
              <a:rPr lang="de-DE" dirty="0"/>
              <a:t>), </a:t>
            </a:r>
            <a:r>
              <a:rPr lang="de-DE" dirty="0" err="1"/>
              <a:t>telling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propositional </a:t>
            </a:r>
            <a:r>
              <a:rPr lang="de-DE" dirty="0" err="1"/>
              <a:t>symbol</a:t>
            </a:r>
            <a:r>
              <a:rPr lang="de-DE" dirty="0"/>
              <a:t>,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formula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changes</a:t>
            </a:r>
            <a:r>
              <a:rPr lang="de-DE" dirty="0"/>
              <a:t>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DC4CD-3502-7B49-8D09-DDBB7A84A63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14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DC4CD-3502-7B49-8D09-DDBB7A84A63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5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DC4CD-3502-7B49-8D09-DDBB7A84A63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43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DC4CD-3502-7B49-8D09-DDBB7A84A63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90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Note: </a:t>
            </a:r>
            <a:r>
              <a:rPr lang="de-DE" dirty="0" err="1"/>
              <a:t>as</a:t>
            </a:r>
            <a:r>
              <a:rPr lang="de-DE" dirty="0"/>
              <a:t> b </a:t>
            </a:r>
            <a:r>
              <a:rPr lang="de-DE" dirty="0" err="1"/>
              <a:t>does</a:t>
            </a:r>
            <a:r>
              <a:rPr lang="de-DE" dirty="0"/>
              <a:t> not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content</a:t>
            </a:r>
            <a:r>
              <a:rPr lang="de-DE" dirty="0"/>
              <a:t> </a:t>
            </a:r>
            <a:r>
              <a:rPr lang="de-DE" dirty="0" err="1"/>
              <a:t>announced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thinks</a:t>
            </a:r>
            <a:r>
              <a:rPr lang="de-DE" dirty="0"/>
              <a:t> </a:t>
            </a:r>
            <a:r>
              <a:rPr lang="de-DE" dirty="0" err="1"/>
              <a:t>possible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a </a:t>
            </a:r>
            <a:r>
              <a:rPr lang="de-DE" dirty="0" err="1"/>
              <a:t>thinks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not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mud</a:t>
            </a:r>
            <a:r>
              <a:rPr lang="de-DE" dirty="0"/>
              <a:t> on </a:t>
            </a:r>
            <a:r>
              <a:rPr lang="de-DE" dirty="0" err="1"/>
              <a:t>his</a:t>
            </a:r>
            <a:r>
              <a:rPr lang="de-DE" dirty="0"/>
              <a:t> </a:t>
            </a:r>
            <a:r>
              <a:rPr lang="de-DE" dirty="0" err="1"/>
              <a:t>forehead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DC4CD-3502-7B49-8D09-DDBB7A84A63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73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DC4CD-3502-7B49-8D09-DDBB7A84A63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75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DC4CD-3502-7B49-8D09-DDBB7A84A63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91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CC8C2-DE1C-8642-9E22-5B37A83749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21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9BC40-0EA7-3B43-8A5A-DEAD0F10D5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41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5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5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D9D00-4579-CD4B-B22F-8C012024BB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71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64AD2-5FB6-FB45-933B-235C7588DE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68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151C9-7839-C041-ABB8-39E89BE594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8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13FDC-EBB7-A241-A6EF-2E02EE734C7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84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6B9C6-6715-2D4A-8969-EA7C2FA5AF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26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459A-6064-5546-BD20-CFDE646274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95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EE9E-C217-3D4B-A1BB-8CC67CCB348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65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EF29-B124-2849-A4BE-FE5AE0C1F7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99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C98C8-BE0A-C748-B1FE-022729FA52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834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62731CA1-5B61-B842-B00F-36E90BD694F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9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4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7.png"/><Relationship Id="rId5" Type="http://schemas.openxmlformats.org/officeDocument/2006/relationships/image" Target="../media/image43.png"/><Relationship Id="rId10" Type="http://schemas.openxmlformats.org/officeDocument/2006/relationships/image" Target="../media/image32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eople.irisa.fr/Francois.Schwarzentruber/2019AAMAStutorial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52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3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55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5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22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9776" y="1628800"/>
            <a:ext cx="8278688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sz="4400" b="1" dirty="0">
                <a:cs typeface="+mj-cs"/>
              </a:rPr>
              <a:t>Intelligent </a:t>
            </a:r>
            <a:r>
              <a:rPr lang="de-DE" sz="4400" b="1" dirty="0" err="1">
                <a:cs typeface="+mj-cs"/>
              </a:rPr>
              <a:t>Agents</a:t>
            </a:r>
            <a:r>
              <a:rPr lang="de-DE" sz="4400" b="1" dirty="0">
                <a:cs typeface="+mj-cs"/>
              </a:rPr>
              <a:t> </a:t>
            </a:r>
            <a:br>
              <a:rPr lang="de-DE" sz="4400" b="1" dirty="0">
                <a:cs typeface="+mj-cs"/>
              </a:rPr>
            </a:br>
            <a:r>
              <a:rPr lang="de-DE" dirty="0">
                <a:cs typeface="+mj-cs"/>
              </a:rPr>
              <a:t>Dynamic </a:t>
            </a:r>
            <a:r>
              <a:rPr lang="de-DE" dirty="0" err="1">
                <a:cs typeface="+mj-cs"/>
              </a:rPr>
              <a:t>Epistemic</a:t>
            </a:r>
            <a:r>
              <a:rPr lang="de-DE" dirty="0">
                <a:cs typeface="+mj-cs"/>
              </a:rPr>
              <a:t> </a:t>
            </a:r>
            <a:r>
              <a:rPr lang="de-DE" dirty="0" err="1">
                <a:cs typeface="+mj-cs"/>
              </a:rPr>
              <a:t>Logic</a:t>
            </a:r>
            <a:r>
              <a:rPr lang="de-DE" dirty="0">
                <a:cs typeface="+mj-cs"/>
              </a:rPr>
              <a:t> – Part 1</a:t>
            </a:r>
            <a:br>
              <a:rPr lang="de-DE" dirty="0">
                <a:cs typeface="+mj-cs"/>
              </a:rPr>
            </a:br>
            <a:r>
              <a:rPr lang="de-DE" dirty="0">
                <a:cs typeface="+mj-cs"/>
              </a:rPr>
              <a:t>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/>
              <a:t>Özgür L. </a:t>
            </a:r>
            <a:r>
              <a:rPr lang="de-DE" sz="2400" dirty="0" err="1"/>
              <a:t>Özçep</a:t>
            </a:r>
            <a:endParaRPr lang="de-DE" sz="2400" dirty="0"/>
          </a:p>
          <a:p>
            <a:pPr eaLnBrk="1" hangingPunct="1">
              <a:defRPr/>
            </a:pPr>
            <a:r>
              <a:rPr lang="de-DE" sz="2400" b="1" dirty="0"/>
              <a:t>Universität zu Lübeck</a:t>
            </a:r>
          </a:p>
          <a:p>
            <a:pPr eaLnBrk="1" hangingPunct="1">
              <a:defRPr/>
            </a:pPr>
            <a:r>
              <a:rPr lang="de-DE" sz="2400" b="1" dirty="0"/>
              <a:t>Institut für Informationssysteme</a:t>
            </a:r>
          </a:p>
          <a:p>
            <a:pPr eaLnBrk="1" hangingPunct="1">
              <a:defRPr/>
            </a:pPr>
            <a:endParaRPr lang="de-DE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E037F-B281-C747-BD0C-491DAC81B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From</a:t>
            </a:r>
            <a:r>
              <a:rPr lang="de-DE" dirty="0"/>
              <a:t> DEL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Epistemic</a:t>
            </a:r>
            <a:r>
              <a:rPr lang="de-DE" dirty="0"/>
              <a:t> </a:t>
            </a:r>
            <a:r>
              <a:rPr lang="de-DE" dirty="0" err="1"/>
              <a:t>Logics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EFE46E-E3EB-D94E-ADF9-931775D2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CF08013-7177-1547-A567-3AF6A23A68AA}"/>
              </a:ext>
            </a:extLst>
          </p:cNvPr>
          <p:cNvSpPr txBox="1"/>
          <p:nvPr/>
        </p:nvSpPr>
        <p:spPr>
          <a:xfrm>
            <a:off x="312387" y="1301823"/>
            <a:ext cx="235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Syntactic</a:t>
            </a:r>
            <a:r>
              <a:rPr lang="de-DE" dirty="0"/>
              <a:t> </a:t>
            </a:r>
            <a:r>
              <a:rPr lang="de-DE" dirty="0" err="1"/>
              <a:t>Specification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99FD85E-0333-794E-B17F-062FB5462CFF}"/>
              </a:ext>
            </a:extLst>
          </p:cNvPr>
          <p:cNvSpPr txBox="1"/>
          <p:nvPr/>
        </p:nvSpPr>
        <p:spPr>
          <a:xfrm>
            <a:off x="467222" y="5186845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Models </a:t>
            </a:r>
            <a:r>
              <a:rPr lang="de-DE" dirty="0" err="1"/>
              <a:t>of</a:t>
            </a:r>
            <a:r>
              <a:rPr lang="de-DE" dirty="0"/>
              <a:t> DEL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7C09B7B-9B57-B14B-83A3-9507B8BADAE3}"/>
              </a:ext>
            </a:extLst>
          </p:cNvPr>
          <p:cNvSpPr txBox="1"/>
          <p:nvPr/>
        </p:nvSpPr>
        <p:spPr>
          <a:xfrm>
            <a:off x="5648593" y="5131882"/>
            <a:ext cx="281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Epistemic</a:t>
            </a:r>
            <a:r>
              <a:rPr lang="de-DE" dirty="0"/>
              <a:t> temporal </a:t>
            </a:r>
            <a:r>
              <a:rPr lang="de-DE" dirty="0" err="1"/>
              <a:t>models</a:t>
            </a:r>
            <a:endParaRPr lang="de-DE" dirty="0"/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EF9DDA4C-0C9C-8044-B08F-88BACC15C38B}"/>
              </a:ext>
            </a:extLst>
          </p:cNvPr>
          <p:cNvCxnSpPr>
            <a:cxnSpLocks/>
          </p:cNvCxnSpPr>
          <p:nvPr/>
        </p:nvCxnSpPr>
        <p:spPr>
          <a:xfrm>
            <a:off x="1468333" y="2274838"/>
            <a:ext cx="0" cy="2043246"/>
          </a:xfrm>
          <a:prstGeom prst="straightConnector1">
            <a:avLst/>
          </a:prstGeom>
          <a:ln w="825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F5132594-13B4-CC4F-A95A-99B06262C0E2}"/>
              </a:ext>
            </a:extLst>
          </p:cNvPr>
          <p:cNvCxnSpPr>
            <a:cxnSpLocks/>
          </p:cNvCxnSpPr>
          <p:nvPr/>
        </p:nvCxnSpPr>
        <p:spPr>
          <a:xfrm>
            <a:off x="3177011" y="5316548"/>
            <a:ext cx="1595289" cy="0"/>
          </a:xfrm>
          <a:prstGeom prst="straightConnector1">
            <a:avLst/>
          </a:prstGeom>
          <a:ln w="825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14D5ABAE-61DD-8440-972D-C95AAC0FD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989" y="3657857"/>
            <a:ext cx="2382242" cy="134145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1F98FAC-4CA2-9B4A-83A6-A423BFABE060}"/>
              </a:ext>
            </a:extLst>
          </p:cNvPr>
          <p:cNvSpPr txBox="1"/>
          <p:nvPr/>
        </p:nvSpPr>
        <p:spPr>
          <a:xfrm>
            <a:off x="3177011" y="1120676"/>
            <a:ext cx="566982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+ Easy </a:t>
            </a:r>
            <a:r>
              <a:rPr lang="de-DE" dirty="0" err="1">
                <a:solidFill>
                  <a:srgbClr val="00B050"/>
                </a:solidFill>
              </a:rPr>
              <a:t>to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specify</a:t>
            </a:r>
            <a:endParaRPr lang="de-DE" dirty="0">
              <a:solidFill>
                <a:srgbClr val="00B050"/>
              </a:solidFill>
            </a:endParaRPr>
          </a:p>
          <a:p>
            <a:r>
              <a:rPr lang="de-DE" dirty="0">
                <a:solidFill>
                  <a:srgbClr val="00B050"/>
                </a:solidFill>
              </a:rPr>
              <a:t>+ </a:t>
            </a:r>
            <a:r>
              <a:rPr lang="de-DE" dirty="0" err="1">
                <a:solidFill>
                  <a:srgbClr val="00B050"/>
                </a:solidFill>
              </a:rPr>
              <a:t>Succinct</a:t>
            </a:r>
            <a:br>
              <a:rPr lang="de-DE" dirty="0">
                <a:solidFill>
                  <a:srgbClr val="00B05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- Ad-hoc </a:t>
            </a:r>
            <a:r>
              <a:rPr lang="de-DE" dirty="0" err="1">
                <a:solidFill>
                  <a:srgbClr val="FF0000"/>
                </a:solidFill>
              </a:rPr>
              <a:t>languages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- Hand </a:t>
            </a:r>
            <a:r>
              <a:rPr lang="de-DE" dirty="0" err="1">
                <a:solidFill>
                  <a:srgbClr val="FF0000"/>
                </a:solidFill>
              </a:rPr>
              <a:t>crafted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semantics</a:t>
            </a:r>
            <a:r>
              <a:rPr lang="de-DE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11" name="Gekrümmte Verbindung 10">
            <a:extLst>
              <a:ext uri="{FF2B5EF4-FFF2-40B4-BE49-F238E27FC236}">
                <a16:creationId xmlns:a16="http://schemas.microsoft.com/office/drawing/2014/main" id="{5D578F93-7F5E-B34D-A247-209212547932}"/>
              </a:ext>
            </a:extLst>
          </p:cNvPr>
          <p:cNvCxnSpPr>
            <a:cxnSpLocks/>
            <a:stCxn id="3" idx="1"/>
          </p:cNvCxnSpPr>
          <p:nvPr/>
        </p:nvCxnSpPr>
        <p:spPr>
          <a:xfrm rot="10800000">
            <a:off x="2667519" y="1671159"/>
            <a:ext cx="509492" cy="4968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50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E037F-B281-C747-BD0C-491DAC81B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From</a:t>
            </a:r>
            <a:r>
              <a:rPr lang="de-DE" dirty="0"/>
              <a:t> DEL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Epistemic</a:t>
            </a:r>
            <a:r>
              <a:rPr lang="de-DE" dirty="0"/>
              <a:t> Temporal </a:t>
            </a:r>
            <a:r>
              <a:rPr lang="de-DE" dirty="0" err="1"/>
              <a:t>Logics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EFE46E-E3EB-D94E-ADF9-931775D2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CF08013-7177-1547-A567-3AF6A23A68AA}"/>
              </a:ext>
            </a:extLst>
          </p:cNvPr>
          <p:cNvSpPr txBox="1"/>
          <p:nvPr/>
        </p:nvSpPr>
        <p:spPr>
          <a:xfrm>
            <a:off x="312387" y="1301823"/>
            <a:ext cx="235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Syntactic</a:t>
            </a:r>
            <a:r>
              <a:rPr lang="de-DE" dirty="0"/>
              <a:t> </a:t>
            </a:r>
            <a:r>
              <a:rPr lang="de-DE" dirty="0" err="1"/>
              <a:t>Specification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99FD85E-0333-794E-B17F-062FB5462CFF}"/>
              </a:ext>
            </a:extLst>
          </p:cNvPr>
          <p:cNvSpPr txBox="1"/>
          <p:nvPr/>
        </p:nvSpPr>
        <p:spPr>
          <a:xfrm>
            <a:off x="467222" y="5186845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Models </a:t>
            </a:r>
            <a:r>
              <a:rPr lang="de-DE" dirty="0" err="1"/>
              <a:t>of</a:t>
            </a:r>
            <a:r>
              <a:rPr lang="de-DE" dirty="0"/>
              <a:t> DEL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7C09B7B-9B57-B14B-83A3-9507B8BADAE3}"/>
              </a:ext>
            </a:extLst>
          </p:cNvPr>
          <p:cNvSpPr txBox="1"/>
          <p:nvPr/>
        </p:nvSpPr>
        <p:spPr>
          <a:xfrm>
            <a:off x="5648593" y="5131882"/>
            <a:ext cx="281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Epistemic</a:t>
            </a:r>
            <a:r>
              <a:rPr lang="de-DE" dirty="0"/>
              <a:t> temporal </a:t>
            </a:r>
            <a:r>
              <a:rPr lang="de-DE" dirty="0" err="1"/>
              <a:t>models</a:t>
            </a:r>
            <a:endParaRPr lang="de-DE" dirty="0"/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EF9DDA4C-0C9C-8044-B08F-88BACC15C38B}"/>
              </a:ext>
            </a:extLst>
          </p:cNvPr>
          <p:cNvCxnSpPr>
            <a:cxnSpLocks/>
          </p:cNvCxnSpPr>
          <p:nvPr/>
        </p:nvCxnSpPr>
        <p:spPr>
          <a:xfrm>
            <a:off x="1468333" y="2274838"/>
            <a:ext cx="0" cy="2043246"/>
          </a:xfrm>
          <a:prstGeom prst="straightConnector1">
            <a:avLst/>
          </a:prstGeom>
          <a:ln w="825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F5132594-13B4-CC4F-A95A-99B06262C0E2}"/>
              </a:ext>
            </a:extLst>
          </p:cNvPr>
          <p:cNvCxnSpPr>
            <a:cxnSpLocks/>
          </p:cNvCxnSpPr>
          <p:nvPr/>
        </p:nvCxnSpPr>
        <p:spPr>
          <a:xfrm>
            <a:off x="3177011" y="5316548"/>
            <a:ext cx="1595289" cy="0"/>
          </a:xfrm>
          <a:prstGeom prst="straightConnector1">
            <a:avLst/>
          </a:prstGeom>
          <a:ln w="825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14D5ABAE-61DD-8440-972D-C95AAC0FD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989" y="3657857"/>
            <a:ext cx="2382242" cy="134145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1F98FAC-4CA2-9B4A-83A6-A423BFABE060}"/>
              </a:ext>
            </a:extLst>
          </p:cNvPr>
          <p:cNvSpPr txBox="1"/>
          <p:nvPr/>
        </p:nvSpPr>
        <p:spPr>
          <a:xfrm>
            <a:off x="3177011" y="1120676"/>
            <a:ext cx="5669821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+ Elegant </a:t>
            </a:r>
            <a:r>
              <a:rPr lang="de-DE" dirty="0" err="1">
                <a:solidFill>
                  <a:srgbClr val="00B050"/>
                </a:solidFill>
              </a:rPr>
              <a:t>Kripkean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extension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of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classical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planning</a:t>
            </a:r>
            <a:endParaRPr lang="de-DE" dirty="0">
              <a:solidFill>
                <a:srgbClr val="00B050"/>
              </a:solidFill>
            </a:endParaRPr>
          </a:p>
          <a:p>
            <a:r>
              <a:rPr lang="de-DE" dirty="0">
                <a:solidFill>
                  <a:srgbClr val="00B050"/>
                </a:solidFill>
              </a:rPr>
              <a:t>+ </a:t>
            </a:r>
            <a:r>
              <a:rPr lang="de-DE" dirty="0" err="1">
                <a:solidFill>
                  <a:srgbClr val="00B050"/>
                </a:solidFill>
              </a:rPr>
              <a:t>Succinct</a:t>
            </a:r>
            <a:br>
              <a:rPr lang="de-DE" dirty="0">
                <a:solidFill>
                  <a:srgbClr val="00B050"/>
                </a:solidFill>
              </a:rPr>
            </a:br>
            <a:r>
              <a:rPr lang="de-DE" dirty="0">
                <a:solidFill>
                  <a:srgbClr val="00B050"/>
                </a:solidFill>
              </a:rPr>
              <a:t>+ </a:t>
            </a:r>
            <a:r>
              <a:rPr lang="de-DE" dirty="0" err="1">
                <a:solidFill>
                  <a:srgbClr val="00B050"/>
                </a:solidFill>
              </a:rPr>
              <a:t>Classification</a:t>
            </a:r>
            <a:r>
              <a:rPr lang="de-DE" dirty="0">
                <a:solidFill>
                  <a:srgbClr val="00B050"/>
                </a:solidFill>
              </a:rPr>
              <a:t> in </a:t>
            </a:r>
            <a:r>
              <a:rPr lang="de-DE" dirty="0" err="1">
                <a:solidFill>
                  <a:srgbClr val="00B050"/>
                </a:solidFill>
              </a:rPr>
              <a:t>terms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of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action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types</a:t>
            </a:r>
            <a:br>
              <a:rPr lang="de-DE" dirty="0">
                <a:solidFill>
                  <a:srgbClr val="00B050"/>
                </a:solidFill>
              </a:rPr>
            </a:br>
            <a:r>
              <a:rPr lang="de-DE" dirty="0">
                <a:solidFill>
                  <a:srgbClr val="00B050"/>
                </a:solidFill>
              </a:rPr>
              <a:t>+ </a:t>
            </a:r>
            <a:r>
              <a:rPr lang="de-DE" dirty="0" err="1">
                <a:solidFill>
                  <a:srgbClr val="00B050"/>
                </a:solidFill>
              </a:rPr>
              <a:t>Has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probabilistic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extension</a:t>
            </a:r>
            <a:r>
              <a:rPr lang="de-DE" dirty="0">
                <a:solidFill>
                  <a:srgbClr val="00B050"/>
                </a:solidFill>
              </a:rPr>
              <a:t> </a:t>
            </a:r>
          </a:p>
          <a:p>
            <a:r>
              <a:rPr lang="de-DE" dirty="0">
                <a:solidFill>
                  <a:srgbClr val="00B050"/>
                </a:solidFill>
              </a:rPr>
              <a:t>+ </a:t>
            </a:r>
            <a:r>
              <a:rPr lang="de-DE" dirty="0" err="1">
                <a:solidFill>
                  <a:srgbClr val="00B050"/>
                </a:solidFill>
              </a:rPr>
              <a:t>Has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extensions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that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encompass</a:t>
            </a:r>
            <a:r>
              <a:rPr lang="de-DE" dirty="0">
                <a:solidFill>
                  <a:srgbClr val="00B050"/>
                </a:solidFill>
              </a:rPr>
              <a:t> belief </a:t>
            </a:r>
            <a:r>
              <a:rPr lang="de-DE" dirty="0" err="1">
                <a:solidFill>
                  <a:srgbClr val="00B050"/>
                </a:solidFill>
              </a:rPr>
              <a:t>revision</a:t>
            </a:r>
            <a:r>
              <a:rPr lang="de-DE" dirty="0">
                <a:solidFill>
                  <a:srgbClr val="00B050"/>
                </a:solidFill>
              </a:rPr>
              <a:t> </a:t>
            </a:r>
          </a:p>
          <a:p>
            <a:r>
              <a:rPr lang="de-DE" dirty="0">
                <a:solidFill>
                  <a:srgbClr val="FF0000"/>
                </a:solidFill>
              </a:rPr>
              <a:t>- </a:t>
            </a:r>
            <a:r>
              <a:rPr lang="de-DE" dirty="0" err="1">
                <a:solidFill>
                  <a:srgbClr val="FF0000"/>
                </a:solidFill>
              </a:rPr>
              <a:t>Perfect-recall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only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- </a:t>
            </a:r>
            <a:r>
              <a:rPr lang="de-DE" dirty="0" err="1">
                <a:solidFill>
                  <a:srgbClr val="FF0000"/>
                </a:solidFill>
              </a:rPr>
              <a:t>Synchronous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only</a:t>
            </a:r>
            <a:r>
              <a:rPr lang="de-DE" dirty="0">
                <a:solidFill>
                  <a:srgbClr val="FF0000"/>
                </a:solidFill>
              </a:rPr>
              <a:t> </a:t>
            </a:r>
          </a:p>
          <a:p>
            <a:endParaRPr lang="de-DE" dirty="0"/>
          </a:p>
        </p:txBody>
      </p:sp>
      <p:cxnSp>
        <p:nvCxnSpPr>
          <p:cNvPr id="11" name="Gekrümmte Verbindung 10">
            <a:extLst>
              <a:ext uri="{FF2B5EF4-FFF2-40B4-BE49-F238E27FC236}">
                <a16:creationId xmlns:a16="http://schemas.microsoft.com/office/drawing/2014/main" id="{5D578F93-7F5E-B34D-A247-209212547932}"/>
              </a:ext>
            </a:extLst>
          </p:cNvPr>
          <p:cNvCxnSpPr>
            <a:cxnSpLocks/>
            <a:stCxn id="3" idx="1"/>
          </p:cNvCxnSpPr>
          <p:nvPr/>
        </p:nvCxnSpPr>
        <p:spPr>
          <a:xfrm rot="10800000" flipV="1">
            <a:off x="1979713" y="2274837"/>
            <a:ext cx="1197299" cy="2912007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571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E037F-B281-C747-BD0C-491DAC81B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From</a:t>
            </a:r>
            <a:r>
              <a:rPr lang="de-DE" dirty="0"/>
              <a:t> DEL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Epistemic</a:t>
            </a:r>
            <a:r>
              <a:rPr lang="de-DE" dirty="0"/>
              <a:t> Temporal </a:t>
            </a:r>
            <a:r>
              <a:rPr lang="de-DE" dirty="0" err="1"/>
              <a:t>Logics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EFE46E-E3EB-D94E-ADF9-931775D2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CF08013-7177-1547-A567-3AF6A23A68AA}"/>
              </a:ext>
            </a:extLst>
          </p:cNvPr>
          <p:cNvSpPr txBox="1"/>
          <p:nvPr/>
        </p:nvSpPr>
        <p:spPr>
          <a:xfrm>
            <a:off x="312387" y="1301823"/>
            <a:ext cx="235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Syntactic</a:t>
            </a:r>
            <a:r>
              <a:rPr lang="de-DE" dirty="0"/>
              <a:t> </a:t>
            </a:r>
            <a:r>
              <a:rPr lang="de-DE" dirty="0" err="1"/>
              <a:t>Specification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99FD85E-0333-794E-B17F-062FB5462CFF}"/>
              </a:ext>
            </a:extLst>
          </p:cNvPr>
          <p:cNvSpPr txBox="1"/>
          <p:nvPr/>
        </p:nvSpPr>
        <p:spPr>
          <a:xfrm>
            <a:off x="467222" y="5186845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Models </a:t>
            </a:r>
            <a:r>
              <a:rPr lang="de-DE" dirty="0" err="1"/>
              <a:t>of</a:t>
            </a:r>
            <a:r>
              <a:rPr lang="de-DE" dirty="0"/>
              <a:t> DEL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7C09B7B-9B57-B14B-83A3-9507B8BADAE3}"/>
              </a:ext>
            </a:extLst>
          </p:cNvPr>
          <p:cNvSpPr txBox="1"/>
          <p:nvPr/>
        </p:nvSpPr>
        <p:spPr>
          <a:xfrm>
            <a:off x="5648593" y="5131882"/>
            <a:ext cx="281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Epistemic</a:t>
            </a:r>
            <a:r>
              <a:rPr lang="de-DE" dirty="0"/>
              <a:t> temporal </a:t>
            </a:r>
            <a:r>
              <a:rPr lang="de-DE" dirty="0" err="1"/>
              <a:t>models</a:t>
            </a:r>
            <a:endParaRPr lang="de-DE" dirty="0"/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EF9DDA4C-0C9C-8044-B08F-88BACC15C38B}"/>
              </a:ext>
            </a:extLst>
          </p:cNvPr>
          <p:cNvCxnSpPr>
            <a:cxnSpLocks/>
          </p:cNvCxnSpPr>
          <p:nvPr/>
        </p:nvCxnSpPr>
        <p:spPr>
          <a:xfrm>
            <a:off x="1468333" y="2274838"/>
            <a:ext cx="0" cy="2043246"/>
          </a:xfrm>
          <a:prstGeom prst="straightConnector1">
            <a:avLst/>
          </a:prstGeom>
          <a:ln w="825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F5132594-13B4-CC4F-A95A-99B06262C0E2}"/>
              </a:ext>
            </a:extLst>
          </p:cNvPr>
          <p:cNvCxnSpPr>
            <a:cxnSpLocks/>
          </p:cNvCxnSpPr>
          <p:nvPr/>
        </p:nvCxnSpPr>
        <p:spPr>
          <a:xfrm>
            <a:off x="3177011" y="5316548"/>
            <a:ext cx="1595289" cy="0"/>
          </a:xfrm>
          <a:prstGeom prst="straightConnector1">
            <a:avLst/>
          </a:prstGeom>
          <a:ln w="825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14D5ABAE-61DD-8440-972D-C95AAC0FD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989" y="3657857"/>
            <a:ext cx="2382242" cy="134145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1F98FAC-4CA2-9B4A-83A6-A423BFABE060}"/>
              </a:ext>
            </a:extLst>
          </p:cNvPr>
          <p:cNvSpPr txBox="1"/>
          <p:nvPr/>
        </p:nvSpPr>
        <p:spPr>
          <a:xfrm>
            <a:off x="3177011" y="1120676"/>
            <a:ext cx="5669821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+ Elegant</a:t>
            </a:r>
          </a:p>
          <a:p>
            <a:r>
              <a:rPr lang="de-DE" dirty="0">
                <a:solidFill>
                  <a:srgbClr val="00B050"/>
                </a:solidFill>
              </a:rPr>
              <a:t>+ </a:t>
            </a:r>
            <a:r>
              <a:rPr lang="de-DE" dirty="0" err="1">
                <a:solidFill>
                  <a:srgbClr val="00B050"/>
                </a:solidFill>
              </a:rPr>
              <a:t>Allows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for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async</a:t>
            </a:r>
            <a:r>
              <a:rPr lang="de-DE" dirty="0">
                <a:solidFill>
                  <a:srgbClr val="00B050"/>
                </a:solidFill>
              </a:rPr>
              <a:t>/</a:t>
            </a:r>
            <a:r>
              <a:rPr lang="de-DE" dirty="0" err="1">
                <a:solidFill>
                  <a:srgbClr val="00B050"/>
                </a:solidFill>
              </a:rPr>
              <a:t>no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perfect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recall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semantics</a:t>
            </a:r>
            <a:br>
              <a:rPr lang="de-DE" dirty="0">
                <a:solidFill>
                  <a:srgbClr val="00B05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-Type </a:t>
            </a:r>
            <a:r>
              <a:rPr lang="de-DE" dirty="0" err="1">
                <a:solidFill>
                  <a:srgbClr val="FF0000"/>
                </a:solidFill>
              </a:rPr>
              <a:t>of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actions</a:t>
            </a:r>
            <a:r>
              <a:rPr lang="de-DE" dirty="0">
                <a:solidFill>
                  <a:srgbClr val="FF0000"/>
                </a:solidFill>
              </a:rPr>
              <a:t> lost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- Not </a:t>
            </a:r>
            <a:r>
              <a:rPr lang="de-DE" dirty="0" err="1">
                <a:solidFill>
                  <a:srgbClr val="FF0000"/>
                </a:solidFill>
              </a:rPr>
              <a:t>succinct</a:t>
            </a:r>
            <a:r>
              <a:rPr lang="de-DE" dirty="0">
                <a:solidFill>
                  <a:srgbClr val="FF0000"/>
                </a:solidFill>
              </a:rPr>
              <a:t> (</a:t>
            </a:r>
            <a:r>
              <a:rPr lang="de-DE" dirty="0" err="1">
                <a:solidFill>
                  <a:srgbClr val="FF0000"/>
                </a:solidFill>
              </a:rPr>
              <a:t>usually</a:t>
            </a:r>
            <a:r>
              <a:rPr lang="de-DE" dirty="0">
                <a:solidFill>
                  <a:srgbClr val="FF0000"/>
                </a:solidFill>
              </a:rPr>
              <a:t> infinite)</a:t>
            </a:r>
          </a:p>
          <a:p>
            <a:endParaRPr lang="de-DE" dirty="0"/>
          </a:p>
        </p:txBody>
      </p:sp>
      <p:cxnSp>
        <p:nvCxnSpPr>
          <p:cNvPr id="11" name="Gekrümmte Verbindung 10">
            <a:extLst>
              <a:ext uri="{FF2B5EF4-FFF2-40B4-BE49-F238E27FC236}">
                <a16:creationId xmlns:a16="http://schemas.microsoft.com/office/drawing/2014/main" id="{5D578F93-7F5E-B34D-A247-209212547932}"/>
              </a:ext>
            </a:extLst>
          </p:cNvPr>
          <p:cNvCxnSpPr>
            <a:cxnSpLocks/>
            <a:stCxn id="3" idx="1"/>
          </p:cNvCxnSpPr>
          <p:nvPr/>
        </p:nvCxnSpPr>
        <p:spPr>
          <a:xfrm rot="10800000" flipH="1" flipV="1">
            <a:off x="3177011" y="1859340"/>
            <a:ext cx="2471582" cy="2458744"/>
          </a:xfrm>
          <a:prstGeom prst="curvedConnector3">
            <a:avLst>
              <a:gd name="adj1" fmla="val -9249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913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6BEBF4-9CA9-F449-83E6-6B2D3334A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Timeline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0414206-494F-E048-B258-ED201BBEFE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209" y="1196752"/>
            <a:ext cx="8469697" cy="4896544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7AADA5-2E34-A34B-A8DB-6B53CC8C6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069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9F068E-7959-6749-8BC5-43E7342EF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Timeline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A640D98-CD0F-794D-A522-496F90EC44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902" y="1196752"/>
            <a:ext cx="8540196" cy="5086041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0E7BCBA-AC2E-3D4F-B5A6-F59184A3C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37F0BB1-7E14-4546-885C-9A7C2FA662F1}"/>
              </a:ext>
            </a:extLst>
          </p:cNvPr>
          <p:cNvSpPr txBox="1"/>
          <p:nvPr/>
        </p:nvSpPr>
        <p:spPr>
          <a:xfrm>
            <a:off x="1403648" y="5943852"/>
            <a:ext cx="608211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Note ÖÖ: The ``</a:t>
            </a:r>
            <a:r>
              <a:rPr lang="de-DE" dirty="0" err="1"/>
              <a:t>systems</a:t>
            </a:r>
            <a:r>
              <a:rPr lang="de-DE" dirty="0"/>
              <a:t>‘‘ </a:t>
            </a:r>
            <a:r>
              <a:rPr lang="de-DE" dirty="0" err="1"/>
              <a:t>for</a:t>
            </a:r>
            <a:r>
              <a:rPr lang="de-DE" dirty="0"/>
              <a:t> belief </a:t>
            </a:r>
            <a:r>
              <a:rPr lang="de-DE" dirty="0" err="1"/>
              <a:t>revision</a:t>
            </a:r>
            <a:r>
              <a:rPr lang="de-DE" dirty="0"/>
              <a:t> do not </a:t>
            </a:r>
            <a:r>
              <a:rPr lang="de-DE" dirty="0" err="1"/>
              <a:t>necessarily</a:t>
            </a:r>
            <a:r>
              <a:rPr lang="de-DE" dirty="0"/>
              <a:t> </a:t>
            </a:r>
          </a:p>
          <a:p>
            <a:r>
              <a:rPr lang="de-DE" dirty="0" err="1"/>
              <a:t>reflect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 </a:t>
            </a:r>
            <a:r>
              <a:rPr lang="de-DE" dirty="0" err="1"/>
              <a:t>classical</a:t>
            </a:r>
            <a:r>
              <a:rPr lang="de-DE" dirty="0"/>
              <a:t> </a:t>
            </a:r>
            <a:r>
              <a:rPr lang="de-DE" dirty="0" err="1"/>
              <a:t>approaches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belief </a:t>
            </a:r>
            <a:r>
              <a:rPr lang="de-DE" dirty="0" err="1"/>
              <a:t>revision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704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D5D05E-9F03-A04C-AB48-EC28B5C59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Event Models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5EDA95F-8F91-9147-971A-F2DBC11FF9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771E072-09AB-4E4B-8B91-0352A0480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3794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0B6137-C522-B449-A2E9-892242CE1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actions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F752F0-A551-4247-8750-B846F7D51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09B941B-CF12-9A45-902D-AAD74EE11436}"/>
              </a:ext>
            </a:extLst>
          </p:cNvPr>
          <p:cNvSpPr txBox="1"/>
          <p:nvPr/>
        </p:nvSpPr>
        <p:spPr>
          <a:xfrm>
            <a:off x="4788024" y="327303"/>
            <a:ext cx="195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Baltag</a:t>
            </a:r>
            <a:r>
              <a:rPr lang="de-DE" dirty="0"/>
              <a:t> et al. 1998)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FB00C5E6-F41C-D848-AA9A-9C740F39B1A7}"/>
              </a:ext>
            </a:extLst>
          </p:cNvPr>
          <p:cNvGrpSpPr/>
          <p:nvPr/>
        </p:nvGrpSpPr>
        <p:grpSpPr>
          <a:xfrm>
            <a:off x="638819" y="1219902"/>
            <a:ext cx="7888588" cy="1942658"/>
            <a:chOff x="626069" y="2007292"/>
            <a:chExt cx="7888588" cy="1773583"/>
          </a:xfrm>
        </p:grpSpPr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C0BEAB01-7036-1F41-B19B-95052FBD5EB2}"/>
                </a:ext>
              </a:extLst>
            </p:cNvPr>
            <p:cNvSpPr txBox="1"/>
            <p:nvPr/>
          </p:nvSpPr>
          <p:spPr>
            <a:xfrm>
              <a:off x="626069" y="2358782"/>
              <a:ext cx="7888588" cy="1422093"/>
            </a:xfrm>
            <a:prstGeom prst="rect">
              <a:avLst/>
            </a:prstGeom>
            <a:solidFill>
              <a:srgbClr val="FEFBF2"/>
            </a:solidFill>
          </p:spPr>
          <p:txBody>
            <a:bodyPr vert="horz" wrap="square" lIns="0" tIns="49076" rIns="0" bIns="0" rtlCol="0">
              <a:spAutoFit/>
            </a:bodyPr>
            <a:lstStyle/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bject 4">
                  <a:extLst>
                    <a:ext uri="{FF2B5EF4-FFF2-40B4-BE49-F238E27FC236}">
                      <a16:creationId xmlns:a16="http://schemas.microsoft.com/office/drawing/2014/main" id="{FB08E860-6BCA-EC44-A54D-286BC02B2CB4}"/>
                    </a:ext>
                  </a:extLst>
                </p:cNvPr>
                <p:cNvSpPr txBox="1"/>
                <p:nvPr/>
              </p:nvSpPr>
              <p:spPr>
                <a:xfrm>
                  <a:off x="626069" y="2007292"/>
                  <a:ext cx="7888588" cy="317209"/>
                </a:xfrm>
                <a:prstGeom prst="rect">
                  <a:avLst/>
                </a:prstGeom>
                <a:solidFill>
                  <a:srgbClr val="FABB00"/>
                </a:solidFill>
              </p:spPr>
              <p:txBody>
                <a:bodyPr vert="horz" wrap="square" lIns="0" tIns="8808" rIns="0" bIns="0" rtlCol="0">
                  <a:spAutoFit/>
                </a:bodyPr>
                <a:lstStyle/>
                <a:p>
                  <a:pPr marL="90603">
                    <a:spcBef>
                      <a:spcPts val="69"/>
                    </a:spcBef>
                  </a:pPr>
                  <a:r>
                    <a:rPr sz="2200" spc="-109" dirty="0">
                      <a:solidFill>
                        <a:srgbClr val="FFFFFF"/>
                      </a:solidFill>
                      <a:latin typeface="Myriad Pro" panose="020B0503030403020204" pitchFamily="34" charset="0"/>
                      <a:cs typeface="Tahoma"/>
                    </a:rPr>
                    <a:t>Example</a:t>
                  </a:r>
                  <a:r>
                    <a:rPr lang="de-DE" sz="2200" spc="-109" dirty="0">
                      <a:solidFill>
                        <a:srgbClr val="FFFFFF"/>
                      </a:solidFill>
                      <a:latin typeface="Myriad Pro" panose="020B0503030403020204" pitchFamily="34" charset="0"/>
                      <a:cs typeface="Tahoma"/>
                    </a:rPr>
                    <a:t> (</a:t>
                  </a:r>
                  <a:r>
                    <a:rPr lang="de-DE" sz="2200" spc="-109" dirty="0" err="1">
                      <a:solidFill>
                        <a:srgbClr val="FFFFFF"/>
                      </a:solidFill>
                      <a:latin typeface="Myriad Pro" panose="020B0503030403020204" pitchFamily="34" charset="0"/>
                      <a:cs typeface="Tahoma"/>
                    </a:rPr>
                    <a:t>public</a:t>
                  </a:r>
                  <a:r>
                    <a:rPr lang="de-DE" sz="2200" spc="-109" dirty="0">
                      <a:solidFill>
                        <a:srgbClr val="FFFFFF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9" dirty="0" err="1">
                      <a:solidFill>
                        <a:srgbClr val="FFFFFF"/>
                      </a:solidFill>
                      <a:latin typeface="Myriad Pro" panose="020B0503030403020204" pitchFamily="34" charset="0"/>
                      <a:cs typeface="Tahoma"/>
                    </a:rPr>
                    <a:t>announcement</a:t>
                  </a:r>
                  <a:r>
                    <a:rPr lang="de-DE" sz="2200" spc="-109" dirty="0">
                      <a:solidFill>
                        <a:srgbClr val="FFFFFF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9" dirty="0" err="1">
                      <a:solidFill>
                        <a:srgbClr val="FFFFFF"/>
                      </a:solidFill>
                      <a:latin typeface="Myriad Pro" panose="020B0503030403020204" pitchFamily="34" charset="0"/>
                      <a:cs typeface="Tahoma"/>
                    </a:rPr>
                    <a:t>of</a:t>
                  </a:r>
                  <a:r>
                    <a:rPr lang="de-DE" sz="2200" spc="-109" dirty="0">
                      <a:solidFill>
                        <a:srgbClr val="FFFFFF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i="1" spc="-109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cs typeface="Tahoma"/>
                        </a:rPr>
                        <m:t>𝑝</m:t>
                      </m:r>
                    </m:oMath>
                  </a14:m>
                  <a:r>
                    <a:rPr lang="de-DE" sz="2200" spc="-109" dirty="0">
                      <a:solidFill>
                        <a:srgbClr val="FFFFFF"/>
                      </a:solidFill>
                      <a:latin typeface="Myriad Pro" panose="020B0503030403020204" pitchFamily="34" charset="0"/>
                      <a:cs typeface="Tahoma"/>
                    </a:rPr>
                    <a:t>)</a:t>
                  </a:r>
                  <a:endParaRPr sz="2200" dirty="0">
                    <a:latin typeface="Myriad Pro" panose="020B0503030403020204" pitchFamily="34" charset="0"/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8" name="object 4">
                  <a:extLst>
                    <a:ext uri="{FF2B5EF4-FFF2-40B4-BE49-F238E27FC236}">
                      <a16:creationId xmlns:a16="http://schemas.microsoft.com/office/drawing/2014/main" id="{FB08E860-6BCA-EC44-A54D-286BC02B2C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69" y="2007292"/>
                  <a:ext cx="7888588" cy="317209"/>
                </a:xfrm>
                <a:prstGeom prst="rect">
                  <a:avLst/>
                </a:prstGeom>
                <a:blipFill>
                  <a:blip r:embed="rId2"/>
                  <a:stretch>
                    <a:fillRect l="-965" t="-21429" b="-4642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EB009836-97DA-6148-BA37-9D7103E44A4B}"/>
                  </a:ext>
                </a:extLst>
              </p:cNvPr>
              <p:cNvSpPr txBox="1"/>
              <p:nvPr/>
            </p:nvSpPr>
            <p:spPr>
              <a:xfrm>
                <a:off x="2195736" y="2105680"/>
                <a:ext cx="881973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pre</a:t>
                </a:r>
                <a:r>
                  <a:rPr lang="de-DE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post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EB009836-97DA-6148-BA37-9D7103E44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105680"/>
                <a:ext cx="881973" cy="646331"/>
              </a:xfrm>
              <a:prstGeom prst="rect">
                <a:avLst/>
              </a:prstGeom>
              <a:blipFill>
                <a:blip r:embed="rId3"/>
                <a:stretch>
                  <a:fillRect l="-5634" t="-3846" b="-134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EAFC8AD6-E30A-384D-98F5-C6005E355452}"/>
              </a:ext>
            </a:extLst>
          </p:cNvPr>
          <p:cNvCxnSpPr>
            <a:endCxn id="12" idx="1"/>
          </p:cNvCxnSpPr>
          <p:nvPr/>
        </p:nvCxnSpPr>
        <p:spPr>
          <a:xfrm>
            <a:off x="1691680" y="2428845"/>
            <a:ext cx="50405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krümmte Verbindung 31">
            <a:extLst>
              <a:ext uri="{FF2B5EF4-FFF2-40B4-BE49-F238E27FC236}">
                <a16:creationId xmlns:a16="http://schemas.microsoft.com/office/drawing/2014/main" id="{C555A4CA-A304-ED47-BC07-36CEF618DF0D}"/>
              </a:ext>
            </a:extLst>
          </p:cNvPr>
          <p:cNvCxnSpPr>
            <a:cxnSpLocks/>
            <a:stCxn id="12" idx="0"/>
          </p:cNvCxnSpPr>
          <p:nvPr/>
        </p:nvCxnSpPr>
        <p:spPr>
          <a:xfrm rot="16200000" flipH="1">
            <a:off x="2691621" y="2050781"/>
            <a:ext cx="323167" cy="432965"/>
          </a:xfrm>
          <a:prstGeom prst="curvedConnector4">
            <a:avLst>
              <a:gd name="adj1" fmla="val -83039"/>
              <a:gd name="adj2" fmla="val 171323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49B7F83E-8B62-6547-B31B-F2591AF4DD82}"/>
                  </a:ext>
                </a:extLst>
              </p:cNvPr>
              <p:cNvSpPr txBox="1"/>
              <p:nvPr/>
            </p:nvSpPr>
            <p:spPr>
              <a:xfrm>
                <a:off x="3347864" y="1736347"/>
                <a:ext cx="584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i="1" dirty="0" err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i="1" dirty="0" err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49B7F83E-8B62-6547-B31B-F2591AF4D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1736347"/>
                <a:ext cx="58490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2D97A207-8A60-9D41-9EAA-B763ECBCBCB8}"/>
              </a:ext>
            </a:extLst>
          </p:cNvPr>
          <p:cNvGrpSpPr/>
          <p:nvPr/>
        </p:nvGrpSpPr>
        <p:grpSpPr>
          <a:xfrm>
            <a:off x="627706" y="4034384"/>
            <a:ext cx="7888588" cy="1942658"/>
            <a:chOff x="626069" y="2007292"/>
            <a:chExt cx="7888588" cy="1773583"/>
          </a:xfrm>
        </p:grpSpPr>
        <p:sp>
          <p:nvSpPr>
            <p:cNvPr id="40" name="object 5">
              <a:extLst>
                <a:ext uri="{FF2B5EF4-FFF2-40B4-BE49-F238E27FC236}">
                  <a16:creationId xmlns:a16="http://schemas.microsoft.com/office/drawing/2014/main" id="{3EE90E1A-03D8-CF4B-9332-D0AC74CAD254}"/>
                </a:ext>
              </a:extLst>
            </p:cNvPr>
            <p:cNvSpPr txBox="1"/>
            <p:nvPr/>
          </p:nvSpPr>
          <p:spPr>
            <a:xfrm>
              <a:off x="626069" y="2358782"/>
              <a:ext cx="7888588" cy="1422093"/>
            </a:xfrm>
            <a:prstGeom prst="rect">
              <a:avLst/>
            </a:prstGeom>
            <a:solidFill>
              <a:srgbClr val="FEFBF2"/>
            </a:solidFill>
          </p:spPr>
          <p:txBody>
            <a:bodyPr vert="horz" wrap="square" lIns="0" tIns="49076" rIns="0" bIns="0" rtlCol="0">
              <a:spAutoFit/>
            </a:bodyPr>
            <a:lstStyle/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object 4">
                  <a:extLst>
                    <a:ext uri="{FF2B5EF4-FFF2-40B4-BE49-F238E27FC236}">
                      <a16:creationId xmlns:a16="http://schemas.microsoft.com/office/drawing/2014/main" id="{2715F049-33C7-484B-8367-8D05CDE6135E}"/>
                    </a:ext>
                  </a:extLst>
                </p:cNvPr>
                <p:cNvSpPr txBox="1"/>
                <p:nvPr/>
              </p:nvSpPr>
              <p:spPr>
                <a:xfrm>
                  <a:off x="626069" y="2007292"/>
                  <a:ext cx="7888588" cy="317209"/>
                </a:xfrm>
                <a:prstGeom prst="rect">
                  <a:avLst/>
                </a:prstGeom>
                <a:solidFill>
                  <a:srgbClr val="FABB00"/>
                </a:solidFill>
              </p:spPr>
              <p:txBody>
                <a:bodyPr vert="horz" wrap="square" lIns="0" tIns="8808" rIns="0" bIns="0" rtlCol="0">
                  <a:spAutoFit/>
                </a:bodyPr>
                <a:lstStyle/>
                <a:p>
                  <a:pPr marL="90603">
                    <a:spcBef>
                      <a:spcPts val="69"/>
                    </a:spcBef>
                  </a:pPr>
                  <a:r>
                    <a:rPr sz="2200" spc="-109" dirty="0">
                      <a:solidFill>
                        <a:srgbClr val="FFFFFF"/>
                      </a:solidFill>
                      <a:latin typeface="Myriad Pro" panose="020B0503030403020204" pitchFamily="34" charset="0"/>
                      <a:cs typeface="Tahoma"/>
                    </a:rPr>
                    <a:t>Example</a:t>
                  </a:r>
                  <a:r>
                    <a:rPr lang="de-DE" sz="2200" spc="-109" dirty="0">
                      <a:solidFill>
                        <a:srgbClr val="FFFFFF"/>
                      </a:solidFill>
                      <a:latin typeface="Myriad Pro" panose="020B0503030403020204" pitchFamily="34" charset="0"/>
                      <a:cs typeface="Tahoma"/>
                    </a:rPr>
                    <a:t> (Private  </a:t>
                  </a:r>
                  <a:r>
                    <a:rPr lang="de-DE" sz="2200" spc="-109" dirty="0" err="1">
                      <a:solidFill>
                        <a:srgbClr val="FFFFFF"/>
                      </a:solidFill>
                      <a:latin typeface="Myriad Pro" panose="020B0503030403020204" pitchFamily="34" charset="0"/>
                      <a:cs typeface="Tahoma"/>
                    </a:rPr>
                    <a:t>announcement</a:t>
                  </a:r>
                  <a:r>
                    <a:rPr lang="de-DE" sz="2200" spc="-109" dirty="0">
                      <a:solidFill>
                        <a:srgbClr val="FFFFFF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9" dirty="0" err="1">
                      <a:solidFill>
                        <a:srgbClr val="FFFFFF"/>
                      </a:solidFill>
                      <a:latin typeface="Myriad Pro" panose="020B0503030403020204" pitchFamily="34" charset="0"/>
                      <a:cs typeface="Tahoma"/>
                    </a:rPr>
                    <a:t>of</a:t>
                  </a:r>
                  <a:r>
                    <a:rPr lang="de-DE" sz="2200" spc="-109" dirty="0">
                      <a:solidFill>
                        <a:srgbClr val="FFFFFF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i="1" spc="-109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cs typeface="Tahoma"/>
                        </a:rPr>
                        <m:t>𝑝</m:t>
                      </m:r>
                    </m:oMath>
                  </a14:m>
                  <a:r>
                    <a:rPr lang="de-DE" sz="2200" spc="-109" dirty="0">
                      <a:solidFill>
                        <a:srgbClr val="FFFFFF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9" dirty="0" err="1">
                      <a:solidFill>
                        <a:srgbClr val="FFFFFF"/>
                      </a:solidFill>
                      <a:latin typeface="Myriad Pro" panose="020B0503030403020204" pitchFamily="34" charset="0"/>
                      <a:cs typeface="Tahoma"/>
                    </a:rPr>
                    <a:t>to</a:t>
                  </a:r>
                  <a:r>
                    <a:rPr lang="de-DE" sz="2200" spc="-109" dirty="0">
                      <a:solidFill>
                        <a:srgbClr val="FFFFFF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i="1" spc="-109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cs typeface="Tahoma"/>
                        </a:rPr>
                        <m:t>𝑎</m:t>
                      </m:r>
                    </m:oMath>
                  </a14:m>
                  <a:r>
                    <a:rPr lang="de-DE" sz="2200" spc="-109" dirty="0">
                      <a:solidFill>
                        <a:srgbClr val="FFFFFF"/>
                      </a:solidFill>
                      <a:latin typeface="Myriad Pro" panose="020B0503030403020204" pitchFamily="34" charset="0"/>
                      <a:cs typeface="Tahoma"/>
                    </a:rPr>
                    <a:t>)</a:t>
                  </a:r>
                  <a:endParaRPr sz="2200" dirty="0">
                    <a:latin typeface="Myriad Pro" panose="020B0503030403020204" pitchFamily="34" charset="0"/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41" name="object 4">
                  <a:extLst>
                    <a:ext uri="{FF2B5EF4-FFF2-40B4-BE49-F238E27FC236}">
                      <a16:creationId xmlns:a16="http://schemas.microsoft.com/office/drawing/2014/main" id="{2715F049-33C7-484B-8367-8D05CDE613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69" y="2007292"/>
                  <a:ext cx="7888588" cy="317209"/>
                </a:xfrm>
                <a:prstGeom prst="rect">
                  <a:avLst/>
                </a:prstGeom>
                <a:blipFill>
                  <a:blip r:embed="rId5"/>
                  <a:stretch>
                    <a:fillRect l="-965" t="-20690" b="-4482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2D73CC40-4F9C-4243-B5D8-DBD0EC8EA16B}"/>
                  </a:ext>
                </a:extLst>
              </p:cNvPr>
              <p:cNvSpPr txBox="1"/>
              <p:nvPr/>
            </p:nvSpPr>
            <p:spPr>
              <a:xfrm>
                <a:off x="1547664" y="4826500"/>
                <a:ext cx="881973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pre</a:t>
                </a:r>
                <a:r>
                  <a:rPr lang="de-DE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post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2D73CC40-4F9C-4243-B5D8-DBD0EC8EA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826500"/>
                <a:ext cx="881973" cy="646331"/>
              </a:xfrm>
              <a:prstGeom prst="rect">
                <a:avLst/>
              </a:prstGeom>
              <a:blipFill>
                <a:blip r:embed="rId6"/>
                <a:stretch>
                  <a:fillRect l="-5634" t="-3774" b="-11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A70AD670-F6FB-CE43-B354-4D4B6876905D}"/>
              </a:ext>
            </a:extLst>
          </p:cNvPr>
          <p:cNvCxnSpPr>
            <a:endCxn id="48" idx="1"/>
          </p:cNvCxnSpPr>
          <p:nvPr/>
        </p:nvCxnSpPr>
        <p:spPr>
          <a:xfrm>
            <a:off x="1043608" y="5149665"/>
            <a:ext cx="50405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krümmte Verbindung 49">
            <a:extLst>
              <a:ext uri="{FF2B5EF4-FFF2-40B4-BE49-F238E27FC236}">
                <a16:creationId xmlns:a16="http://schemas.microsoft.com/office/drawing/2014/main" id="{52D422D6-CF60-DC41-A84B-CD98F9ADED7A}"/>
              </a:ext>
            </a:extLst>
          </p:cNvPr>
          <p:cNvCxnSpPr>
            <a:cxnSpLocks/>
            <a:stCxn id="48" idx="3"/>
            <a:endCxn id="48" idx="2"/>
          </p:cNvCxnSpPr>
          <p:nvPr/>
        </p:nvCxnSpPr>
        <p:spPr>
          <a:xfrm flipH="1">
            <a:off x="1988651" y="5149666"/>
            <a:ext cx="440986" cy="323165"/>
          </a:xfrm>
          <a:prstGeom prst="curvedConnector4">
            <a:avLst>
              <a:gd name="adj1" fmla="val -51838"/>
              <a:gd name="adj2" fmla="val 170738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feld 56">
                <a:extLst>
                  <a:ext uri="{FF2B5EF4-FFF2-40B4-BE49-F238E27FC236}">
                    <a16:creationId xmlns:a16="http://schemas.microsoft.com/office/drawing/2014/main" id="{FAABD151-6C25-064E-BA8A-C9EAB6748CA4}"/>
                  </a:ext>
                </a:extLst>
              </p:cNvPr>
              <p:cNvSpPr txBox="1"/>
              <p:nvPr/>
            </p:nvSpPr>
            <p:spPr>
              <a:xfrm>
                <a:off x="2699792" y="5507940"/>
                <a:ext cx="3682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7" name="Textfeld 56">
                <a:extLst>
                  <a:ext uri="{FF2B5EF4-FFF2-40B4-BE49-F238E27FC236}">
                    <a16:creationId xmlns:a16="http://schemas.microsoft.com/office/drawing/2014/main" id="{FAABD151-6C25-064E-BA8A-C9EAB6748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5507940"/>
                <a:ext cx="36824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feld 57">
                <a:extLst>
                  <a:ext uri="{FF2B5EF4-FFF2-40B4-BE49-F238E27FC236}">
                    <a16:creationId xmlns:a16="http://schemas.microsoft.com/office/drawing/2014/main" id="{583DF514-0687-324D-AB08-5B1FA1810E11}"/>
                  </a:ext>
                </a:extLst>
              </p:cNvPr>
              <p:cNvSpPr txBox="1"/>
              <p:nvPr/>
            </p:nvSpPr>
            <p:spPr>
              <a:xfrm>
                <a:off x="4564758" y="4826500"/>
                <a:ext cx="1106650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pre</a:t>
                </a:r>
                <a:r>
                  <a:rPr lang="de-DE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post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58" name="Textfeld 57">
                <a:extLst>
                  <a:ext uri="{FF2B5EF4-FFF2-40B4-BE49-F238E27FC236}">
                    <a16:creationId xmlns:a16="http://schemas.microsoft.com/office/drawing/2014/main" id="{583DF514-0687-324D-AB08-5B1FA1810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758" y="4826500"/>
                <a:ext cx="1106650" cy="646331"/>
              </a:xfrm>
              <a:prstGeom prst="rect">
                <a:avLst/>
              </a:prstGeom>
              <a:blipFill>
                <a:blip r:embed="rId8"/>
                <a:stretch>
                  <a:fillRect l="-4545" t="-3774" b="-11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Gekrümmte Verbindung 58">
            <a:extLst>
              <a:ext uri="{FF2B5EF4-FFF2-40B4-BE49-F238E27FC236}">
                <a16:creationId xmlns:a16="http://schemas.microsoft.com/office/drawing/2014/main" id="{A6B7687E-1E39-6D48-AE1C-8877B70ECB0D}"/>
              </a:ext>
            </a:extLst>
          </p:cNvPr>
          <p:cNvCxnSpPr>
            <a:cxnSpLocks/>
            <a:stCxn id="58" idx="3"/>
            <a:endCxn id="58" idx="2"/>
          </p:cNvCxnSpPr>
          <p:nvPr/>
        </p:nvCxnSpPr>
        <p:spPr>
          <a:xfrm flipH="1">
            <a:off x="5118083" y="5149666"/>
            <a:ext cx="553325" cy="323165"/>
          </a:xfrm>
          <a:prstGeom prst="curvedConnector4">
            <a:avLst>
              <a:gd name="adj1" fmla="val -41314"/>
              <a:gd name="adj2" fmla="val 170738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feld 59">
                <a:extLst>
                  <a:ext uri="{FF2B5EF4-FFF2-40B4-BE49-F238E27FC236}">
                    <a16:creationId xmlns:a16="http://schemas.microsoft.com/office/drawing/2014/main" id="{4A3DEC1F-1590-4F4B-B78F-4A09F26A9F1E}"/>
                  </a:ext>
                </a:extLst>
              </p:cNvPr>
              <p:cNvSpPr txBox="1"/>
              <p:nvPr/>
            </p:nvSpPr>
            <p:spPr>
              <a:xfrm>
                <a:off x="5716886" y="5507940"/>
                <a:ext cx="584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i="1" dirty="0" err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i="1" dirty="0" err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0" name="Textfeld 59">
                <a:extLst>
                  <a:ext uri="{FF2B5EF4-FFF2-40B4-BE49-F238E27FC236}">
                    <a16:creationId xmlns:a16="http://schemas.microsoft.com/office/drawing/2014/main" id="{4A3DEC1F-1590-4F4B-B78F-4A09F26A9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886" y="5507940"/>
                <a:ext cx="58490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Gerade Verbindung mit Pfeil 61">
            <a:extLst>
              <a:ext uri="{FF2B5EF4-FFF2-40B4-BE49-F238E27FC236}">
                <a16:creationId xmlns:a16="http://schemas.microsoft.com/office/drawing/2014/main" id="{FA85A668-46F0-D741-9B8F-AC048DD25909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2429637" y="5149666"/>
            <a:ext cx="21351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feld 66">
                <a:extLst>
                  <a:ext uri="{FF2B5EF4-FFF2-40B4-BE49-F238E27FC236}">
                    <a16:creationId xmlns:a16="http://schemas.microsoft.com/office/drawing/2014/main" id="{AAF72D6C-F2D4-C44F-9375-39F1ADE82C43}"/>
                  </a:ext>
                </a:extLst>
              </p:cNvPr>
              <p:cNvSpPr txBox="1"/>
              <p:nvPr/>
            </p:nvSpPr>
            <p:spPr>
              <a:xfrm>
                <a:off x="3201923" y="4742785"/>
                <a:ext cx="3644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7" name="Textfeld 66">
                <a:extLst>
                  <a:ext uri="{FF2B5EF4-FFF2-40B4-BE49-F238E27FC236}">
                    <a16:creationId xmlns:a16="http://schemas.microsoft.com/office/drawing/2014/main" id="{AAF72D6C-F2D4-C44F-9375-39F1ADE82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923" y="4742785"/>
                <a:ext cx="36445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7552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0B6137-C522-B449-A2E9-892242CE1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actions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F752F0-A551-4247-8750-B846F7D51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2D97A207-8A60-9D41-9EAA-B763ECBCBCB8}"/>
              </a:ext>
            </a:extLst>
          </p:cNvPr>
          <p:cNvGrpSpPr/>
          <p:nvPr/>
        </p:nvGrpSpPr>
        <p:grpSpPr>
          <a:xfrm>
            <a:off x="468313" y="3495817"/>
            <a:ext cx="7888588" cy="2332509"/>
            <a:chOff x="626069" y="2007292"/>
            <a:chExt cx="7888588" cy="2129504"/>
          </a:xfrm>
        </p:grpSpPr>
        <p:sp>
          <p:nvSpPr>
            <p:cNvPr id="40" name="object 5">
              <a:extLst>
                <a:ext uri="{FF2B5EF4-FFF2-40B4-BE49-F238E27FC236}">
                  <a16:creationId xmlns:a16="http://schemas.microsoft.com/office/drawing/2014/main" id="{3EE90E1A-03D8-CF4B-9332-D0AC74CAD254}"/>
                </a:ext>
              </a:extLst>
            </p:cNvPr>
            <p:cNvSpPr txBox="1"/>
            <p:nvPr/>
          </p:nvSpPr>
          <p:spPr>
            <a:xfrm>
              <a:off x="626069" y="2358782"/>
              <a:ext cx="7888588" cy="1778014"/>
            </a:xfrm>
            <a:prstGeom prst="rect">
              <a:avLst/>
            </a:prstGeom>
            <a:solidFill>
              <a:srgbClr val="FEFBF2"/>
            </a:solidFill>
          </p:spPr>
          <p:txBody>
            <a:bodyPr vert="horz" wrap="square" lIns="0" tIns="49076" rIns="0" bIns="0" rtlCol="0">
              <a:spAutoFit/>
            </a:bodyPr>
            <a:lstStyle/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</p:txBody>
        </p:sp>
        <p:sp>
          <p:nvSpPr>
            <p:cNvPr id="41" name="object 4">
              <a:extLst>
                <a:ext uri="{FF2B5EF4-FFF2-40B4-BE49-F238E27FC236}">
                  <a16:creationId xmlns:a16="http://schemas.microsoft.com/office/drawing/2014/main" id="{2715F049-33C7-484B-8367-8D05CDE6135E}"/>
                </a:ext>
              </a:extLst>
            </p:cNvPr>
            <p:cNvSpPr txBox="1"/>
            <p:nvPr/>
          </p:nvSpPr>
          <p:spPr>
            <a:xfrm>
              <a:off x="626069" y="2007292"/>
              <a:ext cx="7888588" cy="317209"/>
            </a:xfrm>
            <a:prstGeom prst="rect">
              <a:avLst/>
            </a:prstGeom>
            <a:solidFill>
              <a:srgbClr val="FABB00"/>
            </a:solidFill>
          </p:spPr>
          <p:txBody>
            <a:bodyPr vert="horz" wrap="square" lIns="0" tIns="8808" rIns="0" bIns="0" rtlCol="0">
              <a:spAutoFit/>
            </a:bodyPr>
            <a:lstStyle/>
            <a:p>
              <a:pPr marL="90603">
                <a:spcBef>
                  <a:spcPts val="69"/>
                </a:spcBef>
              </a:pPr>
              <a:r>
                <a:rPr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Example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(Transfer 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marble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from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basket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to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box)</a:t>
              </a:r>
              <a:endParaRPr sz="2200" dirty="0">
                <a:latin typeface="Myriad Pro" panose="020B0503030403020204" pitchFamily="34" charset="0"/>
                <a:cs typeface="Tahoma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2D73CC40-4F9C-4243-B5D8-DBD0EC8EA16B}"/>
                  </a:ext>
                </a:extLst>
              </p:cNvPr>
              <p:cNvSpPr txBox="1"/>
              <p:nvPr/>
            </p:nvSpPr>
            <p:spPr>
              <a:xfrm>
                <a:off x="1595038" y="4200407"/>
                <a:ext cx="1814151" cy="9233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pre</a:t>
                </a:r>
                <a:r>
                  <a:rPr lang="de-DE" dirty="0">
                    <a:solidFill>
                      <a:schemeClr val="tx1"/>
                    </a:solidFill>
                  </a:rPr>
                  <a:t>:   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𝑖𝑛𝐵𝑎𝑠𝑘𝑒𝑡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post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𝑖𝑛𝐵𝑎𝑠𝑘𝑒𝑡</m:t>
                    </m:r>
                  </m:oMath>
                </a14:m>
                <a:endParaRPr lang="de-DE" b="0" dirty="0"/>
              </a:p>
              <a:p>
                <a:r>
                  <a:rPr lang="de-DE" dirty="0"/>
                  <a:t>            </a:t>
                </a:r>
                <a:r>
                  <a:rPr lang="de-DE" dirty="0" err="1"/>
                  <a:t>inBox</a:t>
                </a:r>
                <a:r>
                  <a:rPr lang="de-DE" dirty="0"/>
                  <a:t> </a:t>
                </a:r>
              </a:p>
            </p:txBody>
          </p:sp>
        </mc:Choice>
        <mc:Fallback xmlns="">
          <p:sp>
            <p:nvSpPr>
              <p:cNvPr id="48" name="Textfeld 47">
                <a:extLst>
                  <a:ext uri="{FF2B5EF4-FFF2-40B4-BE49-F238E27FC236}">
                    <a16:creationId xmlns:a16="http://schemas.microsoft.com/office/drawing/2014/main" id="{2D73CC40-4F9C-4243-B5D8-DBD0EC8EA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038" y="4200407"/>
                <a:ext cx="1814151" cy="923330"/>
              </a:xfrm>
              <a:prstGeom prst="rect">
                <a:avLst/>
              </a:prstGeom>
              <a:blipFill>
                <a:blip r:embed="rId2"/>
                <a:stretch>
                  <a:fillRect l="-2778" t="-2667" b="-8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A70AD670-F6FB-CE43-B354-4D4B6876905D}"/>
              </a:ext>
            </a:extLst>
          </p:cNvPr>
          <p:cNvCxnSpPr>
            <a:cxnSpLocks/>
            <a:endCxn id="48" idx="1"/>
          </p:cNvCxnSpPr>
          <p:nvPr/>
        </p:nvCxnSpPr>
        <p:spPr>
          <a:xfrm>
            <a:off x="1043608" y="4662072"/>
            <a:ext cx="55143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krümmte Verbindung 49">
            <a:extLst>
              <a:ext uri="{FF2B5EF4-FFF2-40B4-BE49-F238E27FC236}">
                <a16:creationId xmlns:a16="http://schemas.microsoft.com/office/drawing/2014/main" id="{52D422D6-CF60-DC41-A84B-CD98F9ADED7A}"/>
              </a:ext>
            </a:extLst>
          </p:cNvPr>
          <p:cNvCxnSpPr>
            <a:cxnSpLocks/>
            <a:stCxn id="48" idx="3"/>
            <a:endCxn id="48" idx="2"/>
          </p:cNvCxnSpPr>
          <p:nvPr/>
        </p:nvCxnSpPr>
        <p:spPr>
          <a:xfrm flipH="1">
            <a:off x="2502114" y="4662072"/>
            <a:ext cx="907075" cy="461665"/>
          </a:xfrm>
          <a:prstGeom prst="curvedConnector4">
            <a:avLst>
              <a:gd name="adj1" fmla="val -25202"/>
              <a:gd name="adj2" fmla="val 149516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feld 56">
                <a:extLst>
                  <a:ext uri="{FF2B5EF4-FFF2-40B4-BE49-F238E27FC236}">
                    <a16:creationId xmlns:a16="http://schemas.microsoft.com/office/drawing/2014/main" id="{FAABD151-6C25-064E-BA8A-C9EAB6748CA4}"/>
                  </a:ext>
                </a:extLst>
              </p:cNvPr>
              <p:cNvSpPr txBox="1"/>
              <p:nvPr/>
            </p:nvSpPr>
            <p:spPr>
              <a:xfrm>
                <a:off x="3361815" y="5291916"/>
                <a:ext cx="3682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7" name="Textfeld 56">
                <a:extLst>
                  <a:ext uri="{FF2B5EF4-FFF2-40B4-BE49-F238E27FC236}">
                    <a16:creationId xmlns:a16="http://schemas.microsoft.com/office/drawing/2014/main" id="{FAABD151-6C25-064E-BA8A-C9EAB6748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815" y="5291916"/>
                <a:ext cx="36824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feld 57">
                <a:extLst>
                  <a:ext uri="{FF2B5EF4-FFF2-40B4-BE49-F238E27FC236}">
                    <a16:creationId xmlns:a16="http://schemas.microsoft.com/office/drawing/2014/main" id="{583DF514-0687-324D-AB08-5B1FA1810E11}"/>
                  </a:ext>
                </a:extLst>
              </p:cNvPr>
              <p:cNvSpPr txBox="1"/>
              <p:nvPr/>
            </p:nvSpPr>
            <p:spPr>
              <a:xfrm>
                <a:off x="4622641" y="4366845"/>
                <a:ext cx="1106650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pre</a:t>
                </a:r>
                <a:r>
                  <a:rPr lang="de-DE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post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58" name="Textfeld 57">
                <a:extLst>
                  <a:ext uri="{FF2B5EF4-FFF2-40B4-BE49-F238E27FC236}">
                    <a16:creationId xmlns:a16="http://schemas.microsoft.com/office/drawing/2014/main" id="{583DF514-0687-324D-AB08-5B1FA1810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641" y="4366845"/>
                <a:ext cx="1106650" cy="646331"/>
              </a:xfrm>
              <a:prstGeom prst="rect">
                <a:avLst/>
              </a:prstGeom>
              <a:blipFill>
                <a:blip r:embed="rId4"/>
                <a:stretch>
                  <a:fillRect l="-3371" t="-3774" b="-11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Gekrümmte Verbindung 58">
            <a:extLst>
              <a:ext uri="{FF2B5EF4-FFF2-40B4-BE49-F238E27FC236}">
                <a16:creationId xmlns:a16="http://schemas.microsoft.com/office/drawing/2014/main" id="{A6B7687E-1E39-6D48-AE1C-8877B70ECB0D}"/>
              </a:ext>
            </a:extLst>
          </p:cNvPr>
          <p:cNvCxnSpPr>
            <a:cxnSpLocks/>
            <a:stCxn id="58" idx="3"/>
            <a:endCxn id="58" idx="2"/>
          </p:cNvCxnSpPr>
          <p:nvPr/>
        </p:nvCxnSpPr>
        <p:spPr>
          <a:xfrm flipH="1">
            <a:off x="5175966" y="4690011"/>
            <a:ext cx="553325" cy="323165"/>
          </a:xfrm>
          <a:prstGeom prst="curvedConnector4">
            <a:avLst>
              <a:gd name="adj1" fmla="val -41314"/>
              <a:gd name="adj2" fmla="val 170738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feld 59">
                <a:extLst>
                  <a:ext uri="{FF2B5EF4-FFF2-40B4-BE49-F238E27FC236}">
                    <a16:creationId xmlns:a16="http://schemas.microsoft.com/office/drawing/2014/main" id="{4A3DEC1F-1590-4F4B-B78F-4A09F26A9F1E}"/>
                  </a:ext>
                </a:extLst>
              </p:cNvPr>
              <p:cNvSpPr txBox="1"/>
              <p:nvPr/>
            </p:nvSpPr>
            <p:spPr>
              <a:xfrm>
                <a:off x="5508104" y="5291916"/>
                <a:ext cx="584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i="1" dirty="0" err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i="1" dirty="0" err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0" name="Textfeld 59">
                <a:extLst>
                  <a:ext uri="{FF2B5EF4-FFF2-40B4-BE49-F238E27FC236}">
                    <a16:creationId xmlns:a16="http://schemas.microsoft.com/office/drawing/2014/main" id="{4A3DEC1F-1590-4F4B-B78F-4A09F26A9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5291916"/>
                <a:ext cx="58490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Gerade Verbindung mit Pfeil 61">
            <a:extLst>
              <a:ext uri="{FF2B5EF4-FFF2-40B4-BE49-F238E27FC236}">
                <a16:creationId xmlns:a16="http://schemas.microsoft.com/office/drawing/2014/main" id="{FA85A668-46F0-D741-9B8F-AC048DD25909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3409189" y="4662072"/>
            <a:ext cx="12134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E8369C36-75F7-394C-9C6C-D5A9B7DAE037}"/>
                  </a:ext>
                </a:extLst>
              </p:cNvPr>
              <p:cNvSpPr txBox="1"/>
              <p:nvPr/>
            </p:nvSpPr>
            <p:spPr>
              <a:xfrm>
                <a:off x="469878" y="1414306"/>
                <a:ext cx="6583982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600" dirty="0" err="1"/>
                  <a:t>Assume</a:t>
                </a:r>
                <a:r>
                  <a:rPr lang="de-DE" sz="2600" dirty="0"/>
                  <a:t> </a:t>
                </a:r>
                <a:r>
                  <a:rPr lang="de-DE" sz="2600" dirty="0" err="1"/>
                  <a:t>that</a:t>
                </a:r>
                <a:r>
                  <a:rPr lang="de-DE" sz="2600" dirty="0"/>
                  <a:t> </a:t>
                </a:r>
                <a:r>
                  <a:rPr lang="de-DE" sz="2600" dirty="0" err="1"/>
                  <a:t>agent</a:t>
                </a:r>
                <a:r>
                  <a:rPr lang="de-DE" sz="2600" dirty="0"/>
                  <a:t> </a:t>
                </a:r>
                <a14:m>
                  <m:oMath xmlns:m="http://schemas.openxmlformats.org/officeDocument/2006/math">
                    <m:r>
                      <a:rPr lang="de-DE" sz="2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600" dirty="0" err="1"/>
                  <a:t>transfers</a:t>
                </a:r>
                <a:r>
                  <a:rPr lang="de-DE" sz="2600" dirty="0"/>
                  <a:t> a </a:t>
                </a:r>
                <a:r>
                  <a:rPr lang="de-DE" sz="2600" dirty="0" err="1"/>
                  <a:t>marble</a:t>
                </a:r>
                <a:r>
                  <a:rPr lang="de-DE" sz="2600" dirty="0"/>
                  <a:t> </a:t>
                </a:r>
                <a:r>
                  <a:rPr lang="de-DE" sz="2600" dirty="0" err="1"/>
                  <a:t>from</a:t>
                </a:r>
                <a:r>
                  <a:rPr lang="de-DE" sz="2600" dirty="0"/>
                  <a:t> a</a:t>
                </a:r>
              </a:p>
              <a:p>
                <a:r>
                  <a:rPr lang="de-DE" sz="2600" dirty="0"/>
                  <a:t> </a:t>
                </a:r>
                <a:r>
                  <a:rPr lang="de-DE" sz="2600" dirty="0" err="1"/>
                  <a:t>basket</a:t>
                </a:r>
                <a:r>
                  <a:rPr lang="de-DE" sz="2600" dirty="0"/>
                  <a:t> </a:t>
                </a:r>
                <a:r>
                  <a:rPr lang="de-DE" sz="2600" dirty="0" err="1"/>
                  <a:t>to</a:t>
                </a:r>
                <a:r>
                  <a:rPr lang="de-DE" sz="2600" dirty="0"/>
                  <a:t> a box -  not </a:t>
                </a:r>
                <a:r>
                  <a:rPr lang="de-DE" sz="2600" dirty="0" err="1"/>
                  <a:t>seen</a:t>
                </a:r>
                <a:r>
                  <a:rPr lang="de-DE" sz="2600" dirty="0"/>
                  <a:t> </a:t>
                </a:r>
                <a:r>
                  <a:rPr lang="de-DE" sz="2600" dirty="0" err="1"/>
                  <a:t>by</a:t>
                </a:r>
                <a:r>
                  <a:rPr lang="de-DE" sz="2600" dirty="0"/>
                  <a:t> </a:t>
                </a:r>
                <a:r>
                  <a:rPr lang="de-DE" sz="2600" dirty="0" err="1"/>
                  <a:t>agent</a:t>
                </a:r>
                <a:r>
                  <a:rPr lang="de-DE" sz="2600" dirty="0"/>
                  <a:t> </a:t>
                </a:r>
                <a14:m>
                  <m:oMath xmlns:m="http://schemas.openxmlformats.org/officeDocument/2006/math">
                    <m:r>
                      <a:rPr lang="de-DE" sz="2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de-DE" sz="2600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E8369C36-75F7-394C-9C6C-D5A9B7DAE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78" y="1414306"/>
                <a:ext cx="6583982" cy="892552"/>
              </a:xfrm>
              <a:prstGeom prst="rect">
                <a:avLst/>
              </a:prstGeom>
              <a:blipFill>
                <a:blip r:embed="rId6"/>
                <a:stretch>
                  <a:fillRect l="-1538" t="-5634" r="-577" b="-169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3ADF0C5E-F1F0-444F-B383-0C880C37A386}"/>
                  </a:ext>
                </a:extLst>
              </p:cNvPr>
              <p:cNvSpPr txBox="1"/>
              <p:nvPr/>
            </p:nvSpPr>
            <p:spPr>
              <a:xfrm>
                <a:off x="3843718" y="4293096"/>
                <a:ext cx="3682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3ADF0C5E-F1F0-444F-B383-0C880C37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718" y="4293096"/>
                <a:ext cx="36824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8575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E8EC96-FA29-8549-A04F-94E37A8B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Formal Definition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0DA7CD0-D10F-8A4C-B62C-0D2BCE4D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1928B79-C04D-144A-9AC8-C767D504B33A}"/>
              </a:ext>
            </a:extLst>
          </p:cNvPr>
          <p:cNvGrpSpPr/>
          <p:nvPr/>
        </p:nvGrpSpPr>
        <p:grpSpPr>
          <a:xfrm>
            <a:off x="452897" y="1700808"/>
            <a:ext cx="7909964" cy="4255273"/>
            <a:chOff x="446936" y="2779849"/>
            <a:chExt cx="7909964" cy="4255273"/>
          </a:xfrm>
        </p:grpSpPr>
        <p:sp>
          <p:nvSpPr>
            <p:cNvPr id="22" name="object 4">
              <a:extLst>
                <a:ext uri="{FF2B5EF4-FFF2-40B4-BE49-F238E27FC236}">
                  <a16:creationId xmlns:a16="http://schemas.microsoft.com/office/drawing/2014/main" id="{FB6F757C-90B3-0B46-A5DC-11EB121B75FD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bject 5">
                  <a:extLst>
                    <a:ext uri="{FF2B5EF4-FFF2-40B4-BE49-F238E27FC236}">
                      <a16:creationId xmlns:a16="http://schemas.microsoft.com/office/drawing/2014/main" id="{9A86BE69-AA97-6647-B6A4-6C174F568C32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3846241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An </a:t>
                  </a:r>
                  <a:r>
                    <a:rPr lang="de-DE" sz="2200" spc="-119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event</a:t>
                  </a:r>
                  <a:r>
                    <a:rPr lang="de-DE" sz="2200" spc="-119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19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model</a:t>
                  </a:r>
                  <a14:m>
                    <m:oMath xmlns:m="http://schemas.openxmlformats.org/officeDocument/2006/math">
                      <m:r>
                        <a:rPr lang="de-DE" sz="2200" b="0" i="0" spc="-119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</m:t>
                      </m:r>
                      <m:r>
                        <a:rPr lang="de-DE" sz="2200" i="1" spc="-119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ℰ</m:t>
                      </m:r>
                      <m:r>
                        <a:rPr lang="de-DE" sz="2200" b="0" i="1" spc="-119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  <a:cs typeface="Tahoma"/>
                        </a:rPr>
                        <m:t>=</m:t>
                      </m:r>
                      <m:d>
                        <m:dPr>
                          <m:ctrlPr>
                            <a:rPr lang="de-DE" sz="2200" b="0" i="1" spc="-119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19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𝐸</m:t>
                          </m:r>
                          <m:r>
                            <a:rPr lang="de-DE" sz="2200" b="0" i="1" spc="-119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, </m:t>
                          </m:r>
                          <m:sSub>
                            <m:sSubPr>
                              <m:ctrlPr>
                                <a:rPr lang="de-DE" sz="2200" b="0" i="1" spc="-119" smtClean="0">
                                  <a:solidFill>
                                    <a:srgbClr val="032EF0"/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de-DE" sz="2200" b="0" i="1" spc="-119" smtClean="0">
                                      <a:solidFill>
                                        <a:srgbClr val="032EF0"/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de-DE" sz="2200" b="0" i="1" spc="-119" smtClean="0">
                                          <a:solidFill>
                                            <a:srgbClr val="032EF0"/>
                                          </a:solidFill>
                                          <a:latin typeface="Cambria Math" panose="02040503050406030204" pitchFamily="18" charset="0"/>
                                          <a:cs typeface="Tahoma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200" b="0" i="1" spc="-119" smtClean="0">
                                          <a:solidFill>
                                            <a:srgbClr val="032EF0"/>
                                          </a:solidFill>
                                          <a:latin typeface="Cambria Math" panose="02040503050406030204" pitchFamily="18" charset="0"/>
                                          <a:cs typeface="Tahoma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de-DE" sz="2200" b="0" i="1" spc="-119" smtClean="0">
                                          <a:solidFill>
                                            <a:srgbClr val="032EF0"/>
                                          </a:solidFill>
                                          <a:latin typeface="Cambria Math" panose="02040503050406030204" pitchFamily="18" charset="0"/>
                                          <a:cs typeface="Tahoma"/>
                                        </a:rPr>
                                        <m:t>𝑎</m:t>
                                      </m:r>
                                    </m:sub>
                                    <m:sup>
                                      <m:r>
                                        <a:rPr lang="de-DE" sz="2200" b="0" i="1" spc="-119" smtClean="0">
                                          <a:solidFill>
                                            <a:srgbClr val="032EF0"/>
                                          </a:solidFill>
                                          <a:latin typeface="Cambria Math" panose="02040503050406030204" pitchFamily="18" charset="0"/>
                                          <a:cs typeface="Tahoma"/>
                                        </a:rPr>
                                        <m:t>𝐸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de-DE" sz="2200" b="0" i="1" spc="-119" smtClean="0">
                                  <a:solidFill>
                                    <a:srgbClr val="032EF0"/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𝑎</m:t>
                              </m:r>
                              <m:r>
                                <a:rPr lang="de-DE" sz="2200" b="0" i="1" spc="-119" smtClean="0">
                                  <a:solidFill>
                                    <a:srgbClr val="032EF0"/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∈</m:t>
                              </m:r>
                              <m:r>
                                <a:rPr lang="de-DE" sz="2200" b="0" i="1" spc="-119" smtClean="0">
                                  <a:solidFill>
                                    <a:srgbClr val="032EF0"/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𝐴𝐺𝑇</m:t>
                              </m:r>
                              <m:r>
                                <a:rPr lang="de-DE" sz="2200" b="0" i="1" spc="-119" smtClean="0">
                                  <a:solidFill>
                                    <a:srgbClr val="032EF0"/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 </m:t>
                              </m:r>
                            </m:sub>
                          </m:sSub>
                          <m:r>
                            <a:rPr lang="de-DE" sz="2200" b="0" i="1" spc="-119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, </m:t>
                          </m:r>
                          <m:r>
                            <a:rPr lang="de-DE" sz="2200" b="0" i="1" spc="-119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𝑝𝑟𝑒</m:t>
                          </m:r>
                          <m:r>
                            <a:rPr lang="de-DE" sz="2200" b="0" i="1" spc="-119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, </m:t>
                          </m:r>
                          <m:r>
                            <a:rPr lang="de-DE" sz="2200" b="0" i="1" spc="-119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𝑝𝑜𝑠𝑡</m:t>
                          </m:r>
                        </m:e>
                      </m:d>
                    </m:oMath>
                  </a14:m>
                  <a:r>
                    <a:rPr lang="de-DE" sz="2200" spc="-119" dirty="0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19" dirty="0" err="1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200" spc="-119" dirty="0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 a  </a:t>
                  </a:r>
                  <a:r>
                    <a:rPr lang="de-DE" sz="2200" spc="-119" dirty="0" err="1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tuple</a:t>
                  </a:r>
                  <a:r>
                    <a:rPr lang="de-DE" sz="2200" spc="-119" dirty="0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19" dirty="0" err="1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where</a:t>
                  </a:r>
                  <a:endParaRPr lang="de-DE" sz="2200" spc="-119" dirty="0">
                    <a:solidFill>
                      <a:schemeClr val="tx1"/>
                    </a:solidFill>
                    <a:latin typeface="Myriad Pro" panose="020B0503030403020204" pitchFamily="34" charset="0"/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𝐸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𝑒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pPr>
                            <m:e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′</m:t>
                              </m:r>
                            </m:sup>
                          </m:sSup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,…</m:t>
                          </m:r>
                        </m:e>
                      </m:d>
                    </m:oMath>
                  </a14:m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is</a:t>
                  </a:r>
                  <a:r>
                    <a:rPr lang="de-DE" sz="2200" spc="-129" dirty="0">
                      <a:cs typeface="Tahoma"/>
                    </a:rPr>
                    <a:t> a non-</a:t>
                  </a:r>
                  <a:r>
                    <a:rPr lang="de-DE" sz="2200" spc="-129" dirty="0" err="1">
                      <a:cs typeface="Tahoma"/>
                    </a:rPr>
                    <a:t>empty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set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of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possible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events</a:t>
                  </a:r>
                  <a:endParaRPr lang="de-DE" sz="2200" spc="-129" dirty="0"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sSubSup>
                        <m:sSubSup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Sup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𝑅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  <m:sup>
                          <m:r>
                            <a:rPr lang="de-DE" sz="2200" i="1" spc="-11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ℰ</m:t>
                          </m:r>
                        </m:sup>
                      </m:sSubSup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⊆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𝐸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 ×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𝐸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is</a:t>
                  </a:r>
                  <a:r>
                    <a:rPr lang="de-DE" sz="2200" spc="-129" dirty="0">
                      <a:cs typeface="Tahoma"/>
                    </a:rPr>
                    <a:t> an </a:t>
                  </a:r>
                  <a:r>
                    <a:rPr lang="de-DE" sz="2200" spc="-129" dirty="0" err="1">
                      <a:cs typeface="Tahoma"/>
                    </a:rPr>
                    <a:t>accessibility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relation</a:t>
                  </a:r>
                  <a:r>
                    <a:rPr lang="de-DE" sz="2200" spc="-129" dirty="0">
                      <a:cs typeface="Tahoma"/>
                    </a:rPr>
                    <a:t> on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𝐸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for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agent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𝑎</m:t>
                      </m:r>
                    </m:oMath>
                  </a14:m>
                  <a:endParaRPr lang="de-DE" sz="2200" spc="-129" dirty="0"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𝑝𝑟𝑒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: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𝐸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→</m:t>
                      </m:r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i="1" spc="-11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ℒ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𝐸𝐿</m:t>
                          </m:r>
                        </m:sub>
                      </m:sSub>
                    </m:oMath>
                  </a14:m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is</a:t>
                  </a:r>
                  <a:r>
                    <a:rPr lang="de-DE" sz="2200" spc="-129" dirty="0">
                      <a:cs typeface="Tahoma"/>
                    </a:rPr>
                    <a:t> a </a:t>
                  </a:r>
                  <a:r>
                    <a:rPr lang="de-DE" sz="2200" spc="-129" dirty="0" err="1">
                      <a:cs typeface="Tahoma"/>
                    </a:rPr>
                    <a:t>precondition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function</a:t>
                  </a:r>
                  <a:endParaRPr lang="de-DE" sz="2200" spc="-129" dirty="0"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200" i="1" spc="-129">
                          <a:latin typeface="Cambria Math" panose="02040503050406030204" pitchFamily="18" charset="0"/>
                          <a:cs typeface="Tahoma"/>
                        </a:rPr>
                        <m:t>𝑝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𝑜𝑠𝑡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cs typeface="Tahoma"/>
                        </a:rPr>
                        <m:t>: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cs typeface="Tahoma"/>
                        </a:rPr>
                        <m:t>𝐸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×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𝐴𝑃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cs typeface="Tahoma"/>
                        </a:rPr>
                        <m:t>→</m:t>
                      </m:r>
                      <m:sSub>
                        <m:sSubPr>
                          <m:ctrlPr>
                            <a:rPr lang="de-DE" sz="2200" i="1" spc="-129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i="1" spc="-11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ℒ</m:t>
                          </m:r>
                        </m:e>
                        <m:sub>
                          <m:r>
                            <a:rPr lang="de-DE" sz="2200" i="1" spc="-129">
                              <a:latin typeface="Cambria Math" panose="02040503050406030204" pitchFamily="18" charset="0"/>
                              <a:cs typeface="Tahoma"/>
                            </a:rPr>
                            <m:t>𝐸𝐿</m:t>
                          </m:r>
                        </m:sub>
                      </m:sSub>
                    </m:oMath>
                  </a14:m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is</a:t>
                  </a:r>
                  <a:r>
                    <a:rPr lang="de-DE" sz="2200" spc="-129" dirty="0">
                      <a:cs typeface="Tahoma"/>
                    </a:rPr>
                    <a:t> a </a:t>
                  </a:r>
                  <a:r>
                    <a:rPr lang="de-DE" sz="2200" spc="-129" dirty="0" err="1">
                      <a:cs typeface="Tahoma"/>
                    </a:rPr>
                    <a:t>postcondition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function</a:t>
                  </a:r>
                  <a:endParaRPr lang="de-DE" sz="2200" spc="-129" dirty="0">
                    <a:cs typeface="Tahoma"/>
                  </a:endParaRP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>
                      <a:cs typeface="Tahoma"/>
                    </a:rPr>
                    <a:t>A pair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(</m:t>
                      </m:r>
                      <m:r>
                        <a:rPr lang="de-DE" sz="2200" i="1" spc="-11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ℰ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,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𝑒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)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is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called</a:t>
                  </a:r>
                  <a:r>
                    <a:rPr lang="de-DE" sz="2200" spc="-129" dirty="0">
                      <a:cs typeface="Tahoma"/>
                    </a:rPr>
                    <a:t> an </a:t>
                  </a:r>
                  <a:r>
                    <a:rPr lang="de-DE" sz="2200" spc="-129" dirty="0">
                      <a:solidFill>
                        <a:srgbClr val="032EF0"/>
                      </a:solidFill>
                      <a:cs typeface="Tahoma"/>
                    </a:rPr>
                    <a:t>action </a:t>
                  </a:r>
                  <a:r>
                    <a:rPr lang="de-DE" sz="2200" spc="-129" dirty="0">
                      <a:cs typeface="Tahoma"/>
                    </a:rPr>
                    <a:t>where </a:t>
                  </a:r>
                  <a14:m>
                    <m:oMath xmlns:m="http://schemas.openxmlformats.org/officeDocument/2006/math">
                      <m:r>
                        <a:rPr lang="de-DE" sz="2200" i="1" spc="-129" dirty="0" smtClean="0">
                          <a:latin typeface="Cambria Math" panose="02040503050406030204" pitchFamily="18" charset="0"/>
                          <a:cs typeface="Tahoma"/>
                        </a:rPr>
                        <m:t>𝑒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represents </a:t>
                  </a:r>
                  <a:r>
                    <a:rPr lang="de-DE" sz="2200" spc="-129" dirty="0" err="1">
                      <a:cs typeface="Tahoma"/>
                    </a:rPr>
                    <a:t>the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actual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event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of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i="1" spc="-11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ℰ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𝑒</m:t>
                          </m:r>
                        </m:e>
                      </m:d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endParaRPr lang="de-DE" sz="2200" b="0" spc="-129" dirty="0">
                    <a:cs typeface="Tahoma"/>
                  </a:endParaRP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>
                      <a:cs typeface="Tahoma"/>
                    </a:rPr>
                    <a:t>A pair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i="1" spc="-11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ℰ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,</m:t>
                      </m:r>
                    </m:oMath>
                  </a14:m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for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𝐸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0</m:t>
                          </m:r>
                        </m:sub>
                      </m:sSub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⊆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𝐸</m:t>
                      </m:r>
                    </m:oMath>
                  </a14:m>
                  <a:r>
                    <a:rPr lang="de-DE" sz="2200" b="0" spc="-129" dirty="0">
                      <a:cs typeface="Tahoma"/>
                    </a:rPr>
                    <a:t>, </a:t>
                  </a:r>
                  <a:r>
                    <a:rPr lang="de-DE" sz="2200" b="0" spc="-129" dirty="0" err="1">
                      <a:cs typeface="Tahoma"/>
                    </a:rPr>
                    <a:t>is</a:t>
                  </a:r>
                  <a:r>
                    <a:rPr lang="de-DE" sz="2200" b="0" spc="-129" dirty="0">
                      <a:cs typeface="Tahoma"/>
                    </a:rPr>
                    <a:t> a </a:t>
                  </a:r>
                  <a:r>
                    <a:rPr lang="de-DE" sz="2200" b="0" spc="-129" dirty="0">
                      <a:solidFill>
                        <a:srgbClr val="032EF0"/>
                      </a:solidFill>
                      <a:cs typeface="Tahoma"/>
                    </a:rPr>
                    <a:t>non-</a:t>
                  </a:r>
                  <a:r>
                    <a:rPr lang="de-DE" sz="2200" b="0" spc="-129" dirty="0" err="1">
                      <a:solidFill>
                        <a:srgbClr val="032EF0"/>
                      </a:solidFill>
                      <a:cs typeface="Tahoma"/>
                    </a:rPr>
                    <a:t>deterministic</a:t>
                  </a:r>
                  <a:r>
                    <a:rPr lang="de-DE" sz="2200" b="0" spc="-129" dirty="0">
                      <a:solidFill>
                        <a:srgbClr val="032EF0"/>
                      </a:solidFill>
                      <a:cs typeface="Tahoma"/>
                    </a:rPr>
                    <a:t> </a:t>
                  </a:r>
                  <a:r>
                    <a:rPr lang="de-DE" sz="2200" b="0" spc="-129" dirty="0" err="1">
                      <a:solidFill>
                        <a:srgbClr val="032EF0"/>
                      </a:solidFill>
                      <a:cs typeface="Tahoma"/>
                    </a:rPr>
                    <a:t>action</a:t>
                  </a:r>
                  <a:r>
                    <a:rPr lang="de-DE" sz="2200" b="0" spc="-129" dirty="0">
                      <a:cs typeface="Tahoma"/>
                    </a:rPr>
                    <a:t>. The </a:t>
                  </a:r>
                  <a:r>
                    <a:rPr lang="de-DE" sz="2200" b="0" spc="-129" dirty="0" err="1">
                      <a:cs typeface="Tahoma"/>
                    </a:rPr>
                    <a:t>set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𝐸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is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the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set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of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solidFill>
                        <a:srgbClr val="032EF0"/>
                      </a:solidFill>
                      <a:cs typeface="Tahoma"/>
                    </a:rPr>
                    <a:t>triggerable</a:t>
                  </a:r>
                  <a:r>
                    <a:rPr lang="de-DE" sz="2200" b="0" spc="-129" dirty="0">
                      <a:solidFill>
                        <a:srgbClr val="032EF0"/>
                      </a:solidFill>
                      <a:cs typeface="Tahoma"/>
                    </a:rPr>
                    <a:t> </a:t>
                  </a:r>
                  <a:r>
                    <a:rPr lang="de-DE" sz="2200" b="0" spc="-129" dirty="0" err="1">
                      <a:solidFill>
                        <a:srgbClr val="032EF0"/>
                      </a:solidFill>
                      <a:cs typeface="Tahoma"/>
                    </a:rPr>
                    <a:t>events</a:t>
                  </a:r>
                  <a:r>
                    <a:rPr lang="de-DE" sz="2200" b="0" spc="-129" dirty="0">
                      <a:cs typeface="Tahoma"/>
                    </a:rPr>
                    <a:t>. </a:t>
                  </a:r>
                </a:p>
              </p:txBody>
            </p:sp>
          </mc:Choice>
          <mc:Fallback xmlns="">
            <p:sp>
              <p:nvSpPr>
                <p:cNvPr id="23" name="object 5">
                  <a:extLst>
                    <a:ext uri="{FF2B5EF4-FFF2-40B4-BE49-F238E27FC236}">
                      <a16:creationId xmlns:a16="http://schemas.microsoft.com/office/drawing/2014/main" id="{9A86BE69-AA97-6647-B6A4-6C174F568C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3846241"/>
                </a:xfrm>
                <a:prstGeom prst="rect">
                  <a:avLst/>
                </a:prstGeom>
                <a:blipFill>
                  <a:blip r:embed="rId3"/>
                  <a:stretch>
                    <a:fillRect l="-965" t="-1320" b="-363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1820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8CC519-D8D4-0F4A-ADE8-B4C5CC19B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EDC330E-C582-954F-85D3-99F452783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470D1231-9772-6B4F-81BB-F5CAAABCDECD}"/>
              </a:ext>
            </a:extLst>
          </p:cNvPr>
          <p:cNvGrpSpPr/>
          <p:nvPr/>
        </p:nvGrpSpPr>
        <p:grpSpPr>
          <a:xfrm>
            <a:off x="323528" y="1196752"/>
            <a:ext cx="7888588" cy="1942658"/>
            <a:chOff x="626069" y="2007292"/>
            <a:chExt cx="7888588" cy="1773583"/>
          </a:xfrm>
        </p:grpSpPr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E3B1C157-24D1-7C47-BFD1-FCD7B106B93A}"/>
                </a:ext>
              </a:extLst>
            </p:cNvPr>
            <p:cNvSpPr txBox="1"/>
            <p:nvPr/>
          </p:nvSpPr>
          <p:spPr>
            <a:xfrm>
              <a:off x="626069" y="2358782"/>
              <a:ext cx="7888588" cy="1422093"/>
            </a:xfrm>
            <a:prstGeom prst="rect">
              <a:avLst/>
            </a:prstGeom>
            <a:solidFill>
              <a:srgbClr val="FEFBF2"/>
            </a:solidFill>
          </p:spPr>
          <p:txBody>
            <a:bodyPr vert="horz" wrap="square" lIns="0" tIns="49076" rIns="0" bIns="0" rtlCol="0">
              <a:spAutoFit/>
            </a:bodyPr>
            <a:lstStyle/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6C118F33-E87B-EB46-8A88-6EA7BAAAAA15}"/>
                </a:ext>
              </a:extLst>
            </p:cNvPr>
            <p:cNvSpPr txBox="1"/>
            <p:nvPr/>
          </p:nvSpPr>
          <p:spPr>
            <a:xfrm>
              <a:off x="626069" y="2007292"/>
              <a:ext cx="7888588" cy="317209"/>
            </a:xfrm>
            <a:prstGeom prst="rect">
              <a:avLst/>
            </a:prstGeom>
            <a:solidFill>
              <a:srgbClr val="FABB00"/>
            </a:solidFill>
          </p:spPr>
          <p:txBody>
            <a:bodyPr vert="horz" wrap="square" lIns="0" tIns="8808" rIns="0" bIns="0" rtlCol="0">
              <a:spAutoFit/>
            </a:bodyPr>
            <a:lstStyle/>
            <a:p>
              <a:pPr marL="90603">
                <a:spcBef>
                  <a:spcPts val="69"/>
                </a:spcBef>
              </a:pPr>
              <a:r>
                <a:rPr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Example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(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Deterministic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action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= single-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pointed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event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model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)</a:t>
              </a:r>
              <a:endParaRPr sz="2200" dirty="0">
                <a:latin typeface="Myriad Pro" panose="020B0503030403020204" pitchFamily="34" charset="0"/>
                <a:cs typeface="Tahoma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EF1B6B58-F188-C943-97F0-9B7E886B6FFC}"/>
                  </a:ext>
                </a:extLst>
              </p:cNvPr>
              <p:cNvSpPr txBox="1"/>
              <p:nvPr/>
            </p:nvSpPr>
            <p:spPr>
              <a:xfrm>
                <a:off x="1243486" y="1988868"/>
                <a:ext cx="1316579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pre</a:t>
                </a:r>
                <a:r>
                  <a:rPr lang="de-DE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post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EF1B6B58-F188-C943-97F0-9B7E886B6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486" y="1988868"/>
                <a:ext cx="1316579" cy="646331"/>
              </a:xfrm>
              <a:prstGeom prst="rect">
                <a:avLst/>
              </a:prstGeom>
              <a:blipFill>
                <a:blip r:embed="rId2"/>
                <a:stretch>
                  <a:fillRect l="-2830" t="-3846" b="-134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F08C4FB3-FFB2-A24E-87A8-8A036DE7F43F}"/>
              </a:ext>
            </a:extLst>
          </p:cNvPr>
          <p:cNvCxnSpPr>
            <a:endCxn id="8" idx="1"/>
          </p:cNvCxnSpPr>
          <p:nvPr/>
        </p:nvCxnSpPr>
        <p:spPr>
          <a:xfrm>
            <a:off x="739430" y="2312033"/>
            <a:ext cx="50405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krümmte Verbindung 9">
            <a:extLst>
              <a:ext uri="{FF2B5EF4-FFF2-40B4-BE49-F238E27FC236}">
                <a16:creationId xmlns:a16="http://schemas.microsoft.com/office/drawing/2014/main" id="{B357B7C4-5F12-2B46-ADB9-909902D269FE}"/>
              </a:ext>
            </a:extLst>
          </p:cNvPr>
          <p:cNvCxnSpPr>
            <a:cxnSpLocks/>
            <a:stCxn id="8" idx="3"/>
            <a:endCxn id="8" idx="2"/>
          </p:cNvCxnSpPr>
          <p:nvPr/>
        </p:nvCxnSpPr>
        <p:spPr>
          <a:xfrm flipH="1">
            <a:off x="1901776" y="2312034"/>
            <a:ext cx="658289" cy="323165"/>
          </a:xfrm>
          <a:prstGeom prst="curvedConnector4">
            <a:avLst>
              <a:gd name="adj1" fmla="val -34726"/>
              <a:gd name="adj2" fmla="val 170738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54F9A670-DE6E-F147-BE7B-D104991F3B31}"/>
                  </a:ext>
                </a:extLst>
              </p:cNvPr>
              <p:cNvSpPr txBox="1"/>
              <p:nvPr/>
            </p:nvSpPr>
            <p:spPr>
              <a:xfrm>
                <a:off x="2457576" y="2705160"/>
                <a:ext cx="3682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54F9A670-DE6E-F147-BE7B-D104991F3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576" y="2705160"/>
                <a:ext cx="36824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54FBD593-4AF7-D74D-A9ED-1590F4514183}"/>
                  </a:ext>
                </a:extLst>
              </p:cNvPr>
              <p:cNvSpPr txBox="1"/>
              <p:nvPr/>
            </p:nvSpPr>
            <p:spPr>
              <a:xfrm>
                <a:off x="4260580" y="1988868"/>
                <a:ext cx="1106650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pre</a:t>
                </a:r>
                <a:r>
                  <a:rPr lang="de-DE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post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54FBD593-4AF7-D74D-A9ED-1590F4514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580" y="1988868"/>
                <a:ext cx="1106650" cy="646331"/>
              </a:xfrm>
              <a:prstGeom prst="rect">
                <a:avLst/>
              </a:prstGeom>
              <a:blipFill>
                <a:blip r:embed="rId4"/>
                <a:stretch>
                  <a:fillRect l="-4545" t="-3846" b="-134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Gekrümmte Verbindung 12">
            <a:extLst>
              <a:ext uri="{FF2B5EF4-FFF2-40B4-BE49-F238E27FC236}">
                <a16:creationId xmlns:a16="http://schemas.microsoft.com/office/drawing/2014/main" id="{8AACAFA9-24BC-BB40-BE8D-7618309D7630}"/>
              </a:ext>
            </a:extLst>
          </p:cNvPr>
          <p:cNvCxnSpPr>
            <a:cxnSpLocks/>
            <a:stCxn id="12" idx="3"/>
            <a:endCxn id="12" idx="2"/>
          </p:cNvCxnSpPr>
          <p:nvPr/>
        </p:nvCxnSpPr>
        <p:spPr>
          <a:xfrm flipH="1">
            <a:off x="4813905" y="2312034"/>
            <a:ext cx="553325" cy="323165"/>
          </a:xfrm>
          <a:prstGeom prst="curvedConnector4">
            <a:avLst>
              <a:gd name="adj1" fmla="val -41314"/>
              <a:gd name="adj2" fmla="val 170738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EFED5816-3E89-6D45-BA7D-6AE7E1F785E4}"/>
                  </a:ext>
                </a:extLst>
              </p:cNvPr>
              <p:cNvSpPr txBox="1"/>
              <p:nvPr/>
            </p:nvSpPr>
            <p:spPr>
              <a:xfrm>
                <a:off x="5412708" y="2670308"/>
                <a:ext cx="584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i="1" dirty="0" err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i="1" dirty="0" err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EFED5816-3E89-6D45-BA7D-6AE7E1F78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708" y="2670308"/>
                <a:ext cx="58490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C88FEDD0-8CCE-2A4C-A6FB-E0EF46E89759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560065" y="2312034"/>
            <a:ext cx="170051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9B5ACA82-8A7E-0E48-AC9F-026B836AB918}"/>
                  </a:ext>
                </a:extLst>
              </p:cNvPr>
              <p:cNvSpPr txBox="1"/>
              <p:nvPr/>
            </p:nvSpPr>
            <p:spPr>
              <a:xfrm>
                <a:off x="2897745" y="1905153"/>
                <a:ext cx="3644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9B5ACA82-8A7E-0E48-AC9F-026B836AB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745" y="1905153"/>
                <a:ext cx="36445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7EAB01AD-4E42-D64C-BCE0-018552E0FB1E}"/>
              </a:ext>
            </a:extLst>
          </p:cNvPr>
          <p:cNvGrpSpPr/>
          <p:nvPr/>
        </p:nvGrpSpPr>
        <p:grpSpPr>
          <a:xfrm>
            <a:off x="354440" y="3393098"/>
            <a:ext cx="7888588" cy="3112209"/>
            <a:chOff x="626069" y="2007292"/>
            <a:chExt cx="7888588" cy="2841344"/>
          </a:xfrm>
        </p:grpSpPr>
        <p:sp>
          <p:nvSpPr>
            <p:cNvPr id="30" name="object 5">
              <a:extLst>
                <a:ext uri="{FF2B5EF4-FFF2-40B4-BE49-F238E27FC236}">
                  <a16:creationId xmlns:a16="http://schemas.microsoft.com/office/drawing/2014/main" id="{B98093DB-9426-894A-909B-2BB530054D87}"/>
                </a:ext>
              </a:extLst>
            </p:cNvPr>
            <p:cNvSpPr txBox="1"/>
            <p:nvPr/>
          </p:nvSpPr>
          <p:spPr>
            <a:xfrm>
              <a:off x="626069" y="2358782"/>
              <a:ext cx="7888588" cy="2489854"/>
            </a:xfrm>
            <a:prstGeom prst="rect">
              <a:avLst/>
            </a:prstGeom>
            <a:solidFill>
              <a:srgbClr val="FEFBF2"/>
            </a:solidFill>
          </p:spPr>
          <p:txBody>
            <a:bodyPr vert="horz" wrap="square" lIns="0" tIns="49076" rIns="0" bIns="0" rtlCol="0">
              <a:spAutoFit/>
            </a:bodyPr>
            <a:lstStyle/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</p:txBody>
        </p:sp>
        <p:sp>
          <p:nvSpPr>
            <p:cNvPr id="31" name="object 4">
              <a:extLst>
                <a:ext uri="{FF2B5EF4-FFF2-40B4-BE49-F238E27FC236}">
                  <a16:creationId xmlns:a16="http://schemas.microsoft.com/office/drawing/2014/main" id="{101B171B-196A-424B-9EF3-1261A141A473}"/>
                </a:ext>
              </a:extLst>
            </p:cNvPr>
            <p:cNvSpPr txBox="1"/>
            <p:nvPr/>
          </p:nvSpPr>
          <p:spPr>
            <a:xfrm>
              <a:off x="626069" y="2007292"/>
              <a:ext cx="7888588" cy="317209"/>
            </a:xfrm>
            <a:prstGeom prst="rect">
              <a:avLst/>
            </a:prstGeom>
            <a:solidFill>
              <a:srgbClr val="FABB00"/>
            </a:solidFill>
          </p:spPr>
          <p:txBody>
            <a:bodyPr vert="horz" wrap="square" lIns="0" tIns="8808" rIns="0" bIns="0" rtlCol="0">
              <a:spAutoFit/>
            </a:bodyPr>
            <a:lstStyle/>
            <a:p>
              <a:pPr marL="90603">
                <a:spcBef>
                  <a:spcPts val="69"/>
                </a:spcBef>
              </a:pPr>
              <a:r>
                <a:rPr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Example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(Non-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deterministic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action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= multi-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pointed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event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model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)</a:t>
              </a:r>
              <a:endParaRPr sz="2200" dirty="0">
                <a:latin typeface="Myriad Pro" panose="020B0503030403020204" pitchFamily="34" charset="0"/>
                <a:cs typeface="Tahoma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8B3C775E-896F-B44B-986F-A4B4B1F94940}"/>
                  </a:ext>
                </a:extLst>
              </p:cNvPr>
              <p:cNvSpPr txBox="1"/>
              <p:nvPr/>
            </p:nvSpPr>
            <p:spPr>
              <a:xfrm>
                <a:off x="1243486" y="4150666"/>
                <a:ext cx="1106650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pre</a:t>
                </a:r>
                <a:r>
                  <a:rPr lang="de-DE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post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8B3C775E-896F-B44B-986F-A4B4B1F94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486" y="4150666"/>
                <a:ext cx="1106650" cy="646331"/>
              </a:xfrm>
              <a:prstGeom prst="rect">
                <a:avLst/>
              </a:prstGeom>
              <a:blipFill>
                <a:blip r:embed="rId7"/>
                <a:stretch>
                  <a:fillRect l="-3371" t="-3774" b="-11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1F522DD0-0EEF-DE40-8B13-97D2FA65A811}"/>
              </a:ext>
            </a:extLst>
          </p:cNvPr>
          <p:cNvCxnSpPr>
            <a:endCxn id="32" idx="1"/>
          </p:cNvCxnSpPr>
          <p:nvPr/>
        </p:nvCxnSpPr>
        <p:spPr>
          <a:xfrm>
            <a:off x="739430" y="4473831"/>
            <a:ext cx="50405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krümmte Verbindung 33">
            <a:extLst>
              <a:ext uri="{FF2B5EF4-FFF2-40B4-BE49-F238E27FC236}">
                <a16:creationId xmlns:a16="http://schemas.microsoft.com/office/drawing/2014/main" id="{3832C363-A513-D44D-905F-D2D2D4B00875}"/>
              </a:ext>
            </a:extLst>
          </p:cNvPr>
          <p:cNvCxnSpPr>
            <a:cxnSpLocks/>
            <a:stCxn id="32" idx="3"/>
            <a:endCxn id="32" idx="2"/>
          </p:cNvCxnSpPr>
          <p:nvPr/>
        </p:nvCxnSpPr>
        <p:spPr>
          <a:xfrm flipH="1">
            <a:off x="1796811" y="4473832"/>
            <a:ext cx="553325" cy="323165"/>
          </a:xfrm>
          <a:prstGeom prst="curvedConnector4">
            <a:avLst>
              <a:gd name="adj1" fmla="val -41314"/>
              <a:gd name="adj2" fmla="val 170738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25EC29CA-7C89-4344-8A2A-7061BFBACF1E}"/>
                  </a:ext>
                </a:extLst>
              </p:cNvPr>
              <p:cNvSpPr txBox="1"/>
              <p:nvPr/>
            </p:nvSpPr>
            <p:spPr>
              <a:xfrm>
                <a:off x="2395614" y="4832106"/>
                <a:ext cx="3682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25EC29CA-7C89-4344-8A2A-7061BFBAC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614" y="4832106"/>
                <a:ext cx="36824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E140C35F-607E-6A4B-9C54-9A5E57D51DBF}"/>
                  </a:ext>
                </a:extLst>
              </p:cNvPr>
              <p:cNvSpPr txBox="1"/>
              <p:nvPr/>
            </p:nvSpPr>
            <p:spPr>
              <a:xfrm>
                <a:off x="4260580" y="4150666"/>
                <a:ext cx="1106650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pre</a:t>
                </a:r>
                <a:r>
                  <a:rPr lang="de-DE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post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E140C35F-607E-6A4B-9C54-9A5E57D51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580" y="4150666"/>
                <a:ext cx="1106650" cy="646331"/>
              </a:xfrm>
              <a:prstGeom prst="rect">
                <a:avLst/>
              </a:prstGeom>
              <a:blipFill>
                <a:blip r:embed="rId9"/>
                <a:stretch>
                  <a:fillRect l="-4545" t="-3774" b="-11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Gekrümmte Verbindung 36">
            <a:extLst>
              <a:ext uri="{FF2B5EF4-FFF2-40B4-BE49-F238E27FC236}">
                <a16:creationId xmlns:a16="http://schemas.microsoft.com/office/drawing/2014/main" id="{638C56EA-B639-C44A-9A5E-BBA102486965}"/>
              </a:ext>
            </a:extLst>
          </p:cNvPr>
          <p:cNvCxnSpPr>
            <a:cxnSpLocks/>
            <a:stCxn id="36" idx="3"/>
            <a:endCxn id="36" idx="2"/>
          </p:cNvCxnSpPr>
          <p:nvPr/>
        </p:nvCxnSpPr>
        <p:spPr>
          <a:xfrm flipH="1">
            <a:off x="4813905" y="4473832"/>
            <a:ext cx="553325" cy="323165"/>
          </a:xfrm>
          <a:prstGeom prst="curvedConnector4">
            <a:avLst>
              <a:gd name="adj1" fmla="val -41314"/>
              <a:gd name="adj2" fmla="val 170738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B3B4F44B-F062-5B4A-8768-95E2C132C06E}"/>
                  </a:ext>
                </a:extLst>
              </p:cNvPr>
              <p:cNvSpPr txBox="1"/>
              <p:nvPr/>
            </p:nvSpPr>
            <p:spPr>
              <a:xfrm>
                <a:off x="5412708" y="4832106"/>
                <a:ext cx="584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i="1" dirty="0" err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i="1" dirty="0" err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B3B4F44B-F062-5B4A-8768-95E2C132C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708" y="4832106"/>
                <a:ext cx="58490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DC573002-D828-B049-B7F6-E44A00C05D1A}"/>
              </a:ext>
            </a:extLst>
          </p:cNvPr>
          <p:cNvCxnSpPr>
            <a:cxnSpLocks/>
            <a:stCxn id="32" idx="3"/>
          </p:cNvCxnSpPr>
          <p:nvPr/>
        </p:nvCxnSpPr>
        <p:spPr>
          <a:xfrm>
            <a:off x="2350136" y="4473832"/>
            <a:ext cx="191044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3BFBC0EE-74FB-8948-8915-4FE6366B9270}"/>
                  </a:ext>
                </a:extLst>
              </p:cNvPr>
              <p:cNvSpPr txBox="1"/>
              <p:nvPr/>
            </p:nvSpPr>
            <p:spPr>
              <a:xfrm>
                <a:off x="2897745" y="4066951"/>
                <a:ext cx="3644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3BFBC0EE-74FB-8948-8915-4FE6366B9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745" y="4066951"/>
                <a:ext cx="36445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feld 40">
                <a:extLst>
                  <a:ext uri="{FF2B5EF4-FFF2-40B4-BE49-F238E27FC236}">
                    <a16:creationId xmlns:a16="http://schemas.microsoft.com/office/drawing/2014/main" id="{0F9B3AB4-BAC4-0943-A426-BF3834C23255}"/>
                  </a:ext>
                </a:extLst>
              </p:cNvPr>
              <p:cNvSpPr txBox="1"/>
              <p:nvPr/>
            </p:nvSpPr>
            <p:spPr>
              <a:xfrm>
                <a:off x="1259632" y="5474572"/>
                <a:ext cx="1106650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pre</a:t>
                </a:r>
                <a:r>
                  <a:rPr lang="de-DE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post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41" name="Textfeld 40">
                <a:extLst>
                  <a:ext uri="{FF2B5EF4-FFF2-40B4-BE49-F238E27FC236}">
                    <a16:creationId xmlns:a16="http://schemas.microsoft.com/office/drawing/2014/main" id="{0F9B3AB4-BAC4-0943-A426-BF3834C23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474572"/>
                <a:ext cx="1106650" cy="646331"/>
              </a:xfrm>
              <a:prstGeom prst="rect">
                <a:avLst/>
              </a:prstGeom>
              <a:blipFill>
                <a:blip r:embed="rId11"/>
                <a:stretch>
                  <a:fillRect l="-3371" t="-1887" b="-132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D1FBDB0A-32A5-C04B-A117-8F82F1955BBA}"/>
              </a:ext>
            </a:extLst>
          </p:cNvPr>
          <p:cNvCxnSpPr>
            <a:endCxn id="41" idx="1"/>
          </p:cNvCxnSpPr>
          <p:nvPr/>
        </p:nvCxnSpPr>
        <p:spPr>
          <a:xfrm>
            <a:off x="755576" y="5797737"/>
            <a:ext cx="50405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Gekrümmte Verbindung 42">
            <a:extLst>
              <a:ext uri="{FF2B5EF4-FFF2-40B4-BE49-F238E27FC236}">
                <a16:creationId xmlns:a16="http://schemas.microsoft.com/office/drawing/2014/main" id="{1B72C31D-B536-0043-98B3-569BD0731D38}"/>
              </a:ext>
            </a:extLst>
          </p:cNvPr>
          <p:cNvCxnSpPr>
            <a:cxnSpLocks/>
            <a:stCxn id="41" idx="3"/>
            <a:endCxn id="41" idx="2"/>
          </p:cNvCxnSpPr>
          <p:nvPr/>
        </p:nvCxnSpPr>
        <p:spPr>
          <a:xfrm flipH="1">
            <a:off x="1812957" y="5797738"/>
            <a:ext cx="553325" cy="323165"/>
          </a:xfrm>
          <a:prstGeom prst="curvedConnector4">
            <a:avLst>
              <a:gd name="adj1" fmla="val -41314"/>
              <a:gd name="adj2" fmla="val 170738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feld 43">
                <a:extLst>
                  <a:ext uri="{FF2B5EF4-FFF2-40B4-BE49-F238E27FC236}">
                    <a16:creationId xmlns:a16="http://schemas.microsoft.com/office/drawing/2014/main" id="{08607E5F-DBF9-324F-82CA-772FDE032DB6}"/>
                  </a:ext>
                </a:extLst>
              </p:cNvPr>
              <p:cNvSpPr txBox="1"/>
              <p:nvPr/>
            </p:nvSpPr>
            <p:spPr>
              <a:xfrm>
                <a:off x="2411760" y="6156012"/>
                <a:ext cx="2952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4" name="Textfeld 43">
                <a:extLst>
                  <a:ext uri="{FF2B5EF4-FFF2-40B4-BE49-F238E27FC236}">
                    <a16:creationId xmlns:a16="http://schemas.microsoft.com/office/drawing/2014/main" id="{08607E5F-DBF9-324F-82CA-772FDE032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6156012"/>
                <a:ext cx="29527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E04D6D2C-8B88-9A48-AF7D-5CE4B9EF0A36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2366282" y="4484099"/>
            <a:ext cx="1894298" cy="13136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feld 45">
                <a:extLst>
                  <a:ext uri="{FF2B5EF4-FFF2-40B4-BE49-F238E27FC236}">
                    <a16:creationId xmlns:a16="http://schemas.microsoft.com/office/drawing/2014/main" id="{D47D49B9-DBAE-8E49-BD02-1A810E204311}"/>
                  </a:ext>
                </a:extLst>
              </p:cNvPr>
              <p:cNvSpPr txBox="1"/>
              <p:nvPr/>
            </p:nvSpPr>
            <p:spPr>
              <a:xfrm>
                <a:off x="2913891" y="5390857"/>
                <a:ext cx="316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6" name="Textfeld 45">
                <a:extLst>
                  <a:ext uri="{FF2B5EF4-FFF2-40B4-BE49-F238E27FC236}">
                    <a16:creationId xmlns:a16="http://schemas.microsoft.com/office/drawing/2014/main" id="{D47D49B9-DBAE-8E49-BD02-1A810E204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891" y="5390857"/>
                <a:ext cx="316112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330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D5971-EE2B-1F40-8E60-C19AE424E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496300" cy="503238"/>
          </a:xfrm>
        </p:spPr>
        <p:txBody>
          <a:bodyPr/>
          <a:lstStyle/>
          <a:p>
            <a:r>
              <a:rPr lang="de-DE" dirty="0" err="1"/>
              <a:t>Todays</a:t>
            </a:r>
            <a:r>
              <a:rPr lang="de-DE" dirty="0"/>
              <a:t> </a:t>
            </a:r>
            <a:r>
              <a:rPr lang="de-DE" dirty="0" err="1"/>
              <a:t>lecture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FB9BAB-276D-464A-B125-F4AAF3759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The AAMAS 2019 Tutorial </a:t>
            </a:r>
            <a:r>
              <a:rPr lang="de-DE" sz="2000" b="1" dirty="0"/>
              <a:t>„EPISTEMIC REASONING IN MULTI-AGENT SYSTEMS“, Part 4: Dynamic </a:t>
            </a:r>
            <a:r>
              <a:rPr lang="de-DE" sz="2000" b="1" dirty="0" err="1"/>
              <a:t>Epistemic</a:t>
            </a:r>
            <a:r>
              <a:rPr lang="de-DE" sz="2000" b="1" dirty="0"/>
              <a:t> </a:t>
            </a:r>
            <a:r>
              <a:rPr lang="de-DE" sz="2000" b="1" dirty="0" err="1"/>
              <a:t>Logic</a:t>
            </a:r>
            <a:br>
              <a:rPr lang="de-DE" sz="2000" b="1" dirty="0"/>
            </a:br>
            <a:r>
              <a:rPr lang="de-DE" sz="2000" dirty="0">
                <a:hlinkClick r:id="rId2"/>
              </a:rPr>
              <a:t> http://people.irisa.fr/Francois.Schwarzentruber/2019AAMAStutorial/</a:t>
            </a:r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D9550F-22F7-5D43-AB7E-1EB6D1BAF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025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E8EC96-FA29-8549-A04F-94E37A8B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Public Actions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0DA7CD0-D10F-8A4C-B62C-0D2BCE4D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1928B79-C04D-144A-9AC8-C767D504B33A}"/>
              </a:ext>
            </a:extLst>
          </p:cNvPr>
          <p:cNvGrpSpPr/>
          <p:nvPr/>
        </p:nvGrpSpPr>
        <p:grpSpPr>
          <a:xfrm>
            <a:off x="354440" y="1197558"/>
            <a:ext cx="7909964" cy="1149999"/>
            <a:chOff x="446936" y="2779849"/>
            <a:chExt cx="7909964" cy="1149999"/>
          </a:xfrm>
        </p:grpSpPr>
        <p:sp>
          <p:nvSpPr>
            <p:cNvPr id="22" name="object 4">
              <a:extLst>
                <a:ext uri="{FF2B5EF4-FFF2-40B4-BE49-F238E27FC236}">
                  <a16:creationId xmlns:a16="http://schemas.microsoft.com/office/drawing/2014/main" id="{FB6F757C-90B3-0B46-A5DC-11EB121B75FD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bject 5">
                  <a:extLst>
                    <a:ext uri="{FF2B5EF4-FFF2-40B4-BE49-F238E27FC236}">
                      <a16:creationId xmlns:a16="http://schemas.microsoft.com/office/drawing/2014/main" id="{9A86BE69-AA97-6647-B6A4-6C174F568C32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740967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An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action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said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to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be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19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p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200" b="0" i="0" spc="-119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  <a:cs typeface="Tahoma"/>
                        </a:rPr>
                        <m:t>ublic</m:t>
                      </m:r>
                      <m:r>
                        <a:rPr lang="de-DE" sz="2200" b="0" i="0" spc="-119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sz="2200" spc="-119" dirty="0" err="1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if</a:t>
                  </a:r>
                  <a:r>
                    <a:rPr lang="de-DE" sz="2200" spc="-119" dirty="0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19" dirty="0" err="1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the</a:t>
                  </a:r>
                  <a:r>
                    <a:rPr lang="de-DE" sz="2200" spc="-119" dirty="0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19" dirty="0" err="1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accessibility</a:t>
                  </a:r>
                  <a:r>
                    <a:rPr lang="de-DE" sz="2200" spc="-119" dirty="0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19" dirty="0" err="1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relations</a:t>
                  </a:r>
                  <a:r>
                    <a:rPr lang="de-DE" sz="2200" spc="-119" dirty="0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 in </a:t>
                  </a:r>
                  <a:r>
                    <a:rPr lang="de-DE" sz="2200" spc="-119" dirty="0" err="1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the</a:t>
                  </a:r>
                  <a:r>
                    <a:rPr lang="de-DE" sz="2200" spc="-119" dirty="0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19" dirty="0" err="1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underlying</a:t>
                  </a:r>
                  <a:r>
                    <a:rPr lang="de-DE" sz="2200" spc="-119" dirty="0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19" dirty="0" err="1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event</a:t>
                  </a:r>
                  <a:r>
                    <a:rPr lang="de-DE" sz="2200" spc="-119" dirty="0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19" dirty="0" err="1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model</a:t>
                  </a:r>
                  <a:r>
                    <a:rPr lang="de-DE" sz="2200" spc="-119" dirty="0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19" dirty="0" err="1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are</a:t>
                  </a:r>
                  <a:r>
                    <a:rPr lang="de-DE" sz="2200" spc="-119" dirty="0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19" dirty="0" err="1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self</a:t>
                  </a:r>
                  <a:r>
                    <a:rPr lang="de-DE" sz="2200" spc="-119" dirty="0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-loops</a:t>
                  </a:r>
                  <a:endParaRPr lang="de-DE" sz="2200" b="0" spc="-129" dirty="0"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23" name="object 5">
                  <a:extLst>
                    <a:ext uri="{FF2B5EF4-FFF2-40B4-BE49-F238E27FC236}">
                      <a16:creationId xmlns:a16="http://schemas.microsoft.com/office/drawing/2014/main" id="{9A86BE69-AA97-6647-B6A4-6C174F568C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740967"/>
                </a:xfrm>
                <a:prstGeom prst="rect">
                  <a:avLst/>
                </a:prstGeom>
                <a:blipFill>
                  <a:blip r:embed="rId2"/>
                  <a:stretch>
                    <a:fillRect l="-965" t="-5085" b="-2372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2C20FC80-BA92-854B-B2DD-4674E5CB4A11}"/>
              </a:ext>
            </a:extLst>
          </p:cNvPr>
          <p:cNvGrpSpPr/>
          <p:nvPr/>
        </p:nvGrpSpPr>
        <p:grpSpPr>
          <a:xfrm>
            <a:off x="375816" y="3142527"/>
            <a:ext cx="7888588" cy="1942657"/>
            <a:chOff x="626069" y="2007292"/>
            <a:chExt cx="7888588" cy="1773582"/>
          </a:xfrm>
        </p:grpSpPr>
        <p:sp>
          <p:nvSpPr>
            <p:cNvPr id="19" name="object 4">
              <a:extLst>
                <a:ext uri="{FF2B5EF4-FFF2-40B4-BE49-F238E27FC236}">
                  <a16:creationId xmlns:a16="http://schemas.microsoft.com/office/drawing/2014/main" id="{ECC61080-DC2C-E748-AAC0-51139226AA14}"/>
                </a:ext>
              </a:extLst>
            </p:cNvPr>
            <p:cNvSpPr txBox="1"/>
            <p:nvPr/>
          </p:nvSpPr>
          <p:spPr>
            <a:xfrm>
              <a:off x="626069" y="2007292"/>
              <a:ext cx="7888588" cy="317209"/>
            </a:xfrm>
            <a:prstGeom prst="rect">
              <a:avLst/>
            </a:prstGeom>
            <a:solidFill>
              <a:srgbClr val="FABB00"/>
            </a:solidFill>
          </p:spPr>
          <p:txBody>
            <a:bodyPr vert="horz" wrap="square" lIns="0" tIns="8808" rIns="0" bIns="0" rtlCol="0">
              <a:spAutoFit/>
            </a:bodyPr>
            <a:lstStyle/>
            <a:p>
              <a:pPr marL="90603">
                <a:spcBef>
                  <a:spcPts val="69"/>
                </a:spcBef>
              </a:pPr>
              <a:r>
                <a:rPr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Example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(</a:t>
              </a:r>
              <a:r>
                <a:rPr lang="de-DE" sz="2200" spc="-109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public)</a:t>
              </a:r>
              <a:endParaRPr sz="2200" dirty="0">
                <a:latin typeface="Myriad Pro" panose="020B0503030403020204" pitchFamily="34" charset="0"/>
                <a:cs typeface="Tahoma"/>
              </a:endParaRPr>
            </a:p>
          </p:txBody>
        </p:sp>
        <p:sp>
          <p:nvSpPr>
            <p:cNvPr id="18" name="object 5">
              <a:extLst>
                <a:ext uri="{FF2B5EF4-FFF2-40B4-BE49-F238E27FC236}">
                  <a16:creationId xmlns:a16="http://schemas.microsoft.com/office/drawing/2014/main" id="{8B9BB66A-42E9-3B40-B2B9-12D43B3ACB08}"/>
                </a:ext>
              </a:extLst>
            </p:cNvPr>
            <p:cNvSpPr txBox="1"/>
            <p:nvPr/>
          </p:nvSpPr>
          <p:spPr>
            <a:xfrm>
              <a:off x="626069" y="2358782"/>
              <a:ext cx="7888588" cy="1422092"/>
            </a:xfrm>
            <a:prstGeom prst="rect">
              <a:avLst/>
            </a:prstGeom>
            <a:solidFill>
              <a:srgbClr val="FEFBF2"/>
            </a:solidFill>
          </p:spPr>
          <p:txBody>
            <a:bodyPr vert="horz" wrap="square" lIns="0" tIns="49076" rIns="0" bIns="0" rtlCol="0">
              <a:spAutoFit/>
            </a:bodyPr>
            <a:lstStyle/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01592BE4-8EF2-DF4F-AC6A-2BF6EFA83651}"/>
                  </a:ext>
                </a:extLst>
              </p:cNvPr>
              <p:cNvSpPr txBox="1"/>
              <p:nvPr/>
            </p:nvSpPr>
            <p:spPr>
              <a:xfrm>
                <a:off x="1547664" y="3832526"/>
                <a:ext cx="1106650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pre</a:t>
                </a:r>
                <a:r>
                  <a:rPr lang="de-DE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post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01592BE4-8EF2-DF4F-AC6A-2BF6EFA83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832526"/>
                <a:ext cx="1106650" cy="646331"/>
              </a:xfrm>
              <a:prstGeom prst="rect">
                <a:avLst/>
              </a:prstGeom>
              <a:blipFill>
                <a:blip r:embed="rId3"/>
                <a:stretch>
                  <a:fillRect l="-4494" t="-3774" b="-11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3BF420A5-678D-B947-A4A9-D9FA355109B6}"/>
              </a:ext>
            </a:extLst>
          </p:cNvPr>
          <p:cNvCxnSpPr>
            <a:endCxn id="7" idx="1"/>
          </p:cNvCxnSpPr>
          <p:nvPr/>
        </p:nvCxnSpPr>
        <p:spPr>
          <a:xfrm>
            <a:off x="1043608" y="4155691"/>
            <a:ext cx="50405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krümmte Verbindung 8">
            <a:extLst>
              <a:ext uri="{FF2B5EF4-FFF2-40B4-BE49-F238E27FC236}">
                <a16:creationId xmlns:a16="http://schemas.microsoft.com/office/drawing/2014/main" id="{9E690F29-4FB7-204E-BFBB-04C285642E62}"/>
              </a:ext>
            </a:extLst>
          </p:cNvPr>
          <p:cNvCxnSpPr>
            <a:cxnSpLocks/>
            <a:stCxn id="7" idx="3"/>
            <a:endCxn id="7" idx="2"/>
          </p:cNvCxnSpPr>
          <p:nvPr/>
        </p:nvCxnSpPr>
        <p:spPr>
          <a:xfrm flipH="1">
            <a:off x="2100989" y="4155692"/>
            <a:ext cx="553325" cy="323165"/>
          </a:xfrm>
          <a:prstGeom prst="curvedConnector4">
            <a:avLst>
              <a:gd name="adj1" fmla="val -41314"/>
              <a:gd name="adj2" fmla="val 170738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3B1A59AC-279F-6649-909E-46F91C28E89A}"/>
                  </a:ext>
                </a:extLst>
              </p:cNvPr>
              <p:cNvSpPr txBox="1"/>
              <p:nvPr/>
            </p:nvSpPr>
            <p:spPr>
              <a:xfrm>
                <a:off x="2699792" y="4513966"/>
                <a:ext cx="584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i="1" dirty="0" err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i="1" dirty="0" err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3B1A59AC-279F-6649-909E-46F91C28E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513966"/>
                <a:ext cx="58490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1FA7FBD2-81CE-1941-9C53-30A504CC8B22}"/>
                  </a:ext>
                </a:extLst>
              </p:cNvPr>
              <p:cNvSpPr txBox="1"/>
              <p:nvPr/>
            </p:nvSpPr>
            <p:spPr>
              <a:xfrm>
                <a:off x="4564758" y="3832526"/>
                <a:ext cx="1106650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pre</a:t>
                </a:r>
                <a:r>
                  <a:rPr lang="de-DE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post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¬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1FA7FBD2-81CE-1941-9C53-30A504CC8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758" y="3832526"/>
                <a:ext cx="1106650" cy="646331"/>
              </a:xfrm>
              <a:prstGeom prst="rect">
                <a:avLst/>
              </a:prstGeom>
              <a:blipFill>
                <a:blip r:embed="rId5"/>
                <a:stretch>
                  <a:fillRect l="-4545" t="-3774" b="-11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ekrümmte Verbindung 11">
            <a:extLst>
              <a:ext uri="{FF2B5EF4-FFF2-40B4-BE49-F238E27FC236}">
                <a16:creationId xmlns:a16="http://schemas.microsoft.com/office/drawing/2014/main" id="{A6AEBCC0-076B-2C40-AEE7-D8EE247A5872}"/>
              </a:ext>
            </a:extLst>
          </p:cNvPr>
          <p:cNvCxnSpPr>
            <a:cxnSpLocks/>
            <a:stCxn id="11" idx="3"/>
            <a:endCxn id="11" idx="2"/>
          </p:cNvCxnSpPr>
          <p:nvPr/>
        </p:nvCxnSpPr>
        <p:spPr>
          <a:xfrm flipH="1">
            <a:off x="5118083" y="4155692"/>
            <a:ext cx="553325" cy="323165"/>
          </a:xfrm>
          <a:prstGeom prst="curvedConnector4">
            <a:avLst>
              <a:gd name="adj1" fmla="val -41314"/>
              <a:gd name="adj2" fmla="val 170738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B2CD73C9-03BA-4546-9708-85533A75A6E9}"/>
                  </a:ext>
                </a:extLst>
              </p:cNvPr>
              <p:cNvSpPr txBox="1"/>
              <p:nvPr/>
            </p:nvSpPr>
            <p:spPr>
              <a:xfrm>
                <a:off x="5716886" y="4513966"/>
                <a:ext cx="584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i="1" dirty="0" err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i="1" dirty="0" err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B2CD73C9-03BA-4546-9708-85533A75A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886" y="4513966"/>
                <a:ext cx="58490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85CB2A6C-C1F3-1648-96EA-1782D677912B}"/>
              </a:ext>
            </a:extLst>
          </p:cNvPr>
          <p:cNvCxnSpPr>
            <a:cxnSpLocks/>
          </p:cNvCxnSpPr>
          <p:nvPr/>
        </p:nvCxnSpPr>
        <p:spPr>
          <a:xfrm>
            <a:off x="3923928" y="4155692"/>
            <a:ext cx="64083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21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E8EC96-FA29-8549-A04F-94E37A8B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ontic</a:t>
            </a:r>
            <a:r>
              <a:rPr lang="de-DE" dirty="0"/>
              <a:t> </a:t>
            </a:r>
            <a:r>
              <a:rPr lang="de-DE" dirty="0" err="1"/>
              <a:t>actions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0DA7CD0-D10F-8A4C-B62C-0D2BCE4D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1928B79-C04D-144A-9AC8-C767D504B33A}"/>
              </a:ext>
            </a:extLst>
          </p:cNvPr>
          <p:cNvGrpSpPr/>
          <p:nvPr/>
        </p:nvGrpSpPr>
        <p:grpSpPr>
          <a:xfrm>
            <a:off x="354440" y="1197558"/>
            <a:ext cx="7909964" cy="1149038"/>
            <a:chOff x="446936" y="2779849"/>
            <a:chExt cx="7909964" cy="1149038"/>
          </a:xfrm>
        </p:grpSpPr>
        <p:sp>
          <p:nvSpPr>
            <p:cNvPr id="22" name="object 4">
              <a:extLst>
                <a:ext uri="{FF2B5EF4-FFF2-40B4-BE49-F238E27FC236}">
                  <a16:creationId xmlns:a16="http://schemas.microsoft.com/office/drawing/2014/main" id="{FB6F757C-90B3-0B46-A5DC-11EB121B75FD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bject 5">
                  <a:extLst>
                    <a:ext uri="{FF2B5EF4-FFF2-40B4-BE49-F238E27FC236}">
                      <a16:creationId xmlns:a16="http://schemas.microsoft.com/office/drawing/2014/main" id="{9A86BE69-AA97-6647-B6A4-6C174F568C32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740006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An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action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said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to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be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19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n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200" b="0" i="0" spc="-119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  <a:cs typeface="Tahoma"/>
                        </a:rPr>
                        <m:t>on</m:t>
                      </m:r>
                      <m:r>
                        <a:rPr lang="de-DE" sz="2200" b="0" i="0" spc="-119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  <a:cs typeface="Tahoma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de-DE" sz="2200" b="0" i="0" spc="-119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  <a:cs typeface="Tahoma"/>
                        </a:rPr>
                        <m:t>ontic</m:t>
                      </m:r>
                      <m:r>
                        <a:rPr lang="de-DE" sz="2200" b="0" i="0" spc="-119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sz="2200" spc="-119" dirty="0" err="1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if</a:t>
                  </a:r>
                  <a:r>
                    <a:rPr lang="de-DE" sz="2200" spc="-119" dirty="0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19" dirty="0" err="1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the</a:t>
                  </a:r>
                  <a:r>
                    <a:rPr lang="de-DE" sz="2200" spc="-119" dirty="0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19" dirty="0" err="1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postconditions</a:t>
                  </a:r>
                  <a:r>
                    <a:rPr lang="de-DE" sz="2200" spc="-119" dirty="0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19" dirty="0" err="1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are</a:t>
                  </a:r>
                  <a:r>
                    <a:rPr lang="de-DE" sz="2200" spc="-119" dirty="0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 trivial: </a:t>
                  </a:r>
                  <a:r>
                    <a:rPr lang="de-DE" sz="2200" spc="-119" dirty="0" err="1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for</a:t>
                  </a:r>
                  <a:r>
                    <a:rPr lang="de-DE" sz="2200" spc="-119" dirty="0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 all </a:t>
                  </a:r>
                  <a14:m>
                    <m:oMath xmlns:m="http://schemas.openxmlformats.org/officeDocument/2006/math">
                      <m:r>
                        <a:rPr lang="de-DE" sz="2200" b="0" i="1" spc="-119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ahoma"/>
                        </a:rPr>
                        <m:t>𝑒</m:t>
                      </m:r>
                      <m:r>
                        <a:rPr lang="de-DE" sz="2200" b="0" i="1" spc="-119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ahoma"/>
                        </a:rPr>
                        <m:t>∈</m:t>
                      </m:r>
                      <m:r>
                        <a:rPr lang="de-DE" sz="2200" b="0" i="1" spc="-119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ahoma"/>
                        </a:rPr>
                        <m:t>𝐸</m:t>
                      </m:r>
                    </m:oMath>
                  </a14:m>
                  <a:r>
                    <a:rPr lang="de-DE" sz="2200" spc="-119" dirty="0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, </a:t>
                  </a:r>
                  <a:r>
                    <a:rPr lang="de-DE" sz="2200" spc="-119" dirty="0" err="1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for</a:t>
                  </a:r>
                  <a:r>
                    <a:rPr lang="de-DE" sz="2200" spc="-119" dirty="0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 all </a:t>
                  </a:r>
                  <a:r>
                    <a:rPr lang="de-DE" sz="2200" spc="-119" dirty="0" err="1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propositions</a:t>
                  </a:r>
                  <a:r>
                    <a:rPr lang="de-DE" sz="2200" spc="-119" dirty="0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19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ahoma"/>
                        </a:rPr>
                        <m:t>𝑝</m:t>
                      </m:r>
                      <m:r>
                        <a:rPr lang="de-DE" sz="2200" b="0" i="1" spc="-119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ahoma"/>
                        </a:rPr>
                        <m:t>∈</m:t>
                      </m:r>
                      <m:r>
                        <a:rPr lang="de-DE" sz="2200" b="0" i="1" spc="-119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ahoma"/>
                        </a:rPr>
                        <m:t>𝐴𝑃</m:t>
                      </m:r>
                    </m:oMath>
                  </a14:m>
                  <a:r>
                    <a:rPr lang="de-DE" sz="2200" spc="-119" dirty="0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de-DE" sz="2200" b="0" i="1" spc="-119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ahoma"/>
                        </a:rPr>
                        <m:t>𝑝𝑜𝑠𝑡</m:t>
                      </m:r>
                      <m:d>
                        <m:dPr>
                          <m:ctrlPr>
                            <a:rPr lang="de-DE" sz="2200" b="0" i="1" spc="-119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19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𝑒</m:t>
                          </m:r>
                          <m:r>
                            <a:rPr lang="de-DE" sz="2200" b="0" i="1" spc="-119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r>
                            <a:rPr lang="de-DE" sz="2200" b="0" i="1" spc="-119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𝑝</m:t>
                          </m:r>
                        </m:e>
                      </m:d>
                      <m:r>
                        <a:rPr lang="de-DE" sz="2200" b="0" i="1" spc="-119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ahoma"/>
                        </a:rPr>
                        <m:t>=</m:t>
                      </m:r>
                      <m:r>
                        <a:rPr lang="de-DE" sz="2200" b="0" i="1" spc="-119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ahoma"/>
                        </a:rPr>
                        <m:t>𝑝</m:t>
                      </m:r>
                    </m:oMath>
                  </a14:m>
                  <a:endParaRPr lang="de-DE" sz="2200" b="0" spc="-129" dirty="0"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23" name="object 5">
                  <a:extLst>
                    <a:ext uri="{FF2B5EF4-FFF2-40B4-BE49-F238E27FC236}">
                      <a16:creationId xmlns:a16="http://schemas.microsoft.com/office/drawing/2014/main" id="{9A86BE69-AA97-6647-B6A4-6C174F568C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740006"/>
                </a:xfrm>
                <a:prstGeom prst="rect">
                  <a:avLst/>
                </a:prstGeom>
                <a:blipFill>
                  <a:blip r:embed="rId2"/>
                  <a:stretch>
                    <a:fillRect l="-965" t="-5085" b="-2372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595CDF45-F151-9548-97DD-59BD9B4695F0}"/>
              </a:ext>
            </a:extLst>
          </p:cNvPr>
          <p:cNvGrpSpPr/>
          <p:nvPr/>
        </p:nvGrpSpPr>
        <p:grpSpPr>
          <a:xfrm>
            <a:off x="375816" y="3142527"/>
            <a:ext cx="7888588" cy="1942657"/>
            <a:chOff x="626069" y="2007292"/>
            <a:chExt cx="7888588" cy="1773582"/>
          </a:xfrm>
        </p:grpSpPr>
        <p:sp>
          <p:nvSpPr>
            <p:cNvPr id="42" name="object 4">
              <a:extLst>
                <a:ext uri="{FF2B5EF4-FFF2-40B4-BE49-F238E27FC236}">
                  <a16:creationId xmlns:a16="http://schemas.microsoft.com/office/drawing/2014/main" id="{1FB2DF94-5716-794F-B9D7-1E8395851538}"/>
                </a:ext>
              </a:extLst>
            </p:cNvPr>
            <p:cNvSpPr txBox="1"/>
            <p:nvPr/>
          </p:nvSpPr>
          <p:spPr>
            <a:xfrm>
              <a:off x="626069" y="2007292"/>
              <a:ext cx="7888588" cy="317209"/>
            </a:xfrm>
            <a:prstGeom prst="rect">
              <a:avLst/>
            </a:prstGeom>
            <a:solidFill>
              <a:srgbClr val="FABB00"/>
            </a:solidFill>
          </p:spPr>
          <p:txBody>
            <a:bodyPr vert="horz" wrap="square" lIns="0" tIns="8808" rIns="0" bIns="0" rtlCol="0">
              <a:spAutoFit/>
            </a:bodyPr>
            <a:lstStyle/>
            <a:p>
              <a:pPr marL="90603">
                <a:spcBef>
                  <a:spcPts val="69"/>
                </a:spcBef>
              </a:pPr>
              <a:r>
                <a:rPr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Example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(non-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ontic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)</a:t>
              </a:r>
              <a:endParaRPr sz="2200" dirty="0">
                <a:latin typeface="Myriad Pro" panose="020B0503030403020204" pitchFamily="34" charset="0"/>
                <a:cs typeface="Tahoma"/>
              </a:endParaRPr>
            </a:p>
          </p:txBody>
        </p:sp>
        <p:sp>
          <p:nvSpPr>
            <p:cNvPr id="43" name="object 5">
              <a:extLst>
                <a:ext uri="{FF2B5EF4-FFF2-40B4-BE49-F238E27FC236}">
                  <a16:creationId xmlns:a16="http://schemas.microsoft.com/office/drawing/2014/main" id="{11D87CE1-8A11-9C4F-B665-D732DF3EC371}"/>
                </a:ext>
              </a:extLst>
            </p:cNvPr>
            <p:cNvSpPr txBox="1"/>
            <p:nvPr/>
          </p:nvSpPr>
          <p:spPr>
            <a:xfrm>
              <a:off x="626069" y="2358782"/>
              <a:ext cx="7888588" cy="1422092"/>
            </a:xfrm>
            <a:prstGeom prst="rect">
              <a:avLst/>
            </a:prstGeom>
            <a:solidFill>
              <a:srgbClr val="FEFBF2"/>
            </a:solidFill>
          </p:spPr>
          <p:txBody>
            <a:bodyPr vert="horz" wrap="square" lIns="0" tIns="49076" rIns="0" bIns="0" rtlCol="0">
              <a:spAutoFit/>
            </a:bodyPr>
            <a:lstStyle/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FA9898AE-1D7C-C242-B893-80086605EC27}"/>
                  </a:ext>
                </a:extLst>
              </p:cNvPr>
              <p:cNvSpPr txBox="1"/>
              <p:nvPr/>
            </p:nvSpPr>
            <p:spPr>
              <a:xfrm>
                <a:off x="1547664" y="3872755"/>
                <a:ext cx="881973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pre</a:t>
                </a:r>
                <a:r>
                  <a:rPr lang="de-DE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post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FA9898AE-1D7C-C242-B893-80086605E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872755"/>
                <a:ext cx="881973" cy="646331"/>
              </a:xfrm>
              <a:prstGeom prst="rect">
                <a:avLst/>
              </a:prstGeom>
              <a:blipFill>
                <a:blip r:embed="rId3"/>
                <a:stretch>
                  <a:fillRect l="-5634" t="-3774" b="-11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E9A8C566-16F6-244D-973E-9DBE321A866B}"/>
              </a:ext>
            </a:extLst>
          </p:cNvPr>
          <p:cNvCxnSpPr>
            <a:endCxn id="20" idx="1"/>
          </p:cNvCxnSpPr>
          <p:nvPr/>
        </p:nvCxnSpPr>
        <p:spPr>
          <a:xfrm>
            <a:off x="1043608" y="4195920"/>
            <a:ext cx="50405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krümmte Verbindung 24">
            <a:extLst>
              <a:ext uri="{FF2B5EF4-FFF2-40B4-BE49-F238E27FC236}">
                <a16:creationId xmlns:a16="http://schemas.microsoft.com/office/drawing/2014/main" id="{E262FFD8-9C9B-C943-A398-550ED2B2191E}"/>
              </a:ext>
            </a:extLst>
          </p:cNvPr>
          <p:cNvCxnSpPr>
            <a:cxnSpLocks/>
            <a:stCxn id="20" idx="3"/>
            <a:endCxn id="20" idx="2"/>
          </p:cNvCxnSpPr>
          <p:nvPr/>
        </p:nvCxnSpPr>
        <p:spPr>
          <a:xfrm flipH="1">
            <a:off x="1988651" y="4195921"/>
            <a:ext cx="440986" cy="323165"/>
          </a:xfrm>
          <a:prstGeom prst="curvedConnector4">
            <a:avLst>
              <a:gd name="adj1" fmla="val -51838"/>
              <a:gd name="adj2" fmla="val 170738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367AF1A1-8627-A242-8B23-3E199FC51542}"/>
                  </a:ext>
                </a:extLst>
              </p:cNvPr>
              <p:cNvSpPr txBox="1"/>
              <p:nvPr/>
            </p:nvSpPr>
            <p:spPr>
              <a:xfrm>
                <a:off x="2699792" y="4554195"/>
                <a:ext cx="3682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367AF1A1-8627-A242-8B23-3E199FC51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554195"/>
                <a:ext cx="36824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A08F0350-8ACE-F94D-83C6-2CE53F1C3FCF}"/>
                  </a:ext>
                </a:extLst>
              </p:cNvPr>
              <p:cNvSpPr txBox="1"/>
              <p:nvPr/>
            </p:nvSpPr>
            <p:spPr>
              <a:xfrm>
                <a:off x="4564758" y="3872755"/>
                <a:ext cx="1106650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pre</a:t>
                </a:r>
                <a:r>
                  <a:rPr lang="de-DE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post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A08F0350-8ACE-F94D-83C6-2CE53F1C3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758" y="3872755"/>
                <a:ext cx="1106650" cy="646331"/>
              </a:xfrm>
              <a:prstGeom prst="rect">
                <a:avLst/>
              </a:prstGeom>
              <a:blipFill>
                <a:blip r:embed="rId5"/>
                <a:stretch>
                  <a:fillRect l="-4545" t="-3774" b="-11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Gekrümmte Verbindung 27">
            <a:extLst>
              <a:ext uri="{FF2B5EF4-FFF2-40B4-BE49-F238E27FC236}">
                <a16:creationId xmlns:a16="http://schemas.microsoft.com/office/drawing/2014/main" id="{ACE5B5AE-D545-3144-9D00-3DD00BF72BAE}"/>
              </a:ext>
            </a:extLst>
          </p:cNvPr>
          <p:cNvCxnSpPr>
            <a:cxnSpLocks/>
            <a:stCxn id="27" idx="3"/>
            <a:endCxn id="27" idx="2"/>
          </p:cNvCxnSpPr>
          <p:nvPr/>
        </p:nvCxnSpPr>
        <p:spPr>
          <a:xfrm flipH="1">
            <a:off x="5118083" y="4195921"/>
            <a:ext cx="553325" cy="323165"/>
          </a:xfrm>
          <a:prstGeom prst="curvedConnector4">
            <a:avLst>
              <a:gd name="adj1" fmla="val -41314"/>
              <a:gd name="adj2" fmla="val 170738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1ABE2DFE-60A2-0847-9B11-A564C09C6ABC}"/>
                  </a:ext>
                </a:extLst>
              </p:cNvPr>
              <p:cNvSpPr txBox="1"/>
              <p:nvPr/>
            </p:nvSpPr>
            <p:spPr>
              <a:xfrm>
                <a:off x="5716886" y="4554195"/>
                <a:ext cx="584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i="1" dirty="0" err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i="1" dirty="0" err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1ABE2DFE-60A2-0847-9B11-A564C09C6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886" y="4554195"/>
                <a:ext cx="58490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2A44FB63-C75C-E642-BB7D-9E4F6871819A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2429637" y="4195921"/>
            <a:ext cx="21351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292172E6-C6AC-624D-B8BA-3887DAC38BDD}"/>
                  </a:ext>
                </a:extLst>
              </p:cNvPr>
              <p:cNvSpPr txBox="1"/>
              <p:nvPr/>
            </p:nvSpPr>
            <p:spPr>
              <a:xfrm>
                <a:off x="3201923" y="3789040"/>
                <a:ext cx="3644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292172E6-C6AC-624D-B8BA-3887DAC38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923" y="3789040"/>
                <a:ext cx="36445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6334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A8482-790C-474A-A188-86F037610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Effect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announcement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AAACB0A-CC15-6842-A5EC-FBFFC92EE2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dirty="0"/>
                  <a:t>Publicly </a:t>
                </a:r>
                <a:r>
                  <a:rPr lang="de-DE" dirty="0" err="1"/>
                  <a:t>announcing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leads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keeping</a:t>
                </a:r>
                <a:r>
                  <a:rPr lang="de-DE" dirty="0"/>
                  <a:t> </a:t>
                </a:r>
                <a:r>
                  <a:rPr lang="de-DE" dirty="0" err="1"/>
                  <a:t>only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worlds</a:t>
                </a:r>
                <a:r>
                  <a:rPr lang="de-DE" dirty="0"/>
                  <a:t>. 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AAACB0A-CC15-6842-A5EC-FBFFC92EE2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276" r="-18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D756A3E-276C-0F4B-B2A4-3DED2F59E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AFBF8A3-F226-A64B-A17F-6636E2EA2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252" y="3356992"/>
            <a:ext cx="6121722" cy="18676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71690748-C398-1C46-AD0D-A8AB7AFAD0A5}"/>
                  </a:ext>
                </a:extLst>
              </p:cNvPr>
              <p:cNvSpPr txBox="1"/>
              <p:nvPr/>
            </p:nvSpPr>
            <p:spPr>
              <a:xfrm>
                <a:off x="3017070" y="2018188"/>
                <a:ext cx="881973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pre</a:t>
                </a:r>
                <a:r>
                  <a:rPr lang="de-DE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post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71690748-C398-1C46-AD0D-A8AB7AFAD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070" y="2018188"/>
                <a:ext cx="881973" cy="646331"/>
              </a:xfrm>
              <a:prstGeom prst="rect">
                <a:avLst/>
              </a:prstGeom>
              <a:blipFill>
                <a:blip r:embed="rId4"/>
                <a:stretch>
                  <a:fillRect l="-5634" t="-3774" b="-11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39B5C657-69E4-9345-918C-93C4805DD8AB}"/>
              </a:ext>
            </a:extLst>
          </p:cNvPr>
          <p:cNvCxnSpPr>
            <a:endCxn id="7" idx="1"/>
          </p:cNvCxnSpPr>
          <p:nvPr/>
        </p:nvCxnSpPr>
        <p:spPr>
          <a:xfrm>
            <a:off x="2513014" y="2341353"/>
            <a:ext cx="50405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AF6325D8-9A2E-2044-92D3-A0F65EBB1D82}"/>
                  </a:ext>
                </a:extLst>
              </p:cNvPr>
              <p:cNvSpPr txBox="1"/>
              <p:nvPr/>
            </p:nvSpPr>
            <p:spPr>
              <a:xfrm>
                <a:off x="4130548" y="2456758"/>
                <a:ext cx="584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i="1" dirty="0" err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i="1" dirty="0" err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AF6325D8-9A2E-2044-92D3-A0F65EBB1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548" y="2456758"/>
                <a:ext cx="58490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Gekrümmte Verbindung 9">
            <a:extLst>
              <a:ext uri="{FF2B5EF4-FFF2-40B4-BE49-F238E27FC236}">
                <a16:creationId xmlns:a16="http://schemas.microsoft.com/office/drawing/2014/main" id="{764BF0FF-A2C9-CE48-B5D0-E79D342B4A46}"/>
              </a:ext>
            </a:extLst>
          </p:cNvPr>
          <p:cNvCxnSpPr>
            <a:cxnSpLocks/>
            <a:stCxn id="7" idx="3"/>
            <a:endCxn id="7" idx="2"/>
          </p:cNvCxnSpPr>
          <p:nvPr/>
        </p:nvCxnSpPr>
        <p:spPr>
          <a:xfrm flipH="1">
            <a:off x="3458057" y="2341354"/>
            <a:ext cx="440986" cy="323165"/>
          </a:xfrm>
          <a:prstGeom prst="curvedConnector4">
            <a:avLst>
              <a:gd name="adj1" fmla="val -51838"/>
              <a:gd name="adj2" fmla="val 170738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A5099150-6046-F54F-9FED-833B7658494C}"/>
              </a:ext>
            </a:extLst>
          </p:cNvPr>
          <p:cNvSpPr txBox="1"/>
          <p:nvPr/>
        </p:nvSpPr>
        <p:spPr>
          <a:xfrm>
            <a:off x="1233055" y="5888182"/>
            <a:ext cx="5564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Can </a:t>
            </a:r>
            <a:r>
              <a:rPr lang="de-DE" dirty="0" err="1"/>
              <a:t>try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out on </a:t>
            </a:r>
            <a:r>
              <a:rPr lang="de-DE" dirty="0" err="1"/>
              <a:t>several</a:t>
            </a:r>
            <a:r>
              <a:rPr lang="de-DE" dirty="0"/>
              <a:t> </a:t>
            </a:r>
            <a:r>
              <a:rPr lang="de-DE" dirty="0" err="1"/>
              <a:t>examples</a:t>
            </a:r>
            <a:r>
              <a:rPr lang="de-DE" dirty="0"/>
              <a:t> in </a:t>
            </a:r>
            <a:r>
              <a:rPr lang="de-DE" dirty="0" err="1"/>
              <a:t>Hintikka‘s</a:t>
            </a:r>
            <a:r>
              <a:rPr lang="de-DE" dirty="0"/>
              <a:t> </a:t>
            </a:r>
            <a:r>
              <a:rPr lang="de-DE" dirty="0" err="1"/>
              <a:t>world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81351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BB6581-CE1A-454A-9370-03C69269E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Muddy</a:t>
            </a:r>
            <a:r>
              <a:rPr lang="de-DE" dirty="0"/>
              <a:t> </a:t>
            </a:r>
            <a:r>
              <a:rPr lang="de-DE" dirty="0" err="1"/>
              <a:t>children</a:t>
            </a:r>
            <a:r>
              <a:rPr lang="de-DE" dirty="0"/>
              <a:t> Puzzle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407162-4289-474B-8180-8CFD42D6C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i="1" dirty="0"/>
              <a:t>„</a:t>
            </a:r>
            <a:r>
              <a:rPr lang="de-DE" sz="1800" i="1" dirty="0" err="1"/>
              <a:t>Three</a:t>
            </a:r>
            <a:r>
              <a:rPr lang="de-DE" sz="1800" i="1" dirty="0"/>
              <a:t> </a:t>
            </a:r>
            <a:r>
              <a:rPr lang="de-DE" sz="1800" i="1" dirty="0" err="1"/>
              <a:t>children</a:t>
            </a:r>
            <a:r>
              <a:rPr lang="de-DE" sz="1800" i="1" dirty="0"/>
              <a:t> (</a:t>
            </a:r>
            <a:r>
              <a:rPr lang="de-DE" sz="1800" i="1" dirty="0" err="1"/>
              <a:t>a,b,c</a:t>
            </a:r>
            <a:r>
              <a:rPr lang="de-DE" sz="1800" i="1" dirty="0"/>
              <a:t>) </a:t>
            </a:r>
            <a:r>
              <a:rPr lang="de-DE" sz="1800" i="1" dirty="0" err="1"/>
              <a:t>are</a:t>
            </a:r>
            <a:r>
              <a:rPr lang="de-DE" sz="1800" i="1" dirty="0"/>
              <a:t> </a:t>
            </a:r>
            <a:r>
              <a:rPr lang="de-DE" sz="1800" i="1" dirty="0" err="1"/>
              <a:t>playing</a:t>
            </a:r>
            <a:r>
              <a:rPr lang="de-DE" sz="1800" i="1" dirty="0"/>
              <a:t> in </a:t>
            </a:r>
            <a:r>
              <a:rPr lang="de-DE" sz="1800" i="1" dirty="0" err="1"/>
              <a:t>the</a:t>
            </a:r>
            <a:r>
              <a:rPr lang="de-DE" sz="1800" i="1" dirty="0"/>
              <a:t> </a:t>
            </a:r>
            <a:r>
              <a:rPr lang="de-DE" sz="1800" i="1" dirty="0" err="1"/>
              <a:t>mud</a:t>
            </a:r>
            <a:r>
              <a:rPr lang="de-DE" sz="1800" i="1" dirty="0"/>
              <a:t>. </a:t>
            </a:r>
            <a:r>
              <a:rPr lang="de-DE" sz="1800" i="1" dirty="0" err="1"/>
              <a:t>Father</a:t>
            </a:r>
            <a:r>
              <a:rPr lang="de-DE" sz="1800" i="1" dirty="0"/>
              <a:t> </a:t>
            </a:r>
            <a:r>
              <a:rPr lang="de-DE" sz="1800" i="1" dirty="0" err="1"/>
              <a:t>calls</a:t>
            </a:r>
            <a:r>
              <a:rPr lang="de-DE" sz="1800" i="1" dirty="0"/>
              <a:t> </a:t>
            </a:r>
            <a:r>
              <a:rPr lang="de-DE" sz="1800" i="1" dirty="0" err="1"/>
              <a:t>the</a:t>
            </a:r>
            <a:r>
              <a:rPr lang="de-DE" sz="1800" i="1" dirty="0"/>
              <a:t> </a:t>
            </a:r>
            <a:r>
              <a:rPr lang="de-DE" sz="1800" i="1" dirty="0" err="1"/>
              <a:t>children</a:t>
            </a:r>
            <a:r>
              <a:rPr lang="de-DE" sz="1800" i="1" dirty="0"/>
              <a:t> </a:t>
            </a:r>
            <a:r>
              <a:rPr lang="de-DE" sz="1800" i="1" dirty="0" err="1"/>
              <a:t>to</a:t>
            </a:r>
            <a:r>
              <a:rPr lang="de-DE" sz="1800" i="1" dirty="0"/>
              <a:t> </a:t>
            </a:r>
            <a:r>
              <a:rPr lang="de-DE" sz="1800" i="1" dirty="0" err="1"/>
              <a:t>the</a:t>
            </a:r>
            <a:r>
              <a:rPr lang="de-DE" sz="1800" i="1" dirty="0"/>
              <a:t> </a:t>
            </a:r>
            <a:r>
              <a:rPr lang="de-DE" sz="1800" i="1" dirty="0" err="1"/>
              <a:t>house</a:t>
            </a:r>
            <a:r>
              <a:rPr lang="de-DE" sz="1800" i="1" dirty="0"/>
              <a:t>, </a:t>
            </a:r>
            <a:r>
              <a:rPr lang="de-DE" sz="1800" i="1" dirty="0" err="1"/>
              <a:t>arranging</a:t>
            </a:r>
            <a:r>
              <a:rPr lang="de-DE" sz="1800" i="1" dirty="0"/>
              <a:t> </a:t>
            </a:r>
            <a:r>
              <a:rPr lang="de-DE" sz="1800" i="1" dirty="0" err="1"/>
              <a:t>them</a:t>
            </a:r>
            <a:r>
              <a:rPr lang="de-DE" sz="1800" i="1" dirty="0"/>
              <a:t> in a </a:t>
            </a:r>
            <a:r>
              <a:rPr lang="de-DE" sz="1800" i="1" dirty="0" err="1"/>
              <a:t>semicircle</a:t>
            </a:r>
            <a:r>
              <a:rPr lang="de-DE" sz="1800" i="1" dirty="0"/>
              <a:t> so </a:t>
            </a:r>
            <a:r>
              <a:rPr lang="de-DE" sz="1800" i="1" dirty="0" err="1"/>
              <a:t>that</a:t>
            </a:r>
            <a:r>
              <a:rPr lang="de-DE" sz="1800" i="1" dirty="0"/>
              <a:t> </a:t>
            </a:r>
            <a:r>
              <a:rPr lang="de-DE" sz="1800" i="1" dirty="0" err="1"/>
              <a:t>each</a:t>
            </a:r>
            <a:r>
              <a:rPr lang="de-DE" sz="1800" i="1" dirty="0"/>
              <a:t> </a:t>
            </a:r>
            <a:r>
              <a:rPr lang="de-DE" sz="1800" i="1" dirty="0" err="1"/>
              <a:t>child</a:t>
            </a:r>
            <a:r>
              <a:rPr lang="de-DE" sz="1800" i="1" dirty="0"/>
              <a:t> </a:t>
            </a:r>
            <a:r>
              <a:rPr lang="de-DE" sz="1800" i="1" dirty="0" err="1"/>
              <a:t>can</a:t>
            </a:r>
            <a:r>
              <a:rPr lang="de-DE" sz="1800" i="1" dirty="0"/>
              <a:t> </a:t>
            </a:r>
            <a:r>
              <a:rPr lang="de-DE" sz="1800" i="1" dirty="0" err="1"/>
              <a:t>clearly</a:t>
            </a:r>
            <a:r>
              <a:rPr lang="de-DE" sz="1800" i="1" dirty="0"/>
              <a:t> </a:t>
            </a:r>
            <a:r>
              <a:rPr lang="de-DE" sz="1800" i="1" dirty="0" err="1"/>
              <a:t>see</a:t>
            </a:r>
            <a:r>
              <a:rPr lang="de-DE" sz="1800" i="1" dirty="0"/>
              <a:t> </a:t>
            </a:r>
            <a:r>
              <a:rPr lang="de-DE" sz="1800" i="1" dirty="0" err="1"/>
              <a:t>every</a:t>
            </a:r>
            <a:r>
              <a:rPr lang="de-DE" sz="1800" i="1" dirty="0"/>
              <a:t> </a:t>
            </a:r>
            <a:r>
              <a:rPr lang="de-DE" sz="1800" i="1" dirty="0" err="1"/>
              <a:t>other</a:t>
            </a:r>
            <a:r>
              <a:rPr lang="de-DE" sz="1800" i="1" dirty="0"/>
              <a:t> </a:t>
            </a:r>
            <a:r>
              <a:rPr lang="de-DE" sz="1800" i="1" dirty="0" err="1"/>
              <a:t>child</a:t>
            </a:r>
            <a:r>
              <a:rPr lang="de-DE" sz="1800" i="1" dirty="0"/>
              <a:t>. “</a:t>
            </a:r>
            <a:r>
              <a:rPr lang="de-DE" sz="1800" i="1" dirty="0">
                <a:solidFill>
                  <a:srgbClr val="7030A0"/>
                </a:solidFill>
              </a:rPr>
              <a:t>At least </a:t>
            </a:r>
            <a:r>
              <a:rPr lang="de-DE" sz="1800" i="1" dirty="0" err="1">
                <a:solidFill>
                  <a:srgbClr val="7030A0"/>
                </a:solidFill>
              </a:rPr>
              <a:t>one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of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you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has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mud</a:t>
            </a:r>
            <a:r>
              <a:rPr lang="de-DE" sz="1800" i="1" dirty="0">
                <a:solidFill>
                  <a:srgbClr val="7030A0"/>
                </a:solidFill>
              </a:rPr>
              <a:t> on </a:t>
            </a:r>
            <a:r>
              <a:rPr lang="de-DE" sz="1800" i="1" dirty="0" err="1">
                <a:solidFill>
                  <a:srgbClr val="7030A0"/>
                </a:solidFill>
              </a:rPr>
              <a:t>your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forehead</a:t>
            </a:r>
            <a:r>
              <a:rPr lang="de-DE" sz="1800" i="1" dirty="0"/>
              <a:t>”, </a:t>
            </a:r>
            <a:r>
              <a:rPr lang="de-DE" sz="1800" i="1" dirty="0" err="1"/>
              <a:t>says</a:t>
            </a:r>
            <a:r>
              <a:rPr lang="de-DE" sz="1800" i="1" dirty="0"/>
              <a:t> </a:t>
            </a:r>
            <a:r>
              <a:rPr lang="de-DE" sz="1800" i="1" dirty="0" err="1"/>
              <a:t>Father</a:t>
            </a:r>
            <a:r>
              <a:rPr lang="de-DE" sz="1800" i="1" dirty="0"/>
              <a:t>. The </a:t>
            </a:r>
            <a:r>
              <a:rPr lang="de-DE" sz="1800" i="1" dirty="0" err="1"/>
              <a:t>children</a:t>
            </a:r>
            <a:r>
              <a:rPr lang="de-DE" sz="1800" i="1" dirty="0"/>
              <a:t> </a:t>
            </a:r>
            <a:r>
              <a:rPr lang="de-DE" sz="1800" i="1" dirty="0" err="1"/>
              <a:t>look</a:t>
            </a:r>
            <a:r>
              <a:rPr lang="de-DE" sz="1800" i="1" dirty="0"/>
              <a:t> </a:t>
            </a:r>
            <a:r>
              <a:rPr lang="de-DE" sz="1800" i="1" dirty="0" err="1"/>
              <a:t>around</a:t>
            </a:r>
            <a:r>
              <a:rPr lang="de-DE" sz="1800" i="1" dirty="0"/>
              <a:t>, </a:t>
            </a:r>
            <a:r>
              <a:rPr lang="de-DE" sz="1800" i="1" dirty="0" err="1"/>
              <a:t>each</a:t>
            </a:r>
            <a:r>
              <a:rPr lang="de-DE" sz="1800" i="1" dirty="0"/>
              <a:t> </a:t>
            </a:r>
            <a:r>
              <a:rPr lang="de-DE" sz="1800" i="1" dirty="0" err="1"/>
              <a:t>examining</a:t>
            </a:r>
            <a:r>
              <a:rPr lang="de-DE" sz="1800" i="1" dirty="0"/>
              <a:t> </a:t>
            </a:r>
            <a:r>
              <a:rPr lang="de-DE" sz="1800" i="1" dirty="0" err="1"/>
              <a:t>every</a:t>
            </a:r>
            <a:r>
              <a:rPr lang="de-DE" sz="1800" i="1" dirty="0"/>
              <a:t> </a:t>
            </a:r>
            <a:r>
              <a:rPr lang="de-DE" sz="1800" i="1" dirty="0" err="1"/>
              <a:t>other</a:t>
            </a:r>
            <a:r>
              <a:rPr lang="de-DE" sz="1800" i="1" dirty="0"/>
              <a:t> </a:t>
            </a:r>
            <a:r>
              <a:rPr lang="de-DE" sz="1800" i="1" dirty="0" err="1"/>
              <a:t>child’s</a:t>
            </a:r>
            <a:r>
              <a:rPr lang="de-DE" sz="1800" i="1" dirty="0"/>
              <a:t> </a:t>
            </a:r>
            <a:r>
              <a:rPr lang="de-DE" sz="1800" i="1" dirty="0" err="1"/>
              <a:t>forehead</a:t>
            </a:r>
            <a:r>
              <a:rPr lang="de-DE" sz="1800" i="1" dirty="0"/>
              <a:t>. </a:t>
            </a:r>
            <a:r>
              <a:rPr lang="de-DE" sz="1800" i="1" dirty="0" err="1"/>
              <a:t>Of</a:t>
            </a:r>
            <a:r>
              <a:rPr lang="de-DE" sz="1800" i="1" dirty="0"/>
              <a:t> </a:t>
            </a:r>
            <a:r>
              <a:rPr lang="de-DE" sz="1800" i="1" dirty="0" err="1"/>
              <a:t>course</a:t>
            </a:r>
            <a:r>
              <a:rPr lang="de-DE" sz="1800" i="1" dirty="0"/>
              <a:t>, </a:t>
            </a:r>
            <a:r>
              <a:rPr lang="de-DE" sz="1800" i="1" dirty="0" err="1"/>
              <a:t>no</a:t>
            </a:r>
            <a:r>
              <a:rPr lang="de-DE" sz="1800" i="1" dirty="0"/>
              <a:t> </a:t>
            </a:r>
            <a:r>
              <a:rPr lang="de-DE" sz="1800" i="1" dirty="0" err="1"/>
              <a:t>child</a:t>
            </a:r>
            <a:r>
              <a:rPr lang="de-DE" sz="1800" i="1" dirty="0"/>
              <a:t> </a:t>
            </a:r>
            <a:r>
              <a:rPr lang="de-DE" sz="1800" i="1" dirty="0" err="1"/>
              <a:t>can</a:t>
            </a:r>
            <a:r>
              <a:rPr lang="de-DE" sz="1800" i="1" dirty="0"/>
              <a:t> </a:t>
            </a:r>
            <a:r>
              <a:rPr lang="de-DE" sz="1800" i="1" dirty="0" err="1"/>
              <a:t>examine</a:t>
            </a:r>
            <a:r>
              <a:rPr lang="de-DE" sz="1800" i="1" dirty="0"/>
              <a:t> </a:t>
            </a:r>
            <a:r>
              <a:rPr lang="de-DE" sz="1800" i="1" dirty="0" err="1"/>
              <a:t>his</a:t>
            </a:r>
            <a:r>
              <a:rPr lang="de-DE" sz="1800" i="1" dirty="0"/>
              <a:t> </a:t>
            </a:r>
            <a:r>
              <a:rPr lang="de-DE" sz="1800" i="1" dirty="0" err="1"/>
              <a:t>or</a:t>
            </a:r>
            <a:r>
              <a:rPr lang="de-DE" sz="1800" i="1" dirty="0"/>
              <a:t> her </a:t>
            </a:r>
            <a:r>
              <a:rPr lang="de-DE" sz="1800" i="1" dirty="0" err="1"/>
              <a:t>own</a:t>
            </a:r>
            <a:r>
              <a:rPr lang="de-DE" sz="1800" i="1" dirty="0"/>
              <a:t>. </a:t>
            </a:r>
            <a:r>
              <a:rPr lang="de-DE" sz="1800" i="1" dirty="0" err="1"/>
              <a:t>Father</a:t>
            </a:r>
            <a:r>
              <a:rPr lang="de-DE" sz="1800" i="1" dirty="0"/>
              <a:t> </a:t>
            </a:r>
            <a:r>
              <a:rPr lang="de-DE" sz="1800" i="1" dirty="0" err="1"/>
              <a:t>continues</a:t>
            </a:r>
            <a:r>
              <a:rPr lang="de-DE" sz="1800" i="1" dirty="0"/>
              <a:t>, </a:t>
            </a:r>
            <a:r>
              <a:rPr lang="de-DE" sz="1800" i="1" dirty="0">
                <a:solidFill>
                  <a:srgbClr val="7030A0"/>
                </a:solidFill>
              </a:rPr>
              <a:t>“</a:t>
            </a:r>
            <a:r>
              <a:rPr lang="de-DE" sz="1800" i="1" dirty="0" err="1">
                <a:solidFill>
                  <a:srgbClr val="7030A0"/>
                </a:solidFill>
              </a:rPr>
              <a:t>If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you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know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whether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your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forehead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is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dirty</a:t>
            </a:r>
            <a:r>
              <a:rPr lang="de-DE" sz="1800" i="1" dirty="0">
                <a:solidFill>
                  <a:srgbClr val="7030A0"/>
                </a:solidFill>
              </a:rPr>
              <a:t>, </a:t>
            </a:r>
            <a:r>
              <a:rPr lang="de-DE" sz="1800" i="1" dirty="0" err="1">
                <a:solidFill>
                  <a:srgbClr val="7030A0"/>
                </a:solidFill>
              </a:rPr>
              <a:t>then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step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forward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now</a:t>
            </a:r>
            <a:r>
              <a:rPr lang="de-DE" sz="1800" i="1" dirty="0">
                <a:solidFill>
                  <a:srgbClr val="7030A0"/>
                </a:solidFill>
              </a:rPr>
              <a:t>”. </a:t>
            </a:r>
            <a:r>
              <a:rPr lang="de-DE" sz="1800" i="1" dirty="0" err="1">
                <a:solidFill>
                  <a:srgbClr val="7030A0"/>
                </a:solidFill>
              </a:rPr>
              <a:t>No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child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steps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forward</a:t>
            </a:r>
            <a:r>
              <a:rPr lang="de-DE" sz="1800" i="1" dirty="0">
                <a:solidFill>
                  <a:srgbClr val="7030A0"/>
                </a:solidFill>
              </a:rPr>
              <a:t>. </a:t>
            </a:r>
            <a:r>
              <a:rPr lang="de-DE" sz="1800" i="1" dirty="0" err="1"/>
              <a:t>Father</a:t>
            </a:r>
            <a:r>
              <a:rPr lang="de-DE" sz="1800" i="1" dirty="0"/>
              <a:t> </a:t>
            </a:r>
            <a:r>
              <a:rPr lang="de-DE" sz="1800" i="1" dirty="0" err="1"/>
              <a:t>repeats</a:t>
            </a:r>
            <a:r>
              <a:rPr lang="de-DE" sz="1800" i="1" dirty="0"/>
              <a:t> </a:t>
            </a:r>
            <a:r>
              <a:rPr lang="de-DE" sz="1800" i="1" dirty="0" err="1"/>
              <a:t>himself</a:t>
            </a:r>
            <a:r>
              <a:rPr lang="de-DE" sz="1800" i="1" dirty="0"/>
              <a:t> a </a:t>
            </a:r>
            <a:r>
              <a:rPr lang="de-DE" sz="1800" i="1" dirty="0" err="1"/>
              <a:t>second</a:t>
            </a:r>
            <a:r>
              <a:rPr lang="de-DE" sz="1800" i="1" dirty="0"/>
              <a:t> time, </a:t>
            </a:r>
            <a:r>
              <a:rPr lang="de-DE" sz="1800" i="1" dirty="0">
                <a:solidFill>
                  <a:srgbClr val="7030A0"/>
                </a:solidFill>
              </a:rPr>
              <a:t>“</a:t>
            </a:r>
            <a:r>
              <a:rPr lang="de-DE" sz="1800" i="1" dirty="0" err="1">
                <a:solidFill>
                  <a:srgbClr val="7030A0"/>
                </a:solidFill>
              </a:rPr>
              <a:t>If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you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know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whether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your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forehead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is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dirty</a:t>
            </a:r>
            <a:r>
              <a:rPr lang="de-DE" sz="1800" i="1" dirty="0">
                <a:solidFill>
                  <a:srgbClr val="7030A0"/>
                </a:solidFill>
              </a:rPr>
              <a:t>, </a:t>
            </a:r>
            <a:r>
              <a:rPr lang="de-DE" sz="1800" i="1" dirty="0" err="1">
                <a:solidFill>
                  <a:srgbClr val="7030A0"/>
                </a:solidFill>
              </a:rPr>
              <a:t>then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step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forward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now</a:t>
            </a:r>
            <a:r>
              <a:rPr lang="de-DE" sz="1800" i="1" dirty="0">
                <a:solidFill>
                  <a:srgbClr val="7030A0"/>
                </a:solidFill>
              </a:rPr>
              <a:t>”. </a:t>
            </a:r>
            <a:r>
              <a:rPr lang="de-DE" sz="1800" i="1" dirty="0" err="1">
                <a:solidFill>
                  <a:srgbClr val="7030A0"/>
                </a:solidFill>
              </a:rPr>
              <a:t>Some</a:t>
            </a:r>
            <a:r>
              <a:rPr lang="de-DE" sz="1800" i="1" dirty="0">
                <a:solidFill>
                  <a:srgbClr val="7030A0"/>
                </a:solidFill>
              </a:rPr>
              <a:t> (</a:t>
            </a:r>
            <a:r>
              <a:rPr lang="de-DE" sz="1800" i="1" dirty="0" err="1">
                <a:solidFill>
                  <a:srgbClr val="7030A0"/>
                </a:solidFill>
              </a:rPr>
              <a:t>a,b</a:t>
            </a:r>
            <a:r>
              <a:rPr lang="de-DE" sz="1800" i="1" dirty="0">
                <a:solidFill>
                  <a:srgbClr val="7030A0"/>
                </a:solidFill>
              </a:rPr>
              <a:t>) but not all </a:t>
            </a:r>
            <a:r>
              <a:rPr lang="de-DE" sz="1800" i="1" dirty="0" err="1">
                <a:solidFill>
                  <a:srgbClr val="7030A0"/>
                </a:solidFill>
              </a:rPr>
              <a:t>of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the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children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step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forward</a:t>
            </a:r>
            <a:r>
              <a:rPr lang="de-DE" sz="1800" i="1" dirty="0">
                <a:solidFill>
                  <a:srgbClr val="7030A0"/>
                </a:solidFill>
              </a:rPr>
              <a:t>. </a:t>
            </a:r>
            <a:r>
              <a:rPr lang="de-DE" sz="1800" i="1" dirty="0" err="1"/>
              <a:t>Father</a:t>
            </a:r>
            <a:r>
              <a:rPr lang="de-DE" sz="1800" i="1" dirty="0"/>
              <a:t> </a:t>
            </a:r>
            <a:r>
              <a:rPr lang="de-DE" sz="1800" i="1" dirty="0" err="1"/>
              <a:t>repeats</a:t>
            </a:r>
            <a:r>
              <a:rPr lang="de-DE" sz="1800" i="1" dirty="0"/>
              <a:t> </a:t>
            </a:r>
            <a:r>
              <a:rPr lang="de-DE" sz="1800" i="1" dirty="0" err="1"/>
              <a:t>himself</a:t>
            </a:r>
            <a:r>
              <a:rPr lang="de-DE" sz="1800" i="1" dirty="0"/>
              <a:t> a </a:t>
            </a:r>
            <a:r>
              <a:rPr lang="de-DE" sz="1800" i="1" dirty="0" err="1"/>
              <a:t>third</a:t>
            </a:r>
            <a:r>
              <a:rPr lang="de-DE" sz="1800" i="1" dirty="0"/>
              <a:t> time</a:t>
            </a:r>
            <a:r>
              <a:rPr lang="de-DE" sz="1800" i="1" dirty="0">
                <a:solidFill>
                  <a:srgbClr val="7030A0"/>
                </a:solidFill>
              </a:rPr>
              <a:t>, “</a:t>
            </a:r>
            <a:r>
              <a:rPr lang="de-DE" sz="1800" i="1" dirty="0" err="1">
                <a:solidFill>
                  <a:srgbClr val="7030A0"/>
                </a:solidFill>
              </a:rPr>
              <a:t>If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you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know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whether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your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forehead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is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dirty</a:t>
            </a:r>
            <a:r>
              <a:rPr lang="de-DE" sz="1800" i="1" dirty="0">
                <a:solidFill>
                  <a:srgbClr val="7030A0"/>
                </a:solidFill>
              </a:rPr>
              <a:t>, </a:t>
            </a:r>
            <a:r>
              <a:rPr lang="de-DE" sz="1800" i="1" dirty="0" err="1">
                <a:solidFill>
                  <a:srgbClr val="7030A0"/>
                </a:solidFill>
              </a:rPr>
              <a:t>then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step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forward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now</a:t>
            </a:r>
            <a:r>
              <a:rPr lang="de-DE" sz="1800" i="1" dirty="0">
                <a:solidFill>
                  <a:srgbClr val="7030A0"/>
                </a:solidFill>
              </a:rPr>
              <a:t>”. All </a:t>
            </a:r>
            <a:r>
              <a:rPr lang="de-DE" sz="1800" i="1" dirty="0" err="1">
                <a:solidFill>
                  <a:srgbClr val="7030A0"/>
                </a:solidFill>
              </a:rPr>
              <a:t>of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the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remaining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children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step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forward</a:t>
            </a:r>
            <a:r>
              <a:rPr lang="de-DE" sz="1800" i="1" dirty="0">
                <a:solidFill>
                  <a:srgbClr val="7030A0"/>
                </a:solidFill>
              </a:rPr>
              <a:t>.</a:t>
            </a:r>
            <a:r>
              <a:rPr lang="de-DE" sz="1800" i="1" dirty="0"/>
              <a:t> </a:t>
            </a:r>
            <a:r>
              <a:rPr lang="de-DE" sz="1800" i="1" dirty="0" err="1"/>
              <a:t>Explain</a:t>
            </a:r>
            <a:r>
              <a:rPr lang="de-DE" sz="1800" i="1" dirty="0"/>
              <a:t> </a:t>
            </a:r>
            <a:r>
              <a:rPr lang="de-DE" sz="1800" i="1" dirty="0" err="1"/>
              <a:t>why</a:t>
            </a:r>
            <a:r>
              <a:rPr lang="de-DE" sz="1800" i="1" dirty="0"/>
              <a:t> </a:t>
            </a:r>
            <a:r>
              <a:rPr lang="de-DE" sz="1800" i="1" dirty="0" err="1"/>
              <a:t>a,b</a:t>
            </a:r>
            <a:r>
              <a:rPr lang="de-DE" sz="1800" i="1" dirty="0"/>
              <a:t> </a:t>
            </a:r>
            <a:r>
              <a:rPr lang="de-DE" sz="1800" i="1" dirty="0" err="1"/>
              <a:t>stepped</a:t>
            </a:r>
            <a:r>
              <a:rPr lang="de-DE" sz="1800" i="1" dirty="0"/>
              <a:t> </a:t>
            </a:r>
            <a:r>
              <a:rPr lang="de-DE" sz="1800" i="1" dirty="0" err="1"/>
              <a:t>forward</a:t>
            </a:r>
            <a:r>
              <a:rPr lang="de-DE" sz="1800" i="1" dirty="0"/>
              <a:t> after </a:t>
            </a:r>
            <a:r>
              <a:rPr lang="de-DE" sz="1800" i="1" dirty="0" err="1"/>
              <a:t>two</a:t>
            </a:r>
            <a:r>
              <a:rPr lang="de-DE" sz="1800" i="1" dirty="0"/>
              <a:t> </a:t>
            </a:r>
            <a:r>
              <a:rPr lang="de-DE" sz="1800" i="1" dirty="0" err="1"/>
              <a:t>requests</a:t>
            </a:r>
            <a:r>
              <a:rPr lang="de-DE" sz="1800" i="1" dirty="0"/>
              <a:t>. (In </a:t>
            </a:r>
            <a:r>
              <a:rPr lang="de-DE" sz="1800" i="1" dirty="0" err="1"/>
              <a:t>general</a:t>
            </a:r>
            <a:r>
              <a:rPr lang="de-DE" sz="1800" i="1" dirty="0"/>
              <a:t> </a:t>
            </a:r>
            <a:r>
              <a:rPr lang="de-DE" sz="1800" i="1" dirty="0" err="1"/>
              <a:t>show</a:t>
            </a:r>
            <a:r>
              <a:rPr lang="de-DE" sz="1800" i="1" dirty="0"/>
              <a:t>: </a:t>
            </a:r>
            <a:r>
              <a:rPr lang="de-DE" sz="1800" i="1" dirty="0" err="1"/>
              <a:t>if</a:t>
            </a:r>
            <a:r>
              <a:rPr lang="de-DE" sz="1800" i="1" dirty="0"/>
              <a:t> m </a:t>
            </a:r>
            <a:r>
              <a:rPr lang="de-DE" sz="1800" i="1" dirty="0" err="1"/>
              <a:t>children</a:t>
            </a:r>
            <a:r>
              <a:rPr lang="de-DE" sz="1800" i="1" dirty="0"/>
              <a:t> </a:t>
            </a:r>
            <a:r>
              <a:rPr lang="de-DE" sz="1800" i="1" dirty="0" err="1"/>
              <a:t>are</a:t>
            </a:r>
            <a:r>
              <a:rPr lang="de-DE" sz="1800" i="1" dirty="0"/>
              <a:t> </a:t>
            </a:r>
            <a:r>
              <a:rPr lang="de-DE" sz="1800" i="1" dirty="0" err="1"/>
              <a:t>muddy</a:t>
            </a:r>
            <a:r>
              <a:rPr lang="de-DE" sz="1800" i="1" dirty="0"/>
              <a:t> </a:t>
            </a:r>
            <a:r>
              <a:rPr lang="de-DE" sz="1800" i="1" dirty="0" err="1"/>
              <a:t>then</a:t>
            </a:r>
            <a:r>
              <a:rPr lang="de-DE" sz="1800" i="1" dirty="0"/>
              <a:t> after m </a:t>
            </a:r>
            <a:r>
              <a:rPr lang="de-DE" sz="1800" i="1" dirty="0" err="1"/>
              <a:t>requests</a:t>
            </a:r>
            <a:r>
              <a:rPr lang="de-DE" sz="1800" i="1" dirty="0"/>
              <a:t> </a:t>
            </a:r>
            <a:r>
              <a:rPr lang="de-DE" sz="1800" i="1" dirty="0" err="1"/>
              <a:t>of</a:t>
            </a:r>
            <a:r>
              <a:rPr lang="de-DE" sz="1800" i="1" dirty="0"/>
              <a:t> </a:t>
            </a:r>
            <a:r>
              <a:rPr lang="de-DE" sz="1800" i="1" dirty="0" err="1"/>
              <a:t>the</a:t>
            </a:r>
            <a:r>
              <a:rPr lang="de-DE" sz="1800" i="1" dirty="0"/>
              <a:t> </a:t>
            </a:r>
            <a:r>
              <a:rPr lang="de-DE" sz="1800" i="1" dirty="0" err="1"/>
              <a:t>father</a:t>
            </a:r>
            <a:r>
              <a:rPr lang="de-DE" sz="1800" i="1" dirty="0"/>
              <a:t> </a:t>
            </a:r>
            <a:r>
              <a:rPr lang="de-DE" sz="1800" i="1" dirty="0" err="1"/>
              <a:t>those</a:t>
            </a:r>
            <a:r>
              <a:rPr lang="de-DE" sz="1800" i="1" dirty="0"/>
              <a:t> will </a:t>
            </a:r>
            <a:r>
              <a:rPr lang="de-DE" sz="1800" i="1" dirty="0" err="1"/>
              <a:t>step</a:t>
            </a:r>
            <a:r>
              <a:rPr lang="de-DE" sz="1800" i="1" dirty="0"/>
              <a:t> </a:t>
            </a:r>
            <a:r>
              <a:rPr lang="de-DE" sz="1800" i="1" dirty="0" err="1"/>
              <a:t>forward</a:t>
            </a:r>
            <a:r>
              <a:rPr lang="de-DE" sz="1800" i="1" dirty="0"/>
              <a:t>“</a:t>
            </a:r>
          </a:p>
          <a:p>
            <a:pPr marL="0" indent="0">
              <a:buNone/>
            </a:pPr>
            <a:endParaRPr lang="de-DE" sz="1800" i="1" dirty="0"/>
          </a:p>
          <a:p>
            <a:pPr marL="0" indent="0">
              <a:buNone/>
            </a:pPr>
            <a:r>
              <a:rPr lang="de-DE" sz="2200" dirty="0"/>
              <a:t>As </a:t>
            </a:r>
            <a:r>
              <a:rPr lang="de-DE" sz="2200" dirty="0" err="1"/>
              <a:t>promised</a:t>
            </a:r>
            <a:r>
              <a:rPr lang="de-DE" sz="2200" dirty="0"/>
              <a:t> </a:t>
            </a:r>
            <a:r>
              <a:rPr lang="de-DE" sz="2200" dirty="0" err="1"/>
              <a:t>we</a:t>
            </a:r>
            <a:r>
              <a:rPr lang="de-DE" sz="2200" dirty="0"/>
              <a:t> </a:t>
            </a:r>
            <a:r>
              <a:rPr lang="de-DE" sz="2200" dirty="0" err="1"/>
              <a:t>reconsider</a:t>
            </a:r>
            <a:r>
              <a:rPr lang="de-DE" sz="2200" dirty="0"/>
              <a:t> </a:t>
            </a:r>
            <a:r>
              <a:rPr lang="de-DE" sz="2200" dirty="0" err="1"/>
              <a:t>this</a:t>
            </a:r>
            <a:r>
              <a:rPr lang="de-DE" sz="2200" dirty="0"/>
              <a:t> puzzle in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context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>
                <a:solidFill>
                  <a:srgbClr val="032EF0"/>
                </a:solidFill>
              </a:rPr>
              <a:t>dynamic</a:t>
            </a:r>
            <a:r>
              <a:rPr lang="de-DE" sz="2200" dirty="0">
                <a:solidFill>
                  <a:srgbClr val="032EF0"/>
                </a:solidFill>
              </a:rPr>
              <a:t> </a:t>
            </a:r>
            <a:r>
              <a:rPr lang="de-DE" sz="2200" dirty="0" err="1">
                <a:solidFill>
                  <a:srgbClr val="032EF0"/>
                </a:solidFill>
              </a:rPr>
              <a:t>epistemic</a:t>
            </a:r>
            <a:r>
              <a:rPr lang="de-DE" sz="2200" dirty="0">
                <a:solidFill>
                  <a:srgbClr val="032EF0"/>
                </a:solidFill>
              </a:rPr>
              <a:t> </a:t>
            </a:r>
            <a:r>
              <a:rPr lang="de-DE" sz="2200" dirty="0" err="1">
                <a:solidFill>
                  <a:srgbClr val="032EF0"/>
                </a:solidFill>
              </a:rPr>
              <a:t>logic</a:t>
            </a:r>
            <a:endParaRPr lang="de-DE" sz="2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55EA048-6257-0245-9ECF-8320D6778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034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B37887-FD66-3742-918E-993F83729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Muddy</a:t>
            </a:r>
            <a:r>
              <a:rPr lang="de-DE" dirty="0"/>
              <a:t> </a:t>
            </a:r>
            <a:r>
              <a:rPr lang="de-DE" dirty="0" err="1"/>
              <a:t>children</a:t>
            </a:r>
            <a:r>
              <a:rPr lang="de-DE" dirty="0"/>
              <a:t>: </a:t>
            </a:r>
            <a:r>
              <a:rPr lang="de-DE" dirty="0" err="1"/>
              <a:t>solution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4B7FE73-3BAC-B84D-BA3E-51D05D2A96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err="1"/>
                  <a:t>Children</a:t>
                </a:r>
                <a:r>
                  <a:rPr lang="de-DE" dirty="0"/>
                  <a:t>:  Anne (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dirty="0"/>
                  <a:t>), Bill (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de-DE" dirty="0"/>
                  <a:t>), </a:t>
                </a:r>
                <a:r>
                  <a:rPr lang="de-DE" dirty="0" err="1"/>
                  <a:t>Cath</a:t>
                </a:r>
                <a:r>
                  <a:rPr lang="de-DE" dirty="0"/>
                  <a:t> (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de-DE" dirty="0"/>
                  <a:t>) </a:t>
                </a:r>
              </a:p>
              <a:p>
                <a:r>
                  <a:rPr lang="de-DE" dirty="0" err="1"/>
                  <a:t>Actual</a:t>
                </a:r>
                <a:r>
                  <a:rPr lang="de-DE" dirty="0"/>
                  <a:t> </a:t>
                </a:r>
                <a:r>
                  <a:rPr lang="de-DE" dirty="0" err="1"/>
                  <a:t>world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muddy</a:t>
                </a:r>
                <a:r>
                  <a:rPr lang="de-DE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de-DE" dirty="0"/>
                  <a:t>),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de-DE" dirty="0"/>
                  <a:t> is not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de-DE" dirty="0"/>
                  <a:t>)</a:t>
                </a:r>
              </a:p>
              <a:p>
                <a:endParaRPr lang="de-DE" dirty="0"/>
              </a:p>
              <a:p>
                <a:r>
                  <a:rPr lang="de-DE" dirty="0"/>
                  <a:t>a </a:t>
                </a:r>
                <a:r>
                  <a:rPr lang="de-DE" dirty="0" err="1"/>
                  <a:t>argues</a:t>
                </a:r>
                <a:r>
                  <a:rPr lang="de-DE" dirty="0"/>
                  <a:t>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de-DE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de-DE" dirty="0"/>
              </a:p>
              <a:p>
                <a:pPr lvl="1"/>
                <a:r>
                  <a:rPr lang="de-DE" dirty="0" err="1"/>
                  <a:t>If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 err="1"/>
                  <a:t>were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case</a:t>
                </a:r>
                <a:r>
                  <a:rPr lang="de-DE" dirty="0"/>
                  <a:t>, </a:t>
                </a:r>
                <a:r>
                  <a:rPr lang="de-DE" dirty="0" err="1"/>
                  <a:t>then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would</a:t>
                </a:r>
                <a:r>
                  <a:rPr lang="de-DE" dirty="0"/>
                  <a:t> </a:t>
                </a:r>
                <a:r>
                  <a:rPr lang="de-DE" dirty="0" err="1"/>
                  <a:t>see</a:t>
                </a:r>
                <a:r>
                  <a:rPr lang="de-DE" dirty="0"/>
                  <a:t> </a:t>
                </a:r>
                <a:r>
                  <a:rPr lang="de-DE" dirty="0" err="1"/>
                  <a:t>noone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mud</a:t>
                </a:r>
                <a:r>
                  <a:rPr lang="de-DE" dirty="0"/>
                  <a:t> on </a:t>
                </a:r>
                <a:r>
                  <a:rPr lang="de-DE" dirty="0" err="1"/>
                  <a:t>forehead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hence</a:t>
                </a:r>
                <a:r>
                  <a:rPr lang="de-DE" dirty="0"/>
                  <a:t> </a:t>
                </a:r>
                <a:r>
                  <a:rPr lang="de-DE" dirty="0" err="1"/>
                  <a:t>infer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de-DE" dirty="0"/>
                  <a:t> (due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announcement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father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someone</a:t>
                </a:r>
                <a:r>
                  <a:rPr lang="de-DE" dirty="0"/>
                  <a:t> </a:t>
                </a:r>
                <a:r>
                  <a:rPr lang="de-DE" dirty="0" err="1"/>
                  <a:t>has</a:t>
                </a:r>
                <a:r>
                  <a:rPr lang="de-DE" dirty="0"/>
                  <a:t> </a:t>
                </a:r>
                <a:r>
                  <a:rPr lang="de-DE" dirty="0" err="1"/>
                  <a:t>mud</a:t>
                </a:r>
                <a:r>
                  <a:rPr lang="de-DE" dirty="0"/>
                  <a:t>).</a:t>
                </a:r>
              </a:p>
              <a:p>
                <a:pPr lvl="1"/>
                <a:r>
                  <a:rPr lang="de-DE" dirty="0"/>
                  <a:t>But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did</a:t>
                </a:r>
                <a:r>
                  <a:rPr lang="de-DE" dirty="0"/>
                  <a:t> not </a:t>
                </a:r>
                <a:r>
                  <a:rPr lang="de-DE" dirty="0" err="1"/>
                  <a:t>step</a:t>
                </a:r>
                <a:r>
                  <a:rPr lang="de-DE" dirty="0"/>
                  <a:t> </a:t>
                </a:r>
                <a:r>
                  <a:rPr lang="de-DE" dirty="0" err="1"/>
                  <a:t>forward</a:t>
                </a:r>
                <a:r>
                  <a:rPr lang="de-DE" dirty="0"/>
                  <a:t> so he </a:t>
                </a:r>
                <a:r>
                  <a:rPr lang="de-DE" dirty="0" err="1"/>
                  <a:t>does</a:t>
                </a:r>
                <a:r>
                  <a:rPr lang="de-DE" dirty="0"/>
                  <a:t> not </a:t>
                </a:r>
                <a:r>
                  <a:rPr lang="de-DE" dirty="0" err="1"/>
                  <a:t>know</a:t>
                </a:r>
                <a:r>
                  <a:rPr lang="de-DE" dirty="0"/>
                  <a:t> </a:t>
                </a:r>
                <a:r>
                  <a:rPr lang="de-DE" dirty="0" err="1"/>
                  <a:t>whether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de-DE" dirty="0"/>
              </a:p>
              <a:p>
                <a:pPr lvl="1"/>
                <a:r>
                  <a:rPr lang="de-DE" dirty="0" err="1"/>
                  <a:t>Therefore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steps</a:t>
                </a:r>
                <a:r>
                  <a:rPr lang="de-DE" dirty="0"/>
                  <a:t> </a:t>
                </a:r>
                <a:r>
                  <a:rPr lang="de-DE" dirty="0" err="1"/>
                  <a:t>forward</a:t>
                </a:r>
                <a:r>
                  <a:rPr lang="de-DE" dirty="0"/>
                  <a:t> </a:t>
                </a:r>
                <a:r>
                  <a:rPr lang="de-DE" dirty="0" err="1"/>
                  <a:t>next</a:t>
                </a:r>
                <a:r>
                  <a:rPr lang="de-DE" dirty="0"/>
                  <a:t> time</a:t>
                </a:r>
              </a:p>
              <a:p>
                <a:pPr marL="514350" indent="-457200"/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argues</a:t>
                </a:r>
                <a:r>
                  <a:rPr lang="de-DE" dirty="0"/>
                  <a:t> </a:t>
                </a:r>
                <a:r>
                  <a:rPr lang="de-DE" dirty="0" err="1"/>
                  <a:t>similarly</a:t>
                </a:r>
                <a:r>
                  <a:rPr lang="de-DE" dirty="0"/>
                  <a:t> 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74B7FE73-3BAC-B84D-BA3E-51D05D2A96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 b="-867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99DF326-913A-1F41-AF4C-2CEBCF99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615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51149-2ABF-1E47-AB8D-AE095E8A8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239A611C-9103-5F45-9363-0E89C10CC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1580" y="116345"/>
            <a:ext cx="7560840" cy="6318549"/>
          </a:xfrm>
          <a:solidFill>
            <a:schemeClr val="bg1"/>
          </a:solidFill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D652215-0842-3546-A813-5E68C57D2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3BC4C74-B078-A54E-890D-B7CFBF14C609}"/>
              </a:ext>
            </a:extLst>
          </p:cNvPr>
          <p:cNvSpPr txBox="1"/>
          <p:nvPr/>
        </p:nvSpPr>
        <p:spPr>
          <a:xfrm>
            <a:off x="3995936" y="1556792"/>
            <a:ext cx="1418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Father</a:t>
            </a:r>
            <a:r>
              <a:rPr lang="de-DE" sz="1200" dirty="0"/>
              <a:t> </a:t>
            </a:r>
            <a:r>
              <a:rPr lang="de-DE" sz="1200" dirty="0" err="1"/>
              <a:t>announces</a:t>
            </a:r>
            <a:r>
              <a:rPr lang="de-DE" sz="1200" dirty="0"/>
              <a:t>:</a:t>
            </a:r>
          </a:p>
          <a:p>
            <a:r>
              <a:rPr lang="de-DE" sz="1200" dirty="0" err="1"/>
              <a:t>One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you</a:t>
            </a:r>
            <a:r>
              <a:rPr lang="de-DE" sz="1200" dirty="0"/>
              <a:t> </a:t>
            </a:r>
            <a:r>
              <a:rPr lang="de-DE" sz="1200" dirty="0" err="1"/>
              <a:t>as</a:t>
            </a:r>
            <a:r>
              <a:rPr lang="de-DE" sz="1200" dirty="0"/>
              <a:t> </a:t>
            </a:r>
            <a:r>
              <a:rPr lang="de-DE" sz="1200" dirty="0" err="1"/>
              <a:t>mud</a:t>
            </a:r>
            <a:r>
              <a:rPr lang="de-DE" sz="12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CA445263-BED3-E24B-A997-E88E65A9D3E9}"/>
                  </a:ext>
                </a:extLst>
              </p:cNvPr>
              <p:cNvSpPr txBox="1"/>
              <p:nvPr/>
            </p:nvSpPr>
            <p:spPr>
              <a:xfrm>
                <a:off x="776772" y="2844224"/>
                <a:ext cx="1892249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/>
                  <a:t>State 010 </a:t>
                </a:r>
                <a:r>
                  <a:rPr lang="de-DE" sz="1400" dirty="0" err="1"/>
                  <a:t>abbreviates</a:t>
                </a:r>
                <a:endParaRPr lang="de-DE" sz="1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de-DE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∧¬</m:t>
                    </m:r>
                    <m:sSub>
                      <m:sSubPr>
                        <m:ctrlPr>
                          <a:rPr lang="de-DE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de-DE" sz="1400" dirty="0"/>
                  <a:t>, i.e.: </a:t>
                </a:r>
              </a:p>
              <a:p>
                <a:r>
                  <a:rPr lang="de-DE" sz="1400" dirty="0"/>
                  <a:t>a </a:t>
                </a:r>
                <a:r>
                  <a:rPr lang="de-DE" sz="1400" dirty="0" err="1"/>
                  <a:t>has</a:t>
                </a:r>
                <a:r>
                  <a:rPr lang="de-DE" sz="1400" dirty="0"/>
                  <a:t> </a:t>
                </a:r>
                <a:r>
                  <a:rPr lang="de-DE" sz="1400" dirty="0" err="1"/>
                  <a:t>no</a:t>
                </a:r>
                <a:r>
                  <a:rPr lang="de-DE" sz="1400" dirty="0"/>
                  <a:t> </a:t>
                </a:r>
                <a:r>
                  <a:rPr lang="de-DE" sz="1400" dirty="0" err="1"/>
                  <a:t>mud</a:t>
                </a:r>
                <a:r>
                  <a:rPr lang="de-DE" sz="1400" dirty="0"/>
                  <a:t>; </a:t>
                </a:r>
                <a:br>
                  <a:rPr lang="de-DE" sz="1400" dirty="0"/>
                </a:br>
                <a:r>
                  <a:rPr lang="de-DE" sz="1400" dirty="0"/>
                  <a:t>b </a:t>
                </a:r>
                <a:r>
                  <a:rPr lang="de-DE" sz="1400" dirty="0" err="1"/>
                  <a:t>has</a:t>
                </a:r>
                <a:r>
                  <a:rPr lang="de-DE" sz="1400" dirty="0"/>
                  <a:t> </a:t>
                </a:r>
                <a:r>
                  <a:rPr lang="de-DE" sz="1400" dirty="0" err="1"/>
                  <a:t>mud</a:t>
                </a:r>
                <a:r>
                  <a:rPr lang="de-DE" sz="1400" dirty="0"/>
                  <a:t>; </a:t>
                </a:r>
              </a:p>
              <a:p>
                <a:r>
                  <a:rPr lang="de-DE" sz="1400" dirty="0"/>
                  <a:t>c </a:t>
                </a:r>
                <a:r>
                  <a:rPr lang="de-DE" sz="1400" dirty="0" err="1"/>
                  <a:t>has</a:t>
                </a:r>
                <a:r>
                  <a:rPr lang="de-DE" sz="1400" dirty="0"/>
                  <a:t> </a:t>
                </a:r>
                <a:r>
                  <a:rPr lang="de-DE" sz="1400" dirty="0" err="1"/>
                  <a:t>no</a:t>
                </a:r>
                <a:r>
                  <a:rPr lang="de-DE" sz="1400" dirty="0"/>
                  <a:t> </a:t>
                </a:r>
                <a:r>
                  <a:rPr lang="de-DE" sz="1400" dirty="0" err="1"/>
                  <a:t>mud</a:t>
                </a:r>
                <a:r>
                  <a:rPr lang="de-DE" sz="1400" dirty="0"/>
                  <a:t> </a:t>
                </a:r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CA445263-BED3-E24B-A997-E88E65A9D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72" y="2844224"/>
                <a:ext cx="1892249" cy="1169551"/>
              </a:xfrm>
              <a:prstGeom prst="rect">
                <a:avLst/>
              </a:prstGeom>
              <a:blipFill>
                <a:blip r:embed="rId3"/>
                <a:stretch>
                  <a:fillRect l="-662" t="-1087" b="-54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hteck 9">
            <a:extLst>
              <a:ext uri="{FF2B5EF4-FFF2-40B4-BE49-F238E27FC236}">
                <a16:creationId xmlns:a16="http://schemas.microsoft.com/office/drawing/2014/main" id="{CB4B5210-20D2-D247-84E0-92CE19864BF2}"/>
              </a:ext>
            </a:extLst>
          </p:cNvPr>
          <p:cNvSpPr/>
          <p:nvPr/>
        </p:nvSpPr>
        <p:spPr>
          <a:xfrm>
            <a:off x="2555776" y="2636901"/>
            <a:ext cx="6408837" cy="36011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0E73804-2282-C340-B155-8FC1C875542C}"/>
              </a:ext>
            </a:extLst>
          </p:cNvPr>
          <p:cNvSpPr/>
          <p:nvPr/>
        </p:nvSpPr>
        <p:spPr>
          <a:xfrm>
            <a:off x="3707905" y="116345"/>
            <a:ext cx="5256708" cy="296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8081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51149-2ABF-1E47-AB8D-AE095E8A8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239A611C-9103-5F45-9363-0E89C10CC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1580" y="116345"/>
            <a:ext cx="7560840" cy="6318549"/>
          </a:xfrm>
          <a:solidFill>
            <a:schemeClr val="bg1"/>
          </a:solidFill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D652215-0842-3546-A813-5E68C57D2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3BC4C74-B078-A54E-890D-B7CFBF14C609}"/>
              </a:ext>
            </a:extLst>
          </p:cNvPr>
          <p:cNvSpPr txBox="1"/>
          <p:nvPr/>
        </p:nvSpPr>
        <p:spPr>
          <a:xfrm>
            <a:off x="3995936" y="1556792"/>
            <a:ext cx="1418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Father</a:t>
            </a:r>
            <a:r>
              <a:rPr lang="de-DE" sz="1200" dirty="0"/>
              <a:t> </a:t>
            </a:r>
            <a:r>
              <a:rPr lang="de-DE" sz="1200" dirty="0" err="1"/>
              <a:t>announces</a:t>
            </a:r>
            <a:r>
              <a:rPr lang="de-DE" sz="1200" dirty="0"/>
              <a:t>:</a:t>
            </a:r>
          </a:p>
          <a:p>
            <a:r>
              <a:rPr lang="de-DE" sz="1200" dirty="0" err="1"/>
              <a:t>One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you</a:t>
            </a:r>
            <a:r>
              <a:rPr lang="de-DE" sz="1200" dirty="0"/>
              <a:t> </a:t>
            </a:r>
            <a:r>
              <a:rPr lang="de-DE" sz="1200" dirty="0" err="1"/>
              <a:t>as</a:t>
            </a:r>
            <a:r>
              <a:rPr lang="de-DE" sz="1200" dirty="0"/>
              <a:t> </a:t>
            </a:r>
            <a:r>
              <a:rPr lang="de-DE" sz="1200" dirty="0" err="1"/>
              <a:t>mud</a:t>
            </a:r>
            <a:r>
              <a:rPr lang="de-DE" sz="12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CA445263-BED3-E24B-A997-E88E65A9D3E9}"/>
                  </a:ext>
                </a:extLst>
              </p:cNvPr>
              <p:cNvSpPr txBox="1"/>
              <p:nvPr/>
            </p:nvSpPr>
            <p:spPr>
              <a:xfrm>
                <a:off x="776772" y="2844224"/>
                <a:ext cx="1892249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/>
                  <a:t>State 010 </a:t>
                </a:r>
                <a:r>
                  <a:rPr lang="de-DE" sz="1400" dirty="0" err="1"/>
                  <a:t>abbreviates</a:t>
                </a:r>
                <a:endParaRPr lang="de-DE" sz="1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de-DE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∧¬</m:t>
                    </m:r>
                    <m:sSub>
                      <m:sSubPr>
                        <m:ctrlPr>
                          <a:rPr lang="de-DE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de-DE" sz="1400" dirty="0"/>
                  <a:t>, i.e.: </a:t>
                </a:r>
              </a:p>
              <a:p>
                <a:r>
                  <a:rPr lang="de-DE" sz="1400" dirty="0"/>
                  <a:t>a </a:t>
                </a:r>
                <a:r>
                  <a:rPr lang="de-DE" sz="1400" dirty="0" err="1"/>
                  <a:t>has</a:t>
                </a:r>
                <a:r>
                  <a:rPr lang="de-DE" sz="1400" dirty="0"/>
                  <a:t> </a:t>
                </a:r>
                <a:r>
                  <a:rPr lang="de-DE" sz="1400" dirty="0" err="1"/>
                  <a:t>no</a:t>
                </a:r>
                <a:r>
                  <a:rPr lang="de-DE" sz="1400" dirty="0"/>
                  <a:t> </a:t>
                </a:r>
                <a:r>
                  <a:rPr lang="de-DE" sz="1400" dirty="0" err="1"/>
                  <a:t>mud</a:t>
                </a:r>
                <a:r>
                  <a:rPr lang="de-DE" sz="1400" dirty="0"/>
                  <a:t>; </a:t>
                </a:r>
                <a:br>
                  <a:rPr lang="de-DE" sz="1400" dirty="0"/>
                </a:br>
                <a:r>
                  <a:rPr lang="de-DE" sz="1400" dirty="0"/>
                  <a:t>b </a:t>
                </a:r>
                <a:r>
                  <a:rPr lang="de-DE" sz="1400" dirty="0" err="1"/>
                  <a:t>has</a:t>
                </a:r>
                <a:r>
                  <a:rPr lang="de-DE" sz="1400" dirty="0"/>
                  <a:t> </a:t>
                </a:r>
                <a:r>
                  <a:rPr lang="de-DE" sz="1400" dirty="0" err="1"/>
                  <a:t>mud</a:t>
                </a:r>
                <a:r>
                  <a:rPr lang="de-DE" sz="1400" dirty="0"/>
                  <a:t>; </a:t>
                </a:r>
              </a:p>
              <a:p>
                <a:r>
                  <a:rPr lang="de-DE" sz="1400" dirty="0"/>
                  <a:t>c </a:t>
                </a:r>
                <a:r>
                  <a:rPr lang="de-DE" sz="1400" dirty="0" err="1"/>
                  <a:t>has</a:t>
                </a:r>
                <a:r>
                  <a:rPr lang="de-DE" sz="1400" dirty="0"/>
                  <a:t> </a:t>
                </a:r>
                <a:r>
                  <a:rPr lang="de-DE" sz="1400" dirty="0" err="1"/>
                  <a:t>no</a:t>
                </a:r>
                <a:r>
                  <a:rPr lang="de-DE" sz="1400" dirty="0"/>
                  <a:t> </a:t>
                </a:r>
                <a:r>
                  <a:rPr lang="de-DE" sz="1400" dirty="0" err="1"/>
                  <a:t>mud</a:t>
                </a:r>
                <a:r>
                  <a:rPr lang="de-DE" sz="1400" dirty="0"/>
                  <a:t> </a:t>
                </a:r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CA445263-BED3-E24B-A997-E88E65A9D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72" y="2844224"/>
                <a:ext cx="1892249" cy="1169551"/>
              </a:xfrm>
              <a:prstGeom prst="rect">
                <a:avLst/>
              </a:prstGeom>
              <a:blipFill>
                <a:blip r:embed="rId4"/>
                <a:stretch>
                  <a:fillRect l="-662" t="-1087" b="-54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hteck 9">
            <a:extLst>
              <a:ext uri="{FF2B5EF4-FFF2-40B4-BE49-F238E27FC236}">
                <a16:creationId xmlns:a16="http://schemas.microsoft.com/office/drawing/2014/main" id="{CB4B5210-20D2-D247-84E0-92CE19864BF2}"/>
              </a:ext>
            </a:extLst>
          </p:cNvPr>
          <p:cNvSpPr/>
          <p:nvPr/>
        </p:nvSpPr>
        <p:spPr>
          <a:xfrm>
            <a:off x="2555776" y="2636901"/>
            <a:ext cx="6408837" cy="36011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0E73804-2282-C340-B155-8FC1C875542C}"/>
              </a:ext>
            </a:extLst>
          </p:cNvPr>
          <p:cNvSpPr/>
          <p:nvPr/>
        </p:nvSpPr>
        <p:spPr>
          <a:xfrm>
            <a:off x="3707905" y="116345"/>
            <a:ext cx="5256708" cy="296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FFE5A854-9580-FB47-AC2D-346E4DB47F6A}"/>
                  </a:ext>
                </a:extLst>
              </p:cNvPr>
              <p:cNvSpPr txBox="1"/>
              <p:nvPr/>
            </p:nvSpPr>
            <p:spPr>
              <a:xfrm>
                <a:off x="4893073" y="508906"/>
                <a:ext cx="347756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err="1"/>
                  <a:t>Actual</a:t>
                </a:r>
                <a:r>
                  <a:rPr lang="de-DE" dirty="0"/>
                  <a:t> </a:t>
                </a:r>
                <a:r>
                  <a:rPr lang="de-DE" dirty="0" err="1"/>
                  <a:t>state</a:t>
                </a:r>
                <a:r>
                  <a:rPr lang="de-DE" dirty="0"/>
                  <a:t>: 110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/>
                  <a:t>Here</a:t>
                </a:r>
                <a:r>
                  <a:rPr lang="de-DE" dirty="0"/>
                  <a:t>, </a:t>
                </a:r>
                <a:r>
                  <a:rPr lang="de-DE" dirty="0" err="1"/>
                  <a:t>everybody</a:t>
                </a:r>
                <a:r>
                  <a:rPr lang="de-DE" dirty="0"/>
                  <a:t> </a:t>
                </a:r>
                <a:r>
                  <a:rPr lang="de-DE" dirty="0" err="1"/>
                  <a:t>knows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there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someone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mud</a:t>
                </a:r>
                <a:r>
                  <a:rPr lang="de-DE" dirty="0"/>
                  <a:t> on </a:t>
                </a:r>
                <a:r>
                  <a:rPr lang="de-DE" dirty="0" err="1"/>
                  <a:t>his</a:t>
                </a:r>
                <a:r>
                  <a:rPr lang="de-DE" dirty="0"/>
                  <a:t> </a:t>
                </a:r>
                <a:r>
                  <a:rPr lang="de-DE" dirty="0" err="1"/>
                  <a:t>face</a:t>
                </a:r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>
                    <a:solidFill>
                      <a:srgbClr val="FF0000"/>
                    </a:solidFill>
                  </a:rPr>
                  <a:t>But </a:t>
                </a:r>
                <a:r>
                  <a:rPr lang="de-DE" dirty="0" err="1">
                    <a:solidFill>
                      <a:srgbClr val="FF0000"/>
                    </a:solidFill>
                  </a:rPr>
                  <a:t>this</a:t>
                </a:r>
                <a:r>
                  <a:rPr lang="de-DE" dirty="0">
                    <a:solidFill>
                      <a:srgbClr val="FF0000"/>
                    </a:solidFill>
                  </a:rPr>
                  <a:t> </a:t>
                </a:r>
                <a:r>
                  <a:rPr lang="de-DE" dirty="0" err="1">
                    <a:solidFill>
                      <a:srgbClr val="FF0000"/>
                    </a:solidFill>
                  </a:rPr>
                  <a:t>is</a:t>
                </a:r>
                <a:r>
                  <a:rPr lang="de-DE" dirty="0">
                    <a:solidFill>
                      <a:srgbClr val="FF0000"/>
                    </a:solidFill>
                  </a:rPr>
                  <a:t> not </a:t>
                </a:r>
                <a:r>
                  <a:rPr lang="de-DE" dirty="0" err="1">
                    <a:solidFill>
                      <a:srgbClr val="FF0000"/>
                    </a:solidFill>
                  </a:rPr>
                  <a:t>common</a:t>
                </a:r>
                <a:r>
                  <a:rPr lang="de-DE" dirty="0">
                    <a:solidFill>
                      <a:srgbClr val="FF0000"/>
                    </a:solidFill>
                  </a:rPr>
                  <a:t> </a:t>
                </a:r>
                <a:r>
                  <a:rPr lang="de-DE" dirty="0" err="1">
                    <a:solidFill>
                      <a:srgbClr val="FF0000"/>
                    </a:solidFill>
                  </a:rPr>
                  <a:t>knowledge</a:t>
                </a:r>
                <a:r>
                  <a:rPr lang="de-DE" dirty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dirty="0">
                    <a:solidFill>
                      <a:srgbClr val="FF0000"/>
                    </a:solidFill>
                  </a:rPr>
                  <a:t> </a:t>
                </a:r>
                <a:r>
                  <a:rPr lang="de-DE" dirty="0" err="1">
                    <a:solidFill>
                      <a:srgbClr val="FF0000"/>
                    </a:solidFill>
                  </a:rPr>
                  <a:t>considers</a:t>
                </a:r>
                <a:r>
                  <a:rPr lang="de-DE" dirty="0">
                    <a:solidFill>
                      <a:srgbClr val="FF0000"/>
                    </a:solidFill>
                  </a:rPr>
                  <a:t> </a:t>
                </a:r>
                <a:r>
                  <a:rPr lang="de-DE" dirty="0" err="1">
                    <a:solidFill>
                      <a:srgbClr val="FF0000"/>
                    </a:solidFill>
                  </a:rPr>
                  <a:t>possible</a:t>
                </a:r>
                <a:r>
                  <a:rPr lang="de-DE" dirty="0">
                    <a:solidFill>
                      <a:srgbClr val="FF0000"/>
                    </a:solidFill>
                  </a:rPr>
                  <a:t> 010 </a:t>
                </a:r>
                <a:r>
                  <a:rPr lang="de-DE" dirty="0" err="1">
                    <a:solidFill>
                      <a:srgbClr val="FF0000"/>
                    </a:solidFill>
                  </a:rPr>
                  <a:t>where</a:t>
                </a:r>
                <a:r>
                  <a:rPr lang="de-DE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de-DE" dirty="0">
                    <a:solidFill>
                      <a:srgbClr val="FF0000"/>
                    </a:solidFill>
                  </a:rPr>
                  <a:t> </a:t>
                </a:r>
                <a:r>
                  <a:rPr lang="de-DE" dirty="0" err="1">
                    <a:solidFill>
                      <a:srgbClr val="FF0000"/>
                    </a:solidFill>
                  </a:rPr>
                  <a:t>considers</a:t>
                </a:r>
                <a:r>
                  <a:rPr lang="de-DE" dirty="0">
                    <a:solidFill>
                      <a:srgbClr val="FF0000"/>
                    </a:solidFill>
                  </a:rPr>
                  <a:t> 000 </a:t>
                </a:r>
                <a:r>
                  <a:rPr lang="de-DE" dirty="0" err="1">
                    <a:solidFill>
                      <a:srgbClr val="FF0000"/>
                    </a:solidFill>
                  </a:rPr>
                  <a:t>possible</a:t>
                </a:r>
                <a:r>
                  <a:rPr lang="de-DE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FFE5A854-9580-FB47-AC2D-346E4DB47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073" y="508906"/>
                <a:ext cx="3477566" cy="2308324"/>
              </a:xfrm>
              <a:prstGeom prst="rect">
                <a:avLst/>
              </a:prstGeom>
              <a:blipFill>
                <a:blip r:embed="rId5"/>
                <a:stretch>
                  <a:fillRect l="-1455" t="-1093" r="-364" b="-38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ihandform 12">
            <a:extLst>
              <a:ext uri="{FF2B5EF4-FFF2-40B4-BE49-F238E27FC236}">
                <a16:creationId xmlns:a16="http://schemas.microsoft.com/office/drawing/2014/main" id="{3A56E45B-13A3-A14D-B3B8-F115978AD2B9}"/>
              </a:ext>
            </a:extLst>
          </p:cNvPr>
          <p:cNvSpPr/>
          <p:nvPr/>
        </p:nvSpPr>
        <p:spPr>
          <a:xfrm>
            <a:off x="1094122" y="965915"/>
            <a:ext cx="1404379" cy="1468192"/>
          </a:xfrm>
          <a:custGeom>
            <a:avLst/>
            <a:gdLst>
              <a:gd name="connsiteX0" fmla="*/ 1404379 w 1404379"/>
              <a:gd name="connsiteY0" fmla="*/ 0 h 1468192"/>
              <a:gd name="connsiteX1" fmla="*/ 1339985 w 1404379"/>
              <a:gd name="connsiteY1" fmla="*/ 12879 h 1468192"/>
              <a:gd name="connsiteX2" fmla="*/ 1301348 w 1404379"/>
              <a:gd name="connsiteY2" fmla="*/ 25758 h 1468192"/>
              <a:gd name="connsiteX3" fmla="*/ 1224075 w 1404379"/>
              <a:gd name="connsiteY3" fmla="*/ 38637 h 1468192"/>
              <a:gd name="connsiteX4" fmla="*/ 1159681 w 1404379"/>
              <a:gd name="connsiteY4" fmla="*/ 51516 h 1468192"/>
              <a:gd name="connsiteX5" fmla="*/ 567253 w 1404379"/>
              <a:gd name="connsiteY5" fmla="*/ 77274 h 1468192"/>
              <a:gd name="connsiteX6" fmla="*/ 116492 w 1404379"/>
              <a:gd name="connsiteY6" fmla="*/ 64395 h 1468192"/>
              <a:gd name="connsiteX7" fmla="*/ 52098 w 1404379"/>
              <a:gd name="connsiteY7" fmla="*/ 77274 h 1468192"/>
              <a:gd name="connsiteX8" fmla="*/ 26340 w 1404379"/>
              <a:gd name="connsiteY8" fmla="*/ 115910 h 1468192"/>
              <a:gd name="connsiteX9" fmla="*/ 26340 w 1404379"/>
              <a:gd name="connsiteY9" fmla="*/ 515155 h 1468192"/>
              <a:gd name="connsiteX10" fmla="*/ 39219 w 1404379"/>
              <a:gd name="connsiteY10" fmla="*/ 772733 h 1468192"/>
              <a:gd name="connsiteX11" fmla="*/ 26340 w 1404379"/>
              <a:gd name="connsiteY11" fmla="*/ 1468192 h 146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04379" h="1468192">
                <a:moveTo>
                  <a:pt x="1404379" y="0"/>
                </a:moveTo>
                <a:cubicBezTo>
                  <a:pt x="1382914" y="4293"/>
                  <a:pt x="1361221" y="7570"/>
                  <a:pt x="1339985" y="12879"/>
                </a:cubicBezTo>
                <a:cubicBezTo>
                  <a:pt x="1326815" y="16172"/>
                  <a:pt x="1314600" y="22813"/>
                  <a:pt x="1301348" y="25758"/>
                </a:cubicBezTo>
                <a:cubicBezTo>
                  <a:pt x="1275857" y="31423"/>
                  <a:pt x="1249767" y="33966"/>
                  <a:pt x="1224075" y="38637"/>
                </a:cubicBezTo>
                <a:cubicBezTo>
                  <a:pt x="1202538" y="42553"/>
                  <a:pt x="1181421" y="48958"/>
                  <a:pt x="1159681" y="51516"/>
                </a:cubicBezTo>
                <a:cubicBezTo>
                  <a:pt x="976308" y="73089"/>
                  <a:pt x="727176" y="72570"/>
                  <a:pt x="567253" y="77274"/>
                </a:cubicBezTo>
                <a:cubicBezTo>
                  <a:pt x="416999" y="72981"/>
                  <a:pt x="266807" y="64395"/>
                  <a:pt x="116492" y="64395"/>
                </a:cubicBezTo>
                <a:cubicBezTo>
                  <a:pt x="94602" y="64395"/>
                  <a:pt x="71104" y="66414"/>
                  <a:pt x="52098" y="77274"/>
                </a:cubicBezTo>
                <a:cubicBezTo>
                  <a:pt x="38659" y="84953"/>
                  <a:pt x="34926" y="103031"/>
                  <a:pt x="26340" y="115910"/>
                </a:cubicBezTo>
                <a:cubicBezTo>
                  <a:pt x="-24351" y="267984"/>
                  <a:pt x="10997" y="146919"/>
                  <a:pt x="26340" y="515155"/>
                </a:cubicBezTo>
                <a:cubicBezTo>
                  <a:pt x="29919" y="601047"/>
                  <a:pt x="34926" y="686874"/>
                  <a:pt x="39219" y="772733"/>
                </a:cubicBezTo>
                <a:cubicBezTo>
                  <a:pt x="34674" y="1004548"/>
                  <a:pt x="26340" y="1236333"/>
                  <a:pt x="26340" y="1468192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8369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51149-2ABF-1E47-AB8D-AE095E8A8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239A611C-9103-5F45-9363-0E89C10CC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1580" y="116345"/>
            <a:ext cx="7560840" cy="6318549"/>
          </a:xfrm>
          <a:solidFill>
            <a:schemeClr val="bg1"/>
          </a:solidFill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D652215-0842-3546-A813-5E68C57D2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3BC4C74-B078-A54E-890D-B7CFBF14C609}"/>
              </a:ext>
            </a:extLst>
          </p:cNvPr>
          <p:cNvSpPr txBox="1"/>
          <p:nvPr/>
        </p:nvSpPr>
        <p:spPr>
          <a:xfrm>
            <a:off x="3923928" y="1573073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Father</a:t>
            </a:r>
            <a:r>
              <a:rPr lang="de-DE" sz="1200" dirty="0"/>
              <a:t> </a:t>
            </a:r>
            <a:r>
              <a:rPr lang="de-DE" sz="1200" dirty="0" err="1"/>
              <a:t>announces</a:t>
            </a:r>
            <a:r>
              <a:rPr lang="de-DE" sz="1200" dirty="0"/>
              <a:t>:</a:t>
            </a:r>
          </a:p>
          <a:p>
            <a:r>
              <a:rPr lang="de-DE" sz="1200" dirty="0"/>
              <a:t>„</a:t>
            </a:r>
            <a:r>
              <a:rPr lang="de-DE" sz="1200" dirty="0" err="1"/>
              <a:t>One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you</a:t>
            </a:r>
            <a:r>
              <a:rPr lang="de-DE" sz="1200" dirty="0"/>
              <a:t> </a:t>
            </a:r>
            <a:r>
              <a:rPr lang="de-DE" sz="1200" dirty="0" err="1"/>
              <a:t>has</a:t>
            </a:r>
            <a:r>
              <a:rPr lang="de-DE" sz="1200" dirty="0"/>
              <a:t> </a:t>
            </a:r>
            <a:r>
              <a:rPr lang="de-DE" sz="1200" dirty="0" err="1"/>
              <a:t>mud</a:t>
            </a:r>
            <a:r>
              <a:rPr lang="de-DE" sz="1200" dirty="0"/>
              <a:t>“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B4B5210-20D2-D247-84E0-92CE19864BF2}"/>
              </a:ext>
            </a:extLst>
          </p:cNvPr>
          <p:cNvSpPr/>
          <p:nvPr/>
        </p:nvSpPr>
        <p:spPr>
          <a:xfrm>
            <a:off x="2555776" y="2636901"/>
            <a:ext cx="6408837" cy="36011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F6EF14C-4DB6-984F-AEF9-D098559E630C}"/>
              </a:ext>
            </a:extLst>
          </p:cNvPr>
          <p:cNvSpPr txBox="1"/>
          <p:nvPr/>
        </p:nvSpPr>
        <p:spPr>
          <a:xfrm>
            <a:off x="5220072" y="3090953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So </a:t>
            </a:r>
            <a:r>
              <a:rPr lang="de-DE" dirty="0" err="1"/>
              <a:t>world</a:t>
            </a:r>
            <a:r>
              <a:rPr lang="de-DE" dirty="0"/>
              <a:t> 000 </a:t>
            </a:r>
            <a:r>
              <a:rPr lang="de-DE" dirty="0" err="1"/>
              <a:t>gets</a:t>
            </a:r>
            <a:r>
              <a:rPr lang="de-DE" dirty="0"/>
              <a:t> </a:t>
            </a:r>
            <a:r>
              <a:rPr lang="de-DE" dirty="0" err="1"/>
              <a:t>eliminated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7877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51149-2ABF-1E47-AB8D-AE095E8A8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239A611C-9103-5F45-9363-0E89C10CC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1580" y="116345"/>
            <a:ext cx="7560840" cy="6318549"/>
          </a:xfrm>
          <a:solidFill>
            <a:schemeClr val="bg1"/>
          </a:solidFill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D652215-0842-3546-A813-5E68C57D2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C5975BB-B9DE-514F-8DFE-4C7344DDEC54}"/>
              </a:ext>
            </a:extLst>
          </p:cNvPr>
          <p:cNvSpPr txBox="1"/>
          <p:nvPr/>
        </p:nvSpPr>
        <p:spPr>
          <a:xfrm>
            <a:off x="3923928" y="1573073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Father</a:t>
            </a:r>
            <a:r>
              <a:rPr lang="de-DE" sz="1200" dirty="0"/>
              <a:t> </a:t>
            </a:r>
            <a:r>
              <a:rPr lang="de-DE" sz="1200" dirty="0" err="1"/>
              <a:t>announces</a:t>
            </a:r>
            <a:r>
              <a:rPr lang="de-DE" sz="1200" dirty="0"/>
              <a:t>:</a:t>
            </a:r>
          </a:p>
          <a:p>
            <a:r>
              <a:rPr lang="de-DE" sz="1200" dirty="0"/>
              <a:t>„</a:t>
            </a:r>
            <a:r>
              <a:rPr lang="de-DE" sz="1200" dirty="0" err="1"/>
              <a:t>One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you</a:t>
            </a:r>
            <a:r>
              <a:rPr lang="de-DE" sz="1200" dirty="0"/>
              <a:t> </a:t>
            </a:r>
            <a:r>
              <a:rPr lang="de-DE" sz="1200" dirty="0" err="1"/>
              <a:t>has</a:t>
            </a:r>
            <a:r>
              <a:rPr lang="de-DE" sz="1200" dirty="0"/>
              <a:t> </a:t>
            </a:r>
            <a:r>
              <a:rPr lang="de-DE" sz="1200" dirty="0" err="1"/>
              <a:t>mud</a:t>
            </a:r>
            <a:r>
              <a:rPr lang="de-DE" sz="1200" dirty="0"/>
              <a:t>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96903750-9F57-0143-AA88-BDC95BFF4AA8}"/>
                  </a:ext>
                </a:extLst>
              </p:cNvPr>
              <p:cNvSpPr txBox="1"/>
              <p:nvPr/>
            </p:nvSpPr>
            <p:spPr>
              <a:xfrm>
                <a:off x="3631765" y="3288849"/>
                <a:ext cx="216200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No </a:t>
                </a:r>
                <a:r>
                  <a:rPr lang="de-DE" sz="1200" dirty="0" err="1"/>
                  <a:t>child</a:t>
                </a:r>
                <a:r>
                  <a:rPr lang="de-DE" sz="1200" dirty="0"/>
                  <a:t> </a:t>
                </a:r>
                <a:r>
                  <a:rPr lang="de-DE" sz="1200" dirty="0" err="1"/>
                  <a:t>steps</a:t>
                </a:r>
                <a:r>
                  <a:rPr lang="de-DE" sz="1200" dirty="0"/>
                  <a:t> </a:t>
                </a:r>
                <a:r>
                  <a:rPr lang="de-DE" sz="1200" dirty="0" err="1"/>
                  <a:t>forward</a:t>
                </a:r>
                <a:r>
                  <a:rPr lang="de-DE" sz="1200" dirty="0"/>
                  <a:t>: </a:t>
                </a:r>
              </a:p>
              <a:p>
                <a14:m>
                  <m:oMath xmlns:m="http://schemas.openxmlformats.org/officeDocument/2006/math"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de-DE" sz="1200" dirty="0"/>
                  <a:t> „I do not </a:t>
                </a:r>
                <a:r>
                  <a:rPr lang="de-DE" sz="1200" dirty="0" err="1"/>
                  <a:t>know</a:t>
                </a:r>
                <a:r>
                  <a:rPr lang="de-DE" sz="1200" dirty="0"/>
                  <a:t> </a:t>
                </a:r>
                <a:r>
                  <a:rPr lang="de-DE" sz="1200" dirty="0" err="1"/>
                  <a:t>whether</a:t>
                </a:r>
                <a:r>
                  <a:rPr lang="de-DE" sz="1200" dirty="0"/>
                  <a:t> </a:t>
                </a:r>
              </a:p>
              <a:p>
                <a:r>
                  <a:rPr lang="de-DE" sz="1200" dirty="0"/>
                  <a:t>I </a:t>
                </a:r>
                <a:r>
                  <a:rPr lang="de-DE" sz="1200" dirty="0" err="1"/>
                  <a:t>have</a:t>
                </a:r>
                <a:r>
                  <a:rPr lang="de-DE" sz="1200" dirty="0"/>
                  <a:t> </a:t>
                </a:r>
                <a:r>
                  <a:rPr lang="de-DE" sz="1200" dirty="0" err="1"/>
                  <a:t>mud</a:t>
                </a:r>
                <a:r>
                  <a:rPr lang="de-DE" sz="1200" dirty="0"/>
                  <a:t> on </a:t>
                </a:r>
                <a:r>
                  <a:rPr lang="de-DE" sz="1200" dirty="0" err="1"/>
                  <a:t>my</a:t>
                </a:r>
                <a:r>
                  <a:rPr lang="de-DE" sz="1200" dirty="0"/>
                  <a:t> </a:t>
                </a:r>
                <a:r>
                  <a:rPr lang="de-DE" sz="1200" dirty="0" err="1"/>
                  <a:t>face</a:t>
                </a:r>
                <a:r>
                  <a:rPr lang="de-DE" sz="1200" dirty="0"/>
                  <a:t>“</a:t>
                </a: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96903750-9F57-0143-AA88-BDC95BFF4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765" y="3288849"/>
                <a:ext cx="2162002" cy="646331"/>
              </a:xfrm>
              <a:prstGeom prst="rect">
                <a:avLst/>
              </a:prstGeom>
              <a:blipFill>
                <a:blip r:embed="rId3"/>
                <a:stretch>
                  <a:fillRect t="-1923" b="-38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hteck 10">
            <a:extLst>
              <a:ext uri="{FF2B5EF4-FFF2-40B4-BE49-F238E27FC236}">
                <a16:creationId xmlns:a16="http://schemas.microsoft.com/office/drawing/2014/main" id="{4C530CC4-7202-1C4A-8297-86EA2A43CD83}"/>
              </a:ext>
            </a:extLst>
          </p:cNvPr>
          <p:cNvSpPr/>
          <p:nvPr/>
        </p:nvSpPr>
        <p:spPr>
          <a:xfrm>
            <a:off x="2483768" y="4097936"/>
            <a:ext cx="3456383" cy="21609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DFBAE168-FFA2-754B-BBE4-36ED5ECEE1EA}"/>
                  </a:ext>
                </a:extLst>
              </p:cNvPr>
              <p:cNvSpPr txBox="1"/>
              <p:nvPr/>
            </p:nvSpPr>
            <p:spPr>
              <a:xfrm>
                <a:off x="2699792" y="4840416"/>
                <a:ext cx="244827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For </a:t>
                </a:r>
                <a:r>
                  <a:rPr lang="de-DE" dirty="0" err="1"/>
                  <a:t>example</a:t>
                </a:r>
                <a:r>
                  <a:rPr lang="de-DE" dirty="0"/>
                  <a:t>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100⊨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/>
                  <a:t>Hence</a:t>
                </a:r>
                <a:r>
                  <a:rPr lang="de-DE" dirty="0"/>
                  <a:t> 100 </a:t>
                </a:r>
                <a:r>
                  <a:rPr lang="de-DE" dirty="0" err="1"/>
                  <a:t>gets</a:t>
                </a:r>
                <a:r>
                  <a:rPr lang="de-DE" dirty="0"/>
                  <a:t> </a:t>
                </a:r>
                <a:r>
                  <a:rPr lang="de-DE" dirty="0" err="1"/>
                  <a:t>eliminated</a:t>
                </a:r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DFBAE168-FFA2-754B-BBE4-36ED5ECEE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840416"/>
                <a:ext cx="2448272" cy="1477328"/>
              </a:xfrm>
              <a:prstGeom prst="rect">
                <a:avLst/>
              </a:prstGeom>
              <a:blipFill>
                <a:blip r:embed="rId4"/>
                <a:stretch>
                  <a:fillRect l="-2062" t="-170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29789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51149-2ABF-1E47-AB8D-AE095E8A8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239A611C-9103-5F45-9363-0E89C10CC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1580" y="116345"/>
            <a:ext cx="7560840" cy="6318549"/>
          </a:xfrm>
          <a:solidFill>
            <a:schemeClr val="bg1"/>
          </a:solidFill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D652215-0842-3546-A813-5E68C57D2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C5975BB-B9DE-514F-8DFE-4C7344DDEC54}"/>
              </a:ext>
            </a:extLst>
          </p:cNvPr>
          <p:cNvSpPr txBox="1"/>
          <p:nvPr/>
        </p:nvSpPr>
        <p:spPr>
          <a:xfrm>
            <a:off x="3923928" y="1573073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Father</a:t>
            </a:r>
            <a:r>
              <a:rPr lang="de-DE" sz="1200" dirty="0"/>
              <a:t> </a:t>
            </a:r>
            <a:r>
              <a:rPr lang="de-DE" sz="1200" dirty="0" err="1"/>
              <a:t>announces</a:t>
            </a:r>
            <a:r>
              <a:rPr lang="de-DE" sz="1200" dirty="0"/>
              <a:t>:</a:t>
            </a:r>
          </a:p>
          <a:p>
            <a:r>
              <a:rPr lang="de-DE" sz="1200" dirty="0"/>
              <a:t>„</a:t>
            </a:r>
            <a:r>
              <a:rPr lang="de-DE" sz="1200" dirty="0" err="1"/>
              <a:t>One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you</a:t>
            </a:r>
            <a:r>
              <a:rPr lang="de-DE" sz="1200" dirty="0"/>
              <a:t> </a:t>
            </a:r>
            <a:r>
              <a:rPr lang="de-DE" sz="1200" dirty="0" err="1"/>
              <a:t>has</a:t>
            </a:r>
            <a:r>
              <a:rPr lang="de-DE" sz="1200" dirty="0"/>
              <a:t> </a:t>
            </a:r>
            <a:r>
              <a:rPr lang="de-DE" sz="1200" dirty="0" err="1"/>
              <a:t>mud</a:t>
            </a:r>
            <a:r>
              <a:rPr lang="de-DE" sz="1200" dirty="0"/>
              <a:t>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73C7AFFC-1A59-B741-B210-712262CF32E4}"/>
                  </a:ext>
                </a:extLst>
              </p:cNvPr>
              <p:cNvSpPr txBox="1"/>
              <p:nvPr/>
            </p:nvSpPr>
            <p:spPr>
              <a:xfrm>
                <a:off x="3867021" y="5932568"/>
                <a:ext cx="151573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12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sz="1200" dirty="0"/>
                  <a:t> </a:t>
                </a:r>
                <a:r>
                  <a:rPr lang="de-DE" sz="1200" dirty="0" err="1"/>
                  <a:t>and</a:t>
                </a:r>
                <a:r>
                  <a:rPr lang="de-DE" sz="1200" dirty="0"/>
                  <a:t> </a:t>
                </a:r>
                <a14:m>
                  <m:oMath xmlns:m="http://schemas.openxmlformats.org/officeDocument/2006/math">
                    <m:r>
                      <a:rPr lang="de-DE" sz="12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de-DE" sz="1200" dirty="0"/>
                  <a:t> </a:t>
                </a:r>
                <a:r>
                  <a:rPr lang="de-DE" sz="1200" dirty="0" err="1"/>
                  <a:t>step</a:t>
                </a:r>
                <a:r>
                  <a:rPr lang="de-DE" sz="1200" dirty="0"/>
                  <a:t> </a:t>
                </a:r>
                <a:r>
                  <a:rPr lang="de-DE" sz="1200" dirty="0" err="1"/>
                  <a:t>forward</a:t>
                </a:r>
                <a:endParaRPr lang="de-DE" sz="1200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73C7AFFC-1A59-B741-B210-712262CF3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021" y="5932568"/>
                <a:ext cx="1515736" cy="276999"/>
              </a:xfrm>
              <a:prstGeom prst="rect">
                <a:avLst/>
              </a:prstGeom>
              <a:blipFill>
                <a:blip r:embed="rId3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EA04A76C-C3ED-9248-B7D8-ED3CD09112DD}"/>
                  </a:ext>
                </a:extLst>
              </p:cNvPr>
              <p:cNvSpPr txBox="1"/>
              <p:nvPr/>
            </p:nvSpPr>
            <p:spPr>
              <a:xfrm>
                <a:off x="3631765" y="3288849"/>
                <a:ext cx="216200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/>
                  <a:t>No </a:t>
                </a:r>
                <a:r>
                  <a:rPr lang="de-DE" sz="1200" dirty="0" err="1"/>
                  <a:t>child</a:t>
                </a:r>
                <a:r>
                  <a:rPr lang="de-DE" sz="1200" dirty="0"/>
                  <a:t> </a:t>
                </a:r>
                <a:r>
                  <a:rPr lang="de-DE" sz="1200" dirty="0" err="1"/>
                  <a:t>steps</a:t>
                </a:r>
                <a:r>
                  <a:rPr lang="de-DE" sz="1200" dirty="0"/>
                  <a:t> </a:t>
                </a:r>
                <a:r>
                  <a:rPr lang="de-DE" sz="1200" dirty="0" err="1"/>
                  <a:t>forward</a:t>
                </a:r>
                <a:r>
                  <a:rPr lang="de-DE" sz="1200" dirty="0"/>
                  <a:t>: </a:t>
                </a:r>
              </a:p>
              <a:p>
                <a14:m>
                  <m:oMath xmlns:m="http://schemas.openxmlformats.org/officeDocument/2006/math"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sz="12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de-DE" sz="1200" dirty="0"/>
                  <a:t> „I do not </a:t>
                </a:r>
                <a:r>
                  <a:rPr lang="de-DE" sz="1200" dirty="0" err="1"/>
                  <a:t>know</a:t>
                </a:r>
                <a:r>
                  <a:rPr lang="de-DE" sz="1200" dirty="0"/>
                  <a:t> </a:t>
                </a:r>
                <a:r>
                  <a:rPr lang="de-DE" sz="1200" dirty="0" err="1"/>
                  <a:t>whether</a:t>
                </a:r>
                <a:r>
                  <a:rPr lang="de-DE" sz="1200" dirty="0"/>
                  <a:t> </a:t>
                </a:r>
              </a:p>
              <a:p>
                <a:r>
                  <a:rPr lang="de-DE" sz="1200" dirty="0"/>
                  <a:t>I </a:t>
                </a:r>
                <a:r>
                  <a:rPr lang="de-DE" sz="1200" dirty="0" err="1"/>
                  <a:t>have</a:t>
                </a:r>
                <a:r>
                  <a:rPr lang="de-DE" sz="1200" dirty="0"/>
                  <a:t> </a:t>
                </a:r>
                <a:r>
                  <a:rPr lang="de-DE" sz="1200" dirty="0" err="1"/>
                  <a:t>mud</a:t>
                </a:r>
                <a:r>
                  <a:rPr lang="de-DE" sz="1200" dirty="0"/>
                  <a:t> on </a:t>
                </a:r>
                <a:r>
                  <a:rPr lang="de-DE" sz="1200" dirty="0" err="1"/>
                  <a:t>my</a:t>
                </a:r>
                <a:r>
                  <a:rPr lang="de-DE" sz="1200" dirty="0"/>
                  <a:t> </a:t>
                </a:r>
                <a:r>
                  <a:rPr lang="de-DE" sz="1200" dirty="0" err="1"/>
                  <a:t>face</a:t>
                </a:r>
                <a:r>
                  <a:rPr lang="de-DE" sz="1200" dirty="0"/>
                  <a:t>“</a:t>
                </a: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EA04A76C-C3ED-9248-B7D8-ED3CD0911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765" y="3288849"/>
                <a:ext cx="2162002" cy="646331"/>
              </a:xfrm>
              <a:prstGeom prst="rect">
                <a:avLst/>
              </a:prstGeom>
              <a:blipFill>
                <a:blip r:embed="rId4"/>
                <a:stretch>
                  <a:fillRect t="-1923" b="-38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7887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A754F-FFFA-B74E-80C6-EED4C5E21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Modeling Actions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3AAA8B-11C7-0640-9962-A0A8F427A9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B5068A-5556-AE4F-A64F-3662B97BC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0171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88DA9A-EFD3-DC4A-B051-7A47C5C7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Computing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: </a:t>
            </a:r>
            <a:r>
              <a:rPr lang="de-DE" dirty="0" err="1"/>
              <a:t>product</a:t>
            </a:r>
            <a:r>
              <a:rPr lang="de-DE" dirty="0"/>
              <a:t> update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41D4B2B-76A9-B743-9925-46A734863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graphicFrame>
        <p:nvGraphicFramePr>
          <p:cNvPr id="8" name="Tabelle 8">
            <a:extLst>
              <a:ext uri="{FF2B5EF4-FFF2-40B4-BE49-F238E27FC236}">
                <a16:creationId xmlns:a16="http://schemas.microsoft.com/office/drawing/2014/main" id="{FE420E3D-01AB-F24E-85F4-29E6BB30D1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7881" y="1302782"/>
          <a:ext cx="8846730" cy="407043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33839">
                  <a:extLst>
                    <a:ext uri="{9D8B030D-6E8A-4147-A177-3AD203B41FA5}">
                      <a16:colId xmlns:a16="http://schemas.microsoft.com/office/drawing/2014/main" val="2628468317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11202980"/>
                    </a:ext>
                  </a:extLst>
                </a:gridCol>
                <a:gridCol w="4392611">
                  <a:extLst>
                    <a:ext uri="{9D8B030D-6E8A-4147-A177-3AD203B41FA5}">
                      <a16:colId xmlns:a16="http://schemas.microsoft.com/office/drawing/2014/main" val="4127170618"/>
                    </a:ext>
                  </a:extLst>
                </a:gridCol>
              </a:tblGrid>
              <a:tr h="365938">
                <a:tc>
                  <a:txBody>
                    <a:bodyPr/>
                    <a:lstStyle/>
                    <a:p>
                      <a:r>
                        <a:rPr lang="de-DE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Next 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339443"/>
                  </a:ext>
                </a:extLst>
              </a:tr>
              <a:tr h="365938">
                <a:tc>
                  <a:txBody>
                    <a:bodyPr/>
                    <a:lstStyle/>
                    <a:p>
                      <a:r>
                        <a:rPr lang="de-DE" dirty="0"/>
                        <a:t>(</a:t>
                      </a:r>
                      <a:r>
                        <a:rPr lang="de-DE" dirty="0" err="1"/>
                        <a:t>epistemic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model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(</a:t>
                      </a:r>
                      <a:r>
                        <a:rPr lang="de-DE" dirty="0" err="1"/>
                        <a:t>event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model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(</a:t>
                      </a:r>
                      <a:r>
                        <a:rPr lang="de-DE" dirty="0" err="1"/>
                        <a:t>updated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epistemic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model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312130"/>
                  </a:ext>
                </a:extLst>
              </a:tr>
              <a:tr h="333855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8126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8BAF9CE6-6A15-E744-ADA1-C7959F1ABC00}"/>
                  </a:ext>
                </a:extLst>
              </p:cNvPr>
              <p:cNvSpPr txBox="1"/>
              <p:nvPr/>
            </p:nvSpPr>
            <p:spPr>
              <a:xfrm>
                <a:off x="4691346" y="2482810"/>
                <a:ext cx="110479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 </m:t>
                      </m:r>
                      <m:r>
                        <a:rPr lang="de-DE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h𝑎𝑠</m:t>
                      </m:r>
                      <m:r>
                        <a:rPr lang="de-DE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5⋄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8BAF9CE6-6A15-E744-ADA1-C7959F1AB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346" y="2482810"/>
                <a:ext cx="1104790" cy="369332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9D5AF5BD-58F0-B74A-8649-C71418881C03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5796136" y="2667476"/>
            <a:ext cx="1224136" cy="0"/>
          </a:xfrm>
          <a:prstGeom prst="straightConnector1">
            <a:avLst/>
          </a:prstGeom>
          <a:ln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F38D2C81-8C87-6945-8BC0-4B6511F7EB10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5796136" y="2667476"/>
            <a:ext cx="1148419" cy="946984"/>
          </a:xfrm>
          <a:prstGeom prst="straightConnector1">
            <a:avLst/>
          </a:prstGeom>
          <a:ln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B4732C12-089B-8642-B4D4-D10924369227}"/>
              </a:ext>
            </a:extLst>
          </p:cNvPr>
          <p:cNvGrpSpPr/>
          <p:nvPr/>
        </p:nvGrpSpPr>
        <p:grpSpPr>
          <a:xfrm>
            <a:off x="479063" y="2702202"/>
            <a:ext cx="1104790" cy="1316316"/>
            <a:chOff x="3579420" y="4529375"/>
            <a:chExt cx="1104790" cy="131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feld 20">
                  <a:extLst>
                    <a:ext uri="{FF2B5EF4-FFF2-40B4-BE49-F238E27FC236}">
                      <a16:creationId xmlns:a16="http://schemas.microsoft.com/office/drawing/2014/main" id="{3E1B9E23-BCB8-0F48-85CF-4C2234C38772}"/>
                    </a:ext>
                  </a:extLst>
                </p:cNvPr>
                <p:cNvSpPr txBox="1"/>
                <p:nvPr/>
              </p:nvSpPr>
              <p:spPr>
                <a:xfrm>
                  <a:off x="3691631" y="4529375"/>
                  <a:ext cx="880369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h𝑎𝑠</m:t>
                        </m:r>
                        <m:r>
                          <a:rPr lang="de-DE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5⋄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1" name="Textfeld 20">
                  <a:extLst>
                    <a:ext uri="{FF2B5EF4-FFF2-40B4-BE49-F238E27FC236}">
                      <a16:creationId xmlns:a16="http://schemas.microsoft.com/office/drawing/2014/main" id="{3E1B9E23-BCB8-0F48-85CF-4C2234C387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1631" y="4529375"/>
                  <a:ext cx="880369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feld 21">
                  <a:extLst>
                    <a:ext uri="{FF2B5EF4-FFF2-40B4-BE49-F238E27FC236}">
                      <a16:creationId xmlns:a16="http://schemas.microsoft.com/office/drawing/2014/main" id="{1C761408-D300-5549-97BA-C4F91D749853}"/>
                    </a:ext>
                  </a:extLst>
                </p:cNvPr>
                <p:cNvSpPr txBox="1"/>
                <p:nvPr/>
              </p:nvSpPr>
              <p:spPr>
                <a:xfrm>
                  <a:off x="3579420" y="5476359"/>
                  <a:ext cx="1104790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¬ </m:t>
                        </m:r>
                        <m:r>
                          <a:rPr lang="de-D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h𝑎𝑠</m:t>
                        </m:r>
                        <m:r>
                          <a:rPr lang="de-DE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5⋄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2" name="Textfeld 21">
                  <a:extLst>
                    <a:ext uri="{FF2B5EF4-FFF2-40B4-BE49-F238E27FC236}">
                      <a16:creationId xmlns:a16="http://schemas.microsoft.com/office/drawing/2014/main" id="{1C761408-D300-5549-97BA-C4F91D7498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9420" y="5476359"/>
                  <a:ext cx="1104790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6667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Gekrümmte Verbindung 22">
              <a:extLst>
                <a:ext uri="{FF2B5EF4-FFF2-40B4-BE49-F238E27FC236}">
                  <a16:creationId xmlns:a16="http://schemas.microsoft.com/office/drawing/2014/main" id="{9EB0A17B-4074-F046-9106-8BE70D6A64F8}"/>
                </a:ext>
              </a:extLst>
            </p:cNvPr>
            <p:cNvCxnSpPr>
              <a:stCxn id="21" idx="1"/>
              <a:endCxn id="22" idx="1"/>
            </p:cNvCxnSpPr>
            <p:nvPr/>
          </p:nvCxnSpPr>
          <p:spPr>
            <a:xfrm rot="10800000" flipV="1">
              <a:off x="3579421" y="4714041"/>
              <a:ext cx="112211" cy="946984"/>
            </a:xfrm>
            <a:prstGeom prst="curvedConnector3">
              <a:avLst>
                <a:gd name="adj1" fmla="val 303723"/>
              </a:avLst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krümmte Verbindung 26">
              <a:extLst>
                <a:ext uri="{FF2B5EF4-FFF2-40B4-BE49-F238E27FC236}">
                  <a16:creationId xmlns:a16="http://schemas.microsoft.com/office/drawing/2014/main" id="{104E1261-2C01-6340-89BF-873C63CF8377}"/>
                </a:ext>
              </a:extLst>
            </p:cNvPr>
            <p:cNvCxnSpPr>
              <a:cxnSpLocks/>
              <a:stCxn id="21" idx="3"/>
              <a:endCxn id="22" idx="3"/>
            </p:cNvCxnSpPr>
            <p:nvPr/>
          </p:nvCxnSpPr>
          <p:spPr>
            <a:xfrm>
              <a:off x="4572000" y="4714041"/>
              <a:ext cx="112210" cy="946984"/>
            </a:xfrm>
            <a:prstGeom prst="curvedConnector3">
              <a:avLst>
                <a:gd name="adj1" fmla="val 303725"/>
              </a:avLst>
            </a:prstGeom>
            <a:ln>
              <a:solidFill>
                <a:srgbClr val="032E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BA7A67F-D94E-B046-83D0-DEA52917B618}"/>
              </a:ext>
            </a:extLst>
          </p:cNvPr>
          <p:cNvGrpSpPr/>
          <p:nvPr/>
        </p:nvGrpSpPr>
        <p:grpSpPr>
          <a:xfrm>
            <a:off x="2123728" y="2482810"/>
            <a:ext cx="2214324" cy="1947756"/>
            <a:chOff x="5917117" y="3797950"/>
            <a:chExt cx="2214324" cy="1947756"/>
          </a:xfrm>
        </p:grpSpPr>
        <p:cxnSp>
          <p:nvCxnSpPr>
            <p:cNvPr id="29" name="Gerade Verbindung mit Pfeil 28">
              <a:extLst>
                <a:ext uri="{FF2B5EF4-FFF2-40B4-BE49-F238E27FC236}">
                  <a16:creationId xmlns:a16="http://schemas.microsoft.com/office/drawing/2014/main" id="{BB0E23C7-2EE3-654D-80C9-5F6A3D5A2C99}"/>
                </a:ext>
              </a:extLst>
            </p:cNvPr>
            <p:cNvCxnSpPr>
              <a:cxnSpLocks/>
              <a:stCxn id="30" idx="2"/>
            </p:cNvCxnSpPr>
            <p:nvPr/>
          </p:nvCxnSpPr>
          <p:spPr>
            <a:xfrm flipH="1">
              <a:off x="7020272" y="4444281"/>
              <a:ext cx="4007" cy="655094"/>
            </a:xfrm>
            <a:prstGeom prst="straightConnector1">
              <a:avLst/>
            </a:prstGeom>
            <a:ln>
              <a:solidFill>
                <a:srgbClr val="032EF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feld 29">
                  <a:extLst>
                    <a:ext uri="{FF2B5EF4-FFF2-40B4-BE49-F238E27FC236}">
                      <a16:creationId xmlns:a16="http://schemas.microsoft.com/office/drawing/2014/main" id="{90A0A7E6-53D5-AD4B-8171-1627DAD1EDB4}"/>
                    </a:ext>
                  </a:extLst>
                </p:cNvPr>
                <p:cNvSpPr txBox="1"/>
                <p:nvPr/>
              </p:nvSpPr>
              <p:spPr>
                <a:xfrm>
                  <a:off x="5917117" y="3797950"/>
                  <a:ext cx="2214324" cy="6463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/>
                    <a:t>pre: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has</m:t>
                      </m:r>
                      <m:r>
                        <a:rPr lang="de-DE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5⋄</m:t>
                      </m:r>
                    </m:oMath>
                  </a14:m>
                  <a:endParaRPr lang="de-DE" dirty="0"/>
                </a:p>
                <a:p>
                  <a:r>
                    <a:rPr lang="de-DE" dirty="0" err="1"/>
                    <a:t>post</a:t>
                  </a:r>
                  <a:r>
                    <a:rPr lang="de-DE" dirty="0"/>
                    <a:t>: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has</m:t>
                      </m:r>
                      <m:r>
                        <a:rPr lang="de-DE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5⋄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𝑓𝑎𝑙𝑠𝑒</m:t>
                      </m:r>
                    </m:oMath>
                  </a14:m>
                  <a:r>
                    <a:rPr lang="de-DE" dirty="0"/>
                    <a:t> </a:t>
                  </a:r>
                </a:p>
              </p:txBody>
            </p:sp>
          </mc:Choice>
          <mc:Fallback xmlns="">
            <p:sp>
              <p:nvSpPr>
                <p:cNvPr id="30" name="Textfeld 29">
                  <a:extLst>
                    <a:ext uri="{FF2B5EF4-FFF2-40B4-BE49-F238E27FC236}">
                      <a16:creationId xmlns:a16="http://schemas.microsoft.com/office/drawing/2014/main" id="{90A0A7E6-53D5-AD4B-8171-1627DAD1ED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7117" y="3797950"/>
                  <a:ext cx="2214324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1695" t="-1887" b="-1320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hteck 30">
                  <a:extLst>
                    <a:ext uri="{FF2B5EF4-FFF2-40B4-BE49-F238E27FC236}">
                      <a16:creationId xmlns:a16="http://schemas.microsoft.com/office/drawing/2014/main" id="{CF5BFD75-9FFC-464D-891B-AD9F594211D4}"/>
                    </a:ext>
                  </a:extLst>
                </p:cNvPr>
                <p:cNvSpPr/>
                <p:nvPr/>
              </p:nvSpPr>
              <p:spPr>
                <a:xfrm>
                  <a:off x="6321788" y="5099375"/>
                  <a:ext cx="1396968" cy="64633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de-DE" dirty="0" err="1"/>
                    <a:t>pre</a:t>
                  </a:r>
                  <a:r>
                    <a:rPr lang="de-DE" dirty="0"/>
                    <a:t>: </a:t>
                  </a:r>
                  <a14:m>
                    <m:oMath xmlns:m="http://schemas.openxmlformats.org/officeDocument/2006/math">
                      <m:r>
                        <a:rPr lang="de-DE" i="1" dirty="0">
                          <a:latin typeface="Cambria Math" panose="02040503050406030204" pitchFamily="18" charset="0"/>
                        </a:rPr>
                        <m:t>𝑡𝑟𝑢𝑒</m:t>
                      </m:r>
                    </m:oMath>
                  </a14:m>
                  <a:endParaRPr lang="de-DE" dirty="0"/>
                </a:p>
                <a:p>
                  <a:r>
                    <a:rPr lang="de-DE" dirty="0" err="1"/>
                    <a:t>post</a:t>
                  </a:r>
                  <a:r>
                    <a:rPr lang="de-DE" dirty="0"/>
                    <a:t>:  - </a:t>
                  </a:r>
                </a:p>
              </p:txBody>
            </p:sp>
          </mc:Choice>
          <mc:Fallback xmlns="">
            <p:sp>
              <p:nvSpPr>
                <p:cNvPr id="31" name="Rechteck 30">
                  <a:extLst>
                    <a:ext uri="{FF2B5EF4-FFF2-40B4-BE49-F238E27FC236}">
                      <a16:creationId xmlns:a16="http://schemas.microsoft.com/office/drawing/2014/main" id="{CF5BFD75-9FFC-464D-891B-AD9F594211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1788" y="5099375"/>
                  <a:ext cx="1396968" cy="646331"/>
                </a:xfrm>
                <a:prstGeom prst="rect">
                  <a:avLst/>
                </a:prstGeom>
                <a:blipFill>
                  <a:blip r:embed="rId6"/>
                  <a:stretch>
                    <a:fillRect l="-3571" t="-3774" b="-1132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318F0DCB-68BF-6540-AE78-83BABA7A600C}"/>
              </a:ext>
            </a:extLst>
          </p:cNvPr>
          <p:cNvGrpSpPr/>
          <p:nvPr/>
        </p:nvGrpSpPr>
        <p:grpSpPr>
          <a:xfrm>
            <a:off x="7333265" y="2480837"/>
            <a:ext cx="1104790" cy="1316316"/>
            <a:chOff x="3579420" y="4529375"/>
            <a:chExt cx="1104790" cy="131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feld 32">
                  <a:extLst>
                    <a:ext uri="{FF2B5EF4-FFF2-40B4-BE49-F238E27FC236}">
                      <a16:creationId xmlns:a16="http://schemas.microsoft.com/office/drawing/2014/main" id="{A0916E3E-D69E-4F48-8FA3-2F7E04B6F1DF}"/>
                    </a:ext>
                  </a:extLst>
                </p:cNvPr>
                <p:cNvSpPr txBox="1"/>
                <p:nvPr/>
              </p:nvSpPr>
              <p:spPr>
                <a:xfrm>
                  <a:off x="3691631" y="4529375"/>
                  <a:ext cx="88036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h𝑎𝑠</m:t>
                        </m:r>
                        <m:r>
                          <a:rPr lang="de-DE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5⋄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33" name="Textfeld 32">
                  <a:extLst>
                    <a:ext uri="{FF2B5EF4-FFF2-40B4-BE49-F238E27FC236}">
                      <a16:creationId xmlns:a16="http://schemas.microsoft.com/office/drawing/2014/main" id="{A0916E3E-D69E-4F48-8FA3-2F7E04B6F1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1631" y="4529375"/>
                  <a:ext cx="88036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feld 33">
                  <a:extLst>
                    <a:ext uri="{FF2B5EF4-FFF2-40B4-BE49-F238E27FC236}">
                      <a16:creationId xmlns:a16="http://schemas.microsoft.com/office/drawing/2014/main" id="{E116A234-58E0-664C-BB36-58E7D2A56667}"/>
                    </a:ext>
                  </a:extLst>
                </p:cNvPr>
                <p:cNvSpPr txBox="1"/>
                <p:nvPr/>
              </p:nvSpPr>
              <p:spPr>
                <a:xfrm>
                  <a:off x="3579420" y="5476359"/>
                  <a:ext cx="1104790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¬ </m:t>
                        </m:r>
                        <m:r>
                          <a:rPr lang="de-D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h𝑎𝑠</m:t>
                        </m:r>
                        <m:r>
                          <a:rPr lang="de-DE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5⋄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34" name="Textfeld 33">
                  <a:extLst>
                    <a:ext uri="{FF2B5EF4-FFF2-40B4-BE49-F238E27FC236}">
                      <a16:creationId xmlns:a16="http://schemas.microsoft.com/office/drawing/2014/main" id="{E116A234-58E0-664C-BB36-58E7D2A566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9420" y="5476359"/>
                  <a:ext cx="1104790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2903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Gekrümmte Verbindung 34">
              <a:extLst>
                <a:ext uri="{FF2B5EF4-FFF2-40B4-BE49-F238E27FC236}">
                  <a16:creationId xmlns:a16="http://schemas.microsoft.com/office/drawing/2014/main" id="{28B4640E-CBF9-F347-982A-46DCC13E8F0D}"/>
                </a:ext>
              </a:extLst>
            </p:cNvPr>
            <p:cNvCxnSpPr>
              <a:stCxn id="33" idx="1"/>
              <a:endCxn id="34" idx="1"/>
            </p:cNvCxnSpPr>
            <p:nvPr/>
          </p:nvCxnSpPr>
          <p:spPr>
            <a:xfrm rot="10800000" flipV="1">
              <a:off x="3579421" y="4714041"/>
              <a:ext cx="112211" cy="946984"/>
            </a:xfrm>
            <a:prstGeom prst="curvedConnector3">
              <a:avLst>
                <a:gd name="adj1" fmla="val 303723"/>
              </a:avLst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krümmte Verbindung 35">
              <a:extLst>
                <a:ext uri="{FF2B5EF4-FFF2-40B4-BE49-F238E27FC236}">
                  <a16:creationId xmlns:a16="http://schemas.microsoft.com/office/drawing/2014/main" id="{8D9C8FD2-2A28-0343-ABF1-875DAD33AF7D}"/>
                </a:ext>
              </a:extLst>
            </p:cNvPr>
            <p:cNvCxnSpPr>
              <a:cxnSpLocks/>
              <a:stCxn id="33" idx="3"/>
              <a:endCxn id="34" idx="3"/>
            </p:cNvCxnSpPr>
            <p:nvPr/>
          </p:nvCxnSpPr>
          <p:spPr>
            <a:xfrm>
              <a:off x="4572000" y="4714041"/>
              <a:ext cx="112210" cy="946984"/>
            </a:xfrm>
            <a:prstGeom prst="curvedConnector3">
              <a:avLst>
                <a:gd name="adj1" fmla="val 303725"/>
              </a:avLst>
            </a:prstGeom>
            <a:ln>
              <a:solidFill>
                <a:srgbClr val="032E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1733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E8EC96-FA29-8549-A04F-94E37A8B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Formal Definition </a:t>
            </a:r>
            <a:r>
              <a:rPr lang="de-DE" dirty="0" err="1"/>
              <a:t>of</a:t>
            </a:r>
            <a:r>
              <a:rPr lang="de-DE" dirty="0"/>
              <a:t> Update Products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0DA7CD0-D10F-8A4C-B62C-0D2BCE4D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1928B79-C04D-144A-9AC8-C767D504B33A}"/>
              </a:ext>
            </a:extLst>
          </p:cNvPr>
          <p:cNvGrpSpPr/>
          <p:nvPr/>
        </p:nvGrpSpPr>
        <p:grpSpPr>
          <a:xfrm>
            <a:off x="452897" y="1700808"/>
            <a:ext cx="7909964" cy="4141139"/>
            <a:chOff x="446936" y="2779849"/>
            <a:chExt cx="7909964" cy="4141139"/>
          </a:xfrm>
        </p:grpSpPr>
        <p:sp>
          <p:nvSpPr>
            <p:cNvPr id="22" name="object 4">
              <a:extLst>
                <a:ext uri="{FF2B5EF4-FFF2-40B4-BE49-F238E27FC236}">
                  <a16:creationId xmlns:a16="http://schemas.microsoft.com/office/drawing/2014/main" id="{FB6F757C-90B3-0B46-A5DC-11EB121B75FD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bject 5">
                  <a:extLst>
                    <a:ext uri="{FF2B5EF4-FFF2-40B4-BE49-F238E27FC236}">
                      <a16:creationId xmlns:a16="http://schemas.microsoft.com/office/drawing/2014/main" id="{9A86BE69-AA97-6647-B6A4-6C174F568C32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3732107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Given </a:t>
                  </a: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200" i="1" spc="-1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=(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𝑊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, </m:t>
                      </m:r>
                      <m:sSub>
                        <m:sSubPr>
                          <m:ctrlP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2200" b="0" i="1" spc="-10" smtClean="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200" b="0" i="1" spc="-10" smtClean="0">
                                      <a:latin typeface="Cambria Math" panose="02040503050406030204" pitchFamily="18" charset="0"/>
                                      <a:cs typeface="Tahoma"/>
                                    </a:rPr>
                                  </m:ctrlPr>
                                </m:sSubPr>
                                <m:e>
                                  <m:r>
                                    <a:rPr lang="de-DE" sz="2200" b="0" i="1" spc="-10" smtClean="0"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sz="2200" b="0" i="1" spc="-10" smtClean="0"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∈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𝐴𝐺𝑇</m:t>
                          </m:r>
                        </m:sub>
                      </m:sSub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𝑉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)</m:t>
                      </m:r>
                    </m:oMath>
                  </a14:m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 	(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epistemic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model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)</a:t>
                  </a: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200" i="1" spc="-119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ℰ</m:t>
                      </m:r>
                      <m:r>
                        <a:rPr lang="de-DE" sz="2200" i="1" spc="-119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ahoma"/>
                        </a:rPr>
                        <m:t>=</m:t>
                      </m:r>
                      <m:d>
                        <m:dPr>
                          <m:ctrlPr>
                            <a:rPr lang="de-DE" sz="2200" i="1" spc="-119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i="1" spc="-119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𝐸</m:t>
                          </m:r>
                          <m:r>
                            <a:rPr lang="de-DE" sz="2200" i="1" spc="-119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, </m:t>
                          </m:r>
                          <m:sSub>
                            <m:sSubPr>
                              <m:ctrlPr>
                                <a:rPr lang="de-DE" sz="2200" i="1" spc="-119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de-DE" sz="2200" i="1" spc="-119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ahoma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de-DE" sz="2200" i="1" spc="-119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ahoma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200" i="1" spc="-119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ahoma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de-DE" sz="2200" i="1" spc="-119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ahoma"/>
                                        </a:rPr>
                                        <m:t>𝑎</m:t>
                                      </m:r>
                                    </m:sub>
                                    <m:sup>
                                      <m:r>
                                        <a:rPr lang="de-DE" sz="2200" i="1" spc="-119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ahoma"/>
                                        </a:rPr>
                                        <m:t>𝐸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de-DE" sz="2200" i="1" spc="-119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𝑎</m:t>
                              </m:r>
                              <m:r>
                                <a:rPr lang="de-DE" sz="2200" i="1" spc="-119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∈</m:t>
                              </m:r>
                              <m:r>
                                <a:rPr lang="de-DE" sz="2200" i="1" spc="-119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𝐴𝐺𝑇</m:t>
                              </m:r>
                              <m:r>
                                <a:rPr lang="de-DE" sz="2200" i="1" spc="-119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ahoma"/>
                                </a:rPr>
                                <m:t> </m:t>
                              </m:r>
                            </m:sub>
                          </m:sSub>
                          <m:r>
                            <a:rPr lang="de-DE" sz="2200" i="1" spc="-119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, </m:t>
                          </m:r>
                          <m:r>
                            <a:rPr lang="de-DE" sz="2200" i="1" spc="-119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𝑝𝑟𝑒</m:t>
                          </m:r>
                          <m:r>
                            <a:rPr lang="de-DE" sz="2200" i="1" spc="-119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, </m:t>
                          </m:r>
                          <m:r>
                            <a:rPr lang="de-DE" sz="2200" i="1" spc="-119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𝑝𝑜𝑠𝑡</m:t>
                          </m:r>
                        </m:e>
                      </m:d>
                    </m:oMath>
                  </a14:m>
                  <a:r>
                    <a:rPr lang="de-DE" sz="2200" spc="-119" dirty="0">
                      <a:latin typeface="Myriad Pro" panose="020B0503030403020204" pitchFamily="34" charset="0"/>
                      <a:cs typeface="Tahoma"/>
                    </a:rPr>
                    <a:t>  	(</a:t>
                  </a:r>
                  <a:r>
                    <a:rPr lang="de-DE" sz="2200" spc="-119" dirty="0" err="1">
                      <a:latin typeface="Myriad Pro" panose="020B0503030403020204" pitchFamily="34" charset="0"/>
                      <a:cs typeface="Tahoma"/>
                    </a:rPr>
                    <a:t>event</a:t>
                  </a:r>
                  <a:r>
                    <a:rPr lang="de-DE" sz="2200" spc="-11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19" dirty="0" err="1">
                      <a:latin typeface="Myriad Pro" panose="020B0503030403020204" pitchFamily="34" charset="0"/>
                      <a:cs typeface="Tahoma"/>
                    </a:rPr>
                    <a:t>model</a:t>
                  </a:r>
                  <a:r>
                    <a:rPr lang="de-DE" sz="2200" spc="-119" dirty="0">
                      <a:latin typeface="Myriad Pro" panose="020B0503030403020204" pitchFamily="34" charset="0"/>
                      <a:cs typeface="Tahoma"/>
                    </a:rPr>
                    <a:t>)</a:t>
                  </a:r>
                  <a:endParaRPr lang="de-DE" sz="2200" spc="-119" dirty="0">
                    <a:solidFill>
                      <a:schemeClr val="tx1"/>
                    </a:solidFill>
                    <a:latin typeface="Myriad Pro" panose="020B0503030403020204" pitchFamily="34" charset="0"/>
                    <a:cs typeface="Tahoma"/>
                  </a:endParaRP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endParaRPr lang="de-DE" sz="2200" b="0" i="1" spc="-129" dirty="0">
                    <a:latin typeface="Cambria Math" panose="02040503050406030204" pitchFamily="18" charset="0"/>
                    <a:cs typeface="Tahoma"/>
                  </a:endParaRP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 err="1">
                      <a:cs typeface="Tahoma"/>
                    </a:rPr>
                    <a:t>define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the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>
                      <a:solidFill>
                        <a:srgbClr val="032EF0"/>
                      </a:solidFill>
                      <a:cs typeface="Tahoma"/>
                    </a:rPr>
                    <a:t>update </a:t>
                  </a:r>
                  <a:r>
                    <a:rPr lang="de-DE" sz="2200" spc="-129" dirty="0" err="1">
                      <a:solidFill>
                        <a:srgbClr val="032EF0"/>
                      </a:solidFill>
                      <a:cs typeface="Tahoma"/>
                    </a:rPr>
                    <a:t>product</a:t>
                  </a:r>
                  <a:r>
                    <a:rPr lang="de-DE" sz="2200" spc="-129" dirty="0">
                      <a:solidFill>
                        <a:srgbClr val="032EF0"/>
                      </a:solidFill>
                      <a:cs typeface="Tahoma"/>
                    </a:rPr>
                    <a:t>  </a:t>
                  </a:r>
                  <a:r>
                    <a:rPr lang="de-DE" sz="2200" spc="-129" dirty="0" err="1">
                      <a:cs typeface="Tahoma"/>
                    </a:rPr>
                    <a:t>of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i="1" spc="-129" dirty="0" smtClean="0">
                          <a:latin typeface="Cambria Math" panose="02040503050406030204" pitchFamily="18" charset="0"/>
                          <a:cs typeface="Tahoma"/>
                        </a:rPr>
                        <m:t>𝑀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de-DE" sz="2200" i="1" spc="-119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ℰ</m:t>
                      </m:r>
                      <m:r>
                        <a:rPr lang="de-DE" sz="2200" i="1" spc="-119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as the </a:t>
                  </a:r>
                  <a:r>
                    <a:rPr lang="de-DE" sz="2200" spc="-129" dirty="0" err="1">
                      <a:cs typeface="Tahoma"/>
                    </a:rPr>
                    <a:t>epistemic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model</a:t>
                  </a:r>
                  <a:r>
                    <a:rPr lang="de-DE" sz="2200" spc="-129" dirty="0">
                      <a:cs typeface="Tahoma"/>
                    </a:rPr>
                    <a:t>  </a:t>
                  </a:r>
                  <a:br>
                    <a:rPr lang="de-DE" sz="2200" b="0" i="1" spc="-129" dirty="0">
                      <a:latin typeface="Cambria Math" panose="02040503050406030204" pitchFamily="18" charset="0"/>
                      <a:cs typeface="Tahoma"/>
                    </a:rPr>
                  </a:br>
                  <a14:m>
                    <m:oMath xmlns:m="http://schemas.openxmlformats.org/officeDocument/2006/math">
                      <m:r>
                        <a:rPr lang="de-DE" sz="2200" i="1" spc="-1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⊗</m:t>
                      </m:r>
                      <m:r>
                        <a:rPr lang="de-DE" sz="2200" i="1" spc="-119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ℰ</m:t>
                      </m:r>
                      <m:r>
                        <a:rPr lang="de-DE" sz="2200" b="0" i="1" spc="-119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=(</m:t>
                      </m:r>
                      <m:sSup>
                        <m:sSupPr>
                          <m:ctrlPr>
                            <a:rPr lang="de-DE" sz="2200" i="1" spc="-119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r>
                            <a:rPr lang="de-DE" sz="2200" b="0" i="1" spc="-119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𝑊</m:t>
                          </m:r>
                        </m:e>
                        <m:sup>
                          <m:r>
                            <a:rPr lang="de-DE" sz="2200" b="0" i="1" spc="-119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⊗</m:t>
                          </m:r>
                        </m:sup>
                      </m:sSup>
                      <m:r>
                        <a:rPr lang="de-DE" sz="2200" b="0" i="1" spc="-119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</m:t>
                      </m:r>
                      <m:sSub>
                        <m:sSubPr>
                          <m:ctrlPr>
                            <a:rPr lang="de-DE" sz="2200" b="0" i="1" spc="-119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2200" b="0" i="1" spc="-119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DE" sz="2200" b="0" i="1" spc="-119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200" b="0" i="1" spc="-119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sz="2200" b="0" i="1" spc="-119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de-DE" sz="2200" b="0" i="1" spc="-119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  <m:t>⊗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de-DE" sz="2200" b="0" i="1" spc="-119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  <m:r>
                            <a:rPr lang="de-DE" sz="2200" b="0" i="1" spc="-119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∈</m:t>
                          </m:r>
                          <m:r>
                            <a:rPr lang="de-DE" sz="2200" b="0" i="1" spc="-119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𝐴𝐺𝑇</m:t>
                          </m:r>
                        </m:sub>
                      </m:sSub>
                      <m:r>
                        <a:rPr lang="de-DE" sz="2200" b="0" i="1" spc="-119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 </m:t>
                      </m:r>
                      <m:sSup>
                        <m:sSupPr>
                          <m:ctrlPr>
                            <a:rPr lang="de-DE" sz="2200" b="0" i="1" spc="-119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r>
                            <a:rPr lang="de-DE" sz="2200" b="0" i="1" spc="-119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𝑉</m:t>
                          </m:r>
                        </m:e>
                        <m:sup>
                          <m:r>
                            <a:rPr lang="de-DE" sz="2200" b="0" i="1" spc="-119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⊗</m:t>
                          </m:r>
                        </m:sup>
                      </m:sSup>
                      <m:r>
                        <a:rPr lang="de-DE" sz="2200" b="0" i="1" spc="-119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)</m:t>
                      </m:r>
                    </m:oMath>
                  </a14:m>
                  <a:r>
                    <a:rPr lang="de-DE" sz="2200" spc="-129" dirty="0">
                      <a:solidFill>
                        <a:schemeClr val="tx1"/>
                      </a:solidFill>
                      <a:cs typeface="Tahoma"/>
                    </a:rPr>
                    <a:t> </a:t>
                  </a:r>
                  <a:r>
                    <a:rPr lang="de-DE" sz="2200" spc="-129" dirty="0" err="1">
                      <a:solidFill>
                        <a:schemeClr val="tx1"/>
                      </a:solidFill>
                      <a:cs typeface="Tahoma"/>
                    </a:rPr>
                    <a:t>where</a:t>
                  </a:r>
                  <a:r>
                    <a:rPr lang="de-DE" sz="2200" spc="-129" dirty="0">
                      <a:solidFill>
                        <a:schemeClr val="tx1"/>
                      </a:solidFill>
                      <a:cs typeface="Tahoma"/>
                    </a:rPr>
                    <a:t> </a:t>
                  </a: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>
                      <a:solidFill>
                        <a:schemeClr val="tx1"/>
                      </a:solidFill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2200" i="1" spc="-11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r>
                            <a:rPr lang="de-DE" sz="2200" i="1" spc="-11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𝑊</m:t>
                          </m:r>
                        </m:e>
                        <m:sup>
                          <m:r>
                            <a:rPr lang="de-DE" sz="2200" i="1" spc="-11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⊗</m:t>
                          </m:r>
                        </m:sup>
                      </m:sSup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={</m:t>
                      </m:r>
                      <m:d>
                        <m:dPr>
                          <m:ctrlP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𝑤</m:t>
                          </m:r>
                          <m: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𝑒</m:t>
                          </m:r>
                        </m:e>
                      </m:d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∈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𝑊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×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𝐸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∣</m:t>
                      </m:r>
                      <m:r>
                        <a:rPr lang="de-DE" sz="2200" i="1" spc="-1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⊨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𝑝𝑟𝑒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(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𝑒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)}</m:t>
                      </m:r>
                    </m:oMath>
                  </a14:m>
                  <a:endParaRPr lang="de-DE" sz="2200" spc="-129" dirty="0"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SupPr>
                        <m:e>
                          <m: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𝑅</m:t>
                          </m:r>
                        </m:e>
                        <m:sub>
                          <m: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  <m:sup>
                          <m:r>
                            <a:rPr lang="de-DE" sz="2200" i="1" spc="-11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⊗</m:t>
                          </m:r>
                        </m:sup>
                      </m:sSubSup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={(</m:t>
                      </m:r>
                      <m:d>
                        <m:dPr>
                          <m:ctrlPr>
                            <a:rPr lang="de-DE" sz="2200" i="1" spc="-11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i="1" spc="-11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𝑤</m:t>
                          </m:r>
                          <m:r>
                            <a:rPr lang="de-DE" sz="2200" i="1" spc="-11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r>
                            <a:rPr lang="de-DE" sz="2200" i="1" spc="-11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𝑒</m:t>
                          </m:r>
                        </m:e>
                      </m:d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</m:t>
                      </m:r>
                      <m:d>
                        <m:dPr>
                          <m:ctrlPr>
                            <a:rPr lang="de-DE" sz="2200" i="1" spc="-11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2200" b="0" i="1" spc="-119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pPr>
                            <m:e>
                              <m:r>
                                <a:rPr lang="de-DE" sz="2200" i="1" spc="-11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de-DE" sz="2200" b="0" i="1" spc="-119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′</m:t>
                              </m:r>
                            </m:sup>
                          </m:sSup>
                          <m:r>
                            <a:rPr lang="de-DE" sz="2200" i="1" spc="-11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2200" b="0" i="1" spc="-119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pPr>
                            <m:e>
                              <m:r>
                                <a:rPr lang="de-DE" sz="2200" i="1" spc="-11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2200" b="0" i="1" spc="-119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′</m:t>
                              </m:r>
                            </m:sup>
                          </m:sSup>
                          <m: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)</m:t>
                          </m:r>
                        </m:e>
                      </m:d>
                      <m:r>
                        <a:rPr lang="de-DE" sz="2200" i="1" spc="-11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∈</m:t>
                      </m:r>
                      <m:sSup>
                        <m:sSupPr>
                          <m:ctrlPr>
                            <a:rPr lang="de-DE" sz="2200" i="1" spc="-11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𝑊</m:t>
                          </m:r>
                        </m:e>
                        <m:sup>
                          <m: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⊗</m:t>
                          </m:r>
                        </m:sup>
                      </m:sSup>
                      <m:r>
                        <a:rPr lang="de-DE" sz="2200" i="1" spc="-11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∣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</m:t>
                      </m:r>
                      <m:sSub>
                        <m:sSubPr>
                          <m:ctrlP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𝑅</m:t>
                          </m:r>
                        </m:e>
                        <m:sub>
                          <m: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</m:t>
                      </m:r>
                      <m:sSup>
                        <m:sSupPr>
                          <m:ctrlP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𝑤</m:t>
                          </m:r>
                        </m:e>
                        <m:sup>
                          <m: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′</m:t>
                          </m:r>
                        </m:sup>
                      </m:sSup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   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𝑎𝑛𝑑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   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𝑒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</m:t>
                      </m:r>
                      <m:sSubSup>
                        <m:sSubSupPr>
                          <m:ctrlP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SupPr>
                        <m:e>
                          <m: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𝑅</m:t>
                          </m:r>
                        </m:e>
                        <m:sub>
                          <m: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  <m:sup>
                          <m:r>
                            <a:rPr lang="de-DE" sz="2200" i="1" spc="-11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ℰ</m:t>
                          </m:r>
                        </m:sup>
                      </m:sSubSup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𝑒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′}</m:t>
                      </m:r>
                    </m:oMath>
                  </a14:m>
                  <a:endParaRPr lang="de-DE" sz="2200" spc="-129" dirty="0"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2200" b="0" i="0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V</m:t>
                          </m:r>
                        </m:e>
                        <m:sup>
                          <m: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⊗</m:t>
                          </m:r>
                        </m:sup>
                      </m:sSup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((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𝑒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))={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𝑝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∈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𝐴𝑃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∣</m:t>
                      </m:r>
                      <m:r>
                        <a:rPr lang="de-DE" sz="2200" i="1" spc="-1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⊨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𝑝𝑜𝑠𝑡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(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𝑒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𝑝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)}</m:t>
                      </m:r>
                    </m:oMath>
                  </a14:m>
                  <a:endParaRPr lang="de-DE" sz="2200" spc="-129" dirty="0"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23" name="object 5">
                  <a:extLst>
                    <a:ext uri="{FF2B5EF4-FFF2-40B4-BE49-F238E27FC236}">
                      <a16:creationId xmlns:a16="http://schemas.microsoft.com/office/drawing/2014/main" id="{9A86BE69-AA97-6647-B6A4-6C174F568C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3732107"/>
                </a:xfrm>
                <a:prstGeom prst="rect">
                  <a:avLst/>
                </a:prstGeom>
                <a:blipFill>
                  <a:blip r:embed="rId3"/>
                  <a:stretch>
                    <a:fillRect l="-965" t="-1361" b="-3401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314773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E8EC96-FA29-8549-A04F-94E37A8B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Pointed</a:t>
            </a:r>
            <a:r>
              <a:rPr lang="de-DE" dirty="0"/>
              <a:t> Update Products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0DA7CD0-D10F-8A4C-B62C-0D2BCE4D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1928B79-C04D-144A-9AC8-C767D504B33A}"/>
              </a:ext>
            </a:extLst>
          </p:cNvPr>
          <p:cNvGrpSpPr/>
          <p:nvPr/>
        </p:nvGrpSpPr>
        <p:grpSpPr>
          <a:xfrm>
            <a:off x="680932" y="3730683"/>
            <a:ext cx="7909964" cy="2000296"/>
            <a:chOff x="446936" y="2779849"/>
            <a:chExt cx="7909964" cy="2000296"/>
          </a:xfrm>
        </p:grpSpPr>
        <p:sp>
          <p:nvSpPr>
            <p:cNvPr id="22" name="object 4">
              <a:extLst>
                <a:ext uri="{FF2B5EF4-FFF2-40B4-BE49-F238E27FC236}">
                  <a16:creationId xmlns:a16="http://schemas.microsoft.com/office/drawing/2014/main" id="{FB6F757C-90B3-0B46-A5DC-11EB121B75FD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Notation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bject 5">
                  <a:extLst>
                    <a:ext uri="{FF2B5EF4-FFF2-40B4-BE49-F238E27FC236}">
                      <a16:creationId xmlns:a16="http://schemas.microsoft.com/office/drawing/2014/main" id="{9A86BE69-AA97-6647-B6A4-6C174F568C32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1591264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Write </a:t>
                  </a:r>
                  <a14:m>
                    <m:oMath xmlns:m="http://schemas.openxmlformats.org/officeDocument/2006/math"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𝑒</m:t>
                      </m:r>
                    </m:oMath>
                  </a14:m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for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sz="2200" i="1" spc="-12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i="1" spc="-11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ℰ</m:t>
                          </m:r>
                          <m:r>
                            <a:rPr lang="de-DE" sz="2200" i="1" spc="-11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r>
                            <a:rPr lang="de-DE" sz="2200" i="1" spc="-11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𝑒</m:t>
                          </m:r>
                        </m:e>
                      </m:d>
                    </m:oMath>
                  </a14:m>
                  <a:endParaRPr lang="de-DE" sz="2200" spc="-10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Write `</a:t>
                  </a:r>
                  <a14:m>
                    <m:oMath xmlns:m="http://schemas.openxmlformats.org/officeDocument/2006/math">
                      <m:r>
                        <a:rPr lang="de-DE" sz="2200" i="1" spc="-10" dirty="0" smtClean="0">
                          <a:latin typeface="Cambria Math" panose="02040503050406030204" pitchFamily="18" charset="0"/>
                          <a:cs typeface="Tahoma"/>
                        </a:rPr>
                        <m:t>𝑤𝑒</m:t>
                      </m:r>
                    </m:oMath>
                  </a14:m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‘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for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(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,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𝑒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)</m:t>
                      </m:r>
                    </m:oMath>
                  </a14:m>
                  <a:endParaRPr lang="de-DE" sz="2200" spc="-10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Write</a:t>
                  </a:r>
                  <a14:m>
                    <m:oMath xmlns:m="http://schemas.openxmlformats.org/officeDocument/2006/math">
                      <m:r>
                        <a:rPr lang="de-DE" sz="2200" b="0" i="0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</m:t>
                      </m:r>
                      <m:r>
                        <a:rPr lang="de-DE" sz="2200" i="1" spc="-1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⊗</m:t>
                      </m:r>
                      <m:sSup>
                        <m:sSupPr>
                          <m:ctrlPr>
                            <a:rPr lang="de-DE" sz="2200" i="1" spc="-11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r>
                            <a:rPr lang="de-DE" sz="2200" i="1" spc="-11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ℰ</m:t>
                          </m:r>
                        </m:e>
                        <m:sup>
                          <m:r>
                            <a:rPr lang="de-DE" sz="2200" i="1" spc="-11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for</a:t>
                  </a:r>
                  <a14:m>
                    <m:oMath xmlns:m="http://schemas.openxmlformats.org/officeDocument/2006/math">
                      <m:r>
                        <a:rPr lang="de-DE" sz="2200" i="1" spc="-1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⊗</m:t>
                      </m:r>
                      <m:r>
                        <a:rPr lang="de-DE" sz="2200" i="1" spc="-11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ℰ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⊗</m:t>
                      </m:r>
                      <m:r>
                        <a:rPr lang="de-DE" sz="2200" i="1" spc="-11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ℰ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…⊗</m:t>
                      </m:r>
                      <m:r>
                        <a:rPr lang="de-DE" sz="2200" i="1" spc="-11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ℰ</m:t>
                      </m:r>
                    </m:oMath>
                  </a14:m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(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n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-times)</a:t>
                  </a: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Write </a:t>
                  </a:r>
                  <a14:m>
                    <m:oMath xmlns:m="http://schemas.openxmlformats.org/officeDocument/2006/math"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𝑤</m:t>
                      </m:r>
                      <m:sSub>
                        <m:sSubPr>
                          <m:ctrlP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𝑒</m:t>
                          </m:r>
                        </m:e>
                        <m:sub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1</m:t>
                          </m:r>
                        </m:sub>
                      </m:sSub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…</m:t>
                      </m:r>
                      <m:sSub>
                        <m:sSubPr>
                          <m:ctrlP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𝑒</m:t>
                          </m:r>
                        </m:e>
                        <m:sub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𝑛</m:t>
                          </m:r>
                        </m:sub>
                      </m:sSub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⊨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for </a:t>
                  </a:r>
                  <a14:m>
                    <m:oMath xmlns:m="http://schemas.openxmlformats.org/officeDocument/2006/math">
                      <m:r>
                        <a:rPr lang="de-DE" sz="2200" spc="-1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</m:t>
                      </m:r>
                      <m:r>
                        <a:rPr lang="de-DE" sz="2200" i="1" spc="-1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⊗</m:t>
                      </m:r>
                      <m:sSup>
                        <m:sSupPr>
                          <m:ctrlPr>
                            <a:rPr lang="de-DE" sz="2200" i="1" spc="-11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r>
                            <a:rPr lang="de-DE" sz="2200" i="1" spc="-11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ℰ</m:t>
                          </m:r>
                        </m:e>
                        <m:sup>
                          <m:r>
                            <a:rPr lang="de-DE" sz="2200" i="1" spc="-11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𝑛</m:t>
                          </m:r>
                        </m:sup>
                      </m:sSup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  <m:sSub>
                        <m:sSubPr>
                          <m:ctrlP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𝑒</m:t>
                          </m:r>
                        </m:e>
                        <m:sub>
                          <m: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1</m:t>
                          </m:r>
                        </m:sub>
                      </m:sSub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…</m:t>
                      </m:r>
                      <m:sSub>
                        <m:sSubPr>
                          <m:ctrlP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𝑒</m:t>
                          </m:r>
                        </m:e>
                        <m:sub>
                          <m: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𝑛</m:t>
                          </m:r>
                        </m:sub>
                      </m:sSub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⊨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, </a:t>
                  </a:r>
                  <a:endParaRPr lang="de-DE" sz="2200" spc="-129" dirty="0"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23" name="object 5">
                  <a:extLst>
                    <a:ext uri="{FF2B5EF4-FFF2-40B4-BE49-F238E27FC236}">
                      <a16:creationId xmlns:a16="http://schemas.microsoft.com/office/drawing/2014/main" id="{9A86BE69-AA97-6647-B6A4-6C174F568C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1591264"/>
                </a:xfrm>
                <a:prstGeom prst="rect">
                  <a:avLst/>
                </a:prstGeom>
                <a:blipFill>
                  <a:blip r:embed="rId3"/>
                  <a:stretch>
                    <a:fillRect l="-965" t="-2362" b="-944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7DAD40B-2A63-2E49-9F6F-0A7DAAA7BFD3}"/>
              </a:ext>
            </a:extLst>
          </p:cNvPr>
          <p:cNvGrpSpPr/>
          <p:nvPr/>
        </p:nvGrpSpPr>
        <p:grpSpPr>
          <a:xfrm>
            <a:off x="691620" y="1280910"/>
            <a:ext cx="7909964" cy="1846408"/>
            <a:chOff x="446936" y="2779849"/>
            <a:chExt cx="7909964" cy="1846408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7BF8C630-910B-E44E-8629-712E5CB12D3C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bject 5">
                  <a:extLst>
                    <a:ext uri="{FF2B5EF4-FFF2-40B4-BE49-F238E27FC236}">
                      <a16:creationId xmlns:a16="http://schemas.microsoft.com/office/drawing/2014/main" id="{AFC055AB-5AB2-5A4C-8BEC-158BD7F601DD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1437376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The </a:t>
                  </a:r>
                  <a:r>
                    <a:rPr lang="de-DE" sz="2200" spc="-10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successor</a:t>
                  </a:r>
                  <a:r>
                    <a:rPr lang="de-DE" sz="2200" spc="-10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state</a:t>
                  </a:r>
                  <a:r>
                    <a:rPr lang="de-DE" sz="2200" spc="-10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of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an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epistemic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state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0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(</m:t>
                      </m:r>
                      <m:r>
                        <a:rPr lang="de-DE" sz="2200" i="1" spc="-1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)</m:t>
                      </m:r>
                    </m:oMath>
                  </a14:m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by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action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0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(</m:t>
                      </m:r>
                      <m:r>
                        <a:rPr lang="de-DE" sz="2200" i="1" spc="-11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ℰ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𝑒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)</m:t>
                      </m:r>
                    </m:oMath>
                  </a14:m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is </a:t>
                  </a:r>
                  <a:b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</a:b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                  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sz="22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i="1" spc="-1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ℳ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𝑤</m:t>
                          </m:r>
                        </m:e>
                      </m:d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⊗</m:t>
                      </m:r>
                      <m:d>
                        <m:dPr>
                          <m:ctrlPr>
                            <a:rPr lang="de-DE" sz="2200" b="0" i="1" spc="-129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i="1" spc="-119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ℰ</m:t>
                          </m:r>
                          <m:r>
                            <a:rPr lang="de-DE" sz="2200" b="0" i="1" spc="-119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r>
                            <a:rPr lang="de-DE" sz="2200" b="0" i="1" spc="-119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𝑒</m:t>
                          </m:r>
                        </m:e>
                      </m:d>
                      <m:r>
                        <a:rPr lang="de-DE" sz="2200" b="0" i="1" spc="-119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=(</m:t>
                      </m:r>
                      <m:r>
                        <a:rPr lang="de-DE" sz="2200" i="1" spc="-1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cs typeface="Tahoma"/>
                        </a:rPr>
                        <m:t>⊗</m:t>
                      </m:r>
                      <m:r>
                        <a:rPr lang="de-DE" sz="2200" i="1" spc="-11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ℰ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 </m:t>
                      </m:r>
                      <m:d>
                        <m:dPr>
                          <m:ctrlP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𝑤</m:t>
                          </m:r>
                          <m: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𝑒</m:t>
                          </m:r>
                        </m:e>
                      </m:d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)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</a:t>
                  </a:r>
                  <a:br>
                    <a:rPr lang="de-DE" sz="2200" spc="-129" dirty="0">
                      <a:cs typeface="Tahoma"/>
                    </a:rPr>
                  </a:br>
                  <a:r>
                    <a:rPr lang="de-DE" sz="2200" spc="-129" dirty="0">
                      <a:cs typeface="Tahoma"/>
                    </a:rPr>
                    <a:t>if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sz="2200" i="1" spc="-1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i="1" spc="-1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ℳ</m:t>
                          </m:r>
                          <m:r>
                            <a:rPr lang="de-DE" sz="2200" i="1" spc="-1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r>
                            <a:rPr lang="de-DE" sz="2200" i="1" spc="-1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𝑤</m:t>
                          </m:r>
                        </m:e>
                      </m:d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⊨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𝑝𝑟𝑒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(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𝑒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)</m:t>
                      </m:r>
                    </m:oMath>
                  </a14:m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,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otherwise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it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undefined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.  </a:t>
                  </a:r>
                  <a:endParaRPr lang="de-DE" sz="2200" spc="-129" dirty="0"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9" name="object 5">
                  <a:extLst>
                    <a:ext uri="{FF2B5EF4-FFF2-40B4-BE49-F238E27FC236}">
                      <a16:creationId xmlns:a16="http://schemas.microsoft.com/office/drawing/2014/main" id="{AFC055AB-5AB2-5A4C-8BEC-158BD7F601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1437376"/>
                </a:xfrm>
                <a:prstGeom prst="rect">
                  <a:avLst/>
                </a:prstGeom>
                <a:blipFill>
                  <a:blip r:embed="rId4"/>
                  <a:stretch>
                    <a:fillRect l="-1125" t="-2609" b="-10435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462122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684E99-5791-1F4E-BCC4-20972A3C9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Agent a </a:t>
            </a:r>
            <a:r>
              <a:rPr lang="de-DE" dirty="0" err="1"/>
              <a:t>gets</a:t>
            </a:r>
            <a:r>
              <a:rPr lang="de-DE" dirty="0"/>
              <a:t> private </a:t>
            </a:r>
            <a:r>
              <a:rPr lang="de-DE" dirty="0" err="1"/>
              <a:t>message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mud</a:t>
            </a:r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217B54-8946-DF44-8DA2-68D905428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8E01112-07BE-6646-81FD-760C02CCBEB6}"/>
              </a:ext>
            </a:extLst>
          </p:cNvPr>
          <p:cNvGrpSpPr/>
          <p:nvPr/>
        </p:nvGrpSpPr>
        <p:grpSpPr>
          <a:xfrm>
            <a:off x="323528" y="1340768"/>
            <a:ext cx="7888588" cy="5061461"/>
            <a:chOff x="626069" y="2007292"/>
            <a:chExt cx="7888588" cy="4620946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94EC3CDC-EC8B-5448-9AB0-D6FA30566C27}"/>
                </a:ext>
              </a:extLst>
            </p:cNvPr>
            <p:cNvSpPr txBox="1"/>
            <p:nvPr/>
          </p:nvSpPr>
          <p:spPr>
            <a:xfrm>
              <a:off x="626069" y="2007292"/>
              <a:ext cx="7888588" cy="317209"/>
            </a:xfrm>
            <a:prstGeom prst="rect">
              <a:avLst/>
            </a:prstGeom>
            <a:solidFill>
              <a:srgbClr val="FABB00"/>
            </a:solidFill>
          </p:spPr>
          <p:txBody>
            <a:bodyPr vert="horz" wrap="square" lIns="0" tIns="8808" rIns="0" bIns="0" rtlCol="0">
              <a:spAutoFit/>
            </a:bodyPr>
            <a:lstStyle/>
            <a:p>
              <a:pPr marL="90603">
                <a:spcBef>
                  <a:spcPts val="69"/>
                </a:spcBef>
              </a:pPr>
              <a:r>
                <a:rPr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Example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(Update 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Product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)</a:t>
              </a:r>
              <a:endParaRPr sz="2200" dirty="0">
                <a:latin typeface="Myriad Pro" panose="020B0503030403020204" pitchFamily="34" charset="0"/>
                <a:cs typeface="Tahoma"/>
              </a:endParaRPr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D3CD1470-2DE5-9A4D-8A9D-5A415D1265EE}"/>
                </a:ext>
              </a:extLst>
            </p:cNvPr>
            <p:cNvSpPr txBox="1"/>
            <p:nvPr/>
          </p:nvSpPr>
          <p:spPr>
            <a:xfrm>
              <a:off x="626069" y="2358782"/>
              <a:ext cx="7888588" cy="4269456"/>
            </a:xfrm>
            <a:prstGeom prst="rect">
              <a:avLst/>
            </a:prstGeom>
            <a:solidFill>
              <a:srgbClr val="FEFBF2"/>
            </a:solidFill>
          </p:spPr>
          <p:txBody>
            <a:bodyPr vert="horz" wrap="square" lIns="0" tIns="49076" rIns="0" bIns="0" rtlCol="0">
              <a:spAutoFit/>
            </a:bodyPr>
            <a:lstStyle/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B27EA632-A396-D14E-9531-166471E55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688217"/>
            <a:ext cx="7905948" cy="467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804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0E300038-4316-6244-B576-797778686F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/>
                  <a:t>Dynamic </a:t>
                </a:r>
                <a:r>
                  <a:rPr lang="de-DE" dirty="0" err="1"/>
                  <a:t>epistemic</a:t>
                </a:r>
                <a:r>
                  <a:rPr lang="de-DE" dirty="0"/>
                  <a:t> </a:t>
                </a:r>
                <a:r>
                  <a:rPr lang="de-DE" dirty="0" err="1"/>
                  <a:t>logic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pc="-11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ℒ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𝐷𝐸𝐿𝐶𝐾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0E300038-4316-6244-B576-797778686F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49" t="-14634" b="-512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447F21C-E38A-F14F-957D-06CD4BE72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8F19012-85F9-F842-AE59-45CC2D82283C}"/>
              </a:ext>
            </a:extLst>
          </p:cNvPr>
          <p:cNvGrpSpPr/>
          <p:nvPr/>
        </p:nvGrpSpPr>
        <p:grpSpPr>
          <a:xfrm>
            <a:off x="680932" y="3730683"/>
            <a:ext cx="7909964" cy="1921621"/>
            <a:chOff x="446936" y="2779849"/>
            <a:chExt cx="7909964" cy="1921621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9B020651-4942-CF43-A104-853D47F1A8A5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0E3766DA-6CD1-794F-A08E-2E58FFE88A38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1512589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The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modelling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relation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⊨</m:t>
                      </m:r>
                    </m:oMath>
                  </a14:m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 spc="-11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ℒ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𝐸𝐿𝐶𝐾</m:t>
                          </m:r>
                        </m:sub>
                      </m:sSub>
                      <m:r>
                        <a:rPr lang="de-DE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extended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with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the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following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clause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:</a:t>
                  </a:r>
                </a:p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200" i="1" spc="-1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i="1" spc="-1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</m:t>
                      </m:r>
                      <m:r>
                        <a:rPr lang="de-DE" sz="2200" i="1" spc="-1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⊨</m:t>
                      </m:r>
                      <m:r>
                        <a:rPr lang="de-DE" sz="2200" i="1" spc="-1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&lt;</m:t>
                      </m:r>
                      <m:r>
                        <a:rPr lang="de-DE" sz="2200" i="1" spc="-119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ℰ</m:t>
                      </m:r>
                      <m:r>
                        <a:rPr lang="de-DE" sz="2200" i="1" spc="-119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</m:t>
                      </m:r>
                      <m:sSub>
                        <m:sSubPr>
                          <m:ctrlPr>
                            <a:rPr lang="de-DE" sz="2200" i="1" spc="-119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i="1" spc="-119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𝐸</m:t>
                          </m:r>
                        </m:e>
                        <m:sub>
                          <m:r>
                            <a:rPr lang="de-DE" sz="2200" i="1" spc="-119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0</m:t>
                          </m:r>
                        </m:sub>
                      </m:sSub>
                      <m:r>
                        <a:rPr lang="de-DE" sz="2200" i="1" spc="-119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&gt;</m:t>
                      </m:r>
                      <m:r>
                        <a:rPr lang="de-DE" sz="2200" i="1" spc="-1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iff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there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exists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𝑒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∈</m:t>
                      </m:r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𝐸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de-DE" sz="2200" spc="-129" dirty="0">
                      <a:cs typeface="Tahoma"/>
                    </a:rPr>
                    <a:t>  such </a:t>
                  </a:r>
                  <a:r>
                    <a:rPr lang="de-DE" sz="2200" spc="-129" dirty="0" err="1">
                      <a:cs typeface="Tahoma"/>
                    </a:rPr>
                    <a:t>that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br>
                    <a:rPr lang="de-DE" sz="2200" spc="-129" dirty="0">
                      <a:cs typeface="Tahoma"/>
                    </a:rPr>
                  </a:br>
                  <a14:m>
                    <m:oMath xmlns:m="http://schemas.openxmlformats.org/officeDocument/2006/math">
                      <m:r>
                        <a:rPr lang="de-DE" sz="2200" i="1" spc="-1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i="1" spc="-1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</m:t>
                      </m:r>
                      <m:r>
                        <a:rPr lang="de-DE" sz="2200" i="1" spc="-1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200" i="1" spc="-1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⊨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𝑝𝑟𝑒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(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𝑒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)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de-DE" sz="2200" i="1" spc="-1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cs typeface="Tahoma"/>
                        </a:rPr>
                        <m:t>⊗</m:t>
                      </m:r>
                      <m:r>
                        <a:rPr lang="de-DE" sz="2200" i="1" spc="-11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ℰ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 </m:t>
                      </m:r>
                      <m:d>
                        <m:dPr>
                          <m:ctrlP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𝑤</m:t>
                          </m:r>
                          <m: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r>
                            <a:rPr lang="de-DE" sz="2200" b="0" i="1" spc="-11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𝑒</m:t>
                          </m:r>
                        </m:e>
                      </m:d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⊨</m:t>
                      </m:r>
                      <m:r>
                        <a:rPr lang="de-DE" sz="2200" b="0" i="1" spc="-11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endParaRPr lang="de-DE" sz="2200" spc="-129" dirty="0"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0E3766DA-6CD1-794F-A08E-2E58FFE88A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1512589"/>
                </a:xfrm>
                <a:prstGeom prst="rect">
                  <a:avLst/>
                </a:prstGeom>
                <a:blipFill>
                  <a:blip r:embed="rId3"/>
                  <a:stretch>
                    <a:fillRect l="-965" t="-833" b="-1083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57ED4EA-5FE8-5A43-8558-DFB27BBAE00C}"/>
              </a:ext>
            </a:extLst>
          </p:cNvPr>
          <p:cNvGrpSpPr/>
          <p:nvPr/>
        </p:nvGrpSpPr>
        <p:grpSpPr>
          <a:xfrm>
            <a:off x="691620" y="1280910"/>
            <a:ext cx="7909964" cy="1869363"/>
            <a:chOff x="446936" y="2779849"/>
            <a:chExt cx="7909964" cy="1869363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3A9BE824-2C22-AB4F-8693-219A03BECBD1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bject 5">
                  <a:extLst>
                    <a:ext uri="{FF2B5EF4-FFF2-40B4-BE49-F238E27FC236}">
                      <a16:creationId xmlns:a16="http://schemas.microsoft.com/office/drawing/2014/main" id="{5CB98F90-5C29-C04F-89EB-8471E31A648E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1460331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b="0" spc="-10" dirty="0">
                      <a:ea typeface="Cambria Math" panose="02040503050406030204" pitchFamily="18" charset="0"/>
                      <a:cs typeface="Tahoma"/>
                    </a:rPr>
                    <a:t>The </a:t>
                  </a:r>
                  <a:r>
                    <a:rPr lang="de-DE" sz="2200" b="0" spc="-10" dirty="0" err="1">
                      <a:ea typeface="Cambria Math" panose="02040503050406030204" pitchFamily="18" charset="0"/>
                      <a:cs typeface="Tahoma"/>
                    </a:rPr>
                    <a:t>language</a:t>
                  </a:r>
                  <a:r>
                    <a:rPr lang="de-DE" sz="2200" b="0" spc="-10" dirty="0">
                      <a:ea typeface="Cambria Math" panose="02040503050406030204" pitchFamily="18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 spc="-119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ℒ</m:t>
                          </m:r>
                        </m:e>
                        <m:sub>
                          <m:r>
                            <a:rPr lang="de-DE" sz="2400" i="1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</a:rPr>
                            <m:t>𝐷𝐸𝐿𝐶𝐾</m:t>
                          </m:r>
                        </m:sub>
                      </m:sSub>
                    </m:oMath>
                  </a14:m>
                  <a:r>
                    <a:rPr lang="de-DE" sz="2200" spc="-10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extends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 spc="-11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ℒ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𝐸𝐿𝐶𝐾</m:t>
                          </m:r>
                        </m:sub>
                      </m:sSub>
                      <m:r>
                        <a:rPr lang="de-DE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with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dynamic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(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possibility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)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modalities</a:t>
                  </a:r>
                  <a:r>
                    <a:rPr lang="de-DE" sz="2200" spc="-10" dirty="0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i="1" spc="-1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&lt;</m:t>
                      </m:r>
                      <m:r>
                        <a:rPr lang="de-DE" sz="2200" i="1" spc="-119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ℰ</m:t>
                      </m:r>
                      <m:r>
                        <a:rPr lang="de-DE" sz="2200" i="1" spc="-119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</m:t>
                      </m:r>
                      <m:sSub>
                        <m:sSubPr>
                          <m:ctrlPr>
                            <a:rPr lang="de-DE" sz="2200" i="1" spc="-119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i="1" spc="-119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𝐸</m:t>
                          </m:r>
                        </m:e>
                        <m:sub>
                          <m:r>
                            <a:rPr lang="de-DE" sz="2200" i="1" spc="-119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0</m:t>
                          </m:r>
                        </m:sub>
                      </m:sSub>
                      <m:r>
                        <a:rPr lang="de-DE" sz="2200" i="1" spc="-119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&gt; </m:t>
                      </m:r>
                    </m:oMath>
                  </a14:m>
                  <a:r>
                    <a:rPr lang="de-DE" sz="2200" spc="-10" dirty="0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according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to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the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following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BNF: </a:t>
                  </a:r>
                  <a:b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</a:b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             </a:t>
                  </a:r>
                  <a14:m>
                    <m:oMath xmlns:m="http://schemas.openxmlformats.org/officeDocument/2006/math"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∷=⊤∣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𝑝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∣¬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∣</m:t>
                      </m:r>
                      <m:d>
                        <m:dPr>
                          <m:ctrlPr>
                            <a:rPr lang="de-DE" sz="22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∨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</m:e>
                      </m:d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∣</m:t>
                      </m:r>
                      <m:sSub>
                        <m:sSubPr>
                          <m:ctrlPr>
                            <a:rPr lang="de-DE" sz="22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𝐾</m:t>
                          </m:r>
                        </m:e>
                        <m:sub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∣</m:t>
                      </m:r>
                      <m:sSub>
                        <m:sSubPr>
                          <m:ctrlPr>
                            <a:rPr lang="de-DE" sz="22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𝐶</m:t>
                          </m:r>
                        </m:e>
                        <m:sub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𝐺</m:t>
                          </m:r>
                        </m:sub>
                      </m:sSub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∣ &lt;</m:t>
                      </m:r>
                      <m:r>
                        <a:rPr lang="de-DE" sz="2200" i="1" spc="-119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ℰ</m:t>
                      </m:r>
                      <m:r>
                        <a:rPr lang="de-DE" sz="2200" b="0" i="1" spc="-119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</m:t>
                      </m:r>
                      <m:sSub>
                        <m:sSubPr>
                          <m:ctrlPr>
                            <a:rPr lang="de-DE" sz="2200" b="0" i="1" spc="-119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19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𝐸</m:t>
                          </m:r>
                        </m:e>
                        <m:sub>
                          <m:r>
                            <a:rPr lang="de-DE" sz="2200" b="0" i="1" spc="-119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0</m:t>
                          </m:r>
                        </m:sub>
                      </m:sSub>
                      <m:r>
                        <a:rPr lang="de-DE" sz="2200" b="0" i="1" spc="-119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&gt;</m:t>
                      </m:r>
                      <m:r>
                        <a:rPr lang="de-DE" sz="2200" b="0" i="1" spc="-1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endParaRPr lang="de-DE" sz="2200" spc="-129" dirty="0"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10" name="object 5">
                  <a:extLst>
                    <a:ext uri="{FF2B5EF4-FFF2-40B4-BE49-F238E27FC236}">
                      <a16:creationId xmlns:a16="http://schemas.microsoft.com/office/drawing/2014/main" id="{5CB98F90-5C29-C04F-89EB-8471E31A64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1460331"/>
                </a:xfrm>
                <a:prstGeom prst="rect">
                  <a:avLst/>
                </a:prstGeom>
                <a:blipFill>
                  <a:blip r:embed="rId4"/>
                  <a:stretch>
                    <a:fillRect l="-1125" t="-855" b="-769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709178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A1458D-AB42-3648-BFCD-32811702A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Dual </a:t>
            </a:r>
            <a:r>
              <a:rPr lang="de-DE" dirty="0" err="1"/>
              <a:t>operator</a:t>
            </a:r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A1F182-089C-5042-8D69-86CDCA8D4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C5667683-BA00-CD4B-AC8E-A93DDCEF73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2276872"/>
                <a:ext cx="8229600" cy="388897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dirty="0"/>
                  <a:t>The </a:t>
                </a:r>
                <a:r>
                  <a:rPr lang="de-DE" dirty="0" err="1"/>
                  <a:t>induced</a:t>
                </a:r>
                <a:r>
                  <a:rPr lang="de-DE" dirty="0"/>
                  <a:t> </a:t>
                </a:r>
                <a:r>
                  <a:rPr lang="de-DE" dirty="0" err="1"/>
                  <a:t>semantics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endParaRPr lang="de-DE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sz="2800" i="1" spc="-1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ℳ</m:t>
                    </m:r>
                    <m:r>
                      <a:rPr lang="de-DE" sz="2800" i="1" spc="-1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,</m:t>
                    </m:r>
                    <m:r>
                      <a:rPr lang="de-DE" sz="2800" i="1" spc="-1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𝑤</m:t>
                    </m:r>
                    <m:r>
                      <a:rPr lang="de-DE" sz="2800" i="1" spc="-1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⊨[</m:t>
                    </m:r>
                    <m:r>
                      <a:rPr lang="de-DE" sz="2800" i="1" spc="-119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ℰ</m:t>
                    </m:r>
                    <m:r>
                      <a:rPr lang="de-DE" sz="2800" i="1" spc="-119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,</m:t>
                    </m:r>
                    <m:sSub>
                      <m:sSubPr>
                        <m:ctrlPr>
                          <a:rPr lang="de-DE" sz="2800" i="1" spc="-119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800" i="1" spc="-119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𝐸</m:t>
                        </m:r>
                      </m:e>
                      <m:sub>
                        <m:r>
                          <a:rPr lang="de-DE" sz="2800" i="1" spc="-119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0</m:t>
                        </m:r>
                      </m:sub>
                    </m:sSub>
                    <m:r>
                      <a:rPr lang="de-DE" sz="2800" b="0" i="1" spc="-119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]</m:t>
                    </m:r>
                    <m:r>
                      <a:rPr lang="de-DE" sz="2800" i="1" spc="-1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r>
                  <a:rPr lang="de-DE" sz="2800" spc="-129" dirty="0">
                    <a:cs typeface="Tahoma"/>
                  </a:rPr>
                  <a:t>    </a:t>
                </a:r>
                <a:r>
                  <a:rPr lang="de-DE" sz="2800" spc="-129" dirty="0" err="1">
                    <a:cs typeface="Tahoma"/>
                  </a:rPr>
                  <a:t>iff</a:t>
                </a:r>
                <a:r>
                  <a:rPr lang="de-DE" sz="2800" spc="-129" dirty="0">
                    <a:cs typeface="Tahoma"/>
                  </a:rPr>
                  <a:t>     </a:t>
                </a:r>
                <a:r>
                  <a:rPr lang="de-DE" sz="2800" spc="-129" dirty="0" err="1">
                    <a:cs typeface="Tahoma"/>
                  </a:rPr>
                  <a:t>for</a:t>
                </a:r>
                <a:r>
                  <a:rPr lang="de-DE" sz="2800" spc="-129" dirty="0">
                    <a:cs typeface="Tahoma"/>
                  </a:rPr>
                  <a:t> all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800" b="0" i="0" spc="-129" smtClean="0">
                        <a:latin typeface="Cambria Math" panose="02040503050406030204" pitchFamily="18" charset="0"/>
                        <a:cs typeface="Tahoma"/>
                      </a:rPr>
                      <m:t>e</m:t>
                    </m:r>
                    <m:r>
                      <a:rPr lang="de-DE" sz="2800" i="1" spc="-129">
                        <a:latin typeface="Cambria Math" panose="02040503050406030204" pitchFamily="18" charset="0"/>
                        <a:cs typeface="Tahoma"/>
                      </a:rPr>
                      <m:t>∈</m:t>
                    </m:r>
                    <m:sSub>
                      <m:sSubPr>
                        <m:ctrlPr>
                          <a:rPr lang="de-DE" sz="2800" i="1" spc="-129">
                            <a:latin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800" i="1" spc="-129">
                            <a:latin typeface="Cambria Math" panose="02040503050406030204" pitchFamily="18" charset="0"/>
                            <a:cs typeface="Tahoma"/>
                          </a:rPr>
                          <m:t>𝐸</m:t>
                        </m:r>
                      </m:e>
                      <m:sub>
                        <m:r>
                          <a:rPr lang="de-DE" sz="2800" i="1" spc="-129">
                            <a:latin typeface="Cambria Math" panose="02040503050406030204" pitchFamily="18" charset="0"/>
                            <a:cs typeface="Tahoma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sz="2800" spc="-129" dirty="0">
                    <a:cs typeface="Tahoma"/>
                  </a:rPr>
                  <a:t>  </a:t>
                </a:r>
                <a:r>
                  <a:rPr lang="de-DE" sz="2800" spc="-129" dirty="0" err="1">
                    <a:cs typeface="Tahoma"/>
                  </a:rPr>
                  <a:t>we</a:t>
                </a:r>
                <a:r>
                  <a:rPr lang="de-DE" sz="2800" spc="-129" dirty="0">
                    <a:cs typeface="Tahoma"/>
                  </a:rPr>
                  <a:t> </a:t>
                </a:r>
                <a:r>
                  <a:rPr lang="de-DE" sz="2800" spc="-129" dirty="0" err="1">
                    <a:cs typeface="Tahoma"/>
                  </a:rPr>
                  <a:t>have</a:t>
                </a:r>
                <a:r>
                  <a:rPr lang="de-DE" sz="2800" spc="-129" dirty="0">
                    <a:cs typeface="Tahoma"/>
                  </a:rPr>
                  <a:t>:  </a:t>
                </a:r>
                <a:br>
                  <a:rPr lang="de-DE" sz="2800" spc="-129" dirty="0">
                    <a:cs typeface="Tahoma"/>
                  </a:rPr>
                </a:br>
                <a:r>
                  <a:rPr lang="de-DE" sz="2800" spc="-129" dirty="0" err="1">
                    <a:cs typeface="Tahoma"/>
                  </a:rPr>
                  <a:t>If</a:t>
                </a:r>
                <a:r>
                  <a:rPr lang="de-DE" sz="2800" spc="-129" dirty="0">
                    <a:cs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de-DE" sz="2800" i="1" spc="-1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ℳ</m:t>
                    </m:r>
                    <m:r>
                      <a:rPr lang="de-DE" sz="2800" i="1" spc="-1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,</m:t>
                    </m:r>
                    <m:r>
                      <a:rPr lang="de-DE" sz="2800" i="1" spc="-1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𝑤</m:t>
                    </m:r>
                    <m:r>
                      <a:rPr lang="de-DE" sz="2800" i="1" spc="-1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⊨</m:t>
                    </m:r>
                    <m:r>
                      <a:rPr lang="de-DE" sz="2800" i="1" spc="-1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𝑝𝑟𝑒</m:t>
                    </m:r>
                    <m:r>
                      <a:rPr lang="de-DE" sz="2800" i="1" spc="-1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(</m:t>
                    </m:r>
                    <m:r>
                      <a:rPr lang="de-DE" sz="2800" i="1" spc="-1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𝑒</m:t>
                    </m:r>
                    <m:r>
                      <a:rPr lang="de-DE" sz="2800" i="1" spc="-1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)</m:t>
                    </m:r>
                  </m:oMath>
                </a14:m>
                <a:r>
                  <a:rPr lang="de-DE" sz="2800" spc="-129" dirty="0">
                    <a:cs typeface="Tahoma"/>
                  </a:rPr>
                  <a:t> then </a:t>
                </a:r>
                <a14:m>
                  <m:oMath xmlns:m="http://schemas.openxmlformats.org/officeDocument/2006/math">
                    <m:r>
                      <a:rPr lang="de-DE" sz="2800" b="0" i="0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 </m:t>
                    </m:r>
                    <m:r>
                      <a:rPr lang="de-DE" sz="2800" i="1" spc="-1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ℳ</m:t>
                    </m:r>
                    <m:r>
                      <a:rPr lang="de-DE" sz="2800" i="1" spc="-129">
                        <a:latin typeface="Cambria Math" panose="02040503050406030204" pitchFamily="18" charset="0"/>
                        <a:cs typeface="Tahoma"/>
                      </a:rPr>
                      <m:t>⊗</m:t>
                    </m:r>
                    <m:r>
                      <a:rPr lang="de-DE" sz="2800" i="1" spc="-11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ℰ</m:t>
                    </m:r>
                    <m:r>
                      <a:rPr lang="de-DE" sz="2800" i="1" spc="-11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, </m:t>
                    </m:r>
                    <m:d>
                      <m:dPr>
                        <m:ctrlPr>
                          <a:rPr lang="de-DE" sz="2800" i="1" spc="-11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800" i="1" spc="-11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𝑤</m:t>
                        </m:r>
                        <m:r>
                          <a:rPr lang="de-DE" sz="2800" i="1" spc="-11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,</m:t>
                        </m:r>
                        <m:r>
                          <a:rPr lang="de-DE" sz="2800" i="1" spc="-11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𝑒</m:t>
                        </m:r>
                      </m:e>
                    </m:d>
                    <m:r>
                      <a:rPr lang="de-DE" sz="2800" i="1" spc="-11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⊨</m:t>
                    </m:r>
                    <m:r>
                      <a:rPr lang="de-DE" sz="2800" i="1" spc="-11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endParaRPr lang="de-DE" sz="2800" spc="-129" dirty="0">
                  <a:cs typeface="Tahoma"/>
                </a:endParaRP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C5667683-BA00-CD4B-AC8E-A93DDCEF73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276872"/>
                <a:ext cx="8229600" cy="3888978"/>
              </a:xfrm>
              <a:blipFill>
                <a:blip r:embed="rId2"/>
                <a:stretch>
                  <a:fillRect l="-1698" t="-16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753AAA0-9287-744D-9862-4BEBF244EB97}"/>
              </a:ext>
            </a:extLst>
          </p:cNvPr>
          <p:cNvGrpSpPr/>
          <p:nvPr/>
        </p:nvGrpSpPr>
        <p:grpSpPr>
          <a:xfrm>
            <a:off x="475445" y="1101872"/>
            <a:ext cx="7909964" cy="813625"/>
            <a:chOff x="446936" y="2779849"/>
            <a:chExt cx="7909964" cy="81362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CFAB9A59-40C2-814E-BB00-FDABA62883D3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 (Dual </a:t>
              </a:r>
              <a:r>
                <a:rPr lang="de-DE" sz="2378" spc="-59" dirty="0" err="1">
                  <a:solidFill>
                    <a:srgbClr val="FFFFFF"/>
                  </a:solidFill>
                  <a:latin typeface="Tahoma"/>
                  <a:cs typeface="Tahoma"/>
                </a:rPr>
                <a:t>operator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)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bject 5">
                  <a:extLst>
                    <a:ext uri="{FF2B5EF4-FFF2-40B4-BE49-F238E27FC236}">
                      <a16:creationId xmlns:a16="http://schemas.microsoft.com/office/drawing/2014/main" id="{7029110B-AE07-F346-AFDA-2E133ECE1F87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404593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de-DE" sz="2200" i="1" spc="-10" dirty="0">
                                <a:solidFill>
                                  <a:srgbClr val="032E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dPr>
                          <m:e>
                            <m:r>
                              <a:rPr lang="de-DE" sz="2200" i="1" spc="-119">
                                <a:solidFill>
                                  <a:srgbClr val="032E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ℰ</m:t>
                            </m:r>
                            <m:r>
                              <a:rPr lang="de-DE" sz="2200" i="1" spc="-119">
                                <a:solidFill>
                                  <a:srgbClr val="032E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sz="2200" i="1" spc="-119">
                                    <a:solidFill>
                                      <a:srgbClr val="032E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</m:ctrlPr>
                              </m:sSubPr>
                              <m:e>
                                <m:r>
                                  <a:rPr lang="de-DE" sz="2200" i="1" spc="-119">
                                    <a:solidFill>
                                      <a:srgbClr val="032E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de-DE" sz="2200" i="1" spc="-119">
                                    <a:solidFill>
                                      <a:srgbClr val="032E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de-DE" sz="2200" i="1" spc="-10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𝜙</m:t>
                        </m:r>
                        <m:r>
                          <a:rPr lang="de-DE" sz="2200" b="0" i="1" spc="-1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≔¬</m:t>
                        </m:r>
                        <m:r>
                          <a:rPr lang="de-DE" sz="2200" i="1" spc="-1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&lt;</m:t>
                        </m:r>
                        <m:r>
                          <a:rPr lang="de-DE" sz="2200" i="1" spc="-119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ℰ</m:t>
                        </m:r>
                        <m:r>
                          <a:rPr lang="de-DE" sz="2200" i="1" spc="-119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,</m:t>
                        </m:r>
                        <m:sSub>
                          <m:sSubPr>
                            <m:ctrlPr>
                              <a:rPr lang="de-DE" sz="2200" i="1" spc="-119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de-DE" sz="2200" i="1" spc="-119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𝐸</m:t>
                            </m:r>
                          </m:e>
                          <m:sub>
                            <m:r>
                              <a:rPr lang="de-DE" sz="2200" i="1" spc="-119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0</m:t>
                            </m:r>
                          </m:sub>
                        </m:sSub>
                        <m:r>
                          <a:rPr lang="de-DE" sz="2200" b="0" i="1" spc="-119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&gt;¬</m:t>
                        </m:r>
                        <m:r>
                          <a:rPr lang="de-DE" sz="2200" i="1" spc="-1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𝜙</m:t>
                        </m:r>
                      </m:oMath>
                    </m:oMathPara>
                  </a14:m>
                  <a:endParaRPr lang="de-DE" sz="2200" spc="-129" dirty="0"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9" name="object 5">
                  <a:extLst>
                    <a:ext uri="{FF2B5EF4-FFF2-40B4-BE49-F238E27FC236}">
                      <a16:creationId xmlns:a16="http://schemas.microsoft.com/office/drawing/2014/main" id="{7029110B-AE07-F346-AFDA-2E133ECE1F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404593"/>
                </a:xfrm>
                <a:prstGeom prst="rect">
                  <a:avLst/>
                </a:prstGeom>
                <a:blipFill>
                  <a:blip r:embed="rId3"/>
                  <a:stretch>
                    <a:fillRect b="-25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940095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F6EA4C-D5C1-094E-AB15-3C185F934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Wake-</a:t>
            </a:r>
            <a:r>
              <a:rPr lang="de-DE" dirty="0" err="1"/>
              <a:t>up</a:t>
            </a:r>
            <a:r>
              <a:rPr lang="de-DE" dirty="0"/>
              <a:t>: Group </a:t>
            </a:r>
            <a:r>
              <a:rPr lang="de-DE" dirty="0" err="1"/>
              <a:t>announcements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A9EA341-1E4F-2F40-AA70-8230CC986B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sz="2200" dirty="0"/>
                  <a:t>Q: </a:t>
                </a:r>
                <a:r>
                  <a:rPr lang="de-DE" sz="2200" dirty="0" err="1"/>
                  <a:t>Consider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following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secure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group-announcements</a:t>
                </a:r>
                <a:endParaRPr lang="de-DE" sz="2200" dirty="0"/>
              </a:p>
              <a:p>
                <a:pPr lvl="1"/>
                <a:r>
                  <a:rPr lang="de-DE" sz="2200" b="0" dirty="0" err="1"/>
                  <a:t>Agents</a:t>
                </a:r>
                <a:r>
                  <a:rPr lang="de-DE" sz="2200" dirty="0"/>
                  <a:t>: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𝐴𝐺𝑇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de-DE" sz="2200" dirty="0"/>
              </a:p>
              <a:p>
                <a:pPr lvl="1"/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announced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publicly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within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group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de-DE" sz="2200" dirty="0"/>
                  <a:t>; </a:t>
                </a:r>
                <a:br>
                  <a:rPr lang="de-DE" sz="2200" dirty="0"/>
                </a:b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does</a:t>
                </a:r>
                <a:r>
                  <a:rPr lang="de-DE" sz="2200" dirty="0"/>
                  <a:t> not </a:t>
                </a:r>
                <a:r>
                  <a:rPr lang="de-DE" sz="2200" dirty="0" err="1"/>
                  <a:t>even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know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about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this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announcement</a:t>
                </a:r>
                <a:endParaRPr lang="de-DE" sz="22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de-DE" sz="2200" dirty="0" err="1"/>
                  <a:t>How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to</a:t>
                </a:r>
                <a:r>
                  <a:rPr lang="de-DE" sz="2200" dirty="0"/>
                  <a:t> </a:t>
                </a:r>
                <a:r>
                  <a:rPr lang="de-DE" sz="2200" dirty="0" err="1"/>
                  <a:t>model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this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kind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announcement</a:t>
                </a:r>
                <a:r>
                  <a:rPr lang="de-DE" sz="2200" dirty="0"/>
                  <a:t>?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de-DE" sz="2200" dirty="0" err="1"/>
                  <a:t>Once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can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show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that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anouncement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creates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common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knowledge</a:t>
                </a:r>
                <a:r>
                  <a:rPr lang="de-DE" sz="2200" dirty="0"/>
                  <a:t>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200" b="0" i="0" smtClean="0">
                        <a:latin typeface="Cambria Math" panose="02040503050406030204" pitchFamily="18" charset="0"/>
                      </a:rPr>
                      <m:t>or</m:t>
                    </m:r>
                    <m:r>
                      <a:rPr lang="de-DE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w.r.t</a:t>
                </a:r>
                <a:r>
                  <a:rPr lang="de-DE" sz="2200" dirty="0"/>
                  <a:t>.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if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 dirty="0" err="1"/>
                  <a:t>is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atomic</a:t>
                </a:r>
                <a:r>
                  <a:rPr lang="de-DE" sz="2200" dirty="0"/>
                  <a:t>. </a:t>
                </a:r>
                <a:r>
                  <a:rPr lang="de-DE" sz="2200" dirty="0" err="1"/>
                  <a:t>Give</a:t>
                </a:r>
                <a:r>
                  <a:rPr lang="de-DE" sz="2200" dirty="0"/>
                  <a:t> a </a:t>
                </a:r>
                <a:r>
                  <a:rPr lang="de-DE" sz="2200" dirty="0" err="1"/>
                  <a:t>counterexample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non-</a:t>
                </a:r>
                <a:r>
                  <a:rPr lang="de-DE" sz="2200" dirty="0" err="1"/>
                  <a:t>atomic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de-DE" sz="22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de-DE" sz="2200" dirty="0"/>
                  <a:t>Model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fact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that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does</a:t>
                </a:r>
                <a:r>
                  <a:rPr lang="de-DE" sz="2200" dirty="0"/>
                  <a:t> not </a:t>
                </a:r>
                <a:r>
                  <a:rPr lang="de-DE" sz="2200" dirty="0" err="1"/>
                  <a:t>know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even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suspect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that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announcement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happened</a:t>
                </a:r>
                <a:endParaRPr lang="de-DE" sz="22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de-DE" sz="2200" dirty="0" err="1"/>
                  <a:t>How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would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you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change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model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1. </a:t>
                </a:r>
                <a:r>
                  <a:rPr lang="de-DE" sz="2200" dirty="0" err="1"/>
                  <a:t>to</a:t>
                </a:r>
                <a:r>
                  <a:rPr lang="de-DE" sz="2200" dirty="0"/>
                  <a:t> </a:t>
                </a:r>
                <a:r>
                  <a:rPr lang="de-DE" sz="2200" dirty="0" err="1"/>
                  <a:t>model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that</a:t>
                </a:r>
                <a:r>
                  <a:rPr lang="de-DE" sz="2200" dirty="0"/>
                  <a:t> C </a:t>
                </a:r>
                <a:r>
                  <a:rPr lang="de-DE" sz="2200" dirty="0" err="1"/>
                  <a:t>is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suspicious</a:t>
                </a:r>
                <a:r>
                  <a:rPr lang="de-DE" sz="2200" dirty="0"/>
                  <a:t>?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A9EA341-1E4F-2F40-AA70-8230CC986B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 t="-7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CB290D-0128-134D-9FE0-2E19A4391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16231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FACD18-7903-E44F-B586-573EB5AA0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Answers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8A8C6354-2975-E94A-97AA-11534BEC57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3888209"/>
              </a:xfrm>
              <a:effectLst/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de-DE" dirty="0"/>
                  <a:t>This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model</a:t>
                </a:r>
                <a14:m>
                  <m:oMath xmlns:m="http://schemas.openxmlformats.org/officeDocument/2006/math">
                    <m:r>
                      <a:rPr lang="de-DE" sz="2800" b="0" i="0" spc="-11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 </m:t>
                    </m:r>
                    <m:r>
                      <a:rPr lang="de-DE" sz="2800" b="0" i="1" spc="-11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(</m:t>
                    </m:r>
                    <m:r>
                      <a:rPr lang="de-DE" sz="2800" i="1" spc="-11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ℰ</m:t>
                    </m:r>
                    <m:r>
                      <a:rPr lang="de-DE" sz="2800" b="0" i="1" spc="-11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de-DE" sz="2800" b="0" i="1" spc="-11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800" b="0" i="1" spc="-11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𝑒</m:t>
                        </m:r>
                      </m:e>
                    </m:d>
                    <m:r>
                      <a:rPr lang="de-DE" sz="2800" b="0" i="1" spc="-11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) </m:t>
                    </m:r>
                  </m:oMath>
                </a14:m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secure</a:t>
                </a:r>
                <a:r>
                  <a:rPr lang="de-DE" dirty="0"/>
                  <a:t> </a:t>
                </a:r>
                <a:r>
                  <a:rPr lang="de-DE" dirty="0" err="1"/>
                  <a:t>announcement</a:t>
                </a:r>
                <a:endParaRPr lang="de-DE" dirty="0"/>
              </a:p>
              <a:p>
                <a:pPr marL="514350" indent="-514350">
                  <a:buFont typeface="+mj-lt"/>
                  <a:buAutoNum type="arabicPeriod"/>
                </a:pPr>
                <a:endParaRPr lang="de-DE" dirty="0"/>
              </a:p>
              <a:p>
                <a:pPr marL="514350" indent="-514350">
                  <a:buFont typeface="+mj-lt"/>
                  <a:buAutoNum type="arabicPeriod"/>
                </a:pPr>
                <a:endParaRPr lang="de-DE" dirty="0"/>
              </a:p>
              <a:p>
                <a:pPr marL="514350" indent="-514350">
                  <a:buFont typeface="+mj-lt"/>
                  <a:buAutoNum type="arabicPeriod"/>
                </a:pPr>
                <a:endParaRPr lang="de-DE" dirty="0"/>
              </a:p>
              <a:p>
                <a:pPr marL="514350" indent="-514350">
                  <a:buFont typeface="+mj-lt"/>
                  <a:buAutoNum type="arabicPeriod"/>
                </a:pPr>
                <a:endParaRPr lang="de-DE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de-DE" sz="2800" spc="-10" dirty="0" err="1">
                    <a:ea typeface="Cambria Math" panose="02040503050406030204" pitchFamily="18" charset="0"/>
                    <a:cs typeface="Tahoma"/>
                  </a:rPr>
                  <a:t>Creation</a:t>
                </a:r>
                <a:r>
                  <a:rPr lang="de-DE" sz="2800" spc="-10" dirty="0">
                    <a:ea typeface="Cambria Math" panose="02040503050406030204" pitchFamily="18" charset="0"/>
                    <a:cs typeface="Tahoma"/>
                  </a:rPr>
                  <a:t> </a:t>
                </a:r>
                <a:r>
                  <a:rPr lang="de-DE" sz="2800" spc="-10" dirty="0" err="1">
                    <a:ea typeface="Cambria Math" panose="02040503050406030204" pitchFamily="18" charset="0"/>
                    <a:cs typeface="Tahoma"/>
                  </a:rPr>
                  <a:t>of</a:t>
                </a:r>
                <a:r>
                  <a:rPr lang="de-DE" sz="2800" spc="-10" dirty="0">
                    <a:ea typeface="Cambria Math" panose="02040503050406030204" pitchFamily="18" charset="0"/>
                    <a:cs typeface="Tahoma"/>
                  </a:rPr>
                  <a:t> </a:t>
                </a:r>
                <a:r>
                  <a:rPr lang="de-DE" sz="2800" spc="-10" dirty="0" err="1">
                    <a:ea typeface="Cambria Math" panose="02040503050406030204" pitchFamily="18" charset="0"/>
                    <a:cs typeface="Tahoma"/>
                  </a:rPr>
                  <a:t>common</a:t>
                </a:r>
                <a:r>
                  <a:rPr lang="de-DE" sz="2800" spc="-10" dirty="0">
                    <a:ea typeface="Cambria Math" panose="02040503050406030204" pitchFamily="18" charset="0"/>
                    <a:cs typeface="Tahoma"/>
                  </a:rPr>
                  <a:t> </a:t>
                </a:r>
                <a:r>
                  <a:rPr lang="de-DE" sz="2800" spc="-10" dirty="0" err="1">
                    <a:ea typeface="Cambria Math" panose="02040503050406030204" pitchFamily="18" charset="0"/>
                    <a:cs typeface="Tahoma"/>
                  </a:rPr>
                  <a:t>knowledge</a:t>
                </a:r>
                <a:r>
                  <a:rPr lang="de-DE" sz="2800" spc="-10" dirty="0">
                    <a:ea typeface="Cambria Math" panose="02040503050406030204" pitchFamily="18" charset="0"/>
                    <a:cs typeface="Tahoma"/>
                  </a:rPr>
                  <a:t> </a:t>
                </a:r>
                <a:r>
                  <a:rPr lang="de-DE" sz="2800" spc="-10" dirty="0" err="1">
                    <a:ea typeface="Cambria Math" panose="02040503050406030204" pitchFamily="18" charset="0"/>
                    <a:cs typeface="Tahoma"/>
                  </a:rPr>
                  <a:t>means</a:t>
                </a:r>
                <a:r>
                  <a:rPr lang="de-DE" sz="2800" spc="-10" dirty="0">
                    <a:ea typeface="Cambria Math" panose="02040503050406030204" pitchFamily="18" charset="0"/>
                    <a:cs typeface="Tahoma"/>
                  </a:rPr>
                  <a:t>: </a:t>
                </a:r>
                <a:br>
                  <a:rPr lang="de-DE" sz="2800" spc="-10" dirty="0">
                    <a:ea typeface="Cambria Math" panose="02040503050406030204" pitchFamily="18" charset="0"/>
                    <a:cs typeface="Tahoma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de-DE" sz="2800" i="1" spc="-1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800" i="1" spc="-1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ℳ</m:t>
                        </m:r>
                        <m:r>
                          <a:rPr lang="de-DE" sz="2800" i="1" spc="-1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,</m:t>
                        </m:r>
                        <m:r>
                          <a:rPr lang="de-DE" sz="2800" i="1" spc="-1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𝑤</m:t>
                        </m:r>
                      </m:e>
                    </m:d>
                    <m:r>
                      <a:rPr lang="de-DE" sz="2800" b="0" i="1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⊨ &lt;</m:t>
                    </m:r>
                    <m:r>
                      <a:rPr lang="de-DE" sz="2800" i="1" spc="-11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ℰ</m:t>
                    </m:r>
                    <m:r>
                      <a:rPr lang="de-DE" sz="2800" i="1" spc="-11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de-DE" sz="2800" i="1" spc="-11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800" i="1" spc="-11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𝑒</m:t>
                        </m:r>
                      </m:e>
                    </m:d>
                    <m:r>
                      <a:rPr lang="de-DE" sz="2800" b="0" i="1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&gt;</m:t>
                    </m:r>
                    <m:sSub>
                      <m:sSubPr>
                        <m:ctrlPr>
                          <a:rPr lang="de-DE" sz="2800" b="0" i="1" spc="-1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800" b="0" i="1" spc="-1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𝐶</m:t>
                        </m:r>
                      </m:e>
                      <m:sub>
                        <m:r>
                          <a:rPr lang="de-DE" sz="2800" b="0" i="1" spc="-1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{</m:t>
                        </m:r>
                        <m:r>
                          <a:rPr lang="de-DE" sz="2800" b="0" i="1" spc="-1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𝑎</m:t>
                        </m:r>
                        <m:r>
                          <a:rPr lang="de-DE" sz="2800" b="0" i="1" spc="-1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,</m:t>
                        </m:r>
                        <m:r>
                          <a:rPr lang="de-DE" sz="2800" b="0" i="1" spc="-1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𝑏</m:t>
                        </m:r>
                        <m:r>
                          <a:rPr lang="de-DE" sz="2800" b="0" i="1" spc="-1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}</m:t>
                        </m:r>
                      </m:sub>
                    </m:sSub>
                    <m:r>
                      <a:rPr lang="de-DE" sz="2800" b="0" i="1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𝜙</m:t>
                    </m:r>
                    <m:r>
                      <a:rPr lang="de-DE" sz="2800" b="0" i="1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 </m:t>
                    </m:r>
                  </m:oMath>
                </a14:m>
                <a:r>
                  <a:rPr lang="de-DE" dirty="0"/>
                  <a:t>. This </a:t>
                </a:r>
                <a:r>
                  <a:rPr lang="de-DE" dirty="0" err="1"/>
                  <a:t>does</a:t>
                </a:r>
                <a:r>
                  <a:rPr lang="de-DE" dirty="0"/>
                  <a:t> not hold </a:t>
                </a:r>
                <a:r>
                  <a:rPr lang="de-DE" dirty="0" err="1"/>
                  <a:t>if</a:t>
                </a:r>
                <a:r>
                  <a:rPr lang="de-DE" dirty="0"/>
                  <a:t>, e.g.,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acc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de-DE" dirty="0"/>
                  <a:t>. Take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simplest</a:t>
                </a:r>
                <a:r>
                  <a:rPr lang="de-DE" dirty="0"/>
                  <a:t> </a:t>
                </a:r>
                <a:r>
                  <a:rPr lang="de-DE" dirty="0" err="1"/>
                  <a:t>case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one</a:t>
                </a:r>
                <a:r>
                  <a:rPr lang="de-DE" dirty="0"/>
                  <a:t> </a:t>
                </a:r>
                <a:r>
                  <a:rPr lang="de-DE" dirty="0" err="1"/>
                  <a:t>agent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dirty="0"/>
                  <a:t>.  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8A8C6354-2975-E94A-97AA-11534BEC57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3888209"/>
              </a:xfrm>
              <a:blipFill>
                <a:blip r:embed="rId3"/>
                <a:stretch>
                  <a:fillRect l="-1543" t="-977" b="-1629"/>
                </a:stretch>
              </a:blipFill>
              <a:effec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96D408-6318-FD48-8BDE-533E7B185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CF3B36FD-8C09-B749-8C2E-AAA839ED6363}"/>
                  </a:ext>
                </a:extLst>
              </p:cNvPr>
              <p:cNvSpPr txBox="1"/>
              <p:nvPr/>
            </p:nvSpPr>
            <p:spPr>
              <a:xfrm>
                <a:off x="1547664" y="2132856"/>
                <a:ext cx="881973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pre</a:t>
                </a:r>
                <a:r>
                  <a:rPr lang="de-DE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post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CF3B36FD-8C09-B749-8C2E-AAA839ED6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132856"/>
                <a:ext cx="881973" cy="646331"/>
              </a:xfrm>
              <a:prstGeom prst="rect">
                <a:avLst/>
              </a:prstGeom>
              <a:blipFill>
                <a:blip r:embed="rId4"/>
                <a:stretch>
                  <a:fillRect l="-5634" t="-3774" b="-11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FA5D2297-7DC0-714C-BA4F-CC653CEAFFD9}"/>
              </a:ext>
            </a:extLst>
          </p:cNvPr>
          <p:cNvCxnSpPr>
            <a:endCxn id="5" idx="1"/>
          </p:cNvCxnSpPr>
          <p:nvPr/>
        </p:nvCxnSpPr>
        <p:spPr>
          <a:xfrm>
            <a:off x="1043608" y="2456021"/>
            <a:ext cx="50405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krümmte Verbindung 6">
            <a:extLst>
              <a:ext uri="{FF2B5EF4-FFF2-40B4-BE49-F238E27FC236}">
                <a16:creationId xmlns:a16="http://schemas.microsoft.com/office/drawing/2014/main" id="{0B708C29-2CDA-784B-BD10-FBD59ADB4EE5}"/>
              </a:ext>
            </a:extLst>
          </p:cNvPr>
          <p:cNvCxnSpPr>
            <a:cxnSpLocks/>
            <a:stCxn id="5" idx="3"/>
            <a:endCxn id="5" idx="2"/>
          </p:cNvCxnSpPr>
          <p:nvPr/>
        </p:nvCxnSpPr>
        <p:spPr>
          <a:xfrm flipH="1">
            <a:off x="1988651" y="2456022"/>
            <a:ext cx="440986" cy="323165"/>
          </a:xfrm>
          <a:prstGeom prst="curvedConnector4">
            <a:avLst>
              <a:gd name="adj1" fmla="val -51838"/>
              <a:gd name="adj2" fmla="val 170738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FD402A46-824F-3E45-8172-0DAE284BED08}"/>
                  </a:ext>
                </a:extLst>
              </p:cNvPr>
              <p:cNvSpPr txBox="1"/>
              <p:nvPr/>
            </p:nvSpPr>
            <p:spPr>
              <a:xfrm>
                <a:off x="2699792" y="2814296"/>
                <a:ext cx="584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i="1" dirty="0" err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i="1" dirty="0" err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FD402A46-824F-3E45-8172-0DAE284BE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814296"/>
                <a:ext cx="58490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C59A7CA1-13A7-064A-A162-B69192AD0ABB}"/>
                  </a:ext>
                </a:extLst>
              </p:cNvPr>
              <p:cNvSpPr txBox="1"/>
              <p:nvPr/>
            </p:nvSpPr>
            <p:spPr>
              <a:xfrm>
                <a:off x="4564758" y="2132856"/>
                <a:ext cx="1106650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pre</a:t>
                </a:r>
                <a:r>
                  <a:rPr lang="de-DE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post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C59A7CA1-13A7-064A-A162-B69192AD0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758" y="2132856"/>
                <a:ext cx="1106650" cy="646331"/>
              </a:xfrm>
              <a:prstGeom prst="rect">
                <a:avLst/>
              </a:prstGeom>
              <a:blipFill>
                <a:blip r:embed="rId6"/>
                <a:stretch>
                  <a:fillRect l="-4545" t="-3774" b="-11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Gekrümmte Verbindung 9">
            <a:extLst>
              <a:ext uri="{FF2B5EF4-FFF2-40B4-BE49-F238E27FC236}">
                <a16:creationId xmlns:a16="http://schemas.microsoft.com/office/drawing/2014/main" id="{FBFC5300-ED23-5743-8E77-85C41218A78A}"/>
              </a:ext>
            </a:extLst>
          </p:cNvPr>
          <p:cNvCxnSpPr>
            <a:cxnSpLocks/>
            <a:stCxn id="9" idx="3"/>
            <a:endCxn id="9" idx="2"/>
          </p:cNvCxnSpPr>
          <p:nvPr/>
        </p:nvCxnSpPr>
        <p:spPr>
          <a:xfrm flipH="1">
            <a:off x="5118083" y="2456022"/>
            <a:ext cx="553325" cy="323165"/>
          </a:xfrm>
          <a:prstGeom prst="curvedConnector4">
            <a:avLst>
              <a:gd name="adj1" fmla="val -41314"/>
              <a:gd name="adj2" fmla="val 170738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8320071B-3F42-F84B-8C74-FB6E4F2E1E8D}"/>
                  </a:ext>
                </a:extLst>
              </p:cNvPr>
              <p:cNvSpPr txBox="1"/>
              <p:nvPr/>
            </p:nvSpPr>
            <p:spPr>
              <a:xfrm>
                <a:off x="5716886" y="2814296"/>
                <a:ext cx="7845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i="1" dirty="0" err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i="1" dirty="0" err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8320071B-3F42-F84B-8C74-FB6E4F2E1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886" y="2814296"/>
                <a:ext cx="78457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05291DD2-5DFA-7B46-85F6-280A0BC57939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429637" y="2456022"/>
            <a:ext cx="21351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B98D9CEB-38D0-F14F-BF37-18545090564A}"/>
                  </a:ext>
                </a:extLst>
              </p:cNvPr>
              <p:cNvSpPr txBox="1"/>
              <p:nvPr/>
            </p:nvSpPr>
            <p:spPr>
              <a:xfrm>
                <a:off x="3284696" y="2081162"/>
                <a:ext cx="3474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B98D9CEB-38D0-F14F-BF37-185450905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696" y="2081162"/>
                <a:ext cx="34746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feld 14">
            <a:extLst>
              <a:ext uri="{FF2B5EF4-FFF2-40B4-BE49-F238E27FC236}">
                <a16:creationId xmlns:a16="http://schemas.microsoft.com/office/drawing/2014/main" id="{7ED47D0C-42A7-DF4A-B165-FCCF640E299B}"/>
              </a:ext>
            </a:extLst>
          </p:cNvPr>
          <p:cNvSpPr txBox="1"/>
          <p:nvPr/>
        </p:nvSpPr>
        <p:spPr>
          <a:xfrm>
            <a:off x="1299375" y="284167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e</a:t>
            </a:r>
            <a:endParaRPr lang="de-DE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09C954C-47DF-2A40-941F-E3D966CDDA8D}"/>
              </a:ext>
            </a:extLst>
          </p:cNvPr>
          <p:cNvSpPr/>
          <p:nvPr/>
        </p:nvSpPr>
        <p:spPr>
          <a:xfrm>
            <a:off x="1488509" y="5611793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DB31070-228C-C144-9C02-F51F4175F3B7}"/>
              </a:ext>
            </a:extLst>
          </p:cNvPr>
          <p:cNvSpPr/>
          <p:nvPr/>
        </p:nvSpPr>
        <p:spPr>
          <a:xfrm>
            <a:off x="2267074" y="5612271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515D2D9D-0B67-464A-917B-615B7BB343FA}"/>
              </a:ext>
            </a:extLst>
          </p:cNvPr>
          <p:cNvCxnSpPr>
            <a:cxnSpLocks/>
            <a:stCxn id="16" idx="6"/>
            <a:endCxn id="18" idx="2"/>
          </p:cNvCxnSpPr>
          <p:nvPr/>
        </p:nvCxnSpPr>
        <p:spPr>
          <a:xfrm>
            <a:off x="1596509" y="5665793"/>
            <a:ext cx="670565" cy="4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A2F10E05-DD8A-9045-B5ED-A8E3E99B97BA}"/>
                  </a:ext>
                </a:extLst>
              </p:cNvPr>
              <p:cNvSpPr txBox="1"/>
              <p:nvPr/>
            </p:nvSpPr>
            <p:spPr>
              <a:xfrm>
                <a:off x="2223029" y="6006860"/>
                <a:ext cx="1019062" cy="376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acc>
                      <m:r>
                        <a:rPr lang="de-DE" i="1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A2F10E05-DD8A-9045-B5ED-A8E3E99B9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029" y="6006860"/>
                <a:ext cx="1019062" cy="376513"/>
              </a:xfrm>
              <a:prstGeom prst="rect">
                <a:avLst/>
              </a:prstGeom>
              <a:blipFill>
                <a:blip r:embed="rId9"/>
                <a:stretch>
                  <a:fillRect t="-3226" b="-967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1C6A9DD6-486D-394F-A0BE-2FEB5E2067D1}"/>
              </a:ext>
            </a:extLst>
          </p:cNvPr>
          <p:cNvSpPr/>
          <p:nvPr/>
        </p:nvSpPr>
        <p:spPr>
          <a:xfrm>
            <a:off x="2267744" y="600686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BE6D83FF-C9E5-EC4B-AD08-ECFDA6990394}"/>
              </a:ext>
            </a:extLst>
          </p:cNvPr>
          <p:cNvCxnSpPr>
            <a:cxnSpLocks/>
            <a:stCxn id="18" idx="4"/>
            <a:endCxn id="23" idx="0"/>
          </p:cNvCxnSpPr>
          <p:nvPr/>
        </p:nvCxnSpPr>
        <p:spPr>
          <a:xfrm>
            <a:off x="2321074" y="5720271"/>
            <a:ext cx="670" cy="2865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BBE7F096-294C-B543-ADBA-D9D6E4FD0E27}"/>
                  </a:ext>
                </a:extLst>
              </p:cNvPr>
              <p:cNvSpPr txBox="1"/>
              <p:nvPr/>
            </p:nvSpPr>
            <p:spPr>
              <a:xfrm>
                <a:off x="2321744" y="5160471"/>
                <a:ext cx="980589" cy="376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de-DE" dirty="0"/>
                  <a:t>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¬</m:t>
                    </m:r>
                    <m:acc>
                      <m:accPr>
                        <m:chr m:val="̂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acc>
                    <m:r>
                      <a:rPr lang="de-DE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BBE7F096-294C-B543-ADBA-D9D6E4FD0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744" y="5160471"/>
                <a:ext cx="980589" cy="376513"/>
              </a:xfrm>
              <a:prstGeom prst="rect">
                <a:avLst/>
              </a:prstGeom>
              <a:blipFill>
                <a:blip r:embed="rId10"/>
                <a:stretch>
                  <a:fillRect t="-3333" b="-3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BEE9C905-C5A5-2C47-9CF3-28C61DFB5DD9}"/>
                  </a:ext>
                </a:extLst>
              </p:cNvPr>
              <p:cNvSpPr txBox="1"/>
              <p:nvPr/>
            </p:nvSpPr>
            <p:spPr>
              <a:xfrm>
                <a:off x="579092" y="5163114"/>
                <a:ext cx="1070357" cy="376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acc>
                      <m:r>
                        <a:rPr lang="de-DE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,¬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BEE9C905-C5A5-2C47-9CF3-28C61DFB5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92" y="5163114"/>
                <a:ext cx="1070357" cy="376513"/>
              </a:xfrm>
              <a:prstGeom prst="rect">
                <a:avLst/>
              </a:prstGeom>
              <a:blipFill>
                <a:blip r:embed="rId11"/>
                <a:stretch>
                  <a:fillRect t="-3226" b="-161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2BE1E28B-0550-7D43-A63E-0E03C82C5391}"/>
              </a:ext>
            </a:extLst>
          </p:cNvPr>
          <p:cNvCxnSpPr>
            <a:cxnSpLocks/>
            <a:stCxn id="23" idx="2"/>
            <a:endCxn id="47" idx="6"/>
          </p:cNvCxnSpPr>
          <p:nvPr/>
        </p:nvCxnSpPr>
        <p:spPr>
          <a:xfrm flipH="1">
            <a:off x="1600532" y="6060860"/>
            <a:ext cx="6672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5CFCC36F-0668-FF41-8428-C3E5A589B713}"/>
                  </a:ext>
                </a:extLst>
              </p:cNvPr>
              <p:cNvSpPr txBox="1"/>
              <p:nvPr/>
            </p:nvSpPr>
            <p:spPr>
              <a:xfrm>
                <a:off x="3962959" y="5475557"/>
                <a:ext cx="2157578" cy="6535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After </a:t>
                </a:r>
                <a:r>
                  <a:rPr lang="de-DE" dirty="0" err="1"/>
                  <a:t>public</a:t>
                </a:r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dirty="0" err="1"/>
                  <a:t>announcement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acc>
                    <m:r>
                      <a:rPr lang="de-DE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5CFCC36F-0668-FF41-8428-C3E5A589B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959" y="5475557"/>
                <a:ext cx="2157578" cy="653512"/>
              </a:xfrm>
              <a:prstGeom prst="rect">
                <a:avLst/>
              </a:prstGeom>
              <a:blipFill>
                <a:blip r:embed="rId12"/>
                <a:stretch>
                  <a:fillRect l="-2353" t="-3846" b="-153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id="{1BA09672-E66F-9541-B848-69BD26693D37}"/>
              </a:ext>
            </a:extLst>
          </p:cNvPr>
          <p:cNvSpPr/>
          <p:nvPr/>
        </p:nvSpPr>
        <p:spPr>
          <a:xfrm>
            <a:off x="1492532" y="600686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7905EE3D-801E-D645-ADBD-A1CEB439E6FF}"/>
              </a:ext>
            </a:extLst>
          </p:cNvPr>
          <p:cNvCxnSpPr>
            <a:cxnSpLocks/>
            <a:stCxn id="47" idx="0"/>
            <a:endCxn id="16" idx="4"/>
          </p:cNvCxnSpPr>
          <p:nvPr/>
        </p:nvCxnSpPr>
        <p:spPr>
          <a:xfrm flipH="1" flipV="1">
            <a:off x="1542509" y="5719793"/>
            <a:ext cx="4023" cy="2870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feld 50">
                <a:extLst>
                  <a:ext uri="{FF2B5EF4-FFF2-40B4-BE49-F238E27FC236}">
                    <a16:creationId xmlns:a16="http://schemas.microsoft.com/office/drawing/2014/main" id="{ACD489A3-7D40-864F-B4C0-8A1F382CA1BB}"/>
                  </a:ext>
                </a:extLst>
              </p:cNvPr>
              <p:cNvSpPr txBox="1"/>
              <p:nvPr/>
            </p:nvSpPr>
            <p:spPr>
              <a:xfrm>
                <a:off x="604741" y="5940812"/>
                <a:ext cx="1019061" cy="376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,¬</m:t>
                      </m:r>
                      <m:acc>
                        <m:accPr>
                          <m:chr m:val="̂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acc>
                      <m:r>
                        <a:rPr lang="de-DE" i="1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1" name="Textfeld 50">
                <a:extLst>
                  <a:ext uri="{FF2B5EF4-FFF2-40B4-BE49-F238E27FC236}">
                    <a16:creationId xmlns:a16="http://schemas.microsoft.com/office/drawing/2014/main" id="{ACD489A3-7D40-864F-B4C0-8A1F382CA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41" y="5940812"/>
                <a:ext cx="1019061" cy="376513"/>
              </a:xfrm>
              <a:prstGeom prst="rect">
                <a:avLst/>
              </a:prstGeom>
              <a:blipFill>
                <a:blip r:embed="rId13"/>
                <a:stretch>
                  <a:fillRect t="-6667" b="-1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Gekrümmte Verbindung 80">
            <a:extLst>
              <a:ext uri="{FF2B5EF4-FFF2-40B4-BE49-F238E27FC236}">
                <a16:creationId xmlns:a16="http://schemas.microsoft.com/office/drawing/2014/main" id="{4B083314-F0EA-D249-AD15-19F65FD5D819}"/>
              </a:ext>
            </a:extLst>
          </p:cNvPr>
          <p:cNvCxnSpPr>
            <a:cxnSpLocks/>
            <a:stCxn id="16" idx="0"/>
            <a:endCxn id="16" idx="3"/>
          </p:cNvCxnSpPr>
          <p:nvPr/>
        </p:nvCxnSpPr>
        <p:spPr>
          <a:xfrm rot="16200000" flipH="1" flipV="1">
            <a:off x="1477325" y="5638793"/>
            <a:ext cx="92184" cy="38184"/>
          </a:xfrm>
          <a:prstGeom prst="curvedConnector5">
            <a:avLst>
              <a:gd name="adj1" fmla="val -46086"/>
              <a:gd name="adj2" fmla="val 740101"/>
              <a:gd name="adj3" fmla="val 176808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Gekrümmte Verbindung 88">
            <a:extLst>
              <a:ext uri="{FF2B5EF4-FFF2-40B4-BE49-F238E27FC236}">
                <a16:creationId xmlns:a16="http://schemas.microsoft.com/office/drawing/2014/main" id="{BEE50485-C134-E440-B4D0-165B4494A33E}"/>
              </a:ext>
            </a:extLst>
          </p:cNvPr>
          <p:cNvCxnSpPr>
            <a:cxnSpLocks/>
            <a:stCxn id="23" idx="6"/>
            <a:endCxn id="23" idx="7"/>
          </p:cNvCxnSpPr>
          <p:nvPr/>
        </p:nvCxnSpPr>
        <p:spPr>
          <a:xfrm flipH="1" flipV="1">
            <a:off x="2359928" y="6022676"/>
            <a:ext cx="15816" cy="38184"/>
          </a:xfrm>
          <a:prstGeom prst="curvedConnector4">
            <a:avLst>
              <a:gd name="adj1" fmla="val -1445372"/>
              <a:gd name="adj2" fmla="val 740101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Oval 95">
            <a:extLst>
              <a:ext uri="{FF2B5EF4-FFF2-40B4-BE49-F238E27FC236}">
                <a16:creationId xmlns:a16="http://schemas.microsoft.com/office/drawing/2014/main" id="{7E6446D8-9EE6-3547-B3C3-1AE74E2E47E0}"/>
              </a:ext>
            </a:extLst>
          </p:cNvPr>
          <p:cNvSpPr/>
          <p:nvPr/>
        </p:nvSpPr>
        <p:spPr>
          <a:xfrm>
            <a:off x="7029954" y="5547723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feld 98">
                <a:extLst>
                  <a:ext uri="{FF2B5EF4-FFF2-40B4-BE49-F238E27FC236}">
                    <a16:creationId xmlns:a16="http://schemas.microsoft.com/office/drawing/2014/main" id="{F9D7AD64-B72F-F54B-825B-F55D1C02C1FF}"/>
                  </a:ext>
                </a:extLst>
              </p:cNvPr>
              <p:cNvSpPr txBox="1"/>
              <p:nvPr/>
            </p:nvSpPr>
            <p:spPr>
              <a:xfrm>
                <a:off x="7764474" y="5942790"/>
                <a:ext cx="1192185" cy="376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,¬</m:t>
                      </m:r>
                      <m:acc>
                        <m:accPr>
                          <m:chr m:val="̂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acc>
                      <m:r>
                        <a:rPr lang="de-DE" i="1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99" name="Textfeld 98">
                <a:extLst>
                  <a:ext uri="{FF2B5EF4-FFF2-40B4-BE49-F238E27FC236}">
                    <a16:creationId xmlns:a16="http://schemas.microsoft.com/office/drawing/2014/main" id="{F9D7AD64-B72F-F54B-825B-F55D1C02C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4474" y="5942790"/>
                <a:ext cx="1192185" cy="376513"/>
              </a:xfrm>
              <a:prstGeom prst="rect">
                <a:avLst/>
              </a:prstGeom>
              <a:blipFill>
                <a:blip r:embed="rId14"/>
                <a:stretch>
                  <a:fillRect t="-3333" b="-1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Oval 99">
            <a:extLst>
              <a:ext uri="{FF2B5EF4-FFF2-40B4-BE49-F238E27FC236}">
                <a16:creationId xmlns:a16="http://schemas.microsoft.com/office/drawing/2014/main" id="{07C44B97-F73F-EE49-B961-93EDE9ED14B4}"/>
              </a:ext>
            </a:extLst>
          </p:cNvPr>
          <p:cNvSpPr/>
          <p:nvPr/>
        </p:nvSpPr>
        <p:spPr>
          <a:xfrm>
            <a:off x="7809189" y="594279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feld 102">
                <a:extLst>
                  <a:ext uri="{FF2B5EF4-FFF2-40B4-BE49-F238E27FC236}">
                    <a16:creationId xmlns:a16="http://schemas.microsoft.com/office/drawing/2014/main" id="{E4622D3E-2506-4A41-BCA8-7E10B129C4EF}"/>
                  </a:ext>
                </a:extLst>
              </p:cNvPr>
              <p:cNvSpPr txBox="1"/>
              <p:nvPr/>
            </p:nvSpPr>
            <p:spPr>
              <a:xfrm>
                <a:off x="6120537" y="5099044"/>
                <a:ext cx="1397370" cy="376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de-DE" dirty="0"/>
                  <a:t>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¬ </m:t>
                    </m:r>
                    <m:acc>
                      <m:accPr>
                        <m:chr m:val="̂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acc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103" name="Textfeld 102">
                <a:extLst>
                  <a:ext uri="{FF2B5EF4-FFF2-40B4-BE49-F238E27FC236}">
                    <a16:creationId xmlns:a16="http://schemas.microsoft.com/office/drawing/2014/main" id="{E4622D3E-2506-4A41-BCA8-7E10B129C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537" y="5099044"/>
                <a:ext cx="1397370" cy="376513"/>
              </a:xfrm>
              <a:prstGeom prst="rect">
                <a:avLst/>
              </a:prstGeom>
              <a:blipFill>
                <a:blip r:embed="rId15"/>
                <a:stretch>
                  <a:fillRect t="-3226" r="-901" b="-2580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Gekrümmte Verbindung 107">
            <a:extLst>
              <a:ext uri="{FF2B5EF4-FFF2-40B4-BE49-F238E27FC236}">
                <a16:creationId xmlns:a16="http://schemas.microsoft.com/office/drawing/2014/main" id="{2822AB1E-63D7-6242-A2E4-9973B58BE1D7}"/>
              </a:ext>
            </a:extLst>
          </p:cNvPr>
          <p:cNvCxnSpPr>
            <a:cxnSpLocks/>
            <a:stCxn id="96" idx="0"/>
            <a:endCxn id="96" idx="3"/>
          </p:cNvCxnSpPr>
          <p:nvPr/>
        </p:nvCxnSpPr>
        <p:spPr>
          <a:xfrm rot="16200000" flipH="1" flipV="1">
            <a:off x="7018770" y="5574723"/>
            <a:ext cx="92184" cy="38184"/>
          </a:xfrm>
          <a:prstGeom prst="curvedConnector5">
            <a:avLst>
              <a:gd name="adj1" fmla="val -46086"/>
              <a:gd name="adj2" fmla="val 740101"/>
              <a:gd name="adj3" fmla="val 176808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Gekrümmte Verbindung 108">
            <a:extLst>
              <a:ext uri="{FF2B5EF4-FFF2-40B4-BE49-F238E27FC236}">
                <a16:creationId xmlns:a16="http://schemas.microsoft.com/office/drawing/2014/main" id="{84EF1F08-9027-AE41-8221-651E504F585F}"/>
              </a:ext>
            </a:extLst>
          </p:cNvPr>
          <p:cNvCxnSpPr>
            <a:cxnSpLocks/>
            <a:stCxn id="100" idx="6"/>
            <a:endCxn id="100" idx="7"/>
          </p:cNvCxnSpPr>
          <p:nvPr/>
        </p:nvCxnSpPr>
        <p:spPr>
          <a:xfrm flipH="1" flipV="1">
            <a:off x="7901373" y="5958606"/>
            <a:ext cx="15816" cy="38184"/>
          </a:xfrm>
          <a:prstGeom prst="curvedConnector4">
            <a:avLst>
              <a:gd name="adj1" fmla="val -1445372"/>
              <a:gd name="adj2" fmla="val 740101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33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2" grpId="0"/>
      <p:bldP spid="23" grpId="0" animBg="1"/>
      <p:bldP spid="29" grpId="0"/>
      <p:bldP spid="30" grpId="0"/>
      <p:bldP spid="45" grpId="0"/>
      <p:bldP spid="47" grpId="0" animBg="1"/>
      <p:bldP spid="51" grpId="0"/>
      <p:bldP spid="96" grpId="0" animBg="1"/>
      <p:bldP spid="99" grpId="0"/>
      <p:bldP spid="100" grpId="0" animBg="1"/>
      <p:bldP spid="10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FACD18-7903-E44F-B586-573EB5AA0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Answers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8A8C6354-2975-E94A-97AA-11534BEC57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1986653"/>
              </a:xfrm>
              <a:effectLst/>
            </p:spPr>
            <p:txBody>
              <a:bodyPr/>
              <a:lstStyle/>
              <a:p>
                <a:pPr marL="514350" indent="-514350">
                  <a:buFont typeface="+mj-lt"/>
                  <a:buAutoNum type="arabicPeriod" startAt="3"/>
                </a:pP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does</a:t>
                </a:r>
                <a:r>
                  <a:rPr lang="de-DE" dirty="0"/>
                  <a:t> not </a:t>
                </a:r>
                <a:r>
                  <a:rPr lang="de-DE" dirty="0" err="1"/>
                  <a:t>know</a:t>
                </a:r>
                <a:r>
                  <a:rPr lang="de-DE" dirty="0"/>
                  <a:t> </a:t>
                </a:r>
                <a:r>
                  <a:rPr lang="de-DE" dirty="0" err="1"/>
                  <a:t>or</a:t>
                </a:r>
                <a:r>
                  <a:rPr lang="de-DE" dirty="0"/>
                  <a:t> </a:t>
                </a:r>
                <a:r>
                  <a:rPr lang="de-DE" dirty="0" err="1"/>
                  <a:t>even</a:t>
                </a:r>
                <a:r>
                  <a:rPr lang="de-DE" dirty="0"/>
                  <a:t> </a:t>
                </a:r>
                <a:r>
                  <a:rPr lang="de-DE" dirty="0" err="1"/>
                  <a:t>suspect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announcement</a:t>
                </a:r>
                <a:r>
                  <a:rPr lang="de-DE" dirty="0"/>
                  <a:t> </a:t>
                </a:r>
                <a:r>
                  <a:rPr lang="de-DE" dirty="0" err="1"/>
                  <a:t>happened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de-DE" sz="2400" i="1" spc="-1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 &lt;</m:t>
                    </m:r>
                    <m:r>
                      <a:rPr lang="de-DE" sz="2400" i="1" spc="-11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ℰ</m:t>
                    </m:r>
                    <m:r>
                      <a:rPr lang="de-DE" sz="2400" i="1" spc="-11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de-DE" sz="2400" i="1" spc="-11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400" i="1" spc="-11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𝑒</m:t>
                        </m:r>
                      </m:e>
                    </m:d>
                    <m:r>
                      <a:rPr lang="de-DE" sz="2400" i="1" spc="-1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&gt;</m:t>
                    </m:r>
                    <m:sSub>
                      <m:sSubPr>
                        <m:ctrlPr>
                          <a:rPr lang="de-DE" sz="2400" b="0" i="1" spc="-1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400" b="0" i="1" spc="-1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𝐾</m:t>
                        </m:r>
                      </m:e>
                      <m:sub>
                        <m:r>
                          <a:rPr lang="de-DE" sz="2400" b="0" i="1" spc="-1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𝐶</m:t>
                        </m:r>
                      </m:sub>
                    </m:sSub>
                    <m:r>
                      <a:rPr lang="de-DE" sz="2400" b="0" i="1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endParaRPr lang="de-DE" dirty="0"/>
              </a:p>
              <a:p>
                <a:pPr marL="514350" indent="-514350">
                  <a:buFont typeface="+mj-lt"/>
                  <a:buAutoNum type="arabicPeriod" startAt="3"/>
                </a:pPr>
                <a:endParaRPr lang="de-DE" dirty="0"/>
              </a:p>
              <a:p>
                <a:pPr marL="514350" indent="-514350">
                  <a:buFont typeface="+mj-lt"/>
                  <a:buAutoNum type="arabicPeriod" startAt="3"/>
                </a:pPr>
                <a:r>
                  <a:rPr lang="de-DE" dirty="0"/>
                  <a:t> </a:t>
                </a:r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8A8C6354-2975-E94A-97AA-11534BEC57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1986653"/>
              </a:xfrm>
              <a:blipFill>
                <a:blip r:embed="rId3"/>
                <a:stretch>
                  <a:fillRect l="-1235" t="-3185"/>
                </a:stretch>
              </a:blipFill>
              <a:effec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96D408-6318-FD48-8BDE-533E7B185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41708AB6-0AEF-BE4F-BCF3-B87B1CCD8344}"/>
                  </a:ext>
                </a:extLst>
              </p:cNvPr>
              <p:cNvSpPr txBox="1"/>
              <p:nvPr/>
            </p:nvSpPr>
            <p:spPr>
              <a:xfrm>
                <a:off x="1547664" y="3070926"/>
                <a:ext cx="881973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pre</a:t>
                </a:r>
                <a:r>
                  <a:rPr lang="de-DE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post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41708AB6-0AEF-BE4F-BCF3-B87B1CCD8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070926"/>
                <a:ext cx="881973" cy="646331"/>
              </a:xfrm>
              <a:prstGeom prst="rect">
                <a:avLst/>
              </a:prstGeom>
              <a:blipFill>
                <a:blip r:embed="rId4"/>
                <a:stretch>
                  <a:fillRect l="-5634" t="-3774" b="-11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EE91DA5F-5AEA-7941-BFF0-1568C6A75C02}"/>
              </a:ext>
            </a:extLst>
          </p:cNvPr>
          <p:cNvCxnSpPr>
            <a:endCxn id="36" idx="1"/>
          </p:cNvCxnSpPr>
          <p:nvPr/>
        </p:nvCxnSpPr>
        <p:spPr>
          <a:xfrm>
            <a:off x="1043608" y="3394091"/>
            <a:ext cx="50405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Gekrümmte Verbindung 37">
            <a:extLst>
              <a:ext uri="{FF2B5EF4-FFF2-40B4-BE49-F238E27FC236}">
                <a16:creationId xmlns:a16="http://schemas.microsoft.com/office/drawing/2014/main" id="{80A541B8-860E-E544-AEAF-02848831828F}"/>
              </a:ext>
            </a:extLst>
          </p:cNvPr>
          <p:cNvCxnSpPr>
            <a:cxnSpLocks/>
            <a:stCxn id="36" idx="3"/>
            <a:endCxn id="36" idx="2"/>
          </p:cNvCxnSpPr>
          <p:nvPr/>
        </p:nvCxnSpPr>
        <p:spPr>
          <a:xfrm flipH="1">
            <a:off x="1988651" y="3394092"/>
            <a:ext cx="440986" cy="323165"/>
          </a:xfrm>
          <a:prstGeom prst="curvedConnector4">
            <a:avLst>
              <a:gd name="adj1" fmla="val -51838"/>
              <a:gd name="adj2" fmla="val 170738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57B36645-F718-DF4D-90FB-489021ECCE74}"/>
                  </a:ext>
                </a:extLst>
              </p:cNvPr>
              <p:cNvSpPr txBox="1"/>
              <p:nvPr/>
            </p:nvSpPr>
            <p:spPr>
              <a:xfrm>
                <a:off x="2699792" y="3752366"/>
                <a:ext cx="7371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 dirty="0" err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de-DE" dirty="0"/>
                  <a:t>,</a:t>
                </a:r>
                <a:r>
                  <a:rPr lang="de-DE" dirty="0">
                    <a:solidFill>
                      <a:srgbClr val="FF0000"/>
                    </a:solidFill>
                  </a:rPr>
                  <a:t> c</a:t>
                </a:r>
              </a:p>
            </p:txBody>
          </p:sp>
        </mc:Choice>
        <mc:Fallback xmlns=""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57B36645-F718-DF4D-90FB-489021ECC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3752366"/>
                <a:ext cx="737189" cy="369332"/>
              </a:xfrm>
              <a:prstGeom prst="rect">
                <a:avLst/>
              </a:prstGeom>
              <a:blipFill>
                <a:blip r:embed="rId5"/>
                <a:stretch>
                  <a:fillRect t="-6667" r="-6780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648B3970-082F-DA4A-BDA5-F90571FC0EA6}"/>
                  </a:ext>
                </a:extLst>
              </p:cNvPr>
              <p:cNvSpPr txBox="1"/>
              <p:nvPr/>
            </p:nvSpPr>
            <p:spPr>
              <a:xfrm>
                <a:off x="4564758" y="3070926"/>
                <a:ext cx="1106650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pre</a:t>
                </a:r>
                <a:r>
                  <a:rPr lang="de-DE" dirty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post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648B3970-082F-DA4A-BDA5-F90571FC0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758" y="3070926"/>
                <a:ext cx="1106650" cy="646331"/>
              </a:xfrm>
              <a:prstGeom prst="rect">
                <a:avLst/>
              </a:prstGeom>
              <a:blipFill>
                <a:blip r:embed="rId6"/>
                <a:stretch>
                  <a:fillRect l="-4545" t="-3774" b="-11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Gekrümmte Verbindung 40">
            <a:extLst>
              <a:ext uri="{FF2B5EF4-FFF2-40B4-BE49-F238E27FC236}">
                <a16:creationId xmlns:a16="http://schemas.microsoft.com/office/drawing/2014/main" id="{1DCF3DCB-3504-7046-B352-14ECA23C0512}"/>
              </a:ext>
            </a:extLst>
          </p:cNvPr>
          <p:cNvCxnSpPr>
            <a:cxnSpLocks/>
            <a:stCxn id="40" idx="3"/>
            <a:endCxn id="40" idx="2"/>
          </p:cNvCxnSpPr>
          <p:nvPr/>
        </p:nvCxnSpPr>
        <p:spPr>
          <a:xfrm flipH="1">
            <a:off x="5118083" y="3394092"/>
            <a:ext cx="553325" cy="323165"/>
          </a:xfrm>
          <a:prstGeom prst="curvedConnector4">
            <a:avLst>
              <a:gd name="adj1" fmla="val -41314"/>
              <a:gd name="adj2" fmla="val 170738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B090609F-9673-754E-AFA1-FD4387DE8506}"/>
                  </a:ext>
                </a:extLst>
              </p:cNvPr>
              <p:cNvSpPr txBox="1"/>
              <p:nvPr/>
            </p:nvSpPr>
            <p:spPr>
              <a:xfrm>
                <a:off x="5716886" y="3752366"/>
                <a:ext cx="7845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i="1" dirty="0" err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i="1" dirty="0" err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B090609F-9673-754E-AFA1-FD4387DE8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886" y="3752366"/>
                <a:ext cx="78457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235C9F21-36ED-0A41-A265-479BF9B3A546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2429637" y="3394092"/>
            <a:ext cx="21351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feld 43">
                <a:extLst>
                  <a:ext uri="{FF2B5EF4-FFF2-40B4-BE49-F238E27FC236}">
                    <a16:creationId xmlns:a16="http://schemas.microsoft.com/office/drawing/2014/main" id="{9B0B1066-D25F-7F44-8F38-DD41049F3357}"/>
                  </a:ext>
                </a:extLst>
              </p:cNvPr>
              <p:cNvSpPr txBox="1"/>
              <p:nvPr/>
            </p:nvSpPr>
            <p:spPr>
              <a:xfrm>
                <a:off x="3284696" y="3019232"/>
                <a:ext cx="3474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4" name="Textfeld 43">
                <a:extLst>
                  <a:ext uri="{FF2B5EF4-FFF2-40B4-BE49-F238E27FC236}">
                    <a16:creationId xmlns:a16="http://schemas.microsoft.com/office/drawing/2014/main" id="{9B0B1066-D25F-7F44-8F38-DD41049F3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696" y="3019232"/>
                <a:ext cx="34746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feld 45">
            <a:extLst>
              <a:ext uri="{FF2B5EF4-FFF2-40B4-BE49-F238E27FC236}">
                <a16:creationId xmlns:a16="http://schemas.microsoft.com/office/drawing/2014/main" id="{A5140A83-715D-FE4A-9C28-7F17F4D68B5E}"/>
              </a:ext>
            </a:extLst>
          </p:cNvPr>
          <p:cNvSpPr txBox="1"/>
          <p:nvPr/>
        </p:nvSpPr>
        <p:spPr>
          <a:xfrm>
            <a:off x="1299375" y="377974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482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6" grpId="0" animBg="1"/>
      <p:bldP spid="39" grpId="0"/>
      <p:bldP spid="40" grpId="0" animBg="1"/>
      <p:bldP spid="42" grpId="0"/>
      <p:bldP spid="44" grpId="0"/>
      <p:bldP spid="4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13134F-5CCC-9949-95F7-D99AFDFAF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Expressivity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Succinctness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BAC3F98-699E-F54C-AB8D-508A289EE2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9681" y="2172604"/>
                <a:ext cx="8229600" cy="345693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sz="2000" dirty="0">
                    <a:solidFill>
                      <a:srgbClr val="FF0000"/>
                    </a:solidFill>
                  </a:rPr>
                  <a:t>Proof </a:t>
                </a:r>
                <a:r>
                  <a:rPr lang="de-DE" sz="2000" dirty="0" err="1">
                    <a:solidFill>
                      <a:srgbClr val="FF0000"/>
                    </a:solidFill>
                  </a:rPr>
                  <a:t>idea</a:t>
                </a:r>
                <a:r>
                  <a:rPr lang="de-DE" sz="2000" dirty="0">
                    <a:solidFill>
                      <a:srgbClr val="FF0000"/>
                    </a:solidFill>
                  </a:rPr>
                  <a:t>: </a:t>
                </a:r>
                <a:r>
                  <a:rPr lang="de-DE" sz="2000" dirty="0"/>
                  <a:t>Remove </a:t>
                </a:r>
                <a:r>
                  <a:rPr lang="de-DE" sz="2000" dirty="0" err="1"/>
                  <a:t>dynamic</a:t>
                </a:r>
                <a:r>
                  <a:rPr lang="de-DE" sz="2000" dirty="0"/>
                  <a:t> </a:t>
                </a:r>
                <a:r>
                  <a:rPr lang="de-DE" sz="2000" dirty="0" err="1"/>
                  <a:t>operators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de-DE" sz="2000" i="1" spc="-1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[</m:t>
                    </m:r>
                    <m:r>
                      <a:rPr lang="de-DE" sz="2000" i="1" spc="-11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ℰ</m:t>
                    </m:r>
                    <m:r>
                      <a:rPr lang="de-DE" sz="2000" i="1" spc="-11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,</m:t>
                    </m:r>
                    <m:r>
                      <a:rPr lang="de-DE" sz="2000" b="0" i="1" spc="-11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𝐸</m:t>
                    </m:r>
                    <m:r>
                      <a:rPr lang="de-DE" sz="2000" i="1" spc="-11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]</m:t>
                    </m:r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as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demonstrated</a:t>
                </a:r>
                <a:r>
                  <a:rPr lang="de-DE" sz="2000" dirty="0"/>
                  <a:t> </a:t>
                </a:r>
                <a:r>
                  <a:rPr lang="de-DE" sz="2000" dirty="0" err="1"/>
                  <a:t>here</a:t>
                </a:r>
                <a:r>
                  <a:rPr lang="de-DE" sz="2000" dirty="0"/>
                  <a:t> </a:t>
                </a:r>
                <a:r>
                  <a:rPr lang="de-DE" sz="2000" dirty="0" err="1"/>
                  <a:t>for</a:t>
                </a:r>
                <a:r>
                  <a:rPr lang="de-DE" sz="2000" dirty="0"/>
                  <a:t> </a:t>
                </a:r>
                <a:r>
                  <a:rPr lang="de-DE" sz="2000" dirty="0" err="1"/>
                  <a:t>public</a:t>
                </a:r>
                <a:r>
                  <a:rPr lang="de-DE" sz="2000" dirty="0"/>
                  <a:t> </a:t>
                </a:r>
                <a:r>
                  <a:rPr lang="de-DE" sz="2000" dirty="0" err="1"/>
                  <a:t>announcements</a:t>
                </a:r>
                <a:r>
                  <a:rPr lang="de-DE" sz="2000" dirty="0"/>
                  <a:t>: </a:t>
                </a:r>
              </a:p>
              <a:p>
                <a:r>
                  <a:rPr lang="de-DE" sz="2000" b="0" dirty="0" err="1"/>
                  <a:t>Rembember</a:t>
                </a:r>
                <a:r>
                  <a:rPr lang="de-DE" sz="2000" b="0" dirty="0"/>
                  <a:t> </a:t>
                </a:r>
                <a:br>
                  <a:rPr lang="de-DE" sz="2000" b="0" dirty="0"/>
                </a:b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sz="2000" dirty="0"/>
                  <a:t>: </a:t>
                </a:r>
                <a:r>
                  <a:rPr lang="de-DE" sz="2000" dirty="0" err="1"/>
                  <a:t>if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holds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then</a:t>
                </a:r>
                <a:r>
                  <a:rPr lang="de-DE" sz="2000" dirty="0"/>
                  <a:t> after </a:t>
                </a:r>
                <a:r>
                  <a:rPr lang="de-DE" sz="2000" dirty="0" err="1"/>
                  <a:t>having</a:t>
                </a:r>
                <a:r>
                  <a:rPr lang="de-DE" sz="2000" dirty="0"/>
                  <a:t> </a:t>
                </a:r>
                <a:r>
                  <a:rPr lang="de-DE" sz="2000" dirty="0" err="1"/>
                  <a:t>anounced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publicly</a:t>
                </a:r>
                <a:r>
                  <a:rPr lang="de-DE" sz="2000" dirty="0"/>
                  <a:t>,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holds</a:t>
                </a:r>
                <a:r>
                  <a:rPr lang="de-DE" sz="2000" dirty="0"/>
                  <a:t>.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de-DE" sz="2000" dirty="0"/>
                  <a:t>:		</a:t>
                </a:r>
                <a:r>
                  <a:rPr lang="de-DE" sz="2000" dirty="0" err="1"/>
                  <a:t>says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the</a:t>
                </a:r>
                <a:r>
                  <a:rPr lang="de-DE" sz="2000" dirty="0"/>
                  <a:t> same </a:t>
                </a:r>
                <a:r>
                  <a:rPr lang="de-DE" sz="2000" dirty="0" err="1"/>
                  <a:t>as</a:t>
                </a:r>
                <a:r>
                  <a:rPr lang="de-DE" sz="2000" dirty="0"/>
                  <a:t> 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de-DE" sz="2000" b="0" dirty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000" dirty="0"/>
                  <a:t>:		</a:t>
                </a:r>
                <a:r>
                  <a:rPr lang="de-DE" sz="2000" dirty="0" err="1"/>
                  <a:t>says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the</a:t>
                </a:r>
                <a:r>
                  <a:rPr lang="de-DE" sz="2000" dirty="0"/>
                  <a:t> same </a:t>
                </a:r>
                <a:r>
                  <a:rPr lang="de-DE" sz="2000" dirty="0" err="1"/>
                  <a:t>as</a:t>
                </a:r>
                <a:r>
                  <a:rPr lang="de-DE" sz="2000" dirty="0"/>
                  <a:t> 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e>
                        </m:d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e>
                        </m:d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</m:d>
                  </m:oMath>
                </a14:m>
                <a:endParaRPr lang="de-DE" sz="2000" dirty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sz="2000" dirty="0"/>
                  <a:t>:		</a:t>
                </a:r>
                <a:r>
                  <a:rPr lang="de-DE" sz="2000" dirty="0" err="1"/>
                  <a:t>says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the</a:t>
                </a:r>
                <a:r>
                  <a:rPr lang="de-DE" sz="2000" dirty="0"/>
                  <a:t> same </a:t>
                </a:r>
                <a:r>
                  <a:rPr lang="de-DE" sz="2000" dirty="0" err="1"/>
                  <a:t>as</a:t>
                </a:r>
                <a:r>
                  <a:rPr lang="de-DE" sz="2000" dirty="0"/>
                  <a:t> 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→¬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e>
                        </m:d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endParaRPr lang="de-DE" sz="2000" dirty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d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sz="2000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sz="2000" dirty="0"/>
                  <a:t>:		</a:t>
                </a:r>
                <a:r>
                  <a:rPr lang="de-DE" sz="2000" dirty="0" err="1"/>
                  <a:t>says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the</a:t>
                </a:r>
                <a:r>
                  <a:rPr lang="de-DE" sz="2000" dirty="0"/>
                  <a:t> same </a:t>
                </a:r>
                <a:r>
                  <a:rPr lang="de-DE" sz="2000" dirty="0" err="1"/>
                  <a:t>as</a:t>
                </a:r>
                <a:r>
                  <a:rPr lang="de-DE" sz="2000" dirty="0"/>
                  <a:t> 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e>
                        </m:d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endParaRPr lang="de-DE" sz="2000" dirty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de-DE" sz="2000" dirty="0"/>
                  <a:t>:		</a:t>
                </a:r>
                <a:r>
                  <a:rPr lang="de-DE" sz="2000" dirty="0" err="1"/>
                  <a:t>says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the</a:t>
                </a:r>
                <a:r>
                  <a:rPr lang="de-DE" sz="2000" dirty="0"/>
                  <a:t> same </a:t>
                </a:r>
                <a:r>
                  <a:rPr lang="de-DE" sz="2000" dirty="0" err="1"/>
                  <a:t>as</a:t>
                </a:r>
                <a:r>
                  <a:rPr lang="de-DE" sz="2000" dirty="0"/>
                  <a:t> 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e>
                        </m:d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!]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</m:d>
                  </m:oMath>
                </a14:m>
                <a:endParaRPr lang="de-DE" sz="2000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BAC3F98-699E-F54C-AB8D-508A289EE2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9681" y="2172604"/>
                <a:ext cx="8229600" cy="3456930"/>
              </a:xfrm>
              <a:blipFill>
                <a:blip r:embed="rId2"/>
                <a:stretch>
                  <a:fillRect l="-770" t="-7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67C427-3A21-FE48-B822-038B5CBA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F530E92-1F1E-754F-A9C6-758F1769DED6}"/>
              </a:ext>
            </a:extLst>
          </p:cNvPr>
          <p:cNvGrpSpPr/>
          <p:nvPr/>
        </p:nvGrpSpPr>
        <p:grpSpPr>
          <a:xfrm>
            <a:off x="750187" y="5629534"/>
            <a:ext cx="7888588" cy="887196"/>
            <a:chOff x="626069" y="4956564"/>
            <a:chExt cx="7888588" cy="887196"/>
          </a:xfrm>
        </p:grpSpPr>
        <p:sp>
          <p:nvSpPr>
            <p:cNvPr id="6" name="object 19">
              <a:extLst>
                <a:ext uri="{FF2B5EF4-FFF2-40B4-BE49-F238E27FC236}">
                  <a16:creationId xmlns:a16="http://schemas.microsoft.com/office/drawing/2014/main" id="{58871B97-AEBE-094A-9CA4-DBE6C829E075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 (Lutz 2006) 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p:sp>
          <p:nvSpPr>
            <p:cNvPr id="7" name="object 20">
              <a:extLst>
                <a:ext uri="{FF2B5EF4-FFF2-40B4-BE49-F238E27FC236}">
                  <a16:creationId xmlns:a16="http://schemas.microsoft.com/office/drawing/2014/main" id="{C52ED8A7-DF39-5B41-AF09-56C055D159F2}"/>
                </a:ext>
              </a:extLst>
            </p:cNvPr>
            <p:cNvSpPr txBox="1"/>
            <p:nvPr/>
          </p:nvSpPr>
          <p:spPr>
            <a:xfrm>
              <a:off x="626069" y="5378850"/>
              <a:ext cx="7888588" cy="464910"/>
            </a:xfrm>
            <a:prstGeom prst="rect">
              <a:avLst/>
            </a:prstGeom>
            <a:solidFill>
              <a:srgbClr val="FDF3F4"/>
            </a:solidFill>
          </p:spPr>
          <p:txBody>
            <a:bodyPr vert="horz" wrap="square" lIns="0" tIns="64174" rIns="0" bIns="0" rtlCol="0">
              <a:spAutoFit/>
            </a:bodyPr>
            <a:lstStyle/>
            <a:p>
              <a:r>
                <a:rPr lang="de-DE" sz="2600" dirty="0"/>
                <a:t>DEL </a:t>
              </a:r>
              <a:r>
                <a:rPr lang="de-DE" sz="2600" dirty="0" err="1"/>
                <a:t>is</a:t>
              </a:r>
              <a:r>
                <a:rPr lang="de-DE" sz="2600" dirty="0"/>
                <a:t> </a:t>
              </a:r>
              <a:r>
                <a:rPr lang="de-DE" sz="2600" dirty="0" err="1"/>
                <a:t>more</a:t>
              </a:r>
              <a:r>
                <a:rPr lang="de-DE" sz="2600" dirty="0"/>
                <a:t> </a:t>
              </a:r>
              <a:r>
                <a:rPr lang="de-DE" sz="2600" dirty="0" err="1"/>
                <a:t>succinct</a:t>
              </a:r>
              <a:endParaRPr lang="de-DE" sz="2600" dirty="0"/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4722EDF2-A706-C347-9B08-5310D3FC7639}"/>
              </a:ext>
            </a:extLst>
          </p:cNvPr>
          <p:cNvGrpSpPr/>
          <p:nvPr/>
        </p:nvGrpSpPr>
        <p:grpSpPr>
          <a:xfrm>
            <a:off x="579681" y="1228466"/>
            <a:ext cx="7888588" cy="887196"/>
            <a:chOff x="626069" y="4956564"/>
            <a:chExt cx="7888588" cy="887196"/>
          </a:xfrm>
        </p:grpSpPr>
        <p:sp>
          <p:nvSpPr>
            <p:cNvPr id="12" name="object 19">
              <a:extLst>
                <a:ext uri="{FF2B5EF4-FFF2-40B4-BE49-F238E27FC236}">
                  <a16:creationId xmlns:a16="http://schemas.microsoft.com/office/drawing/2014/main" id="{68DCCEBA-E2AE-854A-B24A-E866578E3A4D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 (</a:t>
              </a:r>
              <a:r>
                <a:rPr lang="de-DE" sz="2400" spc="-12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Baltag</a:t>
              </a: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98) 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p:sp>
          <p:nvSpPr>
            <p:cNvPr id="13" name="object 20">
              <a:extLst>
                <a:ext uri="{FF2B5EF4-FFF2-40B4-BE49-F238E27FC236}">
                  <a16:creationId xmlns:a16="http://schemas.microsoft.com/office/drawing/2014/main" id="{068D21BE-C0EF-804D-9F75-663C8CE66D8B}"/>
                </a:ext>
              </a:extLst>
            </p:cNvPr>
            <p:cNvSpPr txBox="1"/>
            <p:nvPr/>
          </p:nvSpPr>
          <p:spPr>
            <a:xfrm>
              <a:off x="626069" y="5378850"/>
              <a:ext cx="7888588" cy="464910"/>
            </a:xfrm>
            <a:prstGeom prst="rect">
              <a:avLst/>
            </a:prstGeom>
            <a:solidFill>
              <a:srgbClr val="FDF3F4"/>
            </a:solidFill>
          </p:spPr>
          <p:txBody>
            <a:bodyPr vert="horz" wrap="square" lIns="0" tIns="64174" rIns="0" bIns="0" rtlCol="0">
              <a:spAutoFit/>
            </a:bodyPr>
            <a:lstStyle/>
            <a:p>
              <a:r>
                <a:rPr lang="de-DE" sz="2600" dirty="0"/>
                <a:t>DEL </a:t>
              </a:r>
              <a:r>
                <a:rPr lang="de-DE" sz="2600" dirty="0" err="1"/>
                <a:t>and</a:t>
              </a:r>
              <a:r>
                <a:rPr lang="de-DE" sz="2600" dirty="0"/>
                <a:t> EL </a:t>
              </a:r>
              <a:r>
                <a:rPr lang="de-DE" sz="2600" dirty="0" err="1"/>
                <a:t>have</a:t>
              </a:r>
              <a:r>
                <a:rPr lang="de-DE" sz="2600" dirty="0"/>
                <a:t> </a:t>
              </a:r>
              <a:r>
                <a:rPr lang="de-DE" sz="2600" dirty="0" err="1"/>
                <a:t>the</a:t>
              </a:r>
              <a:r>
                <a:rPr lang="de-DE" sz="2600" dirty="0"/>
                <a:t> same </a:t>
              </a:r>
              <a:r>
                <a:rPr lang="de-DE" sz="2600" dirty="0" err="1"/>
                <a:t>expressivity</a:t>
              </a:r>
              <a:endParaRPr lang="de-DE" sz="2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51909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88DA9A-EFD3-DC4A-B051-7A47C5C7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verification</a:t>
            </a:r>
            <a:r>
              <a:rPr lang="de-DE" dirty="0"/>
              <a:t>/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checking</a:t>
            </a:r>
            <a:r>
              <a:rPr lang="de-DE" dirty="0"/>
              <a:t> </a:t>
            </a:r>
            <a:r>
              <a:rPr lang="de-DE" dirty="0" err="1"/>
              <a:t>community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D4495B-25E9-9148-B524-9C81A6A81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41D4B2B-76A9-B743-9925-46A734863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214AC90-C2D1-604D-80AB-06BF161C0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529" y="1280042"/>
            <a:ext cx="4756858" cy="185864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85C0123-DB00-E94A-9382-51889E6F0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041" y="4086740"/>
            <a:ext cx="4756858" cy="17921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B5845672-9B47-E54B-A727-92113FC409E5}"/>
                  </a:ext>
                </a:extLst>
              </p:cNvPr>
              <p:cNvSpPr txBox="1"/>
              <p:nvPr/>
            </p:nvSpPr>
            <p:spPr>
              <a:xfrm>
                <a:off x="6522317" y="1280042"/>
                <a:ext cx="217559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Action = an </a:t>
                </a:r>
                <a:r>
                  <a:rPr lang="de-DE" dirty="0" err="1"/>
                  <a:t>edge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de-DE" dirty="0"/>
                  <a:t> 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B5845672-9B47-E54B-A727-92113FC40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317" y="1280042"/>
                <a:ext cx="2175596" cy="646331"/>
              </a:xfrm>
              <a:prstGeom prst="rect">
                <a:avLst/>
              </a:prstGeom>
              <a:blipFill>
                <a:blip r:embed="rId4"/>
                <a:stretch>
                  <a:fillRect l="-2326" t="-38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76232989-BBF4-DA4E-8F43-ECCFE6FB6237}"/>
                  </a:ext>
                </a:extLst>
              </p:cNvPr>
              <p:cNvSpPr txBox="1"/>
              <p:nvPr/>
            </p:nvSpPr>
            <p:spPr>
              <a:xfrm>
                <a:off x="6572910" y="4008298"/>
                <a:ext cx="212590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Action = an </a:t>
                </a:r>
                <a:r>
                  <a:rPr lang="de-DE" dirty="0" err="1"/>
                  <a:t>edge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Epistemic</a:t>
                </a:r>
                <a:r>
                  <a:rPr lang="de-DE" dirty="0"/>
                  <a:t> =  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76232989-BBF4-DA4E-8F43-ECCFE6FB6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910" y="4008298"/>
                <a:ext cx="2125903" cy="923330"/>
              </a:xfrm>
              <a:prstGeom prst="rect">
                <a:avLst/>
              </a:prstGeom>
              <a:blipFill>
                <a:blip r:embed="rId5"/>
                <a:stretch>
                  <a:fillRect l="-2381" t="-2703" r="-5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623D2952-EB15-2140-BCC6-97F55591F1EA}"/>
              </a:ext>
            </a:extLst>
          </p:cNvPr>
          <p:cNvCxnSpPr/>
          <p:nvPr/>
        </p:nvCxnSpPr>
        <p:spPr>
          <a:xfrm>
            <a:off x="7956376" y="4529666"/>
            <a:ext cx="345366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426D9555-011B-504D-AF77-854D2A9E5F67}"/>
              </a:ext>
            </a:extLst>
          </p:cNvPr>
          <p:cNvCxnSpPr/>
          <p:nvPr/>
        </p:nvCxnSpPr>
        <p:spPr>
          <a:xfrm>
            <a:off x="7956376" y="4437112"/>
            <a:ext cx="345366" cy="0"/>
          </a:xfrm>
          <a:prstGeom prst="line">
            <a:avLst/>
          </a:prstGeom>
          <a:ln>
            <a:solidFill>
              <a:srgbClr val="032E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024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F8068-47F3-FB49-8F22-F2C0A4F56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APPENDIX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DE2F61-51E6-2F41-94DC-439255C18A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800" dirty="0" err="1"/>
              <a:t>Uhhh</a:t>
            </a:r>
            <a:r>
              <a:rPr lang="de-DE" sz="800" dirty="0"/>
              <a:t>, a </a:t>
            </a:r>
            <a:r>
              <a:rPr lang="de-DE" sz="800" dirty="0" err="1"/>
              <a:t>lecture</a:t>
            </a:r>
            <a:r>
              <a:rPr lang="de-DE" sz="800" dirty="0"/>
              <a:t> </a:t>
            </a:r>
            <a:r>
              <a:rPr lang="de-DE" sz="800" dirty="0" err="1"/>
              <a:t>with</a:t>
            </a:r>
            <a:r>
              <a:rPr lang="de-DE" sz="800" dirty="0"/>
              <a:t> a </a:t>
            </a:r>
            <a:r>
              <a:rPr lang="de-DE" sz="800" dirty="0" err="1"/>
              <a:t>hoepfully</a:t>
            </a:r>
            <a:r>
              <a:rPr lang="de-DE" sz="800" dirty="0"/>
              <a:t> </a:t>
            </a:r>
            <a:r>
              <a:rPr lang="de-DE" sz="800" dirty="0" err="1"/>
              <a:t>useful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2AEB5C-44B2-0249-9B20-44F54DBF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6749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55249DA-4A2B-BD4F-9B92-F67A63EE3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D7C70A0-4133-504E-80E0-3CCF14841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200" dirty="0"/>
              <a:t>A. </a:t>
            </a:r>
            <a:r>
              <a:rPr lang="de-DE" sz="1200" dirty="0" err="1"/>
              <a:t>Baltag</a:t>
            </a:r>
            <a:r>
              <a:rPr lang="de-DE" sz="1200" dirty="0"/>
              <a:t>, L. S. Moss, </a:t>
            </a:r>
            <a:r>
              <a:rPr lang="de-DE" sz="1200" dirty="0" err="1"/>
              <a:t>and</a:t>
            </a:r>
            <a:r>
              <a:rPr lang="de-DE" sz="1200" dirty="0"/>
              <a:t> S. </a:t>
            </a:r>
            <a:r>
              <a:rPr lang="de-DE" sz="1200" dirty="0" err="1"/>
              <a:t>Solecki</a:t>
            </a:r>
            <a:r>
              <a:rPr lang="de-DE" sz="1200" dirty="0"/>
              <a:t>. The </a:t>
            </a:r>
            <a:r>
              <a:rPr lang="de-DE" sz="1200" dirty="0" err="1"/>
              <a:t>logic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public</a:t>
            </a:r>
            <a:r>
              <a:rPr lang="de-DE" sz="1200" dirty="0"/>
              <a:t> </a:t>
            </a:r>
            <a:r>
              <a:rPr lang="de-DE" sz="1200" dirty="0" err="1"/>
              <a:t>announcements</a:t>
            </a:r>
            <a:r>
              <a:rPr lang="de-DE" sz="1200" dirty="0"/>
              <a:t>, </a:t>
            </a:r>
            <a:r>
              <a:rPr lang="de-DE" sz="1200" dirty="0" err="1"/>
              <a:t>common</a:t>
            </a:r>
            <a:r>
              <a:rPr lang="de-DE" sz="1200" dirty="0"/>
              <a:t> </a:t>
            </a:r>
            <a:r>
              <a:rPr lang="de-DE" sz="1200" dirty="0" err="1"/>
              <a:t>knowledge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private </a:t>
            </a:r>
            <a:r>
              <a:rPr lang="de-DE" sz="1200" dirty="0" err="1"/>
              <a:t>suspicions</a:t>
            </a:r>
            <a:r>
              <a:rPr lang="de-DE" sz="1200" dirty="0"/>
              <a:t>. In </a:t>
            </a:r>
            <a:r>
              <a:rPr lang="de-DE" sz="1200" dirty="0" err="1"/>
              <a:t>Proceedings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7th Conference on </a:t>
            </a:r>
            <a:r>
              <a:rPr lang="de-DE" sz="1200" dirty="0" err="1"/>
              <a:t>Theoretical</a:t>
            </a:r>
            <a:r>
              <a:rPr lang="de-DE" sz="1200" dirty="0"/>
              <a:t> </a:t>
            </a:r>
            <a:r>
              <a:rPr lang="de-DE" sz="1200" dirty="0" err="1"/>
              <a:t>Aspects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Rationality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Knowledge, TARK ’98, </a:t>
            </a:r>
            <a:r>
              <a:rPr lang="de-DE" sz="1200" dirty="0" err="1"/>
              <a:t>pages</a:t>
            </a:r>
            <a:r>
              <a:rPr lang="de-DE" sz="1200" dirty="0"/>
              <a:t> 43—56, San Francisco, CA, USA, 1998. Morgan Kaufmann Publishers Inc.</a:t>
            </a:r>
          </a:p>
          <a:p>
            <a:r>
              <a:rPr lang="de-DE" sz="1200" dirty="0"/>
              <a:t>H. P. van </a:t>
            </a:r>
            <a:r>
              <a:rPr lang="de-DE" sz="1200" dirty="0" err="1"/>
              <a:t>Ditmarsch</a:t>
            </a:r>
            <a:r>
              <a:rPr lang="de-DE" sz="1200" dirty="0"/>
              <a:t>, W. van der </a:t>
            </a:r>
            <a:r>
              <a:rPr lang="de-DE" sz="1200" dirty="0" err="1"/>
              <a:t>Hoek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B. P. </a:t>
            </a:r>
            <a:r>
              <a:rPr lang="de-DE" sz="1200" dirty="0" err="1"/>
              <a:t>Kooi</a:t>
            </a:r>
            <a:r>
              <a:rPr lang="de-DE" sz="1200" dirty="0"/>
              <a:t>. Dynamic </a:t>
            </a:r>
            <a:r>
              <a:rPr lang="de-DE" sz="1200" dirty="0" err="1"/>
              <a:t>epistemic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knowledge</a:t>
            </a:r>
            <a:r>
              <a:rPr lang="de-DE" sz="1200" dirty="0"/>
              <a:t> </a:t>
            </a:r>
            <a:r>
              <a:rPr lang="de-DE" sz="1200" dirty="0" err="1"/>
              <a:t>puzzles</a:t>
            </a:r>
            <a:r>
              <a:rPr lang="de-DE" sz="1200" dirty="0"/>
              <a:t>. In U. </a:t>
            </a:r>
            <a:r>
              <a:rPr lang="de-DE" sz="1200" dirty="0" err="1"/>
              <a:t>Priss</a:t>
            </a:r>
            <a:r>
              <a:rPr lang="de-DE" sz="1200" dirty="0"/>
              <a:t>, S. </a:t>
            </a:r>
            <a:r>
              <a:rPr lang="de-DE" sz="1200" dirty="0" err="1"/>
              <a:t>Polovina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R. Hill, </a:t>
            </a:r>
            <a:r>
              <a:rPr lang="de-DE" sz="1200" dirty="0" err="1"/>
              <a:t>editors</a:t>
            </a:r>
            <a:r>
              <a:rPr lang="de-DE" sz="1200" dirty="0"/>
              <a:t>, </a:t>
            </a:r>
            <a:r>
              <a:rPr lang="de-DE" sz="1200" dirty="0" err="1"/>
              <a:t>Conceptual</a:t>
            </a:r>
            <a:r>
              <a:rPr lang="de-DE" sz="1200" dirty="0"/>
              <a:t> </a:t>
            </a:r>
            <a:r>
              <a:rPr lang="de-DE" sz="1200" dirty="0" err="1"/>
              <a:t>Structures</a:t>
            </a:r>
            <a:r>
              <a:rPr lang="de-DE" sz="1200" dirty="0"/>
              <a:t>: Knowledge </a:t>
            </a:r>
            <a:r>
              <a:rPr lang="de-DE" sz="1200" dirty="0" err="1"/>
              <a:t>Architectures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Smart </a:t>
            </a:r>
            <a:r>
              <a:rPr lang="de-DE" sz="1200" dirty="0" err="1"/>
              <a:t>Applications</a:t>
            </a:r>
            <a:r>
              <a:rPr lang="de-DE" sz="1200" dirty="0"/>
              <a:t>, 15th International Conference on </a:t>
            </a:r>
            <a:r>
              <a:rPr lang="de-DE" sz="1200" dirty="0" err="1"/>
              <a:t>Conceptual</a:t>
            </a:r>
            <a:r>
              <a:rPr lang="de-DE" sz="1200" dirty="0"/>
              <a:t> </a:t>
            </a:r>
            <a:r>
              <a:rPr lang="de-DE" sz="1200" dirty="0" err="1"/>
              <a:t>Structures</a:t>
            </a:r>
            <a:r>
              <a:rPr lang="de-DE" sz="1200" dirty="0"/>
              <a:t>, ICCS 2007, Sheffield, UK, </a:t>
            </a:r>
            <a:r>
              <a:rPr lang="de-DE" sz="1200" dirty="0" err="1"/>
              <a:t>July</a:t>
            </a:r>
            <a:r>
              <a:rPr lang="de-DE" sz="1200" dirty="0"/>
              <a:t> 22-27, 2007, </a:t>
            </a:r>
            <a:r>
              <a:rPr lang="de-DE" sz="1200" dirty="0" err="1"/>
              <a:t>Proceedings</a:t>
            </a:r>
            <a:r>
              <a:rPr lang="de-DE" sz="1200" dirty="0"/>
              <a:t>, </a:t>
            </a:r>
            <a:r>
              <a:rPr lang="de-DE" sz="1200" dirty="0" err="1"/>
              <a:t>volume</a:t>
            </a:r>
            <a:r>
              <a:rPr lang="de-DE" sz="1200" dirty="0"/>
              <a:t> 4604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Lecture</a:t>
            </a:r>
            <a:r>
              <a:rPr lang="de-DE" sz="1200" dirty="0"/>
              <a:t> Notes in Computer Science, </a:t>
            </a:r>
            <a:r>
              <a:rPr lang="de-DE" sz="1200" dirty="0" err="1"/>
              <a:t>pages</a:t>
            </a:r>
            <a:r>
              <a:rPr lang="de-DE" sz="1200" dirty="0"/>
              <a:t> 45–58. Springer, 2007</a:t>
            </a:r>
          </a:p>
          <a:p>
            <a:r>
              <a:rPr lang="de-DE" sz="1200" dirty="0"/>
              <a:t>N. Love, T. Hinrich, D. Haley, E. </a:t>
            </a:r>
            <a:r>
              <a:rPr lang="de-DE" sz="1200" dirty="0" err="1"/>
              <a:t>Schkufza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M. </a:t>
            </a:r>
            <a:r>
              <a:rPr lang="de-DE" sz="1200" dirty="0" err="1"/>
              <a:t>Genesereth</a:t>
            </a:r>
            <a:r>
              <a:rPr lang="de-DE" sz="1200" dirty="0"/>
              <a:t>. General </a:t>
            </a:r>
            <a:r>
              <a:rPr lang="de-DE" sz="1200" dirty="0" err="1"/>
              <a:t>game</a:t>
            </a:r>
            <a:r>
              <a:rPr lang="de-DE" sz="1200" dirty="0"/>
              <a:t> </a:t>
            </a:r>
            <a:r>
              <a:rPr lang="de-DE" sz="1200" dirty="0" err="1"/>
              <a:t>playing</a:t>
            </a:r>
            <a:r>
              <a:rPr lang="de-DE" sz="1200" dirty="0"/>
              <a:t>: Game </a:t>
            </a:r>
            <a:r>
              <a:rPr lang="de-DE" sz="1200" dirty="0" err="1"/>
              <a:t>descrip</a:t>
            </a:r>
            <a:r>
              <a:rPr lang="de-DE" sz="1200" dirty="0"/>
              <a:t>- </a:t>
            </a:r>
            <a:r>
              <a:rPr lang="de-DE" sz="1200" dirty="0" err="1"/>
              <a:t>tion</a:t>
            </a:r>
            <a:r>
              <a:rPr lang="de-DE" sz="1200" dirty="0"/>
              <a:t> </a:t>
            </a:r>
            <a:r>
              <a:rPr lang="de-DE" sz="1200" dirty="0" err="1"/>
              <a:t>language</a:t>
            </a:r>
            <a:r>
              <a:rPr lang="de-DE" sz="1200" dirty="0"/>
              <a:t> </a:t>
            </a:r>
            <a:r>
              <a:rPr lang="de-DE" sz="1200" dirty="0" err="1"/>
              <a:t>specification</a:t>
            </a:r>
            <a:r>
              <a:rPr lang="de-DE" sz="1200" dirty="0"/>
              <a:t>. </a:t>
            </a:r>
            <a:r>
              <a:rPr lang="de-DE" sz="1200" dirty="0" err="1"/>
              <a:t>report</a:t>
            </a:r>
            <a:r>
              <a:rPr lang="de-DE" sz="1200" dirty="0"/>
              <a:t> LG-2006-01, Stanford </a:t>
            </a:r>
            <a:r>
              <a:rPr lang="de-DE" sz="1200" dirty="0" err="1"/>
              <a:t>Logic</a:t>
            </a:r>
            <a:r>
              <a:rPr lang="de-DE" sz="1200" dirty="0"/>
              <a:t> Group, Computer Science Department, Stanford University, March 2008.</a:t>
            </a:r>
          </a:p>
          <a:p>
            <a:r>
              <a:rPr lang="de-DE" sz="1200" dirty="0"/>
              <a:t>M. </a:t>
            </a:r>
            <a:r>
              <a:rPr lang="de-DE" sz="1200" dirty="0" err="1"/>
              <a:t>Thielscher</a:t>
            </a:r>
            <a:r>
              <a:rPr lang="de-DE" sz="1200" dirty="0"/>
              <a:t>. </a:t>
            </a:r>
            <a:r>
              <a:rPr lang="de-DE" sz="1200" dirty="0" err="1"/>
              <a:t>Gdl</a:t>
            </a:r>
            <a:r>
              <a:rPr lang="de-DE" sz="1200" dirty="0"/>
              <a:t>-iii: A </a:t>
            </a:r>
            <a:r>
              <a:rPr lang="de-DE" sz="1200" dirty="0" err="1"/>
              <a:t>description</a:t>
            </a:r>
            <a:r>
              <a:rPr lang="de-DE" sz="1200" dirty="0"/>
              <a:t> </a:t>
            </a:r>
            <a:r>
              <a:rPr lang="de-DE" sz="1200" dirty="0" err="1"/>
              <a:t>language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epistemic</a:t>
            </a:r>
            <a:r>
              <a:rPr lang="de-DE" sz="1200" dirty="0"/>
              <a:t> </a:t>
            </a:r>
            <a:r>
              <a:rPr lang="de-DE" sz="1200" dirty="0" err="1"/>
              <a:t>general</a:t>
            </a:r>
            <a:r>
              <a:rPr lang="de-DE" sz="1200" dirty="0"/>
              <a:t> </a:t>
            </a:r>
            <a:r>
              <a:rPr lang="de-DE" sz="1200" dirty="0" err="1"/>
              <a:t>game</a:t>
            </a:r>
            <a:r>
              <a:rPr lang="de-DE" sz="1200" dirty="0"/>
              <a:t> </a:t>
            </a:r>
            <a:r>
              <a:rPr lang="de-DE" sz="1200" dirty="0" err="1"/>
              <a:t>playing</a:t>
            </a:r>
            <a:r>
              <a:rPr lang="de-DE" sz="1200" dirty="0"/>
              <a:t>. In </a:t>
            </a:r>
            <a:r>
              <a:rPr lang="de-DE" sz="1200" dirty="0" err="1"/>
              <a:t>Proceedings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Twenty-Sixth</a:t>
            </a:r>
            <a:r>
              <a:rPr lang="de-DE" sz="1200" dirty="0"/>
              <a:t> International Joint Conference on </a:t>
            </a:r>
            <a:r>
              <a:rPr lang="de-DE" sz="1200" dirty="0" err="1"/>
              <a:t>Artificial</a:t>
            </a:r>
            <a:r>
              <a:rPr lang="de-DE" sz="1200" dirty="0"/>
              <a:t> </a:t>
            </a:r>
            <a:r>
              <a:rPr lang="de-DE" sz="1200" dirty="0" err="1"/>
              <a:t>Intelligence</a:t>
            </a:r>
            <a:r>
              <a:rPr lang="de-DE" sz="1200" dirty="0"/>
              <a:t>, IJCAI-17, </a:t>
            </a:r>
            <a:r>
              <a:rPr lang="de-DE" sz="1200" dirty="0" err="1"/>
              <a:t>pages</a:t>
            </a:r>
            <a:r>
              <a:rPr lang="de-DE" sz="1200" dirty="0"/>
              <a:t> 1276–1282, 2017.</a:t>
            </a:r>
          </a:p>
          <a:p>
            <a:r>
              <a:rPr lang="de-DE" sz="1200" dirty="0"/>
              <a:t>P. </a:t>
            </a:r>
            <a:r>
              <a:rPr lang="de-DE" sz="1200" dirty="0" err="1"/>
              <a:t>Balbiani</a:t>
            </a:r>
            <a:r>
              <a:rPr lang="de-DE" sz="1200" dirty="0"/>
              <a:t>, O. </a:t>
            </a:r>
            <a:r>
              <a:rPr lang="de-DE" sz="1200" dirty="0" err="1"/>
              <a:t>Gasquet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F. </a:t>
            </a:r>
            <a:r>
              <a:rPr lang="de-DE" sz="1200" dirty="0" err="1"/>
              <a:t>Schwarzentruber</a:t>
            </a:r>
            <a:r>
              <a:rPr lang="de-DE" sz="1200" dirty="0"/>
              <a:t>. </a:t>
            </a:r>
            <a:r>
              <a:rPr lang="de-DE" sz="1200" dirty="0" err="1"/>
              <a:t>Agents</a:t>
            </a:r>
            <a:r>
              <a:rPr lang="de-DE" sz="1200" dirty="0"/>
              <a:t> </a:t>
            </a:r>
            <a:r>
              <a:rPr lang="de-DE" sz="1200" dirty="0" err="1"/>
              <a:t>that</a:t>
            </a:r>
            <a:r>
              <a:rPr lang="de-DE" sz="1200" dirty="0"/>
              <a:t> </a:t>
            </a:r>
            <a:r>
              <a:rPr lang="de-DE" sz="1200" dirty="0" err="1"/>
              <a:t>look</a:t>
            </a:r>
            <a:r>
              <a:rPr lang="de-DE" sz="1200" dirty="0"/>
              <a:t> at </a:t>
            </a:r>
            <a:r>
              <a:rPr lang="de-DE" sz="1200" dirty="0" err="1"/>
              <a:t>one</a:t>
            </a:r>
            <a:r>
              <a:rPr lang="de-DE" sz="1200" dirty="0"/>
              <a:t> </a:t>
            </a:r>
            <a:r>
              <a:rPr lang="de-DE" sz="1200" dirty="0" err="1"/>
              <a:t>another</a:t>
            </a:r>
            <a:r>
              <a:rPr lang="de-DE" sz="1200" dirty="0"/>
              <a:t>. </a:t>
            </a:r>
            <a:r>
              <a:rPr lang="de-DE" sz="1200" dirty="0" err="1"/>
              <a:t>Logic</a:t>
            </a:r>
            <a:r>
              <a:rPr lang="de-DE" sz="1200" dirty="0"/>
              <a:t> Journal </a:t>
            </a:r>
            <a:r>
              <a:rPr lang="de-DE" sz="1200" dirty="0" err="1"/>
              <a:t>fo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IGPL, 21(3):438–467, 12 2012.</a:t>
            </a:r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2000" dirty="0"/>
          </a:p>
          <a:p>
            <a:endParaRPr lang="de-DE" dirty="0"/>
          </a:p>
          <a:p>
            <a:endParaRPr lang="de-DE" dirty="0"/>
          </a:p>
          <a:p>
            <a:endParaRPr lang="de-DE" sz="12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68AD43-8B1C-514F-B234-58DEC2B0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0845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55249DA-4A2B-BD4F-9B92-F67A63EE3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D7C70A0-4133-504E-80E0-3CCF14841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200" dirty="0"/>
              <a:t>O. </a:t>
            </a:r>
            <a:r>
              <a:rPr lang="de-DE" sz="1200" dirty="0" err="1"/>
              <a:t>Gasquet</a:t>
            </a:r>
            <a:r>
              <a:rPr lang="de-DE" sz="1200" dirty="0"/>
              <a:t>, V. </a:t>
            </a:r>
            <a:r>
              <a:rPr lang="de-DE" sz="1200" dirty="0" err="1"/>
              <a:t>Goranko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F. </a:t>
            </a:r>
            <a:r>
              <a:rPr lang="de-DE" sz="1200" dirty="0" err="1"/>
              <a:t>Schwarzentruber</a:t>
            </a:r>
            <a:r>
              <a:rPr lang="de-DE" sz="1200" dirty="0"/>
              <a:t>. Big </a:t>
            </a:r>
            <a:r>
              <a:rPr lang="de-DE" sz="1200" dirty="0" err="1"/>
              <a:t>brother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: </a:t>
            </a:r>
            <a:r>
              <a:rPr lang="de-DE" sz="1200" dirty="0" err="1"/>
              <a:t>logical</a:t>
            </a:r>
            <a:r>
              <a:rPr lang="de-DE" sz="1200" dirty="0"/>
              <a:t> </a:t>
            </a:r>
            <a:r>
              <a:rPr lang="de-DE" sz="1200" dirty="0" err="1"/>
              <a:t>modeling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reasoning</a:t>
            </a:r>
            <a:r>
              <a:rPr lang="de-DE" sz="1200" dirty="0"/>
              <a:t> </a:t>
            </a:r>
            <a:r>
              <a:rPr lang="de-DE" sz="1200" dirty="0" err="1"/>
              <a:t>about</a:t>
            </a:r>
            <a:r>
              <a:rPr lang="de-DE" sz="1200" dirty="0"/>
              <a:t> </a:t>
            </a:r>
            <a:r>
              <a:rPr lang="de-DE" sz="1200" dirty="0" err="1"/>
              <a:t>agents</a:t>
            </a:r>
            <a:r>
              <a:rPr lang="de-DE" sz="1200" dirty="0"/>
              <a:t> </a:t>
            </a:r>
            <a:r>
              <a:rPr lang="de-DE" sz="1200" dirty="0" err="1"/>
              <a:t>equipped</a:t>
            </a:r>
            <a:r>
              <a:rPr lang="de-DE" sz="1200" dirty="0"/>
              <a:t> </a:t>
            </a:r>
            <a:r>
              <a:rPr lang="de-DE" sz="1200" dirty="0" err="1"/>
              <a:t>with</a:t>
            </a:r>
            <a:r>
              <a:rPr lang="de-DE" sz="1200" dirty="0"/>
              <a:t> </a:t>
            </a:r>
            <a:r>
              <a:rPr lang="de-DE" sz="1200" dirty="0" err="1"/>
              <a:t>surveillance</a:t>
            </a:r>
            <a:r>
              <a:rPr lang="de-DE" sz="1200" dirty="0"/>
              <a:t> </a:t>
            </a:r>
            <a:r>
              <a:rPr lang="de-DE" sz="1200" dirty="0" err="1"/>
              <a:t>cameras</a:t>
            </a:r>
            <a:r>
              <a:rPr lang="de-DE" sz="1200" dirty="0"/>
              <a:t> in </a:t>
            </a:r>
            <a:r>
              <a:rPr lang="de-DE" sz="1200" dirty="0" err="1"/>
              <a:t>the</a:t>
            </a:r>
            <a:r>
              <a:rPr lang="de-DE" sz="1200" dirty="0"/>
              <a:t> plane. In </a:t>
            </a:r>
            <a:r>
              <a:rPr lang="de-DE" sz="1200" dirty="0" err="1"/>
              <a:t>Proceedings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AAMAS ’14, 2014.</a:t>
            </a:r>
          </a:p>
          <a:p>
            <a:r>
              <a:rPr lang="de-DE" sz="1200" dirty="0"/>
              <a:t>O. </a:t>
            </a:r>
            <a:r>
              <a:rPr lang="de-DE" sz="1200" dirty="0" err="1"/>
              <a:t>Gasquet</a:t>
            </a:r>
            <a:r>
              <a:rPr lang="de-DE" sz="1200" dirty="0"/>
              <a:t>, V. </a:t>
            </a:r>
            <a:r>
              <a:rPr lang="de-DE" sz="1200" dirty="0" err="1"/>
              <a:t>Goranko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F. </a:t>
            </a:r>
            <a:r>
              <a:rPr lang="de-DE" sz="1200" dirty="0" err="1"/>
              <a:t>Schwarzentruber</a:t>
            </a:r>
            <a:r>
              <a:rPr lang="de-DE" sz="1200" dirty="0"/>
              <a:t>. Big </a:t>
            </a:r>
            <a:r>
              <a:rPr lang="de-DE" sz="1200" dirty="0" err="1"/>
              <a:t>brother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: </a:t>
            </a:r>
            <a:r>
              <a:rPr lang="de-DE" sz="1200" dirty="0" err="1"/>
              <a:t>visual-epistemic</a:t>
            </a:r>
            <a:r>
              <a:rPr lang="de-DE" sz="1200" dirty="0"/>
              <a:t> </a:t>
            </a:r>
            <a:r>
              <a:rPr lang="de-DE" sz="1200" dirty="0" err="1"/>
              <a:t>reasoning</a:t>
            </a:r>
            <a:r>
              <a:rPr lang="de-DE" sz="1200" dirty="0"/>
              <a:t> in </a:t>
            </a:r>
            <a:r>
              <a:rPr lang="de-DE" sz="1200" dirty="0" err="1"/>
              <a:t>stationary</a:t>
            </a:r>
            <a:r>
              <a:rPr lang="de-DE" sz="1200" dirty="0"/>
              <a:t> multi-agent </a:t>
            </a:r>
            <a:r>
              <a:rPr lang="de-DE" sz="1200" dirty="0" err="1"/>
              <a:t>systems</a:t>
            </a:r>
            <a:r>
              <a:rPr lang="de-DE" sz="1200" dirty="0"/>
              <a:t>. </a:t>
            </a:r>
            <a:r>
              <a:rPr lang="de-DE" sz="1200" dirty="0" err="1"/>
              <a:t>Autonomous</a:t>
            </a:r>
            <a:r>
              <a:rPr lang="de-DE" sz="1200" dirty="0"/>
              <a:t> </a:t>
            </a:r>
            <a:r>
              <a:rPr lang="de-DE" sz="1200" dirty="0" err="1"/>
              <a:t>Agents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Multi-Agent Systems, 30(5):793–825, 2016.</a:t>
            </a:r>
          </a:p>
          <a:p>
            <a:r>
              <a:rPr lang="de-DE" sz="1200" dirty="0"/>
              <a:t>T. </a:t>
            </a:r>
            <a:r>
              <a:rPr lang="de-DE" sz="1200" dirty="0" err="1"/>
              <a:t>Charrier</a:t>
            </a:r>
            <a:r>
              <a:rPr lang="de-DE" sz="1200" dirty="0"/>
              <a:t>, A. Herzig, E. Lorini, F. </a:t>
            </a:r>
            <a:r>
              <a:rPr lang="de-DE" sz="1200" dirty="0" err="1"/>
              <a:t>Maffre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F. </a:t>
            </a:r>
            <a:r>
              <a:rPr lang="de-DE" sz="1200" dirty="0" err="1"/>
              <a:t>Schwarzentruber</a:t>
            </a:r>
            <a:r>
              <a:rPr lang="de-DE" sz="1200" dirty="0"/>
              <a:t>. Building </a:t>
            </a:r>
            <a:r>
              <a:rPr lang="de-DE" sz="1200" dirty="0" err="1"/>
              <a:t>epistemic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 </a:t>
            </a:r>
            <a:r>
              <a:rPr lang="de-DE" sz="1200" dirty="0" err="1"/>
              <a:t>from</a:t>
            </a:r>
            <a:r>
              <a:rPr lang="de-DE" sz="1200" dirty="0"/>
              <a:t> </a:t>
            </a:r>
            <a:r>
              <a:rPr lang="de-DE" sz="1200" dirty="0" err="1"/>
              <a:t>observations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public</a:t>
            </a:r>
            <a:r>
              <a:rPr lang="de-DE" sz="1200" dirty="0"/>
              <a:t> </a:t>
            </a:r>
            <a:r>
              <a:rPr lang="de-DE" sz="1200" dirty="0" err="1"/>
              <a:t>announcements</a:t>
            </a:r>
            <a:r>
              <a:rPr lang="de-DE" sz="1200" dirty="0"/>
              <a:t>. In C. </a:t>
            </a:r>
            <a:r>
              <a:rPr lang="de-DE" sz="1200" dirty="0" err="1"/>
              <a:t>Baral</a:t>
            </a:r>
            <a:r>
              <a:rPr lang="de-DE" sz="1200" dirty="0"/>
              <a:t>, J. P. </a:t>
            </a:r>
            <a:r>
              <a:rPr lang="de-DE" sz="1200" dirty="0" err="1"/>
              <a:t>Delgrande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F. Wolter, </a:t>
            </a:r>
            <a:r>
              <a:rPr lang="de-DE" sz="1200" dirty="0" err="1"/>
              <a:t>editors</a:t>
            </a:r>
            <a:r>
              <a:rPr lang="de-DE" sz="1200" dirty="0"/>
              <a:t>, </a:t>
            </a:r>
            <a:r>
              <a:rPr lang="de-DE" sz="1200" dirty="0" err="1"/>
              <a:t>Principles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Knowledge </a:t>
            </a:r>
            <a:r>
              <a:rPr lang="de-DE" sz="1200" dirty="0" err="1"/>
              <a:t>Representation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Reasoning</a:t>
            </a:r>
            <a:r>
              <a:rPr lang="de-DE" sz="1200" dirty="0"/>
              <a:t>: </a:t>
            </a:r>
            <a:r>
              <a:rPr lang="de-DE" sz="1200" dirty="0" err="1"/>
              <a:t>Proceedings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Fifteenth</a:t>
            </a:r>
            <a:r>
              <a:rPr lang="de-DE" sz="1200" dirty="0"/>
              <a:t> International Conference, KR 2016, Cape Town, South </a:t>
            </a:r>
            <a:r>
              <a:rPr lang="de-DE" sz="1200" dirty="0" err="1"/>
              <a:t>Africa</a:t>
            </a:r>
            <a:r>
              <a:rPr lang="de-DE" sz="1200" dirty="0"/>
              <a:t>, April 25-29, 2016, </a:t>
            </a:r>
            <a:r>
              <a:rPr lang="de-DE" sz="1200" dirty="0" err="1"/>
              <a:t>pages</a:t>
            </a:r>
            <a:r>
              <a:rPr lang="de-DE" sz="1200" dirty="0"/>
              <a:t> 268–277. AAAI Press, 2016.</a:t>
            </a:r>
          </a:p>
          <a:p>
            <a:r>
              <a:rPr lang="de-DE" sz="1200" dirty="0"/>
              <a:t>T. </a:t>
            </a:r>
            <a:r>
              <a:rPr lang="de-DE" sz="1200" dirty="0" err="1"/>
              <a:t>Bolander</a:t>
            </a:r>
            <a:r>
              <a:rPr lang="de-DE" sz="1200" dirty="0"/>
              <a:t>, H. van </a:t>
            </a:r>
            <a:r>
              <a:rPr lang="de-DE" sz="1200" dirty="0" err="1"/>
              <a:t>Ditmarsch</a:t>
            </a:r>
            <a:r>
              <a:rPr lang="de-DE" sz="1200" dirty="0"/>
              <a:t>, A. Herzig, E. Lorini, P. Pardo, </a:t>
            </a:r>
            <a:r>
              <a:rPr lang="de-DE" sz="1200" dirty="0" err="1"/>
              <a:t>and</a:t>
            </a:r>
            <a:r>
              <a:rPr lang="de-DE" sz="1200" dirty="0"/>
              <a:t> F. </a:t>
            </a:r>
            <a:r>
              <a:rPr lang="de-DE" sz="1200" dirty="0" err="1"/>
              <a:t>Schwarzentruber</a:t>
            </a:r>
            <a:r>
              <a:rPr lang="de-DE" sz="1200" dirty="0"/>
              <a:t>. </a:t>
            </a:r>
            <a:r>
              <a:rPr lang="de-DE" sz="1200" dirty="0" err="1"/>
              <a:t>Announcements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attentive</a:t>
            </a:r>
            <a:r>
              <a:rPr lang="de-DE" sz="1200" dirty="0"/>
              <a:t> </a:t>
            </a:r>
            <a:r>
              <a:rPr lang="de-DE" sz="1200" dirty="0" err="1"/>
              <a:t>agents</a:t>
            </a:r>
            <a:r>
              <a:rPr lang="de-DE" sz="1200" dirty="0"/>
              <a:t>. J. Log. Lang. Inf., 25(1):1–35, 2016.</a:t>
            </a:r>
          </a:p>
          <a:p>
            <a:r>
              <a:rPr lang="de-DE" sz="1200" dirty="0"/>
              <a:t>S. Knight, B. </a:t>
            </a:r>
            <a:r>
              <a:rPr lang="de-DE" sz="1200" dirty="0" err="1"/>
              <a:t>Maubert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F. </a:t>
            </a:r>
            <a:r>
              <a:rPr lang="de-DE" sz="1200" dirty="0" err="1"/>
              <a:t>Schwarzentruber</a:t>
            </a:r>
            <a:r>
              <a:rPr lang="de-DE" sz="1200" dirty="0"/>
              <a:t>. </a:t>
            </a:r>
            <a:r>
              <a:rPr lang="de-DE" sz="1200" dirty="0" err="1"/>
              <a:t>Reasoning</a:t>
            </a:r>
            <a:r>
              <a:rPr lang="de-DE" sz="1200" dirty="0"/>
              <a:t> </a:t>
            </a:r>
            <a:r>
              <a:rPr lang="de-DE" sz="1200" dirty="0" err="1"/>
              <a:t>about</a:t>
            </a:r>
            <a:r>
              <a:rPr lang="de-DE" sz="1200" dirty="0"/>
              <a:t> </a:t>
            </a:r>
            <a:r>
              <a:rPr lang="de-DE" sz="1200" dirty="0" err="1"/>
              <a:t>knowledge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messages</a:t>
            </a:r>
            <a:r>
              <a:rPr lang="de-DE" sz="1200" dirty="0"/>
              <a:t> in </a:t>
            </a:r>
            <a:r>
              <a:rPr lang="de-DE" sz="1200" dirty="0" err="1"/>
              <a:t>asyn</a:t>
            </a:r>
            <a:r>
              <a:rPr lang="de-DE" sz="1200" dirty="0"/>
              <a:t>- </a:t>
            </a:r>
            <a:r>
              <a:rPr lang="de-DE" sz="1200" dirty="0" err="1"/>
              <a:t>chronous</a:t>
            </a:r>
            <a:r>
              <a:rPr lang="de-DE" sz="1200" dirty="0"/>
              <a:t> multi-agent </a:t>
            </a:r>
            <a:r>
              <a:rPr lang="de-DE" sz="1200" dirty="0" err="1"/>
              <a:t>systems</a:t>
            </a:r>
            <a:r>
              <a:rPr lang="de-DE" sz="1200" dirty="0"/>
              <a:t>. </a:t>
            </a:r>
            <a:r>
              <a:rPr lang="de-DE" sz="1200" dirty="0" err="1"/>
              <a:t>Mathematical</a:t>
            </a:r>
            <a:r>
              <a:rPr lang="de-DE" sz="1200" dirty="0"/>
              <a:t> </a:t>
            </a:r>
            <a:r>
              <a:rPr lang="de-DE" sz="1200" dirty="0" err="1"/>
              <a:t>Structures</a:t>
            </a:r>
            <a:r>
              <a:rPr lang="de-DE" sz="1200" dirty="0"/>
              <a:t> in Computer Science, 29:127 – 168, 2019.</a:t>
            </a:r>
          </a:p>
          <a:p>
            <a:r>
              <a:rPr lang="de-DE" sz="1200" dirty="0"/>
              <a:t>H. van </a:t>
            </a:r>
            <a:r>
              <a:rPr lang="de-DE" sz="1200" dirty="0" err="1"/>
              <a:t>Ditmarsch</a:t>
            </a:r>
            <a:r>
              <a:rPr lang="de-DE" sz="1200" dirty="0"/>
              <a:t>, J. van </a:t>
            </a:r>
            <a:r>
              <a:rPr lang="de-DE" sz="1200" dirty="0" err="1"/>
              <a:t>Eijck</a:t>
            </a:r>
            <a:r>
              <a:rPr lang="de-DE" sz="1200" dirty="0"/>
              <a:t>, P. Pardo, R. </a:t>
            </a:r>
            <a:r>
              <a:rPr lang="de-DE" sz="1200" dirty="0" err="1"/>
              <a:t>Ramezanian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F. </a:t>
            </a:r>
            <a:r>
              <a:rPr lang="de-DE" sz="1200" dirty="0" err="1"/>
              <a:t>Schwarzentruber</a:t>
            </a:r>
            <a:r>
              <a:rPr lang="de-DE" sz="1200" dirty="0"/>
              <a:t>. </a:t>
            </a:r>
            <a:r>
              <a:rPr lang="de-DE" sz="1200" dirty="0" err="1"/>
              <a:t>Epistemic</a:t>
            </a:r>
            <a:r>
              <a:rPr lang="de-DE" sz="1200" dirty="0"/>
              <a:t> </a:t>
            </a:r>
            <a:r>
              <a:rPr lang="de-DE" sz="1200" dirty="0" err="1"/>
              <a:t>protocols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dynamic</a:t>
            </a:r>
            <a:r>
              <a:rPr lang="de-DE" sz="1200" dirty="0"/>
              <a:t> </a:t>
            </a:r>
            <a:r>
              <a:rPr lang="de-DE" sz="1200" dirty="0" err="1"/>
              <a:t>gossip</a:t>
            </a:r>
            <a:r>
              <a:rPr lang="de-DE" sz="1200" dirty="0"/>
              <a:t>. Journal </a:t>
            </a:r>
            <a:r>
              <a:rPr lang="de-DE" sz="1200" dirty="0" err="1"/>
              <a:t>of</a:t>
            </a:r>
            <a:r>
              <a:rPr lang="de-DE" sz="1200" dirty="0"/>
              <a:t> Applied </a:t>
            </a:r>
            <a:r>
              <a:rPr lang="de-DE" sz="1200" dirty="0" err="1"/>
              <a:t>Logic</a:t>
            </a:r>
            <a:r>
              <a:rPr lang="de-DE" sz="1200" dirty="0"/>
              <a:t>, 20:1–31, 2017.</a:t>
            </a:r>
          </a:p>
          <a:p>
            <a:r>
              <a:rPr lang="de-DE" sz="1200" dirty="0"/>
              <a:t>C. Lutz. </a:t>
            </a:r>
            <a:r>
              <a:rPr lang="de-DE" sz="1200" dirty="0" err="1"/>
              <a:t>Complexity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succinctness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public</a:t>
            </a:r>
            <a:r>
              <a:rPr lang="de-DE" sz="1200" dirty="0"/>
              <a:t> </a:t>
            </a:r>
            <a:r>
              <a:rPr lang="de-DE" sz="1200" dirty="0" err="1"/>
              <a:t>announcement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. In </a:t>
            </a:r>
            <a:r>
              <a:rPr lang="de-DE" sz="1200" dirty="0" err="1"/>
              <a:t>Proceedings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Fifth</a:t>
            </a:r>
            <a:r>
              <a:rPr lang="de-DE" sz="1200" dirty="0"/>
              <a:t> Inter- national Joint Conference on </a:t>
            </a:r>
            <a:r>
              <a:rPr lang="de-DE" sz="1200" dirty="0" err="1"/>
              <a:t>Autonomous</a:t>
            </a:r>
            <a:r>
              <a:rPr lang="de-DE" sz="1200" dirty="0"/>
              <a:t> </a:t>
            </a:r>
            <a:r>
              <a:rPr lang="de-DE" sz="1200" dirty="0" err="1"/>
              <a:t>Agents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Multiagent Systems, AAMAS ’06, </a:t>
            </a:r>
            <a:r>
              <a:rPr lang="de-DE" sz="1200" dirty="0" err="1"/>
              <a:t>pages</a:t>
            </a:r>
            <a:r>
              <a:rPr lang="de-DE" sz="1200" dirty="0"/>
              <a:t> 137–143, New York, NY, USA, 2006. </a:t>
            </a:r>
            <a:r>
              <a:rPr lang="de-DE" sz="1200" dirty="0" err="1"/>
              <a:t>Association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Computing </a:t>
            </a:r>
            <a:r>
              <a:rPr lang="de-DE" sz="1200" dirty="0" err="1"/>
              <a:t>Machinery</a:t>
            </a:r>
            <a:r>
              <a:rPr lang="de-DE" sz="1200" dirty="0"/>
              <a:t>.</a:t>
            </a:r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2000" dirty="0"/>
          </a:p>
          <a:p>
            <a:endParaRPr lang="de-DE" dirty="0"/>
          </a:p>
          <a:p>
            <a:endParaRPr lang="de-DE" dirty="0"/>
          </a:p>
          <a:p>
            <a:endParaRPr lang="de-DE" sz="12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68AD43-8B1C-514F-B234-58DEC2B0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53170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Color Convention in this course</a:t>
            </a:r>
            <a:br>
              <a:rPr lang="en-US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896321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dirty="0">
                <a:solidFill>
                  <a:srgbClr val="008380"/>
                </a:solidFill>
              </a:rPr>
              <a:t>Formulae, when occurring inline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Newly introduced terminology and definitions</a:t>
            </a:r>
            <a:endParaRPr lang="en-US" sz="2400" dirty="0"/>
          </a:p>
          <a:p>
            <a:r>
              <a:rPr lang="en-US" sz="2400" dirty="0"/>
              <a:t>Important </a:t>
            </a:r>
            <a:r>
              <a:rPr lang="en-US" sz="2400" dirty="0">
                <a:solidFill>
                  <a:srgbClr val="FF0000"/>
                </a:solidFill>
              </a:rPr>
              <a:t>results (observations, theorems) </a:t>
            </a:r>
            <a:r>
              <a:rPr lang="en-US" sz="2400" dirty="0"/>
              <a:t>as well as emphasizing some aspects </a:t>
            </a:r>
          </a:p>
          <a:p>
            <a:r>
              <a:rPr lang="en-US" sz="2400" dirty="0">
                <a:solidFill>
                  <a:srgbClr val="FF6600"/>
                </a:solidFill>
              </a:rPr>
              <a:t>Examples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00"/>
                </a:solidFill>
              </a:rPr>
              <a:t>are given </a:t>
            </a:r>
            <a:r>
              <a:rPr lang="en-US" sz="2400" dirty="0">
                <a:solidFill>
                  <a:srgbClr val="FF6600"/>
                </a:solidFill>
              </a:rPr>
              <a:t>with standard orange with possibly light orange frame </a:t>
            </a:r>
            <a:endParaRPr lang="en-US" sz="2400" dirty="0"/>
          </a:p>
          <a:p>
            <a:r>
              <a:rPr lang="en-US" sz="2400" dirty="0"/>
              <a:t>Comments and notes</a:t>
            </a:r>
            <a:endParaRPr lang="en-US" sz="2400" dirty="0">
              <a:solidFill>
                <a:srgbClr val="FFFF99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Algorithms</a:t>
            </a:r>
            <a:r>
              <a:rPr lang="en-US" sz="2400" dirty="0">
                <a:solidFill>
                  <a:srgbClr val="FFFF99"/>
                </a:solidFill>
              </a:rPr>
              <a:t> </a:t>
            </a:r>
            <a:endParaRPr lang="en-US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BAAFD5B9-2240-C74E-985A-51F5F4D02490}"/>
              </a:ext>
            </a:extLst>
          </p:cNvPr>
          <p:cNvSpPr/>
          <p:nvPr/>
        </p:nvSpPr>
        <p:spPr>
          <a:xfrm>
            <a:off x="7089837" y="1628800"/>
            <a:ext cx="1578941" cy="420436"/>
          </a:xfrm>
          <a:prstGeom prst="roundRect">
            <a:avLst>
              <a:gd name="adj" fmla="val 10000"/>
            </a:avLst>
          </a:prstGeom>
          <a:solidFill>
            <a:srgbClr val="032EF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63748465-3E26-B944-A757-81EDF4AEA94E}"/>
              </a:ext>
            </a:extLst>
          </p:cNvPr>
          <p:cNvSpPr/>
          <p:nvPr/>
        </p:nvSpPr>
        <p:spPr>
          <a:xfrm>
            <a:off x="6004482" y="2501486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000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85C06C64-C341-E945-BDFC-427A6423E4EA}"/>
              </a:ext>
            </a:extLst>
          </p:cNvPr>
          <p:cNvSpPr/>
          <p:nvPr/>
        </p:nvSpPr>
        <p:spPr>
          <a:xfrm>
            <a:off x="6004482" y="3248913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C0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2F2F2C6F-544A-7949-A51C-10301530178B}"/>
              </a:ext>
            </a:extLst>
          </p:cNvPr>
          <p:cNvSpPr/>
          <p:nvPr/>
        </p:nvSpPr>
        <p:spPr>
          <a:xfrm>
            <a:off x="5983553" y="3786122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FF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EC1080D4-6F71-0A44-9E7C-2483D314596E}"/>
              </a:ext>
            </a:extLst>
          </p:cNvPr>
          <p:cNvSpPr/>
          <p:nvPr/>
        </p:nvSpPr>
        <p:spPr>
          <a:xfrm>
            <a:off x="6004482" y="4303844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92D05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5956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88DA9A-EFD3-DC4A-B051-7A47C5C7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 </a:t>
            </a:r>
            <a:r>
              <a:rPr lang="de-DE" dirty="0" err="1"/>
              <a:t>philosophy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AI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D4495B-25E9-9148-B524-9C81A6A81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Type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mechanism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actions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 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 lvl="1"/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dedicated</a:t>
            </a:r>
            <a:r>
              <a:rPr lang="de-DE" dirty="0"/>
              <a:t> </a:t>
            </a:r>
            <a:r>
              <a:rPr lang="de-DE" dirty="0" err="1"/>
              <a:t>logic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type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announcementes</a:t>
            </a:r>
            <a:r>
              <a:rPr lang="de-DE" dirty="0"/>
              <a:t>: </a:t>
            </a:r>
            <a:r>
              <a:rPr lang="de-DE" dirty="0">
                <a:solidFill>
                  <a:srgbClr val="032EF0"/>
                </a:solidFill>
              </a:rPr>
              <a:t>PAL</a:t>
            </a:r>
            <a:r>
              <a:rPr lang="de-DE" dirty="0"/>
              <a:t> (Public </a:t>
            </a:r>
            <a:r>
              <a:rPr lang="de-DE" dirty="0" err="1"/>
              <a:t>announcement</a:t>
            </a:r>
            <a:r>
              <a:rPr lang="de-DE" dirty="0"/>
              <a:t> </a:t>
            </a:r>
            <a:r>
              <a:rPr lang="de-DE" dirty="0" err="1"/>
              <a:t>logic</a:t>
            </a:r>
            <a:r>
              <a:rPr lang="de-DE" dirty="0"/>
              <a:t>)</a:t>
            </a:r>
          </a:p>
          <a:p>
            <a:pPr lvl="1"/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kind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formalism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handle all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41D4B2B-76A9-B743-9925-46A734863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le 10">
                <a:extLst>
                  <a:ext uri="{FF2B5EF4-FFF2-40B4-BE49-F238E27FC236}">
                    <a16:creationId xmlns:a16="http://schemas.microsoft.com/office/drawing/2014/main" id="{574D6F58-FFE4-6248-847D-A1C87B6CFD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4687042"/>
                  </p:ext>
                </p:extLst>
              </p:nvPr>
            </p:nvGraphicFramePr>
            <p:xfrm>
              <a:off x="1259632" y="1988840"/>
              <a:ext cx="6984776" cy="21234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492388">
                      <a:extLst>
                        <a:ext uri="{9D8B030D-6E8A-4147-A177-3AD203B41FA5}">
                          <a16:colId xmlns:a16="http://schemas.microsoft.com/office/drawing/2014/main" val="4084120355"/>
                        </a:ext>
                      </a:extLst>
                    </a:gridCol>
                    <a:gridCol w="3492388">
                      <a:extLst>
                        <a:ext uri="{9D8B030D-6E8A-4147-A177-3AD203B41FA5}">
                          <a16:colId xmlns:a16="http://schemas.microsoft.com/office/drawing/2014/main" val="358791654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Type </a:t>
                          </a:r>
                          <a:r>
                            <a:rPr lang="de-DE" dirty="0" err="1"/>
                            <a:t>of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mechanism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Example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90940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Public/private </a:t>
                          </a:r>
                          <a:r>
                            <a:rPr lang="de-DE" dirty="0" err="1"/>
                            <a:t>announcement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She </a:t>
                          </a:r>
                          <a:r>
                            <a:rPr lang="de-DE" dirty="0" err="1"/>
                            <a:t>knows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you</a:t>
                          </a:r>
                          <a:r>
                            <a:rPr lang="de-DE" dirty="0"/>
                            <a:t> hold </a:t>
                          </a:r>
                          <a14:m>
                            <m:oMath xmlns:m="http://schemas.openxmlformats.org/officeDocument/2006/math">
                              <m:r>
                                <a:rPr lang="de-DE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de-DE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⋄</m:t>
                              </m:r>
                            </m:oMath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9520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Public </a:t>
                          </a:r>
                          <a:r>
                            <a:rPr lang="de-DE" dirty="0" err="1"/>
                            <a:t>action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Play </a:t>
                          </a:r>
                          <a:r>
                            <a:rPr lang="de-DE" dirty="0" err="1"/>
                            <a:t>card</a:t>
                          </a:r>
                          <a:r>
                            <a:rPr lang="de-DE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de-DE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de-DE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⋄</m:t>
                              </m:r>
                            </m:oMath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89041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Private </a:t>
                          </a:r>
                          <a:r>
                            <a:rPr lang="de-DE" dirty="0" err="1"/>
                            <a:t>action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Secretely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remove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card</a:t>
                          </a:r>
                          <a:r>
                            <a:rPr lang="de-DE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de-DE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de-DE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⋄</m:t>
                              </m:r>
                            </m:oMath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19542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Belief </a:t>
                          </a:r>
                          <a:r>
                            <a:rPr lang="de-DE" dirty="0" err="1"/>
                            <a:t>revision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Revise </a:t>
                          </a:r>
                          <a:r>
                            <a:rPr lang="de-DE" dirty="0" err="1"/>
                            <a:t>believes</a:t>
                          </a:r>
                          <a:r>
                            <a:rPr lang="de-DE" baseline="0" dirty="0"/>
                            <a:t> (</a:t>
                          </a:r>
                          <a:r>
                            <a:rPr lang="de-DE" baseline="0" dirty="0" err="1"/>
                            <a:t>entailing</a:t>
                          </a:r>
                          <a:r>
                            <a:rPr lang="de-DE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de-DE" b="0" i="1" baseline="0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de-DE" b="0" i="1" baseline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b="0" i="1" baseline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de-DE" dirty="0"/>
                            <a:t> after being told </a:t>
                          </a:r>
                          <a14:m>
                            <m:oMath xmlns:m="http://schemas.openxmlformats.org/officeDocument/2006/math"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335465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le 10">
                <a:extLst>
                  <a:ext uri="{FF2B5EF4-FFF2-40B4-BE49-F238E27FC236}">
                    <a16:creationId xmlns:a16="http://schemas.microsoft.com/office/drawing/2014/main" id="{574D6F58-FFE4-6248-847D-A1C87B6CFD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4687042"/>
                  </p:ext>
                </p:extLst>
              </p:nvPr>
            </p:nvGraphicFramePr>
            <p:xfrm>
              <a:off x="1259632" y="1988840"/>
              <a:ext cx="6984776" cy="21234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492388">
                      <a:extLst>
                        <a:ext uri="{9D8B030D-6E8A-4147-A177-3AD203B41FA5}">
                          <a16:colId xmlns:a16="http://schemas.microsoft.com/office/drawing/2014/main" val="4084120355"/>
                        </a:ext>
                      </a:extLst>
                    </a:gridCol>
                    <a:gridCol w="3492388">
                      <a:extLst>
                        <a:ext uri="{9D8B030D-6E8A-4147-A177-3AD203B41FA5}">
                          <a16:colId xmlns:a16="http://schemas.microsoft.com/office/drawing/2014/main" val="358791654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Type </a:t>
                          </a:r>
                          <a:r>
                            <a:rPr lang="de-DE" dirty="0" err="1"/>
                            <a:t>of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mechanism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Example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90940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Public/private </a:t>
                          </a:r>
                          <a:r>
                            <a:rPr lang="de-DE" dirty="0" err="1"/>
                            <a:t>announcement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727" t="-103333" r="-727" b="-39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9520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Public </a:t>
                          </a:r>
                          <a:r>
                            <a:rPr lang="de-DE" dirty="0" err="1"/>
                            <a:t>action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727" t="-210345" r="-727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89041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Private </a:t>
                          </a:r>
                          <a:r>
                            <a:rPr lang="de-DE" dirty="0" err="1"/>
                            <a:t>action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727" t="-310345" r="-727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195426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Belief </a:t>
                          </a:r>
                          <a:r>
                            <a:rPr lang="de-DE" dirty="0" err="1"/>
                            <a:t>revision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00727" t="-233333" r="-727" b="-156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354652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03882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88DA9A-EFD3-DC4A-B051-7A47C5C7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Dynamic </a:t>
            </a:r>
            <a:r>
              <a:rPr lang="de-DE" dirty="0" err="1"/>
              <a:t>Epistemic</a:t>
            </a:r>
            <a:r>
              <a:rPr lang="de-DE" dirty="0"/>
              <a:t> </a:t>
            </a:r>
            <a:r>
              <a:rPr lang="de-DE" dirty="0" err="1"/>
              <a:t>Logic</a:t>
            </a:r>
            <a:r>
              <a:rPr lang="de-DE" dirty="0"/>
              <a:t> (DEL)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41D4B2B-76A9-B743-9925-46A734863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elle 8">
                <a:extLst>
                  <a:ext uri="{FF2B5EF4-FFF2-40B4-BE49-F238E27FC236}">
                    <a16:creationId xmlns:a16="http://schemas.microsoft.com/office/drawing/2014/main" id="{FE420E3D-01AB-F24E-85F4-29E6BB30D15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65956001"/>
                  </p:ext>
                </p:extLst>
              </p:nvPr>
            </p:nvGraphicFramePr>
            <p:xfrm>
              <a:off x="457200" y="1196975"/>
              <a:ext cx="8229600" cy="329692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628468317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1120298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412717061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State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Action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33394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Classical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planning</a:t>
                          </a:r>
                          <a:r>
                            <a:rPr lang="de-DE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pre: 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de-DE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has</m:t>
                              </m:r>
                              <m:r>
                                <a:rPr lang="de-DE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de-DE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⋄</m:t>
                              </m:r>
                            </m:oMath>
                          </a14:m>
                          <a:endParaRPr lang="de-DE" dirty="0"/>
                        </a:p>
                        <a:p>
                          <a:r>
                            <a:rPr lang="de-DE" dirty="0" err="1"/>
                            <a:t>post</a:t>
                          </a:r>
                          <a:r>
                            <a:rPr lang="de-DE" dirty="0"/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de-DE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has</m:t>
                              </m:r>
                              <m:r>
                                <a:rPr lang="de-DE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de-DE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⋄</m:t>
                              </m:r>
                              <m:r>
                                <a:rPr lang="de-DE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≔</m:t>
                              </m:r>
                              <m:r>
                                <a:rPr lang="de-DE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𝑓𝑎𝑙𝑠𝑒</m:t>
                              </m:r>
                            </m:oMath>
                          </a14:m>
                          <a:r>
                            <a:rPr lang="de-DE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153121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Logic</a:t>
                          </a:r>
                          <a:r>
                            <a:rPr lang="de-DE" dirty="0"/>
                            <a:t> DEL</a:t>
                          </a:r>
                          <a:r>
                            <a:rPr lang="de-DE" baseline="30000" dirty="0"/>
                            <a:t>1),2) </a:t>
                          </a:r>
                        </a:p>
                        <a:p>
                          <a:r>
                            <a:rPr lang="de-DE" dirty="0"/>
                            <a:t>= </a:t>
                          </a:r>
                        </a:p>
                        <a:p>
                          <a:r>
                            <a:rPr lang="de-DE" dirty="0" err="1"/>
                            <a:t>Kripkean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models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of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classical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planning</a:t>
                          </a:r>
                          <a:r>
                            <a:rPr lang="de-DE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8812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elle 8">
                <a:extLst>
                  <a:ext uri="{FF2B5EF4-FFF2-40B4-BE49-F238E27FC236}">
                    <a16:creationId xmlns:a16="http://schemas.microsoft.com/office/drawing/2014/main" id="{FE420E3D-01AB-F24E-85F4-29E6BB30D15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65956001"/>
                  </p:ext>
                </p:extLst>
              </p:nvPr>
            </p:nvGraphicFramePr>
            <p:xfrm>
              <a:off x="457200" y="1196975"/>
              <a:ext cx="8229600" cy="329692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628468317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1120298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412717061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State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Action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333944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Classical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planning</a:t>
                          </a:r>
                          <a:r>
                            <a:rPr lang="de-DE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463" t="-60784" r="-1389" b="-3568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15312130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Logic</a:t>
                          </a:r>
                          <a:r>
                            <a:rPr lang="de-DE" dirty="0"/>
                            <a:t> DEL</a:t>
                          </a:r>
                          <a:r>
                            <a:rPr lang="de-DE" baseline="30000" dirty="0"/>
                            <a:t>1),2) </a:t>
                          </a:r>
                        </a:p>
                        <a:p>
                          <a:r>
                            <a:rPr lang="de-DE" dirty="0"/>
                            <a:t>= </a:t>
                          </a:r>
                        </a:p>
                        <a:p>
                          <a:r>
                            <a:rPr lang="de-DE" dirty="0" err="1"/>
                            <a:t>Kripkean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models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of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classical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planning</a:t>
                          </a:r>
                          <a:r>
                            <a:rPr lang="de-DE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  <a:p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88126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E035EE7E-B311-5146-8E5E-1D0F8F4F8977}"/>
              </a:ext>
            </a:extLst>
          </p:cNvPr>
          <p:cNvGrpSpPr/>
          <p:nvPr/>
        </p:nvGrpSpPr>
        <p:grpSpPr>
          <a:xfrm>
            <a:off x="4039889" y="2997494"/>
            <a:ext cx="1104790" cy="1316316"/>
            <a:chOff x="3579420" y="4529375"/>
            <a:chExt cx="1104790" cy="131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feld 8">
                  <a:extLst>
                    <a:ext uri="{FF2B5EF4-FFF2-40B4-BE49-F238E27FC236}">
                      <a16:creationId xmlns:a16="http://schemas.microsoft.com/office/drawing/2014/main" id="{21C80195-5A08-7441-9784-B7A291E53DE7}"/>
                    </a:ext>
                  </a:extLst>
                </p:cNvPr>
                <p:cNvSpPr txBox="1"/>
                <p:nvPr/>
              </p:nvSpPr>
              <p:spPr>
                <a:xfrm>
                  <a:off x="3691631" y="4529375"/>
                  <a:ext cx="880369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h𝑎𝑠</m:t>
                        </m:r>
                        <m:r>
                          <a:rPr lang="de-DE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5⋄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9" name="Textfeld 8">
                  <a:extLst>
                    <a:ext uri="{FF2B5EF4-FFF2-40B4-BE49-F238E27FC236}">
                      <a16:creationId xmlns:a16="http://schemas.microsoft.com/office/drawing/2014/main" id="{21C80195-5A08-7441-9784-B7A291E53D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1631" y="4529375"/>
                  <a:ext cx="880369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feld 9">
                  <a:extLst>
                    <a:ext uri="{FF2B5EF4-FFF2-40B4-BE49-F238E27FC236}">
                      <a16:creationId xmlns:a16="http://schemas.microsoft.com/office/drawing/2014/main" id="{F1155D3C-D2F5-DF4C-AB5E-3017AC3E43BF}"/>
                    </a:ext>
                  </a:extLst>
                </p:cNvPr>
                <p:cNvSpPr txBox="1"/>
                <p:nvPr/>
              </p:nvSpPr>
              <p:spPr>
                <a:xfrm>
                  <a:off x="3579420" y="5476359"/>
                  <a:ext cx="1104790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¬ </m:t>
                        </m:r>
                        <m:r>
                          <a:rPr lang="de-D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h𝑎𝑠</m:t>
                        </m:r>
                        <m:r>
                          <a:rPr lang="de-DE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5⋄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10" name="Textfeld 9">
                  <a:extLst>
                    <a:ext uri="{FF2B5EF4-FFF2-40B4-BE49-F238E27FC236}">
                      <a16:creationId xmlns:a16="http://schemas.microsoft.com/office/drawing/2014/main" id="{F1155D3C-D2F5-DF4C-AB5E-3017AC3E43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9420" y="5476359"/>
                  <a:ext cx="1104790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2903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Gekrümmte Verbindung 13">
              <a:extLst>
                <a:ext uri="{FF2B5EF4-FFF2-40B4-BE49-F238E27FC236}">
                  <a16:creationId xmlns:a16="http://schemas.microsoft.com/office/drawing/2014/main" id="{B1DB577F-51F5-C448-8A6C-3B18781A8C94}"/>
                </a:ext>
              </a:extLst>
            </p:cNvPr>
            <p:cNvCxnSpPr>
              <a:stCxn id="9" idx="1"/>
              <a:endCxn id="10" idx="1"/>
            </p:cNvCxnSpPr>
            <p:nvPr/>
          </p:nvCxnSpPr>
          <p:spPr>
            <a:xfrm rot="10800000" flipV="1">
              <a:off x="3579421" y="4714041"/>
              <a:ext cx="112211" cy="946984"/>
            </a:xfrm>
            <a:prstGeom prst="curvedConnector3">
              <a:avLst>
                <a:gd name="adj1" fmla="val 303723"/>
              </a:avLst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krümmte Verbindung 15">
              <a:extLst>
                <a:ext uri="{FF2B5EF4-FFF2-40B4-BE49-F238E27FC236}">
                  <a16:creationId xmlns:a16="http://schemas.microsoft.com/office/drawing/2014/main" id="{AA82EAB9-01E2-C44E-8620-CBCBF24407C7}"/>
                </a:ext>
              </a:extLst>
            </p:cNvPr>
            <p:cNvCxnSpPr>
              <a:cxnSpLocks/>
              <a:stCxn id="9" idx="3"/>
              <a:endCxn id="10" idx="3"/>
            </p:cNvCxnSpPr>
            <p:nvPr/>
          </p:nvCxnSpPr>
          <p:spPr>
            <a:xfrm>
              <a:off x="4572000" y="4714041"/>
              <a:ext cx="112210" cy="946984"/>
            </a:xfrm>
            <a:prstGeom prst="curvedConnector3">
              <a:avLst>
                <a:gd name="adj1" fmla="val 303725"/>
              </a:avLst>
            </a:prstGeom>
            <a:ln>
              <a:solidFill>
                <a:srgbClr val="032E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feld 23">
            <a:extLst>
              <a:ext uri="{FF2B5EF4-FFF2-40B4-BE49-F238E27FC236}">
                <a16:creationId xmlns:a16="http://schemas.microsoft.com/office/drawing/2014/main" id="{6AA4422F-1BDE-3A4D-A4FF-F2C8C4DEB8AA}"/>
              </a:ext>
            </a:extLst>
          </p:cNvPr>
          <p:cNvSpPr txBox="1"/>
          <p:nvPr/>
        </p:nvSpPr>
        <p:spPr>
          <a:xfrm>
            <a:off x="433675" y="4635436"/>
            <a:ext cx="2965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1) (</a:t>
            </a:r>
            <a:r>
              <a:rPr lang="de-DE" dirty="0" err="1"/>
              <a:t>Baltag</a:t>
            </a:r>
            <a:r>
              <a:rPr lang="de-DE" dirty="0"/>
              <a:t> et al., 1998)</a:t>
            </a:r>
          </a:p>
          <a:p>
            <a:r>
              <a:rPr lang="de-DE" dirty="0"/>
              <a:t>2) (van </a:t>
            </a:r>
            <a:r>
              <a:rPr lang="de-DE" dirty="0" err="1"/>
              <a:t>Ditmarsch</a:t>
            </a:r>
            <a:r>
              <a:rPr lang="de-DE" dirty="0"/>
              <a:t> et al, 2007)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106DF18-CF8B-0F47-8760-BA8A6299CA2E}"/>
              </a:ext>
            </a:extLst>
          </p:cNvPr>
          <p:cNvGrpSpPr/>
          <p:nvPr/>
        </p:nvGrpSpPr>
        <p:grpSpPr>
          <a:xfrm>
            <a:off x="6238500" y="2652593"/>
            <a:ext cx="2214324" cy="1566982"/>
            <a:chOff x="5913110" y="4178724"/>
            <a:chExt cx="2214324" cy="1566982"/>
          </a:xfrm>
        </p:grpSpPr>
        <p:cxnSp>
          <p:nvCxnSpPr>
            <p:cNvPr id="20" name="Gerade Verbindung mit Pfeil 19">
              <a:extLst>
                <a:ext uri="{FF2B5EF4-FFF2-40B4-BE49-F238E27FC236}">
                  <a16:creationId xmlns:a16="http://schemas.microsoft.com/office/drawing/2014/main" id="{D64135B6-BA1B-DA43-BA3D-611CD15BCCEC}"/>
                </a:ext>
              </a:extLst>
            </p:cNvPr>
            <p:cNvCxnSpPr>
              <a:cxnSpLocks/>
              <a:stCxn id="3" idx="2"/>
              <a:endCxn id="5" idx="0"/>
            </p:cNvCxnSpPr>
            <p:nvPr/>
          </p:nvCxnSpPr>
          <p:spPr>
            <a:xfrm>
              <a:off x="7020272" y="4825055"/>
              <a:ext cx="0" cy="274320"/>
            </a:xfrm>
            <a:prstGeom prst="straightConnector1">
              <a:avLst/>
            </a:prstGeom>
            <a:ln>
              <a:solidFill>
                <a:srgbClr val="032EF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feld 2">
                  <a:extLst>
                    <a:ext uri="{FF2B5EF4-FFF2-40B4-BE49-F238E27FC236}">
                      <a16:creationId xmlns:a16="http://schemas.microsoft.com/office/drawing/2014/main" id="{2CE8760C-41C8-D443-B948-D8C5BE31DB40}"/>
                    </a:ext>
                  </a:extLst>
                </p:cNvPr>
                <p:cNvSpPr txBox="1"/>
                <p:nvPr/>
              </p:nvSpPr>
              <p:spPr>
                <a:xfrm>
                  <a:off x="5913110" y="4178724"/>
                  <a:ext cx="2214324" cy="6463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/>
                    <a:t>pre: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has</m:t>
                      </m:r>
                      <m:r>
                        <a:rPr lang="de-DE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5⋄</m:t>
                      </m:r>
                    </m:oMath>
                  </a14:m>
                  <a:endParaRPr lang="de-DE" dirty="0"/>
                </a:p>
                <a:p>
                  <a:r>
                    <a:rPr lang="de-DE" dirty="0" err="1"/>
                    <a:t>post</a:t>
                  </a:r>
                  <a:r>
                    <a:rPr lang="de-DE" dirty="0"/>
                    <a:t>: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has</m:t>
                      </m:r>
                      <m:r>
                        <a:rPr lang="de-DE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5⋄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𝑓𝑎𝑙𝑠𝑒</m:t>
                      </m:r>
                    </m:oMath>
                  </a14:m>
                  <a:r>
                    <a:rPr lang="de-DE" dirty="0"/>
                    <a:t> </a:t>
                  </a:r>
                </a:p>
              </p:txBody>
            </p:sp>
          </mc:Choice>
          <mc:Fallback xmlns="">
            <p:sp>
              <p:nvSpPr>
                <p:cNvPr id="3" name="Textfeld 2">
                  <a:extLst>
                    <a:ext uri="{FF2B5EF4-FFF2-40B4-BE49-F238E27FC236}">
                      <a16:creationId xmlns:a16="http://schemas.microsoft.com/office/drawing/2014/main" id="{2CE8760C-41C8-D443-B948-D8C5BE31DB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3110" y="4178724"/>
                  <a:ext cx="2214324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1695" t="-3774" b="-1132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hteck 4">
                  <a:extLst>
                    <a:ext uri="{FF2B5EF4-FFF2-40B4-BE49-F238E27FC236}">
                      <a16:creationId xmlns:a16="http://schemas.microsoft.com/office/drawing/2014/main" id="{09C1611C-289E-AD47-AE2D-C0BF3002A671}"/>
                    </a:ext>
                  </a:extLst>
                </p:cNvPr>
                <p:cNvSpPr/>
                <p:nvPr/>
              </p:nvSpPr>
              <p:spPr>
                <a:xfrm>
                  <a:off x="6321788" y="5099375"/>
                  <a:ext cx="1396968" cy="64633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de-DE" dirty="0" err="1"/>
                    <a:t>pre</a:t>
                  </a:r>
                  <a:r>
                    <a:rPr lang="de-DE" dirty="0"/>
                    <a:t>: </a:t>
                  </a:r>
                  <a14:m>
                    <m:oMath xmlns:m="http://schemas.openxmlformats.org/officeDocument/2006/math">
                      <m:r>
                        <a:rPr lang="de-DE" i="1" dirty="0">
                          <a:latin typeface="Cambria Math" panose="02040503050406030204" pitchFamily="18" charset="0"/>
                        </a:rPr>
                        <m:t>𝑡𝑟𝑢𝑒</m:t>
                      </m:r>
                    </m:oMath>
                  </a14:m>
                  <a:endParaRPr lang="de-DE" dirty="0"/>
                </a:p>
                <a:p>
                  <a:r>
                    <a:rPr lang="de-DE" dirty="0" err="1"/>
                    <a:t>post</a:t>
                  </a:r>
                  <a:r>
                    <a:rPr lang="de-DE" dirty="0"/>
                    <a:t>:  - </a:t>
                  </a:r>
                </a:p>
              </p:txBody>
            </p:sp>
          </mc:Choice>
          <mc:Fallback xmlns="">
            <p:sp>
              <p:nvSpPr>
                <p:cNvPr id="5" name="Rechteck 4">
                  <a:extLst>
                    <a:ext uri="{FF2B5EF4-FFF2-40B4-BE49-F238E27FC236}">
                      <a16:creationId xmlns:a16="http://schemas.microsoft.com/office/drawing/2014/main" id="{09C1611C-289E-AD47-AE2D-C0BF3002A6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1788" y="5099375"/>
                  <a:ext cx="1396968" cy="646331"/>
                </a:xfrm>
                <a:prstGeom prst="rect">
                  <a:avLst/>
                </a:prstGeom>
                <a:blipFill>
                  <a:blip r:embed="rId6"/>
                  <a:stretch>
                    <a:fillRect l="-2655" t="-1887" b="-1320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EBC4E32E-0C7F-A848-B616-9930194BB4D1}"/>
                  </a:ext>
                </a:extLst>
              </p:cNvPr>
              <p:cNvSpPr txBox="1"/>
              <p:nvPr/>
            </p:nvSpPr>
            <p:spPr>
              <a:xfrm>
                <a:off x="5756124" y="4635436"/>
                <a:ext cx="303801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Action: </a:t>
                </a:r>
                <a:r>
                  <a:rPr lang="de-DE" dirty="0" err="1"/>
                  <a:t>Privately</a:t>
                </a:r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dirty="0" err="1"/>
                  <a:t>announce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red</a:t>
                </a:r>
                <a:r>
                  <a:rPr lang="de-DE" dirty="0"/>
                  <a:t> </a:t>
                </a:r>
                <a:r>
                  <a:rPr lang="de-DE" dirty="0" err="1"/>
                  <a:t>agent</a:t>
                </a:r>
                <a:br>
                  <a:rPr lang="de-DE" dirty="0"/>
                </a:br>
                <a:r>
                  <a:rPr lang="de-DE" dirty="0" err="1"/>
                  <a:t>removement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 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5⋄</m:t>
                    </m:r>
                  </m:oMath>
                </a14:m>
                <a:endParaRPr lang="de-DE" dirty="0">
                  <a:solidFill>
                    <a:srgbClr val="032EF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>
                    <a:solidFill>
                      <a:srgbClr val="032EF0"/>
                    </a:solidFill>
                  </a:rPr>
                  <a:t>blue</a:t>
                </a:r>
                <a:r>
                  <a:rPr lang="de-DE" dirty="0"/>
                  <a:t> </a:t>
                </a:r>
                <a:r>
                  <a:rPr lang="de-DE" dirty="0" err="1">
                    <a:solidFill>
                      <a:srgbClr val="032EF0"/>
                    </a:solidFill>
                  </a:rPr>
                  <a:t>agent</a:t>
                </a:r>
                <a:r>
                  <a:rPr lang="de-DE" dirty="0"/>
                  <a:t> </a:t>
                </a:r>
                <a:r>
                  <a:rPr lang="de-DE" dirty="0" err="1"/>
                  <a:t>does</a:t>
                </a:r>
                <a:r>
                  <a:rPr lang="de-DE" dirty="0"/>
                  <a:t> not </a:t>
                </a:r>
                <a:r>
                  <a:rPr lang="de-DE" dirty="0" err="1"/>
                  <a:t>know</a:t>
                </a:r>
                <a:r>
                  <a:rPr lang="de-DE" dirty="0"/>
                  <a:t> </a:t>
                </a:r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EBC4E32E-0C7F-A848-B616-9930194BB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124" y="4635436"/>
                <a:ext cx="3038011" cy="1200329"/>
              </a:xfrm>
              <a:prstGeom prst="rect">
                <a:avLst/>
              </a:prstGeom>
              <a:blipFill>
                <a:blip r:embed="rId7"/>
                <a:stretch>
                  <a:fillRect l="-1250" t="-2083" b="-8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C130E328-0237-9846-96E9-2525044012FD}"/>
                  </a:ext>
                </a:extLst>
              </p:cNvPr>
              <p:cNvSpPr txBox="1"/>
              <p:nvPr/>
            </p:nvSpPr>
            <p:spPr>
              <a:xfrm>
                <a:off x="4081182" y="1604128"/>
                <a:ext cx="880369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h𝑎𝑠</m:t>
                      </m:r>
                      <m:r>
                        <a:rPr lang="de-DE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5⋄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C130E328-0237-9846-96E9-252504401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182" y="1604128"/>
                <a:ext cx="88036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feld 31">
            <a:extLst>
              <a:ext uri="{FF2B5EF4-FFF2-40B4-BE49-F238E27FC236}">
                <a16:creationId xmlns:a16="http://schemas.microsoft.com/office/drawing/2014/main" id="{BAFCDE28-D77C-C044-A9D5-366632711AC3}"/>
              </a:ext>
            </a:extLst>
          </p:cNvPr>
          <p:cNvSpPr txBox="1"/>
          <p:nvPr/>
        </p:nvSpPr>
        <p:spPr>
          <a:xfrm>
            <a:off x="433675" y="5477470"/>
            <a:ext cx="4349268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Note: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Start </a:t>
            </a:r>
            <a:r>
              <a:rPr lang="de-DE" dirty="0" err="1"/>
              <a:t>states</a:t>
            </a:r>
            <a:r>
              <a:rPr lang="de-DE" dirty="0"/>
              <a:t> </a:t>
            </a:r>
            <a:r>
              <a:rPr lang="de-DE" dirty="0" err="1"/>
              <a:t>filled</a:t>
            </a:r>
            <a:r>
              <a:rPr lang="de-DE" dirty="0"/>
              <a:t> </a:t>
            </a:r>
            <a:r>
              <a:rPr lang="de-DE" dirty="0" err="1"/>
              <a:t>white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Implicit</a:t>
            </a:r>
            <a:r>
              <a:rPr lang="de-DE" dirty="0"/>
              <a:t> </a:t>
            </a:r>
            <a:r>
              <a:rPr lang="de-DE" dirty="0" err="1"/>
              <a:t>self</a:t>
            </a:r>
            <a:r>
              <a:rPr lang="de-DE" dirty="0"/>
              <a:t> </a:t>
            </a:r>
            <a:r>
              <a:rPr lang="de-DE" dirty="0" err="1"/>
              <a:t>loops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red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blue</a:t>
            </a:r>
            <a:r>
              <a:rPr lang="de-DE" dirty="0"/>
              <a:t> </a:t>
            </a:r>
            <a:r>
              <a:rPr lang="de-DE" dirty="0" err="1"/>
              <a:t>agent</a:t>
            </a:r>
            <a:endParaRPr lang="de-DE" dirty="0"/>
          </a:p>
        </p:txBody>
      </p: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AFA03A78-8CDF-C742-A126-5B0CB2C782C3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3635896" y="1788794"/>
            <a:ext cx="44528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54AE50BE-4216-E045-8C92-BB39C13EC325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4592285" y="2652593"/>
            <a:ext cx="0" cy="3449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437D7533-56CF-A34E-915F-3C591F402274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7345662" y="2307692"/>
            <a:ext cx="0" cy="3449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59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88DA9A-EFD3-DC4A-B051-7A47C5C7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Computing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: </a:t>
            </a:r>
            <a:r>
              <a:rPr lang="de-DE" dirty="0" err="1"/>
              <a:t>product</a:t>
            </a:r>
            <a:r>
              <a:rPr lang="de-DE" dirty="0"/>
              <a:t> update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41D4B2B-76A9-B743-9925-46A734863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graphicFrame>
        <p:nvGraphicFramePr>
          <p:cNvPr id="8" name="Tabelle 8">
            <a:extLst>
              <a:ext uri="{FF2B5EF4-FFF2-40B4-BE49-F238E27FC236}">
                <a16:creationId xmlns:a16="http://schemas.microsoft.com/office/drawing/2014/main" id="{FE420E3D-01AB-F24E-85F4-29E6BB30D1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047624"/>
              </p:ext>
            </p:extLst>
          </p:nvPr>
        </p:nvGraphicFramePr>
        <p:xfrm>
          <a:off x="117881" y="1302782"/>
          <a:ext cx="8846730" cy="407043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33839">
                  <a:extLst>
                    <a:ext uri="{9D8B030D-6E8A-4147-A177-3AD203B41FA5}">
                      <a16:colId xmlns:a16="http://schemas.microsoft.com/office/drawing/2014/main" val="2628468317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11202980"/>
                    </a:ext>
                  </a:extLst>
                </a:gridCol>
                <a:gridCol w="4392611">
                  <a:extLst>
                    <a:ext uri="{9D8B030D-6E8A-4147-A177-3AD203B41FA5}">
                      <a16:colId xmlns:a16="http://schemas.microsoft.com/office/drawing/2014/main" val="4127170618"/>
                    </a:ext>
                  </a:extLst>
                </a:gridCol>
              </a:tblGrid>
              <a:tr h="365938">
                <a:tc>
                  <a:txBody>
                    <a:bodyPr/>
                    <a:lstStyle/>
                    <a:p>
                      <a:r>
                        <a:rPr lang="de-DE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Next 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339443"/>
                  </a:ext>
                </a:extLst>
              </a:tr>
              <a:tr h="365938">
                <a:tc>
                  <a:txBody>
                    <a:bodyPr/>
                    <a:lstStyle/>
                    <a:p>
                      <a:r>
                        <a:rPr lang="de-DE" dirty="0"/>
                        <a:t>(</a:t>
                      </a:r>
                      <a:r>
                        <a:rPr lang="de-DE" dirty="0" err="1"/>
                        <a:t>epistemic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model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(</a:t>
                      </a:r>
                      <a:r>
                        <a:rPr lang="de-DE" dirty="0" err="1"/>
                        <a:t>event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model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(</a:t>
                      </a:r>
                      <a:r>
                        <a:rPr lang="de-DE" dirty="0" err="1"/>
                        <a:t>updated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epistemic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model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312130"/>
                  </a:ext>
                </a:extLst>
              </a:tr>
              <a:tr h="333855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8126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8BAF9CE6-6A15-E744-ADA1-C7959F1ABC00}"/>
                  </a:ext>
                </a:extLst>
              </p:cNvPr>
              <p:cNvSpPr txBox="1"/>
              <p:nvPr/>
            </p:nvSpPr>
            <p:spPr>
              <a:xfrm>
                <a:off x="4691346" y="2482810"/>
                <a:ext cx="110479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¬ </m:t>
                      </m:r>
                      <m:r>
                        <a:rPr lang="de-DE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h𝑎𝑠</m:t>
                      </m:r>
                      <m:r>
                        <a:rPr lang="de-DE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5⋄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8BAF9CE6-6A15-E744-ADA1-C7959F1AB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346" y="2482810"/>
                <a:ext cx="1104790" cy="369332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9D5AF5BD-58F0-B74A-8649-C71418881C03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5796136" y="2667476"/>
            <a:ext cx="1224136" cy="0"/>
          </a:xfrm>
          <a:prstGeom prst="straightConnector1">
            <a:avLst/>
          </a:prstGeom>
          <a:ln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F38D2C81-8C87-6945-8BC0-4B6511F7EB10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5796136" y="2667476"/>
            <a:ext cx="1148419" cy="946984"/>
          </a:xfrm>
          <a:prstGeom prst="straightConnector1">
            <a:avLst/>
          </a:prstGeom>
          <a:ln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B4732C12-089B-8642-B4D4-D10924369227}"/>
              </a:ext>
            </a:extLst>
          </p:cNvPr>
          <p:cNvGrpSpPr/>
          <p:nvPr/>
        </p:nvGrpSpPr>
        <p:grpSpPr>
          <a:xfrm>
            <a:off x="479063" y="2702202"/>
            <a:ext cx="1104790" cy="1316316"/>
            <a:chOff x="3579420" y="4529375"/>
            <a:chExt cx="1104790" cy="131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feld 20">
                  <a:extLst>
                    <a:ext uri="{FF2B5EF4-FFF2-40B4-BE49-F238E27FC236}">
                      <a16:creationId xmlns:a16="http://schemas.microsoft.com/office/drawing/2014/main" id="{3E1B9E23-BCB8-0F48-85CF-4C2234C38772}"/>
                    </a:ext>
                  </a:extLst>
                </p:cNvPr>
                <p:cNvSpPr txBox="1"/>
                <p:nvPr/>
              </p:nvSpPr>
              <p:spPr>
                <a:xfrm>
                  <a:off x="3691631" y="4529375"/>
                  <a:ext cx="880369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h𝑎𝑠</m:t>
                        </m:r>
                        <m:r>
                          <a:rPr lang="de-DE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5⋄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1" name="Textfeld 20">
                  <a:extLst>
                    <a:ext uri="{FF2B5EF4-FFF2-40B4-BE49-F238E27FC236}">
                      <a16:creationId xmlns:a16="http://schemas.microsoft.com/office/drawing/2014/main" id="{3E1B9E23-BCB8-0F48-85CF-4C2234C387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1631" y="4529375"/>
                  <a:ext cx="880369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feld 21">
                  <a:extLst>
                    <a:ext uri="{FF2B5EF4-FFF2-40B4-BE49-F238E27FC236}">
                      <a16:creationId xmlns:a16="http://schemas.microsoft.com/office/drawing/2014/main" id="{1C761408-D300-5549-97BA-C4F91D749853}"/>
                    </a:ext>
                  </a:extLst>
                </p:cNvPr>
                <p:cNvSpPr txBox="1"/>
                <p:nvPr/>
              </p:nvSpPr>
              <p:spPr>
                <a:xfrm>
                  <a:off x="3579420" y="5476359"/>
                  <a:ext cx="1104790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¬ </m:t>
                        </m:r>
                        <m:r>
                          <a:rPr lang="de-D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h𝑎𝑠</m:t>
                        </m:r>
                        <m:r>
                          <a:rPr lang="de-DE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5⋄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2" name="Textfeld 21">
                  <a:extLst>
                    <a:ext uri="{FF2B5EF4-FFF2-40B4-BE49-F238E27FC236}">
                      <a16:creationId xmlns:a16="http://schemas.microsoft.com/office/drawing/2014/main" id="{1C761408-D300-5549-97BA-C4F91D7498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9420" y="5476359"/>
                  <a:ext cx="1104790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6667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Gekrümmte Verbindung 22">
              <a:extLst>
                <a:ext uri="{FF2B5EF4-FFF2-40B4-BE49-F238E27FC236}">
                  <a16:creationId xmlns:a16="http://schemas.microsoft.com/office/drawing/2014/main" id="{9EB0A17B-4074-F046-9106-8BE70D6A64F8}"/>
                </a:ext>
              </a:extLst>
            </p:cNvPr>
            <p:cNvCxnSpPr>
              <a:stCxn id="21" idx="1"/>
              <a:endCxn id="22" idx="1"/>
            </p:cNvCxnSpPr>
            <p:nvPr/>
          </p:nvCxnSpPr>
          <p:spPr>
            <a:xfrm rot="10800000" flipV="1">
              <a:off x="3579421" y="4714041"/>
              <a:ext cx="112211" cy="946984"/>
            </a:xfrm>
            <a:prstGeom prst="curvedConnector3">
              <a:avLst>
                <a:gd name="adj1" fmla="val 303723"/>
              </a:avLst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krümmte Verbindung 26">
              <a:extLst>
                <a:ext uri="{FF2B5EF4-FFF2-40B4-BE49-F238E27FC236}">
                  <a16:creationId xmlns:a16="http://schemas.microsoft.com/office/drawing/2014/main" id="{104E1261-2C01-6340-89BF-873C63CF8377}"/>
                </a:ext>
              </a:extLst>
            </p:cNvPr>
            <p:cNvCxnSpPr>
              <a:cxnSpLocks/>
              <a:stCxn id="21" idx="3"/>
              <a:endCxn id="22" idx="3"/>
            </p:cNvCxnSpPr>
            <p:nvPr/>
          </p:nvCxnSpPr>
          <p:spPr>
            <a:xfrm>
              <a:off x="4572000" y="4714041"/>
              <a:ext cx="112210" cy="946984"/>
            </a:xfrm>
            <a:prstGeom prst="curvedConnector3">
              <a:avLst>
                <a:gd name="adj1" fmla="val 303725"/>
              </a:avLst>
            </a:prstGeom>
            <a:ln>
              <a:solidFill>
                <a:srgbClr val="032E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BA7A67F-D94E-B046-83D0-DEA52917B618}"/>
              </a:ext>
            </a:extLst>
          </p:cNvPr>
          <p:cNvGrpSpPr/>
          <p:nvPr/>
        </p:nvGrpSpPr>
        <p:grpSpPr>
          <a:xfrm>
            <a:off x="2123728" y="2482810"/>
            <a:ext cx="2214324" cy="1947756"/>
            <a:chOff x="5917117" y="3797950"/>
            <a:chExt cx="2214324" cy="1947756"/>
          </a:xfrm>
        </p:grpSpPr>
        <p:cxnSp>
          <p:nvCxnSpPr>
            <p:cNvPr id="29" name="Gerade Verbindung mit Pfeil 28">
              <a:extLst>
                <a:ext uri="{FF2B5EF4-FFF2-40B4-BE49-F238E27FC236}">
                  <a16:creationId xmlns:a16="http://schemas.microsoft.com/office/drawing/2014/main" id="{BB0E23C7-2EE3-654D-80C9-5F6A3D5A2C99}"/>
                </a:ext>
              </a:extLst>
            </p:cNvPr>
            <p:cNvCxnSpPr>
              <a:cxnSpLocks/>
              <a:stCxn id="30" idx="2"/>
            </p:cNvCxnSpPr>
            <p:nvPr/>
          </p:nvCxnSpPr>
          <p:spPr>
            <a:xfrm flipH="1">
              <a:off x="7020272" y="4444281"/>
              <a:ext cx="4007" cy="655094"/>
            </a:xfrm>
            <a:prstGeom prst="straightConnector1">
              <a:avLst/>
            </a:prstGeom>
            <a:ln>
              <a:solidFill>
                <a:srgbClr val="032EF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feld 29">
                  <a:extLst>
                    <a:ext uri="{FF2B5EF4-FFF2-40B4-BE49-F238E27FC236}">
                      <a16:creationId xmlns:a16="http://schemas.microsoft.com/office/drawing/2014/main" id="{90A0A7E6-53D5-AD4B-8171-1627DAD1EDB4}"/>
                    </a:ext>
                  </a:extLst>
                </p:cNvPr>
                <p:cNvSpPr txBox="1"/>
                <p:nvPr/>
              </p:nvSpPr>
              <p:spPr>
                <a:xfrm>
                  <a:off x="5917117" y="3797950"/>
                  <a:ext cx="2214324" cy="6463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de-DE" dirty="0"/>
                    <a:t>pre: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has</m:t>
                      </m:r>
                      <m:r>
                        <a:rPr lang="de-DE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5⋄</m:t>
                      </m:r>
                    </m:oMath>
                  </a14:m>
                  <a:endParaRPr lang="de-DE" dirty="0"/>
                </a:p>
                <a:p>
                  <a:r>
                    <a:rPr lang="de-DE" dirty="0" err="1"/>
                    <a:t>post</a:t>
                  </a:r>
                  <a:r>
                    <a:rPr lang="de-DE" dirty="0"/>
                    <a:t>: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has</m:t>
                      </m:r>
                      <m:r>
                        <a:rPr lang="de-DE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5⋄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de-DE" i="1" dirty="0">
                          <a:latin typeface="Cambria Math" panose="02040503050406030204" pitchFamily="18" charset="0"/>
                        </a:rPr>
                        <m:t>𝑓𝑎𝑙𝑠𝑒</m:t>
                      </m:r>
                    </m:oMath>
                  </a14:m>
                  <a:r>
                    <a:rPr lang="de-DE" dirty="0"/>
                    <a:t> </a:t>
                  </a:r>
                </a:p>
              </p:txBody>
            </p:sp>
          </mc:Choice>
          <mc:Fallback xmlns="">
            <p:sp>
              <p:nvSpPr>
                <p:cNvPr id="30" name="Textfeld 29">
                  <a:extLst>
                    <a:ext uri="{FF2B5EF4-FFF2-40B4-BE49-F238E27FC236}">
                      <a16:creationId xmlns:a16="http://schemas.microsoft.com/office/drawing/2014/main" id="{90A0A7E6-53D5-AD4B-8171-1627DAD1ED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7117" y="3797950"/>
                  <a:ext cx="2214324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1695" t="-1887" b="-1320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hteck 30">
                  <a:extLst>
                    <a:ext uri="{FF2B5EF4-FFF2-40B4-BE49-F238E27FC236}">
                      <a16:creationId xmlns:a16="http://schemas.microsoft.com/office/drawing/2014/main" id="{CF5BFD75-9FFC-464D-891B-AD9F594211D4}"/>
                    </a:ext>
                  </a:extLst>
                </p:cNvPr>
                <p:cNvSpPr/>
                <p:nvPr/>
              </p:nvSpPr>
              <p:spPr>
                <a:xfrm>
                  <a:off x="6321788" y="5099375"/>
                  <a:ext cx="1396968" cy="64633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de-DE" dirty="0" err="1"/>
                    <a:t>pre</a:t>
                  </a:r>
                  <a:r>
                    <a:rPr lang="de-DE" dirty="0"/>
                    <a:t>: </a:t>
                  </a:r>
                  <a14:m>
                    <m:oMath xmlns:m="http://schemas.openxmlformats.org/officeDocument/2006/math">
                      <m:r>
                        <a:rPr lang="de-DE" i="1" dirty="0">
                          <a:latin typeface="Cambria Math" panose="02040503050406030204" pitchFamily="18" charset="0"/>
                        </a:rPr>
                        <m:t>𝑡𝑟𝑢𝑒</m:t>
                      </m:r>
                    </m:oMath>
                  </a14:m>
                  <a:endParaRPr lang="de-DE" dirty="0"/>
                </a:p>
                <a:p>
                  <a:r>
                    <a:rPr lang="de-DE" dirty="0" err="1"/>
                    <a:t>post</a:t>
                  </a:r>
                  <a:r>
                    <a:rPr lang="de-DE" dirty="0"/>
                    <a:t>:  - </a:t>
                  </a:r>
                </a:p>
              </p:txBody>
            </p:sp>
          </mc:Choice>
          <mc:Fallback xmlns="">
            <p:sp>
              <p:nvSpPr>
                <p:cNvPr id="31" name="Rechteck 30">
                  <a:extLst>
                    <a:ext uri="{FF2B5EF4-FFF2-40B4-BE49-F238E27FC236}">
                      <a16:creationId xmlns:a16="http://schemas.microsoft.com/office/drawing/2014/main" id="{CF5BFD75-9FFC-464D-891B-AD9F594211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1788" y="5099375"/>
                  <a:ext cx="1396968" cy="646331"/>
                </a:xfrm>
                <a:prstGeom prst="rect">
                  <a:avLst/>
                </a:prstGeom>
                <a:blipFill>
                  <a:blip r:embed="rId6"/>
                  <a:stretch>
                    <a:fillRect l="-3571" t="-3774" b="-1132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318F0DCB-68BF-6540-AE78-83BABA7A600C}"/>
              </a:ext>
            </a:extLst>
          </p:cNvPr>
          <p:cNvGrpSpPr/>
          <p:nvPr/>
        </p:nvGrpSpPr>
        <p:grpSpPr>
          <a:xfrm>
            <a:off x="7333265" y="2480837"/>
            <a:ext cx="1104790" cy="1316316"/>
            <a:chOff x="3579420" y="4529375"/>
            <a:chExt cx="1104790" cy="131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feld 32">
                  <a:extLst>
                    <a:ext uri="{FF2B5EF4-FFF2-40B4-BE49-F238E27FC236}">
                      <a16:creationId xmlns:a16="http://schemas.microsoft.com/office/drawing/2014/main" id="{A0916E3E-D69E-4F48-8FA3-2F7E04B6F1DF}"/>
                    </a:ext>
                  </a:extLst>
                </p:cNvPr>
                <p:cNvSpPr txBox="1"/>
                <p:nvPr/>
              </p:nvSpPr>
              <p:spPr>
                <a:xfrm>
                  <a:off x="3691631" y="4529375"/>
                  <a:ext cx="880369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h𝑎𝑠</m:t>
                        </m:r>
                        <m:r>
                          <a:rPr lang="de-DE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5⋄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33" name="Textfeld 32">
                  <a:extLst>
                    <a:ext uri="{FF2B5EF4-FFF2-40B4-BE49-F238E27FC236}">
                      <a16:creationId xmlns:a16="http://schemas.microsoft.com/office/drawing/2014/main" id="{A0916E3E-D69E-4F48-8FA3-2F7E04B6F1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1631" y="4529375"/>
                  <a:ext cx="88036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feld 33">
                  <a:extLst>
                    <a:ext uri="{FF2B5EF4-FFF2-40B4-BE49-F238E27FC236}">
                      <a16:creationId xmlns:a16="http://schemas.microsoft.com/office/drawing/2014/main" id="{E116A234-58E0-664C-BB36-58E7D2A56667}"/>
                    </a:ext>
                  </a:extLst>
                </p:cNvPr>
                <p:cNvSpPr txBox="1"/>
                <p:nvPr/>
              </p:nvSpPr>
              <p:spPr>
                <a:xfrm>
                  <a:off x="3579420" y="5476359"/>
                  <a:ext cx="1104790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¬ </m:t>
                        </m:r>
                        <m:r>
                          <a:rPr lang="de-DE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h𝑎𝑠</m:t>
                        </m:r>
                        <m:r>
                          <a:rPr lang="de-DE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5⋄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34" name="Textfeld 33">
                  <a:extLst>
                    <a:ext uri="{FF2B5EF4-FFF2-40B4-BE49-F238E27FC236}">
                      <a16:creationId xmlns:a16="http://schemas.microsoft.com/office/drawing/2014/main" id="{E116A234-58E0-664C-BB36-58E7D2A566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9420" y="5476359"/>
                  <a:ext cx="1104790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2903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Gekrümmte Verbindung 34">
              <a:extLst>
                <a:ext uri="{FF2B5EF4-FFF2-40B4-BE49-F238E27FC236}">
                  <a16:creationId xmlns:a16="http://schemas.microsoft.com/office/drawing/2014/main" id="{28B4640E-CBF9-F347-982A-46DCC13E8F0D}"/>
                </a:ext>
              </a:extLst>
            </p:cNvPr>
            <p:cNvCxnSpPr>
              <a:stCxn id="33" idx="1"/>
              <a:endCxn id="34" idx="1"/>
            </p:cNvCxnSpPr>
            <p:nvPr/>
          </p:nvCxnSpPr>
          <p:spPr>
            <a:xfrm rot="10800000" flipV="1">
              <a:off x="3579421" y="4714041"/>
              <a:ext cx="112211" cy="946984"/>
            </a:xfrm>
            <a:prstGeom prst="curvedConnector3">
              <a:avLst>
                <a:gd name="adj1" fmla="val 303723"/>
              </a:avLst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krümmte Verbindung 35">
              <a:extLst>
                <a:ext uri="{FF2B5EF4-FFF2-40B4-BE49-F238E27FC236}">
                  <a16:creationId xmlns:a16="http://schemas.microsoft.com/office/drawing/2014/main" id="{8D9C8FD2-2A28-0343-ABF1-875DAD33AF7D}"/>
                </a:ext>
              </a:extLst>
            </p:cNvPr>
            <p:cNvCxnSpPr>
              <a:cxnSpLocks/>
              <a:stCxn id="33" idx="3"/>
              <a:endCxn id="34" idx="3"/>
            </p:cNvCxnSpPr>
            <p:nvPr/>
          </p:nvCxnSpPr>
          <p:spPr>
            <a:xfrm>
              <a:off x="4572000" y="4714041"/>
              <a:ext cx="112210" cy="946984"/>
            </a:xfrm>
            <a:prstGeom prst="curvedConnector3">
              <a:avLst>
                <a:gd name="adj1" fmla="val 303725"/>
              </a:avLst>
            </a:prstGeom>
            <a:ln>
              <a:solidFill>
                <a:srgbClr val="032E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310AE6B6-BEB9-9A43-858D-D3367371522C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1031459" y="2348880"/>
            <a:ext cx="0" cy="3533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E20E81C6-3C2B-3945-A2EB-F88B3DE0FFCF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3230890" y="2204864"/>
            <a:ext cx="0" cy="2779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8CF09B98-D299-9A40-B2FC-83B3B4108922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5243741" y="2204864"/>
            <a:ext cx="0" cy="2779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033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1DAD9B2-128E-F74C-B486-522F5B4DD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syntactic</a:t>
            </a:r>
            <a:r>
              <a:rPr lang="de-DE" dirty="0"/>
              <a:t> </a:t>
            </a:r>
            <a:r>
              <a:rPr lang="de-DE" dirty="0" err="1"/>
              <a:t>specifications</a:t>
            </a:r>
            <a:r>
              <a:rPr lang="de-DE" dirty="0"/>
              <a:t>/</a:t>
            </a:r>
            <a:r>
              <a:rPr lang="de-DE" dirty="0" err="1"/>
              <a:t>logics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le 5">
                <a:extLst>
                  <a:ext uri="{FF2B5EF4-FFF2-40B4-BE49-F238E27FC236}">
                    <a16:creationId xmlns:a16="http://schemas.microsoft.com/office/drawing/2014/main" id="{A87B016E-89A8-A046-BE9C-9358623AEA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3144477"/>
                  </p:ext>
                </p:extLst>
              </p:nvPr>
            </p:nvGraphicFramePr>
            <p:xfrm>
              <a:off x="1043608" y="1412776"/>
              <a:ext cx="7368480" cy="449072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684240">
                      <a:extLst>
                        <a:ext uri="{9D8B030D-6E8A-4147-A177-3AD203B41FA5}">
                          <a16:colId xmlns:a16="http://schemas.microsoft.com/office/drawing/2014/main" val="3078068112"/>
                        </a:ext>
                      </a:extLst>
                    </a:gridCol>
                    <a:gridCol w="3684240">
                      <a:extLst>
                        <a:ext uri="{9D8B030D-6E8A-4147-A177-3AD203B41FA5}">
                          <a16:colId xmlns:a16="http://schemas.microsoft.com/office/drawing/2014/main" val="2623347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Logic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Example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sentence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25943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Game </a:t>
                          </a:r>
                          <a:r>
                            <a:rPr lang="de-DE" dirty="0" err="1"/>
                            <a:t>description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language</a:t>
                          </a:r>
                          <a:endParaRPr lang="de-DE" dirty="0"/>
                        </a:p>
                        <a:p>
                          <a:r>
                            <a:rPr lang="de-DE" dirty="0"/>
                            <a:t>(Love et al. 2008), (</a:t>
                          </a:r>
                          <a:r>
                            <a:rPr lang="de-DE" dirty="0" err="1"/>
                            <a:t>Thielscher</a:t>
                          </a:r>
                          <a:r>
                            <a:rPr lang="de-DE" dirty="0"/>
                            <a:t>, 2017)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Agent a </a:t>
                          </a:r>
                          <a:r>
                            <a:rPr lang="de-DE" dirty="0" err="1"/>
                            <a:t>sees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the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game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position</a:t>
                          </a:r>
                          <a:endParaRPr lang="de-DE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29905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Flatland</a:t>
                          </a:r>
                          <a:r>
                            <a:rPr lang="de-DE" dirty="0"/>
                            <a:t> </a:t>
                          </a:r>
                        </a:p>
                        <a:p>
                          <a:r>
                            <a:rPr lang="de-DE" dirty="0"/>
                            <a:t>(</a:t>
                          </a:r>
                          <a:r>
                            <a:rPr lang="de-DE" dirty="0" err="1"/>
                            <a:t>Babiani</a:t>
                          </a:r>
                          <a:r>
                            <a:rPr lang="de-DE" dirty="0"/>
                            <a:t> et al, 2021), (</a:t>
                          </a:r>
                          <a:r>
                            <a:rPr lang="de-DE" dirty="0" err="1"/>
                            <a:t>Gasquet</a:t>
                          </a:r>
                          <a:r>
                            <a:rPr lang="de-DE" dirty="0"/>
                            <a:t> et al. 2014), (</a:t>
                          </a:r>
                          <a:r>
                            <a:rPr lang="de-DE" dirty="0" err="1"/>
                            <a:t>Gasquet</a:t>
                          </a:r>
                          <a:r>
                            <a:rPr lang="de-DE" dirty="0"/>
                            <a:t> et al, 2016),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Agent a </a:t>
                          </a:r>
                          <a:r>
                            <a:rPr lang="de-DE" dirty="0" err="1"/>
                            <a:t>sees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agent</a:t>
                          </a:r>
                          <a:r>
                            <a:rPr lang="de-DE" dirty="0"/>
                            <a:t> b</a:t>
                          </a:r>
                        </a:p>
                      </a:txBody>
                      <a:tcPr>
                        <a:solidFill>
                          <a:srgbClr val="FFC000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30535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Visibility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atoms</a:t>
                          </a:r>
                          <a:r>
                            <a:rPr lang="de-DE" dirty="0"/>
                            <a:t> (</a:t>
                          </a:r>
                          <a:r>
                            <a:rPr lang="de-DE" dirty="0" err="1"/>
                            <a:t>Charrier</a:t>
                          </a:r>
                          <a:r>
                            <a:rPr lang="de-DE" dirty="0"/>
                            <a:t> et al, 2016)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Agent a </a:t>
                          </a:r>
                          <a:r>
                            <a:rPr lang="de-DE" dirty="0" err="1"/>
                            <a:t>sees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truth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value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of</a:t>
                          </a:r>
                          <a:r>
                            <a:rPr lang="de-DE" dirty="0"/>
                            <a:t> p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1739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Paying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attention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to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public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announcements</a:t>
                          </a:r>
                          <a:r>
                            <a:rPr lang="de-DE" dirty="0"/>
                            <a:t> </a:t>
                          </a:r>
                        </a:p>
                        <a:p>
                          <a:r>
                            <a:rPr lang="de-DE" dirty="0"/>
                            <a:t>(</a:t>
                          </a:r>
                          <a:r>
                            <a:rPr lang="de-DE" dirty="0" err="1"/>
                            <a:t>Bolander</a:t>
                          </a:r>
                          <a:r>
                            <a:rPr lang="de-DE" dirty="0"/>
                            <a:t> et al, 2016)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𝑝𝑎𝑦𝐴𝑡𝑡</m:t>
                                </m:r>
                                <m:d>
                                  <m:d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!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rgbClr val="FFC000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65758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Asynchronous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announcements</a:t>
                          </a:r>
                          <a:r>
                            <a:rPr lang="de-DE" dirty="0"/>
                            <a:t> (Knight et al, 2019)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sz="1800" b="0" i="1" kern="1200" dirty="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800" b="0" i="1" kern="1200" dirty="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  <m:r>
                                      <a:rPr lang="de-DE" sz="1800" b="0" i="1" kern="1200" dirty="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!</m:t>
                                    </m:r>
                                  </m:e>
                                </m:d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sz="1800" b="0" i="1" kern="1200" dirty="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800" b="0" i="1" kern="1200" dirty="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𝑟𝑒𝑎</m:t>
                                    </m:r>
                                    <m:sSub>
                                      <m:sSubPr>
                                        <m:ctrlPr>
                                          <a:rPr lang="de-DE" sz="1800" b="0" i="1" kern="1200" dirty="0" smtClean="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800" b="0" i="1" kern="1200" dirty="0" smtClean="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de-DE" sz="1800" b="0" i="1" kern="1200" dirty="0" smtClean="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de-DE" sz="1800" b="0" i="1" kern="1200" dirty="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800" b="0" i="1" kern="1200" dirty="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sz="1800" b="0" i="1" kern="1200" dirty="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de-DE" sz="1800" b="0" i="1" kern="1200" dirty="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4292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Epistemic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gossip</a:t>
                          </a:r>
                          <a:endParaRPr lang="de-DE" dirty="0"/>
                        </a:p>
                        <a:p>
                          <a:r>
                            <a:rPr lang="de-DE" dirty="0"/>
                            <a:t>(</a:t>
                          </a:r>
                          <a:r>
                            <a:rPr lang="de-DE" dirty="0" err="1"/>
                            <a:t>Ditmarsch</a:t>
                          </a:r>
                          <a:r>
                            <a:rPr lang="de-DE" dirty="0"/>
                            <a:t> et al 2017)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i="1" dirty="0" err="1" smtClean="0">
                                        <a:latin typeface="Cambria Math" panose="02040503050406030204" pitchFamily="18" charset="0"/>
                                      </a:rPr>
                                      <m:t>𝑐𝑎𝑙</m:t>
                                    </m:r>
                                    <m:sSub>
                                      <m:sSubPr>
                                        <m:ctrlPr>
                                          <a:rPr lang="de-DE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i="1" dirty="0" err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de-DE" b="0" i="1" dirty="0" smtClean="0">
                                            <a:latin typeface="Cambria Math" panose="02040503050406030204" pitchFamily="18" charset="0"/>
                                          </a:rPr>
                                          <m:t>𝑎𝑏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de-DE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dirty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b="0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𝑠𝑒𝑐𝑟𝑒</m:t>
                                </m:r>
                                <m:sSub>
                                  <m:sSubPr>
                                    <m:ctrlPr>
                                      <a:rPr lang="de-DE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dirty="0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de-DE" b="0" i="1" dirty="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solidFill>
                          <a:srgbClr val="FFC000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5155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le 5">
                <a:extLst>
                  <a:ext uri="{FF2B5EF4-FFF2-40B4-BE49-F238E27FC236}">
                    <a16:creationId xmlns:a16="http://schemas.microsoft.com/office/drawing/2014/main" id="{A87B016E-89A8-A046-BE9C-9358623AEA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3144477"/>
                  </p:ext>
                </p:extLst>
              </p:nvPr>
            </p:nvGraphicFramePr>
            <p:xfrm>
              <a:off x="1043608" y="1412776"/>
              <a:ext cx="7368480" cy="449072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684240">
                      <a:extLst>
                        <a:ext uri="{9D8B030D-6E8A-4147-A177-3AD203B41FA5}">
                          <a16:colId xmlns:a16="http://schemas.microsoft.com/office/drawing/2014/main" val="3078068112"/>
                        </a:ext>
                      </a:extLst>
                    </a:gridCol>
                    <a:gridCol w="3684240">
                      <a:extLst>
                        <a:ext uri="{9D8B030D-6E8A-4147-A177-3AD203B41FA5}">
                          <a16:colId xmlns:a16="http://schemas.microsoft.com/office/drawing/2014/main" val="2623347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Logic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Example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sentence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259431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Game </a:t>
                          </a:r>
                          <a:r>
                            <a:rPr lang="de-DE" dirty="0" err="1"/>
                            <a:t>description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language</a:t>
                          </a:r>
                          <a:endParaRPr lang="de-DE" dirty="0"/>
                        </a:p>
                        <a:p>
                          <a:r>
                            <a:rPr lang="de-DE" dirty="0"/>
                            <a:t>(Love et al. 2008), (</a:t>
                          </a:r>
                          <a:r>
                            <a:rPr lang="de-DE" dirty="0" err="1"/>
                            <a:t>Thielscher</a:t>
                          </a:r>
                          <a:r>
                            <a:rPr lang="de-DE" dirty="0"/>
                            <a:t>, 2017)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Agent a </a:t>
                          </a:r>
                          <a:r>
                            <a:rPr lang="de-DE" dirty="0" err="1"/>
                            <a:t>sees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the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game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position</a:t>
                          </a:r>
                          <a:endParaRPr lang="de-DE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42990594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Flatland</a:t>
                          </a:r>
                          <a:r>
                            <a:rPr lang="de-DE" dirty="0"/>
                            <a:t> </a:t>
                          </a:r>
                        </a:p>
                        <a:p>
                          <a:r>
                            <a:rPr lang="de-DE" dirty="0"/>
                            <a:t>(</a:t>
                          </a:r>
                          <a:r>
                            <a:rPr lang="de-DE" dirty="0" err="1"/>
                            <a:t>Babiani</a:t>
                          </a:r>
                          <a:r>
                            <a:rPr lang="de-DE" dirty="0"/>
                            <a:t> et al, 2021), (</a:t>
                          </a:r>
                          <a:r>
                            <a:rPr lang="de-DE" dirty="0" err="1"/>
                            <a:t>Gasquet</a:t>
                          </a:r>
                          <a:r>
                            <a:rPr lang="de-DE" dirty="0"/>
                            <a:t> et al. 2014), (</a:t>
                          </a:r>
                          <a:r>
                            <a:rPr lang="de-DE" dirty="0" err="1"/>
                            <a:t>Gasquet</a:t>
                          </a:r>
                          <a:r>
                            <a:rPr lang="de-DE" dirty="0"/>
                            <a:t> et al, 2016),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Agent a </a:t>
                          </a:r>
                          <a:r>
                            <a:rPr lang="de-DE" dirty="0" err="1"/>
                            <a:t>sees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agent</a:t>
                          </a:r>
                          <a:r>
                            <a:rPr lang="de-DE" dirty="0"/>
                            <a:t> b</a:t>
                          </a:r>
                        </a:p>
                      </a:txBody>
                      <a:tcPr>
                        <a:solidFill>
                          <a:srgbClr val="FFC000">
                            <a:alpha val="5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30535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Visibility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atoms</a:t>
                          </a:r>
                          <a:r>
                            <a:rPr lang="de-DE" dirty="0"/>
                            <a:t> (</a:t>
                          </a:r>
                          <a:r>
                            <a:rPr lang="de-DE" dirty="0" err="1"/>
                            <a:t>Charrier</a:t>
                          </a:r>
                          <a:r>
                            <a:rPr lang="de-DE" dirty="0"/>
                            <a:t> et al, 2016)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Agent a </a:t>
                          </a:r>
                          <a:r>
                            <a:rPr lang="de-DE" dirty="0" err="1"/>
                            <a:t>sees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truth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value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of</a:t>
                          </a:r>
                          <a:r>
                            <a:rPr lang="de-DE" dirty="0"/>
                            <a:t> p</a:t>
                          </a: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1739053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Paying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attention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to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public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announcements</a:t>
                          </a:r>
                          <a:r>
                            <a:rPr lang="de-DE" dirty="0"/>
                            <a:t> </a:t>
                          </a:r>
                        </a:p>
                        <a:p>
                          <a:r>
                            <a:rPr lang="de-DE" dirty="0"/>
                            <a:t>(</a:t>
                          </a:r>
                          <a:r>
                            <a:rPr lang="de-DE" dirty="0" err="1"/>
                            <a:t>Bolander</a:t>
                          </a:r>
                          <a:r>
                            <a:rPr lang="de-DE" dirty="0"/>
                            <a:t> et al, 2016)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00690" t="-255556" r="-690" b="-151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657585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Asynchronous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announcements</a:t>
                          </a:r>
                          <a:r>
                            <a:rPr lang="de-DE" dirty="0"/>
                            <a:t> (Knight et al, 2019)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00690" t="-501961" r="-690" b="-1137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42925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Epistemic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gossip</a:t>
                          </a:r>
                          <a:endParaRPr lang="de-DE" dirty="0"/>
                        </a:p>
                        <a:p>
                          <a:r>
                            <a:rPr lang="de-DE" dirty="0"/>
                            <a:t>(</a:t>
                          </a:r>
                          <a:r>
                            <a:rPr lang="de-DE" dirty="0" err="1"/>
                            <a:t>Ditmarsch</a:t>
                          </a:r>
                          <a:r>
                            <a:rPr lang="de-DE" dirty="0"/>
                            <a:t> et al 2017)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00690" t="-614000" r="-690" b="-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5155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3520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E037F-B281-C747-BD0C-491DAC81B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From</a:t>
            </a:r>
            <a:r>
              <a:rPr lang="de-DE" dirty="0"/>
              <a:t> DEL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Epistemic</a:t>
            </a:r>
            <a:r>
              <a:rPr lang="de-DE" dirty="0"/>
              <a:t> </a:t>
            </a:r>
            <a:r>
              <a:rPr lang="de-DE" dirty="0" err="1"/>
              <a:t>Logics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EFE46E-E3EB-D94E-ADF9-931775D2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CF08013-7177-1547-A567-3AF6A23A68AA}"/>
              </a:ext>
            </a:extLst>
          </p:cNvPr>
          <p:cNvSpPr txBox="1"/>
          <p:nvPr/>
        </p:nvSpPr>
        <p:spPr>
          <a:xfrm>
            <a:off x="312387" y="1301823"/>
            <a:ext cx="235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Syntactic</a:t>
            </a:r>
            <a:r>
              <a:rPr lang="de-DE" dirty="0"/>
              <a:t> </a:t>
            </a:r>
            <a:r>
              <a:rPr lang="de-DE" dirty="0" err="1"/>
              <a:t>Specification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99FD85E-0333-794E-B17F-062FB5462CFF}"/>
              </a:ext>
            </a:extLst>
          </p:cNvPr>
          <p:cNvSpPr txBox="1"/>
          <p:nvPr/>
        </p:nvSpPr>
        <p:spPr>
          <a:xfrm>
            <a:off x="467222" y="5186845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Models </a:t>
            </a:r>
            <a:r>
              <a:rPr lang="de-DE" dirty="0" err="1"/>
              <a:t>of</a:t>
            </a:r>
            <a:r>
              <a:rPr lang="de-DE" dirty="0"/>
              <a:t> DEL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7C09B7B-9B57-B14B-83A3-9507B8BADAE3}"/>
              </a:ext>
            </a:extLst>
          </p:cNvPr>
          <p:cNvSpPr txBox="1"/>
          <p:nvPr/>
        </p:nvSpPr>
        <p:spPr>
          <a:xfrm>
            <a:off x="5648593" y="5131882"/>
            <a:ext cx="281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Epistemic</a:t>
            </a:r>
            <a:r>
              <a:rPr lang="de-DE" dirty="0"/>
              <a:t> temporal </a:t>
            </a:r>
            <a:r>
              <a:rPr lang="de-DE" dirty="0" err="1"/>
              <a:t>models</a:t>
            </a:r>
            <a:endParaRPr lang="de-DE" dirty="0"/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EF9DDA4C-0C9C-8044-B08F-88BACC15C38B}"/>
              </a:ext>
            </a:extLst>
          </p:cNvPr>
          <p:cNvCxnSpPr>
            <a:cxnSpLocks/>
          </p:cNvCxnSpPr>
          <p:nvPr/>
        </p:nvCxnSpPr>
        <p:spPr>
          <a:xfrm>
            <a:off x="1468333" y="2274838"/>
            <a:ext cx="0" cy="2043246"/>
          </a:xfrm>
          <a:prstGeom prst="straightConnector1">
            <a:avLst/>
          </a:prstGeom>
          <a:ln w="825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F5132594-13B4-CC4F-A95A-99B06262C0E2}"/>
              </a:ext>
            </a:extLst>
          </p:cNvPr>
          <p:cNvCxnSpPr>
            <a:cxnSpLocks/>
          </p:cNvCxnSpPr>
          <p:nvPr/>
        </p:nvCxnSpPr>
        <p:spPr>
          <a:xfrm>
            <a:off x="3177011" y="5316548"/>
            <a:ext cx="1595289" cy="0"/>
          </a:xfrm>
          <a:prstGeom prst="straightConnector1">
            <a:avLst/>
          </a:prstGeom>
          <a:ln w="825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14D5ABAE-61DD-8440-972D-C95AAC0FD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989" y="3657857"/>
            <a:ext cx="2382242" cy="13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8926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3217</Words>
  <Application>Microsoft Macintosh PowerPoint</Application>
  <PresentationFormat>Bildschirmpräsentation (4:3)</PresentationFormat>
  <Paragraphs>506</Paragraphs>
  <Slides>43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49" baseType="lpstr">
      <vt:lpstr>Arial</vt:lpstr>
      <vt:lpstr>Calibri</vt:lpstr>
      <vt:lpstr>Cambria Math</vt:lpstr>
      <vt:lpstr>Myriad Pro</vt:lpstr>
      <vt:lpstr>Tahoma</vt:lpstr>
      <vt:lpstr>7_Standarddesign</vt:lpstr>
      <vt:lpstr>Intelligent Agents  Dynamic Epistemic Logic – Part 1  </vt:lpstr>
      <vt:lpstr>Todays lecture based on </vt:lpstr>
      <vt:lpstr>Modeling Actions</vt:lpstr>
      <vt:lpstr>In the verification/model checking community</vt:lpstr>
      <vt:lpstr>In philosophy and AI</vt:lpstr>
      <vt:lpstr>Dynamic Epistemic Logic (DEL)</vt:lpstr>
      <vt:lpstr>Computing the next state: product update</vt:lpstr>
      <vt:lpstr>Some syntactic specifications/logics</vt:lpstr>
      <vt:lpstr>From DEL to Epistemic Logics</vt:lpstr>
      <vt:lpstr>From DEL to Epistemic Logics</vt:lpstr>
      <vt:lpstr>From DEL to Epistemic Temporal Logics</vt:lpstr>
      <vt:lpstr>From DEL to Epistemic Temporal Logics</vt:lpstr>
      <vt:lpstr>Timeline</vt:lpstr>
      <vt:lpstr>Timeline</vt:lpstr>
      <vt:lpstr>Event Models </vt:lpstr>
      <vt:lpstr>Examples of actions</vt:lpstr>
      <vt:lpstr>Examples of actions</vt:lpstr>
      <vt:lpstr>Formal Definition</vt:lpstr>
      <vt:lpstr>PowerPoint-Präsentation</vt:lpstr>
      <vt:lpstr>Public Actions</vt:lpstr>
      <vt:lpstr>Non-ontic actions</vt:lpstr>
      <vt:lpstr>Effect of a public announcement</vt:lpstr>
      <vt:lpstr>Muddy children Puzzle</vt:lpstr>
      <vt:lpstr>Muddy children: solution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Computing the next state: product update</vt:lpstr>
      <vt:lpstr>Formal Definition of Update Products</vt:lpstr>
      <vt:lpstr>Pointed Update Products</vt:lpstr>
      <vt:lpstr>Agent a gets private message about its mud </vt:lpstr>
      <vt:lpstr>Dynamic epistemic logic L_DELCK</vt:lpstr>
      <vt:lpstr>Dual operator </vt:lpstr>
      <vt:lpstr>Wake-up: Group announcements</vt:lpstr>
      <vt:lpstr>Answers</vt:lpstr>
      <vt:lpstr>Answers</vt:lpstr>
      <vt:lpstr>Expressivity and Succinctness</vt:lpstr>
      <vt:lpstr>APPENDIX</vt:lpstr>
      <vt:lpstr>References</vt:lpstr>
      <vt:lpstr>References</vt:lpstr>
      <vt:lpstr>Color Convention in this course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PROBABILISTIC  AND DIFFERENTIABLE PROGRAMMING  V1:  INTRODUCTION    </dc:title>
  <dc:creator>Özgür Özcep</dc:creator>
  <cp:lastModifiedBy>Özgür Özcep</cp:lastModifiedBy>
  <cp:revision>787</cp:revision>
  <cp:lastPrinted>2022-11-14T12:30:01Z</cp:lastPrinted>
  <dcterms:created xsi:type="dcterms:W3CDTF">2020-10-18T13:39:02Z</dcterms:created>
  <dcterms:modified xsi:type="dcterms:W3CDTF">2022-11-16T14:36:36Z</dcterms:modified>
</cp:coreProperties>
</file>