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73" r:id="rId2"/>
    <p:sldId id="285" r:id="rId3"/>
    <p:sldId id="384" r:id="rId4"/>
    <p:sldId id="478" r:id="rId5"/>
    <p:sldId id="479" r:id="rId6"/>
    <p:sldId id="370" r:id="rId7"/>
    <p:sldId id="371" r:id="rId8"/>
    <p:sldId id="449" r:id="rId9"/>
    <p:sldId id="480" r:id="rId10"/>
    <p:sldId id="481" r:id="rId11"/>
    <p:sldId id="482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11" r:id="rId29"/>
    <p:sldId id="512" r:id="rId30"/>
    <p:sldId id="501" r:id="rId31"/>
    <p:sldId id="500" r:id="rId32"/>
    <p:sldId id="513" r:id="rId33"/>
    <p:sldId id="510" r:id="rId34"/>
    <p:sldId id="503" r:id="rId35"/>
    <p:sldId id="505" r:id="rId36"/>
    <p:sldId id="506" r:id="rId37"/>
    <p:sldId id="508" r:id="rId38"/>
    <p:sldId id="515" r:id="rId39"/>
    <p:sldId id="509" r:id="rId40"/>
    <p:sldId id="514" r:id="rId41"/>
    <p:sldId id="348" r:id="rId42"/>
    <p:sldId id="477" r:id="rId43"/>
    <p:sldId id="483" r:id="rId44"/>
    <p:sldId id="507" r:id="rId45"/>
    <p:sldId id="328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3C8C93"/>
    <a:srgbClr val="945200"/>
    <a:srgbClr val="FF7E79"/>
    <a:srgbClr val="E3E96C"/>
    <a:srgbClr val="004B5A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3469"/>
  </p:normalViewPr>
  <p:slideViewPr>
    <p:cSldViewPr>
      <p:cViewPr varScale="1">
        <p:scale>
          <a:sx n="131" d="100"/>
          <a:sy n="131" d="100"/>
        </p:scale>
        <p:origin x="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21.11.22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21.11.22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Alternating</a:t>
            </a:r>
            <a:r>
              <a:rPr lang="de-DE" dirty="0"/>
              <a:t> </a:t>
            </a:r>
            <a:r>
              <a:rPr lang="de-DE" dirty="0" err="1"/>
              <a:t>reachability</a:t>
            </a:r>
            <a:r>
              <a:rPr lang="de-DE" dirty="0"/>
              <a:t> </a:t>
            </a:r>
            <a:r>
              <a:rPr lang="de-DE" dirty="0" err="1"/>
              <a:t>edges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.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in </a:t>
            </a:r>
            <a:r>
              <a:rPr lang="de-DE" dirty="0" err="1"/>
              <a:t>bubbles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reflexity</a:t>
            </a:r>
            <a:r>
              <a:rPr lang="de-DE" dirty="0"/>
              <a:t>. </a:t>
            </a:r>
          </a:p>
          <a:p>
            <a:r>
              <a:rPr lang="de-DE" dirty="0" err="1"/>
              <a:t>Propositions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encode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(0,1)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blueagent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Note: </a:t>
            </a:r>
            <a:r>
              <a:rPr lang="de-DE" dirty="0" err="1"/>
              <a:t>Onte</a:t>
            </a:r>
            <a:r>
              <a:rPr lang="de-DE" dirty="0"/>
              <a:t> </a:t>
            </a:r>
            <a:r>
              <a:rPr lang="de-DE" dirty="0" err="1"/>
              <a:t>centralized</a:t>
            </a:r>
            <a:r>
              <a:rPr lang="de-DE" dirty="0"/>
              <a:t> </a:t>
            </a:r>
            <a:r>
              <a:rPr lang="de-DE" dirty="0" err="1"/>
              <a:t>planner</a:t>
            </a:r>
            <a:r>
              <a:rPr lang="de-DE" dirty="0"/>
              <a:t> </a:t>
            </a:r>
            <a:r>
              <a:rPr lang="de-DE" dirty="0" err="1"/>
              <a:t>coorespinds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„Plan“ in </a:t>
            </a:r>
            <a:r>
              <a:rPr lang="de-DE" dirty="0" err="1"/>
              <a:t>Maubert</a:t>
            </a:r>
            <a:r>
              <a:rPr lang="de-DE" dirty="0"/>
              <a:t> 19; </a:t>
            </a:r>
            <a:r>
              <a:rPr lang="de-DE" dirty="0" err="1"/>
              <a:t>Many</a:t>
            </a:r>
            <a:r>
              <a:rPr lang="de-DE" dirty="0"/>
              <a:t> Players </a:t>
            </a:r>
            <a:r>
              <a:rPr lang="de-DE" dirty="0" err="1"/>
              <a:t>captures</a:t>
            </a:r>
            <a:r>
              <a:rPr lang="de-DE" dirty="0"/>
              <a:t> „Controller“ </a:t>
            </a:r>
            <a:r>
              <a:rPr lang="de-DE" dirty="0" err="1"/>
              <a:t>and</a:t>
            </a:r>
            <a:r>
              <a:rPr lang="de-DE" dirty="0"/>
              <a:t> „Distributed </a:t>
            </a:r>
            <a:r>
              <a:rPr lang="de-DE" dirty="0" err="1"/>
              <a:t>Strategy</a:t>
            </a:r>
            <a:r>
              <a:rPr lang="de-DE" dirty="0"/>
              <a:t>“ </a:t>
            </a:r>
            <a:r>
              <a:rPr lang="de-DE" dirty="0" err="1"/>
              <a:t>under</a:t>
            </a:r>
            <a:r>
              <a:rPr lang="de-DE" dirty="0"/>
              <a:t> „</a:t>
            </a:r>
            <a:r>
              <a:rPr lang="de-DE" dirty="0" err="1"/>
              <a:t>Many</a:t>
            </a:r>
            <a:r>
              <a:rPr lang="de-DE" dirty="0"/>
              <a:t> Players“. The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fr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in </a:t>
            </a:r>
            <a:r>
              <a:rPr lang="de-DE" dirty="0" err="1"/>
              <a:t>Maubert</a:t>
            </a:r>
            <a:r>
              <a:rPr lang="de-DE" dirty="0"/>
              <a:t> 19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complexities</a:t>
            </a:r>
            <a:r>
              <a:rPr lang="de-DE" dirty="0"/>
              <a:t>. In „</a:t>
            </a:r>
            <a:r>
              <a:rPr lang="de-DE" dirty="0" err="1"/>
              <a:t>Controlles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: Controller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perturbing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chooses´action</a:t>
            </a:r>
            <a:r>
              <a:rPr lang="de-DE" dirty="0"/>
              <a:t> in turn)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Dynamic </a:t>
            </a:r>
            <a:r>
              <a:rPr lang="de-DE" dirty="0" err="1">
                <a:cs typeface="+mj-cs"/>
              </a:rPr>
              <a:t>Epistemic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– Part 2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DE5A-2812-024E-AEA1-19438FB1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Theorem </a:t>
            </a:r>
            <a:r>
              <a:rPr lang="de-DE" dirty="0" err="1"/>
              <a:t>proving</a:t>
            </a:r>
            <a:r>
              <a:rPr lang="de-DE" dirty="0"/>
              <a:t> (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7A2E7-E80F-C444-A891-5F8B9DCF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9979" y="7696646"/>
            <a:ext cx="1008063" cy="196850"/>
          </a:xfrm>
        </p:spPr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226147F-D090-0D47-A11D-7C29124A1E37}"/>
              </a:ext>
            </a:extLst>
          </p:cNvPr>
          <p:cNvGrpSpPr/>
          <p:nvPr/>
        </p:nvGrpSpPr>
        <p:grpSpPr>
          <a:xfrm>
            <a:off x="555422" y="4113753"/>
            <a:ext cx="7909964" cy="1600315"/>
            <a:chOff x="446936" y="2779849"/>
            <a:chExt cx="7909964" cy="16003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E1B8BB3-065D-C347-BEAC-36C5A7FFD74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3DF8FAE-71CB-4A45-BD27-409585C6BE2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theorem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proving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a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 err="1">
                      <a:cs typeface="Tahoma"/>
                    </a:rPr>
                    <a:t>theorem</a:t>
                  </a:r>
                  <a:r>
                    <a:rPr lang="de-DE" sz="2200" b="0" spc="-129" dirty="0">
                      <a:cs typeface="Tahoma"/>
                    </a:rPr>
                    <a:t> , </a:t>
                  </a:r>
                  <a:r>
                    <a:rPr lang="de-DE" sz="2200" b="0" spc="-129" dirty="0" err="1">
                      <a:cs typeface="Tahoma"/>
                    </a:rPr>
                    <a:t>no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otherwise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3DF8FAE-71CB-4A45-BD27-409585C6B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blipFill>
                  <a:blip r:embed="rId2"/>
                  <a:stretch>
                    <a:fillRect l="-965" t="-4255" b="-1383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264FE91-EA02-594C-B002-C62FA8B1F1F7}"/>
              </a:ext>
            </a:extLst>
          </p:cNvPr>
          <p:cNvGrpSpPr/>
          <p:nvPr/>
        </p:nvGrpSpPr>
        <p:grpSpPr>
          <a:xfrm>
            <a:off x="534046" y="1327086"/>
            <a:ext cx="7909964" cy="2400278"/>
            <a:chOff x="446936" y="2779849"/>
            <a:chExt cx="7909964" cy="2400278"/>
          </a:xfrm>
        </p:grpSpPr>
        <p:sp>
          <p:nvSpPr>
            <p:cNvPr id="37" name="object 4">
              <a:extLst>
                <a:ext uri="{FF2B5EF4-FFF2-40B4-BE49-F238E27FC236}">
                  <a16:creationId xmlns:a16="http://schemas.microsoft.com/office/drawing/2014/main" id="{3F23E6FE-29FC-1741-9C89-B04612329FF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Motivation: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parametrized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verification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5">
                  <a:extLst>
                    <a:ext uri="{FF2B5EF4-FFF2-40B4-BE49-F238E27FC236}">
                      <a16:creationId xmlns:a16="http://schemas.microsoft.com/office/drawing/2014/main" id="{F37C6F39-6136-2D4B-88B1-65F77B3955D8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For all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states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which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holds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b="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So: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→ &lt;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𝑎𝑐𝑡𝑖𝑜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;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𝑎𝑐𝑡𝑖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𝑜𝑛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&gt;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 err="1">
                      <a:cs typeface="Tahoma"/>
                    </a:rPr>
                    <a:t>theorem</a:t>
                  </a:r>
                  <a:r>
                    <a:rPr lang="de-DE" sz="2200" b="0" spc="-129" dirty="0">
                      <a:cs typeface="Tahoma"/>
                    </a:rPr>
                    <a:t> (i.e. </a:t>
                  </a:r>
                  <a:r>
                    <a:rPr lang="de-DE" sz="2200" b="0" spc="-129" dirty="0" err="1">
                      <a:cs typeface="Tahoma"/>
                    </a:rPr>
                    <a:t>true</a:t>
                  </a:r>
                  <a:r>
                    <a:rPr lang="de-DE" sz="2200" b="0" spc="-129" dirty="0">
                      <a:cs typeface="Tahoma"/>
                    </a:rPr>
                    <a:t> in all </a:t>
                  </a:r>
                  <a:r>
                    <a:rPr lang="de-DE" sz="2200" b="0" spc="-129" dirty="0" err="1">
                      <a:cs typeface="Tahoma"/>
                    </a:rPr>
                    <a:t>states</a:t>
                  </a:r>
                  <a:r>
                    <a:rPr lang="de-DE" sz="2200" b="0" spc="-129" dirty="0">
                      <a:cs typeface="Tahoma"/>
                    </a:rPr>
                    <a:t>)  </a:t>
                  </a:r>
                </a:p>
              </p:txBody>
            </p:sp>
          </mc:Choice>
          <mc:Fallback xmlns="">
            <p:sp>
              <p:nvSpPr>
                <p:cNvPr id="38" name="object 5">
                  <a:extLst>
                    <a:ext uri="{FF2B5EF4-FFF2-40B4-BE49-F238E27FC236}">
                      <a16:creationId xmlns:a16="http://schemas.microsoft.com/office/drawing/2014/main" id="{F37C6F39-6136-2D4B-88B1-65F77B395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blipFill>
                  <a:blip r:embed="rId3"/>
                  <a:stretch>
                    <a:fillRect l="-965" t="-1899" b="-75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33C8C98-9AA9-1C41-9E2D-EED1E9D55739}"/>
              </a:ext>
            </a:extLst>
          </p:cNvPr>
          <p:cNvGrpSpPr/>
          <p:nvPr/>
        </p:nvGrpSpPr>
        <p:grpSpPr>
          <a:xfrm>
            <a:off x="2771800" y="2145875"/>
            <a:ext cx="3822022" cy="1070741"/>
            <a:chOff x="3210744" y="2660317"/>
            <a:chExt cx="3822022" cy="1070741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AB524F8-B9E4-6D43-82E2-318E62F3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744" y="2775972"/>
              <a:ext cx="578695" cy="563055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E6B3DC2-BA5F-B947-B457-03EA5436D05F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3789439" y="3051764"/>
              <a:ext cx="1089917" cy="57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72830C2-E6EC-F54D-B660-F3203903F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356" y="2739018"/>
              <a:ext cx="578695" cy="563055"/>
            </a:xfrm>
            <a:prstGeom prst="rect">
              <a:avLst/>
            </a:prstGeom>
            <a:effectLst/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80C87AD-6068-3541-BF95-AF8BBFF53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262" y="2739018"/>
              <a:ext cx="578695" cy="563055"/>
            </a:xfrm>
            <a:prstGeom prst="rect">
              <a:avLst/>
            </a:prstGeom>
            <a:effectLst/>
          </p:spPr>
        </p:pic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7DF50F48-5EDF-2B44-B867-D68E775CC26B}"/>
                </a:ext>
              </a:extLst>
            </p:cNvPr>
            <p:cNvCxnSpPr>
              <a:cxnSpLocks/>
              <a:stCxn id="29" idx="3"/>
              <a:endCxn id="30" idx="1"/>
            </p:cNvCxnSpPr>
            <p:nvPr/>
          </p:nvCxnSpPr>
          <p:spPr>
            <a:xfrm>
              <a:off x="5458051" y="3020546"/>
              <a:ext cx="9712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CDA21405-AD75-6943-B459-87457428BA79}"/>
                    </a:ext>
                  </a:extLst>
                </p:cNvPr>
                <p:cNvSpPr txBox="1"/>
                <p:nvPr/>
              </p:nvSpPr>
              <p:spPr>
                <a:xfrm>
                  <a:off x="3869600" y="2660317"/>
                  <a:ext cx="997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CDA21405-AD75-6943-B459-87457428B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600" y="2660317"/>
                  <a:ext cx="997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B3C40561-3CD1-D447-AB16-1FB30F738850}"/>
                    </a:ext>
                  </a:extLst>
                </p:cNvPr>
                <p:cNvSpPr txBox="1"/>
                <p:nvPr/>
              </p:nvSpPr>
              <p:spPr>
                <a:xfrm>
                  <a:off x="5458051" y="2660317"/>
                  <a:ext cx="10023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B3C40561-3CD1-D447-AB16-1FB30F738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8051" y="2660317"/>
                  <a:ext cx="10023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3C386A7B-C92E-364F-A722-72926D8D019D}"/>
                </a:ext>
              </a:extLst>
            </p:cNvPr>
            <p:cNvSpPr/>
            <p:nvPr/>
          </p:nvSpPr>
          <p:spPr>
            <a:xfrm>
              <a:off x="4894675" y="2749817"/>
              <a:ext cx="576064" cy="559663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A5597CA-E5BB-4042-BAD2-034C08C73548}"/>
                </a:ext>
              </a:extLst>
            </p:cNvPr>
            <p:cNvSpPr/>
            <p:nvPr/>
          </p:nvSpPr>
          <p:spPr>
            <a:xfrm>
              <a:off x="6393044" y="2749817"/>
              <a:ext cx="576064" cy="559663"/>
            </a:xfrm>
            <a:prstGeom prst="rect">
              <a:avLst/>
            </a:prstGeom>
            <a:solidFill>
              <a:srgbClr val="92D05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EA3FF34C-339A-8349-83A2-42B651552726}"/>
                    </a:ext>
                  </a:extLst>
                </p:cNvPr>
                <p:cNvSpPr txBox="1"/>
                <p:nvPr/>
              </p:nvSpPr>
              <p:spPr>
                <a:xfrm>
                  <a:off x="6404452" y="3361726"/>
                  <a:ext cx="628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EA3FF34C-339A-8349-83A2-42B651552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452" y="3361726"/>
                  <a:ext cx="62831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953BB568-CDB4-5A44-ACAF-27683766BE49}"/>
                    </a:ext>
                  </a:extLst>
                </p:cNvPr>
                <p:cNvSpPr txBox="1"/>
                <p:nvPr/>
              </p:nvSpPr>
              <p:spPr>
                <a:xfrm>
                  <a:off x="3394335" y="3346135"/>
                  <a:ext cx="211512" cy="381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953BB568-CDB4-5A44-ACAF-27683766B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335" y="3346135"/>
                  <a:ext cx="211512" cy="381181"/>
                </a:xfrm>
                <a:prstGeom prst="rect">
                  <a:avLst/>
                </a:prstGeom>
                <a:blipFill>
                  <a:blip r:embed="rId8"/>
                  <a:stretch>
                    <a:fillRect r="-38889"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364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B0376-F53D-B24B-9194-80385EE0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Theorem </a:t>
            </a:r>
            <a:r>
              <a:rPr lang="de-DE" dirty="0" err="1"/>
              <a:t>proving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intractable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7BDC4-8D1D-2A40-BAC9-7B6AA60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72408E-DD64-B74E-922F-E1CA911BD1C3}"/>
              </a:ext>
            </a:extLst>
          </p:cNvPr>
          <p:cNvSpPr txBox="1"/>
          <p:nvPr/>
        </p:nvSpPr>
        <p:spPr>
          <a:xfrm>
            <a:off x="2915816" y="1196752"/>
            <a:ext cx="373692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EL: PSPACE-c</a:t>
            </a:r>
          </a:p>
          <a:p>
            <a:r>
              <a:rPr lang="de-DE" dirty="0"/>
              <a:t>(Ladner 1977), (</a:t>
            </a:r>
            <a:r>
              <a:rPr lang="de-DE" dirty="0" err="1"/>
              <a:t>Halpern</a:t>
            </a:r>
            <a:r>
              <a:rPr lang="de-DE" dirty="0"/>
              <a:t>, Moses 1992)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B14513-0974-0847-9376-0F234EA6FE36}"/>
              </a:ext>
            </a:extLst>
          </p:cNvPr>
          <p:cNvSpPr txBox="1"/>
          <p:nvPr/>
        </p:nvSpPr>
        <p:spPr>
          <a:xfrm>
            <a:off x="835080" y="2562869"/>
            <a:ext cx="2315057" cy="646331"/>
          </a:xfrm>
          <a:prstGeom prst="rect">
            <a:avLst/>
          </a:prstGeom>
          <a:solidFill>
            <a:srgbClr val="032EF0">
              <a:alpha val="25000"/>
            </a:srgbClr>
          </a:solidFill>
          <a:ln>
            <a:solidFill>
              <a:srgbClr val="032EF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ELCK: EXPTIME-c</a:t>
            </a:r>
          </a:p>
          <a:p>
            <a:r>
              <a:rPr lang="de-DE" dirty="0"/>
              <a:t>(</a:t>
            </a:r>
            <a:r>
              <a:rPr lang="de-DE" dirty="0" err="1"/>
              <a:t>Halpern</a:t>
            </a:r>
            <a:r>
              <a:rPr lang="de-DE" dirty="0"/>
              <a:t>, Moses 1992)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414657-9531-E746-B18D-4CD32FF06B5C}"/>
              </a:ext>
            </a:extLst>
          </p:cNvPr>
          <p:cNvSpPr txBox="1"/>
          <p:nvPr/>
        </p:nvSpPr>
        <p:spPr>
          <a:xfrm>
            <a:off x="4622620" y="2559031"/>
            <a:ext cx="3256020" cy="646331"/>
          </a:xfrm>
          <a:prstGeom prst="rect">
            <a:avLst/>
          </a:prstGeom>
          <a:solidFill>
            <a:srgbClr val="945200">
              <a:alpha val="30000"/>
            </a:srgbClr>
          </a:solidFill>
          <a:ln>
            <a:solidFill>
              <a:srgbClr val="9452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DEL: </a:t>
            </a:r>
            <a:r>
              <a:rPr lang="de-DE" dirty="0" err="1"/>
              <a:t>coNEXPTIME</a:t>
            </a:r>
            <a:r>
              <a:rPr lang="de-DE" dirty="0"/>
              <a:t>-c </a:t>
            </a:r>
          </a:p>
          <a:p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/</a:t>
            </a:r>
            <a:r>
              <a:rPr lang="de-DE" dirty="0" err="1"/>
              <a:t>Schwarzentruber</a:t>
            </a:r>
            <a:r>
              <a:rPr lang="de-DE" dirty="0"/>
              <a:t> 2015)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E5BE49-532E-8341-8703-61D34413D812}"/>
              </a:ext>
            </a:extLst>
          </p:cNvPr>
          <p:cNvSpPr txBox="1"/>
          <p:nvPr/>
        </p:nvSpPr>
        <p:spPr>
          <a:xfrm>
            <a:off x="4583347" y="3697789"/>
            <a:ext cx="3334567" cy="646331"/>
          </a:xfrm>
          <a:prstGeom prst="rect">
            <a:avLst/>
          </a:prstGeom>
          <a:gradFill>
            <a:gsLst>
              <a:gs pos="48000">
                <a:srgbClr val="945200">
                  <a:alpha val="30000"/>
                </a:srgbClr>
              </a:gs>
              <a:gs pos="93000">
                <a:srgbClr val="032EF0">
                  <a:alpha val="30000"/>
                </a:srgbClr>
              </a:gs>
              <a:gs pos="61000">
                <a:srgbClr val="032EF0">
                  <a:alpha val="20000"/>
                </a:srgbClr>
              </a:gs>
              <a:gs pos="99000">
                <a:srgbClr val="032EF0"/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DELCK: 2EXPTIME-c </a:t>
            </a:r>
          </a:p>
          <a:p>
            <a:r>
              <a:rPr lang="de-DE" dirty="0"/>
              <a:t>(</a:t>
            </a:r>
            <a:r>
              <a:rPr lang="de-DE" dirty="0" err="1"/>
              <a:t>Charrier</a:t>
            </a:r>
            <a:r>
              <a:rPr lang="de-DE" dirty="0"/>
              <a:t>/</a:t>
            </a:r>
            <a:r>
              <a:rPr lang="de-DE" dirty="0" err="1"/>
              <a:t>Schwarzentruber</a:t>
            </a:r>
            <a:r>
              <a:rPr lang="de-DE" dirty="0"/>
              <a:t> 2018)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0FBDF4F-B1D5-624F-BFC5-1A743BF190E3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1992609" y="1843083"/>
            <a:ext cx="2791667" cy="719786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49D3E47-8E79-3A49-A037-FE965AD2CDE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784276" y="1843083"/>
            <a:ext cx="1466354" cy="715948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58E7970C-B110-FD4F-A7FE-FDD1BA29153E}"/>
              </a:ext>
            </a:extLst>
          </p:cNvPr>
          <p:cNvSpPr txBox="1"/>
          <p:nvPr/>
        </p:nvSpPr>
        <p:spPr>
          <a:xfrm>
            <a:off x="835080" y="1906915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+ </a:t>
            </a:r>
            <a:r>
              <a:rPr lang="de-DE" dirty="0" err="1">
                <a:solidFill>
                  <a:srgbClr val="032EF0"/>
                </a:solidFill>
              </a:rPr>
              <a:t>common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knowledge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E37993-40B4-A44F-AF6F-B717E5376839}"/>
              </a:ext>
            </a:extLst>
          </p:cNvPr>
          <p:cNvSpPr txBox="1"/>
          <p:nvPr/>
        </p:nvSpPr>
        <p:spPr>
          <a:xfrm>
            <a:off x="5588021" y="1943544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45200"/>
                </a:solidFill>
              </a:rPr>
              <a:t>+ </a:t>
            </a:r>
            <a:r>
              <a:rPr lang="de-DE" dirty="0" err="1">
                <a:solidFill>
                  <a:srgbClr val="945200"/>
                </a:solidFill>
              </a:rPr>
              <a:t>actions</a:t>
            </a:r>
            <a:endParaRPr lang="de-DE" dirty="0">
              <a:solidFill>
                <a:srgbClr val="945200"/>
              </a:solidFill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E0F1878-D977-7A47-9A15-D486E97A33D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250630" y="3205362"/>
            <a:ext cx="1" cy="492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DA71FBDA-8995-0B4F-A970-37B71073D7C3}"/>
              </a:ext>
            </a:extLst>
          </p:cNvPr>
          <p:cNvSpPr txBox="1"/>
          <p:nvPr/>
        </p:nvSpPr>
        <p:spPr>
          <a:xfrm>
            <a:off x="6250630" y="3286104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+ </a:t>
            </a:r>
            <a:r>
              <a:rPr lang="de-DE" dirty="0" err="1">
                <a:solidFill>
                  <a:srgbClr val="032EF0"/>
                </a:solidFill>
              </a:rPr>
              <a:t>common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knowledge</a:t>
            </a:r>
            <a:endParaRPr lang="de-DE" dirty="0">
              <a:solidFill>
                <a:srgbClr val="032EF0"/>
              </a:solidFill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57D2C56-EF79-DB4C-84DA-7ADDC06E7B4A}"/>
              </a:ext>
            </a:extLst>
          </p:cNvPr>
          <p:cNvGrpSpPr/>
          <p:nvPr/>
        </p:nvGrpSpPr>
        <p:grpSpPr>
          <a:xfrm>
            <a:off x="502164" y="4484061"/>
            <a:ext cx="7888588" cy="2087525"/>
            <a:chOff x="626069" y="4956564"/>
            <a:chExt cx="7888588" cy="2087525"/>
          </a:xfrm>
        </p:grpSpPr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00054879-2A33-8B48-A7BC-BD829A03211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General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Insights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B9A4C1B2-3B9C-FA4F-ACC1-DF105A1FA8EA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166523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600" dirty="0"/>
                <a:t>Semi-</a:t>
              </a:r>
              <a:r>
                <a:rPr lang="de-DE" sz="2600" dirty="0" err="1"/>
                <a:t>product</a:t>
              </a:r>
              <a:r>
                <a:rPr lang="de-DE" sz="2600" dirty="0"/>
                <a:t> modal </a:t>
              </a:r>
              <a:r>
                <a:rPr lang="de-DE" sz="2600" dirty="0" err="1"/>
                <a:t>logics</a:t>
              </a:r>
              <a:r>
                <a:rPr lang="de-DE" sz="2600" dirty="0"/>
                <a:t> </a:t>
              </a:r>
              <a:r>
                <a:rPr lang="de-DE" sz="2600" dirty="0" err="1"/>
                <a:t>have</a:t>
              </a:r>
              <a:r>
                <a:rPr lang="de-DE" sz="2600" dirty="0"/>
                <a:t> high </a:t>
              </a:r>
              <a:r>
                <a:rPr lang="de-DE" sz="2600" dirty="0" err="1"/>
                <a:t>complexities</a:t>
              </a:r>
              <a:r>
                <a:rPr lang="de-DE" sz="2600" dirty="0"/>
                <a:t> (</a:t>
              </a:r>
              <a:r>
                <a:rPr lang="de-DE" sz="2600" dirty="0" err="1"/>
                <a:t>Gabbay</a:t>
              </a:r>
              <a:r>
                <a:rPr lang="de-DE" sz="2600" dirty="0"/>
                <a:t> et al. 2003)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600" dirty="0"/>
                <a:t>Model </a:t>
              </a:r>
              <a:r>
                <a:rPr lang="de-DE" sz="2600" dirty="0" err="1"/>
                <a:t>checking</a:t>
              </a:r>
              <a:r>
                <a:rPr lang="de-DE" sz="2600" dirty="0"/>
                <a:t> </a:t>
              </a:r>
              <a:r>
                <a:rPr lang="de-DE" sz="2600" dirty="0" err="1"/>
                <a:t>more</a:t>
              </a:r>
              <a:r>
                <a:rPr lang="de-DE" sz="2600" dirty="0"/>
                <a:t> </a:t>
              </a:r>
              <a:r>
                <a:rPr lang="de-DE" sz="2600" dirty="0" err="1"/>
                <a:t>practical</a:t>
              </a:r>
              <a:r>
                <a:rPr lang="de-DE" sz="2600" dirty="0"/>
                <a:t> </a:t>
              </a:r>
              <a:r>
                <a:rPr lang="de-DE" sz="2600" dirty="0" err="1"/>
                <a:t>than</a:t>
              </a:r>
              <a:r>
                <a:rPr lang="de-DE" sz="2600" dirty="0"/>
                <a:t> </a:t>
              </a:r>
              <a:r>
                <a:rPr lang="de-DE" sz="2600" dirty="0" err="1"/>
                <a:t>theorem</a:t>
              </a:r>
              <a:r>
                <a:rPr lang="de-DE" sz="2600" dirty="0"/>
                <a:t> </a:t>
              </a:r>
              <a:r>
                <a:rPr lang="de-DE" sz="2600" dirty="0" err="1"/>
                <a:t>proving</a:t>
              </a:r>
              <a:endParaRPr lang="de-DE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600" dirty="0"/>
                <a:t>(</a:t>
              </a:r>
              <a:r>
                <a:rPr lang="de-DE" sz="2600" dirty="0" err="1"/>
                <a:t>Halpern</a:t>
              </a:r>
              <a:r>
                <a:rPr lang="de-DE" sz="2600" dirty="0"/>
                <a:t>/</a:t>
              </a:r>
              <a:r>
                <a:rPr lang="de-DE" sz="2600" dirty="0" err="1"/>
                <a:t>Vardi</a:t>
              </a:r>
              <a:r>
                <a:rPr lang="de-DE" sz="2600" dirty="0"/>
                <a:t> 1991)</a:t>
              </a:r>
            </a:p>
          </p:txBody>
        </p:sp>
      </p:grp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A6C8544-B649-B346-9028-79E8E1483FCF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>
            <a:off x="1992609" y="3209200"/>
            <a:ext cx="2590738" cy="811755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D729430-C83B-0E4B-A57D-7B834A4EC82F}"/>
              </a:ext>
            </a:extLst>
          </p:cNvPr>
          <p:cNvSpPr txBox="1"/>
          <p:nvPr/>
        </p:nvSpPr>
        <p:spPr>
          <a:xfrm>
            <a:off x="2327785" y="3623092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45200"/>
                </a:solidFill>
              </a:rPr>
              <a:t>+ </a:t>
            </a:r>
            <a:r>
              <a:rPr lang="de-DE" dirty="0" err="1">
                <a:solidFill>
                  <a:srgbClr val="945200"/>
                </a:solidFill>
              </a:rPr>
              <a:t>actions</a:t>
            </a:r>
            <a:endParaRPr lang="de-DE" dirty="0">
              <a:solidFill>
                <a:srgbClr val="94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17E468-129A-BD4F-8EDA-3DC65A6F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CF1F0C8-17E3-F546-A0BE-B963F5CF5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9228E-5EE6-A94E-81AB-27E7F318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82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A64CD5-74AE-244E-B094-CCD292A0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general scenario of epistemic 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3F79C9-6695-3E44-8D20-F42ADD5D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D19CFE-1993-6945-BE40-23DC9FDC2A37}"/>
              </a:ext>
            </a:extLst>
          </p:cNvPr>
          <p:cNvSpPr txBox="1"/>
          <p:nvPr/>
        </p:nvSpPr>
        <p:spPr>
          <a:xfrm>
            <a:off x="4139952" y="2828894"/>
            <a:ext cx="1367682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dirty="0"/>
              <a:t>  </a:t>
            </a:r>
            <a:r>
              <a:rPr lang="de-DE" dirty="0" err="1"/>
              <a:t>Epistemic</a:t>
            </a:r>
            <a:r>
              <a:rPr lang="de-DE" dirty="0"/>
              <a:t>   </a:t>
            </a:r>
          </a:p>
          <a:p>
            <a:r>
              <a:rPr lang="de-DE" dirty="0"/>
              <a:t>  </a:t>
            </a:r>
            <a:r>
              <a:rPr lang="de-DE" dirty="0" err="1"/>
              <a:t>Planning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35ACB-3BAB-0543-9258-6F89FC5E1C7E}"/>
              </a:ext>
            </a:extLst>
          </p:cNvPr>
          <p:cNvSpPr txBox="1"/>
          <p:nvPr/>
        </p:nvSpPr>
        <p:spPr>
          <a:xfrm>
            <a:off x="716878" y="2915751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C0D7EA-8DD0-9848-9062-71A3B6CCC57A}"/>
              </a:ext>
            </a:extLst>
          </p:cNvPr>
          <p:cNvSpPr txBox="1"/>
          <p:nvPr/>
        </p:nvSpPr>
        <p:spPr>
          <a:xfrm>
            <a:off x="716878" y="3268419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repertoire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C63A3E-9F0D-434C-A1CE-EA4431A94E3B}"/>
              </a:ext>
            </a:extLst>
          </p:cNvPr>
          <p:cNvSpPr txBox="1"/>
          <p:nvPr/>
        </p:nvSpPr>
        <p:spPr>
          <a:xfrm>
            <a:off x="716878" y="364450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goal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A311CB-536F-1C4E-AE12-A151BD1238B7}"/>
              </a:ext>
            </a:extLst>
          </p:cNvPr>
          <p:cNvSpPr txBox="1"/>
          <p:nvPr/>
        </p:nvSpPr>
        <p:spPr>
          <a:xfrm>
            <a:off x="789270" y="416186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described</a:t>
            </a:r>
            <a:r>
              <a:rPr lang="de-DE" dirty="0"/>
              <a:t> in DEL)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B51312-CBF9-FD43-896D-67C74472CAAF}"/>
              </a:ext>
            </a:extLst>
          </p:cNvPr>
          <p:cNvSpPr txBox="1"/>
          <p:nvPr/>
        </p:nvSpPr>
        <p:spPr>
          <a:xfrm>
            <a:off x="6309351" y="32428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yes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4789BCF-C54E-0A4A-886C-3C2F396634DE}"/>
              </a:ext>
            </a:extLst>
          </p:cNvPr>
          <p:cNvSpPr txBox="1"/>
          <p:nvPr/>
        </p:nvSpPr>
        <p:spPr>
          <a:xfrm>
            <a:off x="7120681" y="255847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3F0CBD8-CBB5-C442-8C1B-2819057DAEEA}"/>
              </a:ext>
            </a:extLst>
          </p:cNvPr>
          <p:cNvSpPr txBox="1"/>
          <p:nvPr/>
        </p:nvSpPr>
        <p:spPr>
          <a:xfrm>
            <a:off x="6760806" y="3875972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final </a:t>
            </a:r>
            <a:r>
              <a:rPr lang="de-DE" dirty="0" err="1"/>
              <a:t>state</a:t>
            </a:r>
            <a:endParaRPr lang="de-DE" dirty="0"/>
          </a:p>
          <a:p>
            <a:r>
              <a:rPr lang="de-DE" dirty="0" err="1"/>
              <a:t>satisfying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A7D646F-73DE-CC49-8984-8F55B4205858}"/>
              </a:ext>
            </a:extLst>
          </p:cNvPr>
          <p:cNvCxnSpPr>
            <a:stCxn id="15" idx="2"/>
          </p:cNvCxnSpPr>
          <p:nvPr/>
        </p:nvCxnSpPr>
        <p:spPr>
          <a:xfrm>
            <a:off x="7740402" y="2927804"/>
            <a:ext cx="0" cy="94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CE596AB-AA53-E943-8402-51252213B86D}"/>
                  </a:ext>
                </a:extLst>
              </p:cNvPr>
              <p:cNvSpPr txBox="1"/>
              <p:nvPr/>
            </p:nvSpPr>
            <p:spPr>
              <a:xfrm>
                <a:off x="7791998" y="3226077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de-DE" dirty="0"/>
                  <a:t> plan 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CE596AB-AA53-E943-8402-51252213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998" y="3226077"/>
                <a:ext cx="845103" cy="369332"/>
              </a:xfrm>
              <a:prstGeom prst="rect">
                <a:avLst/>
              </a:prstGeom>
              <a:blipFill>
                <a:blip r:embed="rId2"/>
                <a:stretch>
                  <a:fillRect t="-3226" r="-441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1A3AD5D-5204-A44A-9A56-D7AF3480415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56320" y="3100417"/>
            <a:ext cx="21836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276A166-62C5-8C4C-A6AB-1954A1B3C990}"/>
              </a:ext>
            </a:extLst>
          </p:cNvPr>
          <p:cNvCxnSpPr>
            <a:cxnSpLocks/>
          </p:cNvCxnSpPr>
          <p:nvPr/>
        </p:nvCxnSpPr>
        <p:spPr>
          <a:xfrm>
            <a:off x="2849193" y="3446570"/>
            <a:ext cx="129075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C21EF1F-D9EE-DA43-A309-726B4D0B464C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321531" y="3829175"/>
            <a:ext cx="28184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06BB35E-29C6-9C4E-A263-928D99BACA47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5507634" y="3427565"/>
            <a:ext cx="801717" cy="14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6D1B94A-1BB1-CF4E-B873-5770DEAECEAC}"/>
              </a:ext>
            </a:extLst>
          </p:cNvPr>
          <p:cNvSpPr txBox="1"/>
          <p:nvPr/>
        </p:nvSpPr>
        <p:spPr>
          <a:xfrm>
            <a:off x="469881" y="113993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Bolander</a:t>
            </a:r>
            <a:r>
              <a:rPr lang="de-DE" dirty="0"/>
              <a:t>/Andersen 2011)</a:t>
            </a:r>
          </a:p>
        </p:txBody>
      </p:sp>
    </p:spTree>
    <p:extLst>
      <p:ext uri="{BB962C8B-B14F-4D97-AF65-F5344CB8AC3E}">
        <p14:creationId xmlns:p14="http://schemas.microsoft.com/office/powerpoint/2010/main" val="252375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0E034-9918-0249-B2E4-F3D8A0D8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Un</a:t>
            </a:r>
            <a:r>
              <a:rPr lang="de-DE" dirty="0"/>
              <a:t>-)</a:t>
            </a:r>
            <a:r>
              <a:rPr lang="de-DE" dirty="0" err="1"/>
              <a:t>Decidability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1B1E8A-D963-AD43-A547-F108D429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FD3E77F-39EC-0D40-B324-99EAB8D55773}"/>
              </a:ext>
            </a:extLst>
          </p:cNvPr>
          <p:cNvGrpSpPr/>
          <p:nvPr/>
        </p:nvGrpSpPr>
        <p:grpSpPr>
          <a:xfrm>
            <a:off x="2915816" y="3465004"/>
            <a:ext cx="3312368" cy="719091"/>
            <a:chOff x="2915816" y="3465004"/>
            <a:chExt cx="3312368" cy="719091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5236ABC3-2861-A740-800C-D38EB52A2A15}"/>
                </a:ext>
              </a:extLst>
            </p:cNvPr>
            <p:cNvCxnSpPr/>
            <p:nvPr/>
          </p:nvCxnSpPr>
          <p:spPr>
            <a:xfrm>
              <a:off x="2915816" y="3573016"/>
              <a:ext cx="3312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725A1A3-4C30-E64F-83E8-42495EDE4458}"/>
                </a:ext>
              </a:extLst>
            </p:cNvPr>
            <p:cNvSpPr txBox="1"/>
            <p:nvPr/>
          </p:nvSpPr>
          <p:spPr>
            <a:xfrm>
              <a:off x="3014663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BEBDE54-D955-1C43-A0D0-56CE055FE9CD}"/>
                </a:ext>
              </a:extLst>
            </p:cNvPr>
            <p:cNvSpPr txBox="1"/>
            <p:nvPr/>
          </p:nvSpPr>
          <p:spPr>
            <a:xfrm>
              <a:off x="3908672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F18071-48F5-2F4F-8F1B-1F7F4E6DDE04}"/>
                </a:ext>
              </a:extLst>
            </p:cNvPr>
            <p:cNvSpPr txBox="1"/>
            <p:nvPr/>
          </p:nvSpPr>
          <p:spPr>
            <a:xfrm>
              <a:off x="4802681" y="380047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7B2641-FC96-ED4C-B66E-3785CD205EDA}"/>
                </a:ext>
              </a:extLst>
            </p:cNvPr>
            <p:cNvSpPr txBox="1"/>
            <p:nvPr/>
          </p:nvSpPr>
          <p:spPr>
            <a:xfrm>
              <a:off x="5692667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3985310F-1D7F-8D48-AE0C-4DFEAA0A57AF}"/>
                </a:ext>
              </a:extLst>
            </p:cNvPr>
            <p:cNvCxnSpPr>
              <a:cxnSpLocks/>
            </p:cNvCxnSpPr>
            <p:nvPr/>
          </p:nvCxnSpPr>
          <p:spPr>
            <a:xfrm>
              <a:off x="3166307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46D7B5A9-1D9B-454E-AD33-05E493AFB335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FB710E9-410E-EC49-9CBB-4A9561B5196B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347357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77AE7ED5-2D99-A741-AEFB-A0A3D200D67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1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66FF2D24-7BA2-6946-8F6A-0DB9BC94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76599"/>
              </p:ext>
            </p:extLst>
          </p:nvPr>
        </p:nvGraphicFramePr>
        <p:xfrm>
          <a:off x="323528" y="2567083"/>
          <a:ext cx="626468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283">
                  <a:extLst>
                    <a:ext uri="{9D8B030D-6E8A-4147-A177-3AD203B41FA5}">
                      <a16:colId xmlns:a16="http://schemas.microsoft.com/office/drawing/2014/main" val="2017519878"/>
                    </a:ext>
                  </a:extLst>
                </a:gridCol>
                <a:gridCol w="1129623">
                  <a:extLst>
                    <a:ext uri="{9D8B030D-6E8A-4147-A177-3AD203B41FA5}">
                      <a16:colId xmlns:a16="http://schemas.microsoft.com/office/drawing/2014/main" val="337524581"/>
                    </a:ext>
                  </a:extLst>
                </a:gridCol>
                <a:gridCol w="828390">
                  <a:extLst>
                    <a:ext uri="{9D8B030D-6E8A-4147-A177-3AD203B41FA5}">
                      <a16:colId xmlns:a16="http://schemas.microsoft.com/office/drawing/2014/main" val="1810702273"/>
                    </a:ext>
                  </a:extLst>
                </a:gridCol>
                <a:gridCol w="979006">
                  <a:extLst>
                    <a:ext uri="{9D8B030D-6E8A-4147-A177-3AD203B41FA5}">
                      <a16:colId xmlns:a16="http://schemas.microsoft.com/office/drawing/2014/main" val="1328246982"/>
                    </a:ext>
                  </a:extLst>
                </a:gridCol>
                <a:gridCol w="828386">
                  <a:extLst>
                    <a:ext uri="{9D8B030D-6E8A-4147-A177-3AD203B41FA5}">
                      <a16:colId xmlns:a16="http://schemas.microsoft.com/office/drawing/2014/main" val="138066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/>
                        <a:t>no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postconditions</a:t>
                      </a:r>
                      <a:r>
                        <a:rPr lang="de-DE" b="0" dirty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b="0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1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Boolean </a:t>
                      </a:r>
                      <a:r>
                        <a:rPr lang="de-DE" dirty="0" err="1"/>
                        <a:t>postcondition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5060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C470373C-8AE1-4444-AAEF-A50114E046FA}"/>
              </a:ext>
            </a:extLst>
          </p:cNvPr>
          <p:cNvSpPr txBox="1"/>
          <p:nvPr/>
        </p:nvSpPr>
        <p:spPr>
          <a:xfrm>
            <a:off x="6764090" y="3366432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modal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preconditions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4F75580-CFEC-074B-97D8-D9BAA70429DB}"/>
                  </a:ext>
                </a:extLst>
              </p:cNvPr>
              <p:cNvSpPr txBox="1"/>
              <p:nvPr/>
            </p:nvSpPr>
            <p:spPr>
              <a:xfrm>
                <a:off x="6876256" y="4157823"/>
                <a:ext cx="1926810" cy="307777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400" b="0" dirty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md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4F75580-CFEC-074B-97D8-D9BAA7042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157823"/>
                <a:ext cx="1926810" cy="307777"/>
              </a:xfrm>
              <a:prstGeom prst="rect">
                <a:avLst/>
              </a:prstGeom>
              <a:blipFill>
                <a:blip r:embed="rId2"/>
                <a:stretch>
                  <a:fillRect l="-654"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6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0E034-9918-0249-B2E4-F3D8A0D8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Un</a:t>
            </a:r>
            <a:r>
              <a:rPr lang="de-DE" dirty="0"/>
              <a:t>-)</a:t>
            </a:r>
            <a:r>
              <a:rPr lang="de-DE" dirty="0" err="1"/>
              <a:t>Decidability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1B1E8A-D963-AD43-A547-F108D429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FD3E77F-39EC-0D40-B324-99EAB8D55773}"/>
              </a:ext>
            </a:extLst>
          </p:cNvPr>
          <p:cNvGrpSpPr/>
          <p:nvPr/>
        </p:nvGrpSpPr>
        <p:grpSpPr>
          <a:xfrm>
            <a:off x="2915816" y="3465004"/>
            <a:ext cx="3312368" cy="719091"/>
            <a:chOff x="2915816" y="3465004"/>
            <a:chExt cx="3312368" cy="719091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5236ABC3-2861-A740-800C-D38EB52A2A15}"/>
                </a:ext>
              </a:extLst>
            </p:cNvPr>
            <p:cNvCxnSpPr/>
            <p:nvPr/>
          </p:nvCxnSpPr>
          <p:spPr>
            <a:xfrm>
              <a:off x="2915816" y="3573016"/>
              <a:ext cx="3312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725A1A3-4C30-E64F-83E8-42495EDE4458}"/>
                </a:ext>
              </a:extLst>
            </p:cNvPr>
            <p:cNvSpPr txBox="1"/>
            <p:nvPr/>
          </p:nvSpPr>
          <p:spPr>
            <a:xfrm>
              <a:off x="3014663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BEBDE54-D955-1C43-A0D0-56CE055FE9CD}"/>
                </a:ext>
              </a:extLst>
            </p:cNvPr>
            <p:cNvSpPr txBox="1"/>
            <p:nvPr/>
          </p:nvSpPr>
          <p:spPr>
            <a:xfrm>
              <a:off x="3908672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F18071-48F5-2F4F-8F1B-1F7F4E6DDE04}"/>
                </a:ext>
              </a:extLst>
            </p:cNvPr>
            <p:cNvSpPr txBox="1"/>
            <p:nvPr/>
          </p:nvSpPr>
          <p:spPr>
            <a:xfrm>
              <a:off x="4802681" y="380047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7B2641-FC96-ED4C-B66E-3785CD205EDA}"/>
                </a:ext>
              </a:extLst>
            </p:cNvPr>
            <p:cNvSpPr txBox="1"/>
            <p:nvPr/>
          </p:nvSpPr>
          <p:spPr>
            <a:xfrm>
              <a:off x="5692667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3985310F-1D7F-8D48-AE0C-4DFEAA0A57AF}"/>
                </a:ext>
              </a:extLst>
            </p:cNvPr>
            <p:cNvCxnSpPr>
              <a:cxnSpLocks/>
            </p:cNvCxnSpPr>
            <p:nvPr/>
          </p:nvCxnSpPr>
          <p:spPr>
            <a:xfrm>
              <a:off x="3166307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46D7B5A9-1D9B-454E-AD33-05E493AFB335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FB710E9-410E-EC49-9CBB-4A9561B5196B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347357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77AE7ED5-2D99-A741-AEFB-A0A3D200D67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1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66FF2D24-7BA2-6946-8F6A-0DB9BC94A169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567083"/>
          <a:ext cx="626468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283">
                  <a:extLst>
                    <a:ext uri="{9D8B030D-6E8A-4147-A177-3AD203B41FA5}">
                      <a16:colId xmlns:a16="http://schemas.microsoft.com/office/drawing/2014/main" val="2017519878"/>
                    </a:ext>
                  </a:extLst>
                </a:gridCol>
                <a:gridCol w="1129623">
                  <a:extLst>
                    <a:ext uri="{9D8B030D-6E8A-4147-A177-3AD203B41FA5}">
                      <a16:colId xmlns:a16="http://schemas.microsoft.com/office/drawing/2014/main" val="337524581"/>
                    </a:ext>
                  </a:extLst>
                </a:gridCol>
                <a:gridCol w="828390">
                  <a:extLst>
                    <a:ext uri="{9D8B030D-6E8A-4147-A177-3AD203B41FA5}">
                      <a16:colId xmlns:a16="http://schemas.microsoft.com/office/drawing/2014/main" val="1810702273"/>
                    </a:ext>
                  </a:extLst>
                </a:gridCol>
                <a:gridCol w="979006">
                  <a:extLst>
                    <a:ext uri="{9D8B030D-6E8A-4147-A177-3AD203B41FA5}">
                      <a16:colId xmlns:a16="http://schemas.microsoft.com/office/drawing/2014/main" val="1328246982"/>
                    </a:ext>
                  </a:extLst>
                </a:gridCol>
                <a:gridCol w="828386">
                  <a:extLst>
                    <a:ext uri="{9D8B030D-6E8A-4147-A177-3AD203B41FA5}">
                      <a16:colId xmlns:a16="http://schemas.microsoft.com/office/drawing/2014/main" val="138066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/>
                        <a:t>No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postcondition</a:t>
                      </a:r>
                      <a:r>
                        <a:rPr lang="de-DE" b="0" dirty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b="0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1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Boolean </a:t>
                      </a:r>
                      <a:r>
                        <a:rPr lang="de-DE" dirty="0" err="1"/>
                        <a:t>postcondition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5060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C470373C-8AE1-4444-AAEF-A50114E046FA}"/>
              </a:ext>
            </a:extLst>
          </p:cNvPr>
          <p:cNvSpPr txBox="1"/>
          <p:nvPr/>
        </p:nvSpPr>
        <p:spPr>
          <a:xfrm>
            <a:off x="6764090" y="3366432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Modal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preconditions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30F5C1-BF2E-2042-9EFA-F24C98BD0495}"/>
              </a:ext>
            </a:extLst>
          </p:cNvPr>
          <p:cNvSpPr txBox="1"/>
          <p:nvPr/>
        </p:nvSpPr>
        <p:spPr>
          <a:xfrm>
            <a:off x="753044" y="1543035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Bolander</a:t>
            </a:r>
            <a:r>
              <a:rPr lang="de-DE" dirty="0"/>
              <a:t> et al 2015)</a:t>
            </a:r>
          </a:p>
          <a:p>
            <a:r>
              <a:rPr lang="de-DE" dirty="0"/>
              <a:t>(</a:t>
            </a:r>
            <a:r>
              <a:rPr lang="de-DE" dirty="0" err="1"/>
              <a:t>Charrier</a:t>
            </a:r>
            <a:r>
              <a:rPr lang="de-DE" dirty="0"/>
              <a:t> et al 2016)</a:t>
            </a:r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E16D2C02-A305-1F42-82E4-DA6893843E24}"/>
              </a:ext>
            </a:extLst>
          </p:cNvPr>
          <p:cNvCxnSpPr>
            <a:stCxn id="3" idx="2"/>
          </p:cNvCxnSpPr>
          <p:nvPr/>
        </p:nvCxnSpPr>
        <p:spPr>
          <a:xfrm rot="16200000" flipH="1">
            <a:off x="2043338" y="1980458"/>
            <a:ext cx="519554" cy="937370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13F5393-B8A5-DF4C-9798-6F1312542289}"/>
              </a:ext>
            </a:extLst>
          </p:cNvPr>
          <p:cNvSpPr txBox="1"/>
          <p:nvPr/>
        </p:nvSpPr>
        <p:spPr>
          <a:xfrm>
            <a:off x="654718" y="4668634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Yu</a:t>
            </a:r>
            <a:r>
              <a:rPr lang="de-DE" dirty="0"/>
              <a:t> et al 2013)</a:t>
            </a:r>
          </a:p>
          <a:p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 et al 2014)</a:t>
            </a:r>
          </a:p>
          <a:p>
            <a:r>
              <a:rPr lang="de-DE" dirty="0"/>
              <a:t>(</a:t>
            </a:r>
            <a:r>
              <a:rPr lang="de-DE" dirty="0" err="1"/>
              <a:t>Doueneau-Tabot</a:t>
            </a:r>
            <a:r>
              <a:rPr lang="de-DE" dirty="0"/>
              <a:t> et al 2018)</a:t>
            </a:r>
          </a:p>
        </p:txBody>
      </p: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B50D3FB4-44AF-1E46-8D51-838C8477711A}"/>
              </a:ext>
            </a:extLst>
          </p:cNvPr>
          <p:cNvCxnSpPr>
            <a:cxnSpLocks/>
            <a:stCxn id="21" idx="0"/>
          </p:cNvCxnSpPr>
          <p:nvPr/>
        </p:nvCxnSpPr>
        <p:spPr>
          <a:xfrm rot="5400000" flipH="1" flipV="1">
            <a:off x="1944820" y="3574796"/>
            <a:ext cx="1293889" cy="89378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911AC34D-7773-054D-8AEA-9A26CFDD1A97}"/>
              </a:ext>
            </a:extLst>
          </p:cNvPr>
          <p:cNvSpPr txBox="1"/>
          <p:nvPr/>
        </p:nvSpPr>
        <p:spPr>
          <a:xfrm>
            <a:off x="5364088" y="1494295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/</a:t>
            </a:r>
            <a:r>
              <a:rPr lang="de-DE" dirty="0" err="1"/>
              <a:t>Bolander</a:t>
            </a:r>
            <a:r>
              <a:rPr lang="de-DE" dirty="0"/>
              <a:t> 2013)</a:t>
            </a:r>
          </a:p>
          <a:p>
            <a:r>
              <a:rPr lang="de-DE" dirty="0"/>
              <a:t>(</a:t>
            </a:r>
            <a:r>
              <a:rPr lang="de-DE" dirty="0" err="1"/>
              <a:t>Charrier</a:t>
            </a:r>
            <a:r>
              <a:rPr lang="de-DE" dirty="0"/>
              <a:t> et al 2016)</a:t>
            </a:r>
          </a:p>
        </p:txBody>
      </p:sp>
      <p:cxnSp>
        <p:nvCxnSpPr>
          <p:cNvPr id="16" name="Gekrümmte Verbindung 15">
            <a:extLst>
              <a:ext uri="{FF2B5EF4-FFF2-40B4-BE49-F238E27FC236}">
                <a16:creationId xmlns:a16="http://schemas.microsoft.com/office/drawing/2014/main" id="{4CA32B84-149D-2247-B925-EAE8A7590D14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4954326" y="1817461"/>
            <a:ext cx="409763" cy="749622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FB7D54F-8491-4942-A250-222A881F4B54}"/>
              </a:ext>
            </a:extLst>
          </p:cNvPr>
          <p:cNvSpPr txBox="1"/>
          <p:nvPr/>
        </p:nvSpPr>
        <p:spPr>
          <a:xfrm>
            <a:off x="5480305" y="4807133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Bolander</a:t>
            </a:r>
            <a:r>
              <a:rPr lang="de-DE" dirty="0"/>
              <a:t>/Andersen 2011)</a:t>
            </a:r>
          </a:p>
          <a:p>
            <a:r>
              <a:rPr lang="de-DE" dirty="0"/>
              <a:t>(Le </a:t>
            </a:r>
            <a:r>
              <a:rPr lang="de-DE" dirty="0" err="1"/>
              <a:t>Cong</a:t>
            </a:r>
            <a:r>
              <a:rPr lang="de-DE" dirty="0"/>
              <a:t> et al. 2018)</a:t>
            </a:r>
          </a:p>
        </p:txBody>
      </p:sp>
      <p:cxnSp>
        <p:nvCxnSpPr>
          <p:cNvPr id="28" name="Gekrümmte Verbindung 27">
            <a:extLst>
              <a:ext uri="{FF2B5EF4-FFF2-40B4-BE49-F238E27FC236}">
                <a16:creationId xmlns:a16="http://schemas.microsoft.com/office/drawing/2014/main" id="{0DF1D30B-2228-034F-8FB6-2DF9ED707ED4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4182437" y="3374747"/>
            <a:ext cx="1297868" cy="17555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8C6242-26BC-4449-8FF9-B25F7AF8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Undecidability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DBFDFD-48FC-6040-A7A0-392CA99D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C74B3CB-90DB-1E45-848B-C3E8723CC04A}"/>
              </a:ext>
            </a:extLst>
          </p:cNvPr>
          <p:cNvGrpSpPr/>
          <p:nvPr/>
        </p:nvGrpSpPr>
        <p:grpSpPr>
          <a:xfrm>
            <a:off x="488602" y="3140968"/>
            <a:ext cx="7888588" cy="2641523"/>
            <a:chOff x="626069" y="4956564"/>
            <a:chExt cx="7888588" cy="2641523"/>
          </a:xfrm>
        </p:grpSpPr>
        <p:sp>
          <p:nvSpPr>
            <p:cNvPr id="7" name="object 19">
              <a:extLst>
                <a:ext uri="{FF2B5EF4-FFF2-40B4-BE49-F238E27FC236}">
                  <a16:creationId xmlns:a16="http://schemas.microsoft.com/office/drawing/2014/main" id="{6BB72373-C84B-2042-994A-E611DBA8F8E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(Le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Cong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2018)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20">
                  <a:extLst>
                    <a:ext uri="{FF2B5EF4-FFF2-40B4-BE49-F238E27FC236}">
                      <a16:creationId xmlns:a16="http://schemas.microsoft.com/office/drawing/2014/main" id="{CE93F207-79A8-654A-9EB4-BB09CFEAEA92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221923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000" dirty="0"/>
                    <a:t>Epistemic </a:t>
                  </a:r>
                  <a:r>
                    <a:rPr lang="de-DE" sz="2000" dirty="0" err="1"/>
                    <a:t>planning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undecidable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 err="1"/>
                    <a:t>two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agents</a:t>
                  </a:r>
                  <a:r>
                    <a:rPr lang="de-DE" sz="20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Boolean </a:t>
                  </a:r>
                  <a:r>
                    <a:rPr lang="de-DE" sz="2000" dirty="0" err="1"/>
                    <a:t>post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conditions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m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de-DE" sz="2000" dirty="0"/>
                </a:p>
                <a:p>
                  <a:r>
                    <a:rPr lang="de-DE" sz="2000" dirty="0" err="1">
                      <a:solidFill>
                        <a:srgbClr val="FF0000"/>
                      </a:solidFill>
                    </a:rPr>
                    <a:t>even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if</a:t>
                  </a:r>
                  <a:endParaRPr lang="de-DE" sz="2000" dirty="0">
                    <a:solidFill>
                      <a:srgbClr val="FF000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solidFill>
                        <a:srgbClr val="FF0000"/>
                      </a:solidFill>
                    </a:rPr>
                    <a:t>there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is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only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a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fixed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repertoire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of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one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action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and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solidFill>
                        <a:srgbClr val="FF0000"/>
                      </a:solidFill>
                    </a:rPr>
                    <a:t>There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at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most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6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atomic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propositions</a:t>
                  </a:r>
                  <a:endParaRPr lang="de-DE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bject 20">
                  <a:extLst>
                    <a:ext uri="{FF2B5EF4-FFF2-40B4-BE49-F238E27FC236}">
                      <a16:creationId xmlns:a16="http://schemas.microsoft.com/office/drawing/2014/main" id="{CE93F207-79A8-654A-9EB4-BB09CFEAE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2219237"/>
                </a:xfrm>
                <a:prstGeom prst="rect">
                  <a:avLst/>
                </a:prstGeom>
                <a:blipFill>
                  <a:blip r:embed="rId2"/>
                  <a:stretch>
                    <a:fillRect l="-1929" t="-568" b="-6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0FE1599-1310-6744-875C-1F0E0C4022C6}"/>
              </a:ext>
            </a:extLst>
          </p:cNvPr>
          <p:cNvGrpSpPr/>
          <p:nvPr/>
        </p:nvGrpSpPr>
        <p:grpSpPr>
          <a:xfrm>
            <a:off x="476842" y="1241957"/>
            <a:ext cx="7888588" cy="1718193"/>
            <a:chOff x="626069" y="4956564"/>
            <a:chExt cx="7888588" cy="1718193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12EBC2B-5BEE-144E-A8A9-1D7D8B8C32E3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Bolander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/Andersen 2011)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EC57C8D6-5535-9243-B038-6A630715436B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129590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000" dirty="0"/>
                    <a:t>Epistemic </a:t>
                  </a:r>
                  <a:r>
                    <a:rPr lang="de-DE" sz="2000" dirty="0" err="1"/>
                    <a:t>planning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undecidable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 err="1"/>
                    <a:t>two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agents</a:t>
                  </a:r>
                  <a:r>
                    <a:rPr lang="de-DE" sz="20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Boolean </a:t>
                  </a:r>
                  <a:r>
                    <a:rPr lang="de-DE" sz="2000" dirty="0" err="1"/>
                    <a:t>post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conditions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m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EC57C8D6-5535-9243-B038-6A6307154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1295907"/>
                </a:xfrm>
                <a:prstGeom prst="rect">
                  <a:avLst/>
                </a:prstGeom>
                <a:blipFill>
                  <a:blip r:embed="rId3"/>
                  <a:stretch>
                    <a:fillRect l="-1929" t="-971" b="-1068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B660A3C5-B97A-F54B-9238-E0E1CFE6B6A1}"/>
              </a:ext>
            </a:extLst>
          </p:cNvPr>
          <p:cNvSpPr txBox="1"/>
          <p:nvPr/>
        </p:nvSpPr>
        <p:spPr>
          <a:xfrm>
            <a:off x="468313" y="5940190"/>
            <a:ext cx="810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Proof </a:t>
            </a:r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halting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universal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76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E528C8-268D-594A-84AC-676F3B329BCD}"/>
              </a:ext>
            </a:extLst>
          </p:cNvPr>
          <p:cNvSpPr/>
          <p:nvPr/>
        </p:nvSpPr>
        <p:spPr>
          <a:xfrm>
            <a:off x="755577" y="2636912"/>
            <a:ext cx="4464496" cy="1656184"/>
          </a:xfrm>
          <a:prstGeom prst="rect">
            <a:avLst/>
          </a:prstGeom>
          <a:solidFill>
            <a:schemeClr val="accent2">
              <a:lumMod val="40000"/>
              <a:lumOff val="60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1F68E7-3194-404D-8672-3947F079C6E8}"/>
              </a:ext>
            </a:extLst>
          </p:cNvPr>
          <p:cNvSpPr txBox="1"/>
          <p:nvPr/>
        </p:nvSpPr>
        <p:spPr>
          <a:xfrm>
            <a:off x="2267744" y="6301056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(von Neumann 1951)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797418-F0F8-264D-91B1-A0D049F6B0B3}"/>
              </a:ext>
            </a:extLst>
          </p:cNvPr>
          <p:cNvSpPr txBox="1"/>
          <p:nvPr/>
        </p:nvSpPr>
        <p:spPr>
          <a:xfrm>
            <a:off x="4583113" y="630105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(Wolfram 2002)</a:t>
            </a:r>
          </a:p>
        </p:txBody>
      </p:sp>
    </p:spTree>
    <p:extLst>
      <p:ext uri="{BB962C8B-B14F-4D97-AF65-F5344CB8AC3E}">
        <p14:creationId xmlns:p14="http://schemas.microsoft.com/office/powerpoint/2010/main" val="167095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E528C8-268D-594A-84AC-676F3B329BCD}"/>
              </a:ext>
            </a:extLst>
          </p:cNvPr>
          <p:cNvSpPr/>
          <p:nvPr/>
        </p:nvSpPr>
        <p:spPr>
          <a:xfrm>
            <a:off x="755577" y="3212976"/>
            <a:ext cx="4464496" cy="1080120"/>
          </a:xfrm>
          <a:prstGeom prst="rect">
            <a:avLst/>
          </a:prstGeom>
          <a:solidFill>
            <a:schemeClr val="accent2">
              <a:lumMod val="40000"/>
              <a:lumOff val="60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09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E528C8-268D-594A-84AC-676F3B329BCD}"/>
              </a:ext>
            </a:extLst>
          </p:cNvPr>
          <p:cNvSpPr/>
          <p:nvPr/>
        </p:nvSpPr>
        <p:spPr>
          <a:xfrm>
            <a:off x="755577" y="3717032"/>
            <a:ext cx="4464496" cy="576064"/>
          </a:xfrm>
          <a:prstGeom prst="rect">
            <a:avLst/>
          </a:prstGeom>
          <a:solidFill>
            <a:schemeClr val="accent2">
              <a:lumMod val="40000"/>
              <a:lumOff val="60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9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4: Dynamic </a:t>
            </a:r>
            <a:r>
              <a:rPr lang="de-DE" sz="2000" b="1" dirty="0" err="1"/>
              <a:t>Epistemic</a:t>
            </a:r>
            <a:r>
              <a:rPr lang="de-DE" sz="2000" b="1" dirty="0"/>
              <a:t> </a:t>
            </a:r>
            <a:r>
              <a:rPr lang="de-DE" sz="2000" b="1" dirty="0" err="1"/>
              <a:t>Logic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173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D5B79-4BE5-774A-A2A8-8196F1C6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34426"/>
            <a:ext cx="7488237" cy="50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7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4704903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B264CA4-2CD2-3743-890F-F6DA36161E53}"/>
              </a:ext>
            </a:extLst>
          </p:cNvPr>
          <p:cNvCxnSpPr>
            <a:cxnSpLocks/>
          </p:cNvCxnSpPr>
          <p:nvPr/>
        </p:nvCxnSpPr>
        <p:spPr>
          <a:xfrm flipH="1" flipV="1">
            <a:off x="5580113" y="5157192"/>
            <a:ext cx="50405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95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5136951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4221088"/>
            <a:ext cx="50405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0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5496991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H="1" flipV="1">
            <a:off x="6228185" y="3356992"/>
            <a:ext cx="50405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0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4283968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V="1">
            <a:off x="2319586" y="4221088"/>
            <a:ext cx="57606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3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3851920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V="1">
            <a:off x="2308920" y="3400636"/>
            <a:ext cx="57606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15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86AEA-1159-1344-B959-15BF983D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E82E05-CC5E-9549-97C7-74746E76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Q: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assumptions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such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Q: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precondition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specify</a:t>
            </a:r>
            <a:r>
              <a:rPr lang="de-DE" dirty="0"/>
              <a:t>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rely</a:t>
            </a:r>
            <a:r>
              <a:rPr lang="de-DE" dirty="0"/>
              <a:t> on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maximal </a:t>
            </a:r>
            <a:r>
              <a:rPr lang="de-DE" dirty="0" err="1"/>
              <a:t>depth</a:t>
            </a:r>
            <a:r>
              <a:rPr lang="de-DE" dirty="0"/>
              <a:t> 1?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FD38E0-447C-7D4C-8C3A-3779A26D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650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86AEA-1159-1344-B959-15BF983D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Answers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E82E05-CC5E-9549-97C7-74746E76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Q: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assumptions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habe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such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A: Fine </a:t>
            </a:r>
            <a:r>
              <a:rPr lang="de-DE" dirty="0" err="1"/>
              <a:t>support</a:t>
            </a:r>
            <a:r>
              <a:rPr lang="de-DE" dirty="0"/>
              <a:t> (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an infinite </a:t>
            </a:r>
            <a:r>
              <a:rPr lang="de-DE" dirty="0" err="1"/>
              <a:t>state</a:t>
            </a:r>
            <a:r>
              <a:rPr lang="de-DE" dirty="0"/>
              <a:t>). 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Q: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precondition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specify</a:t>
            </a:r>
            <a:r>
              <a:rPr lang="de-DE" dirty="0"/>
              <a:t>)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rely</a:t>
            </a:r>
            <a:r>
              <a:rPr lang="de-DE" dirty="0"/>
              <a:t> on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maximal </a:t>
            </a:r>
            <a:r>
              <a:rPr lang="de-DE" dirty="0" err="1"/>
              <a:t>depth</a:t>
            </a:r>
            <a:r>
              <a:rPr lang="de-DE" dirty="0"/>
              <a:t> 1? </a:t>
            </a:r>
            <a:br>
              <a:rPr lang="de-DE" dirty="0"/>
            </a:br>
            <a:r>
              <a:rPr lang="de-DE" dirty="0"/>
              <a:t>A: Rules in a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lefto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FD38E0-447C-7D4C-8C3A-3779A26D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12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/>
              <a:t>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A412D-D0D7-1B45-B2C8-A63A4892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(Infinite) </a:t>
            </a:r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56D8A1-813B-2242-9E5E-679C04C1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74956C2-2014-C241-8DBD-90D9E94CCAD5}"/>
                  </a:ext>
                </a:extLst>
              </p:cNvPr>
              <p:cNvSpPr txBox="1"/>
              <p:nvPr/>
            </p:nvSpPr>
            <p:spPr>
              <a:xfrm>
                <a:off x="647700" y="5448300"/>
                <a:ext cx="4893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Epistemic </a:t>
                </a:r>
                <a:r>
                  <a:rPr lang="de-DE" dirty="0" err="1"/>
                  <a:t>planning</a:t>
                </a:r>
                <a:r>
                  <a:rPr lang="de-DE" dirty="0"/>
                  <a:t>: first-order </a:t>
                </a:r>
                <a:r>
                  <a:rPr lang="de-DE" dirty="0" err="1"/>
                  <a:t>query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𝑔𝑜𝑎𝑙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74956C2-2014-C241-8DBD-90D9E94C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448300"/>
                <a:ext cx="4893134" cy="369332"/>
              </a:xfrm>
              <a:prstGeom prst="rect">
                <a:avLst/>
              </a:prstGeom>
              <a:blipFill>
                <a:blip r:embed="rId2"/>
                <a:stretch>
                  <a:fillRect l="-775" t="-10345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4E1B3821-D99A-5D48-8883-3CCC4F58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327944"/>
            <a:ext cx="8229599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F0A11-CA0D-1840-8CF9-CE6C77A2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Decidability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/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Boolean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FD2462-30F5-CA4C-A17D-82D88133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86E399D-E9DF-3744-A5A1-1F37FC28892B}"/>
              </a:ext>
            </a:extLst>
          </p:cNvPr>
          <p:cNvGrpSpPr/>
          <p:nvPr/>
        </p:nvGrpSpPr>
        <p:grpSpPr>
          <a:xfrm>
            <a:off x="476842" y="1241957"/>
            <a:ext cx="7888588" cy="794863"/>
            <a:chOff x="626069" y="4956564"/>
            <a:chExt cx="7888588" cy="794863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id="{CB2140C6-CF9A-5B45-A193-5446A7ECCA04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Yu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al. 13,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Aucher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14)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D5AA3BC8-85D7-0A45-8C62-735A1AB330FE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372577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000" dirty="0" err="1"/>
                <a:t>When</a:t>
              </a:r>
              <a:r>
                <a:rPr lang="de-DE" sz="2000" dirty="0"/>
                <a:t> </a:t>
              </a:r>
              <a:r>
                <a:rPr lang="de-DE" sz="2000" dirty="0" err="1"/>
                <a:t>pre</a:t>
              </a:r>
              <a:r>
                <a:rPr lang="de-DE" sz="2000" dirty="0"/>
                <a:t>/</a:t>
              </a:r>
              <a:r>
                <a:rPr lang="de-DE" sz="2000" dirty="0" err="1"/>
                <a:t>post</a:t>
              </a:r>
              <a:r>
                <a:rPr lang="de-DE" sz="2000" dirty="0"/>
                <a:t> </a:t>
              </a:r>
              <a:r>
                <a:rPr lang="de-DE" sz="2000" dirty="0" err="1"/>
                <a:t>conditions</a:t>
              </a:r>
              <a:r>
                <a:rPr lang="de-DE" sz="2000" dirty="0"/>
                <a:t> </a:t>
              </a:r>
              <a:r>
                <a:rPr lang="de-DE" sz="2000" dirty="0" err="1"/>
                <a:t>are</a:t>
              </a:r>
              <a:r>
                <a:rPr lang="de-DE" sz="2000" dirty="0"/>
                <a:t> Boolean, </a:t>
              </a:r>
              <a:r>
                <a:rPr lang="de-DE" sz="2000" dirty="0" err="1"/>
                <a:t>epistemic</a:t>
              </a:r>
              <a:r>
                <a:rPr lang="de-DE" sz="2000" dirty="0"/>
                <a:t> </a:t>
              </a:r>
              <a:r>
                <a:rPr lang="de-DE" sz="2000" dirty="0" err="1"/>
                <a:t>planning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decidable</a:t>
              </a:r>
              <a:endParaRPr lang="de-DE" sz="2000" dirty="0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852F41B-28BD-584F-BCE8-BB51D7B86414}"/>
              </a:ext>
            </a:extLst>
          </p:cNvPr>
          <p:cNvSpPr txBox="1"/>
          <p:nvPr/>
        </p:nvSpPr>
        <p:spPr>
          <a:xfrm>
            <a:off x="838200" y="2590800"/>
            <a:ext cx="4007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first-order </a:t>
            </a:r>
            <a:r>
              <a:rPr lang="de-DE" dirty="0" err="1"/>
              <a:t>query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449968-CD17-6640-BECC-F435CCCDCA81}"/>
              </a:ext>
            </a:extLst>
          </p:cNvPr>
          <p:cNvSpPr txBox="1"/>
          <p:nvPr/>
        </p:nvSpPr>
        <p:spPr>
          <a:xfrm>
            <a:off x="1691680" y="3397156"/>
            <a:ext cx="5288627" cy="3693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first-order </a:t>
            </a:r>
            <a:r>
              <a:rPr lang="de-DE" dirty="0" err="1"/>
              <a:t>query</a:t>
            </a:r>
            <a:r>
              <a:rPr lang="de-DE" dirty="0"/>
              <a:t> on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decidable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6634C4-3560-3C4C-81B0-813610189A6F}"/>
              </a:ext>
            </a:extLst>
          </p:cNvPr>
          <p:cNvSpPr txBox="1"/>
          <p:nvPr/>
        </p:nvSpPr>
        <p:spPr>
          <a:xfrm>
            <a:off x="2191486" y="4338010"/>
            <a:ext cx="44422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automatic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FB42448-34A2-564A-9014-6A74617B1D34}"/>
              </a:ext>
            </a:extLst>
          </p:cNvPr>
          <p:cNvGrpSpPr/>
          <p:nvPr/>
        </p:nvGrpSpPr>
        <p:grpSpPr>
          <a:xfrm>
            <a:off x="468313" y="5193757"/>
            <a:ext cx="7888588" cy="794863"/>
            <a:chOff x="626069" y="4956564"/>
            <a:chExt cx="7888588" cy="79486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9C6E91C5-A14D-6943-90F3-E03A38A6121D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Doueneau-Tabot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al., 2018)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5AAF5C1D-68AB-F044-897F-1FDA96843AB0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3725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000" dirty="0"/>
                    <a:t>Even </a:t>
                  </a:r>
                  <a:r>
                    <a:rPr lang="de-DE" sz="2000" dirty="0" err="1"/>
                    <a:t>decidable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goals</a:t>
                  </a:r>
                  <a:r>
                    <a:rPr lang="de-DE" sz="2000" dirty="0"/>
                    <a:t> in </a:t>
                  </a:r>
                  <a:r>
                    <a:rPr lang="de-DE" sz="2000" dirty="0" err="1"/>
                    <a:t>epistemic</a:t>
                  </a:r>
                  <a:r>
                    <a:rPr lang="de-DE" sz="2000" dirty="0"/>
                    <a:t> linear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de-DE" sz="2000" dirty="0"/>
                    <a:t>-calculus</a:t>
                  </a:r>
                  <a:r>
                    <a:rPr lang="de-DE" sz="2000" baseline="30000" dirty="0"/>
                    <a:t>1)</a:t>
                  </a:r>
                  <a:r>
                    <a:rPr lang="de-DE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5AAF5C1D-68AB-F044-897F-1FDA96843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372577"/>
                </a:xfrm>
                <a:prstGeom prst="rect">
                  <a:avLst/>
                </a:prstGeom>
                <a:blipFill>
                  <a:blip r:embed="rId2"/>
                  <a:stretch>
                    <a:fillRect l="-1926" t="-3333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8A029016-4C92-E241-8BA6-182B97FFBB32}"/>
              </a:ext>
            </a:extLst>
          </p:cNvPr>
          <p:cNvSpPr txBox="1"/>
          <p:nvPr/>
        </p:nvSpPr>
        <p:spPr>
          <a:xfrm>
            <a:off x="1749571" y="6093968"/>
            <a:ext cx="561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caclulus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(minimal)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operator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926986D-424F-4844-9F58-D7880A2D8E9A}"/>
              </a:ext>
            </a:extLst>
          </p:cNvPr>
          <p:cNvCxnSpPr>
            <a:stCxn id="7" idx="2"/>
          </p:cNvCxnSpPr>
          <p:nvPr/>
        </p:nvCxnSpPr>
        <p:spPr>
          <a:xfrm>
            <a:off x="2842114" y="2960132"/>
            <a:ext cx="0" cy="4365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3346F86-8DB2-BD43-974C-A085FAA1FF9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335994" y="3766488"/>
            <a:ext cx="0" cy="5539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84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5C9DE2-C2E0-5245-BDEE-32413B25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E241FE5C-16E4-F84E-8AC2-C18BF2869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Many </a:t>
                </a:r>
                <a:r>
                  <a:rPr lang="de-DE" dirty="0" err="1"/>
                  <a:t>structures</a:t>
                </a:r>
                <a:r>
                  <a:rPr lang="de-DE" dirty="0"/>
                  <a:t> in </a:t>
                </a:r>
                <a:r>
                  <a:rPr lang="de-DE" dirty="0" err="1"/>
                  <a:t>computer</a:t>
                </a:r>
                <a:r>
                  <a:rPr lang="de-DE" dirty="0"/>
                  <a:t> </a:t>
                </a:r>
                <a:r>
                  <a:rPr lang="de-DE" dirty="0" err="1"/>
                  <a:t>science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infinite but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easy </a:t>
                </a:r>
                <a:r>
                  <a:rPr lang="de-DE" dirty="0" err="1"/>
                  <a:t>structure</a:t>
                </a:r>
                <a:endParaRPr lang="de-DE" dirty="0"/>
              </a:p>
              <a:p>
                <a:pPr lvl="1"/>
                <a:r>
                  <a:rPr lang="de-DE" dirty="0"/>
                  <a:t>Temporal </a:t>
                </a:r>
                <a:r>
                  <a:rPr lang="de-DE" dirty="0" err="1"/>
                  <a:t>unravelling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:r>
                  <a:rPr lang="de-DE" dirty="0" err="1"/>
                  <a:t>transition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endParaRPr lang="de-DE" dirty="0"/>
              </a:p>
              <a:p>
                <a:pPr lvl="1"/>
                <a:r>
                  <a:rPr lang="de-DE" dirty="0" err="1"/>
                  <a:t>Constraint</a:t>
                </a:r>
                <a:r>
                  <a:rPr lang="de-DE" dirty="0"/>
                  <a:t>  Databases</a:t>
                </a:r>
              </a:p>
              <a:p>
                <a:r>
                  <a:rPr lang="de-DE" dirty="0"/>
                  <a:t>Want </a:t>
                </a:r>
                <a:r>
                  <a:rPr lang="de-DE" dirty="0" err="1"/>
                  <a:t>to</a:t>
                </a:r>
                <a:r>
                  <a:rPr lang="de-DE" dirty="0"/>
                  <a:t> handle </a:t>
                </a:r>
                <a:r>
                  <a:rPr lang="de-DE" dirty="0" err="1"/>
                  <a:t>algorithmic</a:t>
                </a:r>
                <a:r>
                  <a:rPr lang="de-DE" dirty="0"/>
                  <a:t> </a:t>
                </a:r>
                <a:r>
                  <a:rPr lang="de-DE" dirty="0" err="1"/>
                  <a:t>problems</a:t>
                </a:r>
                <a:r>
                  <a:rPr lang="de-DE" dirty="0"/>
                  <a:t> also on </a:t>
                </a:r>
                <a:r>
                  <a:rPr lang="de-DE" dirty="0" err="1"/>
                  <a:t>classes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those</a:t>
                </a:r>
                <a:r>
                  <a:rPr lang="de-DE" dirty="0"/>
                  <a:t> infinite </a:t>
                </a:r>
                <a:r>
                  <a:rPr lang="de-DE" dirty="0" err="1"/>
                  <a:t>structures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Minimal </a:t>
                </a:r>
                <a:r>
                  <a:rPr lang="de-DE" dirty="0" err="1"/>
                  <a:t>requirements</a:t>
                </a:r>
                <a:endParaRPr lang="de-DE" dirty="0"/>
              </a:p>
              <a:p>
                <a:pPr lvl="1"/>
                <a:r>
                  <a:rPr lang="de-DE" dirty="0"/>
                  <a:t>Every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should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representable</a:t>
                </a:r>
                <a:r>
                  <a:rPr lang="de-DE" dirty="0"/>
                  <a:t> in a finite </a:t>
                </a:r>
                <a:r>
                  <a:rPr lang="de-DE" dirty="0" err="1"/>
                  <a:t>way</a:t>
                </a:r>
                <a:r>
                  <a:rPr lang="de-DE" dirty="0"/>
                  <a:t>.</a:t>
                </a:r>
              </a:p>
              <a:p>
                <a:pPr lvl="1"/>
                <a:r>
                  <a:rPr lang="de-DE" dirty="0" err="1"/>
                  <a:t>Effective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(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logic</a:t>
                </a:r>
                <a:r>
                  <a:rPr lang="de-DE" dirty="0"/>
                  <a:t> L such </a:t>
                </a:r>
                <a:r>
                  <a:rPr lang="de-DE" dirty="0" err="1"/>
                  <a:t>as</a:t>
                </a:r>
                <a:r>
                  <a:rPr lang="de-DE" dirty="0"/>
                  <a:t> FOL):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L </a:t>
                </a:r>
                <a:r>
                  <a:rPr lang="de-DE" dirty="0" err="1"/>
                  <a:t>and</a:t>
                </a:r>
                <a:r>
                  <a:rPr lang="de-DE" dirty="0"/>
                  <a:t> (a </a:t>
                </a:r>
                <a:r>
                  <a:rPr lang="de-DE" dirty="0" err="1"/>
                  <a:t>presenta</a:t>
                </a:r>
                <a:r>
                  <a:rPr lang="de-DE" dirty="0"/>
                  <a:t>-</a:t>
                </a:r>
                <a:br>
                  <a:rPr lang="de-DE" dirty="0"/>
                </a:br>
                <a:r>
                  <a:rPr lang="de-DE" dirty="0" err="1"/>
                  <a:t>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) a </a:t>
                </a:r>
                <a:r>
                  <a:rPr lang="de-DE" dirty="0" err="1"/>
                  <a:t>structure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effectively</a:t>
                </a:r>
                <a:r>
                  <a:rPr lang="de-DE" dirty="0"/>
                  <a:t> </a:t>
                </a:r>
                <a:r>
                  <a:rPr lang="de-DE" dirty="0" err="1"/>
                  <a:t>produce</a:t>
                </a:r>
                <a:br>
                  <a:rPr lang="de-DE" dirty="0"/>
                </a:br>
                <a:r>
                  <a:rPr lang="de-DE" dirty="0"/>
                  <a:t>a </a:t>
                </a:r>
                <a:r>
                  <a:rPr lang="de-DE" dirty="0" err="1"/>
                  <a:t>presentation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{ </m:t>
                    </m:r>
                    <m:acc>
                      <m:accPr>
                        <m:chr m:val="⃗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E241FE5C-16E4-F84E-8AC2-C18BF2869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48A9EC-ABE5-1A44-B9B9-0E75B046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534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4E98A-9AF2-BB47-BCFA-9D9E7B52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>
                <a:solidFill>
                  <a:srgbClr val="FF7531"/>
                </a:solidFill>
              </a:rPr>
              <a:t>structure</a:t>
            </a:r>
            <a:r>
              <a:rPr lang="de-DE" dirty="0"/>
              <a:t> =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automaton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2EC104-A035-AC48-BD50-0A2FDB9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/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𝒊𝒔𝑬𝒗𝒆𝒏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,       ≤    )</m:t>
                      </m:r>
                    </m:oMath>
                  </m:oMathPara>
                </a14:m>
                <a:endParaRPr lang="de-DE" b="1" dirty="0">
                  <a:solidFill>
                    <a:srgbClr val="FF753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/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𝒊𝒔𝑬𝒗𝒆𝒏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 )</m:t>
                      </m:r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7CCE27-8E5D-9547-B2F9-26E3A9CC0049}"/>
              </a:ext>
            </a:extLst>
          </p:cNvPr>
          <p:cNvCxnSpPr>
            <a:cxnSpLocks/>
          </p:cNvCxnSpPr>
          <p:nvPr/>
        </p:nvCxnSpPr>
        <p:spPr>
          <a:xfrm>
            <a:off x="4211960" y="1638300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6FAAD-186E-CD45-A030-0B89AA86D834}"/>
                  </a:ext>
                </a:extLst>
              </p:cNvPr>
              <p:cNvSpPr txBox="1"/>
              <p:nvPr/>
            </p:nvSpPr>
            <p:spPr>
              <a:xfrm>
                <a:off x="662781" y="2513012"/>
                <a:ext cx="304512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Enc: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1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de-DE" b="1" i="1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 </m:t>
                    </m:r>
                    <m:sSup>
                      <m:sSupPr>
                        <m:ctrlP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de-DE" dirty="0"/>
                  <a:t>;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de-DE" dirty="0"/>
                  <a:t>:  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𝒊𝒔𝑬𝒗𝒆𝒏</m:t>
                        </m:r>
                      </m:sub>
                    </m:sSub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6FAAD-186E-CD45-A030-0B89AA86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" y="2513012"/>
                <a:ext cx="3045123" cy="3416320"/>
              </a:xfrm>
              <a:prstGeom prst="rect">
                <a:avLst/>
              </a:prstGeom>
              <a:blipFill>
                <a:blip r:embed="rId4"/>
                <a:stretch>
                  <a:fillRect l="-1667" t="-738" r="-2917" b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2550FFA-978E-6D4B-9C69-3CE80F5F7F8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839950" y="3469650"/>
            <a:ext cx="606952" cy="0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ng 14">
            <a:extLst>
              <a:ext uri="{FF2B5EF4-FFF2-40B4-BE49-F238E27FC236}">
                <a16:creationId xmlns:a16="http://schemas.microsoft.com/office/drawing/2014/main" id="{B86C2647-3751-9F49-A816-932FA2AB414E}"/>
              </a:ext>
            </a:extLst>
          </p:cNvPr>
          <p:cNvSpPr/>
          <p:nvPr/>
        </p:nvSpPr>
        <p:spPr>
          <a:xfrm>
            <a:off x="6446902" y="3361650"/>
            <a:ext cx="216024" cy="216000"/>
          </a:xfrm>
          <a:prstGeom prst="donut">
            <a:avLst/>
          </a:prstGeom>
          <a:noFill/>
          <a:ln w="15875"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9" name="Gekrümmte Verbindung 18">
            <a:extLst>
              <a:ext uri="{FF2B5EF4-FFF2-40B4-BE49-F238E27FC236}">
                <a16:creationId xmlns:a16="http://schemas.microsoft.com/office/drawing/2014/main" id="{3BAE47E3-141C-9D47-AC01-8C8D2EDB32FB}"/>
              </a:ext>
            </a:extLst>
          </p:cNvPr>
          <p:cNvCxnSpPr>
            <a:stCxn id="15" idx="0"/>
            <a:endCxn id="15" idx="5"/>
          </p:cNvCxnSpPr>
          <p:nvPr/>
        </p:nvCxnSpPr>
        <p:spPr>
          <a:xfrm rot="16200000" flipH="1">
            <a:off x="6500918" y="3415646"/>
            <a:ext cx="184368" cy="76376"/>
          </a:xfrm>
          <a:prstGeom prst="curvedConnector5">
            <a:avLst>
              <a:gd name="adj1" fmla="val -123991"/>
              <a:gd name="adj2" fmla="val 440730"/>
              <a:gd name="adj3" fmla="val 223991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B11F69F-B5FE-2E47-8989-09FF659B1103}"/>
              </a:ext>
            </a:extLst>
          </p:cNvPr>
          <p:cNvSpPr txBox="1"/>
          <p:nvPr/>
        </p:nvSpPr>
        <p:spPr>
          <a:xfrm>
            <a:off x="6861000" y="33017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3A57E-F67C-C143-99A0-3E7F1AFDE3A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84452" y="4684494"/>
            <a:ext cx="401498" cy="19217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7651D7F-4B71-7945-BAD1-A538432D5AC4}"/>
              </a:ext>
            </a:extLst>
          </p:cNvPr>
          <p:cNvGrpSpPr/>
          <p:nvPr/>
        </p:nvGrpSpPr>
        <p:grpSpPr>
          <a:xfrm>
            <a:off x="6893752" y="4427149"/>
            <a:ext cx="570990" cy="540000"/>
            <a:chOff x="7340474" y="4179856"/>
            <a:chExt cx="570990" cy="54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21D0D8-7FE7-A04C-8E0C-AD72FDB23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0474" y="4179856"/>
              <a:ext cx="540000" cy="540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A1E0303-1ED5-A54E-80CE-377857B3524F}"/>
                </a:ext>
              </a:extLst>
            </p:cNvPr>
            <p:cNvSpPr txBox="1"/>
            <p:nvPr/>
          </p:nvSpPr>
          <p:spPr>
            <a:xfrm>
              <a:off x="7340474" y="4265190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32EF0"/>
                  </a:solidFill>
                </a:rPr>
                <a:t>odd</a:t>
              </a:r>
              <a:endParaRPr lang="de-DE" dirty="0">
                <a:solidFill>
                  <a:srgbClr val="032EF0"/>
                </a:solidFill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6219DC9-201C-EA49-ACE7-0159C671DE16}"/>
              </a:ext>
            </a:extLst>
          </p:cNvPr>
          <p:cNvGrpSpPr/>
          <p:nvPr/>
        </p:nvGrpSpPr>
        <p:grpSpPr>
          <a:xfrm>
            <a:off x="5785950" y="4379711"/>
            <a:ext cx="659176" cy="648000"/>
            <a:chOff x="5933926" y="4179856"/>
            <a:chExt cx="659176" cy="648000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40C6DE2-F5DA-4040-927B-EFA3D54416D2}"/>
                </a:ext>
              </a:extLst>
            </p:cNvPr>
            <p:cNvGrpSpPr/>
            <p:nvPr/>
          </p:nvGrpSpPr>
          <p:grpSpPr>
            <a:xfrm>
              <a:off x="5938756" y="4227294"/>
              <a:ext cx="654346" cy="540000"/>
              <a:chOff x="5938756" y="4227294"/>
              <a:chExt cx="654346" cy="54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5A69D5-D62F-3F4F-8493-28B1D8FE1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7926" y="4227294"/>
                <a:ext cx="540000" cy="540000"/>
              </a:xfrm>
              <a:prstGeom prst="ellipse">
                <a:avLst/>
              </a:prstGeom>
              <a:noFill/>
              <a:ln>
                <a:solidFill>
                  <a:srgbClr val="032E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1CDF8B4-1D9A-4743-A88E-9EEEB738C1FE}"/>
                  </a:ext>
                </a:extLst>
              </p:cNvPr>
              <p:cNvSpPr txBox="1"/>
              <p:nvPr/>
            </p:nvSpPr>
            <p:spPr>
              <a:xfrm>
                <a:off x="5938756" y="4316656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32EF0"/>
                    </a:solidFill>
                  </a:rPr>
                  <a:t>even</a:t>
                </a:r>
                <a:endParaRPr lang="de-DE" dirty="0">
                  <a:solidFill>
                    <a:srgbClr val="032EF0"/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2253FB-3E35-3446-AC77-01BD9807E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3926" y="4179856"/>
              <a:ext cx="648000" cy="648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9" name="Gekrümmte Verbindung 38">
            <a:extLst>
              <a:ext uri="{FF2B5EF4-FFF2-40B4-BE49-F238E27FC236}">
                <a16:creationId xmlns:a16="http://schemas.microsoft.com/office/drawing/2014/main" id="{363F890C-A0E5-5B4A-BB65-E2EF31E47099}"/>
              </a:ext>
            </a:extLst>
          </p:cNvPr>
          <p:cNvCxnSpPr>
            <a:cxnSpLocks/>
            <a:stCxn id="34" idx="0"/>
            <a:endCxn id="32" idx="0"/>
          </p:cNvCxnSpPr>
          <p:nvPr/>
        </p:nvCxnSpPr>
        <p:spPr>
          <a:xfrm rot="16200000" flipH="1">
            <a:off x="6613132" y="3876529"/>
            <a:ext cx="47438" cy="1053802"/>
          </a:xfrm>
          <a:prstGeom prst="curvedConnector3">
            <a:avLst>
              <a:gd name="adj1" fmla="val -481892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C1BAEAA4-2097-7546-B854-1173A3447B25}"/>
              </a:ext>
            </a:extLst>
          </p:cNvPr>
          <p:cNvCxnSpPr>
            <a:cxnSpLocks/>
            <a:stCxn id="32" idx="4"/>
            <a:endCxn id="34" idx="4"/>
          </p:cNvCxnSpPr>
          <p:nvPr/>
        </p:nvCxnSpPr>
        <p:spPr>
          <a:xfrm rot="5400000">
            <a:off x="6606570" y="4470529"/>
            <a:ext cx="60562" cy="1053802"/>
          </a:xfrm>
          <a:prstGeom prst="curvedConnector3">
            <a:avLst>
              <a:gd name="adj1" fmla="val 477464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92BE111-4981-2C4C-BF29-02E027EA1EEA}"/>
              </a:ext>
            </a:extLst>
          </p:cNvPr>
          <p:cNvSpPr txBox="1"/>
          <p:nvPr/>
        </p:nvSpPr>
        <p:spPr>
          <a:xfrm>
            <a:off x="6479646" y="38407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7D1FE64-06BE-5B4B-8DDB-153A0F6554AF}"/>
              </a:ext>
            </a:extLst>
          </p:cNvPr>
          <p:cNvSpPr txBox="1"/>
          <p:nvPr/>
        </p:nvSpPr>
        <p:spPr>
          <a:xfrm>
            <a:off x="6479646" y="52977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25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45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4E98A-9AF2-BB47-BCFA-9D9E7B52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>
                <a:solidFill>
                  <a:srgbClr val="FF7531"/>
                </a:solidFill>
              </a:rPr>
              <a:t>structure</a:t>
            </a:r>
            <a:r>
              <a:rPr lang="de-DE" dirty="0"/>
              <a:t> =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automaton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2EC104-A035-AC48-BD50-0A2FDB9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/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𝒊𝒔𝑬𝒗𝒆𝒏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,       ≤    )</m:t>
                      </m:r>
                    </m:oMath>
                  </m:oMathPara>
                </a14:m>
                <a:endParaRPr lang="de-DE" b="1" dirty="0">
                  <a:solidFill>
                    <a:srgbClr val="FF753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/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𝒊𝒔𝑬𝒗𝒆𝒏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 )</m:t>
                      </m:r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7CCE27-8E5D-9547-B2F9-26E3A9CC0049}"/>
              </a:ext>
            </a:extLst>
          </p:cNvPr>
          <p:cNvCxnSpPr>
            <a:cxnSpLocks/>
          </p:cNvCxnSpPr>
          <p:nvPr/>
        </p:nvCxnSpPr>
        <p:spPr>
          <a:xfrm>
            <a:off x="4211960" y="1638300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3A57E-F67C-C143-99A0-3E7F1AFDE3A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092284" y="2863127"/>
            <a:ext cx="401498" cy="19217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7651D7F-4B71-7945-BAD1-A538432D5AC4}"/>
              </a:ext>
            </a:extLst>
          </p:cNvPr>
          <p:cNvGrpSpPr/>
          <p:nvPr/>
        </p:nvGrpSpPr>
        <p:grpSpPr>
          <a:xfrm>
            <a:off x="7600629" y="2593396"/>
            <a:ext cx="567784" cy="540000"/>
            <a:chOff x="7340474" y="4179856"/>
            <a:chExt cx="567784" cy="54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21D0D8-7FE7-A04C-8E0C-AD72FDB23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0474" y="4179856"/>
              <a:ext cx="540000" cy="540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A1E0303-1ED5-A54E-80CE-377857B3524F}"/>
                </a:ext>
              </a:extLst>
            </p:cNvPr>
            <p:cNvSpPr txBox="1"/>
            <p:nvPr/>
          </p:nvSpPr>
          <p:spPr>
            <a:xfrm>
              <a:off x="7340474" y="426519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32EF0"/>
                  </a:solidFill>
                </a:rPr>
                <a:t>sink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6219DC9-201C-EA49-ACE7-0159C671DE16}"/>
              </a:ext>
            </a:extLst>
          </p:cNvPr>
          <p:cNvGrpSpPr/>
          <p:nvPr/>
        </p:nvGrpSpPr>
        <p:grpSpPr>
          <a:xfrm>
            <a:off x="5493782" y="2558344"/>
            <a:ext cx="660779" cy="648000"/>
            <a:chOff x="5933926" y="4179856"/>
            <a:chExt cx="660779" cy="648000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40C6DE2-F5DA-4040-927B-EFA3D54416D2}"/>
                </a:ext>
              </a:extLst>
            </p:cNvPr>
            <p:cNvGrpSpPr/>
            <p:nvPr/>
          </p:nvGrpSpPr>
          <p:grpSpPr>
            <a:xfrm>
              <a:off x="5938756" y="4227294"/>
              <a:ext cx="655949" cy="540000"/>
              <a:chOff x="5938756" y="4227294"/>
              <a:chExt cx="655949" cy="54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5A69D5-D62F-3F4F-8493-28B1D8FE1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7926" y="4227294"/>
                <a:ext cx="540000" cy="540000"/>
              </a:xfrm>
              <a:prstGeom prst="ellipse">
                <a:avLst/>
              </a:prstGeom>
              <a:noFill/>
              <a:ln>
                <a:solidFill>
                  <a:srgbClr val="032E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1CDF8B4-1D9A-4743-A88E-9EEEB738C1FE}"/>
                  </a:ext>
                </a:extLst>
              </p:cNvPr>
              <p:cNvSpPr txBox="1"/>
              <p:nvPr/>
            </p:nvSpPr>
            <p:spPr>
              <a:xfrm>
                <a:off x="5938756" y="4316656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32EF0"/>
                    </a:solidFill>
                  </a:rPr>
                  <a:t>state</a:t>
                </a:r>
                <a:endParaRPr lang="de-DE" dirty="0">
                  <a:solidFill>
                    <a:srgbClr val="032EF0"/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2253FB-3E35-3446-AC77-01BD9807E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3926" y="4179856"/>
              <a:ext cx="648000" cy="648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C1BAEAA4-2097-7546-B854-1173A3447B25}"/>
              </a:ext>
            </a:extLst>
          </p:cNvPr>
          <p:cNvCxnSpPr>
            <a:cxnSpLocks/>
            <a:stCxn id="34" idx="4"/>
            <a:endCxn id="34" idx="3"/>
          </p:cNvCxnSpPr>
          <p:nvPr/>
        </p:nvCxnSpPr>
        <p:spPr>
          <a:xfrm rot="5400000" flipH="1">
            <a:off x="5655782" y="3044345"/>
            <a:ext cx="94897" cy="229103"/>
          </a:xfrm>
          <a:prstGeom prst="curvedConnector3">
            <a:avLst>
              <a:gd name="adj1" fmla="val -240893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6FF6BF1-AB6C-144A-BEFB-BBE2589D3A21}"/>
                  </a:ext>
                </a:extLst>
              </p:cNvPr>
              <p:cNvSpPr txBox="1"/>
              <p:nvPr/>
            </p:nvSpPr>
            <p:spPr>
              <a:xfrm>
                <a:off x="5077255" y="3500809"/>
                <a:ext cx="1091004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6FF6BF1-AB6C-144A-BEFB-BBE2589D3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55" y="3500809"/>
                <a:ext cx="1091004" cy="552459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3D675A4-FBDD-5340-AC4B-0FEEC066077B}"/>
              </a:ext>
            </a:extLst>
          </p:cNvPr>
          <p:cNvCxnSpPr>
            <a:stCxn id="34" idx="6"/>
            <a:endCxn id="33" idx="1"/>
          </p:cNvCxnSpPr>
          <p:nvPr/>
        </p:nvCxnSpPr>
        <p:spPr>
          <a:xfrm flipV="1">
            <a:off x="6141782" y="2863396"/>
            <a:ext cx="1458847" cy="18948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2179839-1C27-1B4F-8588-32758DE491DF}"/>
                  </a:ext>
                </a:extLst>
              </p:cNvPr>
              <p:cNvSpPr txBox="1"/>
              <p:nvPr/>
            </p:nvSpPr>
            <p:spPr>
              <a:xfrm>
                <a:off x="7585475" y="3456220"/>
                <a:ext cx="61138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2179839-1C27-1B4F-8588-32758DE49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75" y="3456220"/>
                <a:ext cx="611385" cy="552459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krümmte Verbindung 36">
            <a:extLst>
              <a:ext uri="{FF2B5EF4-FFF2-40B4-BE49-F238E27FC236}">
                <a16:creationId xmlns:a16="http://schemas.microsoft.com/office/drawing/2014/main" id="{09673450-9E0A-3348-8CA8-74B47DD0C0C5}"/>
              </a:ext>
            </a:extLst>
          </p:cNvPr>
          <p:cNvCxnSpPr>
            <a:cxnSpLocks/>
            <a:stCxn id="32" idx="4"/>
            <a:endCxn id="32" idx="3"/>
          </p:cNvCxnSpPr>
          <p:nvPr/>
        </p:nvCxnSpPr>
        <p:spPr>
          <a:xfrm rot="5400000" flipH="1">
            <a:off x="7735629" y="2998397"/>
            <a:ext cx="79081" cy="190919"/>
          </a:xfrm>
          <a:prstGeom prst="curvedConnector3">
            <a:avLst>
              <a:gd name="adj1" fmla="val -337249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82FE0D05-AFCF-D94A-88F2-4062443FA2BF}"/>
                  </a:ext>
                </a:extLst>
              </p:cNvPr>
              <p:cNvSpPr txBox="1"/>
              <p:nvPr/>
            </p:nvSpPr>
            <p:spPr>
              <a:xfrm>
                <a:off x="6577291" y="2956830"/>
                <a:ext cx="61138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82FE0D05-AFCF-D94A-88F2-4062443FA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91" y="2956830"/>
                <a:ext cx="611385" cy="552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3B4BA43-9384-3245-85B6-54CA2FE0DF6B}"/>
                  </a:ext>
                </a:extLst>
              </p:cNvPr>
              <p:cNvSpPr txBox="1"/>
              <p:nvPr/>
            </p:nvSpPr>
            <p:spPr>
              <a:xfrm>
                <a:off x="662781" y="2513012"/>
                <a:ext cx="3045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r>
                  <a:rPr lang="de-DE" dirty="0"/>
                  <a:t>:</a:t>
                </a:r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3B4BA43-9384-3245-85B6-54CA2FE0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" y="2513012"/>
                <a:ext cx="3045123" cy="369332"/>
              </a:xfrm>
              <a:prstGeom prst="rect">
                <a:avLst/>
              </a:prstGeom>
              <a:blipFill>
                <a:blip r:embed="rId7"/>
                <a:stretch>
                  <a:fillRect l="-1667" t="-645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D676809-B533-E44D-AFEB-123F14C1DBE3}"/>
                  </a:ext>
                </a:extLst>
              </p:cNvPr>
              <p:cNvSpPr txBox="1"/>
              <p:nvPr/>
            </p:nvSpPr>
            <p:spPr>
              <a:xfrm>
                <a:off x="838200" y="4514850"/>
                <a:ext cx="7343805" cy="1383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Idea: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2≤5</m:t>
                    </m:r>
                  </m:oMath>
                </a14:m>
                <a:r>
                  <a:rPr lang="de-DE" dirty="0"/>
                  <a:t>		</a:t>
                </a:r>
                <a:r>
                  <a:rPr lang="de-DE" dirty="0" err="1"/>
                  <a:t>iff</a:t>
                </a:r>
                <a:r>
                  <a:rPr lang="de-DE" dirty="0"/>
                  <a:t>	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11≤11111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2≤5</m:t>
                    </m:r>
                  </m:oMath>
                </a14:m>
                <a:r>
                  <a:rPr lang="de-DE" dirty="0"/>
                  <a:t>		</a:t>
                </a:r>
                <a:r>
                  <a:rPr lang="de-DE" dirty="0" err="1"/>
                  <a:t>iff</a:t>
                </a:r>
                <a:r>
                  <a:rPr lang="de-DE" dirty="0"/>
                  <a:t>	</a:t>
                </a:r>
                <a:r>
                  <a:rPr lang="de-DE" dirty="0" err="1"/>
                  <a:t>word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accepted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D676809-B533-E44D-AFEB-123F14C1D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4850"/>
                <a:ext cx="7343805" cy="1383456"/>
              </a:xfrm>
              <a:prstGeom prst="rect">
                <a:avLst/>
              </a:prstGeom>
              <a:blipFill>
                <a:blip r:embed="rId8"/>
                <a:stretch>
                  <a:fillRect l="-864" t="-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68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D385B-ED5B-9848-A127-F31FC173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Generalization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multi-player </a:t>
            </a:r>
            <a:r>
              <a:rPr lang="de-DE" dirty="0" err="1"/>
              <a:t>setting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B20CF3-54B1-A447-9DA0-B90D5B95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76C0BA1-4F20-C14D-9997-D3A4FA148F4F}"/>
              </a:ext>
            </a:extLst>
          </p:cNvPr>
          <p:cNvGrpSpPr/>
          <p:nvPr/>
        </p:nvGrpSpPr>
        <p:grpSpPr>
          <a:xfrm>
            <a:off x="550617" y="1412776"/>
            <a:ext cx="7909964" cy="1149038"/>
            <a:chOff x="446936" y="2779849"/>
            <a:chExt cx="7909964" cy="114903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EC49D84-2AD3-BA4A-BD80-EF469485149A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73B48D2-9DBD-224B-B79E-20005CDC8F3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strategy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player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function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maps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history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,…,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 err="1">
                      <a:cs typeface="Tahoma"/>
                    </a:rPr>
                    <a:t>to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 err="1">
                      <a:cs typeface="Tahoma"/>
                    </a:rPr>
                    <a:t>deterministic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:r>
                    <a:rPr lang="de-DE" sz="2200" b="0" spc="-129" dirty="0" err="1">
                      <a:cs typeface="Tahoma"/>
                    </a:rPr>
                    <a:t>epistemic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action</a:t>
                  </a:r>
                  <a:r>
                    <a:rPr lang="de-DE" sz="2200" b="0" spc="-129" dirty="0">
                      <a:cs typeface="Tahoma"/>
                    </a:rPr>
                    <a:t> in </a:t>
                  </a:r>
                  <a:r>
                    <a:rPr lang="de-DE" sz="2200" b="0" spc="-129" dirty="0" err="1">
                      <a:cs typeface="Tahoma"/>
                    </a:rPr>
                    <a:t>the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repertoire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73B48D2-9DBD-224B-B79E-20005CDC8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blipFill>
                  <a:blip r:embed="rId2"/>
                  <a:stretch>
                    <a:fillRect l="-1125" t="-5085" b="-237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2D33240-22F8-6349-A803-E353A87B7173}"/>
              </a:ext>
            </a:extLst>
          </p:cNvPr>
          <p:cNvGrpSpPr/>
          <p:nvPr/>
        </p:nvGrpSpPr>
        <p:grpSpPr>
          <a:xfrm>
            <a:off x="468313" y="3453536"/>
            <a:ext cx="7909964" cy="1200334"/>
            <a:chOff x="446936" y="2779849"/>
            <a:chExt cx="7909964" cy="1200334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B8C9D24-9ADF-1249-BD42-BCF10784FD39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01BD150-DF5B-7C47-9D52-BD1C06DF15B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9130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uniform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strategy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player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strategy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…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∼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ue</m:t>
                          </m:r>
                        </m:e>
                        <m:sub>
                          <m: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…</m:t>
                      </m:r>
                      <m:sSubSup>
                        <m:sSub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sSub>
                            <m:sSub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 …</m:t>
                          </m:r>
                          <m:sSub>
                            <m:sSub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200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ue</m:t>
                              </m:r>
                            </m:e>
                            <m:sub>
                              <m:r>
                                <a:rPr lang="de-DE" sz="2200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01BD150-DF5B-7C47-9D52-BD1C06DF1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91302"/>
                </a:xfrm>
                <a:prstGeom prst="rect">
                  <a:avLst/>
                </a:prstGeom>
                <a:blipFill>
                  <a:blip r:embed="rId3"/>
                  <a:stretch>
                    <a:fillRect l="-965" t="-6349" b="-2063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863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0893B-D535-0D4B-84BD-DE9D44E4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Undecidability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Boolean </a:t>
            </a:r>
            <a:r>
              <a:rPr lang="de-DE" dirty="0" err="1"/>
              <a:t>pre</a:t>
            </a:r>
            <a:r>
              <a:rPr lang="de-DE" dirty="0"/>
              <a:t>/</a:t>
            </a:r>
            <a:r>
              <a:rPr lang="de-DE" dirty="0" err="1"/>
              <a:t>post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309C40-EEEC-C84D-8880-D7C0388D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C62776-8379-6D41-A935-7BA056F8B07D}"/>
              </a:ext>
            </a:extLst>
          </p:cNvPr>
          <p:cNvGrpSpPr/>
          <p:nvPr/>
        </p:nvGrpSpPr>
        <p:grpSpPr>
          <a:xfrm>
            <a:off x="610986" y="3110781"/>
            <a:ext cx="7888588" cy="2025970"/>
            <a:chOff x="626069" y="4956564"/>
            <a:chExt cx="7888588" cy="2025970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83805EA2-2219-534F-8D7C-0DBDE08BBCD5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5240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A38C4F8E-0A00-D94F-BECA-DE364B981F10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1603684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000" dirty="0" err="1"/>
                <a:t>Decidability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</a:t>
              </a:r>
              <a:r>
                <a:rPr lang="de-DE" sz="2000" dirty="0" err="1"/>
                <a:t>existence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uniform </a:t>
              </a:r>
              <a:r>
                <a:rPr lang="de-DE" sz="2000" dirty="0" err="1"/>
                <a:t>strategies</a:t>
              </a:r>
              <a:r>
                <a:rPr lang="de-DE" sz="2000" dirty="0"/>
                <a:t> </a:t>
              </a:r>
              <a:r>
                <a:rPr lang="de-DE" sz="2000" dirty="0" err="1"/>
                <a:t>holds</a:t>
              </a:r>
              <a:r>
                <a:rPr lang="de-DE" sz="2000" dirty="0"/>
                <a:t> </a:t>
              </a:r>
              <a:r>
                <a:rPr lang="de-DE" sz="2000" dirty="0" err="1"/>
                <a:t>when</a:t>
              </a:r>
              <a:endParaRPr lang="de-DE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/>
                <a:t>Only</a:t>
              </a:r>
              <a:r>
                <a:rPr lang="de-DE" sz="2000" dirty="0"/>
                <a:t> </a:t>
              </a:r>
              <a:r>
                <a:rPr lang="de-DE" sz="2000" dirty="0" err="1"/>
                <a:t>public</a:t>
              </a:r>
              <a:r>
                <a:rPr lang="de-DE" sz="2000" dirty="0"/>
                <a:t> </a:t>
              </a:r>
              <a:r>
                <a:rPr lang="de-DE" sz="2000" dirty="0" err="1"/>
                <a:t>actions</a:t>
              </a:r>
              <a:r>
                <a:rPr lang="de-DE" sz="2000" dirty="0"/>
                <a:t> </a:t>
              </a:r>
              <a:r>
                <a:rPr lang="de-DE" sz="2000" dirty="0" err="1"/>
                <a:t>are</a:t>
              </a:r>
              <a:r>
                <a:rPr lang="de-DE" sz="2000" dirty="0"/>
                <a:t> </a:t>
              </a:r>
              <a:r>
                <a:rPr lang="de-DE" sz="2000" dirty="0" err="1"/>
                <a:t>allowed</a:t>
              </a:r>
              <a:r>
                <a:rPr lang="de-DE" sz="2000" dirty="0"/>
                <a:t> </a:t>
              </a:r>
              <a:br>
                <a:rPr lang="de-DE" sz="2000" dirty="0"/>
              </a:br>
              <a:r>
                <a:rPr lang="de-DE" sz="2000" dirty="0"/>
                <a:t>(</a:t>
              </a:r>
              <a:r>
                <a:rPr lang="de-DE" sz="2000" dirty="0" err="1"/>
                <a:t>Belardenelli</a:t>
              </a:r>
              <a:r>
                <a:rPr lang="de-DE" sz="2000" dirty="0"/>
                <a:t> et al 17) (</a:t>
              </a:r>
              <a:r>
                <a:rPr lang="de-DE" sz="2000" dirty="0" err="1"/>
                <a:t>Maubert</a:t>
              </a:r>
              <a:r>
                <a:rPr lang="de-DE" sz="2000" dirty="0"/>
                <a:t> et al 19))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/>
                <a:t>Hierarchical</a:t>
              </a:r>
              <a:r>
                <a:rPr lang="de-DE" sz="2000" dirty="0"/>
                <a:t> </a:t>
              </a:r>
              <a:r>
                <a:rPr lang="de-DE" sz="2000" dirty="0" err="1"/>
                <a:t>information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assumed</a:t>
              </a:r>
              <a:r>
                <a:rPr lang="de-DE" sz="2000" dirty="0"/>
                <a:t> </a:t>
              </a:r>
              <a:br>
                <a:rPr lang="de-DE" sz="2000" dirty="0"/>
              </a:br>
              <a:r>
                <a:rPr lang="de-DE" sz="2000" dirty="0"/>
                <a:t>(</a:t>
              </a:r>
              <a:r>
                <a:rPr lang="de-DE" sz="2000" dirty="0" err="1"/>
                <a:t>Maubert</a:t>
              </a:r>
              <a:r>
                <a:rPr lang="de-DE" sz="2000" dirty="0"/>
                <a:t>/</a:t>
              </a:r>
              <a:r>
                <a:rPr lang="de-DE" sz="2000" dirty="0" err="1"/>
                <a:t>Muranio</a:t>
              </a:r>
              <a:r>
                <a:rPr lang="de-DE" sz="2000" dirty="0"/>
                <a:t> 18), </a:t>
              </a:r>
              <a:r>
                <a:rPr lang="de-DE" sz="2000" dirty="0" err="1"/>
                <a:t>Maubert</a:t>
              </a:r>
              <a:r>
                <a:rPr lang="de-DE" sz="2000" dirty="0"/>
                <a:t> et al 19)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962D6EE-6E0C-334A-B200-B980A59B4E74}"/>
              </a:ext>
            </a:extLst>
          </p:cNvPr>
          <p:cNvGrpSpPr/>
          <p:nvPr/>
        </p:nvGrpSpPr>
        <p:grpSpPr>
          <a:xfrm>
            <a:off x="629242" y="1394357"/>
            <a:ext cx="7888588" cy="1102640"/>
            <a:chOff x="626069" y="4956564"/>
            <a:chExt cx="7888588" cy="1102640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63B918D-4984-1743-8850-95D202B9882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5240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(Peterson /Reif 79,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Coulombe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/Lynch 18,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Maubert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19)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EFFD41F8-BD9C-794E-B766-4CF1D7DE5E2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680354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000" dirty="0"/>
                <a:t>The </a:t>
              </a:r>
              <a:r>
                <a:rPr lang="de-DE" sz="2000" dirty="0" err="1"/>
                <a:t>existence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uniform </a:t>
              </a:r>
              <a:r>
                <a:rPr lang="de-DE" sz="2000" dirty="0" err="1"/>
                <a:t>strategies</a:t>
              </a:r>
              <a:r>
                <a:rPr lang="de-DE" sz="2000" dirty="0"/>
                <a:t>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two</a:t>
              </a:r>
              <a:r>
                <a:rPr lang="de-DE" sz="2000" dirty="0"/>
                <a:t> </a:t>
              </a:r>
              <a:r>
                <a:rPr lang="de-DE" sz="2000" dirty="0" err="1"/>
                <a:t>players</a:t>
              </a:r>
              <a:r>
                <a:rPr lang="de-DE" sz="2000" dirty="0"/>
                <a:t> </a:t>
              </a:r>
              <a:r>
                <a:rPr lang="de-DE" sz="2000" dirty="0" err="1"/>
                <a:t>against</a:t>
              </a:r>
              <a:r>
                <a:rPr lang="de-DE" sz="2000" dirty="0"/>
                <a:t> an </a:t>
              </a:r>
              <a:r>
                <a:rPr lang="de-DE" sz="2000" dirty="0" err="1"/>
                <a:t>environment</a:t>
              </a:r>
              <a:r>
                <a:rPr lang="de-DE" sz="2000" dirty="0"/>
                <a:t>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achieving</a:t>
              </a:r>
              <a:r>
                <a:rPr lang="de-DE" sz="2000" dirty="0"/>
                <a:t> a </a:t>
              </a:r>
              <a:r>
                <a:rPr lang="de-DE" sz="2000" dirty="0" err="1"/>
                <a:t>goal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undecidable</a:t>
              </a:r>
              <a:r>
                <a:rPr lang="de-DE" sz="20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466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8A5AC-2B32-F542-831E-8F205129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4FCD0EF-1F60-3841-831D-CAB15BF4B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82378"/>
              </p:ext>
            </p:extLst>
          </p:nvPr>
        </p:nvGraphicFramePr>
        <p:xfrm>
          <a:off x="457200" y="1196975"/>
          <a:ext cx="8229600" cy="321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29730702"/>
                    </a:ext>
                  </a:extLst>
                </a:gridCol>
                <a:gridCol w="1443608">
                  <a:extLst>
                    <a:ext uri="{9D8B030D-6E8A-4147-A177-3AD203B41FA5}">
                      <a16:colId xmlns:a16="http://schemas.microsoft.com/office/drawing/2014/main" val="13462205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2744780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105675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One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centralized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planner</a:t>
                      </a:r>
                      <a:r>
                        <a:rPr lang="de-DE" dirty="0"/>
                        <a:t> </a:t>
                      </a:r>
                    </a:p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Bolander</a:t>
                      </a:r>
                      <a:r>
                        <a:rPr lang="de-DE" dirty="0"/>
                        <a:t> et al 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Many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players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(</a:t>
                      </a:r>
                      <a:r>
                        <a:rPr lang="de-DE" dirty="0" err="1"/>
                        <a:t>Maubert</a:t>
                      </a:r>
                      <a:r>
                        <a:rPr lang="de-DE" dirty="0"/>
                        <a:t> et al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Public </a:t>
                      </a:r>
                      <a:r>
                        <a:rPr lang="de-DE" dirty="0" err="1"/>
                        <a:t>announcements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NP-c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PSPACE-c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6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Public </a:t>
                      </a:r>
                      <a:r>
                        <a:rPr lang="de-DE" dirty="0" err="1"/>
                        <a:t>actions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EXPTIME-c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EXPTIME-c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0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Boolean </a:t>
                      </a:r>
                      <a:r>
                        <a:rPr lang="de-DE" dirty="0" err="1"/>
                        <a:t>pre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post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Decidable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decidable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2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r>
                        <a:rPr lang="de-DE" dirty="0"/>
                        <a:t> (Peterson/Reif 79)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91423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D85741-F4C6-A143-949B-E8578803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147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0D24-6AC4-2F4C-BF7C-54F7A8B6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C28131-DAAD-1C4B-85E5-92A8CBDE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Centralized</a:t>
            </a:r>
            <a:r>
              <a:rPr lang="de-DE" dirty="0"/>
              <a:t> </a:t>
            </a:r>
            <a:r>
              <a:rPr lang="de-DE" dirty="0" err="1"/>
              <a:t>player</a:t>
            </a:r>
            <a:r>
              <a:rPr lang="de-DE" dirty="0"/>
              <a:t>: 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 do 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;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/>
              <a:t> plan,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exists</a:t>
            </a:r>
            <a:r>
              <a:rPr lang="de-DE" dirty="0"/>
              <a:t>, 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centralized</a:t>
            </a:r>
            <a:r>
              <a:rPr lang="de-DE" dirty="0"/>
              <a:t> </a:t>
            </a:r>
            <a:r>
              <a:rPr lang="de-DE" dirty="0" err="1"/>
              <a:t>planner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Controller: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: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dirty="0" err="1"/>
              <a:t>perturbing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;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in turn;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seeks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: </a:t>
            </a:r>
            <a:r>
              <a:rPr lang="de-DE" dirty="0" err="1"/>
              <a:t>history</a:t>
            </a:r>
            <a:r>
              <a:rPr lang="de-DE" dirty="0"/>
              <a:t> (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odd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)-&gt; </a:t>
            </a:r>
            <a:r>
              <a:rPr lang="de-DE" dirty="0" err="1"/>
              <a:t>action</a:t>
            </a:r>
            <a:r>
              <a:rPr lang="de-DE" dirty="0"/>
              <a:t>;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err="1"/>
              <a:t>uniformity</a:t>
            </a:r>
            <a:r>
              <a:rPr lang="de-DE" dirty="0"/>
              <a:t> NOT </a:t>
            </a:r>
            <a:r>
              <a:rPr lang="de-DE" dirty="0" err="1"/>
              <a:t>required</a:t>
            </a:r>
            <a:r>
              <a:rPr lang="de-DE" dirty="0"/>
              <a:t> (</a:t>
            </a:r>
            <a:r>
              <a:rPr lang="de-DE" dirty="0" err="1"/>
              <a:t>hence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Multi-Player: </a:t>
            </a:r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imperfect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uniformity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/>
              <a:t> (</a:t>
            </a:r>
            <a:r>
              <a:rPr lang="de-DE" dirty="0"/>
              <a:t>not </a:t>
            </a:r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‘ </a:t>
            </a:r>
            <a:r>
              <a:rPr lang="de-DE" dirty="0" err="1"/>
              <a:t>strategies</a:t>
            </a:r>
            <a:r>
              <a:rPr lang="de-DE" dirty="0"/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C6BC12-4F56-F541-A476-10E58DCC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447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BFD8E-FDC3-5B4A-B06C-07796C2F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Perspectives</a:t>
            </a:r>
            <a:r>
              <a:rPr lang="de-DE" dirty="0"/>
              <a:t>: DEL </a:t>
            </a:r>
            <a:r>
              <a:rPr lang="de-DE" dirty="0" err="1"/>
              <a:t>and</a:t>
            </a:r>
            <a:r>
              <a:rPr lang="de-DE" dirty="0"/>
              <a:t> Formal Language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F80BC0-F73A-B54A-B7BB-0021D53F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16812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err="1"/>
              <a:t>Question</a:t>
            </a:r>
            <a:r>
              <a:rPr lang="de-DE" dirty="0"/>
              <a:t>: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(</a:t>
            </a:r>
            <a:r>
              <a:rPr lang="de-DE" dirty="0" err="1"/>
              <a:t>pre</a:t>
            </a:r>
            <a:r>
              <a:rPr lang="de-DE" dirty="0"/>
              <a:t>: md 1,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post</a:t>
            </a:r>
            <a:r>
              <a:rPr lang="de-DE" dirty="0"/>
              <a:t>) </a:t>
            </a:r>
            <a:r>
              <a:rPr lang="de-DE" dirty="0" err="1">
                <a:solidFill>
                  <a:srgbClr val="FF0000"/>
                </a:solidFill>
              </a:rPr>
              <a:t>decidable</a:t>
            </a:r>
            <a:r>
              <a:rPr lang="de-DE" dirty="0"/>
              <a:t>?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94664C-9040-A840-BE6A-EC522919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337731A-C0D2-E048-8181-6C41F2B9306E}"/>
              </a:ext>
            </a:extLst>
          </p:cNvPr>
          <p:cNvCxnSpPr>
            <a:cxnSpLocks/>
          </p:cNvCxnSpPr>
          <p:nvPr/>
        </p:nvCxnSpPr>
        <p:spPr>
          <a:xfrm>
            <a:off x="1259632" y="3027166"/>
            <a:ext cx="72009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9DE696C1-27F9-BE40-8200-2ABA1F0B92EA}"/>
              </a:ext>
            </a:extLst>
          </p:cNvPr>
          <p:cNvSpPr txBox="1"/>
          <p:nvPr/>
        </p:nvSpPr>
        <p:spPr>
          <a:xfrm>
            <a:off x="899592" y="2451102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FOL </a:t>
            </a:r>
            <a:r>
              <a:rPr lang="de-DE" dirty="0" err="1"/>
              <a:t>query</a:t>
            </a:r>
            <a:r>
              <a:rPr lang="de-DE" dirty="0"/>
              <a:t> </a:t>
            </a:r>
          </a:p>
          <a:p>
            <a:r>
              <a:rPr lang="de-DE" dirty="0" err="1"/>
              <a:t>decidable</a:t>
            </a:r>
            <a:r>
              <a:rPr lang="de-DE" dirty="0"/>
              <a:t> on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13578F-5A23-0846-9F23-DA44186FA20B}"/>
              </a:ext>
            </a:extLst>
          </p:cNvPr>
          <p:cNvSpPr txBox="1"/>
          <p:nvPr/>
        </p:nvSpPr>
        <p:spPr>
          <a:xfrm>
            <a:off x="899592" y="3233899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</a:p>
          <a:p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433A5-9E4F-9B46-8F74-A685C488EA25}"/>
              </a:ext>
            </a:extLst>
          </p:cNvPr>
          <p:cNvSpPr txBox="1"/>
          <p:nvPr/>
        </p:nvSpPr>
        <p:spPr>
          <a:xfrm>
            <a:off x="6531801" y="2276872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FOL </a:t>
            </a:r>
            <a:r>
              <a:rPr lang="de-DE" dirty="0" err="1"/>
              <a:t>query</a:t>
            </a:r>
            <a:r>
              <a:rPr lang="de-DE" dirty="0"/>
              <a:t> </a:t>
            </a:r>
          </a:p>
          <a:p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decidable</a:t>
            </a:r>
            <a:r>
              <a:rPr lang="de-DE" dirty="0"/>
              <a:t> on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FA94-C149-4743-B67B-6664FE979126}"/>
              </a:ext>
            </a:extLst>
          </p:cNvPr>
          <p:cNvSpPr txBox="1"/>
          <p:nvPr/>
        </p:nvSpPr>
        <p:spPr>
          <a:xfrm>
            <a:off x="6602758" y="3233899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Turing-</a:t>
            </a:r>
            <a:r>
              <a:rPr lang="de-DE" dirty="0" err="1"/>
              <a:t>complete</a:t>
            </a:r>
            <a:r>
              <a:rPr lang="de-DE" dirty="0"/>
              <a:t> </a:t>
            </a:r>
          </a:p>
          <a:p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8AE072-2222-BF41-B06F-DEF1A5691162}"/>
              </a:ext>
            </a:extLst>
          </p:cNvPr>
          <p:cNvSpPr txBox="1"/>
          <p:nvPr/>
        </p:nvSpPr>
        <p:spPr>
          <a:xfrm>
            <a:off x="3208865" y="323389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Pushdown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automata</a:t>
            </a:r>
            <a:r>
              <a:rPr lang="de-DE" dirty="0">
                <a:solidFill>
                  <a:srgbClr val="FF0000"/>
                </a:solidFill>
              </a:rPr>
              <a:t>? </a:t>
            </a:r>
          </a:p>
          <a:p>
            <a:r>
              <a:rPr lang="de-DE" dirty="0" err="1">
                <a:solidFill>
                  <a:srgbClr val="FF0000"/>
                </a:solidFill>
              </a:rPr>
              <a:t>Causal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hierarchy</a:t>
            </a:r>
            <a:r>
              <a:rPr lang="de-D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8D2B548-07E8-424F-B6AD-FE1C33066D70}"/>
              </a:ext>
            </a:extLst>
          </p:cNvPr>
          <p:cNvSpPr txBox="1">
            <a:spLocks/>
          </p:cNvSpPr>
          <p:nvPr/>
        </p:nvSpPr>
        <p:spPr bwMode="auto">
          <a:xfrm>
            <a:off x="472927" y="4173393"/>
            <a:ext cx="8229600" cy="13679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de-DE" kern="0" dirty="0"/>
          </a:p>
          <a:p>
            <a:r>
              <a:rPr lang="de-DE" kern="0" dirty="0"/>
              <a:t>Connections </a:t>
            </a:r>
            <a:r>
              <a:rPr lang="de-DE" kern="0" dirty="0" err="1"/>
              <a:t>with</a:t>
            </a:r>
            <a:r>
              <a:rPr lang="de-DE" kern="0" dirty="0"/>
              <a:t> </a:t>
            </a:r>
            <a:r>
              <a:rPr lang="de-DE" kern="0" dirty="0" err="1"/>
              <a:t>logics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reasoning</a:t>
            </a:r>
            <a:r>
              <a:rPr lang="de-DE" kern="0" dirty="0"/>
              <a:t> </a:t>
            </a:r>
            <a:r>
              <a:rPr lang="de-DE" kern="0" dirty="0" err="1"/>
              <a:t>about</a:t>
            </a:r>
            <a:r>
              <a:rPr lang="de-DE" kern="0" dirty="0"/>
              <a:t> </a:t>
            </a:r>
            <a:r>
              <a:rPr lang="de-DE" kern="0" dirty="0" err="1"/>
              <a:t>strategies</a:t>
            </a:r>
            <a:r>
              <a:rPr lang="de-DE" kern="0" dirty="0"/>
              <a:t> such </a:t>
            </a:r>
            <a:r>
              <a:rPr lang="de-DE" kern="0" dirty="0" err="1"/>
              <a:t>as</a:t>
            </a:r>
            <a:r>
              <a:rPr lang="de-DE" kern="0" dirty="0"/>
              <a:t> </a:t>
            </a:r>
            <a:r>
              <a:rPr lang="de-DE" kern="0" dirty="0" err="1"/>
              <a:t>Alternating</a:t>
            </a:r>
            <a:r>
              <a:rPr lang="de-DE" kern="0" dirty="0"/>
              <a:t> temporal-time </a:t>
            </a:r>
            <a:r>
              <a:rPr lang="de-DE" kern="0" dirty="0" err="1"/>
              <a:t>logic</a:t>
            </a:r>
            <a:r>
              <a:rPr lang="de-DE" kern="0" dirty="0"/>
              <a:t>, </a:t>
            </a:r>
            <a:r>
              <a:rPr lang="de-DE" kern="0" dirty="0" err="1"/>
              <a:t>Strategy</a:t>
            </a:r>
            <a:r>
              <a:rPr lang="de-DE" kern="0" dirty="0"/>
              <a:t> </a:t>
            </a:r>
            <a:r>
              <a:rPr lang="de-DE" kern="0" dirty="0" err="1"/>
              <a:t>logic</a:t>
            </a:r>
            <a:r>
              <a:rPr lang="de-DE" kern="0" dirty="0"/>
              <a:t> et (</a:t>
            </a:r>
            <a:r>
              <a:rPr lang="de-DE" kern="0" dirty="0" err="1"/>
              <a:t>Maubert</a:t>
            </a:r>
            <a:r>
              <a:rPr lang="de-DE" kern="0" dirty="0"/>
              <a:t> et al. 2019)</a:t>
            </a:r>
          </a:p>
          <a:p>
            <a:r>
              <a:rPr lang="de-DE" kern="0" dirty="0" err="1"/>
              <a:t>Describing</a:t>
            </a:r>
            <a:r>
              <a:rPr lang="de-DE" kern="0" dirty="0"/>
              <a:t> </a:t>
            </a:r>
            <a:r>
              <a:rPr lang="de-DE" kern="0" dirty="0" err="1"/>
              <a:t>protocols</a:t>
            </a:r>
            <a:r>
              <a:rPr lang="de-DE" kern="0" dirty="0"/>
              <a:t>/</a:t>
            </a:r>
            <a:r>
              <a:rPr lang="de-DE" kern="0" dirty="0" err="1"/>
              <a:t>policies</a:t>
            </a:r>
            <a:endParaRPr lang="de-DE" kern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6E7A04-7E46-054B-B36E-AF2E62E1329E}"/>
              </a:ext>
            </a:extLst>
          </p:cNvPr>
          <p:cNvSpPr txBox="1"/>
          <p:nvPr/>
        </p:nvSpPr>
        <p:spPr>
          <a:xfrm>
            <a:off x="5021797" y="3934798"/>
            <a:ext cx="36086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ÖÖ: See also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2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DE5A-2812-024E-AEA1-19438FB1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7A2E7-E80F-C444-A891-5F8B9DCF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FED5E9A-3BF6-6644-87CC-70B50E587EFF}"/>
              </a:ext>
            </a:extLst>
          </p:cNvPr>
          <p:cNvGrpSpPr/>
          <p:nvPr/>
        </p:nvGrpSpPr>
        <p:grpSpPr>
          <a:xfrm>
            <a:off x="628131" y="2193306"/>
            <a:ext cx="7909964" cy="3549887"/>
            <a:chOff x="550617" y="3005681"/>
            <a:chExt cx="7909964" cy="354988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226147F-D090-0D47-A11D-7C29124A1E37}"/>
                </a:ext>
              </a:extLst>
            </p:cNvPr>
            <p:cNvGrpSpPr/>
            <p:nvPr/>
          </p:nvGrpSpPr>
          <p:grpSpPr>
            <a:xfrm>
              <a:off x="550617" y="3005681"/>
              <a:ext cx="7909964" cy="3549887"/>
              <a:chOff x="446936" y="2779849"/>
              <a:chExt cx="7909964" cy="3549887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FE1B8BB3-065D-C347-BEAC-36C5A7FFD745}"/>
                  </a:ext>
                </a:extLst>
              </p:cNvPr>
              <p:cNvSpPr txBox="1"/>
              <p:nvPr/>
            </p:nvSpPr>
            <p:spPr>
              <a:xfrm>
                <a:off x="446936" y="2779849"/>
                <a:ext cx="7888588" cy="381181"/>
              </a:xfrm>
              <a:prstGeom prst="rect">
                <a:avLst/>
              </a:prstGeom>
              <a:solidFill>
                <a:srgbClr val="032EF0"/>
              </a:solidFill>
            </p:spPr>
            <p:txBody>
              <a:bodyPr vert="horz" wrap="square" lIns="0" tIns="15100" rIns="0" bIns="0" rtlCol="0">
                <a:spAutoFit/>
              </a:bodyPr>
              <a:lstStyle/>
              <a:p>
                <a:pPr marL="90603">
                  <a:spcBef>
                    <a:spcPts val="119"/>
                  </a:spcBef>
                </a:pPr>
                <a:r>
                  <a:rPr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Definition</a:t>
                </a: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  <a:endParaRPr sz="2378" dirty="0">
                  <a:latin typeface="Tahoma"/>
                  <a:cs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bject 5">
                    <a:extLst>
                      <a:ext uri="{FF2B5EF4-FFF2-40B4-BE49-F238E27FC236}">
                        <a16:creationId xmlns:a16="http://schemas.microsoft.com/office/drawing/2014/main" id="{83DF8FAE-71CB-4A45-BD27-409585C6BE26}"/>
                      </a:ext>
                    </a:extLst>
                  </p:cNvPr>
                  <p:cNvSpPr txBox="1"/>
                  <p:nvPr/>
                </p:nvSpPr>
                <p:spPr>
                  <a:xfrm>
                    <a:off x="468312" y="3188881"/>
                    <a:ext cx="7888588" cy="3140855"/>
                  </a:xfrm>
                  <a:prstGeom prst="rect">
                    <a:avLst/>
                  </a:prstGeom>
                  <a:solidFill>
                    <a:srgbClr val="032EF0">
                      <a:alpha val="10000"/>
                    </a:srgbClr>
                  </a:solidFill>
                </p:spPr>
                <p:txBody>
                  <a:bodyPr vert="horz" wrap="square" lIns="0" tIns="55367" rIns="0" bIns="0" rtlCol="0">
                    <a:spAutoFit/>
                  </a:bodyPr>
                  <a:lstStyle/>
                  <a:p>
                    <a:pPr marL="90603" marR="849406">
                      <a:lnSpc>
                        <a:spcPct val="102600"/>
                      </a:lnSpc>
                      <a:spcBef>
                        <a:spcPts val="436"/>
                      </a:spcBef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The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model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checking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problem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is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given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by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: </a:t>
                    </a:r>
                    <a:endParaRPr lang="de-DE" sz="2200" spc="-129" dirty="0">
                      <a:latin typeface="Myriad Pro" panose="020B0503030403020204" pitchFamily="34" charset="0"/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b="0" spc="-129" dirty="0">
                        <a:cs typeface="Tahoma"/>
                      </a:rPr>
                      <a:t>Input: an </a:t>
                    </a:r>
                    <a:r>
                      <a:rPr lang="de-DE" sz="2200" b="0" spc="-129" dirty="0" err="1">
                        <a:cs typeface="Tahoma"/>
                      </a:rPr>
                      <a:t>epistemic</a:t>
                    </a:r>
                    <a:r>
                      <a:rPr lang="de-DE" sz="2200" b="0" spc="-129" dirty="0">
                        <a:cs typeface="Tahoma"/>
                      </a:rPr>
                      <a:t> </a:t>
                    </a:r>
                    <a:r>
                      <a:rPr lang="de-DE" sz="2200" b="0" spc="-129" dirty="0" err="1">
                        <a:cs typeface="Tahoma"/>
                      </a:rPr>
                      <a:t>state</a:t>
                    </a:r>
                    <a:endParaRPr lang="de-DE" sz="2200" b="0" spc="-129" dirty="0"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spc="-129" dirty="0">
                        <a:cs typeface="Tahoma"/>
                      </a:rPr>
                      <a:t>A </a:t>
                    </a:r>
                    <a:r>
                      <a:rPr lang="de-DE" sz="2200" spc="-129" dirty="0" err="1">
                        <a:cs typeface="Tahoma"/>
                      </a:rPr>
                      <a:t>formula</a:t>
                    </a:r>
                    <a:r>
                      <a:rPr lang="de-DE" sz="2200" spc="-129" dirty="0">
                        <a:cs typeface="Tahoma"/>
                      </a:rPr>
                      <a:t>, e.g., </a:t>
                    </a:r>
                    <a14:m>
                      <m:oMath xmlns:m="http://schemas.openxmlformats.org/officeDocument/2006/math"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&lt;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1</m:t>
                            </m:r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, 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2</m:t>
                            </m:r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&gt;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𝑝</m:t>
                        </m:r>
                      </m:oMath>
                    </a14:m>
                    <a:endParaRPr lang="de-DE" sz="2200" b="0" spc="-129" dirty="0">
                      <a:cs typeface="Tahoma"/>
                    </a:endParaRPr>
                  </a:p>
                  <a:p>
                    <a:pPr marL="547803" marR="849406" lvl="1">
                      <a:lnSpc>
                        <a:spcPct val="102600"/>
                      </a:lnSpc>
                      <a:spcBef>
                        <a:spcPts val="436"/>
                      </a:spcBef>
                      <a:tabLst>
                        <a:tab pos="4902647" algn="l"/>
                        <a:tab pos="5490310" algn="l"/>
                      </a:tabLst>
                    </a:pPr>
                    <a:endParaRPr lang="de-DE" sz="2200" b="0" i="1" spc="-129" dirty="0">
                      <a:latin typeface="Cambria Math" panose="02040503050406030204" pitchFamily="18" charset="0"/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endParaRPr lang="de-DE" sz="2200" b="0" spc="-129" dirty="0"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b="0" spc="-129" dirty="0">
                        <a:cs typeface="Tahoma"/>
                      </a:rPr>
                      <a:t>Output: </a:t>
                    </a:r>
                    <a:r>
                      <a:rPr lang="de-DE" sz="2200" b="0" spc="-129" dirty="0" err="1">
                        <a:cs typeface="Tahoma"/>
                      </a:rPr>
                      <a:t>yes</a:t>
                    </a:r>
                    <a:r>
                      <a:rPr lang="de-DE" sz="2200" b="0" spc="-129" dirty="0">
                        <a:cs typeface="Tahoma"/>
                      </a:rPr>
                      <a:t> </a:t>
                    </a:r>
                    <a:r>
                      <a:rPr lang="de-DE" sz="2200" b="0" spc="-129" dirty="0" err="1">
                        <a:cs typeface="Tahoma"/>
                      </a:rPr>
                      <a:t>if</a:t>
                    </a:r>
                    <a:r>
                      <a:rPr lang="de-DE" sz="2200" b="0" spc="-129" dirty="0">
                        <a:cs typeface="Tahoma"/>
                      </a:rPr>
                      <a:t>   </a:t>
                    </a:r>
                    <a:br>
                      <a:rPr lang="de-DE" sz="2200" b="0" spc="-129" dirty="0">
                        <a:cs typeface="Tahoma"/>
                      </a:rPr>
                    </a:br>
                    <a:r>
                      <a:rPr lang="de-DE" sz="2200" b="0" spc="-129" dirty="0">
                        <a:cs typeface="Tahoma"/>
                      </a:rPr>
                      <a:t>                    </a:t>
                    </a:r>
                    <a:r>
                      <a:rPr lang="de-DE" sz="2200" b="0" spc="-129" dirty="0" err="1">
                        <a:cs typeface="Tahoma"/>
                      </a:rPr>
                      <a:t>no</a:t>
                    </a:r>
                    <a:r>
                      <a:rPr lang="de-DE" sz="2200" b="0" spc="-129" dirty="0">
                        <a:cs typeface="Tahoma"/>
                      </a:rPr>
                      <a:t> </a:t>
                    </a:r>
                    <a:r>
                      <a:rPr lang="de-DE" sz="2200" b="0" spc="-129" dirty="0" err="1">
                        <a:cs typeface="Tahoma"/>
                      </a:rPr>
                      <a:t>otherwise</a:t>
                    </a:r>
                    <a:r>
                      <a:rPr lang="de-DE" sz="2200" b="0" spc="-129" dirty="0">
                        <a:cs typeface="Tahoma"/>
                      </a:rPr>
                      <a:t>       </a:t>
                    </a:r>
                    <a:endParaRPr lang="de-DE" sz="2200" spc="-129" dirty="0"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endParaRPr lang="de-DE" sz="2200" spc="-129" dirty="0">
                      <a:cs typeface="Tahoma"/>
                    </a:endParaRPr>
                  </a:p>
                </p:txBody>
              </p:sp>
            </mc:Choice>
            <mc:Fallback xmlns="">
              <p:sp>
                <p:nvSpPr>
                  <p:cNvPr id="7" name="object 5">
                    <a:extLst>
                      <a:ext uri="{FF2B5EF4-FFF2-40B4-BE49-F238E27FC236}">
                        <a16:creationId xmlns:a16="http://schemas.microsoft.com/office/drawing/2014/main" id="{83DF8FAE-71CB-4A45-BD27-409585C6B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312" y="3188881"/>
                    <a:ext cx="7888588" cy="314085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965" t="-120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1941927-C6A7-054B-8455-E8F3E804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5271295"/>
              <a:ext cx="578695" cy="563055"/>
            </a:xfrm>
            <a:prstGeom prst="rect">
              <a:avLst/>
            </a:prstGeom>
          </p:spPr>
        </p:pic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E692DCBD-8743-8345-9185-516A67CDF161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 flipV="1">
              <a:off x="3782543" y="5531015"/>
              <a:ext cx="1089917" cy="21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D82B1BF-B652-0C41-B13C-485356D8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2460" y="5249487"/>
              <a:ext cx="578695" cy="563055"/>
            </a:xfrm>
            <a:prstGeom prst="rect">
              <a:avLst/>
            </a:prstGeom>
            <a:effectLst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AE8FA88-23F4-F944-A1DF-4C67E3EA1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2366" y="5249487"/>
              <a:ext cx="578695" cy="563055"/>
            </a:xfrm>
            <a:prstGeom prst="rect">
              <a:avLst/>
            </a:prstGeom>
            <a:effectLst/>
          </p:spPr>
        </p:pic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C095FCA6-10C2-F44D-8F47-445B113C0A7A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5451155" y="5531015"/>
              <a:ext cx="9712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C436CD0B-0BD4-6F40-A9CD-6CF7A76CBB65}"/>
                    </a:ext>
                  </a:extLst>
                </p:cNvPr>
                <p:cNvSpPr txBox="1"/>
                <p:nvPr/>
              </p:nvSpPr>
              <p:spPr>
                <a:xfrm>
                  <a:off x="3862704" y="5186858"/>
                  <a:ext cx="997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C436CD0B-0BD4-6F40-A9CD-6CF7A76CB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704" y="5186858"/>
                  <a:ext cx="99706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C6B0DD10-635A-4F47-88FB-12FAA3AED5FE}"/>
                    </a:ext>
                  </a:extLst>
                </p:cNvPr>
                <p:cNvSpPr txBox="1"/>
                <p:nvPr/>
              </p:nvSpPr>
              <p:spPr>
                <a:xfrm>
                  <a:off x="5451155" y="5186858"/>
                  <a:ext cx="10023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C6B0DD10-635A-4F47-88FB-12FAA3AED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155" y="5186858"/>
                  <a:ext cx="100238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51F196-D659-6246-85B5-AA7A4D87A08A}"/>
                </a:ext>
              </a:extLst>
            </p:cNvPr>
            <p:cNvSpPr/>
            <p:nvPr/>
          </p:nvSpPr>
          <p:spPr>
            <a:xfrm>
              <a:off x="4887779" y="5276358"/>
              <a:ext cx="576064" cy="559663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2D929E6-3C0F-E04E-A703-EE830BB90AC3}"/>
                </a:ext>
              </a:extLst>
            </p:cNvPr>
            <p:cNvSpPr/>
            <p:nvPr/>
          </p:nvSpPr>
          <p:spPr>
            <a:xfrm>
              <a:off x="6386148" y="5276358"/>
              <a:ext cx="576064" cy="559663"/>
            </a:xfrm>
            <a:prstGeom prst="rect">
              <a:avLst/>
            </a:prstGeom>
            <a:solidFill>
              <a:srgbClr val="92D05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5E9636C9-3969-DD40-88C5-D5EEBDE12741}"/>
                    </a:ext>
                  </a:extLst>
                </p:cNvPr>
                <p:cNvSpPr txBox="1"/>
                <p:nvPr/>
              </p:nvSpPr>
              <p:spPr>
                <a:xfrm>
                  <a:off x="6397556" y="5888267"/>
                  <a:ext cx="628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5E9636C9-3969-DD40-88C5-D5EEBDE12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556" y="5888267"/>
                  <a:ext cx="6283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2304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8EE82-C20A-8342-B809-D6AFA997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43BABB8-F0FC-F644-95B9-DA5A86A2C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220" y="1196975"/>
            <a:ext cx="3795559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2579D5-E037-2A45-9486-D0109C4A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398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J. van </a:t>
            </a:r>
            <a:r>
              <a:rPr lang="de-DE" sz="1200" dirty="0" err="1"/>
              <a:t>Benthem</a:t>
            </a:r>
            <a:r>
              <a:rPr lang="de-DE" sz="1200" dirty="0"/>
              <a:t>. Logical Dynamics </a:t>
            </a:r>
            <a:r>
              <a:rPr lang="de-DE" sz="1200" dirty="0" err="1"/>
              <a:t>of</a:t>
            </a:r>
            <a:r>
              <a:rPr lang="de-DE" sz="1200" dirty="0"/>
              <a:t> Information </a:t>
            </a:r>
            <a:r>
              <a:rPr lang="de-DE" sz="1200" dirty="0" err="1"/>
              <a:t>and</a:t>
            </a:r>
            <a:r>
              <a:rPr lang="de-DE" sz="1200" dirty="0"/>
              <a:t> Interaction. Cambridge University Press, 2011.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B. C. Schipper,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14th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 (TARK 2013), Chennai, </a:t>
            </a:r>
            <a:r>
              <a:rPr lang="de-DE" sz="1200" dirty="0" err="1"/>
              <a:t>India</a:t>
            </a:r>
            <a:r>
              <a:rPr lang="de-DE" sz="1200" dirty="0"/>
              <a:t>, </a:t>
            </a:r>
            <a:r>
              <a:rPr lang="de-DE" sz="1200" dirty="0" err="1"/>
              <a:t>January</a:t>
            </a:r>
            <a:r>
              <a:rPr lang="de-DE" sz="1200" dirty="0"/>
              <a:t> 7-9, 2013, 2013.</a:t>
            </a:r>
          </a:p>
          <a:p>
            <a:r>
              <a:rPr lang="de-DE" sz="1200" dirty="0"/>
              <a:t>I. van de Pol, I. van </a:t>
            </a:r>
            <a:r>
              <a:rPr lang="de-DE" sz="1200" dirty="0" err="1"/>
              <a:t>Rooij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J. </a:t>
            </a:r>
            <a:r>
              <a:rPr lang="de-DE" sz="1200" dirty="0" err="1"/>
              <a:t>Szymanik</a:t>
            </a:r>
            <a:r>
              <a:rPr lang="de-DE" sz="1200" dirty="0"/>
              <a:t>. </a:t>
            </a:r>
            <a:r>
              <a:rPr lang="de-DE" sz="1200" dirty="0" err="1"/>
              <a:t>Parameterized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results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a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mind</a:t>
            </a:r>
            <a:r>
              <a:rPr lang="de-DE" sz="1200" dirty="0"/>
              <a:t> </a:t>
            </a:r>
            <a:r>
              <a:rPr lang="de-DE" sz="1200" dirty="0" err="1"/>
              <a:t>based</a:t>
            </a:r>
            <a:r>
              <a:rPr lang="de-DE" sz="1200" dirty="0"/>
              <a:t> on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R. </a:t>
            </a:r>
            <a:r>
              <a:rPr lang="de-DE" sz="1200" dirty="0" err="1"/>
              <a:t>Ramanujam</a:t>
            </a:r>
            <a:r>
              <a:rPr lang="de-DE" sz="1200" dirty="0"/>
              <a:t>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Fifteenth</a:t>
            </a:r>
            <a:r>
              <a:rPr lang="de-DE" sz="1200" dirty="0"/>
              <a:t>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Knowledge, TARK 2015, Carnegie Mellon University, Pittsburgh, USA, June 4-6, 2015, </a:t>
            </a:r>
            <a:r>
              <a:rPr lang="de-DE" sz="1200" dirty="0" err="1"/>
              <a:t>volume</a:t>
            </a:r>
            <a:r>
              <a:rPr lang="de-DE" sz="1200" dirty="0"/>
              <a:t> 215 </a:t>
            </a:r>
            <a:r>
              <a:rPr lang="de-DE" sz="1200" dirty="0" err="1"/>
              <a:t>of</a:t>
            </a:r>
            <a:r>
              <a:rPr lang="de-DE" sz="1200" dirty="0"/>
              <a:t> EPTCS, </a:t>
            </a:r>
            <a:r>
              <a:rPr lang="de-DE" sz="1200" dirty="0" err="1"/>
              <a:t>pages</a:t>
            </a:r>
            <a:r>
              <a:rPr lang="de-DE" sz="1200" dirty="0"/>
              <a:t> 246–263, 2015.</a:t>
            </a:r>
          </a:p>
          <a:p>
            <a:r>
              <a:rPr lang="de-DE" sz="1200" dirty="0"/>
              <a:t>J. van </a:t>
            </a:r>
            <a:r>
              <a:rPr lang="de-DE" sz="1200" dirty="0" err="1"/>
              <a:t>Benthem</a:t>
            </a:r>
            <a:r>
              <a:rPr lang="de-DE" sz="1200" dirty="0"/>
              <a:t>, J. van </a:t>
            </a:r>
            <a:r>
              <a:rPr lang="de-DE" sz="1200" dirty="0" err="1"/>
              <a:t>Eijck</a:t>
            </a:r>
            <a:r>
              <a:rPr lang="de-DE" sz="1200" dirty="0"/>
              <a:t>, M. </a:t>
            </a:r>
            <a:r>
              <a:rPr lang="de-DE" sz="1200" dirty="0" err="1"/>
              <a:t>Gattinger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K. Su.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W. van der </a:t>
            </a:r>
            <a:r>
              <a:rPr lang="de-DE" sz="1200" dirty="0" err="1"/>
              <a:t>Hoek</a:t>
            </a:r>
            <a:r>
              <a:rPr lang="de-DE" sz="1200" dirty="0"/>
              <a:t>, W. H. Holliday, </a:t>
            </a:r>
            <a:r>
              <a:rPr lang="de-DE" sz="1200" dirty="0" err="1"/>
              <a:t>and</a:t>
            </a:r>
            <a:r>
              <a:rPr lang="de-DE" sz="1200" dirty="0"/>
              <a:t> W.-f. Wang,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Logic</a:t>
            </a:r>
            <a:r>
              <a:rPr lang="de-DE" sz="1200" dirty="0"/>
              <a:t>, </a:t>
            </a:r>
            <a:r>
              <a:rPr lang="de-DE" sz="1200" dirty="0" err="1"/>
              <a:t>Rationality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Interaction, </a:t>
            </a:r>
            <a:r>
              <a:rPr lang="de-DE" sz="1200" dirty="0" err="1"/>
              <a:t>pages</a:t>
            </a:r>
            <a:r>
              <a:rPr lang="de-DE" sz="1200" dirty="0"/>
              <a:t> 366–378, Berlin, Heidelberg, 2015. Springer Berlin Heidelberg.</a:t>
            </a:r>
          </a:p>
          <a:p>
            <a:r>
              <a:rPr lang="de-DE" sz="1200" dirty="0"/>
              <a:t>J. Van </a:t>
            </a:r>
            <a:r>
              <a:rPr lang="de-DE" sz="1200" dirty="0" err="1"/>
              <a:t>Benthem</a:t>
            </a:r>
            <a:r>
              <a:rPr lang="de-DE" sz="1200" dirty="0"/>
              <a:t>, J. Van </a:t>
            </a:r>
            <a:r>
              <a:rPr lang="de-DE" sz="1200" dirty="0" err="1"/>
              <a:t>Eijck</a:t>
            </a:r>
            <a:r>
              <a:rPr lang="de-DE" sz="1200" dirty="0"/>
              <a:t>, M. </a:t>
            </a:r>
            <a:r>
              <a:rPr lang="de-DE" sz="1200" dirty="0" err="1"/>
              <a:t>Gattinger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K. Su.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— s5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beyond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Computation</a:t>
            </a:r>
            <a:r>
              <a:rPr lang="de-DE" sz="1200" dirty="0"/>
              <a:t>, 28(2):367–402, Mar. 2018.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A </a:t>
            </a:r>
            <a:r>
              <a:rPr lang="de-DE" sz="1200" dirty="0" err="1"/>
              <a:t>succinct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K. Larson, M. </a:t>
            </a:r>
            <a:r>
              <a:rPr lang="de-DE" sz="1200" dirty="0" err="1"/>
              <a:t>Winikoff</a:t>
            </a:r>
            <a:r>
              <a:rPr lang="de-DE" sz="1200" dirty="0"/>
              <a:t>, S. Das, </a:t>
            </a:r>
            <a:r>
              <a:rPr lang="de-DE" sz="1200" dirty="0" err="1"/>
              <a:t>and</a:t>
            </a:r>
            <a:r>
              <a:rPr lang="de-DE" sz="1200" dirty="0"/>
              <a:t> E. H. </a:t>
            </a:r>
            <a:r>
              <a:rPr lang="de-DE" sz="1200" dirty="0" err="1"/>
              <a:t>Durfee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16th Conference on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MultiAgent</a:t>
            </a:r>
            <a:r>
              <a:rPr lang="de-DE" sz="1200" dirty="0"/>
              <a:t> Systems, AAMAS 2017, S ̃</a:t>
            </a:r>
            <a:r>
              <a:rPr lang="de-DE" sz="1200" dirty="0" err="1"/>
              <a:t>ao</a:t>
            </a:r>
            <a:r>
              <a:rPr lang="de-DE" sz="1200" dirty="0"/>
              <a:t> Paulo, </a:t>
            </a:r>
            <a:r>
              <a:rPr lang="de-DE" sz="1200" dirty="0" err="1"/>
              <a:t>Brazil</a:t>
            </a:r>
            <a:r>
              <a:rPr lang="de-DE" sz="1200" dirty="0"/>
              <a:t>, May 8-12, 2017, </a:t>
            </a:r>
            <a:r>
              <a:rPr lang="de-DE" sz="1200" dirty="0" err="1"/>
              <a:t>pages</a:t>
            </a:r>
            <a:r>
              <a:rPr lang="de-DE" sz="1200" dirty="0"/>
              <a:t> 123–131. ACM, 2017.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common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. In G. </a:t>
            </a:r>
            <a:r>
              <a:rPr lang="de-DE" sz="1200" dirty="0" err="1"/>
              <a:t>Bezhanishvili</a:t>
            </a:r>
            <a:r>
              <a:rPr lang="de-DE" sz="1200" dirty="0"/>
              <a:t>, G. </a:t>
            </a:r>
            <a:r>
              <a:rPr lang="de-DE" sz="1200" dirty="0" err="1"/>
              <a:t>D’Agostino</a:t>
            </a:r>
            <a:r>
              <a:rPr lang="de-DE" sz="1200" dirty="0"/>
              <a:t>, G. </a:t>
            </a:r>
            <a:r>
              <a:rPr lang="de-DE" sz="1200" dirty="0" err="1"/>
              <a:t>Metcalfe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T. Studer,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 12,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12th </a:t>
            </a:r>
            <a:r>
              <a:rPr lang="de-DE" sz="1200" dirty="0" err="1"/>
              <a:t>conference</a:t>
            </a:r>
            <a:r>
              <a:rPr lang="de-DE" sz="1200" dirty="0"/>
              <a:t> on ”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,” </a:t>
            </a:r>
            <a:r>
              <a:rPr lang="de-DE" sz="1200" dirty="0" err="1"/>
              <a:t>held</a:t>
            </a:r>
            <a:r>
              <a:rPr lang="de-DE" sz="1200" dirty="0"/>
              <a:t> in Bern, </a:t>
            </a:r>
            <a:r>
              <a:rPr lang="de-DE" sz="1200" dirty="0" err="1"/>
              <a:t>Switzerland</a:t>
            </a:r>
            <a:r>
              <a:rPr lang="de-DE" sz="1200" dirty="0"/>
              <a:t>, August 27-31, 2018, </a:t>
            </a:r>
            <a:r>
              <a:rPr lang="de-DE" sz="1200" dirty="0" err="1"/>
              <a:t>pages</a:t>
            </a:r>
            <a:r>
              <a:rPr lang="de-DE" sz="1200" dirty="0"/>
              <a:t> 103–122. College Publications, 2018.</a:t>
            </a:r>
          </a:p>
          <a:p>
            <a:r>
              <a:rPr lang="de-DE" sz="1200" dirty="0"/>
              <a:t>B. </a:t>
            </a:r>
            <a:r>
              <a:rPr lang="de-DE" sz="1200" dirty="0" err="1"/>
              <a:t>Maubert</a:t>
            </a:r>
            <a:r>
              <a:rPr lang="de-DE" sz="1200" dirty="0"/>
              <a:t>, S. </a:t>
            </a:r>
            <a:r>
              <a:rPr lang="de-DE" sz="1200" dirty="0" err="1"/>
              <a:t>Pinchinat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Reachability</a:t>
            </a:r>
            <a:r>
              <a:rPr lang="de-DE" sz="1200" dirty="0"/>
              <a:t> </a:t>
            </a:r>
            <a:r>
              <a:rPr lang="de-DE" sz="1200" dirty="0" err="1"/>
              <a:t>games</a:t>
            </a:r>
            <a:r>
              <a:rPr lang="de-DE" sz="1200" dirty="0"/>
              <a:t> in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Twenty-Eighth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IJCAI-19, </a:t>
            </a:r>
            <a:r>
              <a:rPr lang="de-DE" sz="1200" dirty="0" err="1"/>
              <a:t>pages</a:t>
            </a:r>
            <a:r>
              <a:rPr lang="de-DE" sz="1200" dirty="0"/>
              <a:t> 499–505. International Joint </a:t>
            </a:r>
            <a:r>
              <a:rPr lang="de-DE" sz="1200" dirty="0" err="1"/>
              <a:t>Conferences</a:t>
            </a:r>
            <a:r>
              <a:rPr lang="de-DE" sz="1200" dirty="0"/>
              <a:t>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 </a:t>
            </a:r>
            <a:r>
              <a:rPr lang="de-DE" sz="1200" dirty="0" err="1"/>
              <a:t>Organization</a:t>
            </a:r>
            <a:r>
              <a:rPr lang="de-DE" sz="1200" dirty="0"/>
              <a:t>, 7 2019.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 J. von Neumann. The </a:t>
            </a:r>
            <a:r>
              <a:rPr lang="de-DE" sz="1200" dirty="0" err="1"/>
              <a:t>general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logical</a:t>
            </a:r>
            <a:r>
              <a:rPr lang="de-DE" sz="1200" dirty="0"/>
              <a:t>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automata</a:t>
            </a:r>
            <a:r>
              <a:rPr lang="de-DE" sz="1200" dirty="0"/>
              <a:t>. In </a:t>
            </a:r>
            <a:r>
              <a:rPr lang="de-DE" sz="1200" dirty="0" err="1"/>
              <a:t>Cerebral</a:t>
            </a:r>
            <a:r>
              <a:rPr lang="de-DE" sz="1200" dirty="0"/>
              <a:t> </a:t>
            </a:r>
            <a:r>
              <a:rPr lang="de-DE" sz="1200" dirty="0" err="1"/>
              <a:t>Mechanisms</a:t>
            </a:r>
            <a:r>
              <a:rPr lang="de-DE" sz="1200" dirty="0"/>
              <a:t> in </a:t>
            </a:r>
            <a:r>
              <a:rPr lang="de-DE" sz="1200" dirty="0" err="1"/>
              <a:t>Behavior</a:t>
            </a:r>
            <a:r>
              <a:rPr lang="de-DE" sz="1200" dirty="0"/>
              <a:t>: The </a:t>
            </a:r>
            <a:r>
              <a:rPr lang="de-DE" sz="1200" dirty="0" err="1"/>
              <a:t>Hixon</a:t>
            </a:r>
            <a:r>
              <a:rPr lang="de-DE" sz="1200" dirty="0"/>
              <a:t> Symposium, </a:t>
            </a:r>
            <a:r>
              <a:rPr lang="de-DE" sz="1200" dirty="0" err="1"/>
              <a:t>pages</a:t>
            </a:r>
            <a:r>
              <a:rPr lang="de-DE" sz="1200" dirty="0"/>
              <a:t> 1–41. John </a:t>
            </a:r>
            <a:r>
              <a:rPr lang="de-DE" sz="1200" dirty="0" err="1"/>
              <a:t>Wiley</a:t>
            </a:r>
            <a:r>
              <a:rPr lang="de-DE" sz="1200" dirty="0"/>
              <a:t> &amp; </a:t>
            </a:r>
            <a:r>
              <a:rPr lang="de-DE" sz="1200" dirty="0" err="1"/>
              <a:t>Sons</a:t>
            </a:r>
            <a:r>
              <a:rPr lang="de-DE" sz="1200" dirty="0"/>
              <a:t> Ltd., 1951.</a:t>
            </a:r>
          </a:p>
          <a:p>
            <a:r>
              <a:rPr lang="de-DE" sz="1200" dirty="0"/>
              <a:t>Stephen Wolfram. A New Kind </a:t>
            </a:r>
            <a:r>
              <a:rPr lang="de-DE" sz="1200" dirty="0" err="1"/>
              <a:t>of</a:t>
            </a:r>
            <a:r>
              <a:rPr lang="de-DE" sz="1200" dirty="0"/>
              <a:t> Science. Wolfram Media Inc., </a:t>
            </a:r>
            <a:r>
              <a:rPr lang="de-DE" sz="1200" dirty="0" err="1"/>
              <a:t>Champaign</a:t>
            </a:r>
            <a:r>
              <a:rPr lang="de-DE" sz="1200" dirty="0"/>
              <a:t>, </a:t>
            </a:r>
            <a:r>
              <a:rPr lang="de-DE" sz="1200" dirty="0" err="1"/>
              <a:t>Ilinois</a:t>
            </a:r>
            <a:r>
              <a:rPr lang="de-DE" sz="1200" dirty="0"/>
              <a:t>, USA, 2002. </a:t>
            </a:r>
          </a:p>
          <a:p>
            <a:r>
              <a:rPr lang="de-DE" sz="1200" dirty="0"/>
              <a:t>D. M. </a:t>
            </a:r>
            <a:r>
              <a:rPr lang="de-DE" sz="1200" dirty="0" err="1"/>
              <a:t>Gabbay</a:t>
            </a:r>
            <a:r>
              <a:rPr lang="de-DE" sz="1200" dirty="0"/>
              <a:t>, A. </a:t>
            </a:r>
            <a:r>
              <a:rPr lang="de-DE" sz="1200" dirty="0" err="1"/>
              <a:t>Kurucz</a:t>
            </a:r>
            <a:r>
              <a:rPr lang="de-DE" sz="1200" dirty="0"/>
              <a:t>, F. Wolter, </a:t>
            </a:r>
            <a:r>
              <a:rPr lang="de-DE" sz="1200" dirty="0" err="1"/>
              <a:t>and</a:t>
            </a:r>
            <a:r>
              <a:rPr lang="de-DE" sz="1200" dirty="0"/>
              <a:t> M. </a:t>
            </a:r>
            <a:r>
              <a:rPr lang="de-DE" sz="1200" dirty="0" err="1"/>
              <a:t>Zakharyaschev</a:t>
            </a:r>
            <a:r>
              <a:rPr lang="de-DE" sz="1200" dirty="0"/>
              <a:t>. </a:t>
            </a:r>
            <a:r>
              <a:rPr lang="de-DE" sz="1200" dirty="0" err="1"/>
              <a:t>Many</a:t>
            </a:r>
            <a:r>
              <a:rPr lang="de-DE" sz="1200" dirty="0"/>
              <a:t>-Dimensional Modal </a:t>
            </a:r>
            <a:r>
              <a:rPr lang="de-DE" sz="1200" dirty="0" err="1"/>
              <a:t>Logics</a:t>
            </a:r>
            <a:r>
              <a:rPr lang="de-DE" sz="1200" dirty="0"/>
              <a:t>: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Applications</a:t>
            </a:r>
            <a:r>
              <a:rPr lang="de-DE" sz="1200" dirty="0"/>
              <a:t>. </a:t>
            </a:r>
            <a:r>
              <a:rPr lang="de-DE" sz="1200" dirty="0" err="1"/>
              <a:t>Elsevier</a:t>
            </a:r>
            <a:r>
              <a:rPr lang="de-DE" sz="1200" dirty="0"/>
              <a:t>, 2003.</a:t>
            </a:r>
          </a:p>
          <a:p>
            <a:r>
              <a:rPr lang="de-DE" sz="1200" dirty="0"/>
              <a:t> J. Y. </a:t>
            </a:r>
            <a:r>
              <a:rPr lang="de-DE" sz="1200" dirty="0" err="1"/>
              <a:t>Halpern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Model </a:t>
            </a:r>
            <a:r>
              <a:rPr lang="de-DE" sz="1200" dirty="0" err="1"/>
              <a:t>checking</a:t>
            </a:r>
            <a:r>
              <a:rPr lang="de-DE" sz="1200" dirty="0"/>
              <a:t> vs. </a:t>
            </a:r>
            <a:r>
              <a:rPr lang="de-DE" sz="1200" dirty="0" err="1"/>
              <a:t>theorem</a:t>
            </a:r>
            <a:r>
              <a:rPr lang="de-DE" sz="1200" dirty="0"/>
              <a:t> </a:t>
            </a:r>
            <a:r>
              <a:rPr lang="de-DE" sz="1200" dirty="0" err="1"/>
              <a:t>proving</a:t>
            </a:r>
            <a:r>
              <a:rPr lang="de-DE" sz="1200" dirty="0"/>
              <a:t>: A </a:t>
            </a:r>
            <a:r>
              <a:rPr lang="de-DE" sz="1200" dirty="0" err="1"/>
              <a:t>manifesto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Second International Conference on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Knowledge </a:t>
            </a:r>
            <a:r>
              <a:rPr lang="de-DE" sz="1200" dirty="0" err="1"/>
              <a:t>Representation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, KR’91, </a:t>
            </a:r>
            <a:r>
              <a:rPr lang="de-DE" sz="1200" dirty="0" err="1"/>
              <a:t>pages</a:t>
            </a:r>
            <a:r>
              <a:rPr lang="de-DE" sz="1200" dirty="0"/>
              <a:t> 325–334, San Francisco, CA, USA, 1991. Morgan Kaufmann Publishers Inc.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Bolander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B. Andersen.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single- </a:t>
            </a:r>
            <a:r>
              <a:rPr lang="de-DE" sz="1200" dirty="0" err="1"/>
              <a:t>and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Applied Non-</a:t>
            </a:r>
            <a:r>
              <a:rPr lang="de-DE" sz="1200" dirty="0" err="1"/>
              <a:t>Classical</a:t>
            </a:r>
            <a:r>
              <a:rPr lang="de-DE" sz="1200" dirty="0"/>
              <a:t> </a:t>
            </a:r>
            <a:r>
              <a:rPr lang="de-DE" sz="1200" dirty="0" err="1"/>
              <a:t>Logics</a:t>
            </a:r>
            <a:r>
              <a:rPr lang="de-DE" sz="1200" dirty="0"/>
              <a:t>, 21(1):9–34, 2011.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Bolander</a:t>
            </a:r>
            <a:r>
              <a:rPr lang="de-DE" sz="1200" dirty="0"/>
              <a:t>, M. H. Jensen,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results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IJCAI, 2015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impact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modal </a:t>
            </a:r>
            <a:r>
              <a:rPr lang="de-DE" sz="1200" dirty="0" err="1"/>
              <a:t>depth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Twenty-Fifth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IJCAI’16, </a:t>
            </a:r>
            <a:r>
              <a:rPr lang="de-DE" sz="1200" dirty="0" err="1"/>
              <a:t>pages</a:t>
            </a:r>
            <a:r>
              <a:rPr lang="de-DE" sz="1200" dirty="0"/>
              <a:t> 1030–1036. AAAI Press, 2016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T. </a:t>
            </a:r>
            <a:r>
              <a:rPr lang="de-DE" sz="1200" dirty="0" err="1"/>
              <a:t>Bolander</a:t>
            </a:r>
            <a:r>
              <a:rPr lang="de-DE" sz="1200" dirty="0"/>
              <a:t>. </a:t>
            </a:r>
            <a:r>
              <a:rPr lang="de-DE" sz="1200" dirty="0" err="1"/>
              <a:t>Undecidability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IJCAI, 2013.</a:t>
            </a:r>
          </a:p>
          <a:p>
            <a:r>
              <a:rPr lang="de-DE" sz="1200" dirty="0"/>
              <a:t>Q. </a:t>
            </a:r>
            <a:r>
              <a:rPr lang="de-DE" sz="1200" dirty="0" err="1"/>
              <a:t>Yu</a:t>
            </a:r>
            <a:r>
              <a:rPr lang="de-DE" sz="1200" dirty="0"/>
              <a:t>, X. Wen, </a:t>
            </a:r>
            <a:r>
              <a:rPr lang="de-DE" sz="1200" dirty="0" err="1"/>
              <a:t>and</a:t>
            </a:r>
            <a:r>
              <a:rPr lang="de-DE" sz="1200" dirty="0"/>
              <a:t> Y. Liu. Multi-agent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explanatory</a:t>
            </a:r>
            <a:r>
              <a:rPr lang="de-DE" sz="1200" dirty="0"/>
              <a:t> </a:t>
            </a:r>
            <a:r>
              <a:rPr lang="de-DE" sz="1200" dirty="0" err="1"/>
              <a:t>diagnosis</a:t>
            </a:r>
            <a:r>
              <a:rPr lang="de-DE" sz="1200" dirty="0"/>
              <a:t> via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actions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</a:t>
            </a:r>
            <a:r>
              <a:rPr lang="de-DE" sz="1200" dirty="0"/>
              <a:t>-Third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 ’13, </a:t>
            </a:r>
            <a:r>
              <a:rPr lang="de-DE" sz="1200" dirty="0" err="1"/>
              <a:t>pages</a:t>
            </a:r>
            <a:r>
              <a:rPr lang="de-DE" sz="1200" dirty="0"/>
              <a:t> 1183–1190. AAAI Press, 2013.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Pinchinat</a:t>
            </a:r>
            <a:r>
              <a:rPr lang="de-DE" sz="1200" dirty="0"/>
              <a:t>. </a:t>
            </a:r>
            <a:r>
              <a:rPr lang="de-DE" sz="1200" dirty="0" err="1"/>
              <a:t>Automata</a:t>
            </a:r>
            <a:r>
              <a:rPr lang="de-DE" sz="1200" dirty="0"/>
              <a:t> </a:t>
            </a:r>
            <a:r>
              <a:rPr lang="de-DE" sz="1200" dirty="0" err="1"/>
              <a:t>techniques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protocol</a:t>
            </a:r>
            <a:r>
              <a:rPr lang="de-DE" sz="1200" dirty="0"/>
              <a:t> </a:t>
            </a:r>
            <a:r>
              <a:rPr lang="de-DE" sz="1200" dirty="0" err="1"/>
              <a:t>synthesis</a:t>
            </a:r>
            <a:r>
              <a:rPr lang="de-DE" sz="1200" dirty="0"/>
              <a:t>. In F. </a:t>
            </a:r>
            <a:r>
              <a:rPr lang="de-DE" sz="1200" dirty="0" err="1"/>
              <a:t>Mogavero</a:t>
            </a:r>
            <a:r>
              <a:rPr lang="de-DE" sz="1200" dirty="0"/>
              <a:t>, A. </a:t>
            </a:r>
            <a:r>
              <a:rPr lang="de-DE" sz="1200" dirty="0" err="1"/>
              <a:t>Murano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2nd International Workshop on Strategic </a:t>
            </a:r>
            <a:r>
              <a:rPr lang="de-DE" sz="1200" dirty="0" err="1"/>
              <a:t>Reasoning</a:t>
            </a:r>
            <a:r>
              <a:rPr lang="de-DE" sz="1200" dirty="0"/>
              <a:t>, SR 2014, Grenoble, France, April 5-6, 2014, </a:t>
            </a:r>
            <a:r>
              <a:rPr lang="de-DE" sz="1200" dirty="0" err="1"/>
              <a:t>volume</a:t>
            </a:r>
            <a:r>
              <a:rPr lang="de-DE" sz="1200" dirty="0"/>
              <a:t> 146 </a:t>
            </a:r>
            <a:r>
              <a:rPr lang="de-DE" sz="1200" dirty="0" err="1"/>
              <a:t>of</a:t>
            </a:r>
            <a:r>
              <a:rPr lang="de-DE" sz="1200" dirty="0"/>
              <a:t> EPTCS, </a:t>
            </a:r>
            <a:r>
              <a:rPr lang="de-DE" sz="1200" dirty="0" err="1"/>
              <a:t>pages</a:t>
            </a:r>
            <a:r>
              <a:rPr lang="de-DE" sz="1200" dirty="0"/>
              <a:t> 97–103, 2014.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Doueneau-Tabot</a:t>
            </a:r>
            <a:r>
              <a:rPr lang="de-DE" sz="1200" dirty="0"/>
              <a:t>, S. </a:t>
            </a:r>
            <a:r>
              <a:rPr lang="de-DE" sz="1200" dirty="0" err="1"/>
              <a:t>Pinchinat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Chain-</a:t>
            </a:r>
            <a:r>
              <a:rPr lang="de-DE" sz="1200" dirty="0" err="1"/>
              <a:t>monadic</a:t>
            </a:r>
            <a:r>
              <a:rPr lang="de-DE" sz="1200" dirty="0"/>
              <a:t> </a:t>
            </a:r>
            <a:r>
              <a:rPr lang="de-DE" sz="1200" dirty="0" err="1"/>
              <a:t>second</a:t>
            </a:r>
            <a:r>
              <a:rPr lang="de-DE" sz="1200" dirty="0"/>
              <a:t> </a:t>
            </a:r>
            <a:r>
              <a:rPr lang="de-DE" sz="1200" dirty="0" err="1"/>
              <a:t>order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over</a:t>
            </a:r>
            <a:r>
              <a:rPr lang="de-DE" sz="1200" dirty="0"/>
              <a:t> </a:t>
            </a:r>
            <a:r>
              <a:rPr lang="de-DE" sz="1200" dirty="0" err="1"/>
              <a:t>regular</a:t>
            </a:r>
            <a:r>
              <a:rPr lang="de-DE" sz="1200" dirty="0"/>
              <a:t> </a:t>
            </a:r>
            <a:r>
              <a:rPr lang="de-DE" sz="1200" dirty="0" err="1"/>
              <a:t>automatic</a:t>
            </a:r>
            <a:r>
              <a:rPr lang="de-DE" sz="1200" dirty="0"/>
              <a:t> </a:t>
            </a:r>
            <a:r>
              <a:rPr lang="de-DE" sz="1200" dirty="0" err="1"/>
              <a:t>trees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synthesis</a:t>
            </a:r>
            <a:r>
              <a:rPr lang="de-DE" sz="1200" dirty="0"/>
              <a:t>. In G. </a:t>
            </a:r>
            <a:r>
              <a:rPr lang="de-DE" sz="1200" dirty="0" err="1"/>
              <a:t>Bezhanishvili</a:t>
            </a:r>
            <a:r>
              <a:rPr lang="de-DE" sz="1200" dirty="0"/>
              <a:t>, G. </a:t>
            </a:r>
            <a:r>
              <a:rPr lang="de-DE" sz="1200" dirty="0" err="1"/>
              <a:t>D’Agostino</a:t>
            </a:r>
            <a:r>
              <a:rPr lang="de-DE" sz="1200" dirty="0"/>
              <a:t>, G. </a:t>
            </a:r>
            <a:r>
              <a:rPr lang="de-DE" sz="1200" dirty="0" err="1"/>
              <a:t>Metcalfe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T. Studer,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 12,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12th </a:t>
            </a:r>
            <a:r>
              <a:rPr lang="de-DE" sz="1200" dirty="0" err="1"/>
              <a:t>conference</a:t>
            </a:r>
            <a:r>
              <a:rPr lang="de-DE" sz="1200" dirty="0"/>
              <a:t> on ”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,” </a:t>
            </a:r>
            <a:r>
              <a:rPr lang="de-DE" sz="1200" dirty="0" err="1"/>
              <a:t>held</a:t>
            </a:r>
            <a:r>
              <a:rPr lang="de-DE" sz="1200" dirty="0"/>
              <a:t> in Bern, </a:t>
            </a:r>
            <a:r>
              <a:rPr lang="de-DE" sz="1200" dirty="0" err="1"/>
              <a:t>Switzerland</a:t>
            </a:r>
            <a:r>
              <a:rPr lang="de-DE" sz="1200" dirty="0"/>
              <a:t>, August 27-31, 2018, </a:t>
            </a:r>
            <a:r>
              <a:rPr lang="de-DE" sz="1200" dirty="0" err="1"/>
              <a:t>pages</a:t>
            </a:r>
            <a:r>
              <a:rPr lang="de-DE" sz="1200" dirty="0"/>
              <a:t> 237–256. College Publications, 2018.</a:t>
            </a:r>
          </a:p>
          <a:p>
            <a:r>
              <a:rPr lang="de-DE" sz="1200" dirty="0"/>
              <a:t>S. L. </a:t>
            </a:r>
            <a:r>
              <a:rPr lang="de-DE" sz="1200" dirty="0" err="1"/>
              <a:t>Cong</a:t>
            </a:r>
            <a:r>
              <a:rPr lang="de-DE" sz="1200" dirty="0"/>
              <a:t>, S. </a:t>
            </a:r>
            <a:r>
              <a:rPr lang="de-DE" sz="1200" dirty="0" err="1"/>
              <a:t>Pinchinat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Small </a:t>
            </a:r>
            <a:r>
              <a:rPr lang="de-DE" sz="1200" dirty="0" err="1"/>
              <a:t>undecidable</a:t>
            </a:r>
            <a:r>
              <a:rPr lang="de-DE" sz="1200" dirty="0"/>
              <a:t> </a:t>
            </a:r>
            <a:r>
              <a:rPr lang="de-DE" sz="1200" dirty="0" err="1"/>
              <a:t>problems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J. Lang,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Twenty-Seventh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Intel- </a:t>
            </a:r>
            <a:r>
              <a:rPr lang="de-DE" sz="1200" dirty="0" err="1"/>
              <a:t>ligence</a:t>
            </a:r>
            <a:r>
              <a:rPr lang="de-DE" sz="1200" dirty="0"/>
              <a:t>, IJCAI 2018, </a:t>
            </a:r>
            <a:r>
              <a:rPr lang="de-DE" sz="1200" dirty="0" err="1"/>
              <a:t>July</a:t>
            </a:r>
            <a:r>
              <a:rPr lang="de-DE" sz="1200" dirty="0"/>
              <a:t> 13-19, 2018, Stockholm, </a:t>
            </a:r>
            <a:r>
              <a:rPr lang="de-DE" sz="1200" dirty="0" err="1"/>
              <a:t>Sweden</a:t>
            </a:r>
            <a:r>
              <a:rPr lang="de-DE" sz="1200" dirty="0"/>
              <a:t>, </a:t>
            </a:r>
            <a:r>
              <a:rPr lang="de-DE" sz="1200" dirty="0" err="1"/>
              <a:t>pages</a:t>
            </a:r>
            <a:r>
              <a:rPr lang="de-DE" sz="1200" dirty="0"/>
              <a:t> 4780–4786. </a:t>
            </a:r>
            <a:r>
              <a:rPr lang="de-DE" sz="1200" dirty="0" err="1"/>
              <a:t>ijcai.org</a:t>
            </a:r>
            <a:r>
              <a:rPr lang="de-DE" sz="1200" dirty="0"/>
              <a:t>, 2018.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788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[G. L. Peterson </a:t>
            </a:r>
            <a:r>
              <a:rPr lang="de-DE" sz="1200" dirty="0" err="1"/>
              <a:t>and</a:t>
            </a:r>
            <a:r>
              <a:rPr lang="de-DE" sz="1200" dirty="0"/>
              <a:t> J. H. Reif. Multiple-person </a:t>
            </a:r>
            <a:r>
              <a:rPr lang="de-DE" sz="1200" dirty="0" err="1"/>
              <a:t>alternation</a:t>
            </a:r>
            <a:r>
              <a:rPr lang="de-DE" sz="1200" dirty="0"/>
              <a:t>. In 20th Annual Symposium on </a:t>
            </a:r>
            <a:r>
              <a:rPr lang="de-DE" sz="1200" dirty="0" err="1"/>
              <a:t>Foundations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Computer Science (</a:t>
            </a:r>
            <a:r>
              <a:rPr lang="de-DE" sz="1200" dirty="0" err="1"/>
              <a:t>sfcs</a:t>
            </a:r>
            <a:r>
              <a:rPr lang="de-DE" sz="1200" dirty="0"/>
              <a:t> 1979), </a:t>
            </a:r>
            <a:r>
              <a:rPr lang="de-DE" sz="1200" dirty="0" err="1"/>
              <a:t>pages</a:t>
            </a:r>
            <a:r>
              <a:rPr lang="de-DE" sz="1200" dirty="0"/>
              <a:t> 348–363, 1979.</a:t>
            </a:r>
          </a:p>
          <a:p>
            <a:r>
              <a:rPr lang="de-DE" sz="1200" dirty="0"/>
              <a:t>M. J. </a:t>
            </a:r>
            <a:r>
              <a:rPr lang="de-DE" sz="1200" dirty="0" err="1"/>
              <a:t>Coulombe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J. Lynch. </a:t>
            </a:r>
            <a:r>
              <a:rPr lang="de-DE" sz="1200" dirty="0" err="1"/>
              <a:t>Cooperating</a:t>
            </a:r>
            <a:r>
              <a:rPr lang="de-DE" sz="1200" dirty="0"/>
              <a:t> in Video </a:t>
            </a:r>
            <a:r>
              <a:rPr lang="de-DE" sz="1200" dirty="0" err="1"/>
              <a:t>Gamesl</a:t>
            </a:r>
            <a:r>
              <a:rPr lang="de-DE" sz="1200" dirty="0"/>
              <a:t> </a:t>
            </a:r>
            <a:r>
              <a:rPr lang="de-DE" sz="1200" dirty="0" err="1"/>
              <a:t>Impossible</a:t>
            </a:r>
            <a:r>
              <a:rPr lang="de-DE" sz="1200" dirty="0"/>
              <a:t>! </a:t>
            </a:r>
            <a:r>
              <a:rPr lang="de-DE" sz="1200" dirty="0" err="1"/>
              <a:t>Undecidability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Team </a:t>
            </a:r>
            <a:r>
              <a:rPr lang="de-DE" sz="1200" dirty="0" err="1"/>
              <a:t>Mul</a:t>
            </a:r>
            <a:r>
              <a:rPr lang="de-DE" sz="1200" dirty="0"/>
              <a:t>- </a:t>
            </a:r>
            <a:r>
              <a:rPr lang="de-DE" sz="1200" dirty="0" err="1"/>
              <a:t>tiplayer</a:t>
            </a:r>
            <a:r>
              <a:rPr lang="de-DE" sz="1200" dirty="0"/>
              <a:t> Games. In H. Ito, S. </a:t>
            </a:r>
            <a:r>
              <a:rPr lang="de-DE" sz="1200" dirty="0" err="1"/>
              <a:t>Leonardi</a:t>
            </a:r>
            <a:r>
              <a:rPr lang="de-DE" sz="1200" dirty="0"/>
              <a:t>, L. </a:t>
            </a:r>
            <a:r>
              <a:rPr lang="de-DE" sz="1200" dirty="0" err="1"/>
              <a:t>Pagli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G. </a:t>
            </a:r>
            <a:r>
              <a:rPr lang="de-DE" sz="1200" dirty="0" err="1"/>
              <a:t>Prencipe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9th International Conference on Fun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Algorithms</a:t>
            </a:r>
            <a:r>
              <a:rPr lang="de-DE" sz="1200" dirty="0"/>
              <a:t> (FUN 2018), </a:t>
            </a:r>
            <a:r>
              <a:rPr lang="de-DE" sz="1200" dirty="0" err="1"/>
              <a:t>volume</a:t>
            </a:r>
            <a:r>
              <a:rPr lang="de-DE" sz="1200" dirty="0"/>
              <a:t> 100 </a:t>
            </a:r>
            <a:r>
              <a:rPr lang="de-DE" sz="1200" dirty="0" err="1"/>
              <a:t>of</a:t>
            </a:r>
            <a:r>
              <a:rPr lang="de-DE" sz="1200" dirty="0"/>
              <a:t> Leibniz International </a:t>
            </a:r>
            <a:r>
              <a:rPr lang="de-DE" sz="1200" dirty="0" err="1"/>
              <a:t>Proceedings</a:t>
            </a:r>
            <a:r>
              <a:rPr lang="de-DE" sz="1200" dirty="0"/>
              <a:t> in </a:t>
            </a:r>
            <a:r>
              <a:rPr lang="de-DE" sz="1200" dirty="0" err="1"/>
              <a:t>Informatics</a:t>
            </a:r>
            <a:r>
              <a:rPr lang="de-DE" sz="1200" dirty="0"/>
              <a:t> (</a:t>
            </a:r>
            <a:r>
              <a:rPr lang="de-DE" sz="1200" dirty="0" err="1"/>
              <a:t>LIPIcs</a:t>
            </a:r>
            <a:r>
              <a:rPr lang="de-DE" sz="1200" dirty="0"/>
              <a:t>), </a:t>
            </a:r>
            <a:r>
              <a:rPr lang="de-DE" sz="1200" dirty="0" err="1"/>
              <a:t>pages</a:t>
            </a:r>
            <a:r>
              <a:rPr lang="de-DE" sz="1200" dirty="0"/>
              <a:t> 14:1–14:16, </a:t>
            </a:r>
            <a:r>
              <a:rPr lang="de-DE" sz="1200" dirty="0" err="1"/>
              <a:t>Dagstuhl</a:t>
            </a:r>
            <a:r>
              <a:rPr lang="de-DE" sz="1200" dirty="0"/>
              <a:t>, Germany, 2018. Schloss </a:t>
            </a:r>
            <a:r>
              <a:rPr lang="de-DE" sz="1200" dirty="0" err="1"/>
              <a:t>Dagstuhl</a:t>
            </a:r>
            <a:r>
              <a:rPr lang="de-DE" sz="1200" dirty="0"/>
              <a:t>–Leibniz-Zentrum </a:t>
            </a:r>
            <a:r>
              <a:rPr lang="de-DE" sz="1200" dirty="0" err="1"/>
              <a:t>fuer</a:t>
            </a:r>
            <a:r>
              <a:rPr lang="de-DE" sz="1200" dirty="0"/>
              <a:t> </a:t>
            </a:r>
            <a:r>
              <a:rPr lang="de-DE" sz="1200" dirty="0" err="1"/>
              <a:t>Infor</a:t>
            </a:r>
            <a:r>
              <a:rPr lang="de-DE" sz="1200" dirty="0"/>
              <a:t>- </a:t>
            </a:r>
            <a:r>
              <a:rPr lang="de-DE" sz="1200" dirty="0" err="1"/>
              <a:t>matik</a:t>
            </a:r>
            <a:r>
              <a:rPr lang="de-DE" sz="1200" dirty="0"/>
              <a:t>.</a:t>
            </a:r>
          </a:p>
          <a:p>
            <a:r>
              <a:rPr lang="de-DE" sz="1200" dirty="0"/>
              <a:t> F. </a:t>
            </a:r>
            <a:r>
              <a:rPr lang="de-DE" sz="1200" dirty="0" err="1"/>
              <a:t>Belardinelli</a:t>
            </a:r>
            <a:r>
              <a:rPr lang="de-DE" sz="1200" dirty="0"/>
              <a:t>, A. </a:t>
            </a:r>
            <a:r>
              <a:rPr lang="de-DE" sz="1200" dirty="0" err="1"/>
              <a:t>Lomuscio</a:t>
            </a:r>
            <a:r>
              <a:rPr lang="de-DE" sz="1200" dirty="0"/>
              <a:t>, A. </a:t>
            </a:r>
            <a:r>
              <a:rPr lang="de-DE" sz="1200" dirty="0" err="1"/>
              <a:t>Murano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S. Rubin. </a:t>
            </a:r>
            <a:r>
              <a:rPr lang="de-DE" sz="1200" dirty="0" err="1"/>
              <a:t>Verification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imper</a:t>
            </a:r>
            <a:r>
              <a:rPr lang="de-DE" sz="1200" dirty="0"/>
              <a:t>- </a:t>
            </a:r>
            <a:r>
              <a:rPr lang="de-DE" sz="1200" dirty="0" err="1"/>
              <a:t>fect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actions</a:t>
            </a:r>
            <a:r>
              <a:rPr lang="de-DE" sz="1200" dirty="0"/>
              <a:t>. AAMAS ’17, </a:t>
            </a:r>
            <a:r>
              <a:rPr lang="de-DE" sz="1200" dirty="0" err="1"/>
              <a:t>pages</a:t>
            </a:r>
            <a:r>
              <a:rPr lang="de-DE" sz="1200" dirty="0"/>
              <a:t> 1268–1276, </a:t>
            </a:r>
            <a:r>
              <a:rPr lang="de-DE" sz="1200" dirty="0" err="1"/>
              <a:t>Richland</a:t>
            </a:r>
            <a:r>
              <a:rPr lang="de-DE" sz="1200" dirty="0"/>
              <a:t>, SC, 2017. International </a:t>
            </a:r>
            <a:r>
              <a:rPr lang="de-DE" sz="1200" dirty="0" err="1"/>
              <a:t>Foundation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Multiagent Systems.</a:t>
            </a:r>
          </a:p>
          <a:p>
            <a:r>
              <a:rPr lang="de-DE" sz="1200" dirty="0"/>
              <a:t>B. </a:t>
            </a:r>
            <a:r>
              <a:rPr lang="de-DE" sz="1200" dirty="0" err="1"/>
              <a:t>Maubert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A. </a:t>
            </a:r>
            <a:r>
              <a:rPr lang="de-DE" sz="1200" dirty="0" err="1"/>
              <a:t>Murano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strategies</a:t>
            </a:r>
            <a:r>
              <a:rPr lang="de-DE" sz="1200" dirty="0"/>
              <a:t> </a:t>
            </a:r>
            <a:r>
              <a:rPr lang="de-DE" sz="1200" dirty="0" err="1"/>
              <a:t>under</a:t>
            </a:r>
            <a:r>
              <a:rPr lang="de-DE" sz="1200" dirty="0"/>
              <a:t> </a:t>
            </a:r>
            <a:r>
              <a:rPr lang="de-DE" sz="1200" dirty="0" err="1"/>
              <a:t>hierarchical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. In M. </a:t>
            </a:r>
            <a:r>
              <a:rPr lang="de-DE" sz="1200" dirty="0" err="1"/>
              <a:t>Thielscher</a:t>
            </a:r>
            <a:r>
              <a:rPr lang="de-DE" sz="1200" dirty="0"/>
              <a:t>, F. Toni, </a:t>
            </a:r>
            <a:r>
              <a:rPr lang="de-DE" sz="1200" dirty="0" err="1"/>
              <a:t>and</a:t>
            </a:r>
            <a:r>
              <a:rPr lang="de-DE" sz="1200" dirty="0"/>
              <a:t> F. Wolter,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Knowledge </a:t>
            </a:r>
            <a:r>
              <a:rPr lang="de-DE" sz="1200" dirty="0" err="1"/>
              <a:t>Representation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</a:t>
            </a:r>
            <a:r>
              <a:rPr lang="de-DE" sz="1200" dirty="0"/>
              <a:t>- </a:t>
            </a:r>
            <a:r>
              <a:rPr lang="de-DE" sz="1200" dirty="0" err="1"/>
              <a:t>ing</a:t>
            </a:r>
            <a:r>
              <a:rPr lang="de-DE" sz="1200" dirty="0"/>
              <a:t>: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Sixteenth</a:t>
            </a:r>
            <a:r>
              <a:rPr lang="de-DE" sz="1200" dirty="0"/>
              <a:t> International Conference, KR 2018, Tempe, Arizona, 30 </a:t>
            </a:r>
            <a:r>
              <a:rPr lang="de-DE" sz="1200" dirty="0" err="1"/>
              <a:t>October</a:t>
            </a:r>
            <a:r>
              <a:rPr lang="de-DE" sz="1200" dirty="0"/>
              <a:t> - 2 November 2018, </a:t>
            </a:r>
            <a:r>
              <a:rPr lang="de-DE" sz="1200" dirty="0" err="1"/>
              <a:t>pages</a:t>
            </a:r>
            <a:r>
              <a:rPr lang="de-DE" sz="1200" dirty="0"/>
              <a:t> 530–540. AAAI Press, 2018.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959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73C3E0-0157-2945-B501-F2E6E0A6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Public </a:t>
            </a:r>
            <a:r>
              <a:rPr lang="de-DE" dirty="0" err="1"/>
              <a:t>actions</a:t>
            </a:r>
            <a:r>
              <a:rPr lang="de-DE" dirty="0"/>
              <a:t>: P-</a:t>
            </a:r>
            <a:r>
              <a:rPr lang="de-DE" dirty="0" err="1"/>
              <a:t>complete</a:t>
            </a:r>
            <a:r>
              <a:rPr lang="de-DE" dirty="0"/>
              <a:t> (van </a:t>
            </a:r>
            <a:r>
              <a:rPr lang="de-DE" dirty="0" err="1"/>
              <a:t>Benthem</a:t>
            </a:r>
            <a:r>
              <a:rPr lang="de-DE" dirty="0"/>
              <a:t> 2011)</a:t>
            </a:r>
          </a:p>
          <a:p>
            <a:endParaRPr lang="de-DE" dirty="0"/>
          </a:p>
          <a:p>
            <a:r>
              <a:rPr lang="de-DE" dirty="0" err="1"/>
              <a:t>Any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: PSPACE-</a:t>
            </a:r>
            <a:r>
              <a:rPr lang="de-DE" dirty="0" err="1"/>
              <a:t>complete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/</a:t>
            </a:r>
            <a:r>
              <a:rPr lang="de-DE" dirty="0" err="1"/>
              <a:t>Schwarzentruber</a:t>
            </a:r>
            <a:r>
              <a:rPr lang="de-DE" dirty="0"/>
              <a:t> 2013), (Pol et al. 2015)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490D3-BAFB-B246-9DBD-51BB5B94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5D71E-97F0-8A46-93CB-6EDD539C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A5F7D8F-F2A8-A345-9098-7A71B1EF96B8}"/>
              </a:ext>
            </a:extLst>
          </p:cNvPr>
          <p:cNvGrpSpPr/>
          <p:nvPr/>
        </p:nvGrpSpPr>
        <p:grpSpPr>
          <a:xfrm>
            <a:off x="468313" y="1152036"/>
            <a:ext cx="7888588" cy="4248252"/>
            <a:chOff x="626069" y="2007292"/>
            <a:chExt cx="7888588" cy="4248252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3A7EDFC0-AC33-5947-9C51-7E8AD58B6F97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89676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3E4B2944-5F97-D948-83D7-9DB1DB60990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Minesweeper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  <a:p>
                <a:pPr lvl="1"/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10 × 12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  <a:blipFill>
                <a:blip r:embed="rId2"/>
                <a:stretch>
                  <a:fillRect l="-2688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>
            <a:extLst>
              <a:ext uri="{FF2B5EF4-FFF2-40B4-BE49-F238E27FC236}">
                <a16:creationId xmlns:a16="http://schemas.microsoft.com/office/drawing/2014/main" id="{10A074BE-3F77-2344-9731-439E3A67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09" y="3767243"/>
            <a:ext cx="2079049" cy="1587231"/>
          </a:xfrm>
          <a:prstGeom prst="rect">
            <a:avLst/>
          </a:prstGeom>
        </p:spPr>
      </p:pic>
      <p:pic>
        <p:nvPicPr>
          <p:cNvPr id="35" name="Inhaltsplatzhalter 34">
            <a:extLst>
              <a:ext uri="{FF2B5EF4-FFF2-40B4-BE49-F238E27FC236}">
                <a16:creationId xmlns:a16="http://schemas.microsoft.com/office/drawing/2014/main" id="{59F89205-6E7E-EB48-9702-3EE3F9BB3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53609" y="1628800"/>
            <a:ext cx="2020112" cy="1587231"/>
          </a:xfrm>
        </p:spPr>
      </p:pic>
    </p:spTree>
    <p:extLst>
      <p:ext uri="{BB962C8B-B14F-4D97-AF65-F5344CB8AC3E}">
        <p14:creationId xmlns:p14="http://schemas.microsoft.com/office/powerpoint/2010/main" val="204643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4277CE-0D51-C34E-B9CE-511BB68C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34CEC34-9D15-AA44-87D6-25A2A506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See (</a:t>
            </a:r>
            <a:r>
              <a:rPr lang="de-DE" dirty="0" err="1"/>
              <a:t>Benthem</a:t>
            </a:r>
            <a:r>
              <a:rPr lang="de-DE" dirty="0"/>
              <a:t> et al. 2015), (</a:t>
            </a:r>
            <a:r>
              <a:rPr lang="de-DE" dirty="0" err="1"/>
              <a:t>Benthem</a:t>
            </a:r>
            <a:r>
              <a:rPr lang="de-DE" dirty="0"/>
              <a:t> et al. 2018)</a:t>
            </a:r>
          </a:p>
          <a:p>
            <a:endParaRPr lang="de-DE" dirty="0"/>
          </a:p>
          <a:p>
            <a:r>
              <a:rPr lang="de-DE" dirty="0"/>
              <a:t>Also </a:t>
            </a:r>
            <a:r>
              <a:rPr lang="de-DE" dirty="0" err="1"/>
              <a:t>see</a:t>
            </a:r>
            <a:r>
              <a:rPr lang="de-DE" dirty="0"/>
              <a:t>: (</a:t>
            </a:r>
            <a:r>
              <a:rPr lang="de-DE" dirty="0" err="1"/>
              <a:t>Charrier</a:t>
            </a:r>
            <a:r>
              <a:rPr lang="de-DE" dirty="0"/>
              <a:t>/S. 2017), (</a:t>
            </a:r>
            <a:r>
              <a:rPr lang="de-DE" dirty="0" err="1"/>
              <a:t>Charrier</a:t>
            </a:r>
            <a:r>
              <a:rPr lang="de-DE" dirty="0"/>
              <a:t>/S. 2018)</a:t>
            </a:r>
          </a:p>
          <a:p>
            <a:pPr lvl="1"/>
            <a:r>
              <a:rPr lang="de-DE" sz="2600" dirty="0" err="1"/>
              <a:t>Succinct</a:t>
            </a:r>
            <a:r>
              <a:rPr lang="de-DE" sz="2600" dirty="0"/>
              <a:t> </a:t>
            </a:r>
            <a:r>
              <a:rPr lang="de-DE" sz="2600" dirty="0" err="1"/>
              <a:t>representations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epistemic</a:t>
            </a:r>
            <a:r>
              <a:rPr lang="de-DE" sz="2600" dirty="0"/>
              <a:t> </a:t>
            </a:r>
            <a:r>
              <a:rPr lang="de-DE" sz="2600" dirty="0" err="1"/>
              <a:t>states</a:t>
            </a:r>
            <a:r>
              <a:rPr lang="de-DE" sz="2600" dirty="0"/>
              <a:t> </a:t>
            </a:r>
            <a:r>
              <a:rPr lang="de-DE" sz="2600" b="1" dirty="0" err="1"/>
              <a:t>and</a:t>
            </a:r>
            <a:r>
              <a:rPr lang="de-DE" sz="2600" b="1" dirty="0"/>
              <a:t> </a:t>
            </a:r>
            <a:r>
              <a:rPr lang="de-DE" sz="2600" dirty="0" err="1"/>
              <a:t>actions</a:t>
            </a:r>
            <a:endParaRPr lang="de-DE" sz="2600" dirty="0"/>
          </a:p>
          <a:p>
            <a:pPr lvl="1"/>
            <a:r>
              <a:rPr lang="de-DE" sz="2600" dirty="0"/>
              <a:t>Easy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specify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 err="1"/>
              <a:t>means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accessibility</a:t>
            </a:r>
            <a:r>
              <a:rPr lang="de-DE" sz="2600" dirty="0"/>
              <a:t> </a:t>
            </a:r>
            <a:r>
              <a:rPr lang="de-DE" sz="2600" dirty="0" err="1"/>
              <a:t>programs</a:t>
            </a:r>
            <a:r>
              <a:rPr lang="de-DE" sz="2600" dirty="0"/>
              <a:t>; </a:t>
            </a:r>
          </a:p>
          <a:p>
            <a:pPr lvl="1"/>
            <a:r>
              <a:rPr lang="de-DE" sz="2600" dirty="0" err="1"/>
              <a:t>Succinct</a:t>
            </a:r>
            <a:r>
              <a:rPr lang="de-DE" sz="2600" dirty="0"/>
              <a:t> </a:t>
            </a:r>
            <a:r>
              <a:rPr lang="de-DE" sz="2600" dirty="0" err="1"/>
              <a:t>model</a:t>
            </a:r>
            <a:r>
              <a:rPr lang="de-DE" sz="2600" dirty="0"/>
              <a:t> </a:t>
            </a:r>
            <a:r>
              <a:rPr lang="de-DE" sz="2600" dirty="0" err="1"/>
              <a:t>checking</a:t>
            </a:r>
            <a:r>
              <a:rPr lang="de-DE" sz="2600" dirty="0"/>
              <a:t> </a:t>
            </a:r>
            <a:r>
              <a:rPr lang="de-DE" sz="2600" dirty="0" err="1"/>
              <a:t>Pspace-complete</a:t>
            </a:r>
            <a:r>
              <a:rPr lang="de-DE" sz="2600" dirty="0"/>
              <a:t> (</a:t>
            </a:r>
            <a:r>
              <a:rPr lang="de-DE" sz="2600" dirty="0" err="1"/>
              <a:t>and</a:t>
            </a:r>
            <a:r>
              <a:rPr lang="de-DE" sz="2600" dirty="0"/>
              <a:t> so </a:t>
            </a:r>
            <a:r>
              <a:rPr lang="de-DE" sz="2600" dirty="0" err="1"/>
              <a:t>stays</a:t>
            </a:r>
            <a:r>
              <a:rPr lang="de-DE" sz="2600" dirty="0"/>
              <a:t> in PSPACE </a:t>
            </a:r>
            <a:r>
              <a:rPr lang="de-DE" sz="2600" dirty="0" err="1"/>
              <a:t>as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non-</a:t>
            </a:r>
            <a:r>
              <a:rPr lang="de-DE" sz="2600" dirty="0" err="1"/>
              <a:t>succinct</a:t>
            </a:r>
            <a:r>
              <a:rPr lang="de-DE" sz="2600" dirty="0"/>
              <a:t> </a:t>
            </a:r>
            <a:r>
              <a:rPr lang="de-DE" sz="2600" dirty="0" err="1"/>
              <a:t>case</a:t>
            </a:r>
            <a:r>
              <a:rPr lang="de-DE" sz="2600" dirty="0"/>
              <a:t>).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1BAE5A-2031-A549-B5FF-72EFD9FD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41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4495B-25E9-9148-B524-9C81A6A8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Theoretical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685800" lvl="1" indent="-228600">
              <a:buAutoNum type="arabicParenR"/>
            </a:pPr>
            <a:r>
              <a:rPr lang="de-DE" sz="1200" dirty="0" err="1"/>
              <a:t>Example</a:t>
            </a:r>
            <a:r>
              <a:rPr lang="de-DE" sz="1200" dirty="0"/>
              <a:t>: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announcements</a:t>
            </a:r>
            <a:r>
              <a:rPr lang="de-DE" sz="1200" dirty="0"/>
              <a:t> do not </a:t>
            </a:r>
            <a:r>
              <a:rPr lang="de-DE" sz="1200" dirty="0" err="1"/>
              <a:t>expand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endParaRPr lang="de-DE" sz="1200" dirty="0"/>
          </a:p>
          <a:p>
            <a:pPr marL="685800" lvl="1" indent="-228600">
              <a:buAutoNum type="arabicParenR"/>
            </a:pPr>
            <a:endParaRPr lang="de-DE" sz="1200" dirty="0"/>
          </a:p>
          <a:p>
            <a:pPr marL="514350" indent="-457200"/>
            <a:r>
              <a:rPr lang="de-DE" dirty="0" err="1"/>
              <a:t>Practical</a:t>
            </a:r>
            <a:r>
              <a:rPr lang="de-DE" dirty="0"/>
              <a:t>: </a:t>
            </a:r>
            <a:r>
              <a:rPr lang="de-DE" dirty="0" err="1"/>
              <a:t>Symbolic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Hintikka‘s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  <a:p>
            <a:pPr marL="914400" lvl="1" indent="-457200"/>
            <a:r>
              <a:rPr lang="de-DE" dirty="0"/>
              <a:t>S. </a:t>
            </a:r>
            <a:r>
              <a:rPr lang="de-DE" dirty="0" err="1"/>
              <a:t>Gamblin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A. Niveau</a:t>
            </a:r>
          </a:p>
          <a:p>
            <a:pPr marL="914400" lvl="1" indent="-457200"/>
            <a:r>
              <a:rPr lang="de-DE" dirty="0" err="1"/>
              <a:t>Using</a:t>
            </a:r>
            <a:r>
              <a:rPr lang="de-DE" dirty="0"/>
              <a:t> BDDs (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diagrams</a:t>
            </a:r>
            <a:r>
              <a:rPr lang="de-DE" dirty="0"/>
              <a:t>) </a:t>
            </a:r>
          </a:p>
          <a:p>
            <a:pPr marL="914400" lvl="1" indent="-457200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39DD2E-212A-0B4E-9795-56FFA864DBC0}"/>
              </a:ext>
            </a:extLst>
          </p:cNvPr>
          <p:cNvGrpSpPr/>
          <p:nvPr/>
        </p:nvGrpSpPr>
        <p:grpSpPr>
          <a:xfrm>
            <a:off x="571993" y="1772816"/>
            <a:ext cx="7888588" cy="1287306"/>
            <a:chOff x="626069" y="4956564"/>
            <a:chExt cx="7888588" cy="1287306"/>
          </a:xfrm>
        </p:grpSpPr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26489ACB-A3B7-FD4E-99E5-A748B34C75C7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Maubert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al. 2019)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FE7E4823-EC37-F74E-80FF-D0559171DD37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86502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600" dirty="0" err="1"/>
                <a:t>Existence</a:t>
              </a:r>
              <a:r>
                <a:rPr lang="de-DE" sz="2600" dirty="0"/>
                <a:t> </a:t>
              </a:r>
              <a:r>
                <a:rPr lang="de-DE" sz="2600" dirty="0" err="1"/>
                <a:t>of</a:t>
              </a:r>
              <a:r>
                <a:rPr lang="de-DE" sz="2600" dirty="0"/>
                <a:t> a (uniform) </a:t>
              </a:r>
              <a:r>
                <a:rPr lang="de-DE" sz="2600" dirty="0" err="1"/>
                <a:t>strategy</a:t>
              </a:r>
              <a:r>
                <a:rPr lang="de-DE" sz="2600" dirty="0"/>
                <a:t> in bounded</a:t>
              </a:r>
              <a:r>
                <a:rPr lang="de-DE" sz="2600" baseline="30000" dirty="0"/>
                <a:t>1)</a:t>
              </a:r>
              <a:r>
                <a:rPr lang="de-DE" sz="2600" dirty="0"/>
                <a:t> </a:t>
              </a:r>
              <a:r>
                <a:rPr lang="de-DE" sz="2600" dirty="0" err="1"/>
                <a:t>imperfect</a:t>
              </a:r>
              <a:r>
                <a:rPr lang="de-DE" sz="2600" dirty="0"/>
                <a:t> </a:t>
              </a:r>
              <a:r>
                <a:rPr lang="de-DE" sz="2600" dirty="0" err="1"/>
                <a:t>info</a:t>
              </a:r>
              <a:r>
                <a:rPr lang="de-DE" sz="2600" dirty="0"/>
                <a:t> </a:t>
              </a:r>
              <a:r>
                <a:rPr lang="de-DE" sz="2600" dirty="0" err="1"/>
                <a:t>games</a:t>
              </a:r>
              <a:r>
                <a:rPr lang="de-DE" sz="2600" dirty="0"/>
                <a:t> </a:t>
              </a:r>
              <a:r>
                <a:rPr lang="de-DE" sz="2600" dirty="0" err="1"/>
                <a:t>is</a:t>
              </a:r>
              <a:r>
                <a:rPr lang="de-DE" sz="2600" dirty="0"/>
                <a:t> in PSPACE.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0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65AD5E7-E374-D841-BF64-3A61FCB1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Theorem </a:t>
            </a:r>
            <a:r>
              <a:rPr lang="de-DE" dirty="0" err="1"/>
              <a:t>Proving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35B2B05-8045-1B40-976D-5DB7F9031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ED3B0E-72E5-454E-A6BB-87ECEFF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65687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3022</Words>
  <Application>Microsoft Macintosh PowerPoint</Application>
  <PresentationFormat>Bildschirmpräsentation (4:3)</PresentationFormat>
  <Paragraphs>485</Paragraphs>
  <Slides>45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Dynamic Epistemic Logic – Part 2  </vt:lpstr>
      <vt:lpstr>Todays lecture based on </vt:lpstr>
      <vt:lpstr>Model Checking </vt:lpstr>
      <vt:lpstr>Model checking with actions</vt:lpstr>
      <vt:lpstr>Model checking complexity </vt:lpstr>
      <vt:lpstr>State explosion problem </vt:lpstr>
      <vt:lpstr>State explosion problem </vt:lpstr>
      <vt:lpstr>Impact</vt:lpstr>
      <vt:lpstr>Theorem Proving</vt:lpstr>
      <vt:lpstr>Theorem proving (another point of view)</vt:lpstr>
      <vt:lpstr>Theorem proving is highly intractable</vt:lpstr>
      <vt:lpstr>Epistemic Planning</vt:lpstr>
      <vt:lpstr>The general scenario of epistemic planning</vt:lpstr>
      <vt:lpstr>(Un-)Decidability of epistemic planning</vt:lpstr>
      <vt:lpstr>(Un-)Decidability of epistemic planning</vt:lpstr>
      <vt:lpstr>Undecidability</vt:lpstr>
      <vt:lpstr>Example: the 110 Rule cellular automaton</vt:lpstr>
      <vt:lpstr>Example: the 110 Rule cellular automaton</vt:lpstr>
      <vt:lpstr>Example: the 110 Rule cellular automaton</vt:lpstr>
      <vt:lpstr>Example: the 110 Rule cellular automaton</vt:lpstr>
      <vt:lpstr>Example: the 110 Rule cellular automaton</vt:lpstr>
      <vt:lpstr>Encoding automaton configuration in a state</vt:lpstr>
      <vt:lpstr>Encoding automaton configuration in a state</vt:lpstr>
      <vt:lpstr>Encoding automaton configuration in a state</vt:lpstr>
      <vt:lpstr>Encoding automaton configuration in a state</vt:lpstr>
      <vt:lpstr>Encoding automaton configuration in a state</vt:lpstr>
      <vt:lpstr>Encoding automaton configuration in a state</vt:lpstr>
      <vt:lpstr>Wake-Up Question</vt:lpstr>
      <vt:lpstr>Answers</vt:lpstr>
      <vt:lpstr>(Infinite) Epistemic temporal structures</vt:lpstr>
      <vt:lpstr>Decidability when pre/post are Boolean</vt:lpstr>
      <vt:lpstr>Automatic Structures: Motivation</vt:lpstr>
      <vt:lpstr>Automatic structure = defined by automaton</vt:lpstr>
      <vt:lpstr>Automatic structure = defined by automaton</vt:lpstr>
      <vt:lpstr>Generalization to multi-player setting</vt:lpstr>
      <vt:lpstr>Undecidability even for Boolean pre/post</vt:lpstr>
      <vt:lpstr>Complexity results in epistemic planning</vt:lpstr>
      <vt:lpstr>Types of planning</vt:lpstr>
      <vt:lpstr>Perspectives: DEL and Formal Language Theory</vt:lpstr>
      <vt:lpstr>Descriptive Complexity</vt:lpstr>
      <vt:lpstr>APPENDIX</vt:lpstr>
      <vt:lpstr>References</vt:lpstr>
      <vt:lpstr>References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880</cp:revision>
  <cp:lastPrinted>2022-01-18T14:39:20Z</cp:lastPrinted>
  <dcterms:created xsi:type="dcterms:W3CDTF">2020-10-18T13:39:02Z</dcterms:created>
  <dcterms:modified xsi:type="dcterms:W3CDTF">2022-11-21T16:09:32Z</dcterms:modified>
</cp:coreProperties>
</file>