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0"/>
  </p:notesMasterIdLst>
  <p:handoutMasterIdLst>
    <p:handoutMasterId r:id="rId51"/>
  </p:handoutMasterIdLst>
  <p:sldIdLst>
    <p:sldId id="273" r:id="rId2"/>
    <p:sldId id="285" r:id="rId3"/>
    <p:sldId id="384" r:id="rId4"/>
    <p:sldId id="479" r:id="rId5"/>
    <p:sldId id="551" r:id="rId6"/>
    <p:sldId id="549" r:id="rId7"/>
    <p:sldId id="550" r:id="rId8"/>
    <p:sldId id="552" r:id="rId9"/>
    <p:sldId id="553" r:id="rId10"/>
    <p:sldId id="568" r:id="rId11"/>
    <p:sldId id="507" r:id="rId12"/>
    <p:sldId id="508" r:id="rId13"/>
    <p:sldId id="554" r:id="rId14"/>
    <p:sldId id="556" r:id="rId15"/>
    <p:sldId id="555" r:id="rId16"/>
    <p:sldId id="557" r:id="rId17"/>
    <p:sldId id="510" r:id="rId18"/>
    <p:sldId id="558" r:id="rId19"/>
    <p:sldId id="559" r:id="rId20"/>
    <p:sldId id="561" r:id="rId21"/>
    <p:sldId id="569" r:id="rId22"/>
    <p:sldId id="562" r:id="rId23"/>
    <p:sldId id="563" r:id="rId24"/>
    <p:sldId id="564" r:id="rId25"/>
    <p:sldId id="567" r:id="rId26"/>
    <p:sldId id="566" r:id="rId27"/>
    <p:sldId id="570" r:id="rId28"/>
    <p:sldId id="571" r:id="rId29"/>
    <p:sldId id="572" r:id="rId30"/>
    <p:sldId id="573" r:id="rId31"/>
    <p:sldId id="574" r:id="rId32"/>
    <p:sldId id="575" r:id="rId33"/>
    <p:sldId id="576" r:id="rId34"/>
    <p:sldId id="446" r:id="rId35"/>
    <p:sldId id="577" r:id="rId36"/>
    <p:sldId id="578" r:id="rId37"/>
    <p:sldId id="582" r:id="rId38"/>
    <p:sldId id="580" r:id="rId39"/>
    <p:sldId id="583" r:id="rId40"/>
    <p:sldId id="579" r:id="rId41"/>
    <p:sldId id="581" r:id="rId42"/>
    <p:sldId id="584" r:id="rId43"/>
    <p:sldId id="585" r:id="rId44"/>
    <p:sldId id="588" r:id="rId45"/>
    <p:sldId id="589" r:id="rId46"/>
    <p:sldId id="348" r:id="rId47"/>
    <p:sldId id="477" r:id="rId48"/>
    <p:sldId id="328" r:id="rId4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FF7531"/>
    <a:srgbClr val="3C8C93"/>
    <a:srgbClr val="945200"/>
    <a:srgbClr val="FF7E79"/>
    <a:srgbClr val="E3E96C"/>
    <a:srgbClr val="004B5A"/>
    <a:srgbClr val="00394A"/>
    <a:srgbClr val="003241"/>
    <a:srgbClr val="DAD9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882" autoAdjust="0"/>
    <p:restoredTop sz="93474"/>
  </p:normalViewPr>
  <p:slideViewPr>
    <p:cSldViewPr>
      <p:cViewPr varScale="1">
        <p:scale>
          <a:sx n="86" d="100"/>
          <a:sy n="86" d="100"/>
        </p:scale>
        <p:origin x="8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07.12.22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07.12.22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08C8B-20A7-4CE4-96D0-E556DF48B07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0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314659F-E18D-486B-805A-567739542A4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168095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relab.ntua.gr/~nkotsani/slides/JL_session01.pdf" TargetMode="External"/><Relationship Id="rId2" Type="http://schemas.openxmlformats.org/officeDocument/2006/relationships/hyperlink" Target="https://home.inf.unibe.ch/~tstuder/papers/Studer_Iran_16_J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mereingold.files.wordpress.com/2020/10/37p-polynomial-hierarchy.pptx" TargetMode="External"/><Relationship Id="rId4" Type="http://schemas.openxmlformats.org/officeDocument/2006/relationships/hyperlink" Target="http://corelab.ntua.gr/~nkotsani/slides/JL_session02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plato.stanford.edu/archives/spr2021/entries/logic-justification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Intelligent </a:t>
            </a:r>
            <a:r>
              <a:rPr lang="de-DE" sz="4400" b="1" dirty="0" err="1">
                <a:cs typeface="+mj-cs"/>
              </a:rPr>
              <a:t>Agents</a:t>
            </a:r>
            <a:r>
              <a:rPr lang="de-DE" sz="4400" b="1" dirty="0">
                <a:cs typeface="+mj-cs"/>
              </a:rPr>
              <a:t> </a:t>
            </a:r>
            <a:br>
              <a:rPr lang="de-DE" sz="4400" b="1" dirty="0">
                <a:cs typeface="+mj-cs"/>
              </a:rPr>
            </a:br>
            <a:r>
              <a:rPr lang="de-DE" dirty="0" err="1">
                <a:cs typeface="+mj-cs"/>
              </a:rPr>
              <a:t>Justification</a:t>
            </a:r>
            <a:r>
              <a:rPr lang="de-DE" dirty="0">
                <a:cs typeface="+mj-cs"/>
              </a:rPr>
              <a:t> </a:t>
            </a:r>
            <a:r>
              <a:rPr lang="de-DE" dirty="0" err="1">
                <a:cs typeface="+mj-cs"/>
              </a:rPr>
              <a:t>Logic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A4390-2EC6-5A4F-86E4-E63036FE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Syntax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Calculus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57F791-7F29-DD45-9B07-75D6172E6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7CFECB-9BC5-7C43-8775-CDABA2D4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57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11B78-406B-6846-9892-CD4CD605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Syntax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proofs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073C3E0-0157-2945-B501-F2E6E0A6F6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935881"/>
              </a:xfrm>
            </p:spPr>
            <p:txBody>
              <a:bodyPr/>
              <a:lstStyle/>
              <a:p>
                <a:r>
                  <a:rPr lang="de-DE" dirty="0"/>
                  <a:t>The </a:t>
                </a:r>
                <a:r>
                  <a:rPr lang="de-DE" dirty="0">
                    <a:solidFill>
                      <a:srgbClr val="032EF0"/>
                    </a:solidFill>
                  </a:rPr>
                  <a:t>logic </a:t>
                </a:r>
                <a:r>
                  <a:rPr lang="de-DE" dirty="0" err="1">
                    <a:solidFill>
                      <a:srgbClr val="032EF0"/>
                    </a:solidFill>
                  </a:rPr>
                  <a:t>of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proofs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032EF0"/>
                            </a:solidFill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justification</a:t>
                </a:r>
                <a:r>
                  <a:rPr lang="de-DE" dirty="0"/>
                  <a:t> </a:t>
                </a:r>
                <a:r>
                  <a:rPr lang="de-DE" dirty="0" err="1"/>
                  <a:t>counterpart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modal </a:t>
                </a:r>
                <a:r>
                  <a:rPr lang="de-DE" dirty="0" err="1"/>
                  <a:t>logic</a:t>
                </a:r>
                <a:r>
                  <a:rPr lang="de-DE" dirty="0"/>
                  <a:t> S4 </a:t>
                </a:r>
                <a:br>
                  <a:rPr lang="de-DE" dirty="0"/>
                </a:br>
                <a:r>
                  <a:rPr lang="de-DE" dirty="0"/>
                  <a:t>(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statement</a:t>
                </a:r>
                <a:r>
                  <a:rPr lang="de-DE" dirty="0"/>
                  <a:t> will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made</a:t>
                </a:r>
                <a:r>
                  <a:rPr lang="de-DE" dirty="0"/>
                  <a:t> </a:t>
                </a:r>
                <a:r>
                  <a:rPr lang="de-DE" dirty="0" err="1"/>
                  <a:t>precise</a:t>
                </a:r>
                <a:r>
                  <a:rPr lang="de-DE" dirty="0"/>
                  <a:t> 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)</a:t>
                </a:r>
              </a:p>
              <a:p>
                <a:r>
                  <a:rPr lang="de-DE" dirty="0"/>
                  <a:t>LP was </a:t>
                </a:r>
                <a:r>
                  <a:rPr lang="de-DE" dirty="0" err="1"/>
                  <a:t>suggested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Gödel</a:t>
                </a:r>
                <a:r>
                  <a:rPr lang="de-DE" dirty="0"/>
                  <a:t> (</a:t>
                </a:r>
                <a:r>
                  <a:rPr lang="de-DE" dirty="0" err="1"/>
                  <a:t>Gödel</a:t>
                </a:r>
                <a:r>
                  <a:rPr lang="de-DE" dirty="0"/>
                  <a:t> 1995)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formalized</a:t>
                </a:r>
                <a:r>
                  <a:rPr lang="de-DE" dirty="0"/>
                  <a:t>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Artemov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073C3E0-0157-2945-B501-F2E6E0A6F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935881"/>
              </a:xfrm>
              <a:blipFill>
                <a:blip r:embed="rId2"/>
                <a:stretch>
                  <a:fillRect l="-1235" t="-6757" b="-14594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19BD39-A984-6242-B8AF-553769EF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34E50C3-D4B0-7D4A-A431-AB3840B20C1F}"/>
              </a:ext>
            </a:extLst>
          </p:cNvPr>
          <p:cNvGrpSpPr/>
          <p:nvPr/>
        </p:nvGrpSpPr>
        <p:grpSpPr>
          <a:xfrm>
            <a:off x="524969" y="4062065"/>
            <a:ext cx="7909964" cy="1938933"/>
            <a:chOff x="446936" y="2779849"/>
            <a:chExt cx="7909964" cy="19389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4">
                  <a:extLst>
                    <a:ext uri="{FF2B5EF4-FFF2-40B4-BE49-F238E27FC236}">
                      <a16:creationId xmlns:a16="http://schemas.microsoft.com/office/drawing/2014/main" id="{DAABAA29-7219-BF47-9803-74D2CBD6827A}"/>
                    </a:ext>
                  </a:extLst>
                </p:cNvPr>
                <p:cNvSpPr txBox="1"/>
                <p:nvPr/>
              </p:nvSpPr>
              <p:spPr>
                <a:xfrm>
                  <a:off x="446936" y="2779849"/>
                  <a:ext cx="7888588" cy="381181"/>
                </a:xfrm>
                <a:prstGeom prst="rect">
                  <a:avLst/>
                </a:prstGeom>
                <a:solidFill>
                  <a:srgbClr val="032EF0"/>
                </a:solidFill>
              </p:spPr>
              <p:txBody>
                <a:bodyPr vert="horz" wrap="square" lIns="0" tIns="15100" rIns="0" bIns="0" rtlCol="0">
                  <a:spAutoFit/>
                </a:bodyPr>
                <a:lstStyle/>
                <a:p>
                  <a:pPr marL="90603">
                    <a:spcBef>
                      <a:spcPts val="119"/>
                    </a:spcBef>
                  </a:pPr>
                  <a:r>
                    <a:rPr lang="de-DE" sz="2378" spc="-59" dirty="0">
                      <a:solidFill>
                        <a:srgbClr val="FFFFFF"/>
                      </a:solidFill>
                      <a:latin typeface="Tahoma"/>
                      <a:cs typeface="Tahoma"/>
                    </a:rPr>
                    <a:t>Definition (Syntax </a:t>
                  </a:r>
                  <a14:m>
                    <m:oMath xmlns:m="http://schemas.openxmlformats.org/officeDocument/2006/math">
                      <m:r>
                        <a:rPr lang="de-DE" sz="2378" i="1" spc="-59" dirty="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𝐿</m:t>
                      </m:r>
                      <m:sSub>
                        <m:sSubPr>
                          <m:ctrlPr>
                            <a:rPr lang="ar-AE" sz="2378" i="1" spc="-59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ar-AE" sz="2378" i="1" spc="-59" dirty="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𝑃</m:t>
                          </m:r>
                        </m:e>
                        <m:sub>
                          <m:r>
                            <a:rPr lang="ar-AE" sz="2378" i="1" spc="-59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𝐶𝑆</m:t>
                          </m:r>
                        </m:sub>
                      </m:sSub>
                    </m:oMath>
                  </a14:m>
                  <a:r>
                    <a:rPr lang="de-DE" sz="2378" dirty="0">
                      <a:solidFill>
                        <a:schemeClr val="bg1"/>
                      </a:solidFill>
                      <a:latin typeface="Tahoma"/>
                      <a:cs typeface="Tahoma"/>
                    </a:rPr>
                    <a:t>)</a:t>
                  </a:r>
                  <a:endParaRPr sz="2378" dirty="0">
                    <a:solidFill>
                      <a:schemeClr val="bg1"/>
                    </a:solidFill>
                    <a:latin typeface="Tahoma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4">
                  <a:extLst>
                    <a:ext uri="{FF2B5EF4-FFF2-40B4-BE49-F238E27FC236}">
                      <a16:creationId xmlns:a16="http://schemas.microsoft.com/office/drawing/2014/main" id="{DAABAA29-7219-BF47-9803-74D2CBD682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2779849"/>
                  <a:ext cx="7888588" cy="381181"/>
                </a:xfrm>
                <a:prstGeom prst="rect">
                  <a:avLst/>
                </a:prstGeom>
                <a:blipFill>
                  <a:blip r:embed="rId3"/>
                  <a:stretch>
                    <a:fillRect l="-1286" t="-25806" b="-45161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B1521372-4B13-454A-8A4A-41D1EBF30DBB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529901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Justification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terms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solidFill>
                            <a:srgbClr val="032EF0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𝑇𝑚</m:t>
                      </m:r>
                    </m:oMath>
                  </a14:m>
                  <a:b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</a:b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𝑡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∷=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𝑥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∣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𝑐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∣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𝑡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⋅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𝑡</m:t>
                          </m:r>
                        </m:e>
                      </m:d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∣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𝑡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+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𝑡</m:t>
                          </m:r>
                        </m:e>
                      </m:d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∣!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𝑡</m:t>
                      </m:r>
                    </m:oMath>
                  </a14:m>
                  <a:r>
                    <a:rPr lang="de-DE" sz="2200" dirty="0"/>
                    <a:t> 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dirty="0">
                      <a:solidFill>
                        <a:srgbClr val="032EF0"/>
                      </a:solidFill>
                    </a:rPr>
                    <a:t>Formulas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200" b="0" i="1" smtClean="0">
                              <a:solidFill>
                                <a:srgbClr val="032EF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br>
                    <a:rPr lang="de-DE" sz="2200" dirty="0"/>
                  </a:b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∷=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∣¬</m:t>
                      </m:r>
                      <m:r>
                        <m:rPr>
                          <m:sty m:val="p"/>
                        </m:rPr>
                        <a:rPr lang="de-DE" sz="2200" b="0" i="1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∣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B1521372-4B13-454A-8A4A-41D1EBF30D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529901"/>
                </a:xfrm>
                <a:prstGeom prst="rect">
                  <a:avLst/>
                </a:prstGeom>
                <a:blipFill>
                  <a:blip r:embed="rId4"/>
                  <a:stretch>
                    <a:fillRect l="-965" t="-2459" b="-409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99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736F4-5E10-8341-AC8B-05E1EEC1B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Axioms </a:t>
            </a:r>
            <a:r>
              <a:rPr lang="de-DE" dirty="0" err="1"/>
              <a:t>for</a:t>
            </a:r>
            <a:r>
              <a:rPr lang="de-DE" dirty="0"/>
              <a:t> LP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AB9DCD-9370-9D47-A9F9-A102F69EE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4F62A93-1E9F-1D49-AD62-72E844922235}"/>
              </a:ext>
            </a:extLst>
          </p:cNvPr>
          <p:cNvGrpSpPr/>
          <p:nvPr/>
        </p:nvGrpSpPr>
        <p:grpSpPr>
          <a:xfrm>
            <a:off x="288926" y="1298702"/>
            <a:ext cx="8675687" cy="2632177"/>
            <a:chOff x="446936" y="2779849"/>
            <a:chExt cx="7888588" cy="2632177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FA8DB452-1553-174E-820D-9E099FEEBF86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292246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pc="-59" dirty="0">
                  <a:solidFill>
                    <a:srgbClr val="FFFFFF"/>
                  </a:solidFill>
                  <a:latin typeface="Tahoma"/>
                  <a:cs typeface="Tahoma"/>
                </a:rPr>
                <a:t> (Axioms </a:t>
              </a:r>
              <a:r>
                <a:rPr lang="de-DE" spc="-59" dirty="0" err="1">
                  <a:solidFill>
                    <a:srgbClr val="FFFFFF"/>
                  </a:solidFill>
                  <a:latin typeface="Tahoma"/>
                  <a:cs typeface="Tahoma"/>
                </a:rPr>
                <a:t>for</a:t>
              </a:r>
              <a:r>
                <a:rPr lang="de-DE" spc="-59" dirty="0">
                  <a:solidFill>
                    <a:srgbClr val="FFFFFF"/>
                  </a:solidFill>
                  <a:latin typeface="Tahoma"/>
                  <a:cs typeface="Tahoma"/>
                </a:rPr>
                <a:t> LP) </a:t>
              </a:r>
              <a:endParaRPr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E9C08E8-B966-744D-B9DC-44DBFFC317AC}"/>
                    </a:ext>
                  </a:extLst>
                </p:cNvPr>
                <p:cNvSpPr txBox="1"/>
                <p:nvPr/>
              </p:nvSpPr>
              <p:spPr>
                <a:xfrm>
                  <a:off x="446936" y="3072095"/>
                  <a:ext cx="7888588" cy="2339931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(CL)    All propositional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tautologies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(J)      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𝑡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𝐴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→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</m:d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𝑠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: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𝐴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→</m:t>
                          </m:r>
                          <m:d>
                            <m:dPr>
                              <m:ctrlPr>
                                <a:rPr lang="de-DE" sz="22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𝑡</m:t>
                              </m:r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⋅ </m:t>
                              </m:r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𝑠</m:t>
                              </m:r>
                            </m:e>
                          </m:d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: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</m:d>
                    </m:oMath>
                  </a14:m>
                  <a:r>
                    <a:rPr lang="de-DE" sz="2200" b="0" spc="-10" dirty="0">
                      <a:latin typeface="Myriad Pro" panose="020B0503030403020204" pitchFamily="34" charset="0"/>
                      <a:cs typeface="Tahoma"/>
                    </a:rPr>
                    <a:t>                       („</a:t>
                  </a:r>
                  <a:r>
                    <a:rPr lang="de-DE" sz="2200" b="0" spc="-10" dirty="0" err="1">
                      <a:latin typeface="Myriad Pro" panose="020B0503030403020204" pitchFamily="34" charset="0"/>
                      <a:cs typeface="Tahoma"/>
                    </a:rPr>
                    <a:t>application</a:t>
                  </a:r>
                  <a:r>
                    <a:rPr lang="de-DE" sz="2200" b="0" spc="-10" dirty="0">
                      <a:latin typeface="Myriad Pro" panose="020B0503030403020204" pitchFamily="34" charset="0"/>
                      <a:cs typeface="Tahoma"/>
                    </a:rPr>
                    <a:t>“)         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i="1" spc="-10" dirty="0">
                      <a:latin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(+)    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𝑡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𝐴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𝑡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+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𝑠</m:t>
                          </m:r>
                        </m:e>
                      </m:d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𝐴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,     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𝑠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𝐴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𝑡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+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𝑠</m:t>
                          </m:r>
                        </m:e>
                      </m:d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𝐴</m:t>
                      </m:r>
                      <m:r>
                        <a:rPr lang="de-DE" sz="2200" b="0" i="0" spc="-10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  		  	       („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sum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/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monotonicity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“)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(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jt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)    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𝑡</m:t>
                      </m:r>
                      <m:r>
                        <a:rPr lang="de-DE" sz="2200" b="0" i="1" spc="-1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𝐴</m:t>
                      </m:r>
                      <m:r>
                        <a:rPr lang="de-DE" sz="2200" b="0" i="1" spc="-1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r>
                        <a:rPr lang="de-DE" sz="2200" b="0" i="1" spc="-1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𝐴</m:t>
                      </m:r>
                    </m:oMath>
                  </a14:m>
                  <a:r>
                    <a:rPr lang="de-DE" sz="2200" b="0" spc="-10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	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                    („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factivity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“)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(j4)    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𝑡</m:t>
                      </m:r>
                      <m:r>
                        <a:rPr lang="de-DE" sz="2200" b="0" i="1" spc="-1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𝐴</m:t>
                      </m:r>
                      <m:r>
                        <a:rPr lang="de-DE" sz="2200" b="0" i="1" spc="-1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→!</m:t>
                      </m:r>
                      <m:r>
                        <a:rPr lang="de-DE" sz="2200" b="0" i="1" spc="-1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𝑡</m:t>
                      </m:r>
                      <m:r>
                        <a:rPr lang="de-DE" sz="2200" b="0" i="1" spc="-1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𝑡</m:t>
                      </m:r>
                      <m:r>
                        <a:rPr lang="de-DE" sz="2200" b="0" i="1" spc="-1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𝐴</m:t>
                      </m:r>
                    </m:oMath>
                  </a14:m>
                  <a:r>
                    <a:rPr lang="de-DE" sz="2200" b="0" spc="-10" dirty="0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	</a:t>
                  </a:r>
                  <a:r>
                    <a:rPr lang="de-DE" sz="2200" spc="-10" dirty="0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                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(„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proof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checker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“)</a:t>
                  </a:r>
                  <a:r>
                    <a:rPr lang="de-DE" sz="2200" spc="-10" dirty="0">
                      <a:solidFill>
                        <a:srgbClr val="FF000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endParaRPr lang="de-DE" sz="2200" dirty="0"/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E9C08E8-B966-744D-B9DC-44DBFFC317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072095"/>
                  <a:ext cx="7888588" cy="2339931"/>
                </a:xfrm>
                <a:prstGeom prst="rect">
                  <a:avLst/>
                </a:prstGeom>
                <a:blipFill>
                  <a:blip r:embed="rId2"/>
                  <a:stretch>
                    <a:fillRect l="-730" t="-2162" b="-594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2979F5B4-C8AB-964E-B462-53BE50B33128}"/>
                  </a:ext>
                </a:extLst>
              </p:cNvPr>
              <p:cNvSpPr txBox="1"/>
              <p:nvPr/>
            </p:nvSpPr>
            <p:spPr>
              <a:xfrm>
                <a:off x="443057" y="3930879"/>
                <a:ext cx="788858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Notes: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Application</a:t>
                </a:r>
                <a:r>
                  <a:rPr lang="de-DE" dirty="0"/>
                  <a:t> </a:t>
                </a:r>
                <a:r>
                  <a:rPr lang="de-DE" dirty="0" err="1"/>
                  <a:t>rule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in (</a:t>
                </a:r>
                <a:r>
                  <a:rPr lang="de-DE" dirty="0" err="1"/>
                  <a:t>typed</a:t>
                </a:r>
                <a:r>
                  <a:rPr lang="de-DE" dirty="0"/>
                  <a:t>) </a:t>
                </a:r>
                <a:r>
                  <a:rPr lang="de-DE" dirty="0" err="1"/>
                  <a:t>lambda</a:t>
                </a:r>
                <a:r>
                  <a:rPr lang="de-DE" dirty="0"/>
                  <a:t> </a:t>
                </a:r>
                <a:r>
                  <a:rPr lang="de-DE" dirty="0" err="1"/>
                  <a:t>calculus</a:t>
                </a: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0" dirty="0"/>
                  <a:t>Can think of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whole</a:t>
                </a:r>
                <a:r>
                  <a:rPr lang="de-DE" dirty="0"/>
                  <a:t> </a:t>
                </a:r>
                <a:r>
                  <a:rPr lang="de-DE" dirty="0" err="1"/>
                  <a:t>containing</a:t>
                </a:r>
                <a:r>
                  <a:rPr lang="de-DE" dirty="0"/>
                  <a:t> </a:t>
                </a:r>
                <a:r>
                  <a:rPr lang="de-DE" dirty="0" err="1"/>
                  <a:t>parts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„!“ </a:t>
                </a:r>
                <a:r>
                  <a:rPr lang="de-DE" dirty="0" err="1"/>
                  <a:t>is</a:t>
                </a:r>
                <a:r>
                  <a:rPr lang="de-DE" dirty="0"/>
                  <a:t> an </a:t>
                </a:r>
                <a:r>
                  <a:rPr lang="de-DE" dirty="0" err="1"/>
                  <a:t>operator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positive </a:t>
                </a:r>
                <a:r>
                  <a:rPr lang="de-DE" dirty="0" err="1"/>
                  <a:t>introspection</a:t>
                </a:r>
                <a:r>
                  <a:rPr lang="de-DE" dirty="0"/>
                  <a:t> (</a:t>
                </a:r>
                <a:r>
                  <a:rPr lang="de-DE" dirty="0" err="1"/>
                  <a:t>knowing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knows</a:t>
                </a:r>
                <a:r>
                  <a:rPr lang="de-DE" dirty="0"/>
                  <a:t>)</a:t>
                </a:r>
                <a:br>
                  <a:rPr lang="de-DE" dirty="0"/>
                </a:br>
                <a:r>
                  <a:rPr lang="de-DE" dirty="0" err="1"/>
                  <a:t>justification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!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can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thought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meta-</a:t>
                </a:r>
                <a:r>
                  <a:rPr lang="de-DE" dirty="0" err="1"/>
                  <a:t>evidence</a:t>
                </a:r>
                <a:r>
                  <a:rPr lang="de-DE" dirty="0"/>
                  <a:t> such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evidence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 </a:t>
                </a:r>
                <a:r>
                  <a:rPr lang="de-DE" dirty="0" err="1"/>
                  <a:t>proof</a:t>
                </a:r>
                <a:r>
                  <a:rPr lang="de-DE" dirty="0"/>
                  <a:t> </a:t>
                </a:r>
                <a:r>
                  <a:rPr lang="de-DE" dirty="0" err="1"/>
                  <a:t>checker</a:t>
                </a:r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Different relevant (</a:t>
                </a:r>
                <a:r>
                  <a:rPr lang="de-DE" dirty="0" err="1"/>
                  <a:t>weaker</a:t>
                </a:r>
                <a:r>
                  <a:rPr lang="de-DE" dirty="0"/>
                  <a:t>) </a:t>
                </a:r>
                <a:r>
                  <a:rPr lang="de-DE" dirty="0" err="1"/>
                  <a:t>systems</a:t>
                </a:r>
                <a:r>
                  <a:rPr lang="de-DE" dirty="0"/>
                  <a:t> follow </a:t>
                </a:r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deleting</a:t>
                </a:r>
                <a:r>
                  <a:rPr lang="de-DE" dirty="0"/>
                  <a:t>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other</a:t>
                </a:r>
                <a:r>
                  <a:rPr lang="de-DE" dirty="0"/>
                  <a:t> </a:t>
                </a:r>
                <a:r>
                  <a:rPr lang="de-DE" dirty="0" err="1"/>
                  <a:t>axiom</a:t>
                </a:r>
                <a:endParaRPr lang="de-DE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Eg</a:t>
                </a:r>
                <a:r>
                  <a:rPr lang="de-DE" dirty="0"/>
                  <a:t>.: </a:t>
                </a:r>
                <a:r>
                  <a:rPr lang="de-DE" dirty="0" err="1"/>
                  <a:t>Factivity</a:t>
                </a:r>
                <a:r>
                  <a:rPr lang="de-DE" dirty="0"/>
                  <a:t> </a:t>
                </a:r>
                <a:r>
                  <a:rPr lang="de-DE" dirty="0" err="1"/>
                  <a:t>may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dropped</a:t>
                </a:r>
                <a:r>
                  <a:rPr lang="de-DE" dirty="0"/>
                  <a:t> </a:t>
                </a:r>
                <a:r>
                  <a:rPr lang="de-DE" dirty="0" err="1"/>
                  <a:t>when</a:t>
                </a:r>
                <a:r>
                  <a:rPr lang="de-DE" dirty="0"/>
                  <a:t> </a:t>
                </a:r>
                <a:r>
                  <a:rPr lang="de-DE" dirty="0" err="1"/>
                  <a:t>focus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rather</a:t>
                </a:r>
                <a:r>
                  <a:rPr lang="de-DE" dirty="0"/>
                  <a:t> on </a:t>
                </a:r>
                <a:r>
                  <a:rPr lang="de-DE" dirty="0" err="1"/>
                  <a:t>beliefs</a:t>
                </a:r>
                <a:r>
                  <a:rPr lang="de-DE" dirty="0"/>
                  <a:t> (not </a:t>
                </a:r>
                <a:r>
                  <a:rPr lang="de-DE" dirty="0" err="1"/>
                  <a:t>knowledge</a:t>
                </a:r>
                <a:r>
                  <a:rPr lang="de-DE" dirty="0"/>
                  <a:t>)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de-DE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2979F5B4-C8AB-964E-B462-53BE50B33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57" y="3930879"/>
                <a:ext cx="7888588" cy="2862322"/>
              </a:xfrm>
              <a:prstGeom prst="rect">
                <a:avLst/>
              </a:prstGeom>
              <a:blipFill>
                <a:blip r:embed="rId3"/>
                <a:stretch>
                  <a:fillRect l="-804" t="-8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717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7202B-9FBC-B948-BCFE-5D847279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Wake-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Question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A63BC2-1457-3B4A-9685-7E19DAD16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200" dirty="0"/>
              <a:t>Q: </a:t>
            </a:r>
            <a:r>
              <a:rPr lang="de-DE" sz="2200" dirty="0" err="1"/>
              <a:t>Consider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logic</a:t>
            </a:r>
            <a:r>
              <a:rPr lang="de-DE" sz="2200" dirty="0"/>
              <a:t> J0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as</a:t>
            </a:r>
            <a:r>
              <a:rPr lang="de-DE" sz="2200" dirty="0"/>
              <a:t> </a:t>
            </a:r>
            <a:br>
              <a:rPr lang="de-DE" sz="2200" dirty="0"/>
            </a:br>
            <a:r>
              <a:rPr lang="de-DE" sz="2200" dirty="0"/>
              <a:t> (J), (+), propositional </a:t>
            </a:r>
            <a:r>
              <a:rPr lang="de-DE" sz="2200" dirty="0" err="1"/>
              <a:t>axioms</a:t>
            </a:r>
            <a:r>
              <a:rPr lang="de-DE" sz="2200" dirty="0"/>
              <a:t> + </a:t>
            </a:r>
            <a:r>
              <a:rPr lang="de-DE" sz="2200" dirty="0" err="1"/>
              <a:t>modus</a:t>
            </a:r>
            <a:r>
              <a:rPr lang="de-DE" sz="2200" dirty="0"/>
              <a:t> </a:t>
            </a:r>
            <a:r>
              <a:rPr lang="de-DE" sz="2200" dirty="0" err="1"/>
              <a:t>ponens</a:t>
            </a:r>
            <a:r>
              <a:rPr lang="de-DE" sz="2200" dirty="0"/>
              <a:t>. </a:t>
            </a:r>
            <a:r>
              <a:rPr lang="de-DE" sz="2200" dirty="0" err="1"/>
              <a:t>Sometimes</a:t>
            </a:r>
            <a:r>
              <a:rPr lang="de-DE" sz="2200" dirty="0"/>
              <a:t> </a:t>
            </a:r>
            <a:r>
              <a:rPr lang="de-DE" sz="2200" dirty="0" err="1"/>
              <a:t>this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characterized</a:t>
            </a:r>
            <a:r>
              <a:rPr lang="de-DE" sz="2200" dirty="0"/>
              <a:t> </a:t>
            </a:r>
            <a:r>
              <a:rPr lang="de-DE" sz="2200" dirty="0" err="1"/>
              <a:t>as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logic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skeptical</a:t>
            </a:r>
            <a:r>
              <a:rPr lang="de-DE" sz="2200" dirty="0"/>
              <a:t> </a:t>
            </a:r>
            <a:r>
              <a:rPr lang="de-DE" sz="2200" dirty="0" err="1"/>
              <a:t>agent</a:t>
            </a:r>
            <a:r>
              <a:rPr lang="de-DE" sz="2200" dirty="0"/>
              <a:t>. In </a:t>
            </a:r>
            <a:r>
              <a:rPr lang="de-DE" sz="2200" dirty="0" err="1"/>
              <a:t>which</a:t>
            </a:r>
            <a:r>
              <a:rPr lang="de-DE" sz="2200" dirty="0"/>
              <a:t> sense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this</a:t>
            </a:r>
            <a:r>
              <a:rPr lang="de-DE" sz="2200" dirty="0"/>
              <a:t> </a:t>
            </a:r>
            <a:r>
              <a:rPr lang="de-DE" sz="2200" dirty="0" err="1"/>
              <a:t>true</a:t>
            </a:r>
            <a:r>
              <a:rPr lang="de-DE" sz="2200" dirty="0"/>
              <a:t>?</a:t>
            </a:r>
          </a:p>
          <a:p>
            <a:r>
              <a:rPr lang="de-DE" sz="2200" dirty="0"/>
              <a:t>A: (</a:t>
            </a:r>
            <a:r>
              <a:rPr lang="de-DE" sz="2200" dirty="0" err="1"/>
              <a:t>according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SEP </a:t>
            </a:r>
            <a:r>
              <a:rPr lang="de-DE" sz="2200" dirty="0" err="1"/>
              <a:t>entry</a:t>
            </a:r>
            <a:r>
              <a:rPr lang="de-DE" sz="2200" dirty="0"/>
              <a:t> (</a:t>
            </a:r>
            <a:r>
              <a:rPr lang="de-DE" sz="2200" dirty="0" err="1"/>
              <a:t>Artemov</a:t>
            </a:r>
            <a:r>
              <a:rPr lang="de-DE" sz="2200" dirty="0"/>
              <a:t>/Fitting 21))</a:t>
            </a:r>
          </a:p>
          <a:p>
            <a:pPr lvl="1"/>
            <a:r>
              <a:rPr lang="de-DE" sz="2200" dirty="0"/>
              <a:t>„𝖩0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logic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general</a:t>
            </a:r>
            <a:r>
              <a:rPr lang="de-DE" sz="2200" dirty="0"/>
              <a:t> (not </a:t>
            </a:r>
            <a:r>
              <a:rPr lang="de-DE" sz="2200" dirty="0" err="1"/>
              <a:t>necessarily</a:t>
            </a:r>
            <a:r>
              <a:rPr lang="de-DE" sz="2200" dirty="0"/>
              <a:t> </a:t>
            </a:r>
            <a:r>
              <a:rPr lang="de-DE" sz="2200" dirty="0" err="1"/>
              <a:t>factive</a:t>
            </a:r>
            <a:r>
              <a:rPr lang="de-DE" sz="2200" dirty="0"/>
              <a:t>) </a:t>
            </a:r>
            <a:r>
              <a:rPr lang="de-DE" sz="2200" dirty="0" err="1"/>
              <a:t>justifications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an </a:t>
            </a:r>
            <a:r>
              <a:rPr lang="de-DE" sz="2200" dirty="0" err="1"/>
              <a:t>absolutely</a:t>
            </a:r>
            <a:r>
              <a:rPr lang="de-DE" sz="2200" dirty="0"/>
              <a:t> </a:t>
            </a:r>
            <a:r>
              <a:rPr lang="de-DE" sz="2200" dirty="0" err="1"/>
              <a:t>skeptical</a:t>
            </a:r>
            <a:r>
              <a:rPr lang="de-DE" sz="2200" dirty="0"/>
              <a:t> </a:t>
            </a:r>
            <a:r>
              <a:rPr lang="de-DE" sz="2200" dirty="0" err="1"/>
              <a:t>agent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whom</a:t>
            </a:r>
            <a:r>
              <a:rPr lang="de-DE" sz="2200" dirty="0"/>
              <a:t> </a:t>
            </a:r>
            <a:r>
              <a:rPr lang="de-DE" sz="2200" dirty="0" err="1"/>
              <a:t>no</a:t>
            </a:r>
            <a:r>
              <a:rPr lang="de-DE" sz="2200" dirty="0"/>
              <a:t> </a:t>
            </a:r>
            <a:r>
              <a:rPr lang="de-DE" sz="2200" dirty="0" err="1"/>
              <a:t>formula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provably</a:t>
            </a:r>
            <a:r>
              <a:rPr lang="de-DE" sz="2200" dirty="0"/>
              <a:t> </a:t>
            </a:r>
            <a:r>
              <a:rPr lang="de-DE" sz="2200" dirty="0" err="1"/>
              <a:t>justified</a:t>
            </a:r>
            <a:r>
              <a:rPr lang="de-DE" sz="2200" dirty="0"/>
              <a:t>, i.e., 𝖩0 </a:t>
            </a:r>
            <a:r>
              <a:rPr lang="de-DE" sz="2200" dirty="0" err="1"/>
              <a:t>does</a:t>
            </a:r>
            <a:r>
              <a:rPr lang="de-DE" sz="2200" dirty="0"/>
              <a:t> not </a:t>
            </a:r>
            <a:r>
              <a:rPr lang="de-DE" sz="2200" dirty="0" err="1"/>
              <a:t>derive</a:t>
            </a:r>
            <a:r>
              <a:rPr lang="de-DE" sz="2200" dirty="0"/>
              <a:t> </a:t>
            </a:r>
            <a:r>
              <a:rPr lang="de-DE" sz="2200" i="1" dirty="0" err="1"/>
              <a:t>t</a:t>
            </a:r>
            <a:r>
              <a:rPr lang="de-DE" sz="2200" dirty="0" err="1"/>
              <a:t>:</a:t>
            </a:r>
            <a:r>
              <a:rPr lang="de-DE" sz="2200" i="1" dirty="0" err="1"/>
              <a:t>F</a:t>
            </a:r>
            <a:r>
              <a:rPr lang="de-DE" sz="2200" dirty="0"/>
              <a:t> </a:t>
            </a:r>
            <a:r>
              <a:rPr lang="de-DE" sz="2200" dirty="0" err="1"/>
              <a:t>for</a:t>
            </a:r>
            <a:r>
              <a:rPr lang="de-DE" sz="2200" dirty="0"/>
              <a:t> </a:t>
            </a:r>
            <a:r>
              <a:rPr lang="de-DE" sz="2200" dirty="0" err="1"/>
              <a:t>any</a:t>
            </a:r>
            <a:r>
              <a:rPr lang="de-DE" sz="2200" dirty="0"/>
              <a:t> </a:t>
            </a:r>
            <a:r>
              <a:rPr lang="de-DE" sz="2200" i="1" dirty="0"/>
              <a:t>t</a:t>
            </a:r>
            <a:r>
              <a:rPr lang="de-DE" sz="2200" dirty="0"/>
              <a:t> </a:t>
            </a:r>
            <a:r>
              <a:rPr lang="de-DE" sz="2200" dirty="0" err="1"/>
              <a:t>and</a:t>
            </a:r>
            <a:r>
              <a:rPr lang="de-DE" sz="2200" dirty="0"/>
              <a:t> </a:t>
            </a:r>
            <a:r>
              <a:rPr lang="de-DE" sz="2200" i="1" dirty="0"/>
              <a:t>F</a:t>
            </a:r>
            <a:r>
              <a:rPr lang="de-DE" sz="2200" dirty="0"/>
              <a:t>. Such an </a:t>
            </a:r>
            <a:r>
              <a:rPr lang="de-DE" sz="2200" dirty="0" err="1"/>
              <a:t>agent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, </a:t>
            </a:r>
            <a:r>
              <a:rPr lang="de-DE" sz="2200" dirty="0" err="1"/>
              <a:t>however</a:t>
            </a:r>
            <a:r>
              <a:rPr lang="de-DE" sz="2200" dirty="0"/>
              <a:t>, </a:t>
            </a:r>
            <a:r>
              <a:rPr lang="de-DE" sz="2200" dirty="0" err="1"/>
              <a:t>capable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drawing</a:t>
            </a:r>
            <a:r>
              <a:rPr lang="de-DE" sz="2200" dirty="0"/>
              <a:t> </a:t>
            </a:r>
            <a:r>
              <a:rPr lang="de-DE" sz="2200" i="1" dirty="0"/>
              <a:t>relative </a:t>
            </a:r>
            <a:r>
              <a:rPr lang="de-DE" sz="2200" i="1" dirty="0" err="1"/>
              <a:t>justification</a:t>
            </a:r>
            <a:r>
              <a:rPr lang="de-DE" sz="2200" i="1" dirty="0"/>
              <a:t> </a:t>
            </a:r>
            <a:r>
              <a:rPr lang="de-DE" sz="2200" i="1" dirty="0" err="1"/>
              <a:t>conclusions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form</a:t>
            </a:r>
          </a:p>
          <a:p>
            <a:pPr lvl="1"/>
            <a:r>
              <a:rPr lang="de-DE" sz="2200" dirty="0" err="1"/>
              <a:t>If</a:t>
            </a:r>
            <a:r>
              <a:rPr lang="de-DE" sz="2200" dirty="0"/>
              <a:t> </a:t>
            </a:r>
            <a:r>
              <a:rPr lang="de-DE" sz="2200" i="1" dirty="0" err="1"/>
              <a:t>x</a:t>
            </a:r>
            <a:r>
              <a:rPr lang="de-DE" sz="2200" dirty="0" err="1"/>
              <a:t>:</a:t>
            </a:r>
            <a:r>
              <a:rPr lang="de-DE" sz="2200" i="1" dirty="0" err="1"/>
              <a:t>A</a:t>
            </a:r>
            <a:r>
              <a:rPr lang="de-DE" sz="2200" dirty="0" err="1"/>
              <a:t>,</a:t>
            </a:r>
            <a:r>
              <a:rPr lang="de-DE" sz="2200" i="1" dirty="0" err="1"/>
              <a:t>y</a:t>
            </a:r>
            <a:r>
              <a:rPr lang="de-DE" sz="2200" dirty="0" err="1"/>
              <a:t>:</a:t>
            </a:r>
            <a:r>
              <a:rPr lang="de-DE" sz="2200" i="1" dirty="0" err="1"/>
              <a:t>B</a:t>
            </a:r>
            <a:r>
              <a:rPr lang="de-DE" sz="2200" dirty="0"/>
              <a:t>,…,</a:t>
            </a:r>
            <a:r>
              <a:rPr lang="de-DE" sz="2200" i="1" dirty="0" err="1"/>
              <a:t>z</a:t>
            </a:r>
            <a:r>
              <a:rPr lang="de-DE" sz="2200" dirty="0" err="1"/>
              <a:t>:</a:t>
            </a:r>
            <a:r>
              <a:rPr lang="de-DE" sz="2200" i="1" dirty="0" err="1"/>
              <a:t>C</a:t>
            </a:r>
            <a:r>
              <a:rPr lang="de-DE" sz="2200" dirty="0"/>
              <a:t> hold, </a:t>
            </a:r>
            <a:r>
              <a:rPr lang="de-DE" sz="2200" dirty="0" err="1"/>
              <a:t>then</a:t>
            </a:r>
            <a:r>
              <a:rPr lang="de-DE" sz="2200" dirty="0"/>
              <a:t> </a:t>
            </a:r>
            <a:r>
              <a:rPr lang="de-DE" sz="2200" i="1" dirty="0" err="1"/>
              <a:t>t</a:t>
            </a:r>
            <a:r>
              <a:rPr lang="de-DE" sz="2200" dirty="0" err="1"/>
              <a:t>:</a:t>
            </a:r>
            <a:r>
              <a:rPr lang="de-DE" sz="2200" i="1" dirty="0" err="1"/>
              <a:t>F</a:t>
            </a:r>
            <a:r>
              <a:rPr lang="de-DE" sz="2200" dirty="0"/>
              <a:t>.</a:t>
            </a:r>
          </a:p>
          <a:p>
            <a:pPr lvl="1"/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this</a:t>
            </a:r>
            <a:r>
              <a:rPr lang="de-DE" sz="2200" dirty="0"/>
              <a:t> </a:t>
            </a:r>
            <a:r>
              <a:rPr lang="de-DE" sz="2200" dirty="0" err="1"/>
              <a:t>capacity</a:t>
            </a:r>
            <a:r>
              <a:rPr lang="de-DE" sz="2200" dirty="0"/>
              <a:t> 𝖩0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able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adequately</a:t>
            </a:r>
            <a:r>
              <a:rPr lang="de-DE" sz="2200" dirty="0"/>
              <a:t> </a:t>
            </a:r>
            <a:r>
              <a:rPr lang="de-DE" sz="2200" dirty="0" err="1"/>
              <a:t>emulate</a:t>
            </a:r>
            <a:r>
              <a:rPr lang="de-DE" sz="2200" dirty="0"/>
              <a:t> </a:t>
            </a:r>
            <a:r>
              <a:rPr lang="de-DE" sz="2200" dirty="0" err="1"/>
              <a:t>many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Justification</a:t>
            </a:r>
            <a:r>
              <a:rPr lang="de-DE" sz="2200" dirty="0"/>
              <a:t> </a:t>
            </a:r>
            <a:r>
              <a:rPr lang="de-DE" sz="2200" dirty="0" err="1"/>
              <a:t>Logic</a:t>
            </a:r>
            <a:r>
              <a:rPr lang="de-DE" sz="2200" dirty="0"/>
              <a:t> </a:t>
            </a:r>
            <a:r>
              <a:rPr lang="de-DE" sz="2200" dirty="0" err="1"/>
              <a:t>systems</a:t>
            </a:r>
            <a:r>
              <a:rPr lang="de-DE" sz="2200" dirty="0"/>
              <a:t> in </a:t>
            </a:r>
            <a:r>
              <a:rPr lang="de-DE" sz="2200" dirty="0" err="1"/>
              <a:t>its</a:t>
            </a:r>
            <a:r>
              <a:rPr lang="de-DE" sz="2200" dirty="0"/>
              <a:t> </a:t>
            </a:r>
            <a:r>
              <a:rPr lang="de-DE" sz="2200" dirty="0" err="1"/>
              <a:t>language</a:t>
            </a:r>
            <a:r>
              <a:rPr lang="de-DE" sz="2200" dirty="0"/>
              <a:t>.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576377-0881-8343-A571-EEEFA8DD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36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91A46B9-A208-E84C-A371-267BE20132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Calculus für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691A46B9-A208-E84C-A371-267BE20132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DB2AF4F-E61D-8A41-B034-EFC861ED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840AF26-272F-BD40-A18B-D502970B9137}"/>
              </a:ext>
            </a:extLst>
          </p:cNvPr>
          <p:cNvGrpSpPr/>
          <p:nvPr/>
        </p:nvGrpSpPr>
        <p:grpSpPr>
          <a:xfrm>
            <a:off x="464419" y="1340768"/>
            <a:ext cx="7909964" cy="1162310"/>
            <a:chOff x="446936" y="2779849"/>
            <a:chExt cx="7909964" cy="116231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A5C9D1F0-FB71-9345-9448-7934E125A4E6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 (Constant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specification</a:t>
              </a:r>
              <a:r>
                <a:rPr lang="de-DE" sz="2378" dirty="0">
                  <a:solidFill>
                    <a:schemeClr val="bg1"/>
                  </a:solidFill>
                  <a:latin typeface="Tahoma"/>
                  <a:cs typeface="Tahoma"/>
                </a:rPr>
                <a:t>)</a:t>
              </a:r>
              <a:endParaRPr sz="2378" dirty="0">
                <a:solidFill>
                  <a:schemeClr val="bg1"/>
                </a:solidFill>
                <a:latin typeface="Tahoma"/>
                <a:cs typeface="Tahom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57062A75-303C-5D41-AF7D-1398786A9134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753278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constant</a:t>
                  </a:r>
                  <a:r>
                    <a:rPr lang="de-DE" sz="22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specifiction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CS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any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subset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br>
                    <a:rPr lang="de-DE" sz="2200" b="0" i="1" spc="-10" dirty="0">
                      <a:latin typeface="Cambria Math" panose="02040503050406030204" pitchFamily="18" charset="0"/>
                      <a:cs typeface="Tahoma"/>
                    </a:rPr>
                  </a:b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200" b="0" i="1" spc="-10" dirty="0" smtClean="0">
                            <a:latin typeface="Cambria Math" panose="02040503050406030204" pitchFamily="18" charset="0"/>
                            <a:cs typeface="Tahoma"/>
                          </a:rPr>
                          <m:t>𝐶𝑆</m:t>
                        </m:r>
                        <m:r>
                          <a:rPr lang="de-DE" sz="2200" b="0" i="1" spc="-10" dirty="0" smtClean="0">
                            <a:latin typeface="Cambria Math" panose="02040503050406030204" pitchFamily="18" charset="0"/>
                            <a:cs typeface="Tahoma"/>
                          </a:rPr>
                          <m:t>⊆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de-DE" sz="2200" b="0" i="1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sz="2200" b="0" i="1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de-DE" sz="2200" b="0" i="1" spc="-10" dirty="0" smtClean="0">
                                    <a:latin typeface="Cambria Math" panose="02040503050406030204" pitchFamily="18" charset="0"/>
                                    <a:cs typeface="Tahoma"/>
                                  </a:rPr>
                                </m:ctrlPr>
                              </m:dPr>
                              <m:e>
                                <m:r>
                                  <a:rPr lang="de-DE" sz="2200" b="0" i="1" spc="-10" dirty="0" smtClean="0">
                                    <a:latin typeface="Cambria Math" panose="02040503050406030204" pitchFamily="18" charset="0"/>
                                    <a:cs typeface="Tahoma"/>
                                  </a:rPr>
                                  <m:t>𝑐</m:t>
                                </m:r>
                                <m:r>
                                  <a:rPr lang="de-DE" sz="2200" b="0" i="1" spc="-10" dirty="0" smtClean="0">
                                    <a:latin typeface="Cambria Math" panose="02040503050406030204" pitchFamily="18" charset="0"/>
                                    <a:cs typeface="Tahoma"/>
                                  </a:rPr>
                                  <m:t>,</m:t>
                                </m:r>
                                <m:r>
                                  <a:rPr lang="de-DE" sz="2200" b="0" i="1" spc="-10" dirty="0" smtClean="0">
                                    <a:latin typeface="Cambria Math" panose="02040503050406030204" pitchFamily="18" charset="0"/>
                                    <a:cs typeface="Tahoma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de-DE" sz="2200" b="0" i="1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∣</m:t>
                            </m:r>
                            <m:r>
                              <a:rPr lang="de-DE" sz="2200" b="0" i="1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𝑐</m:t>
                            </m:r>
                            <m:r>
                              <a:rPr lang="de-DE" sz="2200" b="0" i="1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2200" b="0" i="0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is</m:t>
                            </m:r>
                            <m:r>
                              <a:rPr lang="de-DE" sz="2200" b="0" i="0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2200" b="0" i="0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a</m:t>
                            </m:r>
                            <m:r>
                              <a:rPr lang="de-DE" sz="2200" b="0" i="0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2200" b="0" i="0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constant</m:t>
                            </m:r>
                            <m:r>
                              <a:rPr lang="de-DE" sz="2200" b="0" i="0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2200" b="0" i="0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and</m:t>
                            </m:r>
                            <m:r>
                              <a:rPr lang="de-DE" sz="2200" b="0" i="0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 </m:t>
                            </m:r>
                            <m:r>
                              <a:rPr lang="de-DE" sz="2200" b="0" i="1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𝐴</m:t>
                            </m:r>
                            <m:r>
                              <a:rPr lang="de-DE" sz="2200" b="0" i="1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2200" b="0" i="0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is</m:t>
                            </m:r>
                            <m:r>
                              <a:rPr lang="de-DE" sz="2200" b="0" i="0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2200" b="0" i="0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an</m:t>
                            </m:r>
                            <m:r>
                              <a:rPr lang="de-DE" sz="2200" b="0" i="0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2200" b="0" i="0" spc="-10" dirty="0" smtClean="0">
                                <a:latin typeface="Cambria Math" panose="02040503050406030204" pitchFamily="18" charset="0"/>
                                <a:cs typeface="Tahoma"/>
                              </a:rPr>
                              <m:t>axiom</m:t>
                            </m:r>
                          </m:e>
                        </m:d>
                      </m:oMath>
                    </m:oMathPara>
                  </a14:m>
                  <a:endParaRPr lang="de-DE" sz="2200" b="0" i="1" spc="-10" dirty="0">
                    <a:latin typeface="Cambria Math" panose="02040503050406030204" pitchFamily="18" charset="0"/>
                    <a:cs typeface="Tahoma"/>
                  </a:endParaRPr>
                </a:p>
              </p:txBody>
            </p:sp>
          </mc:Choice>
          <mc:Fallback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57062A75-303C-5D41-AF7D-1398786A91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753278"/>
                </a:xfrm>
                <a:prstGeom prst="rect">
                  <a:avLst/>
                </a:prstGeom>
                <a:blipFill>
                  <a:blip r:embed="rId3"/>
                  <a:stretch>
                    <a:fillRect l="-965" t="-4918" b="-1475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7E96659-4B5E-7B4F-A53F-56945FA775FE}"/>
              </a:ext>
            </a:extLst>
          </p:cNvPr>
          <p:cNvGrpSpPr/>
          <p:nvPr/>
        </p:nvGrpSpPr>
        <p:grpSpPr>
          <a:xfrm>
            <a:off x="464419" y="3192613"/>
            <a:ext cx="7909964" cy="2401239"/>
            <a:chOff x="446936" y="2779849"/>
            <a:chExt cx="7909964" cy="2401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4">
                  <a:extLst>
                    <a:ext uri="{FF2B5EF4-FFF2-40B4-BE49-F238E27FC236}">
                      <a16:creationId xmlns:a16="http://schemas.microsoft.com/office/drawing/2014/main" id="{00394366-73CF-DE4B-969B-2DCEDF1AB7E9}"/>
                    </a:ext>
                  </a:extLst>
                </p:cNvPr>
                <p:cNvSpPr txBox="1"/>
                <p:nvPr/>
              </p:nvSpPr>
              <p:spPr>
                <a:xfrm>
                  <a:off x="446936" y="2779849"/>
                  <a:ext cx="7888588" cy="381181"/>
                </a:xfrm>
                <a:prstGeom prst="rect">
                  <a:avLst/>
                </a:prstGeom>
                <a:solidFill>
                  <a:srgbClr val="032EF0"/>
                </a:solidFill>
              </p:spPr>
              <p:txBody>
                <a:bodyPr vert="horz" wrap="square" lIns="0" tIns="15100" rIns="0" bIns="0" rtlCol="0">
                  <a:spAutoFit/>
                </a:bodyPr>
                <a:lstStyle/>
                <a:p>
                  <a:pPr marL="90603">
                    <a:spcBef>
                      <a:spcPts val="119"/>
                    </a:spcBef>
                  </a:pPr>
                  <a:r>
                    <a:rPr lang="de-DE" sz="2378" spc="-59" dirty="0">
                      <a:solidFill>
                        <a:schemeClr val="bg1"/>
                      </a:solidFill>
                      <a:latin typeface="Tahoma"/>
                      <a:cs typeface="Tahoma"/>
                    </a:rPr>
                    <a:t>Definition (</a:t>
                  </a:r>
                  <a:r>
                    <a:rPr lang="de-DE" sz="2400" dirty="0">
                      <a:solidFill>
                        <a:schemeClr val="bg1"/>
                      </a:solidFill>
                    </a:rPr>
                    <a:t>Calculus für </a:t>
                  </a:r>
                  <a14:m>
                    <m:oMath xmlns:m="http://schemas.openxmlformats.org/officeDocument/2006/math">
                      <m:r>
                        <a:rPr lang="de-DE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ar-A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ar-AE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</m:oMath>
                  </a14:m>
                  <a:r>
                    <a:rPr lang="ar-AE" sz="2378" dirty="0">
                      <a:solidFill>
                        <a:schemeClr val="bg1"/>
                      </a:solidFill>
                      <a:latin typeface="Tahoma"/>
                      <a:cs typeface="Tahoma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9" name="object 4">
                  <a:extLst>
                    <a:ext uri="{FF2B5EF4-FFF2-40B4-BE49-F238E27FC236}">
                      <a16:creationId xmlns:a16="http://schemas.microsoft.com/office/drawing/2014/main" id="{00394366-73CF-DE4B-969B-2DCEDF1AB7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2779849"/>
                  <a:ext cx="7888588" cy="381181"/>
                </a:xfrm>
                <a:prstGeom prst="rect">
                  <a:avLst/>
                </a:prstGeom>
                <a:blipFill>
                  <a:blip r:embed="rId4"/>
                  <a:stretch>
                    <a:fillRect l="-1286" t="-22581" b="-4838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3E70BBC2-A226-694D-B192-C84B1ADA1F62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992207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Axioms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LP (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mentioned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before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)</a:t>
                  </a:r>
                  <a:endParaRPr lang="de-DE" sz="2200" i="1" spc="-10" dirty="0">
                    <a:latin typeface="Cambria Math" panose="02040503050406030204" pitchFamily="18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Rule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of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modus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ponens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:        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From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𝐴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and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A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→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𝐵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infer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𝐵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Rule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of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necessitation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:             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From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𝑐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𝐴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𝐶𝑆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infer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𝑐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𝐴</m:t>
                      </m:r>
                    </m:oMath>
                  </a14:m>
                  <a:endParaRPr lang="de-DE" sz="2200" spc="-129" dirty="0">
                    <a:latin typeface="Myriad Pro" panose="020B0503030403020204" pitchFamily="34" charset="0"/>
                    <a:ea typeface="Cambria Math" panose="02040503050406030204" pitchFamily="18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0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0" dirty="0">
                    <a:latin typeface="Myriad Pro" panose="020B0503030403020204" pitchFamily="34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3E70BBC2-A226-694D-B192-C84B1ADA1F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992207"/>
                </a:xfrm>
                <a:prstGeom prst="rect">
                  <a:avLst/>
                </a:prstGeom>
                <a:blipFill>
                  <a:blip r:embed="rId5"/>
                  <a:stretch>
                    <a:fillRect l="-965" t="-189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0686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18693E-62B4-354B-9C35-41566C5B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role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constant</a:t>
            </a:r>
            <a:r>
              <a:rPr lang="de-DE" dirty="0"/>
              <a:t> </a:t>
            </a:r>
            <a:r>
              <a:rPr lang="de-DE" dirty="0" err="1"/>
              <a:t>specifications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C43EF9-D4A3-F847-B866-EED85C23C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32EF0"/>
                </a:solidFill>
              </a:rPr>
              <a:t>Principle</a:t>
            </a:r>
            <a:r>
              <a:rPr lang="de-DE" dirty="0">
                <a:solidFill>
                  <a:srgbClr val="032EF0"/>
                </a:solidFill>
              </a:rPr>
              <a:t> </a:t>
            </a:r>
            <a:r>
              <a:rPr lang="de-DE" dirty="0" err="1">
                <a:solidFill>
                  <a:srgbClr val="032EF0"/>
                </a:solidFill>
              </a:rPr>
              <a:t>of</a:t>
            </a:r>
            <a:r>
              <a:rPr lang="de-DE" dirty="0">
                <a:solidFill>
                  <a:srgbClr val="032EF0"/>
                </a:solidFill>
              </a:rPr>
              <a:t> Logical Awareness</a:t>
            </a:r>
            <a:br>
              <a:rPr lang="de-DE" dirty="0">
                <a:solidFill>
                  <a:srgbClr val="032EF0"/>
                </a:solidFill>
              </a:rPr>
            </a:br>
            <a:r>
              <a:rPr lang="de-DE" dirty="0">
                <a:solidFill>
                  <a:srgbClr val="032EF0"/>
                </a:solidFill>
              </a:rPr>
              <a:t>	</a:t>
            </a:r>
            <a:r>
              <a:rPr lang="de-DE" dirty="0"/>
              <a:t>„all (</a:t>
            </a:r>
            <a:r>
              <a:rPr lang="de-DE" dirty="0" err="1"/>
              <a:t>logical</a:t>
            </a:r>
            <a:r>
              <a:rPr lang="de-DE" dirty="0"/>
              <a:t>) </a:t>
            </a:r>
            <a:r>
              <a:rPr lang="de-DE" dirty="0" err="1"/>
              <a:t>axioms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justified</a:t>
            </a:r>
            <a:r>
              <a:rPr lang="de-DE" dirty="0"/>
              <a:t>“</a:t>
            </a:r>
          </a:p>
          <a:p>
            <a:r>
              <a:rPr lang="de-DE" dirty="0"/>
              <a:t>This </a:t>
            </a:r>
            <a:r>
              <a:rPr lang="de-DE" dirty="0" err="1"/>
              <a:t>applies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ideal </a:t>
            </a:r>
            <a:r>
              <a:rPr lang="de-DE" dirty="0" err="1"/>
              <a:t>agents</a:t>
            </a: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Constants </a:t>
            </a:r>
            <a:r>
              <a:rPr lang="de-DE" dirty="0" err="1"/>
              <a:t>specifications</a:t>
            </a:r>
            <a:r>
              <a:rPr lang="de-DE" dirty="0"/>
              <a:t>  </a:t>
            </a:r>
            <a:r>
              <a:rPr lang="de-DE" dirty="0" err="1">
                <a:solidFill>
                  <a:srgbClr val="FF0000"/>
                </a:solidFill>
              </a:rPr>
              <a:t>weaken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this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principle</a:t>
            </a:r>
            <a:r>
              <a:rPr lang="de-DE" dirty="0">
                <a:solidFill>
                  <a:srgbClr val="FF0000"/>
                </a:solidFill>
              </a:rPr>
              <a:t>: 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	</a:t>
            </a:r>
            <a:r>
              <a:rPr lang="de-DE" dirty="0"/>
              <a:t>„all </a:t>
            </a:r>
            <a:r>
              <a:rPr lang="de-DE" dirty="0" err="1"/>
              <a:t>axioms</a:t>
            </a:r>
            <a:r>
              <a:rPr lang="de-DE" dirty="0"/>
              <a:t> </a:t>
            </a:r>
            <a:r>
              <a:rPr lang="de-DE" dirty="0" err="1"/>
              <a:t>occuring</a:t>
            </a:r>
            <a:r>
              <a:rPr lang="de-DE" dirty="0"/>
              <a:t> CS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justified</a:t>
            </a:r>
            <a:r>
              <a:rPr lang="de-DE" dirty="0"/>
              <a:t>“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8A9405-051B-384C-A37B-77AAA3C2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785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8645D-2874-C343-BB00-5F7BA0C0B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Extended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DD6222-0FA2-514F-9E54-997ED262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248F0B9-F95B-B342-A3D0-379E0F7EA427}"/>
              </a:ext>
            </a:extLst>
          </p:cNvPr>
          <p:cNvGrpSpPr/>
          <p:nvPr/>
        </p:nvGrpSpPr>
        <p:grpSpPr>
          <a:xfrm>
            <a:off x="462593" y="1556792"/>
            <a:ext cx="7888588" cy="4520122"/>
            <a:chOff x="626069" y="2007292"/>
            <a:chExt cx="7888588" cy="45201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4">
                  <a:extLst>
                    <a:ext uri="{FF2B5EF4-FFF2-40B4-BE49-F238E27FC236}">
                      <a16:creationId xmlns:a16="http://schemas.microsoft.com/office/drawing/2014/main" id="{34921063-C1D4-B34E-A9EF-811C290C51F3}"/>
                    </a:ext>
                  </a:extLst>
                </p:cNvPr>
                <p:cNvSpPr txBox="1"/>
                <p:nvPr/>
              </p:nvSpPr>
              <p:spPr>
                <a:xfrm>
                  <a:off x="626069" y="2007292"/>
                  <a:ext cx="7888588" cy="347448"/>
                </a:xfrm>
                <a:prstGeom prst="rect">
                  <a:avLst/>
                </a:prstGeom>
                <a:solidFill>
                  <a:srgbClr val="FABB00"/>
                </a:solidFill>
              </p:spPr>
              <p:txBody>
                <a:bodyPr vert="horz" wrap="square" lIns="0" tIns="8808" rIns="0" bIns="0" rtlCol="0">
                  <a:spAutoFit/>
                </a:bodyPr>
                <a:lstStyle/>
                <a:p>
                  <a:pPr marL="90603">
                    <a:spcBef>
                      <a:spcPts val="69"/>
                    </a:spcBef>
                  </a:pPr>
                  <a:r>
                    <a:rPr lang="de-DE" sz="2200" spc="-109" dirty="0">
                      <a:solidFill>
                        <a:srgbClr val="FFFFFF"/>
                      </a:solidFill>
                      <a:latin typeface="Myriad Pro" panose="020B0503030403020204" pitchFamily="34" charset="0"/>
                      <a:cs typeface="Tahoma"/>
                    </a:rPr>
                    <a:t>Example (</a:t>
                  </a:r>
                  <a:r>
                    <a:rPr lang="de-DE" sz="2200" spc="-109" dirty="0" err="1">
                      <a:solidFill>
                        <a:schemeClr val="bg1"/>
                      </a:solidFill>
                      <a:latin typeface="Myriad Pro" panose="020B0503030403020204" pitchFamily="34" charset="0"/>
                      <a:cs typeface="Tahoma"/>
                    </a:rPr>
                    <a:t>Justified</a:t>
                  </a:r>
                  <a:r>
                    <a:rPr lang="de-DE" sz="2200" spc="-109" dirty="0">
                      <a:solidFill>
                        <a:schemeClr val="bg1"/>
                      </a:solidFill>
                      <a:latin typeface="Myriad Pro" panose="020B0503030403020204" pitchFamily="34" charset="0"/>
                      <a:cs typeface="Tahoma"/>
                    </a:rPr>
                    <a:t>  </a:t>
                  </a:r>
                  <a:r>
                    <a:rPr lang="de-DE" sz="2200" spc="-109" dirty="0" err="1">
                      <a:solidFill>
                        <a:schemeClr val="bg1"/>
                      </a:solidFill>
                      <a:latin typeface="Myriad Pro" panose="020B0503030403020204" pitchFamily="34" charset="0"/>
                      <a:cs typeface="Tahoma"/>
                    </a:rPr>
                    <a:t>version</a:t>
                  </a:r>
                  <a:r>
                    <a:rPr lang="de-DE" sz="2200" spc="-109" dirty="0">
                      <a:solidFill>
                        <a:schemeClr val="bg1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9" dirty="0" err="1">
                      <a:solidFill>
                        <a:schemeClr val="bg1"/>
                      </a:solidFill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200" spc="-109" dirty="0">
                      <a:solidFill>
                        <a:schemeClr val="bg1"/>
                      </a:solidFill>
                      <a:latin typeface="Myriad Pro" panose="020B0503030403020204" pitchFamily="34" charset="0"/>
                      <a:cs typeface="Tahoma"/>
                    </a:rPr>
                    <a:t>   </a:t>
                  </a:r>
                  <a14:m>
                    <m:oMath xmlns:m="http://schemas.openxmlformats.org/officeDocument/2006/math">
                      <m:box>
                        <m:boxPr>
                          <m:ctrlPr>
                            <a:rPr lang="de-DE" sz="2200" b="0" i="1" spc="-109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boxPr>
                        <m:e>
                          <m:r>
                            <m:rPr>
                              <m:sty m:val="p"/>
                            </m:rPr>
                            <a:rPr lang="de-DE" sz="2200" b="0" i="1" spc="-109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A</m:t>
                          </m:r>
                        </m:e>
                      </m:box>
                      <m:r>
                        <a:rPr lang="de-DE" sz="2200" b="0" i="1" spc="-109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∨</m:t>
                      </m:r>
                      <m:box>
                        <m:boxPr>
                          <m:ctrlPr>
                            <a:rPr lang="de-DE" sz="2200" b="0" i="1" spc="-109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boxPr>
                        <m:e>
                          <m:r>
                            <m:rPr>
                              <m:sty m:val="p"/>
                            </m:rPr>
                            <a:rPr lang="de-DE" sz="2200" b="0" i="1" spc="-109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ahoma"/>
                            </a:rPr>
                            <m:t>B</m:t>
                          </m:r>
                        </m:e>
                      </m:box>
                      <m:r>
                        <a:rPr lang="de-DE" sz="2200" b="0" i="1" spc="-109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→□(</m:t>
                      </m:r>
                      <m:r>
                        <a:rPr lang="de-DE" sz="2200" b="0" i="1" spc="-109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𝐴</m:t>
                      </m:r>
                      <m:r>
                        <a:rPr lang="de-DE" sz="2200" b="0" i="1" spc="-109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∨</m:t>
                      </m:r>
                      <m:r>
                        <a:rPr lang="de-DE" sz="2200" b="0" i="1" spc="-109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𝐵</m:t>
                      </m:r>
                      <m:r>
                        <a:rPr lang="de-DE" sz="2200" b="0" i="1" spc="-109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dirty="0">
                      <a:solidFill>
                        <a:schemeClr val="bg1"/>
                      </a:solidFill>
                    </a:rPr>
                    <a:t>)</a:t>
                  </a:r>
                  <a:endParaRPr sz="2200" dirty="0">
                    <a:solidFill>
                      <a:schemeClr val="bg1"/>
                    </a:solidFill>
                    <a:latin typeface="Myriad Pro" panose="020B0503030403020204" pitchFamily="34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4">
                  <a:extLst>
                    <a:ext uri="{FF2B5EF4-FFF2-40B4-BE49-F238E27FC236}">
                      <a16:creationId xmlns:a16="http://schemas.microsoft.com/office/drawing/2014/main" id="{34921063-C1D4-B34E-A9EF-811C290C5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007292"/>
                  <a:ext cx="7888588" cy="347448"/>
                </a:xfrm>
                <a:prstGeom prst="rect">
                  <a:avLst/>
                </a:prstGeom>
                <a:blipFill>
                  <a:blip r:embed="rId2"/>
                  <a:stretch>
                    <a:fillRect l="-963" t="-25000" b="-4642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AFE16593-764E-1140-A735-45547DFB7377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4168632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Assume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𝐿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𝑃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𝐶𝑆</m:t>
                          </m:r>
                        </m:sub>
                      </m:sSub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with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b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</a:b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𝐴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→</m:t>
                          </m:r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𝐴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∨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∈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𝐶𝑆</m:t>
                      </m:r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and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𝑏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,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→</m:t>
                          </m:r>
                          <m:d>
                            <m:dPr>
                              <m:ctrlP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𝐴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∨</m:t>
                              </m:r>
                              <m:r>
                                <a:rPr lang="de-DE" sz="2200" b="0" i="1" smtClean="0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𝐵</m:t>
                              </m:r>
                            </m:e>
                          </m:d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∈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𝐶𝑆</m:t>
                      </m:r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With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necessitation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b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200" b="0" i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LP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200" b="0" i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CS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⊢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𝑎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: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𝐴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→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𝐴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∨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𝐵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  <a:cs typeface="Lucida Sans Unicode"/>
                            </a:rPr>
                            <m:t>LP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  <a:cs typeface="Lucida Sans Unicode"/>
                            </a:rPr>
                            <m:t>CS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⊢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𝑏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: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→</m:t>
                          </m:r>
                          <m:d>
                            <m:dPr>
                              <m:ctrlP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</m:ctrlPr>
                            </m:dPr>
                            <m:e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𝐴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∨</m:t>
                              </m:r>
                              <m:r>
                                <a:rPr lang="de-DE" sz="2200" i="1">
                                  <a:latin typeface="Cambria Math" panose="02040503050406030204" pitchFamily="18" charset="0"/>
                                  <a:cs typeface="Lucida Sans Unicode"/>
                                </a:rPr>
                                <m:t>𝐵</m:t>
                              </m:r>
                            </m:e>
                          </m:d>
                        </m:e>
                      </m:d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With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(J)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and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(MP)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we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obtain</a:t>
                  </a:r>
                  <a:b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</a:b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  <a:cs typeface="Lucida Sans Unicode"/>
                            </a:rPr>
                            <m:t>LP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  <a:cs typeface="Lucida Sans Unicode"/>
                            </a:rPr>
                            <m:t>CS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⊢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𝑥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: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𝐴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→(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𝑎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⋅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𝑥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𝐴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∨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</m:d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and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  <a:cs typeface="Lucida Sans Unicode"/>
                            </a:rPr>
                            <m:t>LP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  <a:cs typeface="Lucida Sans Unicode"/>
                            </a:rPr>
                            <m:t>CS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⊢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𝑦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: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𝐵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→(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𝑏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⋅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𝑦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𝐴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∨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</m:d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With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(+)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we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have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</a:p>
                <a:p>
                  <a:pPr marL="547803" lvl="1">
                    <a:spcBef>
                      <a:spcPts val="386"/>
                    </a:spcBef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  <a:cs typeface="Lucida Sans Unicode"/>
                            </a:rPr>
                            <m:t>LP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  <a:cs typeface="Lucida Sans Unicode"/>
                            </a:rPr>
                            <m:t>CS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⊢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⋅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𝑥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: 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𝐴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∨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→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⋅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𝑥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+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𝑏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⋅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𝑦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:(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  <a:sym typeface="Wingdings" pitchFamily="2" charset="2"/>
                        </a:rPr>
                        <m:t>𝐴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  <a:sym typeface="Wingdings" pitchFamily="2" charset="2"/>
                        </a:rPr>
                        <m:t>∨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  <a:sym typeface="Wingdings" pitchFamily="2" charset="2"/>
                        </a:rPr>
                        <m:t>𝐵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  <a:sym typeface="Wingdings" pitchFamily="2" charset="2"/>
                        </a:rPr>
                        <m:t>)</m:t>
                      </m:r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and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b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  <a:cs typeface="Lucida Sans Unicode"/>
                            </a:rPr>
                            <m:t>LP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  <a:cs typeface="Lucida Sans Unicode"/>
                            </a:rPr>
                            <m:t>CS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⊢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𝑏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⋅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𝑦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: 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𝐴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∨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→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⋅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𝑥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+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𝑏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⋅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𝑦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 :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  <a:sym typeface="Wingdings" pitchFamily="2" charset="2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  <a:sym typeface="Wingdings" pitchFamily="2" charset="2"/>
                            </a:rPr>
                            <m:t>𝐴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  <a:sym typeface="Wingdings" pitchFamily="2" charset="2"/>
                            </a:rPr>
                            <m:t>∨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  <a:sym typeface="Wingdings" pitchFamily="2" charset="2"/>
                            </a:rPr>
                            <m:t>𝐵</m:t>
                          </m:r>
                        </m:e>
                      </m:d>
                    </m:oMath>
                  </a14:m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Using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propositional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axioms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one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r>
                    <a:rPr lang="de-DE" sz="2200" dirty="0" err="1">
                      <a:latin typeface="Myriad Pro" panose="020B0503030403020204" pitchFamily="34" charset="0"/>
                      <a:cs typeface="Lucida Sans Unicode"/>
                    </a:rPr>
                    <a:t>obtains</a:t>
                  </a: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:b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</a:br>
                  <a:r>
                    <a:rPr lang="de-DE" sz="2200" dirty="0">
                      <a:latin typeface="Myriad Pro" panose="020B0503030403020204" pitchFamily="34" charset="0"/>
                      <a:cs typeface="Lucida Sans Unicode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  <a:cs typeface="Lucida Sans Unicode"/>
                            </a:rPr>
                            <m:t>LP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200">
                              <a:latin typeface="Cambria Math" panose="02040503050406030204" pitchFamily="18" charset="0"/>
                              <a:cs typeface="Lucida Sans Unicode"/>
                            </a:rPr>
                            <m:t>CS</m:t>
                          </m:r>
                        </m:sub>
                      </m:sSub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⊢ 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𝑥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: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𝐴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∨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𝑦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: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𝐵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→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𝑎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⋅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𝑥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+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𝑏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⋅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  <a:cs typeface="Lucida Sans Unicode"/>
                            </a:rPr>
                            <m:t>𝑦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</a:rPr>
                        <m:t> :(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  <a:sym typeface="Wingdings" pitchFamily="2" charset="2"/>
                        </a:rPr>
                        <m:t>𝐴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  <a:sym typeface="Wingdings" pitchFamily="2" charset="2"/>
                        </a:rPr>
                        <m:t>∨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  <a:sym typeface="Wingdings" pitchFamily="2" charset="2"/>
                        </a:rPr>
                        <m:t>𝐵</m:t>
                      </m:r>
                      <m:r>
                        <a:rPr lang="de-DE" sz="2200" i="1">
                          <a:latin typeface="Cambria Math" panose="02040503050406030204" pitchFamily="18" charset="0"/>
                          <a:cs typeface="Lucida Sans Unicode"/>
                          <a:sym typeface="Wingdings" pitchFamily="2" charset="2"/>
                        </a:rPr>
                        <m:t>)</m:t>
                      </m:r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AFE16593-764E-1140-A735-45547DFB73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4168632"/>
                </a:xfrm>
                <a:prstGeom prst="rect">
                  <a:avLst/>
                </a:prstGeom>
                <a:blipFill>
                  <a:blip r:embed="rId3"/>
                  <a:stretch>
                    <a:fillRect l="-965" t="-912" b="-91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D593D6CD-5B8F-6746-ABF4-EA678744629C}"/>
              </a:ext>
            </a:extLst>
          </p:cNvPr>
          <p:cNvSpPr/>
          <p:nvPr/>
        </p:nvSpPr>
        <p:spPr>
          <a:xfrm>
            <a:off x="2646683" y="-10724"/>
            <a:ext cx="6387407" cy="15486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35EB5B9D-B9EB-B746-BE4F-28F796ED3372}"/>
              </a:ext>
            </a:extLst>
          </p:cNvPr>
          <p:cNvGrpSpPr/>
          <p:nvPr/>
        </p:nvGrpSpPr>
        <p:grpSpPr>
          <a:xfrm>
            <a:off x="2857334" y="87611"/>
            <a:ext cx="6176756" cy="1483529"/>
            <a:chOff x="446936" y="2779849"/>
            <a:chExt cx="7888588" cy="1483529"/>
          </a:xfrm>
        </p:grpSpPr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F8F88EE4-FC9E-134B-BBC2-C3F11B833EBB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292246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lang="de-DE" spc="-59" dirty="0" err="1">
                  <a:solidFill>
                    <a:srgbClr val="FFFFFF"/>
                  </a:solidFill>
                  <a:latin typeface="Tahoma"/>
                  <a:cs typeface="Tahoma"/>
                </a:rPr>
                <a:t>Recap</a:t>
              </a:r>
              <a:endParaRPr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39C5CB15-E703-9F49-8A91-20A7C77FFD76}"/>
                    </a:ext>
                  </a:extLst>
                </p:cNvPr>
                <p:cNvSpPr txBox="1"/>
                <p:nvPr/>
              </p:nvSpPr>
              <p:spPr>
                <a:xfrm>
                  <a:off x="446936" y="3072095"/>
                  <a:ext cx="7888588" cy="119128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Necessitation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:   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From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𝑐</m:t>
                          </m:r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i="1" spc="-129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𝐴</m:t>
                          </m:r>
                        </m:e>
                      </m:d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𝐶𝑆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:r>
                    <a:rPr lang="de-DE" sz="2200" spc="-129" dirty="0" err="1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infer</a:t>
                  </a:r>
                  <a:r>
                    <a:rPr lang="de-DE" sz="2200" spc="-129" dirty="0">
                      <a:latin typeface="Myriad Pro" panose="020B0503030403020204" pitchFamily="34" charset="0"/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𝑐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i="1" spc="-129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𝐴</m:t>
                      </m:r>
                    </m:oMath>
                  </a14:m>
                  <a:endParaRPr lang="de-DE" sz="2200" spc="-10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(J)      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𝑡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𝐴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→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</m:d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𝑠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: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𝐴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→</m:t>
                          </m:r>
                          <m:d>
                            <m:dPr>
                              <m:ctrlPr>
                                <a:rPr lang="de-DE" sz="22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𝑡</m:t>
                              </m:r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⋅ </m:t>
                              </m:r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  <m:t>𝑠</m:t>
                              </m:r>
                            </m:e>
                          </m:d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: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𝐵</m:t>
                          </m:r>
                        </m:e>
                      </m:d>
                    </m:oMath>
                  </a14:m>
                  <a:r>
                    <a:rPr lang="de-DE" sz="2200" b="0" spc="-10" dirty="0">
                      <a:latin typeface="Myriad Pro" panose="020B0503030403020204" pitchFamily="34" charset="0"/>
                      <a:cs typeface="Tahoma"/>
                    </a:rPr>
                    <a:t>        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(+)    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𝑡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𝐴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𝑡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+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𝑠</m:t>
                          </m:r>
                        </m:e>
                      </m:d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𝐴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,     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𝑠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𝐴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𝑡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+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𝑠</m:t>
                          </m:r>
                        </m:e>
                      </m:d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𝐴</m:t>
                      </m:r>
                    </m:oMath>
                  </a14:m>
                  <a:endParaRPr lang="de-DE" sz="2200" spc="-10" dirty="0">
                    <a:latin typeface="Myriad Pro" panose="020B0503030403020204" pitchFamily="34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11" name="object 5">
                  <a:extLst>
                    <a:ext uri="{FF2B5EF4-FFF2-40B4-BE49-F238E27FC236}">
                      <a16:creationId xmlns:a16="http://schemas.microsoft.com/office/drawing/2014/main" id="{39C5CB15-E703-9F49-8A91-20A7C77FFD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936" y="3072095"/>
                  <a:ext cx="7888588" cy="1191283"/>
                </a:xfrm>
                <a:prstGeom prst="rect">
                  <a:avLst/>
                </a:prstGeom>
                <a:blipFill>
                  <a:blip r:embed="rId4"/>
                  <a:stretch>
                    <a:fillRect l="-1232" t="-3158" b="-1368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603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213A6-65C6-3446-A469-8B955556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Internalization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6FEC9-37F2-9D48-BD3C-E65A15EF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1DB1155-B8A2-7F40-A251-36390CFAE82C}"/>
              </a:ext>
            </a:extLst>
          </p:cNvPr>
          <p:cNvGrpSpPr/>
          <p:nvPr/>
        </p:nvGrpSpPr>
        <p:grpSpPr>
          <a:xfrm>
            <a:off x="468314" y="1268760"/>
            <a:ext cx="8229599" cy="1403915"/>
            <a:chOff x="446936" y="2779849"/>
            <a:chExt cx="7909964" cy="140391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BF084FB-0FE8-A743-B83F-D26EC72B187B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axiomatical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appropriate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7661469-277A-C64C-8D88-CAE4E662A0DC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99488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A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constant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specification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i="1" spc="-10" dirty="0" smtClean="0">
                          <a:latin typeface="Cambria Math" panose="02040503050406030204" pitchFamily="18" charset="0"/>
                          <a:cs typeface="Tahoma"/>
                        </a:rPr>
                        <m:t>𝐶𝑆</m:t>
                      </m:r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LP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called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axiomatically</a:t>
                  </a:r>
                  <a:r>
                    <a:rPr lang="de-DE" sz="20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appropriate</a:t>
                  </a:r>
                  <a:r>
                    <a:rPr lang="de-DE" sz="2000" spc="-10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if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each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for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each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axiom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of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LP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there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a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constant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000" i="1" spc="-10" dirty="0" smtClean="0">
                          <a:latin typeface="Cambria Math" panose="02040503050406030204" pitchFamily="18" charset="0"/>
                          <a:cs typeface="Tahoma"/>
                        </a:rPr>
                        <m:t>𝑐</m:t>
                      </m:r>
                    </m:oMath>
                  </a14:m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such </a:t>
                  </a:r>
                  <a:r>
                    <a:rPr lang="de-DE" sz="2000" spc="-10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0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𝑐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0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𝐹</m:t>
                          </m:r>
                        </m:e>
                      </m:d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∈</m:t>
                      </m:r>
                      <m:r>
                        <a:rPr lang="de-DE" sz="2000" b="0" i="1" spc="-10" smtClean="0">
                          <a:latin typeface="Cambria Math" panose="02040503050406030204" pitchFamily="18" charset="0"/>
                          <a:cs typeface="Tahoma"/>
                        </a:rPr>
                        <m:t>𝐶𝑆</m:t>
                      </m:r>
                    </m:oMath>
                  </a14:m>
                  <a:endParaRPr lang="de-DE" sz="2000" b="0" spc="-10" dirty="0">
                    <a:latin typeface="Myriad Pro" panose="020B0503030403020204" pitchFamily="34" charset="0"/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7661469-277A-C64C-8D88-CAE4E662A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994883"/>
                </a:xfrm>
                <a:prstGeom prst="rect">
                  <a:avLst/>
                </a:prstGeom>
                <a:blipFill>
                  <a:blip r:embed="rId2"/>
                  <a:stretch>
                    <a:fillRect l="-773" t="-2532" b="-126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A9CEAB3-1BD0-2C4F-82CB-9C1FCE4F629C}"/>
              </a:ext>
            </a:extLst>
          </p:cNvPr>
          <p:cNvGrpSpPr/>
          <p:nvPr/>
        </p:nvGrpSpPr>
        <p:grpSpPr>
          <a:xfrm>
            <a:off x="501725" y="3321319"/>
            <a:ext cx="7888588" cy="2523670"/>
            <a:chOff x="323528" y="1340768"/>
            <a:chExt cx="7888588" cy="2523670"/>
          </a:xfrm>
        </p:grpSpPr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9932040D-8BBD-8449-B4C1-C2CB5588B4F3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Lemma  (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Internalization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5C56C893-CC2A-5A42-996F-CCE7403CCABF}"/>
                    </a:ext>
                  </a:extLst>
                </p:cNvPr>
                <p:cNvSpPr txBox="1"/>
                <p:nvPr/>
              </p:nvSpPr>
              <p:spPr>
                <a:xfrm>
                  <a:off x="323528" y="1763054"/>
                  <a:ext cx="7888588" cy="2101384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108000" tIns="64174" rIns="108000" bIns="0" rtlCol="0">
                  <a:spAutoFit/>
                </a:bodyPr>
                <a:lstStyle/>
                <a:p>
                  <a:r>
                    <a:rPr lang="de-DE" sz="2000" dirty="0"/>
                    <a:t>Let 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𝐶𝑆</m:t>
                      </m:r>
                    </m:oMath>
                  </a14:m>
                  <a:r>
                    <a:rPr lang="de-DE" sz="2000" dirty="0"/>
                    <a:t> </a:t>
                  </a:r>
                  <a:r>
                    <a:rPr lang="de-DE" sz="2000" dirty="0" err="1"/>
                    <a:t>be</a:t>
                  </a:r>
                  <a:r>
                    <a:rPr lang="de-DE" sz="2000" dirty="0"/>
                    <a:t> an </a:t>
                  </a:r>
                  <a:r>
                    <a:rPr lang="de-DE" sz="2000" dirty="0" err="1"/>
                    <a:t>axiomatically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appropriate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constant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specification</a:t>
                  </a:r>
                  <a:r>
                    <a:rPr lang="de-DE" sz="2000" dirty="0"/>
                    <a:t>.</a:t>
                  </a:r>
                </a:p>
                <a:p>
                  <a:r>
                    <a:rPr lang="de-DE" sz="2000" dirty="0"/>
                    <a:t> </a:t>
                  </a:r>
                  <a:br>
                    <a:rPr lang="de-DE" sz="2000" dirty="0"/>
                  </a:br>
                  <a:r>
                    <a:rPr lang="de-DE" sz="2000" dirty="0" err="1"/>
                    <a:t>For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arbitrary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formulas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sz="2000" b="0" i="1" dirty="0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sz="2000" b="0" i="0" dirty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a14:m>
                  <a:endParaRPr lang="de-DE" sz="2000" dirty="0"/>
                </a:p>
                <a:p>
                  <a:r>
                    <a:rPr lang="de-DE" sz="2000" dirty="0" err="1"/>
                    <a:t>If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⊢</m:t>
                          </m:r>
                        </m:e>
                        <m:sub>
                          <m:r>
                            <a:rPr lang="de-DE" sz="200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  <m:sSub>
                            <m:sSubPr>
                              <m:ctrlP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2000" i="1" dirty="0">
                                  <a:latin typeface="Cambria Math" panose="02040503050406030204" pitchFamily="18" charset="0"/>
                                </a:rPr>
                                <m:t>𝐶𝑆</m:t>
                              </m:r>
                            </m:sub>
                          </m:sSub>
                        </m:sub>
                      </m:sSub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0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000" dirty="0"/>
                    <a:t>, </a:t>
                  </a:r>
                  <a:r>
                    <a:rPr lang="de-DE" sz="2000" dirty="0" err="1"/>
                    <a:t>then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there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is</a:t>
                  </a:r>
                  <a:r>
                    <a:rPr lang="de-DE" sz="2000" dirty="0"/>
                    <a:t> a </a:t>
                  </a:r>
                  <a:r>
                    <a:rPr lang="de-DE" sz="2000" dirty="0" err="1"/>
                    <a:t>term</a:t>
                  </a:r>
                  <a:r>
                    <a:rPr lang="de-DE" sz="2000" dirty="0"/>
                    <a:t> </a:t>
                  </a:r>
                  <a14:m>
                    <m:oMath xmlns:m="http://schemas.openxmlformats.org/officeDocument/2006/math"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de-DE" sz="2000" dirty="0"/>
                    <a:t> such </a:t>
                  </a:r>
                  <a:r>
                    <a:rPr lang="de-DE" sz="2000" dirty="0" err="1"/>
                    <a:t>that</a:t>
                  </a:r>
                  <a:r>
                    <a:rPr lang="de-DE" sz="2000" dirty="0"/>
                    <a:t>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sz="200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sz="2000" i="1" dirty="0" err="1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 dirty="0" err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de-DE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000" i="1" dirty="0">
                                <a:latin typeface="Cambria Math" panose="02040503050406030204" pitchFamily="18" charset="0"/>
                              </a:rPr>
                              <m:t>⊢</m:t>
                            </m:r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  <m:sSub>
                              <m:sSubPr>
                                <m:ctrlP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de-DE" sz="2000" b="0" i="1" dirty="0" smtClean="0">
                                    <a:latin typeface="Cambria Math" panose="02040503050406030204" pitchFamily="18" charset="0"/>
                                  </a:rPr>
                                  <m:t>𝐶𝑆</m:t>
                                </m:r>
                              </m:sub>
                            </m:sSub>
                          </m:sub>
                        </m:sSub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de-DE" sz="20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br>
                    <a:rPr lang="de-DE" sz="2000" dirty="0"/>
                  </a:br>
                  <a:r>
                    <a:rPr lang="de-DE" sz="2000" dirty="0" err="1"/>
                    <a:t>for</a:t>
                  </a:r>
                  <a:r>
                    <a:rPr lang="de-DE" sz="2000" dirty="0"/>
                    <a:t> </a:t>
                  </a:r>
                  <a:r>
                    <a:rPr lang="de-DE" sz="2000" dirty="0" err="1"/>
                    <a:t>fresh</a:t>
                  </a:r>
                  <a:r>
                    <a:rPr lang="de-DE" sz="2000" dirty="0"/>
                    <a:t> variables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sz="2000" i="1" dirty="0" smtClean="0">
                          <a:latin typeface="Cambria Math" panose="02040503050406030204" pitchFamily="18" charset="0"/>
                        </a:rPr>
                        <m:t>, . . . , </m:t>
                      </m:r>
                      <m:sSub>
                        <m:sSubPr>
                          <m:ctrlP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 dirty="0" err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de-DE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de-DE" i="1" dirty="0">
                          <a:latin typeface="Cambria Math" panose="02040503050406030204" pitchFamily="18" charset="0"/>
                        </a:rPr>
                        <m:t>. </m:t>
                      </m:r>
                    </m:oMath>
                  </a14:m>
                  <a:endParaRPr lang="de-DE" sz="28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5C56C893-CC2A-5A42-996F-CCE7403CC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763054"/>
                  <a:ext cx="7888588" cy="2101384"/>
                </a:xfrm>
                <a:prstGeom prst="rect">
                  <a:avLst/>
                </a:prstGeom>
                <a:blipFill>
                  <a:blip r:embed="rId3"/>
                  <a:stretch>
                    <a:fillRect l="-482" t="-599" b="-479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24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213A6-65C6-3446-A469-8B955556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Forgetful</a:t>
            </a:r>
            <a:r>
              <a:rPr lang="de-DE" dirty="0"/>
              <a:t> </a:t>
            </a:r>
            <a:r>
              <a:rPr lang="de-DE" dirty="0" err="1"/>
              <a:t>Projection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6FEC9-37F2-9D48-BD3C-E65A15EF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1DB1155-B8A2-7F40-A251-36390CFAE82C}"/>
              </a:ext>
            </a:extLst>
          </p:cNvPr>
          <p:cNvGrpSpPr/>
          <p:nvPr/>
        </p:nvGrpSpPr>
        <p:grpSpPr>
          <a:xfrm>
            <a:off x="468314" y="1268760"/>
            <a:ext cx="8229599" cy="2496265"/>
            <a:chOff x="446936" y="2779849"/>
            <a:chExt cx="7909964" cy="249626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BF084FB-0FE8-A743-B83F-D26EC72B187B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forgetful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projection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7661469-277A-C64C-8D88-CAE4E662A0DC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208723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r>
                    <a:rPr lang="de-DE" sz="2200" dirty="0"/>
                    <a:t>The </a:t>
                  </a:r>
                  <a:r>
                    <a:rPr lang="de-DE" sz="2200" dirty="0" err="1"/>
                    <a:t>mapping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∘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</a:t>
                  </a:r>
                  <a:r>
                    <a:rPr lang="de-DE" sz="2200" dirty="0" err="1">
                      <a:solidFill>
                        <a:srgbClr val="032EF0"/>
                      </a:solidFill>
                    </a:rPr>
                    <a:t>forgetful</a:t>
                  </a:r>
                  <a:r>
                    <a:rPr lang="de-DE" sz="22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200" dirty="0" err="1">
                      <a:solidFill>
                        <a:srgbClr val="032EF0"/>
                      </a:solidFill>
                    </a:rPr>
                    <a:t>projection</a:t>
                  </a:r>
                  <a:r>
                    <a:rPr lang="de-DE" sz="22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200" dirty="0" err="1"/>
                    <a:t>from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justified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formulas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to</a:t>
                  </a:r>
                  <a:r>
                    <a:rPr lang="de-DE" sz="2200" dirty="0"/>
                    <a:t> modal </a:t>
                  </a:r>
                  <a:r>
                    <a:rPr lang="de-DE" sz="2200" dirty="0" err="1"/>
                    <a:t>formulas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is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defined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follows</a:t>
                  </a:r>
                  <a:r>
                    <a:rPr lang="de-DE" sz="2200" dirty="0"/>
                    <a:t>: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dirty="0">
                      <a:effectLst/>
                    </a:rPr>
                    <a:t> </a:t>
                  </a:r>
                  <a:r>
                    <a:rPr lang="de-DE" sz="2200" dirty="0" err="1">
                      <a:effectLst/>
                    </a:rPr>
                    <a:t>for</a:t>
                  </a:r>
                  <a:r>
                    <a:rPr lang="de-DE" sz="2200" dirty="0">
                      <a:effectLst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sz="2200" b="0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dirty="0" err="1">
                      <a:effectLst/>
                    </a:rPr>
                    <a:t>atomic</a:t>
                  </a:r>
                  <a:endParaRPr lang="de-DE" sz="2200" dirty="0">
                    <a:effectLst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sz="2200" dirty="0">
                      <a:effectLst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(¬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¬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endParaRPr lang="de-DE" sz="2200" b="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( </m:t>
                          </m:r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endParaRPr lang="de-DE" sz="2200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sz="2200" i="1" dirty="0" err="1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de-DE" sz="2200" i="1" dirty="0" err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□</m:t>
                      </m:r>
                      <m:sSup>
                        <m:sSup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de-DE" sz="20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7661469-277A-C64C-8D88-CAE4E662A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2087233"/>
                </a:xfrm>
                <a:prstGeom prst="rect">
                  <a:avLst/>
                </a:prstGeom>
                <a:blipFill>
                  <a:blip r:embed="rId2"/>
                  <a:stretch>
                    <a:fillRect l="-2009" t="-1818" r="-2473" b="-666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A9CEAB3-1BD0-2C4F-82CB-9C1FCE4F629C}"/>
              </a:ext>
            </a:extLst>
          </p:cNvPr>
          <p:cNvGrpSpPr/>
          <p:nvPr/>
        </p:nvGrpSpPr>
        <p:grpSpPr>
          <a:xfrm>
            <a:off x="468313" y="4500815"/>
            <a:ext cx="7888588" cy="1164195"/>
            <a:chOff x="323528" y="1340768"/>
            <a:chExt cx="7888588" cy="1164195"/>
          </a:xfrm>
        </p:grpSpPr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9932040D-8BBD-8449-B4C1-C2CB5588B4F3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Lemma  (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forgetful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projection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5C56C893-CC2A-5A42-996F-CCE7403CCABF}"/>
                    </a:ext>
                  </a:extLst>
                </p:cNvPr>
                <p:cNvSpPr txBox="1"/>
                <p:nvPr/>
              </p:nvSpPr>
              <p:spPr>
                <a:xfrm>
                  <a:off x="323528" y="1763054"/>
                  <a:ext cx="7888588" cy="741909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108000" tIns="64174" rIns="108000" bIns="0" rtlCol="0">
                  <a:spAutoFit/>
                </a:bodyPr>
                <a:lstStyle/>
                <a:p>
                  <a:r>
                    <a:rPr lang="de-DE" sz="2200" dirty="0"/>
                    <a:t>For </a:t>
                  </a:r>
                  <a:r>
                    <a:rPr lang="de-DE" sz="2200" dirty="0" err="1"/>
                    <a:t>any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constant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specification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𝐶𝑆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and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any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formula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dirty="0" err="1"/>
                    <a:t>we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have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that</a:t>
                  </a:r>
                  <a:r>
                    <a:rPr lang="de-DE" sz="2200" dirty="0"/>
                    <a:t> </a:t>
                  </a:r>
                  <a:br>
                    <a:rPr lang="de-DE" sz="2200" dirty="0"/>
                  </a:b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dirty="0" err="1"/>
                    <a:t>entails</a:t>
                  </a:r>
                  <a:r>
                    <a:rPr lang="de-DE" sz="2200" dirty="0"/>
                    <a:t> 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4⊢ </m:t>
                      </m:r>
                      <m:sSup>
                        <m:sSup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</m:oMath>
                  </a14:m>
                  <a:r>
                    <a:rPr lang="de-DE" sz="2200" dirty="0"/>
                    <a:t> </a:t>
                  </a:r>
                  <a:endParaRPr lang="de-DE" sz="22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5C56C893-CC2A-5A42-996F-CCE7403CC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763054"/>
                  <a:ext cx="7888588" cy="741909"/>
                </a:xfrm>
                <a:prstGeom prst="rect">
                  <a:avLst/>
                </a:prstGeom>
                <a:blipFill>
                  <a:blip r:embed="rId4"/>
                  <a:stretch>
                    <a:fillRect l="-642" t="-3390" r="-161" b="-2203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3728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60D50-FF36-6744-8647-EAE9A0D3D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Realization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0B3378-7183-9343-8867-C288E204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6CA0385-AA98-8B40-96A5-71DB41D0B217}"/>
              </a:ext>
            </a:extLst>
          </p:cNvPr>
          <p:cNvGrpSpPr/>
          <p:nvPr/>
        </p:nvGrpSpPr>
        <p:grpSpPr>
          <a:xfrm>
            <a:off x="423834" y="4020486"/>
            <a:ext cx="8229599" cy="1572935"/>
            <a:chOff x="446936" y="2779849"/>
            <a:chExt cx="7909964" cy="157293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0A33D725-8E3B-C543-8752-FCEA3326C0DE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justifications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‘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realization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A7986D20-8257-0E47-839C-FA7585672504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16390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r>
                    <a:rPr lang="de-DE" sz="2400" dirty="0"/>
                    <a:t>We </a:t>
                  </a:r>
                  <a:r>
                    <a:rPr lang="de-DE" sz="2400" dirty="0" err="1"/>
                    <a:t>say</a:t>
                  </a:r>
                  <a:r>
                    <a:rPr lang="de-DE" sz="2400" dirty="0"/>
                    <a:t> a </a:t>
                  </a:r>
                  <a:r>
                    <a:rPr lang="de-DE" sz="2400" dirty="0" err="1"/>
                    <a:t>justification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logic</a:t>
                  </a:r>
                  <a:r>
                    <a:rPr lang="de-DE" sz="2400" dirty="0"/>
                    <a:t> </a:t>
                  </a:r>
                  <a14:m>
                    <m:oMath xmlns:m="http://schemas.openxmlformats.org/officeDocument/2006/math">
                      <m:r>
                        <a:rPr lang="de-DE" sz="2400" i="1" dirty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de-DE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400" i="1" dirty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  <m:r>
                        <a:rPr lang="de-DE" sz="2400" i="1" dirty="0"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de-DE" sz="2400" dirty="0" err="1"/>
                    <a:t>realizes</a:t>
                  </a:r>
                  <a:r>
                    <a:rPr lang="de-DE" sz="2400" dirty="0"/>
                    <a:t> S4 </a:t>
                  </a:r>
                  <a:r>
                    <a:rPr lang="de-DE" sz="2400" dirty="0" err="1"/>
                    <a:t>if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there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is</a:t>
                  </a:r>
                  <a:r>
                    <a:rPr lang="de-DE" sz="2400" dirty="0"/>
                    <a:t> a </a:t>
                  </a:r>
                  <a:r>
                    <a:rPr lang="de-DE" sz="2400" dirty="0" err="1"/>
                    <a:t>realization</a:t>
                  </a:r>
                  <a:r>
                    <a:rPr lang="de-DE" sz="2400" dirty="0"/>
                    <a:t> </a:t>
                  </a:r>
                  <a14:m>
                    <m:oMath xmlns:m="http://schemas.openxmlformats.org/officeDocument/2006/math">
                      <m:r>
                        <a:rPr lang="de-DE" sz="2400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de-DE" sz="2400" dirty="0"/>
                    <a:t> such </a:t>
                  </a:r>
                  <a:r>
                    <a:rPr lang="de-DE" sz="2400" dirty="0" err="1"/>
                    <a:t>that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for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any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formula</a:t>
                  </a:r>
                  <a:r>
                    <a:rPr lang="de-DE" sz="2400" dirty="0"/>
                    <a:t> A </a:t>
                  </a:r>
                  <a:r>
                    <a:rPr lang="de-DE" sz="2400" dirty="0" err="1"/>
                    <a:t>we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have</a:t>
                  </a:r>
                  <a:r>
                    <a:rPr lang="de-DE" sz="2400" dirty="0"/>
                    <a:t> </a:t>
                  </a:r>
                  <a:endParaRPr lang="de-DE" sz="2800" dirty="0"/>
                </a:p>
                <a:p>
                  <a14:m>
                    <m:oMath xmlns:m="http://schemas.openxmlformats.org/officeDocument/2006/math">
                      <m:r>
                        <a:rPr lang="de-DE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2400" i="1" dirty="0" smtClean="0">
                          <a:latin typeface="Cambria Math" panose="02040503050406030204" pitchFamily="18" charset="0"/>
                        </a:rPr>
                        <m:t>4⊢ </m:t>
                      </m:r>
                      <m:r>
                        <a:rPr lang="de-DE" sz="24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400" dirty="0" err="1"/>
                    <a:t>implies</a:t>
                  </a:r>
                  <a:r>
                    <a:rPr lang="de-DE" sz="2400" dirty="0"/>
                    <a:t> </a:t>
                  </a:r>
                  <a14:m>
                    <m:oMath xmlns:m="http://schemas.openxmlformats.org/officeDocument/2006/math">
                      <m:r>
                        <a:rPr lang="de-DE" sz="24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400" b="0" i="1" dirty="0" smtClean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  <m:r>
                        <a:rPr lang="de-DE" sz="2400" b="0" i="1" dirty="0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de-DE" sz="24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400" i="1" dirty="0" err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4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2400" dirty="0"/>
                    <a:t> </a:t>
                  </a:r>
                  <a:endParaRPr lang="de-DE" sz="2800" dirty="0"/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A7986D20-8257-0E47-839C-FA75856725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163903"/>
                </a:xfrm>
                <a:prstGeom prst="rect">
                  <a:avLst/>
                </a:prstGeom>
                <a:blipFill>
                  <a:blip r:embed="rId2"/>
                  <a:stretch>
                    <a:fillRect l="-2318" t="-2151" b="-1505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EFB4D761-5D9C-CA4C-A083-8505944E515A}"/>
              </a:ext>
            </a:extLst>
          </p:cNvPr>
          <p:cNvGrpSpPr/>
          <p:nvPr/>
        </p:nvGrpSpPr>
        <p:grpSpPr>
          <a:xfrm>
            <a:off x="446074" y="1669866"/>
            <a:ext cx="8229599" cy="1281253"/>
            <a:chOff x="446936" y="2779849"/>
            <a:chExt cx="7909964" cy="1281253"/>
          </a:xfrm>
        </p:grpSpPr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2E0408B9-5942-7943-8134-EA59BD9EF0A2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justifications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‘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realization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bject 5">
                  <a:extLst>
                    <a:ext uri="{FF2B5EF4-FFF2-40B4-BE49-F238E27FC236}">
                      <a16:creationId xmlns:a16="http://schemas.microsoft.com/office/drawing/2014/main" id="{E5C3607E-1B6D-F244-878B-F8FE383720E3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872221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r>
                    <a:rPr lang="de-DE" sz="2400" dirty="0"/>
                    <a:t>A </a:t>
                  </a:r>
                  <a:r>
                    <a:rPr lang="de-DE" sz="2400" dirty="0" err="1">
                      <a:solidFill>
                        <a:srgbClr val="032EF0"/>
                      </a:solidFill>
                    </a:rPr>
                    <a:t>realization</a:t>
                  </a:r>
                  <a:r>
                    <a:rPr lang="de-DE" sz="24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400" dirty="0" err="1"/>
                    <a:t>is</a:t>
                  </a:r>
                  <a:r>
                    <a:rPr lang="de-DE" sz="2400" dirty="0"/>
                    <a:t> a </a:t>
                  </a:r>
                  <a:r>
                    <a:rPr lang="de-DE" sz="2400" dirty="0" err="1"/>
                    <a:t>mapping</a:t>
                  </a:r>
                  <a:r>
                    <a:rPr lang="de-DE" sz="2400" dirty="0"/>
                    <a:t> </a:t>
                  </a:r>
                  <a14:m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de-DE" sz="2400" dirty="0"/>
                    <a:t> </a:t>
                  </a:r>
                  <a:r>
                    <a:rPr lang="de-DE" sz="2400" dirty="0" err="1"/>
                    <a:t>from</a:t>
                  </a:r>
                  <a:r>
                    <a:rPr lang="de-DE" sz="2400" dirty="0"/>
                    <a:t> modal </a:t>
                  </a:r>
                  <a:r>
                    <a:rPr lang="de-DE" sz="2400" dirty="0" err="1"/>
                    <a:t>to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justified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formulas</a:t>
                  </a:r>
                  <a:r>
                    <a:rPr lang="de-DE" sz="2400" dirty="0"/>
                    <a:t> such </a:t>
                  </a:r>
                  <a:r>
                    <a:rPr lang="de-DE" sz="2400" dirty="0" err="1"/>
                    <a:t>that</a:t>
                  </a:r>
                  <a:r>
                    <a:rPr lang="de-DE" sz="2400" dirty="0"/>
                    <a:t>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d>
                                <m:d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∘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de-DE" sz="2800" dirty="0"/>
                </a:p>
              </p:txBody>
            </p:sp>
          </mc:Choice>
          <mc:Fallback xmlns="">
            <p:sp>
              <p:nvSpPr>
                <p:cNvPr id="13" name="object 5">
                  <a:extLst>
                    <a:ext uri="{FF2B5EF4-FFF2-40B4-BE49-F238E27FC236}">
                      <a16:creationId xmlns:a16="http://schemas.microsoft.com/office/drawing/2014/main" id="{E5C3607E-1B6D-F244-878B-F8FE383720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872221"/>
                </a:xfrm>
                <a:prstGeom prst="rect">
                  <a:avLst/>
                </a:prstGeom>
                <a:blipFill>
                  <a:blip r:embed="rId3"/>
                  <a:stretch>
                    <a:fillRect l="-2160" t="-2857" b="-171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4625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err="1"/>
              <a:t>Todays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talk</a:t>
            </a:r>
            <a:r>
              <a:rPr lang="de-DE" sz="2000" dirty="0"/>
              <a:t> „</a:t>
            </a:r>
            <a:r>
              <a:rPr lang="de-DE" sz="2000" dirty="0" err="1"/>
              <a:t>Justification</a:t>
            </a:r>
            <a:r>
              <a:rPr lang="de-DE" sz="2000" dirty="0"/>
              <a:t> </a:t>
            </a:r>
            <a:r>
              <a:rPr lang="de-DE" sz="2000" dirty="0" err="1"/>
              <a:t>Logic</a:t>
            </a:r>
            <a:r>
              <a:rPr lang="de-DE" sz="2000" dirty="0"/>
              <a:t>“ </a:t>
            </a:r>
            <a:r>
              <a:rPr lang="de-DE" sz="2000" dirty="0" err="1"/>
              <a:t>of</a:t>
            </a:r>
            <a:r>
              <a:rPr lang="de-DE" sz="2000" dirty="0"/>
              <a:t> Thomas Studer, 2016 </a:t>
            </a:r>
            <a:r>
              <a:rPr lang="de-DE" sz="2000" dirty="0">
                <a:hlinkClick r:id="rId2"/>
              </a:rPr>
              <a:t>https://home.inf.unibe.ch/~tstuder/papers/Studer_Iran_16_JL.pdf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 err="1"/>
              <a:t>Slides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two</a:t>
            </a:r>
            <a:r>
              <a:rPr lang="de-DE" sz="2000" dirty="0"/>
              <a:t> </a:t>
            </a:r>
            <a:r>
              <a:rPr lang="de-DE" sz="2000" dirty="0" err="1"/>
              <a:t>talks</a:t>
            </a:r>
            <a:r>
              <a:rPr lang="de-DE" sz="2000" dirty="0"/>
              <a:t> </a:t>
            </a:r>
            <a:r>
              <a:rPr lang="de-DE" sz="2000" dirty="0" err="1"/>
              <a:t>by</a:t>
            </a:r>
            <a:r>
              <a:rPr lang="de-DE" sz="2000" dirty="0"/>
              <a:t> N. </a:t>
            </a:r>
            <a:r>
              <a:rPr lang="de-DE" sz="2000" dirty="0" err="1"/>
              <a:t>Kotsani</a:t>
            </a:r>
            <a:r>
              <a:rPr lang="de-DE" sz="2000" dirty="0"/>
              <a:t> on </a:t>
            </a:r>
            <a:r>
              <a:rPr lang="de-DE" sz="2000" dirty="0" err="1"/>
              <a:t>justification</a:t>
            </a:r>
            <a:r>
              <a:rPr lang="de-DE" sz="2000" dirty="0"/>
              <a:t> </a:t>
            </a:r>
            <a:r>
              <a:rPr lang="de-DE" sz="2000" dirty="0" err="1"/>
              <a:t>logic</a:t>
            </a:r>
            <a:r>
              <a:rPr lang="de-DE" sz="2000" dirty="0"/>
              <a:t> </a:t>
            </a:r>
            <a:r>
              <a:rPr lang="de-DE" sz="2000" dirty="0" err="1"/>
              <a:t>availabe</a:t>
            </a:r>
            <a:r>
              <a:rPr lang="de-DE" sz="2000" dirty="0"/>
              <a:t> at </a:t>
            </a:r>
          </a:p>
          <a:p>
            <a:pPr lvl="1"/>
            <a:r>
              <a:rPr lang="de-DE" sz="1800" dirty="0">
                <a:hlinkClick r:id="rId3"/>
              </a:rPr>
              <a:t>http://corelab.ntua.gr/~nkotsani/slides/JL_session01.pdf</a:t>
            </a:r>
            <a:endParaRPr lang="de-DE" sz="1800" dirty="0"/>
          </a:p>
          <a:p>
            <a:pPr lvl="1"/>
            <a:r>
              <a:rPr lang="de-DE" sz="1800" dirty="0">
                <a:hlinkClick r:id="rId4"/>
              </a:rPr>
              <a:t>http://corelab.ntua.gr/~nkotsani/slides/JL_session02.pdf</a:t>
            </a:r>
            <a:r>
              <a:rPr lang="de-DE" sz="1800" dirty="0"/>
              <a:t> 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Parts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course</a:t>
            </a:r>
            <a:r>
              <a:rPr lang="de-DE" sz="2000" dirty="0"/>
              <a:t> CS154, „</a:t>
            </a:r>
            <a:r>
              <a:rPr lang="de-DE" sz="2000" dirty="0" err="1"/>
              <a:t>Polynomial</a:t>
            </a:r>
            <a:r>
              <a:rPr lang="de-DE" sz="2000" dirty="0"/>
              <a:t> Time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Oracles</a:t>
            </a:r>
            <a:r>
              <a:rPr lang="de-DE" sz="2000" dirty="0"/>
              <a:t>“ </a:t>
            </a:r>
            <a:r>
              <a:rPr lang="de-DE" sz="2000" dirty="0" err="1"/>
              <a:t>by</a:t>
            </a:r>
            <a:r>
              <a:rPr lang="de-DE" sz="2000" dirty="0"/>
              <a:t> Omer </a:t>
            </a:r>
            <a:r>
              <a:rPr lang="de-DE" sz="2000" dirty="0" err="1"/>
              <a:t>Reingold</a:t>
            </a:r>
            <a:r>
              <a:rPr lang="de-DE" sz="2000" dirty="0"/>
              <a:t> </a:t>
            </a:r>
            <a:r>
              <a:rPr lang="de-DE" sz="2000" dirty="0">
                <a:hlinkClick r:id="rId5"/>
              </a:rPr>
              <a:t>https://omereingold.files.wordpress.com/2020/10/37p-polynomial-hierarchy.pptx</a:t>
            </a:r>
            <a:endParaRPr lang="de-DE" sz="2000" dirty="0"/>
          </a:p>
          <a:p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2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213A6-65C6-3446-A469-8B955556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Realization</a:t>
            </a:r>
            <a:r>
              <a:rPr lang="de-DE" dirty="0"/>
              <a:t> Theorem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6FEC9-37F2-9D48-BD3C-E65A15EF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1DB1155-B8A2-7F40-A251-36390CFAE82C}"/>
              </a:ext>
            </a:extLst>
          </p:cNvPr>
          <p:cNvGrpSpPr/>
          <p:nvPr/>
        </p:nvGrpSpPr>
        <p:grpSpPr>
          <a:xfrm>
            <a:off x="468314" y="1268760"/>
            <a:ext cx="8229599" cy="1819157"/>
            <a:chOff x="446936" y="2779849"/>
            <a:chExt cx="7909964" cy="1819157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BF084FB-0FE8-A743-B83F-D26EC72B187B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Schematic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CS)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7661469-277A-C64C-8D88-CAE4E662A0DC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410125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r>
                    <a:rPr lang="de-DE" sz="2200" dirty="0"/>
                    <a:t>We </a:t>
                  </a:r>
                  <a:r>
                    <a:rPr lang="de-DE" sz="2200" dirty="0" err="1"/>
                    <a:t>say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that</a:t>
                  </a:r>
                  <a:r>
                    <a:rPr lang="de-DE" sz="2200" dirty="0"/>
                    <a:t> a </a:t>
                  </a:r>
                  <a:r>
                    <a:rPr lang="de-DE" sz="2200" dirty="0" err="1"/>
                    <a:t>constant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specification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𝐶𝑆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is</a:t>
                  </a:r>
                  <a:r>
                    <a:rPr lang="de-DE" sz="2200" dirty="0"/>
                    <a:t> </a:t>
                  </a:r>
                  <a:r>
                    <a:rPr lang="de-DE" sz="2200" dirty="0" err="1">
                      <a:solidFill>
                        <a:srgbClr val="032EF0"/>
                      </a:solidFill>
                    </a:rPr>
                    <a:t>schematic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if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it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satisfies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the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following</a:t>
                  </a:r>
                  <a:r>
                    <a:rPr lang="de-DE" sz="2200" dirty="0"/>
                    <a:t>: </a:t>
                  </a:r>
                  <a:br>
                    <a:rPr lang="de-DE" sz="2200" dirty="0"/>
                  </a:br>
                  <a:r>
                    <a:rPr lang="de-DE" sz="2200" dirty="0" err="1"/>
                    <a:t>for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each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constant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de-DE" sz="2200" dirty="0"/>
                    <a:t>, </a:t>
                  </a:r>
                  <a:r>
                    <a:rPr lang="de-DE" sz="2200" dirty="0" err="1"/>
                    <a:t>the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set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axioms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|"/>
                          <m:ctrlPr>
                            <a:rPr lang="de-DE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220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d>
                        <m:dPr>
                          <m:ctrlPr>
                            <a:rPr lang="de-DE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22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sz="22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𝐶𝑆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consists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all </a:t>
                  </a:r>
                  <a:r>
                    <a:rPr lang="de-DE" sz="2200" dirty="0" err="1"/>
                    <a:t>instances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one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or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several</a:t>
                  </a:r>
                  <a:r>
                    <a:rPr lang="de-DE" sz="2200" dirty="0"/>
                    <a:t> (</a:t>
                  </a:r>
                  <a:r>
                    <a:rPr lang="de-DE" sz="2200" dirty="0" err="1"/>
                    <a:t>possibly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zero</a:t>
                  </a:r>
                  <a:r>
                    <a:rPr lang="de-DE" sz="2200" dirty="0"/>
                    <a:t>) </a:t>
                  </a:r>
                  <a:r>
                    <a:rPr lang="de-DE" sz="2200" dirty="0" err="1"/>
                    <a:t>axiom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schemes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LP. </a:t>
                  </a:r>
                  <a:endParaRPr lang="de-DE" sz="22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7661469-277A-C64C-8D88-CAE4E662A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410125"/>
                </a:xfrm>
                <a:prstGeom prst="rect">
                  <a:avLst/>
                </a:prstGeom>
                <a:blipFill>
                  <a:blip r:embed="rId2"/>
                  <a:stretch>
                    <a:fillRect l="-2009" t="-2679" b="-1071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A9CEAB3-1BD0-2C4F-82CB-9C1FCE4F629C}"/>
              </a:ext>
            </a:extLst>
          </p:cNvPr>
          <p:cNvGrpSpPr/>
          <p:nvPr/>
        </p:nvGrpSpPr>
        <p:grpSpPr>
          <a:xfrm>
            <a:off x="450388" y="3429000"/>
            <a:ext cx="7888588" cy="2179858"/>
            <a:chOff x="323528" y="1340768"/>
            <a:chExt cx="7888588" cy="2179858"/>
          </a:xfrm>
        </p:grpSpPr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9932040D-8BBD-8449-B4C1-C2CB5588B4F3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realization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5C56C893-CC2A-5A42-996F-CCE7403CCABF}"/>
                    </a:ext>
                  </a:extLst>
                </p:cNvPr>
                <p:cNvSpPr txBox="1"/>
                <p:nvPr/>
              </p:nvSpPr>
              <p:spPr>
                <a:xfrm>
                  <a:off x="323528" y="1763054"/>
                  <a:ext cx="7888588" cy="1757572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108000" tIns="64174" rIns="108000" bIns="0" rtlCol="0">
                  <a:spAutoFit/>
                </a:bodyPr>
                <a:lstStyle/>
                <a:p>
                  <a:r>
                    <a:rPr lang="de-DE" sz="2200" dirty="0"/>
                    <a:t>Let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𝐶𝑆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be</a:t>
                  </a:r>
                  <a:r>
                    <a:rPr lang="de-DE" sz="2200" dirty="0"/>
                    <a:t> an </a:t>
                  </a:r>
                  <a:r>
                    <a:rPr lang="de-DE" sz="2200" dirty="0" err="1"/>
                    <a:t>axiomatically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appropriate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and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schematic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constant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specification</a:t>
                  </a:r>
                  <a:r>
                    <a:rPr lang="de-DE" sz="2200" dirty="0"/>
                    <a:t>. </a:t>
                  </a:r>
                  <a:r>
                    <a:rPr lang="de-DE" sz="2200" dirty="0" err="1"/>
                    <a:t>Then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the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logic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de-DE" sz="2200" dirty="0" err="1"/>
                    <a:t>realizes</a:t>
                  </a:r>
                  <a:r>
                    <a:rPr lang="de-DE" sz="2200" dirty="0"/>
                    <a:t> S4 , i.e., </a:t>
                  </a:r>
                  <a:r>
                    <a:rPr lang="de-DE" sz="2200" dirty="0" err="1"/>
                    <a:t>there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exists</a:t>
                  </a:r>
                  <a:r>
                    <a:rPr lang="de-DE" sz="2200" dirty="0"/>
                    <a:t> a </a:t>
                  </a:r>
                  <a:r>
                    <a:rPr lang="de-DE" sz="2200" dirty="0" err="1"/>
                    <a:t>realization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de-DE" sz="2200" dirty="0"/>
                    <a:t> such </a:t>
                  </a:r>
                  <a:r>
                    <a:rPr lang="de-DE" sz="2200" dirty="0" err="1"/>
                    <a:t>that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for</a:t>
                  </a:r>
                  <a:r>
                    <a:rPr lang="de-DE" sz="2200" dirty="0"/>
                    <a:t> all </a:t>
                  </a:r>
                  <a:r>
                    <a:rPr lang="de-DE" sz="2200" dirty="0" err="1"/>
                    <a:t>formulas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de-DE" sz="2200" dirty="0"/>
                    <a:t> </a:t>
                  </a:r>
                </a:p>
                <a:p>
                  <a:br>
                    <a:rPr lang="de-DE" sz="2200" dirty="0"/>
                  </a:b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4⊢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dirty="0" err="1"/>
                    <a:t>entails</a:t>
                  </a:r>
                  <a:r>
                    <a:rPr lang="de-DE" sz="2200" dirty="0"/>
                    <a:t>  </a:t>
                  </a:r>
                  <a14:m>
                    <m:oMath xmlns:m="http://schemas.openxmlformats.org/officeDocument/2006/math"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2200" dirty="0"/>
                    <a:t> </a:t>
                  </a:r>
                  <a:endParaRPr lang="de-DE" sz="2200" dirty="0">
                    <a:effectLst/>
                  </a:endParaRPr>
                </a:p>
              </p:txBody>
            </p:sp>
          </mc:Choice>
          <mc:Fallback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5C56C893-CC2A-5A42-996F-CCE7403CC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763054"/>
                  <a:ext cx="7888588" cy="1757572"/>
                </a:xfrm>
                <a:prstGeom prst="rect">
                  <a:avLst/>
                </a:prstGeom>
                <a:blipFill>
                  <a:blip r:embed="rId3"/>
                  <a:stretch>
                    <a:fillRect l="-804" t="-1439" b="-863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2382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A4390-2EC6-5A4F-86E4-E63036FE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Semantics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57F791-7F29-DD45-9B07-75D6172E6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7CFECB-9BC5-7C43-8775-CDABA2D4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42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1735E-2835-D744-9458-9EFDACE9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Arithmetical</a:t>
            </a:r>
            <a:r>
              <a:rPr lang="de-DE" dirty="0"/>
              <a:t> </a:t>
            </a:r>
            <a:r>
              <a:rPr lang="de-DE" dirty="0" err="1"/>
              <a:t>Semantics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4231DC7-5373-AC4E-811F-413AACDC80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744193"/>
              </a:xfrm>
            </p:spPr>
            <p:txBody>
              <a:bodyPr/>
              <a:lstStyle/>
              <a:p>
                <a:r>
                  <a:rPr lang="de-DE" dirty="0"/>
                  <a:t>Originally,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was </a:t>
                </a:r>
                <a:r>
                  <a:rPr lang="de-DE" dirty="0" err="1"/>
                  <a:t>developed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provide</a:t>
                </a:r>
                <a:r>
                  <a:rPr lang="de-DE" dirty="0"/>
                  <a:t> </a:t>
                </a:r>
                <a:r>
                  <a:rPr lang="de-DE" dirty="0" err="1"/>
                  <a:t>classical</a:t>
                </a:r>
                <a:r>
                  <a:rPr lang="de-DE" dirty="0"/>
                  <a:t> </a:t>
                </a:r>
                <a:r>
                  <a:rPr lang="de-DE" dirty="0" err="1"/>
                  <a:t>provability</a:t>
                </a:r>
                <a:r>
                  <a:rPr lang="de-DE" dirty="0"/>
                  <a:t> </a:t>
                </a:r>
                <a:r>
                  <a:rPr lang="de-DE" dirty="0" err="1"/>
                  <a:t>semantics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intuitionistic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 </a:t>
                </a:r>
              </a:p>
              <a:p>
                <a:endParaRPr lang="de-DE" dirty="0"/>
              </a:p>
              <a:p>
                <a:r>
                  <a:rPr lang="de-DE" dirty="0" err="1"/>
                  <a:t>Arithmetical</a:t>
                </a:r>
                <a:r>
                  <a:rPr lang="de-DE" dirty="0"/>
                  <a:t> </a:t>
                </a:r>
                <a:r>
                  <a:rPr lang="de-DE" dirty="0" err="1"/>
                  <a:t>Semantics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</m:oMath>
                </a14:m>
                <a:endParaRPr lang="de-DE" b="0" dirty="0"/>
              </a:p>
              <a:p>
                <a:pPr lvl="1"/>
                <a:r>
                  <a:rPr lang="de-DE" dirty="0" err="1"/>
                  <a:t>Justification</a:t>
                </a:r>
                <a:r>
                  <a:rPr lang="de-DE" dirty="0"/>
                  <a:t> </a:t>
                </a:r>
                <a:r>
                  <a:rPr lang="de-DE" dirty="0" err="1"/>
                  <a:t>terms</a:t>
                </a:r>
                <a:r>
                  <a:rPr lang="de-DE" dirty="0"/>
                  <a:t> </a:t>
                </a:r>
                <a:r>
                  <a:rPr lang="de-DE" dirty="0" err="1"/>
                  <a:t>interpreted</a:t>
                </a:r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</a:t>
                </a:r>
                <a:r>
                  <a:rPr lang="de-DE" dirty="0" err="1"/>
                  <a:t>proofs</a:t>
                </a:r>
                <a:r>
                  <a:rPr lang="de-DE" dirty="0"/>
                  <a:t> in </a:t>
                </a:r>
                <a:r>
                  <a:rPr lang="de-DE" dirty="0" err="1"/>
                  <a:t>Peano</a:t>
                </a:r>
                <a:r>
                  <a:rPr lang="de-DE" dirty="0"/>
                  <a:t> </a:t>
                </a:r>
                <a:r>
                  <a:rPr lang="de-DE" dirty="0" err="1"/>
                  <a:t>arithmetic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 err="1"/>
                  <a:t>Operations</a:t>
                </a:r>
                <a:r>
                  <a:rPr lang="de-DE" dirty="0"/>
                  <a:t> on </a:t>
                </a:r>
                <a:r>
                  <a:rPr lang="de-DE" dirty="0" err="1"/>
                  <a:t>terms</a:t>
                </a:r>
                <a:r>
                  <a:rPr lang="de-DE" dirty="0"/>
                  <a:t> </a:t>
                </a:r>
                <a:r>
                  <a:rPr lang="de-DE" dirty="0" err="1"/>
                  <a:t>correspond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computable</a:t>
                </a:r>
                <a:r>
                  <a:rPr lang="de-DE" dirty="0"/>
                  <a:t> </a:t>
                </a:r>
                <a:r>
                  <a:rPr lang="de-DE" dirty="0" err="1"/>
                  <a:t>operations</a:t>
                </a:r>
                <a:r>
                  <a:rPr lang="de-DE" dirty="0"/>
                  <a:t> on </a:t>
                </a:r>
                <a:r>
                  <a:rPr lang="de-DE" dirty="0" err="1"/>
                  <a:t>proofs</a:t>
                </a:r>
                <a:r>
                  <a:rPr lang="de-DE" dirty="0"/>
                  <a:t> in </a:t>
                </a:r>
                <a:r>
                  <a:rPr lang="de-DE" dirty="0" err="1"/>
                  <a:t>Peano</a:t>
                </a:r>
                <a:r>
                  <a:rPr lang="de-DE" dirty="0"/>
                  <a:t> </a:t>
                </a:r>
                <a:r>
                  <a:rPr lang="de-DE" dirty="0" err="1"/>
                  <a:t>Arithmetics</a:t>
                </a:r>
                <a:r>
                  <a:rPr lang="de-DE" dirty="0"/>
                  <a:t> (PA)</a:t>
                </a:r>
              </a:p>
              <a:p>
                <a:pPr marL="457200" lvl="1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4231DC7-5373-AC4E-811F-413AACDC80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744193"/>
              </a:xfrm>
              <a:blipFill>
                <a:blip r:embed="rId2"/>
                <a:stretch>
                  <a:fillRect l="-1235" t="-16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554038-166F-0C41-A231-D72834DB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6372F7E-C47C-9C4B-9454-5473C03E5240}"/>
              </a:ext>
            </a:extLst>
          </p:cNvPr>
          <p:cNvSpPr txBox="1"/>
          <p:nvPr/>
        </p:nvSpPr>
        <p:spPr>
          <a:xfrm>
            <a:off x="468313" y="5368943"/>
            <a:ext cx="2087464" cy="37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Intuitionistic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F041A8-D035-E04D-BF9F-214AA24A1DA0}"/>
              </a:ext>
            </a:extLst>
          </p:cNvPr>
          <p:cNvSpPr txBox="1"/>
          <p:nvPr/>
        </p:nvSpPr>
        <p:spPr>
          <a:xfrm>
            <a:off x="3015183" y="5376992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934348-7FF7-3148-AC72-0A800F7898FB}"/>
              </a:ext>
            </a:extLst>
          </p:cNvPr>
          <p:cNvSpPr txBox="1"/>
          <p:nvPr/>
        </p:nvSpPr>
        <p:spPr>
          <a:xfrm>
            <a:off x="4697426" y="5372296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JL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C939D50-7A32-534A-8FBA-16F2470CB657}"/>
              </a:ext>
            </a:extLst>
          </p:cNvPr>
          <p:cNvSpPr txBox="1"/>
          <p:nvPr/>
        </p:nvSpPr>
        <p:spPr>
          <a:xfrm>
            <a:off x="7414444" y="5372296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 + </a:t>
            </a:r>
            <a:r>
              <a:rPr lang="de-DE" dirty="0" err="1"/>
              <a:t>proofs</a:t>
            </a:r>
            <a:r>
              <a:rPr lang="de-DE" dirty="0"/>
              <a:t> 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DE49696-C372-CA43-BA84-C0F0D88CCD01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2555777" y="5556415"/>
            <a:ext cx="459406" cy="52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4755B23-572B-FD4C-BF02-6262B4F2AEAD}"/>
              </a:ext>
            </a:extLst>
          </p:cNvPr>
          <p:cNvCxnSpPr>
            <a:cxnSpLocks/>
            <a:stCxn id="6" idx="3"/>
            <a:endCxn id="9" idx="1"/>
          </p:cNvCxnSpPr>
          <p:nvPr/>
        </p:nvCxnSpPr>
        <p:spPr>
          <a:xfrm flipV="1">
            <a:off x="3432285" y="5556962"/>
            <a:ext cx="1265141" cy="4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9D80C023-0FD4-B84E-B7C3-3C0F136660EC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5076056" y="5556962"/>
            <a:ext cx="23383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8FAB06D5-165F-0B41-8002-BDB81D93DA06}"/>
              </a:ext>
            </a:extLst>
          </p:cNvPr>
          <p:cNvSpPr txBox="1"/>
          <p:nvPr/>
        </p:nvSpPr>
        <p:spPr>
          <a:xfrm>
            <a:off x="2370385" y="5184277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Gödel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BD71B97-3E26-7E4A-AC21-A0A2BFD127BA}"/>
              </a:ext>
            </a:extLst>
          </p:cNvPr>
          <p:cNvSpPr txBox="1"/>
          <p:nvPr/>
        </p:nvSpPr>
        <p:spPr>
          <a:xfrm>
            <a:off x="3380648" y="518427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realization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88D06D2-8781-C846-9D99-98240681C779}"/>
              </a:ext>
            </a:extLst>
          </p:cNvPr>
          <p:cNvSpPr txBox="1"/>
          <p:nvPr/>
        </p:nvSpPr>
        <p:spPr>
          <a:xfrm>
            <a:off x="5092653" y="518427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Arithm</a:t>
            </a:r>
            <a:r>
              <a:rPr lang="de-DE" dirty="0"/>
              <a:t>. </a:t>
            </a:r>
            <a:r>
              <a:rPr lang="de-DE" dirty="0" err="1"/>
              <a:t>semantics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3234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6AC15-7D1F-B241-AED1-159F338D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Intuitionism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D4AAF97-60CA-6447-916B-4E7160EEB2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Intuitionistic </a:t>
                </a:r>
                <a:r>
                  <a:rPr lang="de-DE" dirty="0" err="1"/>
                  <a:t>logic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an </a:t>
                </a:r>
                <a:r>
                  <a:rPr lang="de-DE" dirty="0" err="1"/>
                  <a:t>offshoot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mathematical</a:t>
                </a:r>
                <a:r>
                  <a:rPr lang="de-DE" dirty="0"/>
                  <a:t> </a:t>
                </a:r>
                <a:r>
                  <a:rPr lang="de-DE" dirty="0" err="1"/>
                  <a:t>intuitionism</a:t>
                </a:r>
                <a:endParaRPr lang="de-DE" dirty="0"/>
              </a:p>
              <a:p>
                <a:r>
                  <a:rPr lang="de-DE" dirty="0"/>
                  <a:t>In </a:t>
                </a:r>
                <a:r>
                  <a:rPr lang="de-DE" dirty="0" err="1"/>
                  <a:t>classical</a:t>
                </a:r>
                <a:r>
                  <a:rPr lang="de-DE" dirty="0"/>
                  <a:t> </a:t>
                </a:r>
                <a:r>
                  <a:rPr lang="de-DE" dirty="0" err="1"/>
                  <a:t>mathematics</a:t>
                </a:r>
                <a:r>
                  <a:rPr lang="de-DE" dirty="0"/>
                  <a:t>: </a:t>
                </a:r>
                <a:r>
                  <a:rPr lang="de-DE" dirty="0" err="1"/>
                  <a:t>Showing</a:t>
                </a:r>
                <a:r>
                  <a:rPr lang="de-DE" dirty="0"/>
                  <a:t> </a:t>
                </a:r>
                <a:r>
                  <a:rPr lang="de-DE" dirty="0" err="1"/>
                  <a:t>existence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an </a:t>
                </a:r>
                <a:r>
                  <a:rPr lang="de-DE" dirty="0" err="1"/>
                  <a:t>object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mean</a:t>
                </a:r>
                <a:r>
                  <a:rPr lang="de-DE" dirty="0"/>
                  <a:t> </a:t>
                </a:r>
                <a:r>
                  <a:rPr lang="de-DE" dirty="0" err="1"/>
                  <a:t>finding</a:t>
                </a:r>
                <a:r>
                  <a:rPr lang="de-DE" dirty="0"/>
                  <a:t> a </a:t>
                </a:r>
                <a:r>
                  <a:rPr lang="de-DE" dirty="0" err="1"/>
                  <a:t>verifier</a:t>
                </a:r>
                <a:endParaRPr lang="de-DE" dirty="0"/>
              </a:p>
              <a:p>
                <a:r>
                  <a:rPr lang="de-DE" dirty="0" err="1"/>
                  <a:t>Interesting</a:t>
                </a:r>
                <a:r>
                  <a:rPr lang="de-DE" dirty="0"/>
                  <a:t> </a:t>
                </a:r>
                <a:r>
                  <a:rPr lang="de-DE" dirty="0" err="1"/>
                  <a:t>debate</a:t>
                </a:r>
                <a:r>
                  <a:rPr lang="de-DE" dirty="0"/>
                  <a:t> in </a:t>
                </a:r>
                <a:r>
                  <a:rPr lang="de-DE" dirty="0" err="1"/>
                  <a:t>philosophy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mathematics</a:t>
                </a:r>
                <a:r>
                  <a:rPr lang="de-DE" dirty="0"/>
                  <a:t> </a:t>
                </a:r>
                <a:r>
                  <a:rPr lang="de-DE" dirty="0" err="1"/>
                  <a:t>whether</a:t>
                </a:r>
                <a:r>
                  <a:rPr lang="de-DE" dirty="0"/>
                  <a:t> non-</a:t>
                </a:r>
                <a:r>
                  <a:rPr lang="de-DE" dirty="0" err="1"/>
                  <a:t>constructive</a:t>
                </a:r>
                <a:r>
                  <a:rPr lang="de-DE" dirty="0"/>
                  <a:t> </a:t>
                </a:r>
                <a:r>
                  <a:rPr lang="de-DE" dirty="0" err="1"/>
                  <a:t>proofs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acceptable</a:t>
                </a:r>
                <a:endParaRPr lang="de-DE" dirty="0"/>
              </a:p>
              <a:p>
                <a:r>
                  <a:rPr lang="de-DE" dirty="0" err="1">
                    <a:solidFill>
                      <a:srgbClr val="032EF0"/>
                    </a:solidFill>
                  </a:rPr>
                  <a:t>Mathematical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Intuitionism</a:t>
                </a:r>
                <a:r>
                  <a:rPr lang="de-DE" dirty="0">
                    <a:solidFill>
                      <a:srgbClr val="032EF0"/>
                    </a:solidFill>
                  </a:rPr>
                  <a:t>: </a:t>
                </a:r>
                <a:r>
                  <a:rPr lang="de-DE" dirty="0" err="1"/>
                  <a:t>field</a:t>
                </a:r>
                <a:r>
                  <a:rPr lang="de-DE" dirty="0"/>
                  <a:t> </a:t>
                </a:r>
                <a:r>
                  <a:rPr lang="de-DE" dirty="0" err="1"/>
                  <a:t>allowing</a:t>
                </a:r>
                <a:r>
                  <a:rPr lang="de-DE" dirty="0"/>
                  <a:t>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constructive</a:t>
                </a:r>
                <a:r>
                  <a:rPr lang="de-DE" dirty="0"/>
                  <a:t> </a:t>
                </a:r>
                <a:r>
                  <a:rPr lang="de-DE" dirty="0" err="1"/>
                  <a:t>proofs</a:t>
                </a:r>
                <a:endParaRPr lang="de-DE" dirty="0"/>
              </a:p>
              <a:p>
                <a:pPr lvl="1"/>
                <a:r>
                  <a:rPr lang="de-DE" dirty="0" err="1"/>
                  <a:t>truth</a:t>
                </a:r>
                <a:r>
                  <a:rPr lang="de-DE" dirty="0"/>
                  <a:t> = </a:t>
                </a:r>
                <a:r>
                  <a:rPr lang="de-DE" dirty="0" err="1"/>
                  <a:t>provable</a:t>
                </a:r>
                <a:r>
                  <a:rPr lang="de-DE" dirty="0"/>
                  <a:t> = </a:t>
                </a:r>
                <a:r>
                  <a:rPr lang="de-DE" dirty="0" err="1"/>
                  <a:t>constructively</a:t>
                </a:r>
                <a:r>
                  <a:rPr lang="de-DE" dirty="0"/>
                  <a:t> </a:t>
                </a:r>
                <a:r>
                  <a:rPr lang="de-DE" dirty="0" err="1"/>
                  <a:t>provable</a:t>
                </a:r>
                <a:endParaRPr lang="de-DE" dirty="0"/>
              </a:p>
              <a:p>
                <a:pPr lvl="1"/>
                <a:r>
                  <a:rPr lang="de-DE" dirty="0" err="1"/>
                  <a:t>Deviates</a:t>
                </a:r>
                <a:r>
                  <a:rPr lang="de-DE" dirty="0"/>
                  <a:t> in </a:t>
                </a:r>
                <a:r>
                  <a:rPr lang="de-DE" dirty="0" err="1"/>
                  <a:t>many</a:t>
                </a:r>
                <a:r>
                  <a:rPr lang="de-DE" dirty="0"/>
                  <a:t> </a:t>
                </a:r>
                <a:r>
                  <a:rPr lang="de-DE" dirty="0" err="1"/>
                  <a:t>aspects</a:t>
                </a:r>
                <a:r>
                  <a:rPr lang="de-DE" dirty="0"/>
                  <a:t>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classical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 </a:t>
                </a:r>
              </a:p>
              <a:p>
                <a:pPr lvl="2"/>
                <a:r>
                  <a:rPr lang="de-DE" dirty="0"/>
                  <a:t>Double Negation </a:t>
                </a:r>
                <a:r>
                  <a:rPr lang="de-DE" dirty="0" err="1"/>
                  <a:t>elimination</a:t>
                </a:r>
                <a:r>
                  <a:rPr lang="de-DE" dirty="0"/>
                  <a:t>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¬¬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⊢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does </a:t>
                </a:r>
                <a:r>
                  <a:rPr lang="de-DE" dirty="0">
                    <a:solidFill>
                      <a:srgbClr val="FF0000"/>
                    </a:solidFill>
                  </a:rPr>
                  <a:t>not </a:t>
                </a:r>
                <a:r>
                  <a:rPr lang="de-DE" dirty="0"/>
                  <a:t>hold</a:t>
                </a:r>
              </a:p>
              <a:p>
                <a:pPr lvl="2"/>
                <a:r>
                  <a:rPr lang="de-DE" dirty="0" err="1"/>
                  <a:t>Tertium</a:t>
                </a:r>
                <a:r>
                  <a:rPr lang="de-DE" dirty="0"/>
                  <a:t> non </a:t>
                </a:r>
                <a:r>
                  <a:rPr lang="de-DE" dirty="0" err="1"/>
                  <a:t>datur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⊢¬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FF0000"/>
                    </a:solidFill>
                  </a:rPr>
                  <a:t>not </a:t>
                </a:r>
                <a:r>
                  <a:rPr lang="de-DE" dirty="0"/>
                  <a:t>hold </a:t>
                </a: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9D4AAF97-60CA-6447-916B-4E7160EEB2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68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0E03EB-A0D5-8241-B05D-1741D7C6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001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6AC15-7D1F-B241-AED1-159F338D6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t">
            <a:normAutofit/>
          </a:bodyPr>
          <a:lstStyle/>
          <a:p>
            <a:r>
              <a:rPr lang="de-DE" dirty="0" err="1"/>
              <a:t>Intuitionism</a:t>
            </a:r>
            <a:endParaRPr lang="de-DE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AED1329-1292-EB1B-DBC3-19AABF564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/>
          <a:lstStyle/>
          <a:p>
            <a:r>
              <a:rPr lang="de-DE" dirty="0"/>
              <a:t>L.E.J. </a:t>
            </a:r>
            <a:r>
              <a:rPr lang="de-DE" dirty="0" err="1"/>
              <a:t>Brouwer</a:t>
            </a:r>
            <a:r>
              <a:rPr lang="de-DE" dirty="0"/>
              <a:t> (1881 </a:t>
            </a:r>
            <a:r>
              <a:rPr lang="de-DE" dirty="0" err="1"/>
              <a:t>to</a:t>
            </a:r>
            <a:r>
              <a:rPr lang="de-DE" dirty="0"/>
              <a:t> 1966)</a:t>
            </a:r>
          </a:p>
        </p:txBody>
      </p:sp>
      <p:pic>
        <p:nvPicPr>
          <p:cNvPr id="6" name="Grafik 5" descr="Ein Bild, das Text, Mann, Person, Anzug enthält.&#10;&#10;Automatisch generierte Beschreibung">
            <a:extLst>
              <a:ext uri="{FF2B5EF4-FFF2-40B4-BE49-F238E27FC236}">
                <a16:creationId xmlns:a16="http://schemas.microsoft.com/office/drawing/2014/main" id="{94BFB083-6A7B-5F4A-98A3-641436636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6" r="-2" b="14553"/>
          <a:stretch/>
        </p:blipFill>
        <p:spPr>
          <a:xfrm>
            <a:off x="457200" y="2174875"/>
            <a:ext cx="4040188" cy="3951288"/>
          </a:xfrm>
          <a:prstGeom prst="rect">
            <a:avLst/>
          </a:prstGeom>
          <a:noFill/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969B63F-709B-48B6-93AB-F1B493EBB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/>
          <a:p>
            <a:r>
              <a:rPr lang="en-US" dirty="0"/>
              <a:t>Fun facts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4AAF97-60CA-6447-916B-4E7160EEB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wrap="square" anchor="t">
            <a:normAutofit/>
          </a:bodyPr>
          <a:lstStyle/>
          <a:p>
            <a:r>
              <a:rPr lang="de-DE" dirty="0"/>
              <a:t>Guru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intuitionism</a:t>
            </a:r>
            <a:endParaRPr lang="de-DE" dirty="0"/>
          </a:p>
          <a:p>
            <a:r>
              <a:rPr lang="de-DE" dirty="0" err="1"/>
              <a:t>Irony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history</a:t>
            </a:r>
            <a:r>
              <a:rPr lang="de-DE" dirty="0"/>
              <a:t>: </a:t>
            </a:r>
            <a:r>
              <a:rPr lang="de-DE" dirty="0" err="1"/>
              <a:t>Proved</a:t>
            </a:r>
            <a:r>
              <a:rPr lang="de-DE" dirty="0"/>
              <a:t> </a:t>
            </a:r>
            <a:r>
              <a:rPr lang="de-DE" dirty="0" err="1"/>
              <a:t>many</a:t>
            </a:r>
            <a:r>
              <a:rPr lang="de-DE" dirty="0"/>
              <a:t> </a:t>
            </a:r>
            <a:r>
              <a:rPr lang="de-DE" dirty="0" err="1"/>
              <a:t>interesting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in  </a:t>
            </a:r>
            <a:r>
              <a:rPr lang="de-DE" dirty="0" err="1"/>
              <a:t>classical</a:t>
            </a:r>
            <a:r>
              <a:rPr lang="de-DE" dirty="0"/>
              <a:t> (non-</a:t>
            </a:r>
            <a:r>
              <a:rPr lang="de-DE" dirty="0" err="1"/>
              <a:t>constructive</a:t>
            </a:r>
            <a:r>
              <a:rPr lang="de-DE" dirty="0"/>
              <a:t>) </a:t>
            </a:r>
            <a:r>
              <a:rPr lang="de-DE" dirty="0" err="1"/>
              <a:t>mathematics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Brouwer's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theorem</a:t>
            </a:r>
            <a:r>
              <a:rPr lang="de-DE" dirty="0"/>
              <a:t>) 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0E03EB-A0D5-8241-B05D-1741D7C6B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FD764AD2-5FB6-FB45-933B-235C7588DE60}" type="slidenum">
              <a:rPr lang="de-DE" smtClean="0"/>
              <a:pPr>
                <a:spcAft>
                  <a:spcPts val="600"/>
                </a:spcAft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44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A6AF9-3702-F946-B49A-B2FF0135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Self-referentiality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B89215F-B8DE-134A-97B2-724A2F21A5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Gödel‘s </a:t>
                </a:r>
                <a:r>
                  <a:rPr lang="de-DE" dirty="0" err="1"/>
                  <a:t>famous</a:t>
                </a:r>
                <a:r>
                  <a:rPr lang="de-DE" dirty="0"/>
                  <a:t> </a:t>
                </a:r>
                <a:r>
                  <a:rPr lang="de-DE" dirty="0" err="1"/>
                  <a:t>incompletess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PA </a:t>
                </a:r>
                <a:r>
                  <a:rPr lang="de-DE" dirty="0" err="1"/>
                  <a:t>uses</a:t>
                </a:r>
                <a:r>
                  <a:rPr lang="de-DE" dirty="0"/>
                  <a:t> </a:t>
                </a:r>
                <a:r>
                  <a:rPr lang="de-DE" dirty="0" err="1"/>
                  <a:t>self-references</a:t>
                </a:r>
                <a:r>
                  <a:rPr lang="de-DE" dirty="0"/>
                  <a:t>: „I am not </a:t>
                </a:r>
                <a:r>
                  <a:rPr lang="de-DE" dirty="0" err="1"/>
                  <a:t>provable</a:t>
                </a:r>
                <a:r>
                  <a:rPr lang="de-DE" dirty="0"/>
                  <a:t>“</a:t>
                </a:r>
              </a:p>
              <a:p>
                <a:pPr lvl="1"/>
                <a:r>
                  <a:rPr lang="de-DE" dirty="0"/>
                  <a:t>See also (Halbach/Visser 14a,b) </a:t>
                </a:r>
                <a:r>
                  <a:rPr lang="de-DE" dirty="0" err="1"/>
                  <a:t>for</a:t>
                </a:r>
                <a:r>
                  <a:rPr lang="de-DE" dirty="0"/>
                  <a:t> an </a:t>
                </a:r>
                <a:r>
                  <a:rPr lang="de-DE" dirty="0" err="1"/>
                  <a:t>overview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self</a:t>
                </a:r>
                <a:r>
                  <a:rPr lang="de-DE" dirty="0"/>
                  <a:t> </a:t>
                </a:r>
                <a:r>
                  <a:rPr lang="de-DE" dirty="0" err="1"/>
                  <a:t>reference</a:t>
                </a:r>
                <a:r>
                  <a:rPr lang="de-DE" dirty="0"/>
                  <a:t> in </a:t>
                </a:r>
                <a:r>
                  <a:rPr lang="de-DE" dirty="0" err="1"/>
                  <a:t>arithmetics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In modal </a:t>
                </a:r>
                <a:r>
                  <a:rPr lang="de-DE" dirty="0" err="1"/>
                  <a:t>logic</a:t>
                </a:r>
                <a:r>
                  <a:rPr lang="de-DE" dirty="0"/>
                  <a:t> (</a:t>
                </a:r>
                <a:r>
                  <a:rPr lang="de-DE" dirty="0" err="1"/>
                  <a:t>reading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as</a:t>
                </a:r>
                <a:r>
                  <a:rPr lang="de-DE" dirty="0"/>
                  <a:t> „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provable</a:t>
                </a:r>
                <a:r>
                  <a:rPr lang="de-DE" dirty="0"/>
                  <a:t>“) such </a:t>
                </a:r>
                <a:r>
                  <a:rPr lang="de-DE" dirty="0" err="1"/>
                  <a:t>self-referentiality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not easy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define</a:t>
                </a:r>
                <a:endParaRPr lang="de-DE" dirty="0"/>
              </a:p>
              <a:p>
                <a:endParaRPr lang="de-DE" dirty="0"/>
              </a:p>
              <a:p>
                <a:r>
                  <a:rPr lang="de-DE" dirty="0" err="1"/>
                  <a:t>Justification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 </a:t>
                </a:r>
                <a:r>
                  <a:rPr lang="de-DE" dirty="0" err="1"/>
                  <a:t>helps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B89215F-B8DE-134A-97B2-724A2F21A5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14FC72-F1E7-3045-A55E-031FBE9B4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442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213A6-65C6-3446-A469-8B955556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Self-referentiality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6FEC9-37F2-9D48-BD3C-E65A15EF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1DB1155-B8A2-7F40-A251-36390CFAE82C}"/>
              </a:ext>
            </a:extLst>
          </p:cNvPr>
          <p:cNvGrpSpPr/>
          <p:nvPr/>
        </p:nvGrpSpPr>
        <p:grpSpPr>
          <a:xfrm>
            <a:off x="468314" y="1268760"/>
            <a:ext cx="8229599" cy="1142048"/>
            <a:chOff x="446936" y="2779849"/>
            <a:chExt cx="7909964" cy="1142048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BF084FB-0FE8-A743-B83F-D26EC72B187B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Self-referential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CS)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7661469-277A-C64C-8D88-CAE4E662A0DC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73301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r>
                    <a:rPr lang="de-DE" sz="2200" dirty="0"/>
                    <a:t>A </a:t>
                  </a:r>
                  <a:r>
                    <a:rPr lang="de-DE" sz="2200" dirty="0" err="1"/>
                    <a:t>constant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specification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𝐶𝑆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is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called</a:t>
                  </a:r>
                  <a:r>
                    <a:rPr lang="de-DE" sz="2200" dirty="0"/>
                    <a:t> </a:t>
                  </a:r>
                  <a:r>
                    <a:rPr lang="de-DE" sz="2200" dirty="0" err="1">
                      <a:solidFill>
                        <a:srgbClr val="032EF0"/>
                      </a:solidFill>
                    </a:rPr>
                    <a:t>self-referential</a:t>
                  </a:r>
                  <a:r>
                    <a:rPr lang="de-DE" sz="2200" dirty="0">
                      <a:solidFill>
                        <a:srgbClr val="032EF0"/>
                      </a:solidFill>
                    </a:rPr>
                    <a:t> </a:t>
                  </a:r>
                  <a:r>
                    <a:rPr lang="de-DE" sz="2200" dirty="0" err="1"/>
                    <a:t>if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de-DE" sz="22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sz="22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𝐶𝑆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for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some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axiom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that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contains</a:t>
                  </a:r>
                  <a:r>
                    <a:rPr lang="de-DE" sz="2200" dirty="0"/>
                    <a:t> at least </a:t>
                  </a:r>
                  <a:r>
                    <a:rPr lang="de-DE" sz="2200" dirty="0" err="1"/>
                    <a:t>one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occurrence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the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constant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de-DE" sz="2200" dirty="0"/>
                    <a:t>. </a:t>
                  </a:r>
                  <a:endParaRPr lang="de-DE" sz="22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7661469-277A-C64C-8D88-CAE4E662A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733016"/>
                </a:xfrm>
                <a:prstGeom prst="rect">
                  <a:avLst/>
                </a:prstGeom>
                <a:blipFill>
                  <a:blip r:embed="rId2"/>
                  <a:stretch>
                    <a:fillRect l="-2009" t="-5172" r="-1082" b="-2241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A9CEAB3-1BD0-2C4F-82CB-9C1FCE4F629C}"/>
              </a:ext>
            </a:extLst>
          </p:cNvPr>
          <p:cNvGrpSpPr/>
          <p:nvPr/>
        </p:nvGrpSpPr>
        <p:grpSpPr>
          <a:xfrm>
            <a:off x="450104" y="4258823"/>
            <a:ext cx="7888588" cy="1502749"/>
            <a:chOff x="323528" y="1340768"/>
            <a:chExt cx="7888588" cy="1502749"/>
          </a:xfrm>
        </p:grpSpPr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9932040D-8BBD-8449-B4C1-C2CB5588B4F3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Lemma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5C56C893-CC2A-5A42-996F-CCE7403CCABF}"/>
                    </a:ext>
                  </a:extLst>
                </p:cNvPr>
                <p:cNvSpPr txBox="1"/>
                <p:nvPr/>
              </p:nvSpPr>
              <p:spPr>
                <a:xfrm>
                  <a:off x="323528" y="1763054"/>
                  <a:ext cx="7888588" cy="1080463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108000" tIns="64174" rIns="108000" bIns="0" rtlCol="0">
                  <a:spAutoFit/>
                </a:bodyPr>
                <a:lstStyle/>
                <a:p>
                  <a:r>
                    <a:rPr lang="de-DE" sz="2200" dirty="0"/>
                    <a:t>Consider </a:t>
                  </a:r>
                  <a:r>
                    <a:rPr lang="de-DE" sz="2200" dirty="0" err="1"/>
                    <a:t>the</a:t>
                  </a:r>
                  <a:r>
                    <a:rPr lang="de-DE" sz="2200" dirty="0"/>
                    <a:t> S4-theorem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 := ¬□((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 →□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 ) → ⊥) </m:t>
                      </m:r>
                    </m:oMath>
                  </a14:m>
                  <a:endParaRPr lang="de-DE" sz="2200" dirty="0"/>
                </a:p>
                <a:p>
                  <a:r>
                    <a:rPr lang="de-DE" sz="2200" dirty="0" err="1"/>
                    <a:t>and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let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be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any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realization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de-DE" sz="2200" dirty="0"/>
                    <a:t>.</a:t>
                  </a:r>
                  <a:br>
                    <a:rPr lang="de-DE" sz="2200" dirty="0"/>
                  </a:br>
                  <a:r>
                    <a:rPr lang="de-DE" sz="2200" dirty="0" err="1"/>
                    <a:t>If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 ⊢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de-DE" sz="2200" dirty="0"/>
                    <a:t> , </a:t>
                  </a:r>
                  <a:r>
                    <a:rPr lang="de-DE" sz="2200" dirty="0" err="1"/>
                    <a:t>then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𝐶𝑆</m:t>
                      </m:r>
                    </m:oMath>
                  </a14:m>
                  <a:r>
                    <a:rPr lang="de-DE" sz="2200" dirty="0"/>
                    <a:t> must </a:t>
                  </a:r>
                  <a:r>
                    <a:rPr lang="de-DE" sz="2200" dirty="0" err="1"/>
                    <a:t>be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self-referential</a:t>
                  </a:r>
                  <a:r>
                    <a:rPr lang="de-DE" sz="2200" dirty="0"/>
                    <a:t>. </a:t>
                  </a:r>
                  <a:endParaRPr lang="de-DE" sz="22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5C56C893-CC2A-5A42-996F-CCE7403CC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763054"/>
                  <a:ext cx="7888588" cy="1080463"/>
                </a:xfrm>
                <a:prstGeom prst="rect">
                  <a:avLst/>
                </a:prstGeom>
                <a:blipFill>
                  <a:blip r:embed="rId3"/>
                  <a:stretch>
                    <a:fillRect l="-804" t="-2326" b="-1511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501A806-3DCB-594D-82B0-F10754064ECA}"/>
                  </a:ext>
                </a:extLst>
              </p:cNvPr>
              <p:cNvSpPr txBox="1"/>
              <p:nvPr/>
            </p:nvSpPr>
            <p:spPr>
              <a:xfrm>
                <a:off x="450104" y="2589921"/>
                <a:ext cx="8508035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/>
                  <a:t>S4 </a:t>
                </a:r>
                <a:r>
                  <a:rPr lang="de-DE" sz="2200" dirty="0" err="1"/>
                  <a:t>and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de-DE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200" i="1" dirty="0"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describe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self-referential</a:t>
                </a:r>
                <a:r>
                  <a:rPr lang="de-DE" sz="2200" dirty="0"/>
                  <a:t> </a:t>
                </a:r>
                <a:r>
                  <a:rPr lang="de-DE" sz="2200" dirty="0" err="1"/>
                  <a:t>knowledge</a:t>
                </a:r>
                <a:r>
                  <a:rPr lang="de-DE" sz="2200" dirty="0"/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 dirty="0" err="1"/>
                  <a:t>That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means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if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realizes</a:t>
                </a:r>
                <a:r>
                  <a:rPr lang="de-DE" sz="2200" dirty="0"/>
                  <a:t> S4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some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constant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specification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 smtClean="0">
                        <a:latin typeface="Cambria Math" panose="02040503050406030204" pitchFamily="18" charset="0"/>
                      </a:rPr>
                      <m:t>𝐶𝑆</m:t>
                    </m:r>
                  </m:oMath>
                </a14:m>
                <a:r>
                  <a:rPr lang="de-DE" sz="2200" dirty="0"/>
                  <a:t>, </a:t>
                </a:r>
              </a:p>
              <a:p>
                <a:r>
                  <a:rPr lang="de-DE" sz="2200" dirty="0" err="1"/>
                  <a:t>then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that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constant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specification</a:t>
                </a:r>
                <a:r>
                  <a:rPr lang="de-DE" sz="2200" dirty="0"/>
                  <a:t> must </a:t>
                </a:r>
                <a:r>
                  <a:rPr lang="de-DE" sz="2200" dirty="0" err="1"/>
                  <a:t>be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self-referential</a:t>
                </a:r>
                <a:r>
                  <a:rPr lang="de-DE" sz="2200" dirty="0"/>
                  <a:t>.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501A806-3DCB-594D-82B0-F10754064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04" y="2589921"/>
                <a:ext cx="8508035" cy="1384995"/>
              </a:xfrm>
              <a:prstGeom prst="rect">
                <a:avLst/>
              </a:prstGeom>
              <a:blipFill>
                <a:blip r:embed="rId4"/>
                <a:stretch>
                  <a:fillRect l="-894" t="-36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06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D3152-E110-1D40-A28A-FF1E1098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Towards</a:t>
            </a:r>
            <a:r>
              <a:rPr lang="de-DE" dirty="0"/>
              <a:t> a </a:t>
            </a:r>
            <a:r>
              <a:rPr lang="de-DE" dirty="0" err="1"/>
              <a:t>semantics</a:t>
            </a:r>
            <a:r>
              <a:rPr lang="de-DE" dirty="0"/>
              <a:t> 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DED273-8B1B-1945-A93B-5423AA71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9434748-1E1F-AB4D-834E-17389F98B4B6}"/>
              </a:ext>
            </a:extLst>
          </p:cNvPr>
          <p:cNvGrpSpPr/>
          <p:nvPr/>
        </p:nvGrpSpPr>
        <p:grpSpPr>
          <a:xfrm>
            <a:off x="492399" y="1844824"/>
            <a:ext cx="8229599" cy="2523388"/>
            <a:chOff x="446936" y="2779849"/>
            <a:chExt cx="7909964" cy="2523388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4E151CE8-8B87-354F-B6DD-AD6486C9613F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(Basic Evaluation)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1F7F6DE-A180-2B45-8792-3467F8E80BB0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211435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r>
                    <a:rPr lang="de-DE" sz="2200" dirty="0"/>
                    <a:t>A </a:t>
                  </a:r>
                  <a:r>
                    <a:rPr lang="de-DE" sz="2200" dirty="0" err="1"/>
                    <a:t>basic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evaluation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for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is</a:t>
                  </a:r>
                  <a:r>
                    <a:rPr lang="de-DE" sz="2200" dirty="0"/>
                    <a:t> a </a:t>
                  </a:r>
                  <a:r>
                    <a:rPr lang="de-DE" sz="2200" dirty="0" err="1"/>
                    <a:t>function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defined</a:t>
                  </a:r>
                  <a:r>
                    <a:rPr lang="de-DE" sz="2200" dirty="0"/>
                    <a:t> on </a:t>
                  </a:r>
                  <a:r>
                    <a:rPr lang="de-DE" sz="2200" dirty="0" err="1"/>
                    <a:t>propositions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and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terms</a:t>
                  </a:r>
                  <a:r>
                    <a:rPr lang="de-DE" sz="2200" dirty="0"/>
                    <a:t>   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 :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𝑃𝑟𝑜𝑝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 →{0,1}</m:t>
                      </m:r>
                    </m:oMath>
                  </a14:m>
                  <a:r>
                    <a:rPr lang="de-DE" sz="2200" dirty="0"/>
                    <a:t>    and   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∗: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𝑇𝑚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𝑃𝑜𝑤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de-DE" sz="2200" dirty="0"/>
                    <a:t>    such </a:t>
                  </a:r>
                  <a:r>
                    <a:rPr lang="de-DE" sz="2200" dirty="0" err="1"/>
                    <a:t>that</a:t>
                  </a:r>
                  <a:r>
                    <a:rPr lang="de-DE" sz="2200" dirty="0"/>
                    <a:t>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 dirty="0" err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sz="2200" i="1" dirty="0" err="1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r>
                                <a:rPr lang="de-DE" sz="2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dirty="0"/>
                    <a:t>  	if 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)∈</m:t>
                      </m:r>
                      <m:sSup>
                        <m:sSup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de-DE" sz="2200" dirty="0"/>
                    <a:t> and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de-DE" sz="2200" i="1" dirty="0" err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de-DE" sz="2200" i="1" dirty="0" err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for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some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de-DE" sz="2200" dirty="0"/>
                    <a:t>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 dirty="0" err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de-DE" sz="2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dirty="0"/>
                    <a:t>	if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de-DE" sz="2200" dirty="0"/>
                    <a:t> or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de-DE" sz="2200" dirty="0"/>
                    <a:t>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 ∈ </m:t>
                      </m:r>
                      <m:sSup>
                        <m:sSup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dirty="0"/>
                    <a:t>		</a:t>
                  </a:r>
                  <a:r>
                    <a:rPr lang="de-DE" sz="2200" dirty="0" err="1"/>
                    <a:t>if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 ) ∈ 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𝐶𝑆</m:t>
                      </m:r>
                    </m:oMath>
                  </a14:m>
                  <a:r>
                    <a:rPr lang="de-DE" sz="2200" dirty="0"/>
                    <a:t>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i="1" dirty="0" err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sz="2200" i="1" dirty="0" err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DE" sz="2200" i="1" dirty="0" err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r>
                                <a:rPr lang="de-DE" sz="22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  <m:sup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de-DE" sz="2200" dirty="0"/>
                    <a:t> 		</a:t>
                  </a:r>
                  <a:r>
                    <a:rPr lang="de-DE" sz="2200" dirty="0" err="1"/>
                    <a:t>if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 ∈</m:t>
                      </m:r>
                      <m:sSup>
                        <m:sSup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de-DE" sz="220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1F7F6DE-A180-2B45-8792-3467F8E80B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2114356"/>
                </a:xfrm>
                <a:prstGeom prst="rect">
                  <a:avLst/>
                </a:prstGeom>
                <a:blipFill>
                  <a:blip r:embed="rId2"/>
                  <a:stretch>
                    <a:fillRect l="-2009" t="-1190" r="-1236" b="-714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96355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BD3152-E110-1D40-A28A-FF1E1098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Towards</a:t>
            </a:r>
            <a:r>
              <a:rPr lang="de-DE" dirty="0"/>
              <a:t> a </a:t>
            </a:r>
            <a:r>
              <a:rPr lang="de-DE" dirty="0" err="1"/>
              <a:t>semantics</a:t>
            </a:r>
            <a:r>
              <a:rPr lang="de-DE" dirty="0"/>
              <a:t> II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DED273-8B1B-1945-A93B-5423AA71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9434748-1E1F-AB4D-834E-17389F98B4B6}"/>
              </a:ext>
            </a:extLst>
          </p:cNvPr>
          <p:cNvGrpSpPr/>
          <p:nvPr/>
        </p:nvGrpSpPr>
        <p:grpSpPr>
          <a:xfrm>
            <a:off x="479433" y="3973481"/>
            <a:ext cx="8229599" cy="1819157"/>
            <a:chOff x="446936" y="2779849"/>
            <a:chExt cx="7909964" cy="1819157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4E151CE8-8B87-354F-B6DD-AD6486C9613F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Truth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in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quasimodel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1F7F6DE-A180-2B45-8792-3467F8E80BB0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410125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dirty="0"/>
                    <a:t> 		</a:t>
                  </a:r>
                  <a:r>
                    <a:rPr lang="de-DE" sz="2200" dirty="0" err="1"/>
                    <a:t>iff</a:t>
                  </a:r>
                  <a:r>
                    <a:rPr lang="de-DE" sz="2200" dirty="0"/>
                    <a:t> 	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for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𝑃𝑟𝑜𝑝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endParaRPr lang="de-DE" sz="2200" b="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dirty="0"/>
                    <a:t>	</a:t>
                  </a:r>
                  <a:r>
                    <a:rPr lang="de-DE" sz="2200" dirty="0" err="1"/>
                    <a:t>iff</a:t>
                  </a:r>
                  <a:r>
                    <a:rPr lang="de-DE" sz="2200" dirty="0"/>
                    <a:t>	not </a:t>
                  </a: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de-DE" sz="2200" dirty="0"/>
                    <a:t>  or </a:t>
                  </a: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</m:oMath>
                  </a14:m>
                  <a:endParaRPr lang="de-DE" sz="22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⊨¬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dirty="0"/>
                    <a:t>		</a:t>
                  </a:r>
                  <a:r>
                    <a:rPr lang="de-DE" sz="2200" dirty="0" err="1"/>
                    <a:t>iff</a:t>
                  </a:r>
                  <a:r>
                    <a:rPr lang="de-DE" sz="2200" dirty="0"/>
                    <a:t> 	not </a:t>
                  </a: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a14:m>
                  <a:endParaRPr lang="de-DE" sz="22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de-DE" sz="2200" dirty="0"/>
                    <a:t> 		</a:t>
                  </a:r>
                  <a:r>
                    <a:rPr lang="de-DE" sz="2200" dirty="0" err="1"/>
                    <a:t>iff</a:t>
                  </a:r>
                  <a:r>
                    <a:rPr lang="de-DE" sz="2200" dirty="0"/>
                    <a:t> 	</a:t>
                  </a: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bSup>
                        <m:sSub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a14:m>
                  <a:r>
                    <a:rPr lang="de-DE" sz="220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61F7F6DE-A180-2B45-8792-3467F8E80B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410125"/>
                </a:xfrm>
                <a:prstGeom prst="rect">
                  <a:avLst/>
                </a:prstGeom>
                <a:blipFill>
                  <a:blip r:embed="rId2"/>
                  <a:stretch>
                    <a:fillRect l="-2009" t="-2679" b="-1071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AC2B119-ABDC-5342-85C0-AB81CFBF6FC3}"/>
              </a:ext>
            </a:extLst>
          </p:cNvPr>
          <p:cNvGrpSpPr/>
          <p:nvPr/>
        </p:nvGrpSpPr>
        <p:grpSpPr>
          <a:xfrm>
            <a:off x="490554" y="1424483"/>
            <a:ext cx="8229599" cy="2157711"/>
            <a:chOff x="446936" y="2779849"/>
            <a:chExt cx="7909964" cy="2157711"/>
          </a:xfrm>
        </p:grpSpPr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01B945C5-CE7C-CE47-9993-2E8A69EA17D2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quasimodel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84E531DE-61A1-FE46-AFC7-51FC747E4E63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748679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r>
                    <a:rPr lang="de-DE" sz="2200" dirty="0"/>
                    <a:t>A </a:t>
                  </a:r>
                  <a:r>
                    <a:rPr lang="de-DE" sz="2200" dirty="0" err="1"/>
                    <a:t>quasimodel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is</a:t>
                  </a:r>
                  <a:r>
                    <a:rPr lang="de-DE" sz="2200" dirty="0"/>
                    <a:t> a </a:t>
                  </a:r>
                  <a:r>
                    <a:rPr lang="de-DE" sz="2200" dirty="0" err="1"/>
                    <a:t>tuple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∗)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with</a:t>
                  </a:r>
                  <a:r>
                    <a:rPr lang="de-DE" sz="2200" dirty="0"/>
                    <a:t> 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de-DE" sz="2200" dirty="0"/>
                    <a:t>a </a:t>
                  </a:r>
                  <a:r>
                    <a:rPr lang="de-DE" sz="2200" dirty="0" err="1"/>
                    <a:t>domain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possible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worlds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≠∅,</m:t>
                      </m:r>
                    </m:oMath>
                  </a14:m>
                  <a:r>
                    <a:rPr lang="de-DE" sz="2200" dirty="0"/>
                    <a:t> 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de-DE" sz="2200" dirty="0"/>
                    <a:t>an </a:t>
                  </a:r>
                  <a:r>
                    <a:rPr lang="de-DE" sz="2200" dirty="0" err="1"/>
                    <a:t>accessibility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relation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de-DE" sz="2200" dirty="0"/>
                    <a:t> 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de-DE" sz="2200" dirty="0" err="1"/>
                    <a:t>And</a:t>
                  </a:r>
                  <a:r>
                    <a:rPr lang="de-DE" sz="2200" dirty="0"/>
                    <a:t> an </a:t>
                  </a:r>
                  <a:r>
                    <a:rPr lang="de-DE" sz="2200" dirty="0" err="1"/>
                    <a:t>evaluation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functions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mapping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each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world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to</a:t>
                  </a:r>
                  <a:r>
                    <a:rPr lang="de-DE" sz="2200" dirty="0"/>
                    <a:t> a </a:t>
                  </a:r>
                  <a:r>
                    <a:rPr lang="de-DE" sz="2200" dirty="0" err="1"/>
                    <a:t>basic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evaluation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</m:oMath>
                  </a14:m>
                  <a:endParaRPr lang="de-DE" sz="2200" dirty="0"/>
                </a:p>
              </p:txBody>
            </p:sp>
          </mc:Choice>
          <mc:Fallback xmlns="">
            <p:sp>
              <p:nvSpPr>
                <p:cNvPr id="10" name="object 5">
                  <a:extLst>
                    <a:ext uri="{FF2B5EF4-FFF2-40B4-BE49-F238E27FC236}">
                      <a16:creationId xmlns:a16="http://schemas.microsoft.com/office/drawing/2014/main" id="{84E531DE-61A1-FE46-AFC7-51FC747E4E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748679"/>
                </a:xfrm>
                <a:prstGeom prst="rect">
                  <a:avLst/>
                </a:prstGeom>
                <a:blipFill>
                  <a:blip r:embed="rId3"/>
                  <a:stretch>
                    <a:fillRect l="-2009" t="-1439" b="-791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465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213A6-65C6-3446-A469-8B955556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Towards</a:t>
            </a:r>
            <a:r>
              <a:rPr lang="de-DE" dirty="0"/>
              <a:t> a </a:t>
            </a:r>
            <a:r>
              <a:rPr lang="de-DE" dirty="0" err="1"/>
              <a:t>semantics</a:t>
            </a:r>
            <a:r>
              <a:rPr lang="de-DE" dirty="0"/>
              <a:t> III: Model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6FEC9-37F2-9D48-BD3C-E65A15EF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1DB1155-B8A2-7F40-A251-36390CFAE82C}"/>
              </a:ext>
            </a:extLst>
          </p:cNvPr>
          <p:cNvGrpSpPr/>
          <p:nvPr/>
        </p:nvGrpSpPr>
        <p:grpSpPr>
          <a:xfrm>
            <a:off x="468314" y="2403570"/>
            <a:ext cx="8229599" cy="1819157"/>
            <a:chOff x="446936" y="2779849"/>
            <a:chExt cx="7909964" cy="1819157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BF084FB-0FE8-A743-B83F-D26EC72B187B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(Modular Model)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7661469-277A-C64C-8D88-CAE4E662A0DC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410125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r>
                    <a:rPr lang="de-DE" sz="2200" dirty="0"/>
                    <a:t>A </a:t>
                  </a:r>
                  <a:r>
                    <a:rPr lang="de-DE" sz="2200" dirty="0">
                      <a:solidFill>
                        <a:srgbClr val="032EF0"/>
                      </a:solidFill>
                    </a:rPr>
                    <a:t>modular </a:t>
                  </a:r>
                  <a:r>
                    <a:rPr lang="de-DE" sz="2200" dirty="0" err="1">
                      <a:solidFill>
                        <a:srgbClr val="032EF0"/>
                      </a:solidFill>
                    </a:rPr>
                    <a:t>model</a:t>
                  </a:r>
                  <a:r>
                    <a:rPr lang="de-DE" sz="2200" dirty="0">
                      <a:solidFill>
                        <a:srgbClr val="032EF0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∗)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is</a:t>
                  </a:r>
                  <a:r>
                    <a:rPr lang="de-DE" sz="2200" dirty="0"/>
                    <a:t> a </a:t>
                  </a:r>
                  <a:r>
                    <a:rPr lang="de-DE" sz="2200" dirty="0" err="1"/>
                    <a:t>quasimodel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with</a:t>
                  </a:r>
                  <a:endParaRPr lang="de-DE" sz="2200" dirty="0"/>
                </a:p>
                <a:p>
                  <a:pPr marL="457200" indent="-4572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sz="2200" i="1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  <m:sup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⊆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□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de-DE" sz="2200" b="0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200" dirty="0">
                      <a:effectLst/>
                    </a:rPr>
                    <a:t> </a:t>
                  </a:r>
                  <a:r>
                    <a:rPr lang="de-DE" sz="2200" dirty="0" err="1">
                      <a:effectLst/>
                    </a:rPr>
                    <a:t>for</a:t>
                  </a:r>
                  <a:r>
                    <a:rPr lang="de-DE" sz="2200" dirty="0">
                      <a:effectLst/>
                    </a:rPr>
                    <a:t> all </a:t>
                  </a:r>
                  <a:r>
                    <a:rPr lang="de-DE" sz="2200" dirty="0" err="1">
                      <a:effectLst/>
                    </a:rPr>
                    <a:t>terms</a:t>
                  </a:r>
                  <a:r>
                    <a:rPr lang="de-DE" sz="2200" dirty="0">
                      <a:effectLst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effectLst/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2200" b="0" i="1" smtClean="0">
                          <a:effectLst/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200" b="0" i="1" smtClean="0">
                          <a:effectLst/>
                          <a:latin typeface="Cambria Math" panose="02040503050406030204" pitchFamily="18" charset="0"/>
                        </a:rPr>
                        <m:t>𝑇𝑚</m:t>
                      </m:r>
                    </m:oMath>
                  </a14:m>
                  <a:r>
                    <a:rPr lang="de-DE" sz="2200" dirty="0">
                      <a:effectLst/>
                    </a:rPr>
                    <a:t> </a:t>
                  </a:r>
                  <a:r>
                    <a:rPr lang="de-DE" sz="2200" dirty="0" err="1">
                      <a:effectLst/>
                    </a:rPr>
                    <a:t>and</a:t>
                  </a:r>
                  <a:r>
                    <a:rPr lang="de-DE" sz="2200" dirty="0">
                      <a:effectLst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effectLst/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de-DE" sz="2200" b="0" i="1" smtClean="0">
                          <a:effectLst/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de-DE" sz="2200" b="0" i="1" smtClean="0">
                          <a:effectLst/>
                          <a:latin typeface="Cambria Math" panose="02040503050406030204" pitchFamily="18" charset="0"/>
                        </a:rPr>
                        <m:t>𝑊</m:t>
                      </m:r>
                    </m:oMath>
                  </a14:m>
                  <a:endParaRPr lang="de-DE" sz="2200" dirty="0">
                    <a:effectLst/>
                  </a:endParaRPr>
                </a:p>
                <a:p>
                  <a:pPr marL="457200" indent="-4572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de-DE" sz="2200" b="0" i="1" smtClean="0">
                          <a:effectLst/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r>
                    <a:rPr lang="de-DE" sz="2200" dirty="0">
                      <a:effectLst/>
                    </a:rPr>
                    <a:t> </a:t>
                  </a:r>
                  <a:r>
                    <a:rPr lang="de-DE" sz="2200" dirty="0" err="1">
                      <a:effectLst/>
                    </a:rPr>
                    <a:t>is</a:t>
                  </a:r>
                  <a:r>
                    <a:rPr lang="de-DE" sz="2200" dirty="0">
                      <a:effectLst/>
                    </a:rPr>
                    <a:t> reflexive</a:t>
                  </a:r>
                </a:p>
                <a:p>
                  <a:pPr marL="457200" indent="-457200">
                    <a:buFont typeface="+mj-lt"/>
                    <a:buAutoNum type="arabicPeriod"/>
                  </a:pP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is</a:t>
                  </a:r>
                  <a:r>
                    <a:rPr lang="de-DE" sz="2200" dirty="0"/>
                    <a:t> transitive </a:t>
                  </a:r>
                  <a:endParaRPr lang="de-DE" sz="22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8" name="object 5">
                  <a:extLst>
                    <a:ext uri="{FF2B5EF4-FFF2-40B4-BE49-F238E27FC236}">
                      <a16:creationId xmlns:a16="http://schemas.microsoft.com/office/drawing/2014/main" id="{C7661469-277A-C64C-8D88-CAE4E662A0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410125"/>
                </a:xfrm>
                <a:prstGeom prst="rect">
                  <a:avLst/>
                </a:prstGeom>
                <a:blipFill>
                  <a:blip r:embed="rId2"/>
                  <a:stretch>
                    <a:fillRect l="-2009" t="-2679" b="-1160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A9CEAB3-1BD0-2C4F-82CB-9C1FCE4F629C}"/>
              </a:ext>
            </a:extLst>
          </p:cNvPr>
          <p:cNvGrpSpPr/>
          <p:nvPr/>
        </p:nvGrpSpPr>
        <p:grpSpPr>
          <a:xfrm>
            <a:off x="436164" y="4560389"/>
            <a:ext cx="7888588" cy="1191318"/>
            <a:chOff x="323528" y="1340768"/>
            <a:chExt cx="7888588" cy="1191318"/>
          </a:xfrm>
        </p:grpSpPr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9932040D-8BBD-8449-B4C1-C2CB5588B4F3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(Soundness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and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Completeness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5C56C893-CC2A-5A42-996F-CCE7403CCABF}"/>
                    </a:ext>
                  </a:extLst>
                </p:cNvPr>
                <p:cNvSpPr txBox="1"/>
                <p:nvPr/>
              </p:nvSpPr>
              <p:spPr>
                <a:xfrm>
                  <a:off x="323528" y="1763054"/>
                  <a:ext cx="7888588" cy="769032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108000" tIns="64174" rIns="108000" bIns="0" rtlCol="0">
                  <a:spAutoFit/>
                </a:bodyPr>
                <a:lstStyle/>
                <a:p>
                  <a:r>
                    <a:rPr lang="de-DE" sz="2200" dirty="0"/>
                    <a:t>For all formulas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dirty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and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let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be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any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realization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r>
                    <a:rPr lang="de-DE" sz="2200" dirty="0"/>
                    <a:t>.</a:t>
                  </a:r>
                  <a:br>
                    <a:rPr lang="de-DE" sz="2200" dirty="0"/>
                  </a:b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 ⊢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de-DE" sz="2200" dirty="0"/>
                    <a:t>           iff 	</a:t>
                  </a: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a14:m>
                  <a:r>
                    <a:rPr lang="de-DE" sz="2200" dirty="0">
                      <a:effectLst/>
                    </a:rPr>
                    <a:t> </a:t>
                  </a:r>
                  <a:r>
                    <a:rPr lang="de-DE" sz="2200" dirty="0" err="1">
                      <a:effectLst/>
                    </a:rPr>
                    <a:t>for</a:t>
                  </a:r>
                  <a:r>
                    <a:rPr lang="de-DE" sz="2200" dirty="0">
                      <a:effectLst/>
                    </a:rPr>
                    <a:t> all modular </a:t>
                  </a:r>
                  <a:r>
                    <a:rPr lang="de-DE" sz="2200" dirty="0" err="1">
                      <a:effectLst/>
                    </a:rPr>
                    <a:t>models</a:t>
                  </a:r>
                  <a:r>
                    <a:rPr lang="de-DE" sz="2200" dirty="0">
                      <a:effectLst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a14:m>
                  <a:endParaRPr lang="de-DE" sz="22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5C56C893-CC2A-5A42-996F-CCE7403CC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763054"/>
                  <a:ext cx="7888588" cy="769032"/>
                </a:xfrm>
                <a:prstGeom prst="rect">
                  <a:avLst/>
                </a:prstGeom>
                <a:blipFill>
                  <a:blip r:embed="rId3"/>
                  <a:stretch>
                    <a:fillRect l="-804" t="-3226" b="-19355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501A806-3DCB-594D-82B0-F10754064ECA}"/>
                  </a:ext>
                </a:extLst>
              </p:cNvPr>
              <p:cNvSpPr txBox="1"/>
              <p:nvPr/>
            </p:nvSpPr>
            <p:spPr>
              <a:xfrm>
                <a:off x="436164" y="1251252"/>
                <a:ext cx="5925597" cy="1073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200" dirty="0"/>
                  <a:t>Given </a:t>
                </a:r>
                <a14:m>
                  <m:oMath xmlns:m="http://schemas.openxmlformats.org/officeDocument/2006/math"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de-DE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∗)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and</a:t>
                </a:r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we</m:t>
                    </m:r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define</m:t>
                    </m:r>
                    <m:r>
                      <a:rPr lang="de-DE" sz="2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sz="2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□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≔{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b>
                          <m:r>
                            <a:rPr lang="de-DE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de-DE" sz="2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DE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whenever</m:t>
                      </m:r>
                      <m:r>
                        <a:rPr lang="de-DE" sz="2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de-DE" dirty="0"/>
              </a:p>
              <a:p>
                <a:r>
                  <a:rPr lang="de-DE" dirty="0"/>
                  <a:t>               = </a:t>
                </a:r>
                <a:r>
                  <a:rPr lang="de-DE" dirty="0" err="1"/>
                  <a:t>formulae</a:t>
                </a:r>
                <a:r>
                  <a:rPr lang="de-DE" dirty="0"/>
                  <a:t>  </a:t>
                </a:r>
                <a:r>
                  <a:rPr lang="de-DE" dirty="0" err="1"/>
                  <a:t>true</a:t>
                </a:r>
                <a:r>
                  <a:rPr lang="de-DE" dirty="0"/>
                  <a:t> at all </a:t>
                </a:r>
                <a:r>
                  <a:rPr lang="de-DE" dirty="0" err="1"/>
                  <a:t>successors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3501A806-3DCB-594D-82B0-F10754064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164" y="1251252"/>
                <a:ext cx="5925597" cy="1073564"/>
              </a:xfrm>
              <a:prstGeom prst="rect">
                <a:avLst/>
              </a:prstGeom>
              <a:blipFill>
                <a:blip r:embed="rId4"/>
                <a:stretch>
                  <a:fillRect l="-1282" t="-3529" b="-94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286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A754F-FFFA-B74E-80C6-EED4C5E2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Motivation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AAA8B-11C7-0640-9962-A0A8F427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B5068A-5556-AE4F-A64F-3662B97B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171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C7A7110-3797-F54C-91C3-7C829ED3F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Algorithmic</a:t>
            </a:r>
            <a:r>
              <a:rPr lang="de-DE" dirty="0"/>
              <a:t> Problems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3DE3DF5-61A5-3B46-82B2-9E8B3AC0EB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39067F-D2DC-D64A-A409-92344A8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355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EF2A1F3-D8A9-AD46-B14C-6DE884F8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0E63FEF2-EBEB-7C40-B8E7-92F6C798CA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655961"/>
              </a:xfrm>
            </p:spPr>
            <p:txBody>
              <a:bodyPr/>
              <a:lstStyle/>
              <a:p>
                <a:r>
                  <a:rPr lang="de-DE" dirty="0"/>
                  <a:t>In modal </a:t>
                </a:r>
                <a:r>
                  <a:rPr lang="de-DE" dirty="0" err="1"/>
                  <a:t>logic</a:t>
                </a:r>
                <a:r>
                  <a:rPr lang="de-DE" dirty="0"/>
                  <a:t>, </a:t>
                </a:r>
                <a:r>
                  <a:rPr lang="de-DE" dirty="0" err="1"/>
                  <a:t>decidability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consequence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finite </a:t>
                </a:r>
                <a:r>
                  <a:rPr lang="de-DE" dirty="0" err="1"/>
                  <a:t>model</a:t>
                </a:r>
                <a:r>
                  <a:rPr lang="de-DE" dirty="0"/>
                  <a:t> </a:t>
                </a:r>
                <a:r>
                  <a:rPr lang="de-DE" dirty="0" err="1"/>
                  <a:t>property</a:t>
                </a:r>
                <a:r>
                  <a:rPr lang="de-DE" dirty="0"/>
                  <a:t>.</a:t>
                </a:r>
              </a:p>
              <a:p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𝐿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𝐶𝑆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situation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more</a:t>
                </a:r>
                <a:r>
                  <a:rPr lang="de-DE" dirty="0"/>
                  <a:t> </a:t>
                </a:r>
                <a:r>
                  <a:rPr lang="de-DE" dirty="0" err="1"/>
                  <a:t>complicated</a:t>
                </a:r>
                <a:r>
                  <a:rPr lang="de-DE" dirty="0"/>
                  <a:t> </a:t>
                </a:r>
                <a:r>
                  <a:rPr lang="de-DE" dirty="0" err="1"/>
                  <a:t>since</a:t>
                </a:r>
                <a:r>
                  <a:rPr lang="de-DE" dirty="0"/>
                  <a:t> CS </a:t>
                </a:r>
                <a:r>
                  <a:rPr lang="de-DE" dirty="0" err="1"/>
                  <a:t>usually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infinite. </a:t>
                </a:r>
              </a:p>
              <a:p>
                <a:endParaRPr lang="de-DE" dirty="0"/>
              </a:p>
            </p:txBody>
          </p:sp>
        </mc:Choice>
        <mc:Fallback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0E63FEF2-EBEB-7C40-B8E7-92F6C798CA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655961"/>
              </a:xfrm>
              <a:blipFill>
                <a:blip r:embed="rId2"/>
                <a:stretch>
                  <a:fillRect l="-1235" t="-3817" b="-152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CF5CBC-4E2E-2C47-8190-7EFB72349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22508D12-C9A8-0B43-A8E8-5EA814B92523}"/>
              </a:ext>
            </a:extLst>
          </p:cNvPr>
          <p:cNvSpPr txBox="1">
            <a:spLocks/>
          </p:cNvSpPr>
          <p:nvPr/>
        </p:nvSpPr>
        <p:spPr bwMode="auto">
          <a:xfrm>
            <a:off x="494459" y="4364013"/>
            <a:ext cx="8229600" cy="5835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/>
              <a:t>A </a:t>
            </a:r>
            <a:r>
              <a:rPr lang="de-DE" kern="0" dirty="0" err="1"/>
              <a:t>decidable</a:t>
            </a:r>
            <a:r>
              <a:rPr lang="de-DE" kern="0" dirty="0"/>
              <a:t> CS </a:t>
            </a:r>
            <a:r>
              <a:rPr lang="de-DE" kern="0" dirty="0" err="1"/>
              <a:t>is</a:t>
            </a:r>
            <a:r>
              <a:rPr lang="de-DE" kern="0" dirty="0"/>
              <a:t> not </a:t>
            </a:r>
            <a:r>
              <a:rPr lang="de-DE" kern="0" dirty="0" err="1"/>
              <a:t>sufficient</a:t>
            </a:r>
            <a:r>
              <a:rPr lang="de-DE" kern="0" dirty="0"/>
              <a:t>: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CA27A48-73CB-6E4E-9033-8D811017A603}"/>
              </a:ext>
            </a:extLst>
          </p:cNvPr>
          <p:cNvGrpSpPr/>
          <p:nvPr/>
        </p:nvGrpSpPr>
        <p:grpSpPr>
          <a:xfrm>
            <a:off x="820439" y="5149005"/>
            <a:ext cx="7888588" cy="764086"/>
            <a:chOff x="323528" y="1340768"/>
            <a:chExt cx="7888588" cy="764086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22640C7F-7110-C24E-A920-62C340A906AA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A0A3658A-F464-2847-BFD2-37EB735D8603}"/>
                    </a:ext>
                  </a:extLst>
                </p:cNvPr>
                <p:cNvSpPr txBox="1"/>
                <p:nvPr/>
              </p:nvSpPr>
              <p:spPr>
                <a:xfrm>
                  <a:off x="323528" y="1763054"/>
                  <a:ext cx="7888588" cy="341800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108000" tIns="64174" rIns="108000" bIns="0" rtlCol="0">
                  <a:spAutoFit/>
                </a:bodyPr>
                <a:lstStyle/>
                <a:p>
                  <a:r>
                    <a:rPr lang="de-DE" dirty="0" err="1"/>
                    <a:t>There</a:t>
                  </a:r>
                  <a:r>
                    <a:rPr lang="de-DE" dirty="0"/>
                    <a:t> </a:t>
                  </a:r>
                  <a:r>
                    <a:rPr lang="de-DE" dirty="0" err="1"/>
                    <a:t>exists</a:t>
                  </a:r>
                  <a:r>
                    <a:rPr lang="de-DE" dirty="0"/>
                    <a:t> a </a:t>
                  </a:r>
                  <a:r>
                    <a:rPr lang="de-DE" dirty="0" err="1"/>
                    <a:t>decidable</a:t>
                  </a:r>
                  <a:r>
                    <a:rPr lang="de-DE" dirty="0"/>
                    <a:t> </a:t>
                  </a:r>
                  <a:r>
                    <a:rPr lang="de-DE" dirty="0" err="1"/>
                    <a:t>constant</a:t>
                  </a:r>
                  <a:r>
                    <a:rPr lang="de-DE" dirty="0"/>
                    <a:t> </a:t>
                  </a:r>
                  <a:r>
                    <a:rPr lang="de-DE" dirty="0" err="1"/>
                    <a:t>specification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𝐶𝑆</m:t>
                      </m:r>
                    </m:oMath>
                  </a14:m>
                  <a:r>
                    <a:rPr lang="de-DE" dirty="0"/>
                    <a:t> such </a:t>
                  </a:r>
                  <a:r>
                    <a:rPr lang="de-DE" dirty="0" err="1"/>
                    <a:t>that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de-DE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undecidable</a:t>
                  </a:r>
                  <a:r>
                    <a:rPr lang="de-DE" dirty="0"/>
                    <a:t>. </a:t>
                  </a:r>
                  <a:endParaRPr lang="de-DE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0" name="object 20">
                  <a:extLst>
                    <a:ext uri="{FF2B5EF4-FFF2-40B4-BE49-F238E27FC236}">
                      <a16:creationId xmlns:a16="http://schemas.microsoft.com/office/drawing/2014/main" id="{A0A3658A-F464-2847-BFD2-37EB735D86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763054"/>
                  <a:ext cx="7888588" cy="341800"/>
                </a:xfrm>
                <a:prstGeom prst="rect">
                  <a:avLst/>
                </a:prstGeom>
                <a:blipFill>
                  <a:blip r:embed="rId3"/>
                  <a:stretch>
                    <a:fillRect l="-482" t="-3571" r="-482" b="-4285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0DCB298-4083-0D4E-ABE1-E00182E776D9}"/>
              </a:ext>
            </a:extLst>
          </p:cNvPr>
          <p:cNvGrpSpPr/>
          <p:nvPr/>
        </p:nvGrpSpPr>
        <p:grpSpPr>
          <a:xfrm>
            <a:off x="820439" y="3221360"/>
            <a:ext cx="7888588" cy="856419"/>
            <a:chOff x="323528" y="1340768"/>
            <a:chExt cx="7888588" cy="856419"/>
          </a:xfrm>
        </p:grpSpPr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F5EF4350-1872-7A45-BEAC-35B2924DDC2B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20">
                  <a:extLst>
                    <a:ext uri="{FF2B5EF4-FFF2-40B4-BE49-F238E27FC236}">
                      <a16:creationId xmlns:a16="http://schemas.microsoft.com/office/drawing/2014/main" id="{049868AF-883C-1C41-94E8-0D930601CA5B}"/>
                    </a:ext>
                  </a:extLst>
                </p:cNvPr>
                <p:cNvSpPr txBox="1"/>
                <p:nvPr/>
              </p:nvSpPr>
              <p:spPr>
                <a:xfrm>
                  <a:off x="323528" y="1763054"/>
                  <a:ext cx="7888588" cy="434133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108000" tIns="64174" rIns="10800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b="0" i="1" dirty="0" smtClean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decidable</a:t>
                  </a:r>
                  <a:r>
                    <a:rPr lang="de-DE" dirty="0"/>
                    <a:t> </a:t>
                  </a:r>
                  <a:r>
                    <a:rPr lang="de-DE" dirty="0" err="1"/>
                    <a:t>for</a:t>
                  </a:r>
                  <a:r>
                    <a:rPr lang="de-DE" dirty="0"/>
                    <a:t> </a:t>
                  </a:r>
                  <a:r>
                    <a:rPr lang="de-DE" dirty="0" err="1"/>
                    <a:t>decidable</a:t>
                  </a:r>
                  <a:r>
                    <a:rPr lang="de-DE" dirty="0"/>
                    <a:t> </a:t>
                  </a:r>
                  <a:r>
                    <a:rPr lang="de-DE" dirty="0" err="1">
                      <a:solidFill>
                        <a:srgbClr val="FF0000"/>
                      </a:solidFill>
                    </a:rPr>
                    <a:t>schematic</a:t>
                  </a:r>
                  <a:r>
                    <a:rPr lang="de-DE" dirty="0"/>
                    <a:t> </a:t>
                  </a:r>
                  <a:r>
                    <a:rPr lang="de-DE" dirty="0" err="1"/>
                    <a:t>constant</a:t>
                  </a:r>
                  <a:r>
                    <a:rPr lang="de-DE" dirty="0"/>
                    <a:t> </a:t>
                  </a:r>
                  <a:r>
                    <a:rPr lang="de-DE" dirty="0" err="1"/>
                    <a:t>specifications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𝐶𝑆</m:t>
                      </m:r>
                    </m:oMath>
                  </a14:m>
                  <a:r>
                    <a:rPr lang="de-DE" dirty="0"/>
                    <a:t>. </a:t>
                  </a:r>
                  <a:endParaRPr lang="de-DE" sz="24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4" name="object 20">
                  <a:extLst>
                    <a:ext uri="{FF2B5EF4-FFF2-40B4-BE49-F238E27FC236}">
                      <a16:creationId xmlns:a16="http://schemas.microsoft.com/office/drawing/2014/main" id="{049868AF-883C-1C41-94E8-0D930601CA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763054"/>
                  <a:ext cx="7888588" cy="434133"/>
                </a:xfrm>
                <a:prstGeom prst="rect">
                  <a:avLst/>
                </a:prstGeom>
                <a:blipFill>
                  <a:blip r:embed="rId4"/>
                  <a:stretch>
                    <a:fillRect b="-2571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296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A213A6-65C6-3446-A469-8B9555565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Complexity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6FEC9-37F2-9D48-BD3C-E65A15EF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1DB1155-B8A2-7F40-A251-36390CFAE82C}"/>
              </a:ext>
            </a:extLst>
          </p:cNvPr>
          <p:cNvGrpSpPr/>
          <p:nvPr/>
        </p:nvGrpSpPr>
        <p:grpSpPr>
          <a:xfrm>
            <a:off x="326903" y="2993823"/>
            <a:ext cx="8229599" cy="1111270"/>
            <a:chOff x="446936" y="2779849"/>
            <a:chExt cx="7909964" cy="1111270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BF084FB-0FE8-A743-B83F-D26EC72B187B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endParaRPr sz="2378" dirty="0">
                <a:latin typeface="Tahoma"/>
                <a:cs typeface="Tahoma"/>
              </a:endParaRPr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C7661469-277A-C64C-8D88-CAE4E662A0DC}"/>
                </a:ext>
              </a:extLst>
            </p:cNvPr>
            <p:cNvSpPr txBox="1"/>
            <p:nvPr/>
          </p:nvSpPr>
          <p:spPr>
            <a:xfrm>
              <a:off x="468312" y="3188881"/>
              <a:ext cx="7888588" cy="702238"/>
            </a:xfrm>
            <a:prstGeom prst="rect">
              <a:avLst/>
            </a:prstGeom>
            <a:solidFill>
              <a:srgbClr val="032EF0">
                <a:alpha val="10000"/>
              </a:srgbClr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r>
                <a:rPr lang="de-DE" dirty="0"/>
                <a:t>A </a:t>
              </a:r>
              <a:r>
                <a:rPr lang="de-DE" dirty="0" err="1"/>
                <a:t>constant</a:t>
              </a:r>
              <a:r>
                <a:rPr lang="de-DE" dirty="0"/>
                <a:t> </a:t>
              </a:r>
              <a:r>
                <a:rPr lang="de-DE" dirty="0" err="1"/>
                <a:t>specification</a:t>
              </a:r>
              <a:r>
                <a:rPr lang="de-DE" dirty="0"/>
                <a:t> </a:t>
              </a:r>
              <a:r>
                <a:rPr lang="de-DE" dirty="0" err="1"/>
                <a:t>is</a:t>
              </a:r>
              <a:r>
                <a:rPr lang="de-DE" dirty="0"/>
                <a:t> </a:t>
              </a:r>
              <a:r>
                <a:rPr lang="de-DE" dirty="0" err="1"/>
                <a:t>called</a:t>
              </a:r>
              <a:r>
                <a:rPr lang="de-DE" dirty="0"/>
                <a:t> </a:t>
              </a:r>
              <a:r>
                <a:rPr lang="de-DE" dirty="0" err="1">
                  <a:solidFill>
                    <a:srgbClr val="032EF0"/>
                  </a:solidFill>
                </a:rPr>
                <a:t>schematically</a:t>
              </a:r>
              <a:r>
                <a:rPr lang="de-DE" dirty="0">
                  <a:solidFill>
                    <a:srgbClr val="032EF0"/>
                  </a:solidFill>
                </a:rPr>
                <a:t> </a:t>
              </a:r>
              <a:r>
                <a:rPr lang="de-DE" dirty="0" err="1">
                  <a:solidFill>
                    <a:srgbClr val="032EF0"/>
                  </a:solidFill>
                </a:rPr>
                <a:t>injective</a:t>
              </a:r>
              <a:r>
                <a:rPr lang="de-DE" dirty="0">
                  <a:solidFill>
                    <a:srgbClr val="032EF0"/>
                  </a:solidFill>
                </a:rPr>
                <a:t> </a:t>
              </a:r>
              <a:r>
                <a:rPr lang="de-DE" dirty="0" err="1"/>
                <a:t>if</a:t>
              </a:r>
              <a:r>
                <a:rPr lang="de-DE" dirty="0"/>
                <a:t> </a:t>
              </a:r>
              <a:r>
                <a:rPr lang="de-DE" dirty="0" err="1"/>
                <a:t>it</a:t>
              </a:r>
              <a:r>
                <a:rPr lang="de-DE" dirty="0"/>
                <a:t> </a:t>
              </a:r>
              <a:r>
                <a:rPr lang="de-DE" dirty="0" err="1"/>
                <a:t>is</a:t>
              </a:r>
              <a:r>
                <a:rPr lang="de-DE" dirty="0"/>
                <a:t> </a:t>
              </a:r>
              <a:r>
                <a:rPr lang="de-DE" dirty="0" err="1"/>
                <a:t>schematic</a:t>
              </a:r>
              <a:r>
                <a:rPr lang="de-DE" dirty="0"/>
                <a:t> </a:t>
              </a:r>
              <a:r>
                <a:rPr lang="de-DE" dirty="0" err="1"/>
                <a:t>and</a:t>
              </a:r>
              <a:r>
                <a:rPr lang="de-DE" dirty="0"/>
                <a:t> </a:t>
              </a:r>
              <a:r>
                <a:rPr lang="de-DE" dirty="0" err="1"/>
                <a:t>each</a:t>
              </a:r>
              <a:r>
                <a:rPr lang="de-DE" dirty="0"/>
                <a:t> </a:t>
              </a:r>
              <a:r>
                <a:rPr lang="de-DE" dirty="0" err="1"/>
                <a:t>constant</a:t>
              </a:r>
              <a:r>
                <a:rPr lang="de-DE" dirty="0"/>
                <a:t> </a:t>
              </a:r>
              <a:r>
                <a:rPr lang="de-DE" dirty="0" err="1"/>
                <a:t>justifies</a:t>
              </a:r>
              <a:r>
                <a:rPr lang="de-DE" dirty="0"/>
                <a:t> </a:t>
              </a:r>
              <a:r>
                <a:rPr lang="de-DE" dirty="0" err="1"/>
                <a:t>no</a:t>
              </a:r>
              <a:r>
                <a:rPr lang="de-DE" dirty="0"/>
                <a:t> </a:t>
              </a:r>
              <a:r>
                <a:rPr lang="de-DE" dirty="0" err="1"/>
                <a:t>more</a:t>
              </a:r>
              <a:r>
                <a:rPr lang="de-DE" dirty="0"/>
                <a:t> </a:t>
              </a:r>
              <a:r>
                <a:rPr lang="de-DE" dirty="0" err="1"/>
                <a:t>that</a:t>
              </a:r>
              <a:r>
                <a:rPr lang="de-DE" dirty="0"/>
                <a:t> </a:t>
              </a:r>
              <a:r>
                <a:rPr lang="de-DE" dirty="0" err="1"/>
                <a:t>one</a:t>
              </a:r>
              <a:r>
                <a:rPr lang="de-DE" dirty="0"/>
                <a:t> </a:t>
              </a:r>
              <a:r>
                <a:rPr lang="de-DE" dirty="0" err="1"/>
                <a:t>axiom</a:t>
              </a:r>
              <a:r>
                <a:rPr lang="de-DE" dirty="0"/>
                <a:t> </a:t>
              </a:r>
              <a:r>
                <a:rPr lang="de-DE" dirty="0" err="1"/>
                <a:t>scheme</a:t>
              </a:r>
              <a:r>
                <a:rPr lang="de-DE" dirty="0"/>
                <a:t>. </a:t>
              </a:r>
              <a:endParaRPr lang="de-DE" sz="2400" dirty="0">
                <a:effectLst/>
              </a:endParaRP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A9CEAB3-1BD0-2C4F-82CB-9C1FCE4F629C}"/>
              </a:ext>
            </a:extLst>
          </p:cNvPr>
          <p:cNvGrpSpPr/>
          <p:nvPr/>
        </p:nvGrpSpPr>
        <p:grpSpPr>
          <a:xfrm>
            <a:off x="508528" y="1283046"/>
            <a:ext cx="7888588" cy="1164195"/>
            <a:chOff x="323528" y="1340768"/>
            <a:chExt cx="7888588" cy="1164195"/>
          </a:xfrm>
        </p:grpSpPr>
        <p:sp>
          <p:nvSpPr>
            <p:cNvPr id="10" name="object 19">
              <a:extLst>
                <a:ext uri="{FF2B5EF4-FFF2-40B4-BE49-F238E27FC236}">
                  <a16:creationId xmlns:a16="http://schemas.microsoft.com/office/drawing/2014/main" id="{9932040D-8BBD-8449-B4C1-C2CB5588B4F3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5C56C893-CC2A-5A42-996F-CCE7403CCABF}"/>
                    </a:ext>
                  </a:extLst>
                </p:cNvPr>
                <p:cNvSpPr txBox="1"/>
                <p:nvPr/>
              </p:nvSpPr>
              <p:spPr>
                <a:xfrm>
                  <a:off x="323528" y="1763054"/>
                  <a:ext cx="7888588" cy="741909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108000" tIns="64174" rIns="108000" bIns="0" rtlCol="0">
                  <a:spAutoFit/>
                </a:bodyPr>
                <a:lstStyle/>
                <a:p>
                  <a:r>
                    <a:rPr lang="de-DE" sz="2200" dirty="0"/>
                    <a:t>Let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𝐶𝑆</m:t>
                      </m:r>
                    </m:oMath>
                  </a14:m>
                  <a:r>
                    <a:rPr lang="de-DE" sz="2200" dirty="0">
                      <a:effectLst/>
                    </a:rPr>
                    <a:t> </a:t>
                  </a:r>
                  <a:r>
                    <a:rPr lang="de-DE" sz="2200" dirty="0" err="1">
                      <a:effectLst/>
                    </a:rPr>
                    <a:t>be</a:t>
                  </a:r>
                  <a:r>
                    <a:rPr lang="de-DE" sz="2200" dirty="0">
                      <a:effectLst/>
                    </a:rPr>
                    <a:t> a </a:t>
                  </a:r>
                  <a:r>
                    <a:rPr lang="de-DE" sz="2200" dirty="0" err="1">
                      <a:effectLst/>
                    </a:rPr>
                    <a:t>schematic</a:t>
                  </a:r>
                  <a:r>
                    <a:rPr lang="de-DE" sz="2200" dirty="0">
                      <a:effectLst/>
                    </a:rPr>
                    <a:t> </a:t>
                  </a:r>
                  <a:r>
                    <a:rPr lang="de-DE" sz="2200" dirty="0" err="1">
                      <a:effectLst/>
                    </a:rPr>
                    <a:t>constant</a:t>
                  </a:r>
                  <a:r>
                    <a:rPr lang="de-DE" sz="2200" dirty="0">
                      <a:effectLst/>
                    </a:rPr>
                    <a:t> </a:t>
                  </a:r>
                  <a:r>
                    <a:rPr lang="de-DE" sz="2200" dirty="0" err="1">
                      <a:effectLst/>
                    </a:rPr>
                    <a:t>specification</a:t>
                  </a:r>
                  <a:r>
                    <a:rPr lang="de-DE" sz="2200" dirty="0">
                      <a:effectLst/>
                    </a:rPr>
                    <a:t>.</a:t>
                  </a:r>
                </a:p>
                <a:p>
                  <a:r>
                    <a:rPr lang="de-DE" sz="2200" dirty="0"/>
                    <a:t>The </a:t>
                  </a:r>
                  <a:r>
                    <a:rPr lang="de-DE" sz="2200" dirty="0" err="1"/>
                    <a:t>problem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whether</a:t>
                  </a:r>
                  <a:r>
                    <a:rPr lang="de-DE" sz="2200" dirty="0"/>
                    <a:t>  </a:t>
                  </a:r>
                  <a14:m>
                    <m:oMath xmlns:m="http://schemas.openxmlformats.org/officeDocument/2006/math"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de-DE" sz="2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200" i="1" dirty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  <m:r>
                        <a:rPr lang="de-DE" sz="2200" i="1" dirty="0">
                          <a:latin typeface="Cambria Math" panose="02040503050406030204" pitchFamily="18" charset="0"/>
                        </a:rPr>
                        <m:t> ⊢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is</a:t>
                  </a:r>
                  <a:r>
                    <a:rPr lang="de-DE" sz="2200" dirty="0"/>
                    <a:t> in NP </a:t>
                  </a:r>
                  <a:endParaRPr lang="de-DE" sz="22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1" name="object 20">
                  <a:extLst>
                    <a:ext uri="{FF2B5EF4-FFF2-40B4-BE49-F238E27FC236}">
                      <a16:creationId xmlns:a16="http://schemas.microsoft.com/office/drawing/2014/main" id="{5C56C893-CC2A-5A42-996F-CCE7403CC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763054"/>
                  <a:ext cx="7888588" cy="741909"/>
                </a:xfrm>
                <a:prstGeom prst="rect">
                  <a:avLst/>
                </a:prstGeom>
                <a:blipFill>
                  <a:blip r:embed="rId2"/>
                  <a:stretch>
                    <a:fillRect l="-643" t="-3390" b="-2203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FB2A98B-2D57-6742-8AED-15170D040096}"/>
              </a:ext>
            </a:extLst>
          </p:cNvPr>
          <p:cNvGrpSpPr/>
          <p:nvPr/>
        </p:nvGrpSpPr>
        <p:grpSpPr>
          <a:xfrm>
            <a:off x="486288" y="4742948"/>
            <a:ext cx="7888588" cy="1535131"/>
            <a:chOff x="323528" y="1340768"/>
            <a:chExt cx="7888588" cy="1535131"/>
          </a:xfrm>
        </p:grpSpPr>
        <p:sp>
          <p:nvSpPr>
            <p:cNvPr id="13" name="object 19">
              <a:extLst>
                <a:ext uri="{FF2B5EF4-FFF2-40B4-BE49-F238E27FC236}">
                  <a16:creationId xmlns:a16="http://schemas.microsoft.com/office/drawing/2014/main" id="{951D4CE2-9A53-2048-8A6E-B4AE1020A81D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bject 20">
                  <a:extLst>
                    <a:ext uri="{FF2B5EF4-FFF2-40B4-BE49-F238E27FC236}">
                      <a16:creationId xmlns:a16="http://schemas.microsoft.com/office/drawing/2014/main" id="{46C72F1B-387E-1443-BA12-AB5E9CFE6DFB}"/>
                    </a:ext>
                  </a:extLst>
                </p:cNvPr>
                <p:cNvSpPr txBox="1"/>
                <p:nvPr/>
              </p:nvSpPr>
              <p:spPr>
                <a:xfrm>
                  <a:off x="323528" y="1763054"/>
                  <a:ext cx="7888588" cy="1112845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108000" tIns="64174" rIns="108000" bIns="0" rtlCol="0">
                  <a:spAutoFit/>
                </a:bodyPr>
                <a:lstStyle/>
                <a:p>
                  <a:r>
                    <a:rPr lang="de-DE" sz="2200" dirty="0"/>
                    <a:t>Let </a:t>
                  </a:r>
                  <a14:m>
                    <m:oMath xmlns:m="http://schemas.openxmlformats.org/officeDocument/2006/math">
                      <m:r>
                        <a:rPr lang="de-DE" sz="2200" i="1">
                          <a:latin typeface="Cambria Math" panose="02040503050406030204" pitchFamily="18" charset="0"/>
                        </a:rPr>
                        <m:t>𝐶𝑆</m:t>
                      </m:r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be</a:t>
                  </a:r>
                  <a:r>
                    <a:rPr lang="de-DE" sz="2200" dirty="0"/>
                    <a:t> a </a:t>
                  </a:r>
                  <a:r>
                    <a:rPr lang="de-DE" sz="2200" dirty="0" err="1"/>
                    <a:t>schematically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injective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and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axiomatically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appropriate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constant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specification</a:t>
                  </a:r>
                  <a:r>
                    <a:rPr lang="de-DE" sz="2200" dirty="0"/>
                    <a:t>. The </a:t>
                  </a:r>
                  <a:r>
                    <a:rPr lang="de-DE" sz="2200" dirty="0" err="1"/>
                    <a:t>derivability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problem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for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</a:rPr>
                        <m:t>𝐿</m:t>
                      </m:r>
                      <m:sSub>
                        <m:sSubPr>
                          <m:ctrlPr>
                            <a:rPr lang="de-DE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200" b="0" i="1" smtClean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</m:oMath>
                  </a14:m>
                  <a:r>
                    <a:rPr lang="de-DE" sz="2200" dirty="0">
                      <a:effectLst/>
                    </a:rPr>
                    <a:t> </a:t>
                  </a:r>
                  <a:r>
                    <a:rPr lang="de-DE" sz="2200" dirty="0"/>
                    <a:t>i</a:t>
                  </a:r>
                  <a:r>
                    <a:rPr lang="de-DE" sz="2200" dirty="0">
                      <a:effectLst/>
                    </a:rPr>
                    <a:t>s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sz="22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sz="2200" b="0" i="0" smtClean="0">
                              <a:effectLst/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sz="2200" b="0" i="1" smtClean="0"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sz="2200" b="0" i="1" smtClean="0">
                              <a:effectLst/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bSup>
                      <m:r>
                        <a:rPr lang="de-DE" sz="2200" b="0" i="1" smtClean="0">
                          <a:effectLst/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2200" b="0" i="1" smtClean="0">
                          <a:effectLst/>
                          <a:latin typeface="Cambria Math" panose="02040503050406030204" pitchFamily="18" charset="0"/>
                        </a:rPr>
                        <m:t>𝑐𝑜𝑚𝑝𝑙𝑒𝑡𝑒</m:t>
                      </m:r>
                    </m:oMath>
                  </a14:m>
                  <a:endParaRPr lang="de-DE" sz="22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4" name="object 20">
                  <a:extLst>
                    <a:ext uri="{FF2B5EF4-FFF2-40B4-BE49-F238E27FC236}">
                      <a16:creationId xmlns:a16="http://schemas.microsoft.com/office/drawing/2014/main" id="{46C72F1B-387E-1443-BA12-AB5E9CFE6D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763054"/>
                  <a:ext cx="7888588" cy="1112845"/>
                </a:xfrm>
                <a:prstGeom prst="rect">
                  <a:avLst/>
                </a:prstGeom>
                <a:blipFill>
                  <a:blip r:embed="rId3"/>
                  <a:stretch>
                    <a:fillRect l="-804" t="-1124" b="-1011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7531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79A14-72DC-2B40-A9F5-957EAFDEE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Reminder</a:t>
            </a:r>
            <a:r>
              <a:rPr lang="de-DE" dirty="0"/>
              <a:t>: </a:t>
            </a:r>
            <a:r>
              <a:rPr lang="de-DE" dirty="0" err="1"/>
              <a:t>Polynomical</a:t>
            </a:r>
            <a:r>
              <a:rPr lang="de-DE" dirty="0"/>
              <a:t> </a:t>
            </a:r>
            <a:r>
              <a:rPr lang="de-DE" dirty="0" err="1"/>
              <a:t>Hierarchy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1308D5C-477C-DF44-845A-C12A0807D7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Two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definitions</a:t>
                </a:r>
                <a:r>
                  <a:rPr lang="de-DE" dirty="0"/>
                  <a:t>, </a:t>
                </a:r>
                <a:r>
                  <a:rPr lang="de-DE" dirty="0" err="1"/>
                  <a:t>either</a:t>
                </a:r>
                <a:r>
                  <a:rPr lang="de-DE" dirty="0"/>
                  <a:t> </a:t>
                </a:r>
                <a:r>
                  <a:rPr lang="de-DE" dirty="0" err="1"/>
                  <a:t>based</a:t>
                </a:r>
                <a:r>
                  <a:rPr lang="de-DE" dirty="0"/>
                  <a:t> on </a:t>
                </a:r>
                <a:r>
                  <a:rPr lang="de-DE" dirty="0" err="1"/>
                  <a:t>oracle</a:t>
                </a:r>
                <a:r>
                  <a:rPr lang="de-DE" dirty="0"/>
                  <a:t> </a:t>
                </a:r>
                <a:r>
                  <a:rPr lang="de-DE" dirty="0" err="1"/>
                  <a:t>machines</a:t>
                </a:r>
                <a:r>
                  <a:rPr lang="de-DE" dirty="0"/>
                  <a:t> (</a:t>
                </a:r>
                <a:r>
                  <a:rPr lang="de-DE" dirty="0" err="1"/>
                  <a:t>considered</a:t>
                </a:r>
                <a:r>
                  <a:rPr lang="de-DE" dirty="0"/>
                  <a:t> </a:t>
                </a:r>
                <a:r>
                  <a:rPr lang="de-DE" dirty="0" err="1"/>
                  <a:t>here</a:t>
                </a:r>
                <a:r>
                  <a:rPr lang="de-DE" dirty="0"/>
                  <a:t>) 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quantified</a:t>
                </a:r>
                <a:r>
                  <a:rPr lang="de-DE" dirty="0"/>
                  <a:t> </a:t>
                </a:r>
                <a:r>
                  <a:rPr lang="de-DE" dirty="0" err="1"/>
                  <a:t>boolean</a:t>
                </a:r>
                <a:r>
                  <a:rPr lang="de-DE" dirty="0"/>
                  <a:t> </a:t>
                </a:r>
                <a:r>
                  <a:rPr lang="de-DE" dirty="0" err="1"/>
                  <a:t>formula</a:t>
                </a:r>
                <a:r>
                  <a:rPr lang="de-DE" dirty="0"/>
                  <a:t> </a:t>
                </a:r>
              </a:p>
              <a:p>
                <a:endParaRPr lang="de-DE" dirty="0"/>
              </a:p>
              <a:p>
                <a:r>
                  <a:rPr lang="de-DE" dirty="0" err="1"/>
                  <a:t>How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think</a:t>
                </a:r>
                <a:r>
                  <a:rPr lang="de-DE" dirty="0"/>
                  <a:t> </a:t>
                </a:r>
                <a:r>
                  <a:rPr lang="de-DE" dirty="0" err="1"/>
                  <a:t>about</a:t>
                </a:r>
                <a:r>
                  <a:rPr lang="de-DE" dirty="0"/>
                  <a:t> </a:t>
                </a:r>
                <a:r>
                  <a:rPr lang="de-DE" dirty="0" err="1"/>
                  <a:t>oracles</a:t>
                </a:r>
                <a:r>
                  <a:rPr lang="de-DE" dirty="0"/>
                  <a:t>?</a:t>
                </a:r>
              </a:p>
              <a:p>
                <a:pPr lvl="1"/>
                <a:r>
                  <a:rPr lang="en-US" sz="1800" dirty="0">
                    <a:cs typeface="Calibri" pitchFamily="34" charset="0"/>
                  </a:rPr>
                  <a:t>Think in terms of Turing Machine pseudocode or a </a:t>
                </a:r>
                <a:r>
                  <a:rPr lang="en-US" sz="1800" dirty="0">
                    <a:solidFill>
                      <a:schemeClr val="tx2"/>
                    </a:solidFill>
                    <a:cs typeface="Calibri" pitchFamily="34" charset="0"/>
                  </a:rPr>
                  <a:t>subroutine</a:t>
                </a:r>
                <a:endParaRPr lang="en-US" sz="2000" dirty="0">
                  <a:cs typeface="Calibri" pitchFamily="34" charset="0"/>
                </a:endParaRPr>
              </a:p>
              <a:p>
                <a:pPr lvl="1"/>
                <a:r>
                  <a:rPr lang="en-US" sz="1800" dirty="0">
                    <a:cs typeface="Calibri" pitchFamily="34" charset="0"/>
                  </a:rPr>
                  <a:t>An oracle Turing machine M with oracle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 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𝐵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  </m:t>
                    </m:r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Γ</m:t>
                        </m:r>
                      </m:e>
                      <m:sup>
                        <m:r>
                          <a:rPr lang="de-DE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∗</m:t>
                        </m:r>
                      </m:sup>
                    </m:sSup>
                    <m:r>
                      <a:rPr lang="de-DE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/>
                      </a:rPr>
                      <m:t> </m:t>
                    </m:r>
                  </m:oMath>
                </a14:m>
                <a:r>
                  <a:rPr lang="en-US" sz="1800" dirty="0">
                    <a:cs typeface="Calibri" pitchFamily="34" charset="0"/>
                  </a:rPr>
                  <a:t>lets you include the following kind of branching instructions:</a:t>
                </a:r>
                <a:endParaRPr lang="en-US" sz="2000" dirty="0">
                  <a:cs typeface="Calibri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2000" dirty="0"/>
                  <a:t>“if </a:t>
                </a:r>
                <a14:m>
                  <m:oMath xmlns:m="http://schemas.openxmlformats.org/officeDocument/2006/math"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de-DE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∈ 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then &lt;do something&gt; </a:t>
                </a:r>
                <a:br>
                  <a:rPr lang="en-US" sz="2000" dirty="0"/>
                </a:br>
                <a:r>
                  <a:rPr lang="en-US" sz="2000" dirty="0"/>
                  <a:t>                           else &lt;do something else&gt;”</a:t>
                </a:r>
              </a:p>
              <a:p>
                <a:pPr marL="0" indent="0" algn="ctr">
                  <a:buNone/>
                </a:pPr>
                <a:r>
                  <a:rPr lang="en-US" sz="1600" dirty="0">
                    <a:cs typeface="Calibri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600" dirty="0">
                    <a:cs typeface="Calibri" pitchFamily="34" charset="0"/>
                  </a:rPr>
                  <a:t> is some string defined earlier in pseudocode. </a:t>
                </a:r>
              </a:p>
              <a:p>
                <a:pPr lvl="1"/>
                <a:r>
                  <a:rPr lang="en-US" sz="1800" dirty="0">
                    <a:cs typeface="Calibri" pitchFamily="34" charset="0"/>
                  </a:rPr>
                  <a:t>By definition, the oracle TM </a:t>
                </a:r>
                <a:r>
                  <a:rPr lang="en-US" sz="1800" dirty="0">
                    <a:solidFill>
                      <a:schemeClr val="tx2"/>
                    </a:solidFill>
                    <a:cs typeface="Calibri" pitchFamily="34" charset="0"/>
                  </a:rPr>
                  <a:t>can always check the condition </a:t>
                </a:r>
                <a:r>
                  <a:rPr lang="en-US" sz="1800" dirty="0"/>
                  <a:t>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de-DE" sz="18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8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800" dirty="0"/>
                  <a:t>) </a:t>
                </a:r>
                <a:r>
                  <a:rPr lang="en-US" sz="1800" dirty="0">
                    <a:solidFill>
                      <a:schemeClr val="tx2"/>
                    </a:solidFill>
                    <a:cs typeface="Calibri" pitchFamily="34" charset="0"/>
                  </a:rPr>
                  <a:t>in one step</a:t>
                </a:r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1308D5C-477C-DF44-845A-C12A0807D7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853568-3043-534C-AD45-5996838C0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524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7" name="Text Box 5"/>
          <p:cNvSpPr txBox="1">
            <a:spLocks noChangeArrowheads="1"/>
          </p:cNvSpPr>
          <p:nvPr/>
        </p:nvSpPr>
        <p:spPr bwMode="auto">
          <a:xfrm>
            <a:off x="1131400" y="2230689"/>
            <a:ext cx="6849188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5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50" dirty="0">
              <a:latin typeface="+mn-lt"/>
            </a:endParaRPr>
          </a:p>
          <a:p>
            <a:endParaRPr lang="en-US" sz="2250" dirty="0">
              <a:latin typeface="+mn-lt"/>
            </a:endParaRPr>
          </a:p>
          <a:p>
            <a:endParaRPr lang="en-US" sz="2250" dirty="0">
              <a:latin typeface="+mn-lt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B712A9-4A45-5E4C-8F6E-5EFADCA1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Some Complexity Classes With Oracles</a:t>
            </a:r>
            <a:br>
              <a:rPr lang="en-US" dirty="0">
                <a:solidFill>
                  <a:schemeClr val="tx2"/>
                </a:solidFill>
              </a:rPr>
            </a:b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756186D1-840B-704A-92CB-73D4C005C1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58395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baseline="30000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 =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{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can be decided by some </a:t>
                </a:r>
                <a:r>
                  <a:rPr lang="en-US" sz="2800" i="1" dirty="0"/>
                  <a:t>polynomial-time</a:t>
                </a:r>
                <a:r>
                  <a:rPr lang="en-US" sz="2800" dirty="0"/>
                  <a:t> TM with an oracle for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}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baseline="30000" dirty="0">
                        <a:latin typeface="Cambria Math" panose="02040503050406030204" pitchFamily="18" charset="0"/>
                      </a:rPr>
                      <m:t>𝑆𝐴𝑇</m:t>
                    </m:r>
                    <m:r>
                      <a:rPr lang="en-US" sz="2800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 the class of languages decidable in polynomial time with an oracle for SAT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baseline="30000" dirty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sz="2800" i="1" baseline="30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 the class of languages decidable by </a:t>
                </a:r>
                <a:r>
                  <a:rPr lang="en-US" sz="2800" i="1" dirty="0"/>
                  <a:t>some</a:t>
                </a:r>
                <a:r>
                  <a:rPr lang="en-US" sz="2800" dirty="0"/>
                  <a:t> polynomial-time oracle TM with an oracle for </a:t>
                </a:r>
                <a:r>
                  <a:rPr lang="en-US" sz="2800" i="1" dirty="0"/>
                  <a:t>some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in NP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4" name="Inhaltsplatzhalter 3">
                <a:extLst>
                  <a:ext uri="{FF2B5EF4-FFF2-40B4-BE49-F238E27FC236}">
                    <a16:creationId xmlns:a16="http://schemas.microsoft.com/office/drawing/2014/main" id="{756186D1-840B-704A-92CB-73D4C005C1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583953"/>
              </a:xfrm>
              <a:blipFill>
                <a:blip r:embed="rId3"/>
                <a:stretch>
                  <a:fillRect l="-1389" t="-4000" b="-1808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69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E8652-5AE7-3943-BBFA-EC23E4A69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Wake-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Exercise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8B2B720-A014-1746-89E9-0D2244F6D3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>
                    <a:solidFill>
                      <a:schemeClr val="tx2"/>
                    </a:solidFill>
                  </a:rPr>
                  <a:t>Q: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2800" i="1" baseline="30000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𝑆𝐴𝑇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solidFill>
                          <a:schemeClr val="tx2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 </m:t>
                    </m:r>
                    <m:sSup>
                      <m:sSupPr>
                        <m:ctrlPr>
                          <a:rPr lang="de-DE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de-DE" sz="28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𝑁𝑃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2"/>
                    </a:solidFill>
                    <a:sym typeface="Symbol" pitchFamily="18" charset="2"/>
                  </a:rPr>
                  <a:t>?</a:t>
                </a:r>
              </a:p>
              <a:p>
                <a:r>
                  <a:rPr lang="en-US" sz="2800" dirty="0">
                    <a:solidFill>
                      <a:schemeClr val="tx2"/>
                    </a:solidFill>
                    <a:sym typeface="Symbol" pitchFamily="18" charset="2"/>
                  </a:rPr>
                  <a:t>A: </a:t>
                </a:r>
                <a:r>
                  <a:rPr lang="en-US" sz="2800" dirty="0"/>
                  <a:t>Yes. By definition…</a:t>
                </a:r>
              </a:p>
              <a:p>
                <a:r>
                  <a:rPr lang="en-US" sz="2800" dirty="0"/>
                  <a:t>Q: </a:t>
                </a:r>
                <a:r>
                  <a:rPr lang="en-US" sz="2800" dirty="0">
                    <a:solidFill>
                      <a:schemeClr val="tx2"/>
                    </a:solidFill>
                  </a:rPr>
                  <a:t>Is </a:t>
                </a:r>
                <a:r>
                  <a:rPr lang="en-US" sz="2800" dirty="0">
                    <a:solidFill>
                      <a:schemeClr val="tx2"/>
                    </a:solidFill>
                    <a:sym typeface="Symbol" pitchFamily="18" charset="2"/>
                  </a:rPr>
                  <a:t>P</a:t>
                </a:r>
                <a:r>
                  <a:rPr lang="en-US" sz="2800" baseline="30000" dirty="0">
                    <a:solidFill>
                      <a:schemeClr val="tx2"/>
                    </a:solidFill>
                    <a:sym typeface="Symbol" pitchFamily="18" charset="2"/>
                  </a:rPr>
                  <a:t>NP</a:t>
                </a:r>
                <a:r>
                  <a:rPr lang="en-US" sz="2800" dirty="0">
                    <a:solidFill>
                      <a:schemeClr val="tx2"/>
                    </a:solidFill>
                  </a:rPr>
                  <a:t> </a:t>
                </a:r>
                <a:r>
                  <a:rPr lang="en-US" sz="2800" dirty="0">
                    <a:solidFill>
                      <a:schemeClr val="tx2"/>
                    </a:solidFill>
                    <a:sym typeface="Symbol" pitchFamily="18" charset="2"/>
                  </a:rPr>
                  <a:t> P</a:t>
                </a:r>
                <a:r>
                  <a:rPr lang="en-US" sz="2800" baseline="30000" dirty="0">
                    <a:solidFill>
                      <a:schemeClr val="tx2"/>
                    </a:solidFill>
                    <a:sym typeface="Symbol" pitchFamily="18" charset="2"/>
                  </a:rPr>
                  <a:t>SAT</a:t>
                </a:r>
                <a:r>
                  <a:rPr lang="en-US" sz="2800" dirty="0">
                    <a:solidFill>
                      <a:schemeClr val="tx2"/>
                    </a:solidFill>
                    <a:sym typeface="Symbol" pitchFamily="18" charset="2"/>
                  </a:rPr>
                  <a:t>?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800" dirty="0"/>
                  <a:t>A: Yes! Every NP language can be reduced to SAT!</a:t>
                </a:r>
              </a:p>
              <a:p>
                <a:pPr lvl="1">
                  <a:spcBef>
                    <a:spcPct val="50000"/>
                  </a:spcBef>
                </a:pPr>
                <a:r>
                  <a:rPr lang="en-US" sz="2600" dirty="0">
                    <a:solidFill>
                      <a:schemeClr val="tx1"/>
                    </a:solidFill>
                  </a:rPr>
                  <a:t>For every poly-time TM M with oracle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sz="2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𝑁𝑃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, we can simulate every query z to oracle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by reducing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to a formula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600" dirty="0">
                    <a:solidFill>
                      <a:schemeClr val="tx1"/>
                    </a:solidFill>
                  </a:rPr>
                  <a:t> in poly-time, then asking an oracle for SAT instead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2800" dirty="0">
                  <a:solidFill>
                    <a:schemeClr val="tx2"/>
                  </a:solidFill>
                  <a:sym typeface="Symbol" pitchFamily="18" charset="2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8B2B720-A014-1746-89E9-0D2244F6D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3" t="-1276" r="-108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F0B5915-1B89-3D43-8690-81D33DF6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729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421070-465D-554B-A633-56C2D1C8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Polynomial</a:t>
            </a:r>
            <a:r>
              <a:rPr lang="de-DE" dirty="0"/>
              <a:t> </a:t>
            </a:r>
            <a:r>
              <a:rPr lang="de-DE" dirty="0" err="1"/>
              <a:t>Hierarchy</a:t>
            </a:r>
            <a:r>
              <a:rPr lang="de-DE" dirty="0"/>
              <a:t> (PH)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9924D5-16EE-064A-8E99-342FDC84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DBA7F13-AE60-844D-8E1D-76DA3CDCF98D}"/>
              </a:ext>
            </a:extLst>
          </p:cNvPr>
          <p:cNvGrpSpPr/>
          <p:nvPr/>
        </p:nvGrpSpPr>
        <p:grpSpPr>
          <a:xfrm>
            <a:off x="451521" y="1412777"/>
            <a:ext cx="3976464" cy="2942205"/>
            <a:chOff x="446936" y="2779849"/>
            <a:chExt cx="7909964" cy="3015588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48A969A2-66EE-204B-A7BF-61889FB5CBD9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90688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F06CEE07-9F05-BF4E-A149-FBAA05DF0092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260655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sz="24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effectLst/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de-DE" sz="2400" b="0" i="1" smtClean="0"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de-DE" sz="2400" b="0" i="1" smtClean="0">
                          <a:effectLst/>
                          <a:latin typeface="Cambria Math" panose="02040503050406030204" pitchFamily="18" charset="0"/>
                        </a:rPr>
                        <m:t> ≔</m:t>
                      </m:r>
                      <m:sSubSup>
                        <m:sSubSupPr>
                          <m:ctrlPr>
                            <a:rPr lang="de-DE" sz="24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effectLst/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sz="2400" b="0" i="1" smtClean="0"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de-DE" sz="2400" b="0" i="1" smtClean="0">
                          <a:effectLst/>
                          <a:latin typeface="Cambria Math" panose="02040503050406030204" pitchFamily="18" charset="0"/>
                        </a:rPr>
                        <m:t> ≔</m:t>
                      </m:r>
                      <m:sSubSup>
                        <m:sSubSupPr>
                          <m:ctrlPr>
                            <a:rPr lang="de-DE" sz="2400" b="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effectLst/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sz="2400" b="0" i="1" smtClean="0"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400" b="0" i="1" smtClean="0">
                              <a:effectLst/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de-DE" sz="2400" b="0" i="1" smtClean="0">
                          <a:effectLst/>
                          <a:latin typeface="Cambria Math" panose="02040503050406030204" pitchFamily="18" charset="0"/>
                        </a:rPr>
                        <m:t> ≔</m:t>
                      </m:r>
                      <m:r>
                        <a:rPr lang="de-DE" sz="2400" b="0" i="1" smtClean="0">
                          <a:effectLst/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de-DE" sz="2400" b="0" i="1" smtClean="0"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de-DE" sz="2400" b="0" dirty="0">
                    <a:effectLst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de-DE" sz="2400" i="1" dirty="0">
                    <a:latin typeface="Cambria Math" panose="02040503050406030204" pitchFamily="18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Sup>
                        <m:sSub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sz="240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de-DE" sz="2400" i="1">
                          <a:latin typeface="Cambria Math" panose="02040503050406030204" pitchFamily="18" charset="0"/>
                        </a:rPr>
                        <m:t> ≔</m:t>
                      </m:r>
                      <m:sSup>
                        <m:sSup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sSubSup>
                            <m:sSub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de-DE" sz="2400" b="0" i="0" smtClean="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bSup>
                        </m:sup>
                      </m:sSup>
                    </m:oMath>
                  </a14:m>
                  <a:endParaRPr lang="de-DE" sz="2400" i="1" dirty="0">
                    <a:latin typeface="Cambria Math" panose="02040503050406030204" pitchFamily="18" charset="0"/>
                  </a:endParaRP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de-DE" sz="2400" i="1">
                          <a:latin typeface="Cambria Math" panose="02040503050406030204" pitchFamily="18" charset="0"/>
                        </a:rPr>
                        <m:t> ≔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𝑁𝑃</m:t>
                          </m:r>
                        </m:e>
                        <m:sup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bSup>
                        </m:sup>
                      </m:sSup>
                    </m:oMath>
                  </a14:m>
                  <a:endParaRPr lang="de-DE" sz="24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sz="2400" b="0" i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de-DE" sz="2400" i="1">
                          <a:latin typeface="Cambria Math" panose="02040503050406030204" pitchFamily="18" charset="0"/>
                        </a:rPr>
                        <m:t> ≔</m:t>
                      </m:r>
                      <m:sSup>
                        <m:s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𝑁𝑃</m:t>
                          </m:r>
                        </m:e>
                        <m:sup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de-DE" sz="2400"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p>
                          </m:sSubSup>
                        </m:sup>
                      </m:sSup>
                    </m:oMath>
                  </a14:m>
                  <a:endParaRPr lang="de-DE" sz="2400" dirty="0"/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endParaRPr lang="de-DE" sz="24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F06CEE07-9F05-BF4E-A149-FBAA05DF00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2606556"/>
                </a:xfrm>
                <a:prstGeom prst="rect">
                  <a:avLst/>
                </a:prstGeom>
                <a:blipFill>
                  <a:blip r:embed="rId2"/>
                  <a:stretch>
                    <a:fillRect l="-4473" t="-49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A9BD26F1-F5EC-944F-8E15-6D2E37DD49FC}"/>
              </a:ext>
            </a:extLst>
          </p:cNvPr>
          <p:cNvGrpSpPr/>
          <p:nvPr/>
        </p:nvGrpSpPr>
        <p:grpSpPr>
          <a:xfrm>
            <a:off x="4613593" y="1389569"/>
            <a:ext cx="4417237" cy="4888292"/>
            <a:chOff x="323528" y="1340768"/>
            <a:chExt cx="7888588" cy="4888292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54613BED-E9BF-6543-8DC2-2D291C5950BF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Relations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within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heirarchy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09396DE8-17CF-D540-8A38-7FB9184FACDD}"/>
                </a:ext>
              </a:extLst>
            </p:cNvPr>
            <p:cNvSpPr txBox="1"/>
            <p:nvPr/>
          </p:nvSpPr>
          <p:spPr>
            <a:xfrm>
              <a:off x="323528" y="1763054"/>
              <a:ext cx="7888588" cy="4466006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108000" tIns="64174" rIns="108000" bIns="0" rtlCol="0">
              <a:spAutoFit/>
            </a:bodyPr>
            <a:lstStyle/>
            <a:p>
              <a:endParaRPr lang="de-DE" sz="2200" dirty="0">
                <a:effectLst/>
              </a:endParaRPr>
            </a:p>
            <a:p>
              <a:endParaRPr lang="de-DE" sz="2200" dirty="0"/>
            </a:p>
            <a:p>
              <a:endParaRPr lang="de-DE" sz="2200" dirty="0">
                <a:effectLst/>
              </a:endParaRPr>
            </a:p>
            <a:p>
              <a:endParaRPr lang="de-DE" sz="2200" dirty="0"/>
            </a:p>
            <a:p>
              <a:endParaRPr lang="de-DE" sz="2200" dirty="0">
                <a:effectLst/>
              </a:endParaRPr>
            </a:p>
            <a:p>
              <a:endParaRPr lang="de-DE" sz="2200" dirty="0"/>
            </a:p>
            <a:p>
              <a:endParaRPr lang="de-DE" sz="2200" dirty="0">
                <a:effectLst/>
              </a:endParaRPr>
            </a:p>
            <a:p>
              <a:endParaRPr lang="de-DE" sz="2200" dirty="0"/>
            </a:p>
            <a:p>
              <a:endParaRPr lang="de-DE" sz="2200" dirty="0">
                <a:effectLst/>
              </a:endParaRPr>
            </a:p>
            <a:p>
              <a:endParaRPr lang="de-DE" sz="2200" dirty="0"/>
            </a:p>
            <a:p>
              <a:endParaRPr lang="de-DE" sz="2200" dirty="0">
                <a:effectLst/>
              </a:endParaRPr>
            </a:p>
            <a:p>
              <a:endParaRPr lang="de-DE" sz="2200" dirty="0"/>
            </a:p>
            <a:p>
              <a:endParaRPr lang="de-DE" sz="2200" dirty="0">
                <a:effectLst/>
              </a:endParaRPr>
            </a:p>
          </p:txBody>
        </p: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A39BE9D1-6FEE-F949-A4D2-330FF4A52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9591" y="1811855"/>
            <a:ext cx="3184672" cy="4466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BBDE4EF0-183D-474B-9FA2-047DB02D3A99}"/>
                  </a:ext>
                </a:extLst>
              </p:cNvPr>
              <p:cNvSpPr txBox="1"/>
              <p:nvPr/>
            </p:nvSpPr>
            <p:spPr>
              <a:xfrm>
                <a:off x="426051" y="4492872"/>
                <a:ext cx="3699090" cy="4473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𝑐𝑜𝑁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sSubSup>
                          <m:sSub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𝑐𝑜𝑁</m:t>
                    </m:r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p>
                      </m:sup>
                    </m:sSup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BBDE4EF0-183D-474B-9FA2-047DB02D3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051" y="4492872"/>
                <a:ext cx="3699090" cy="447302"/>
              </a:xfrm>
              <a:prstGeom prst="rect">
                <a:avLst/>
              </a:prstGeom>
              <a:blipFill>
                <a:blip r:embed="rId4"/>
                <a:stretch>
                  <a:fillRect l="-1370" b="-194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F5D38AA-701D-3F42-97DE-E1816490D4A3}"/>
              </a:ext>
            </a:extLst>
          </p:cNvPr>
          <p:cNvGrpSpPr/>
          <p:nvPr/>
        </p:nvGrpSpPr>
        <p:grpSpPr>
          <a:xfrm>
            <a:off x="510227" y="5157192"/>
            <a:ext cx="3530738" cy="873026"/>
            <a:chOff x="323528" y="1340768"/>
            <a:chExt cx="7888588" cy="873026"/>
          </a:xfrm>
        </p:grpSpPr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ADE7DA94-33F4-3648-95C2-F2326F62A56F}"/>
                </a:ext>
              </a:extLst>
            </p:cNvPr>
            <p:cNvSpPr txBox="1"/>
            <p:nvPr/>
          </p:nvSpPr>
          <p:spPr>
            <a:xfrm>
              <a:off x="323528" y="1340768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bject 20">
                  <a:extLst>
                    <a:ext uri="{FF2B5EF4-FFF2-40B4-BE49-F238E27FC236}">
                      <a16:creationId xmlns:a16="http://schemas.microsoft.com/office/drawing/2014/main" id="{F27F0F63-76BC-784F-A37C-5DD8AE5E306A}"/>
                    </a:ext>
                  </a:extLst>
                </p:cNvPr>
                <p:cNvSpPr txBox="1"/>
                <p:nvPr/>
              </p:nvSpPr>
              <p:spPr>
                <a:xfrm>
                  <a:off x="323528" y="1763054"/>
                  <a:ext cx="7888588" cy="450740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108000" tIns="64174" rIns="10800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sz="22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≔⋃</m:t>
                        </m:r>
                        <m:sSubSup>
                          <m:sSubSupPr>
                            <m:ctrlP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de-DE" sz="2200" b="0" i="0" dirty="0" smtClean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2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𝑃𝑆𝑃𝐴𝐶𝐸</m:t>
                        </m:r>
                      </m:oMath>
                    </m:oMathPara>
                  </a14:m>
                  <a:endParaRPr lang="de-DE" sz="2200" dirty="0">
                    <a:effectLst/>
                  </a:endParaRPr>
                </a:p>
              </p:txBody>
            </p:sp>
          </mc:Choice>
          <mc:Fallback xmlns="">
            <p:sp>
              <p:nvSpPr>
                <p:cNvPr id="17" name="object 20">
                  <a:extLst>
                    <a:ext uri="{FF2B5EF4-FFF2-40B4-BE49-F238E27FC236}">
                      <a16:creationId xmlns:a16="http://schemas.microsoft.com/office/drawing/2014/main" id="{F27F0F63-76BC-784F-A37C-5DD8AE5E30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1763054"/>
                  <a:ext cx="7888588" cy="450740"/>
                </a:xfrm>
                <a:prstGeom prst="rect">
                  <a:avLst/>
                </a:prstGeom>
                <a:blipFill>
                  <a:blip r:embed="rId5"/>
                  <a:stretch>
                    <a:fillRect b="-2162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2906D3AF-C7FF-9E4A-AB58-83D6CDEF445A}"/>
              </a:ext>
            </a:extLst>
          </p:cNvPr>
          <p:cNvSpPr txBox="1"/>
          <p:nvPr/>
        </p:nvSpPr>
        <p:spPr>
          <a:xfrm>
            <a:off x="482681" y="6031468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Open:  PH = PSPACE</a:t>
            </a:r>
          </a:p>
        </p:txBody>
      </p:sp>
    </p:spTree>
    <p:extLst>
      <p:ext uri="{BB962C8B-B14F-4D97-AF65-F5344CB8AC3E}">
        <p14:creationId xmlns:p14="http://schemas.microsoft.com/office/powerpoint/2010/main" val="31172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3C74DE2-3B05-1F48-A7D6-FCD9560D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Reconsidering</a:t>
            </a:r>
            <a:r>
              <a:rPr lang="de-DE" dirty="0"/>
              <a:t> </a:t>
            </a:r>
            <a:r>
              <a:rPr lang="de-DE" dirty="0" err="1"/>
              <a:t>Gettier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34E3ADF-270B-2E48-B6CB-1BA210524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47BE54-2A90-4E4B-94C2-34AFDC2E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3416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AA72F-73C8-A847-BEF0-650A9F79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Recap</a:t>
            </a:r>
            <a:r>
              <a:rPr lang="de-DE" dirty="0"/>
              <a:t>: </a:t>
            </a:r>
            <a:r>
              <a:rPr lang="de-DE" dirty="0" err="1"/>
              <a:t>Gettiers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counterexamples</a:t>
            </a:r>
            <a:r>
              <a:rPr lang="de-DE" dirty="0"/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EDCBEF3-8B32-B245-9A8B-A93321DCF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330824" cy="444500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Scenario 1</a:t>
            </a:r>
          </a:p>
          <a:p>
            <a:r>
              <a:rPr lang="de-DE" sz="2000" dirty="0"/>
              <a:t>Smith </a:t>
            </a:r>
            <a:r>
              <a:rPr lang="de-DE" sz="2000" dirty="0" err="1"/>
              <a:t>and</a:t>
            </a:r>
            <a:r>
              <a:rPr lang="de-DE" sz="2000" dirty="0"/>
              <a:t> Jones </a:t>
            </a:r>
            <a:r>
              <a:rPr lang="de-DE" sz="2000" dirty="0" err="1"/>
              <a:t>apply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a </a:t>
            </a:r>
            <a:r>
              <a:rPr lang="de-DE" sz="2000" dirty="0" err="1"/>
              <a:t>job</a:t>
            </a:r>
            <a:endParaRPr lang="de-DE" sz="2000" dirty="0"/>
          </a:p>
          <a:p>
            <a:r>
              <a:rPr lang="de-DE" sz="2000" dirty="0"/>
              <a:t>Smith </a:t>
            </a:r>
            <a:r>
              <a:rPr lang="de-DE" sz="2000" dirty="0" err="1"/>
              <a:t>believes</a:t>
            </a:r>
            <a:r>
              <a:rPr lang="de-DE" sz="2000" dirty="0"/>
              <a:t> (</a:t>
            </a:r>
            <a:r>
              <a:rPr lang="de-DE" sz="2000" dirty="0" err="1"/>
              <a:t>justifiably</a:t>
            </a:r>
            <a:r>
              <a:rPr lang="de-DE" sz="2000" dirty="0"/>
              <a:t>):  </a:t>
            </a:r>
            <a:br>
              <a:rPr lang="de-DE" sz="2000" dirty="0"/>
            </a:br>
            <a:r>
              <a:rPr lang="de-DE" sz="2000" dirty="0"/>
              <a:t>(p) Jones will </a:t>
            </a:r>
            <a:r>
              <a:rPr lang="de-DE" sz="2000" dirty="0" err="1"/>
              <a:t>get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Job &amp;  </a:t>
            </a:r>
            <a:br>
              <a:rPr lang="de-DE" sz="2000" dirty="0"/>
            </a:br>
            <a:r>
              <a:rPr lang="de-DE" sz="2000" dirty="0"/>
              <a:t>      Jones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ten</a:t>
            </a:r>
            <a:r>
              <a:rPr lang="de-DE" sz="2000" dirty="0"/>
              <a:t> </a:t>
            </a:r>
            <a:r>
              <a:rPr lang="de-DE" sz="2000" dirty="0" err="1"/>
              <a:t>coins</a:t>
            </a:r>
            <a:r>
              <a:rPr lang="de-DE" sz="2000" dirty="0"/>
              <a:t> in </a:t>
            </a:r>
            <a:r>
              <a:rPr lang="de-DE" sz="2000" dirty="0" err="1"/>
              <a:t>his</a:t>
            </a:r>
            <a:r>
              <a:rPr lang="de-DE" sz="2000" dirty="0"/>
              <a:t> </a:t>
            </a:r>
            <a:r>
              <a:rPr lang="de-DE" sz="2000" dirty="0" err="1"/>
              <a:t>pocket</a:t>
            </a:r>
            <a:endParaRPr lang="de-DE" sz="2000" dirty="0"/>
          </a:p>
          <a:p>
            <a:r>
              <a:rPr lang="de-DE" sz="2000" dirty="0"/>
              <a:t>Smith </a:t>
            </a:r>
            <a:r>
              <a:rPr lang="de-DE" sz="2000" dirty="0" err="1"/>
              <a:t>believes</a:t>
            </a:r>
            <a:r>
              <a:rPr lang="de-DE" sz="2000" dirty="0"/>
              <a:t> also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entailed</a:t>
            </a:r>
            <a:r>
              <a:rPr lang="de-DE" sz="2000" dirty="0"/>
              <a:t> </a:t>
            </a:r>
            <a:r>
              <a:rPr lang="de-DE" sz="2000" dirty="0" err="1"/>
              <a:t>assertion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/>
              <a:t>(r) The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who</a:t>
            </a:r>
            <a:r>
              <a:rPr lang="de-DE" sz="2000" dirty="0"/>
              <a:t> </a:t>
            </a:r>
            <a:r>
              <a:rPr lang="de-DE" sz="2000" dirty="0" err="1"/>
              <a:t>gets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job</a:t>
            </a:r>
            <a:r>
              <a:rPr lang="de-DE" sz="2000" dirty="0"/>
              <a:t>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ten</a:t>
            </a:r>
            <a:r>
              <a:rPr lang="de-DE" sz="2000" dirty="0"/>
              <a:t> </a:t>
            </a:r>
            <a:r>
              <a:rPr lang="de-DE" sz="2000" dirty="0" err="1"/>
              <a:t>coins</a:t>
            </a:r>
            <a:r>
              <a:rPr lang="de-DE" sz="2000" dirty="0"/>
              <a:t> in </a:t>
            </a:r>
            <a:r>
              <a:rPr lang="de-DE" sz="2000" dirty="0" err="1"/>
              <a:t>his</a:t>
            </a:r>
            <a:r>
              <a:rPr lang="de-DE" sz="2000" dirty="0"/>
              <a:t> </a:t>
            </a:r>
            <a:r>
              <a:rPr lang="de-DE" sz="2000" dirty="0" err="1"/>
              <a:t>pocket</a:t>
            </a:r>
            <a:r>
              <a:rPr lang="de-DE" sz="2000" dirty="0"/>
              <a:t>.  </a:t>
            </a:r>
          </a:p>
          <a:p>
            <a:r>
              <a:rPr lang="de-DE" sz="2000" dirty="0" err="1"/>
              <a:t>Coincidence</a:t>
            </a:r>
            <a:r>
              <a:rPr lang="de-DE" sz="2000" dirty="0"/>
              <a:t> : Smith </a:t>
            </a:r>
            <a:r>
              <a:rPr lang="de-DE" sz="2000" dirty="0" err="1"/>
              <a:t>gets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job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Smith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ten</a:t>
            </a:r>
            <a:r>
              <a:rPr lang="de-DE" sz="2000" dirty="0"/>
              <a:t> </a:t>
            </a:r>
            <a:r>
              <a:rPr lang="de-DE" sz="2000" dirty="0" err="1"/>
              <a:t>coins</a:t>
            </a:r>
            <a:r>
              <a:rPr lang="de-DE" sz="2000" dirty="0"/>
              <a:t> in </a:t>
            </a:r>
            <a:r>
              <a:rPr lang="de-DE" sz="2000" dirty="0" err="1"/>
              <a:t>his</a:t>
            </a:r>
            <a:r>
              <a:rPr lang="de-DE" sz="2000" dirty="0"/>
              <a:t> </a:t>
            </a:r>
            <a:r>
              <a:rPr lang="de-DE" sz="2000" dirty="0" err="1"/>
              <a:t>pocket</a:t>
            </a:r>
            <a:r>
              <a:rPr lang="de-DE" sz="2000" dirty="0"/>
              <a:t>. </a:t>
            </a:r>
          </a:p>
          <a:p>
            <a:r>
              <a:rPr lang="de-DE" sz="2000" dirty="0">
                <a:solidFill>
                  <a:srgbClr val="FF0000"/>
                </a:solidFill>
              </a:rPr>
              <a:t>Smith „</a:t>
            </a:r>
            <a:r>
              <a:rPr lang="de-DE" sz="2000" dirty="0" err="1">
                <a:solidFill>
                  <a:srgbClr val="FF0000"/>
                </a:solidFill>
              </a:rPr>
              <a:t>knew</a:t>
            </a:r>
            <a:r>
              <a:rPr lang="de-DE" sz="2000" dirty="0">
                <a:solidFill>
                  <a:srgbClr val="FF0000"/>
                </a:solidFill>
              </a:rPr>
              <a:t>“ (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>
                <a:solidFill>
                  <a:srgbClr val="FF0000"/>
                </a:solidFill>
              </a:rPr>
              <a:t>) </a:t>
            </a:r>
            <a:r>
              <a:rPr lang="de-DE" sz="2000" dirty="0" err="1">
                <a:solidFill>
                  <a:srgbClr val="FF0000"/>
                </a:solidFill>
              </a:rPr>
              <a:t>only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by</a:t>
            </a:r>
            <a:r>
              <a:rPr lang="de-DE" sz="2000" dirty="0">
                <a:solidFill>
                  <a:srgbClr val="FF0000"/>
                </a:solidFill>
              </a:rPr>
              <a:t>  </a:t>
            </a:r>
            <a:r>
              <a:rPr lang="de-DE" sz="2000" dirty="0" err="1">
                <a:solidFill>
                  <a:srgbClr val="FF0000"/>
                </a:solidFill>
              </a:rPr>
              <a:t>chance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42606B-CA30-5349-B628-4933B3462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3898776" cy="444500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Scenario 2</a:t>
            </a:r>
          </a:p>
          <a:p>
            <a:r>
              <a:rPr lang="de-DE" sz="2000" dirty="0"/>
              <a:t>Smith </a:t>
            </a:r>
            <a:r>
              <a:rPr lang="de-DE" sz="2000" dirty="0" err="1"/>
              <a:t>justifiably</a:t>
            </a:r>
            <a:r>
              <a:rPr lang="de-DE" sz="2000" dirty="0"/>
              <a:t> </a:t>
            </a:r>
            <a:r>
              <a:rPr lang="de-DE" sz="2000" dirty="0" err="1"/>
              <a:t>believes</a:t>
            </a:r>
            <a:br>
              <a:rPr lang="de-DE" sz="2000" dirty="0"/>
            </a:br>
            <a:r>
              <a:rPr lang="de-DE" sz="2000" dirty="0"/>
              <a:t>(p) Jones </a:t>
            </a:r>
            <a:r>
              <a:rPr lang="de-DE" sz="2000" dirty="0" err="1"/>
              <a:t>owns</a:t>
            </a:r>
            <a:r>
              <a:rPr lang="de-DE" sz="2000" dirty="0"/>
              <a:t> a Ford</a:t>
            </a:r>
          </a:p>
          <a:p>
            <a:r>
              <a:rPr lang="de-DE" sz="2000" dirty="0"/>
              <a:t>Smith also </a:t>
            </a:r>
            <a:r>
              <a:rPr lang="de-DE" sz="2000" dirty="0" err="1"/>
              <a:t>believes</a:t>
            </a:r>
            <a:r>
              <a:rPr lang="de-DE" sz="2000" dirty="0"/>
              <a:t> in </a:t>
            </a:r>
            <a:r>
              <a:rPr lang="de-DE" sz="2000" dirty="0" err="1"/>
              <a:t>entailed</a:t>
            </a:r>
            <a:r>
              <a:rPr lang="de-DE" sz="2000" dirty="0"/>
              <a:t> </a:t>
            </a:r>
            <a:r>
              <a:rPr lang="de-DE" sz="2000" dirty="0" err="1"/>
              <a:t>assertion</a:t>
            </a:r>
            <a:endParaRPr lang="de-DE" sz="2000" dirty="0"/>
          </a:p>
          <a:p>
            <a:r>
              <a:rPr lang="de-DE" sz="2000" dirty="0"/>
              <a:t>(</a:t>
            </a:r>
            <a:r>
              <a:rPr lang="de-DE" sz="2000" dirty="0" err="1"/>
              <a:t>r</a:t>
            </a:r>
            <a:r>
              <a:rPr lang="de-DE" sz="2000" dirty="0"/>
              <a:t>) = (p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q</a:t>
            </a:r>
            <a:r>
              <a:rPr lang="de-DE" sz="2000" dirty="0"/>
              <a:t>): Jones </a:t>
            </a:r>
            <a:r>
              <a:rPr lang="de-DE" sz="2000" dirty="0" err="1"/>
              <a:t>owns</a:t>
            </a:r>
            <a:r>
              <a:rPr lang="de-DE" sz="2000" dirty="0"/>
              <a:t> a Ford, </a:t>
            </a:r>
            <a:r>
              <a:rPr lang="de-DE" sz="2000" dirty="0" err="1"/>
              <a:t>or</a:t>
            </a:r>
            <a:r>
              <a:rPr lang="de-DE" sz="2000" dirty="0"/>
              <a:t> Brown </a:t>
            </a:r>
            <a:r>
              <a:rPr lang="de-DE" sz="2000" dirty="0" err="1"/>
              <a:t>lives</a:t>
            </a:r>
            <a:r>
              <a:rPr lang="de-DE" sz="2000" dirty="0"/>
              <a:t> in Barcelona </a:t>
            </a:r>
            <a:br>
              <a:rPr lang="de-DE" sz="2000" dirty="0"/>
            </a:br>
            <a:r>
              <a:rPr lang="de-DE" sz="2000" dirty="0"/>
              <a:t>(</a:t>
            </a:r>
            <a:r>
              <a:rPr lang="de-DE" sz="2000" dirty="0" err="1"/>
              <a:t>Though</a:t>
            </a:r>
            <a:r>
              <a:rPr lang="de-DE" sz="2000" dirty="0"/>
              <a:t> Smith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justification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q</a:t>
            </a:r>
            <a:r>
              <a:rPr lang="de-DE" sz="2000" dirty="0"/>
              <a:t>)</a:t>
            </a:r>
          </a:p>
          <a:p>
            <a:r>
              <a:rPr lang="de-DE" sz="2000" dirty="0" err="1"/>
              <a:t>Coincidence</a:t>
            </a:r>
            <a:r>
              <a:rPr lang="de-DE" sz="2000" dirty="0"/>
              <a:t>: Jones </a:t>
            </a:r>
            <a:r>
              <a:rPr lang="de-DE" sz="2000" dirty="0" err="1"/>
              <a:t>does</a:t>
            </a:r>
            <a:r>
              <a:rPr lang="de-DE" sz="2000" dirty="0"/>
              <a:t> not </a:t>
            </a:r>
            <a:r>
              <a:rPr lang="de-DE" sz="2000" dirty="0" err="1"/>
              <a:t>own</a:t>
            </a:r>
            <a:r>
              <a:rPr lang="de-DE" sz="2000" dirty="0"/>
              <a:t> Ford, but Brown </a:t>
            </a:r>
            <a:r>
              <a:rPr lang="de-DE" sz="2000" dirty="0" err="1"/>
              <a:t>lives</a:t>
            </a:r>
            <a:r>
              <a:rPr lang="de-DE" sz="2000" dirty="0"/>
              <a:t> in Barcelona</a:t>
            </a:r>
          </a:p>
          <a:p>
            <a:r>
              <a:rPr lang="de-DE" sz="2000" dirty="0">
                <a:solidFill>
                  <a:srgbClr val="FF0000"/>
                </a:solidFill>
              </a:rPr>
              <a:t>Smith „</a:t>
            </a:r>
            <a:r>
              <a:rPr lang="de-DE" sz="2000" dirty="0" err="1">
                <a:solidFill>
                  <a:srgbClr val="FF0000"/>
                </a:solidFill>
              </a:rPr>
              <a:t>knew</a:t>
            </a:r>
            <a:r>
              <a:rPr lang="de-DE" sz="2000" dirty="0">
                <a:solidFill>
                  <a:srgbClr val="FF0000"/>
                </a:solidFill>
              </a:rPr>
              <a:t>“ (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>
                <a:solidFill>
                  <a:srgbClr val="FF0000"/>
                </a:solidFill>
              </a:rPr>
              <a:t>)  </a:t>
            </a:r>
            <a:r>
              <a:rPr lang="de-DE" sz="2000" dirty="0" err="1">
                <a:solidFill>
                  <a:srgbClr val="FF0000"/>
                </a:solidFill>
              </a:rPr>
              <a:t>only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by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chance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E599A0-C499-B54D-8453-64F9460C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2F448C-63CC-864D-8A3E-C155AB03360F}"/>
              </a:ext>
            </a:extLst>
          </p:cNvPr>
          <p:cNvSpPr txBox="1"/>
          <p:nvPr/>
        </p:nvSpPr>
        <p:spPr>
          <a:xfrm>
            <a:off x="611560" y="57332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General </a:t>
            </a:r>
            <a:r>
              <a:rPr lang="de-DE" dirty="0" err="1">
                <a:solidFill>
                  <a:srgbClr val="FF0000"/>
                </a:solidFill>
              </a:rPr>
              <a:t>idea</a:t>
            </a:r>
            <a:r>
              <a:rPr lang="de-DE" dirty="0"/>
              <a:t>:   </a:t>
            </a:r>
            <a:r>
              <a:rPr lang="de-DE" dirty="0" err="1"/>
              <a:t>decouple</a:t>
            </a:r>
            <a:r>
              <a:rPr lang="de-DE" dirty="0"/>
              <a:t> </a:t>
            </a:r>
            <a:r>
              <a:rPr lang="de-DE" dirty="0" err="1"/>
              <a:t>justification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truth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propositional </a:t>
            </a:r>
            <a:br>
              <a:rPr lang="de-DE" dirty="0"/>
            </a:br>
            <a:r>
              <a:rPr lang="de-DE" dirty="0"/>
              <a:t>                           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belief</a:t>
            </a:r>
          </a:p>
        </p:txBody>
      </p:sp>
    </p:spTree>
    <p:extLst>
      <p:ext uri="{BB962C8B-B14F-4D97-AF65-F5344CB8AC3E}">
        <p14:creationId xmlns:p14="http://schemas.microsoft.com/office/powerpoint/2010/main" val="10056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71833-EB6D-1840-A79C-7E9083150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Gettier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in </a:t>
            </a:r>
            <a:r>
              <a:rPr lang="de-DE" dirty="0" err="1"/>
              <a:t>Justification</a:t>
            </a:r>
            <a:r>
              <a:rPr lang="de-DE" dirty="0"/>
              <a:t> </a:t>
            </a:r>
            <a:r>
              <a:rPr lang="de-DE" dirty="0" err="1"/>
              <a:t>Logic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64879CE-4FF6-B64D-818B-9EBCC813E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Main </a:t>
            </a:r>
            <a:r>
              <a:rPr lang="de-DE" dirty="0" err="1"/>
              <a:t>intention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justification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(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Artemov</a:t>
            </a:r>
            <a:r>
              <a:rPr lang="de-DE" dirty="0"/>
              <a:t> 08) </a:t>
            </a:r>
            <a:r>
              <a:rPr lang="de-DE" dirty="0" err="1"/>
              <a:t>w.r.t</a:t>
            </a:r>
            <a:r>
              <a:rPr lang="de-DE" dirty="0"/>
              <a:t>. </a:t>
            </a:r>
            <a:r>
              <a:rPr lang="de-DE" dirty="0" err="1"/>
              <a:t>Gettier</a:t>
            </a:r>
            <a:r>
              <a:rPr lang="de-DE" dirty="0"/>
              <a:t> </a:t>
            </a:r>
            <a:r>
              <a:rPr lang="de-DE" dirty="0" err="1"/>
              <a:t>paradoxa</a:t>
            </a:r>
            <a:r>
              <a:rPr lang="de-DE" dirty="0"/>
              <a:t> </a:t>
            </a:r>
          </a:p>
          <a:p>
            <a:r>
              <a:rPr lang="de-DE" dirty="0"/>
              <a:t>Show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Gettier</a:t>
            </a:r>
            <a:r>
              <a:rPr lang="de-DE" dirty="0"/>
              <a:t> </a:t>
            </a:r>
            <a:r>
              <a:rPr lang="de-DE" dirty="0" err="1"/>
              <a:t>reasoning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formally</a:t>
            </a:r>
            <a:r>
              <a:rPr lang="de-DE" dirty="0"/>
              <a:t> </a:t>
            </a:r>
            <a:r>
              <a:rPr lang="de-DE" dirty="0" err="1"/>
              <a:t>correct</a:t>
            </a:r>
            <a:endParaRPr lang="de-DE" dirty="0"/>
          </a:p>
          <a:p>
            <a:r>
              <a:rPr lang="de-DE" dirty="0" err="1"/>
              <a:t>Thereby</a:t>
            </a:r>
            <a:r>
              <a:rPr lang="de-DE" dirty="0"/>
              <a:t> </a:t>
            </a:r>
            <a:r>
              <a:rPr lang="de-DE" dirty="0" err="1"/>
              <a:t>identify</a:t>
            </a:r>
            <a:r>
              <a:rPr lang="de-DE" dirty="0"/>
              <a:t> (</a:t>
            </a:r>
            <a:r>
              <a:rPr lang="de-DE" dirty="0" err="1"/>
              <a:t>logical</a:t>
            </a:r>
            <a:r>
              <a:rPr lang="de-DE" dirty="0"/>
              <a:t>) </a:t>
            </a:r>
            <a:r>
              <a:rPr lang="de-DE" dirty="0" err="1"/>
              <a:t>principles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reasoning</a:t>
            </a:r>
            <a:endParaRPr lang="de-DE" dirty="0"/>
          </a:p>
          <a:p>
            <a:pPr lvl="1"/>
            <a:r>
              <a:rPr lang="de-DE" dirty="0"/>
              <a:t>These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lead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axioms</a:t>
            </a:r>
            <a:r>
              <a:rPr lang="de-DE" dirty="0"/>
              <a:t> in LP  </a:t>
            </a:r>
          </a:p>
          <a:p>
            <a:r>
              <a:rPr lang="de-DE" dirty="0" err="1"/>
              <a:t>Gettier</a:t>
            </a:r>
            <a:r>
              <a:rPr lang="de-DE" dirty="0"/>
              <a:t> </a:t>
            </a:r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inconsistent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Justification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factive</a:t>
            </a:r>
            <a:r>
              <a:rPr lang="de-DE" dirty="0"/>
              <a:t> </a:t>
            </a:r>
            <a:r>
              <a:rPr lang="de-DE" dirty="0" err="1"/>
              <a:t>justifications</a:t>
            </a:r>
            <a:r>
              <a:rPr lang="de-DE" dirty="0"/>
              <a:t> (</a:t>
            </a:r>
            <a:r>
              <a:rPr lang="de-DE" dirty="0" err="1"/>
              <a:t>factivity</a:t>
            </a:r>
            <a:r>
              <a:rPr lang="de-DE" dirty="0"/>
              <a:t> </a:t>
            </a:r>
            <a:r>
              <a:rPr lang="de-DE" dirty="0" err="1"/>
              <a:t>axiom</a:t>
            </a:r>
            <a:r>
              <a:rPr lang="de-DE" dirty="0"/>
              <a:t>)</a:t>
            </a:r>
          </a:p>
          <a:p>
            <a:r>
              <a:rPr lang="de-DE" dirty="0"/>
              <a:t>Can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also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analyzing</a:t>
            </a:r>
            <a:r>
              <a:rPr lang="de-DE" dirty="0"/>
              <a:t> </a:t>
            </a:r>
            <a:r>
              <a:rPr lang="de-DE" dirty="0" err="1"/>
              <a:t>approaches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resolve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paradox: </a:t>
            </a:r>
            <a:br>
              <a:rPr lang="de-DE" dirty="0"/>
            </a:br>
            <a:r>
              <a:rPr lang="de-DE" dirty="0"/>
              <a:t> </a:t>
            </a:r>
            <a:r>
              <a:rPr lang="de-DE" dirty="0" err="1"/>
              <a:t>Justified</a:t>
            </a:r>
            <a:r>
              <a:rPr lang="de-DE" dirty="0"/>
              <a:t> True Belief + 4th </a:t>
            </a:r>
            <a:r>
              <a:rPr lang="de-DE" dirty="0" err="1"/>
              <a:t>Condition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			        (”</a:t>
            </a:r>
            <a:r>
              <a:rPr lang="de-DE" dirty="0" err="1"/>
              <a:t>no</a:t>
            </a:r>
            <a:r>
              <a:rPr lang="de-DE" dirty="0"/>
              <a:t>-</a:t>
            </a:r>
            <a:r>
              <a:rPr lang="de-DE" dirty="0" err="1"/>
              <a:t>Gettier</a:t>
            </a:r>
            <a:r>
              <a:rPr lang="de-DE" dirty="0"/>
              <a:t>-problem </a:t>
            </a:r>
            <a:r>
              <a:rPr lang="de-DE" dirty="0" err="1"/>
              <a:t>condition</a:t>
            </a:r>
            <a:r>
              <a:rPr lang="de-DE" dirty="0"/>
              <a:t>”) 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EE2F4F3-2D7A-E84B-8D49-666FF7CBA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2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C11B78-406B-6846-9892-CD4CD605C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Traditions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073C3E0-0157-2945-B501-F2E6E0A6F6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de-DE" dirty="0"/>
                  <a:t>Modal </a:t>
                </a:r>
                <a:r>
                  <a:rPr lang="de-DE" dirty="0" err="1"/>
                  <a:t>logic</a:t>
                </a:r>
                <a:r>
                  <a:rPr lang="de-DE" dirty="0"/>
                  <a:t> </a:t>
                </a:r>
                <a:r>
                  <a:rPr lang="de-DE" dirty="0" err="1"/>
                  <a:t>adds</a:t>
                </a:r>
                <a:r>
                  <a:rPr lang="de-DE" dirty="0"/>
                  <a:t> a </a:t>
                </a:r>
                <a:r>
                  <a:rPr lang="de-DE" dirty="0" err="1"/>
                  <a:t>new</a:t>
                </a:r>
                <a:r>
                  <a:rPr lang="de-DE" dirty="0"/>
                  <a:t> </a:t>
                </a:r>
                <a:r>
                  <a:rPr lang="de-DE" dirty="0" err="1"/>
                  <a:t>connective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□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language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. </a:t>
                </a:r>
                <a:r>
                  <a:rPr lang="de-DE" dirty="0" err="1"/>
                  <a:t>Two</a:t>
                </a:r>
                <a:r>
                  <a:rPr lang="de-DE" dirty="0"/>
                  <a:t> </a:t>
                </a:r>
                <a:r>
                  <a:rPr lang="de-DE" dirty="0" err="1"/>
                  <a:t>traditions</a:t>
                </a:r>
                <a:r>
                  <a:rPr lang="de-DE" dirty="0"/>
                  <a:t>: </a:t>
                </a:r>
              </a:p>
              <a:p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: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□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means</a:t>
                </a:r>
                <a:r>
                  <a:rPr lang="de-DE" dirty="0"/>
                  <a:t> „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known</a:t>
                </a:r>
                <a:r>
                  <a:rPr lang="de-DE" dirty="0"/>
                  <a:t> / </a:t>
                </a:r>
                <a:r>
                  <a:rPr lang="de-DE" dirty="0" err="1"/>
                  <a:t>believed</a:t>
                </a:r>
                <a:r>
                  <a:rPr lang="de-DE" dirty="0"/>
                  <a:t>“ </a:t>
                </a:r>
              </a:p>
              <a:p>
                <a:r>
                  <a:rPr lang="de-DE" dirty="0"/>
                  <a:t>Proof </a:t>
                </a:r>
                <a:r>
                  <a:rPr lang="de-DE" dirty="0" err="1"/>
                  <a:t>theory</a:t>
                </a:r>
                <a:r>
                  <a:rPr lang="de-DE" dirty="0"/>
                  <a:t>: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□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means</a:t>
                </a:r>
                <a:r>
                  <a:rPr lang="de-DE" dirty="0"/>
                  <a:t> „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provable</a:t>
                </a:r>
                <a:r>
                  <a:rPr lang="de-DE" dirty="0"/>
                  <a:t> in </a:t>
                </a:r>
                <a:r>
                  <a:rPr lang="de-DE" dirty="0" err="1"/>
                  <a:t>system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“ </a:t>
                </a:r>
                <a:endParaRPr lang="de-DE" dirty="0">
                  <a:effectLst/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073C3E0-0157-2945-B501-F2E6E0A6F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19BD39-A984-6242-B8AF-553769EF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62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BB6EE-91CB-AB46-9469-3D66CE72E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Principles</a:t>
            </a:r>
            <a:r>
              <a:rPr lang="de-DE" dirty="0"/>
              <a:t> </a:t>
            </a:r>
            <a:r>
              <a:rPr lang="de-DE" dirty="0" err="1"/>
              <a:t>Involved</a:t>
            </a:r>
            <a:r>
              <a:rPr lang="de-DE" dirty="0"/>
              <a:t> in </a:t>
            </a:r>
            <a:r>
              <a:rPr lang="de-DE" dirty="0" err="1"/>
              <a:t>Gettier</a:t>
            </a:r>
            <a:r>
              <a:rPr lang="de-DE" dirty="0"/>
              <a:t> </a:t>
            </a:r>
            <a:r>
              <a:rPr lang="de-DE" dirty="0" err="1"/>
              <a:t>Examples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BEB8929-84A9-5747-9843-15DAA641FF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Gettier </a:t>
                </a:r>
                <a:r>
                  <a:rPr lang="de-DE" dirty="0" err="1"/>
                  <a:t>uses</a:t>
                </a:r>
                <a:r>
                  <a:rPr lang="de-DE" dirty="0"/>
                  <a:t> a </a:t>
                </a:r>
                <a:r>
                  <a:rPr lang="de-DE" dirty="0" err="1"/>
                  <a:t>version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closure</a:t>
                </a:r>
                <a:r>
                  <a:rPr lang="de-DE" dirty="0"/>
                  <a:t> </a:t>
                </a:r>
                <a:r>
                  <a:rPr lang="de-DE" dirty="0" err="1"/>
                  <a:t>principle</a:t>
                </a:r>
                <a:r>
                  <a:rPr lang="de-DE" dirty="0"/>
                  <a:t>, </a:t>
                </a:r>
                <a:r>
                  <a:rPr lang="de-DE" dirty="0" err="1"/>
                  <a:t>closure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justification</a:t>
                </a:r>
                <a:r>
                  <a:rPr lang="de-DE" dirty="0"/>
                  <a:t> </a:t>
                </a:r>
                <a:r>
                  <a:rPr lang="de-DE" dirty="0" err="1"/>
                  <a:t>under</a:t>
                </a:r>
                <a:r>
                  <a:rPr lang="de-DE" dirty="0"/>
                  <a:t> </a:t>
                </a:r>
                <a:r>
                  <a:rPr lang="de-DE" dirty="0" err="1"/>
                  <a:t>logical</a:t>
                </a:r>
                <a:r>
                  <a:rPr lang="de-DE" dirty="0"/>
                  <a:t> </a:t>
                </a:r>
                <a:r>
                  <a:rPr lang="de-DE" dirty="0" err="1"/>
                  <a:t>consequence</a:t>
                </a:r>
                <a:r>
                  <a:rPr lang="de-DE" dirty="0"/>
                  <a:t>: 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r>
                  <a:rPr lang="de-DE" dirty="0"/>
                  <a:t>Holds </a:t>
                </a: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:r>
                  <a:rPr lang="de-DE" dirty="0" err="1"/>
                  <a:t>justification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 </a:t>
                </a:r>
                <a:r>
                  <a:rPr lang="de-DE" dirty="0" err="1"/>
                  <a:t>systems</a:t>
                </a:r>
                <a:r>
                  <a:rPr lang="de-DE" dirty="0"/>
                  <a:t> due </a:t>
                </a:r>
                <a:r>
                  <a:rPr lang="de-DE" dirty="0" err="1"/>
                  <a:t>to</a:t>
                </a:r>
                <a:endParaRPr lang="de-DE" dirty="0"/>
              </a:p>
              <a:p>
                <a:pPr lvl="1"/>
                <a:r>
                  <a:rPr lang="de-DE" dirty="0" err="1"/>
                  <a:t>Internalization</a:t>
                </a:r>
                <a:r>
                  <a:rPr lang="de-DE" dirty="0"/>
                  <a:t>: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⊢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:r>
                  <a:rPr lang="de-DE" dirty="0" err="1"/>
                  <a:t>there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 t such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⊢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dirty="0"/>
                  <a:t> </a:t>
                </a:r>
              </a:p>
              <a:p>
                <a:pPr lvl="1"/>
                <a:r>
                  <a:rPr lang="de-DE" dirty="0" err="1"/>
                  <a:t>Application</a:t>
                </a:r>
                <a:r>
                  <a:rPr lang="de-DE" dirty="0"/>
                  <a:t> </a:t>
                </a:r>
                <a:r>
                  <a:rPr lang="de-DE" dirty="0" err="1"/>
                  <a:t>axiom</a:t>
                </a:r>
                <a:r>
                  <a:rPr lang="de-DE" dirty="0"/>
                  <a:t>:</a:t>
                </a:r>
                <a14:m>
                  <m:oMath xmlns:m="http://schemas.openxmlformats.org/officeDocument/2006/math">
                    <m:r>
                      <a:rPr lang="de-DE" b="0" i="0" spc="-10" smtClean="0">
                        <a:latin typeface="Cambria Math" panose="02040503050406030204" pitchFamily="18" charset="0"/>
                        <a:cs typeface="Tahoma"/>
                      </a:rPr>
                      <m:t>  </m:t>
                    </m:r>
                    <m:r>
                      <a:rPr lang="de-DE" i="1" spc="-10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i="1" spc="-10">
                        <a:latin typeface="Cambria Math" panose="02040503050406030204" pitchFamily="18" charset="0"/>
                        <a:cs typeface="Tahoma"/>
                      </a:rPr>
                      <m:t>:</m:t>
                    </m:r>
                    <m:d>
                      <m:dPr>
                        <m:ctrlP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  <m:t>𝐴</m:t>
                        </m:r>
                        <m: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  <m:t>→</m:t>
                        </m:r>
                        <m: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  <m:t>𝐵</m:t>
                        </m:r>
                      </m:e>
                    </m:d>
                    <m:r>
                      <a:rPr lang="de-DE" i="1" spc="-10">
                        <a:latin typeface="Cambria Math" panose="02040503050406030204" pitchFamily="18" charset="0"/>
                        <a:cs typeface="Tahoma"/>
                      </a:rPr>
                      <m:t>→</m:t>
                    </m:r>
                    <m:d>
                      <m:dPr>
                        <m:ctrlP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  <m:t>𝑠</m:t>
                        </m:r>
                        <m: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  <m:t>:</m:t>
                        </m:r>
                        <m: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  <m:t>𝐴</m:t>
                        </m:r>
                        <m: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  <m:t>→</m:t>
                        </m:r>
                        <m:d>
                          <m:dPr>
                            <m:ctrlPr>
                              <a:rPr lang="de-DE" i="1" spc="-1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dPr>
                          <m:e>
                            <m:r>
                              <a:rPr lang="de-DE" i="1" spc="-10">
                                <a:latin typeface="Cambria Math" panose="02040503050406030204" pitchFamily="18" charset="0"/>
                                <a:cs typeface="Tahoma"/>
                              </a:rPr>
                              <m:t>𝑡</m:t>
                            </m:r>
                            <m:r>
                              <a:rPr lang="de-DE" i="1" spc="-10">
                                <a:latin typeface="Cambria Math" panose="02040503050406030204" pitchFamily="18" charset="0"/>
                                <a:cs typeface="Tahoma"/>
                              </a:rPr>
                              <m:t>⋅ </m:t>
                            </m:r>
                            <m:r>
                              <a:rPr lang="de-DE" i="1" spc="-10">
                                <a:latin typeface="Cambria Math" panose="02040503050406030204" pitchFamily="18" charset="0"/>
                                <a:cs typeface="Tahoma"/>
                              </a:rPr>
                              <m:t>𝑠</m:t>
                            </m:r>
                          </m:e>
                        </m:d>
                        <m: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  <m:t>:</m:t>
                        </m:r>
                        <m:r>
                          <a:rPr lang="de-DE" i="1" spc="-10">
                            <a:latin typeface="Cambria Math" panose="02040503050406030204" pitchFamily="18" charset="0"/>
                            <a:cs typeface="Tahoma"/>
                          </a:rPr>
                          <m:t>𝐵</m:t>
                        </m:r>
                      </m:e>
                    </m:d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Modus </a:t>
                </a:r>
                <a:r>
                  <a:rPr lang="de-DE" dirty="0" err="1"/>
                  <a:t>ponens</a:t>
                </a:r>
                <a:r>
                  <a:rPr lang="de-DE" dirty="0"/>
                  <a:t> </a:t>
                </a:r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BEB8929-84A9-5747-9843-15DAA641FF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123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9733FA-3C3E-BF4C-8A29-C4106A2DC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41A8F7E2-7627-434C-9A20-4C27A72DA3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270416"/>
                  </p:ext>
                </p:extLst>
              </p:nvPr>
            </p:nvGraphicFramePr>
            <p:xfrm>
              <a:off x="910705" y="2305129"/>
              <a:ext cx="7344816" cy="12521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349450812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4287808747"/>
                        </a:ext>
                      </a:extLst>
                    </a:gridCol>
                  </a:tblGrid>
                  <a:tr h="301627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If</a:t>
                          </a:r>
                          <a:r>
                            <a:rPr lang="de-DE" dirty="0"/>
                            <a:t> Smith </a:t>
                          </a:r>
                          <a:r>
                            <a:rPr lang="de-DE" dirty="0" err="1"/>
                            <a:t>is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justified</a:t>
                          </a:r>
                          <a:r>
                            <a:rPr lang="de-DE" dirty="0"/>
                            <a:t> in </a:t>
                          </a:r>
                          <a:r>
                            <a:rPr lang="de-DE" dirty="0" err="1"/>
                            <a:t>believing</a:t>
                          </a:r>
                          <a:r>
                            <a:rPr lang="de-DE" dirty="0"/>
                            <a:t>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For </a:t>
                          </a:r>
                          <a:r>
                            <a:rPr lang="de-DE" dirty="0" err="1"/>
                            <a:t>some</a:t>
                          </a:r>
                          <a:r>
                            <a:rPr lang="de-DE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8541375"/>
                      </a:ext>
                    </a:extLst>
                  </a:tr>
                  <a:tr h="301627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and</a:t>
                          </a:r>
                          <a:r>
                            <a:rPr lang="de-DE" dirty="0"/>
                            <a:t> Smith </a:t>
                          </a:r>
                          <a:r>
                            <a:rPr lang="de-DE" dirty="0" err="1"/>
                            <a:t>deduces</a:t>
                          </a:r>
                          <a:r>
                            <a:rPr lang="de-DE" dirty="0"/>
                            <a:t> Q </a:t>
                          </a:r>
                          <a:r>
                            <a:rPr lang="de-DE" dirty="0" err="1"/>
                            <a:t>from</a:t>
                          </a:r>
                          <a:r>
                            <a:rPr lang="de-DE" dirty="0"/>
                            <a:t> 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 → </m:t>
                              </m:r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oMath>
                          </a14:m>
                          <a:r>
                            <a:rPr lang="de-DE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3001240"/>
                      </a:ext>
                    </a:extLst>
                  </a:tr>
                  <a:tr h="520617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Then</a:t>
                          </a:r>
                          <a:r>
                            <a:rPr lang="de-DE" dirty="0"/>
                            <a:t> Smith </a:t>
                          </a:r>
                          <a:r>
                            <a:rPr lang="de-DE" dirty="0" err="1"/>
                            <a:t>is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justified</a:t>
                          </a:r>
                          <a:r>
                            <a:rPr lang="de-DE" dirty="0"/>
                            <a:t> in </a:t>
                          </a:r>
                          <a:r>
                            <a:rPr lang="de-DE" dirty="0" err="1"/>
                            <a:t>believing</a:t>
                          </a:r>
                          <a:r>
                            <a:rPr lang="de-DE" dirty="0"/>
                            <a:t>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/>
                            <a:t>For </a:t>
                          </a:r>
                          <a:r>
                            <a:rPr lang="de-DE" dirty="0" err="1"/>
                            <a:t>some</a:t>
                          </a:r>
                          <a:r>
                            <a:rPr lang="de-DE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i="1" dirty="0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oMath>
                          </a14:m>
                          <a:endParaRPr lang="de-DE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5442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41A8F7E2-7627-434C-9A20-4C27A72DA3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270416"/>
                  </p:ext>
                </p:extLst>
              </p:nvPr>
            </p:nvGraphicFramePr>
            <p:xfrm>
              <a:off x="910705" y="2305129"/>
              <a:ext cx="7344816" cy="12521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672408">
                      <a:extLst>
                        <a:ext uri="{9D8B030D-6E8A-4147-A177-3AD203B41FA5}">
                          <a16:colId xmlns:a16="http://schemas.microsoft.com/office/drawing/2014/main" val="1349450812"/>
                        </a:ext>
                      </a:extLst>
                    </a:gridCol>
                    <a:gridCol w="3672408">
                      <a:extLst>
                        <a:ext uri="{9D8B030D-6E8A-4147-A177-3AD203B41FA5}">
                          <a16:colId xmlns:a16="http://schemas.microsoft.com/office/drawing/2014/main" val="4287808747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If</a:t>
                          </a:r>
                          <a:r>
                            <a:rPr lang="de-DE" dirty="0"/>
                            <a:t> Smith </a:t>
                          </a:r>
                          <a:r>
                            <a:rPr lang="de-DE" dirty="0" err="1"/>
                            <a:t>is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justified</a:t>
                          </a:r>
                          <a:r>
                            <a:rPr lang="de-DE" dirty="0"/>
                            <a:t> in </a:t>
                          </a:r>
                          <a:r>
                            <a:rPr lang="de-DE" dirty="0" err="1"/>
                            <a:t>believing</a:t>
                          </a:r>
                          <a:r>
                            <a:rPr lang="de-DE" dirty="0"/>
                            <a:t>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897" r="-345" b="-2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85413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and</a:t>
                          </a:r>
                          <a:r>
                            <a:rPr lang="de-DE" dirty="0"/>
                            <a:t> Smith </a:t>
                          </a:r>
                          <a:r>
                            <a:rPr lang="de-DE" dirty="0" err="1"/>
                            <a:t>deduces</a:t>
                          </a:r>
                          <a:r>
                            <a:rPr lang="de-DE" dirty="0"/>
                            <a:t> Q </a:t>
                          </a:r>
                          <a:r>
                            <a:rPr lang="de-DE" dirty="0" err="1"/>
                            <a:t>from</a:t>
                          </a:r>
                          <a:r>
                            <a:rPr lang="de-DE" dirty="0"/>
                            <a:t> 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6897" r="-345" b="-1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3001240"/>
                      </a:ext>
                    </a:extLst>
                  </a:tr>
                  <a:tr h="520617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Then</a:t>
                          </a:r>
                          <a:r>
                            <a:rPr lang="de-DE" dirty="0"/>
                            <a:t> Smith </a:t>
                          </a:r>
                          <a:r>
                            <a:rPr lang="de-DE" dirty="0" err="1"/>
                            <a:t>is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justified</a:t>
                          </a:r>
                          <a:r>
                            <a:rPr lang="de-DE" dirty="0"/>
                            <a:t> in </a:t>
                          </a:r>
                          <a:r>
                            <a:rPr lang="de-DE" dirty="0" err="1"/>
                            <a:t>believing</a:t>
                          </a:r>
                          <a:r>
                            <a:rPr lang="de-DE" dirty="0"/>
                            <a:t>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42857" r="-345" b="-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5442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68506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FE36DDEB-A6E4-2842-B627-88F0964287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Goldman‘s </a:t>
                </a:r>
                <a:r>
                  <a:rPr lang="de-DE" dirty="0" err="1"/>
                  <a:t>reliabilism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Factivity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FE36DDEB-A6E4-2842-B627-88F0964287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0959EE6-9230-A846-9B25-551D75054B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Goldman (1967) </a:t>
                </a:r>
                <a:r>
                  <a:rPr lang="de-DE" dirty="0" err="1"/>
                  <a:t>offered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fourth</a:t>
                </a:r>
                <a:r>
                  <a:rPr lang="de-DE" dirty="0"/>
                  <a:t> </a:t>
                </a:r>
                <a:r>
                  <a:rPr lang="de-DE" dirty="0" err="1"/>
                  <a:t>condition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be</a:t>
                </a:r>
                <a:r>
                  <a:rPr lang="de-DE" dirty="0"/>
                  <a:t> </a:t>
                </a:r>
                <a:r>
                  <a:rPr lang="de-DE" dirty="0" err="1"/>
                  <a:t>added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Justified</a:t>
                </a:r>
                <a:r>
                  <a:rPr lang="de-DE" dirty="0"/>
                  <a:t> True Belief </a:t>
                </a:r>
                <a:r>
                  <a:rPr lang="de-DE" dirty="0" err="1"/>
                  <a:t>definition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knowledge</a:t>
                </a:r>
                <a:r>
                  <a:rPr lang="de-DE" dirty="0"/>
                  <a:t>, </a:t>
                </a:r>
                <a:r>
                  <a:rPr lang="de-DE" dirty="0" err="1"/>
                  <a:t>according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</a:t>
                </a:r>
                <a:r>
                  <a:rPr lang="de-DE" dirty="0" err="1"/>
                  <a:t>which</a:t>
                </a:r>
                <a:r>
                  <a:rPr lang="de-DE" dirty="0"/>
                  <a:t>: </a:t>
                </a:r>
              </a:p>
              <a:p>
                <a:r>
                  <a:rPr lang="de-DE" i="1" dirty="0"/>
                  <a:t>”A </a:t>
                </a:r>
                <a:r>
                  <a:rPr lang="de-DE" i="1" dirty="0" err="1"/>
                  <a:t>subjects</a:t>
                </a:r>
                <a:r>
                  <a:rPr lang="de-DE" i="1" dirty="0"/>
                  <a:t> belief </a:t>
                </a:r>
                <a:r>
                  <a:rPr lang="de-DE" i="1" dirty="0" err="1"/>
                  <a:t>is</a:t>
                </a:r>
                <a:r>
                  <a:rPr lang="de-DE" i="1" dirty="0"/>
                  <a:t> </a:t>
                </a:r>
                <a:r>
                  <a:rPr lang="de-DE" i="1" dirty="0" err="1"/>
                  <a:t>justified</a:t>
                </a:r>
                <a:r>
                  <a:rPr lang="de-DE" i="1" dirty="0"/>
                  <a:t> </a:t>
                </a:r>
                <a:r>
                  <a:rPr lang="de-DE" i="1" dirty="0" err="1"/>
                  <a:t>only</a:t>
                </a:r>
                <a:r>
                  <a:rPr lang="de-DE" i="1" dirty="0"/>
                  <a:t> </a:t>
                </a:r>
                <a:r>
                  <a:rPr lang="de-DE" i="1" dirty="0" err="1"/>
                  <a:t>if</a:t>
                </a:r>
                <a:r>
                  <a:rPr lang="de-DE" i="1" dirty="0"/>
                  <a:t> </a:t>
                </a:r>
                <a:r>
                  <a:rPr lang="de-DE" i="1" dirty="0" err="1"/>
                  <a:t>the</a:t>
                </a:r>
                <a:r>
                  <a:rPr lang="de-DE" i="1" dirty="0"/>
                  <a:t> </a:t>
                </a:r>
                <a:r>
                  <a:rPr lang="de-DE" i="1" dirty="0" err="1"/>
                  <a:t>truth</a:t>
                </a:r>
                <a:r>
                  <a:rPr lang="de-DE" i="1" dirty="0"/>
                  <a:t> </a:t>
                </a:r>
                <a:r>
                  <a:rPr lang="de-DE" i="1" dirty="0" err="1"/>
                  <a:t>of</a:t>
                </a:r>
                <a:r>
                  <a:rPr lang="de-DE" i="1" dirty="0"/>
                  <a:t> a belief </a:t>
                </a:r>
                <a:r>
                  <a:rPr lang="de-DE" i="1" dirty="0" err="1"/>
                  <a:t>has</a:t>
                </a:r>
                <a:r>
                  <a:rPr lang="de-DE" i="1" dirty="0"/>
                  <a:t> </a:t>
                </a:r>
                <a:r>
                  <a:rPr lang="de-DE" i="1" dirty="0" err="1"/>
                  <a:t>caused</a:t>
                </a:r>
                <a:r>
                  <a:rPr lang="de-DE" i="1" dirty="0"/>
                  <a:t> </a:t>
                </a:r>
                <a:r>
                  <a:rPr lang="de-DE" i="1" dirty="0" err="1"/>
                  <a:t>the</a:t>
                </a:r>
                <a:r>
                  <a:rPr lang="de-DE" i="1" dirty="0"/>
                  <a:t> </a:t>
                </a:r>
                <a:r>
                  <a:rPr lang="de-DE" i="1" dirty="0" err="1"/>
                  <a:t>subject</a:t>
                </a:r>
                <a:r>
                  <a:rPr lang="de-DE" i="1" dirty="0"/>
                  <a:t> </a:t>
                </a:r>
                <a:r>
                  <a:rPr lang="de-DE" i="1" dirty="0" err="1"/>
                  <a:t>to</a:t>
                </a:r>
                <a:r>
                  <a:rPr lang="de-DE" i="1" dirty="0"/>
                  <a:t> </a:t>
                </a:r>
                <a:r>
                  <a:rPr lang="de-DE" i="1" dirty="0" err="1"/>
                  <a:t>have</a:t>
                </a:r>
                <a:r>
                  <a:rPr lang="de-DE" i="1" dirty="0"/>
                  <a:t> </a:t>
                </a:r>
                <a:r>
                  <a:rPr lang="de-DE" i="1" dirty="0" err="1"/>
                  <a:t>that</a:t>
                </a:r>
                <a:r>
                  <a:rPr lang="de-DE" i="1" dirty="0"/>
                  <a:t> belief, </a:t>
                </a:r>
                <a:r>
                  <a:rPr lang="de-DE" i="1" dirty="0" err="1"/>
                  <a:t>and</a:t>
                </a:r>
                <a:r>
                  <a:rPr lang="de-DE" i="1" dirty="0"/>
                  <a:t> </a:t>
                </a:r>
                <a:r>
                  <a:rPr lang="de-DE" i="1" dirty="0" err="1"/>
                  <a:t>for</a:t>
                </a:r>
                <a:r>
                  <a:rPr lang="de-DE" i="1" dirty="0"/>
                  <a:t> a </a:t>
                </a:r>
                <a:r>
                  <a:rPr lang="de-DE" i="1" dirty="0" err="1"/>
                  <a:t>justified</a:t>
                </a:r>
                <a:r>
                  <a:rPr lang="de-DE" i="1" dirty="0"/>
                  <a:t> </a:t>
                </a:r>
                <a:r>
                  <a:rPr lang="de-DE" i="1" dirty="0" err="1"/>
                  <a:t>true</a:t>
                </a:r>
                <a:r>
                  <a:rPr lang="de-DE" i="1" dirty="0"/>
                  <a:t> belief </a:t>
                </a:r>
                <a:r>
                  <a:rPr lang="de-DE" i="1" dirty="0" err="1"/>
                  <a:t>to</a:t>
                </a:r>
                <a:r>
                  <a:rPr lang="de-DE" i="1" dirty="0"/>
                  <a:t> </a:t>
                </a:r>
                <a:r>
                  <a:rPr lang="de-DE" i="1" dirty="0" err="1"/>
                  <a:t>count</a:t>
                </a:r>
                <a:r>
                  <a:rPr lang="de-DE" i="1" dirty="0"/>
                  <a:t> </a:t>
                </a:r>
                <a:r>
                  <a:rPr lang="de-DE" i="1" dirty="0" err="1"/>
                  <a:t>as</a:t>
                </a:r>
                <a:r>
                  <a:rPr lang="de-DE" i="1" dirty="0"/>
                  <a:t> </a:t>
                </a:r>
                <a:r>
                  <a:rPr lang="de-DE" i="1" dirty="0" err="1"/>
                  <a:t>knowledge</a:t>
                </a:r>
                <a:r>
                  <a:rPr lang="de-DE" i="1" dirty="0"/>
                  <a:t>, </a:t>
                </a:r>
                <a:r>
                  <a:rPr lang="de-DE" i="1" dirty="0" err="1"/>
                  <a:t>the</a:t>
                </a:r>
                <a:r>
                  <a:rPr lang="de-DE" i="1" dirty="0"/>
                  <a:t> </a:t>
                </a:r>
                <a:r>
                  <a:rPr lang="de-DE" i="1" dirty="0" err="1"/>
                  <a:t>subject</a:t>
                </a:r>
                <a:r>
                  <a:rPr lang="de-DE" i="1" dirty="0"/>
                  <a:t> must also </a:t>
                </a:r>
                <a:r>
                  <a:rPr lang="de-DE" i="1" dirty="0" err="1"/>
                  <a:t>be</a:t>
                </a:r>
                <a:r>
                  <a:rPr lang="de-DE" i="1" dirty="0"/>
                  <a:t> </a:t>
                </a:r>
                <a:r>
                  <a:rPr lang="de-DE" i="1" dirty="0" err="1"/>
                  <a:t>able</a:t>
                </a:r>
                <a:r>
                  <a:rPr lang="de-DE" i="1" dirty="0"/>
                  <a:t> </a:t>
                </a:r>
                <a:r>
                  <a:rPr lang="de-DE" i="1" dirty="0" err="1"/>
                  <a:t>to</a:t>
                </a:r>
                <a:r>
                  <a:rPr lang="de-DE" i="1" dirty="0"/>
                  <a:t> </a:t>
                </a:r>
                <a:r>
                  <a:rPr lang="de-DE" i="1" dirty="0" err="1"/>
                  <a:t>correctly</a:t>
                </a:r>
                <a:r>
                  <a:rPr lang="de-DE" i="1" dirty="0"/>
                  <a:t> </a:t>
                </a:r>
                <a:r>
                  <a:rPr lang="de-DE" i="1" dirty="0" err="1"/>
                  <a:t>reconstruct</a:t>
                </a:r>
                <a:r>
                  <a:rPr lang="de-DE" i="1" dirty="0"/>
                  <a:t> (</a:t>
                </a:r>
                <a:r>
                  <a:rPr lang="de-DE" i="1" dirty="0" err="1"/>
                  <a:t>mentally</a:t>
                </a:r>
                <a:r>
                  <a:rPr lang="de-DE" i="1" dirty="0"/>
                  <a:t>) </a:t>
                </a:r>
                <a:r>
                  <a:rPr lang="de-DE" i="1" dirty="0" err="1"/>
                  <a:t>that</a:t>
                </a:r>
                <a:r>
                  <a:rPr lang="de-DE" i="1" dirty="0"/>
                  <a:t> </a:t>
                </a:r>
                <a:r>
                  <a:rPr lang="de-DE" i="1" dirty="0" err="1"/>
                  <a:t>causal</a:t>
                </a:r>
                <a:r>
                  <a:rPr lang="de-DE" i="1" dirty="0"/>
                  <a:t> </a:t>
                </a:r>
                <a:r>
                  <a:rPr lang="de-DE" i="1" dirty="0" err="1"/>
                  <a:t>chain</a:t>
                </a:r>
                <a:r>
                  <a:rPr lang="de-DE" i="1" dirty="0"/>
                  <a:t>.” </a:t>
                </a:r>
              </a:p>
              <a:p>
                <a:r>
                  <a:rPr lang="de-DE" dirty="0"/>
                  <a:t>A </a:t>
                </a:r>
                <a:r>
                  <a:rPr lang="de-DE" dirty="0" err="1"/>
                  <a:t>situation</a:t>
                </a:r>
                <a:r>
                  <a:rPr lang="de-DE" dirty="0"/>
                  <a:t> t </a:t>
                </a:r>
                <a:r>
                  <a:rPr lang="de-DE" dirty="0" err="1"/>
                  <a:t>justifies</a:t>
                </a:r>
                <a:r>
                  <a:rPr lang="de-DE" dirty="0"/>
                  <a:t> F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t </a:t>
                </a:r>
                <a:r>
                  <a:rPr lang="de-DE" dirty="0" err="1"/>
                  <a:t>only</a:t>
                </a:r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:r>
                  <a:rPr lang="de-DE" dirty="0"/>
                  <a:t> F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,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:r>
                  <a:rPr lang="de-DE" dirty="0" err="1"/>
                  <a:t>provides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Factivity</a:t>
                </a:r>
                <a:r>
                  <a:rPr lang="de-DE" dirty="0"/>
                  <a:t> Axiom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knowledge-producing</a:t>
                </a:r>
                <a:r>
                  <a:rPr lang="de-DE" dirty="0"/>
                  <a:t> </a:t>
                </a:r>
                <a:r>
                  <a:rPr lang="de-DE" dirty="0" err="1"/>
                  <a:t>justifications</a:t>
                </a:r>
                <a:r>
                  <a:rPr lang="de-DE" dirty="0"/>
                  <a:t>: </a:t>
                </a:r>
              </a:p>
              <a:p>
                <a:r>
                  <a:rPr lang="de-DE" dirty="0" err="1"/>
                  <a:t>Factivity</a:t>
                </a:r>
                <a:r>
                  <a:rPr lang="de-DE" dirty="0"/>
                  <a:t> </a:t>
                </a:r>
                <a:r>
                  <a:rPr lang="de-DE" dirty="0" err="1"/>
                  <a:t>axiom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sz="2800" i="1" spc="-10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sz="2800" i="1" spc="-10">
                        <a:latin typeface="Cambria Math" panose="02040503050406030204" pitchFamily="18" charset="0"/>
                        <a:cs typeface="Tahoma"/>
                      </a:rPr>
                      <m:t>:</m:t>
                    </m:r>
                    <m:r>
                      <a:rPr lang="de-DE" sz="2800" i="1" spc="-10">
                        <a:latin typeface="Cambria Math" panose="02040503050406030204" pitchFamily="18" charset="0"/>
                        <a:cs typeface="Tahoma"/>
                      </a:rPr>
                      <m:t>𝐴</m:t>
                    </m:r>
                    <m:r>
                      <a:rPr lang="de-DE" sz="2800" i="1" spc="-10">
                        <a:latin typeface="Cambria Math" panose="02040503050406030204" pitchFamily="18" charset="0"/>
                        <a:cs typeface="Tahoma"/>
                      </a:rPr>
                      <m:t>→</m:t>
                    </m:r>
                    <m:r>
                      <a:rPr lang="de-DE" sz="2800" i="1" spc="-10">
                        <a:latin typeface="Cambria Math" panose="02040503050406030204" pitchFamily="18" charset="0"/>
                        <a:cs typeface="Tahoma"/>
                      </a:rPr>
                      <m:t>𝐴</m:t>
                    </m:r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0959EE6-9230-A846-9B25-551D75054B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1276" b="-612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865D5B-7EC0-7B4A-8B0A-62E026C3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31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8FE452E-4C5E-3C43-8B3D-62DD51BAF7F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Lehrer/</a:t>
                </a:r>
                <a:r>
                  <a:rPr lang="de-DE" dirty="0" err="1"/>
                  <a:t>Paxson’s</a:t>
                </a:r>
                <a:r>
                  <a:rPr lang="de-DE" dirty="0"/>
                  <a:t> </a:t>
                </a:r>
                <a:r>
                  <a:rPr lang="de-DE" dirty="0" err="1"/>
                  <a:t>indefeasibility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de-DE" dirty="0"/>
                  <a:t>monotonicity</a:t>
                </a:r>
                <a:br>
                  <a:rPr lang="de-DE" dirty="0"/>
                </a:br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48FE452E-4C5E-3C43-8B3D-62DD51BAF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r="-770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5F3ACD-3A43-FF47-A9C7-03F60B0B0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Lehrer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Paxson</a:t>
            </a:r>
            <a:r>
              <a:rPr lang="de-DE" dirty="0"/>
              <a:t> (1969) </a:t>
            </a:r>
            <a:r>
              <a:rPr lang="de-DE" dirty="0" err="1"/>
              <a:t>offered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’</a:t>
            </a:r>
            <a:r>
              <a:rPr lang="de-DE" dirty="0" err="1"/>
              <a:t>indefeasibility</a:t>
            </a:r>
            <a:r>
              <a:rPr lang="de-DE" dirty="0"/>
              <a:t> </a:t>
            </a:r>
            <a:r>
              <a:rPr lang="de-DE" dirty="0" err="1"/>
              <a:t>condition</a:t>
            </a:r>
            <a:r>
              <a:rPr lang="de-DE" dirty="0"/>
              <a:t>’: </a:t>
            </a:r>
            <a:br>
              <a:rPr lang="de-DE" dirty="0"/>
            </a:br>
            <a:r>
              <a:rPr lang="de-DE" i="1" dirty="0"/>
              <a:t>”</a:t>
            </a:r>
            <a:r>
              <a:rPr lang="de-DE" i="1" dirty="0" err="1"/>
              <a:t>There</a:t>
            </a:r>
            <a:r>
              <a:rPr lang="de-DE" i="1" dirty="0"/>
              <a:t> </a:t>
            </a:r>
            <a:r>
              <a:rPr lang="de-DE" i="1" dirty="0" err="1"/>
              <a:t>is</a:t>
            </a:r>
            <a:r>
              <a:rPr lang="de-DE" i="1" dirty="0"/>
              <a:t> </a:t>
            </a:r>
            <a:r>
              <a:rPr lang="de-DE" i="1" dirty="0" err="1"/>
              <a:t>no</a:t>
            </a:r>
            <a:r>
              <a:rPr lang="de-DE" i="1" dirty="0"/>
              <a:t> </a:t>
            </a:r>
            <a:r>
              <a:rPr lang="de-DE" i="1" dirty="0" err="1"/>
              <a:t>further</a:t>
            </a:r>
            <a:r>
              <a:rPr lang="de-DE" i="1" dirty="0"/>
              <a:t> </a:t>
            </a:r>
            <a:r>
              <a:rPr lang="de-DE" i="1" dirty="0" err="1"/>
              <a:t>truth</a:t>
            </a:r>
            <a:r>
              <a:rPr lang="de-DE" i="1" dirty="0"/>
              <a:t> </a:t>
            </a:r>
            <a:r>
              <a:rPr lang="de-DE" i="1" dirty="0" err="1"/>
              <a:t>which</a:t>
            </a:r>
            <a:r>
              <a:rPr lang="de-DE" i="1" dirty="0"/>
              <a:t>, </a:t>
            </a:r>
            <a:r>
              <a:rPr lang="de-DE" i="1" dirty="0" err="1"/>
              <a:t>had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</a:t>
            </a:r>
            <a:r>
              <a:rPr lang="de-DE" i="1" dirty="0" err="1"/>
              <a:t>subject</a:t>
            </a:r>
            <a:r>
              <a:rPr lang="de-DE" i="1" dirty="0"/>
              <a:t> </a:t>
            </a:r>
            <a:r>
              <a:rPr lang="de-DE" i="1" dirty="0" err="1"/>
              <a:t>known</a:t>
            </a:r>
            <a:r>
              <a:rPr lang="de-DE" i="1" dirty="0"/>
              <a:t> </a:t>
            </a:r>
            <a:r>
              <a:rPr lang="de-DE" i="1" dirty="0" err="1"/>
              <a:t>it</a:t>
            </a:r>
            <a:r>
              <a:rPr lang="de-DE" i="1" dirty="0"/>
              <a:t>, </a:t>
            </a:r>
            <a:r>
              <a:rPr lang="de-DE" i="1" dirty="0" err="1"/>
              <a:t>would</a:t>
            </a:r>
            <a:r>
              <a:rPr lang="de-DE" i="1" dirty="0"/>
              <a:t> </a:t>
            </a:r>
            <a:r>
              <a:rPr lang="de-DE" i="1" dirty="0" err="1"/>
              <a:t>have</a:t>
            </a:r>
            <a:r>
              <a:rPr lang="de-DE" i="1" dirty="0"/>
              <a:t> </a:t>
            </a:r>
            <a:r>
              <a:rPr lang="de-DE" i="1" dirty="0" err="1"/>
              <a:t>defeated</a:t>
            </a:r>
            <a:r>
              <a:rPr lang="de-DE" i="1" dirty="0"/>
              <a:t> [</a:t>
            </a:r>
            <a:r>
              <a:rPr lang="de-DE" i="1" dirty="0" err="1"/>
              <a:t>subjects</a:t>
            </a:r>
            <a:r>
              <a:rPr lang="de-DE" i="1" dirty="0"/>
              <a:t>] </a:t>
            </a:r>
            <a:r>
              <a:rPr lang="de-DE" i="1" dirty="0" err="1"/>
              <a:t>present</a:t>
            </a:r>
            <a:r>
              <a:rPr lang="de-DE" i="1" dirty="0"/>
              <a:t> </a:t>
            </a:r>
            <a:r>
              <a:rPr lang="de-DE" i="1" dirty="0" err="1"/>
              <a:t>justification</a:t>
            </a:r>
            <a:r>
              <a:rPr lang="de-DE" i="1" dirty="0"/>
              <a:t> </a:t>
            </a:r>
            <a:r>
              <a:rPr lang="de-DE" i="1" dirty="0" err="1"/>
              <a:t>for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belief.”</a:t>
            </a:r>
          </a:p>
          <a:p>
            <a:r>
              <a:rPr lang="de-DE" dirty="0" err="1"/>
              <a:t>Criticism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condition</a:t>
            </a:r>
            <a:r>
              <a:rPr lang="de-DE" dirty="0"/>
              <a:t>: a </a:t>
            </a:r>
            <a:r>
              <a:rPr lang="de-DE" dirty="0" err="1"/>
              <a:t>defeater</a:t>
            </a:r>
            <a:r>
              <a:rPr lang="de-DE" dirty="0"/>
              <a:t> </a:t>
            </a:r>
            <a:r>
              <a:rPr lang="de-DE" dirty="0" err="1"/>
              <a:t>fact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precise</a:t>
            </a:r>
            <a:r>
              <a:rPr lang="de-DE" dirty="0"/>
              <a:t> </a:t>
            </a:r>
            <a:r>
              <a:rPr lang="de-DE" dirty="0" err="1"/>
              <a:t>enough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rule</a:t>
            </a:r>
            <a:r>
              <a:rPr lang="de-DE" dirty="0"/>
              <a:t> out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Gettier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also </a:t>
            </a:r>
            <a:r>
              <a:rPr lang="de-DE" dirty="0" err="1"/>
              <a:t>ruling</a:t>
            </a:r>
            <a:r>
              <a:rPr lang="de-DE" dirty="0"/>
              <a:t> out a priori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knowledge</a:t>
            </a:r>
            <a:r>
              <a:rPr lang="de-DE" dirty="0"/>
              <a:t>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89127B-C825-E149-A978-2889A48CA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314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5F4C54A8-FEFC-AC42-9948-0576F80DA1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/>
                  <a:t>Lehrer/</a:t>
                </a:r>
                <a:r>
                  <a:rPr lang="de-DE" dirty="0" err="1"/>
                  <a:t>Paxson’s</a:t>
                </a:r>
                <a:r>
                  <a:rPr lang="de-DE" dirty="0"/>
                  <a:t> </a:t>
                </a:r>
                <a:r>
                  <a:rPr lang="de-DE" dirty="0" err="1"/>
                  <a:t>indefeasibility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de-DE" dirty="0"/>
                  <a:t>monotonicity</a:t>
                </a:r>
                <a:br>
                  <a:rPr lang="de-DE" dirty="0"/>
                </a:br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5F4C54A8-FEFC-AC42-9948-0576F80DA1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r="-770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4A4B711-8075-8F49-9675-19AE0D8BD3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„</a:t>
                </a:r>
                <a:r>
                  <a:rPr lang="de-DE" i="1" dirty="0" err="1"/>
                  <a:t>there</a:t>
                </a:r>
                <a:r>
                  <a:rPr lang="de-DE" i="1" dirty="0"/>
                  <a:t> </a:t>
                </a:r>
                <a:r>
                  <a:rPr lang="de-DE" i="1" dirty="0" err="1"/>
                  <a:t>is</a:t>
                </a:r>
                <a:r>
                  <a:rPr lang="de-DE" i="1" dirty="0"/>
                  <a:t> </a:t>
                </a:r>
                <a:r>
                  <a:rPr lang="de-DE" i="1" dirty="0" err="1"/>
                  <a:t>no</a:t>
                </a:r>
                <a:r>
                  <a:rPr lang="de-DE" i="1" dirty="0"/>
                  <a:t> </a:t>
                </a:r>
                <a:r>
                  <a:rPr lang="de-DE" i="1" dirty="0" err="1"/>
                  <a:t>justification</a:t>
                </a:r>
                <a:r>
                  <a:rPr lang="de-DE" dirty="0"/>
                  <a:t>“ </a:t>
                </a:r>
              </a:p>
              <a:p>
                <a:r>
                  <a:rPr lang="de-DE" dirty="0"/>
                  <a:t> =&gt; „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any</a:t>
                </a:r>
                <a:r>
                  <a:rPr lang="de-DE" dirty="0"/>
                  <a:t> </a:t>
                </a:r>
                <a:r>
                  <a:rPr lang="de-DE" dirty="0" err="1"/>
                  <a:t>further</a:t>
                </a:r>
                <a:r>
                  <a:rPr lang="de-DE" dirty="0"/>
                  <a:t> </a:t>
                </a:r>
                <a:r>
                  <a:rPr lang="de-DE" dirty="0" err="1"/>
                  <a:t>evidence</a:t>
                </a:r>
                <a:r>
                  <a:rPr lang="de-DE" dirty="0"/>
                  <a:t>,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not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case</a:t>
                </a:r>
                <a:r>
                  <a:rPr lang="de-DE" dirty="0"/>
                  <a:t>“</a:t>
                </a: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 dirty="0" err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i="1" dirty="0" err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dirty="0"/>
                  <a:t>:  „</a:t>
                </a:r>
                <a:r>
                  <a:rPr lang="de-DE" dirty="0" err="1"/>
                  <a:t>present</a:t>
                </a:r>
                <a:r>
                  <a:rPr lang="de-DE" dirty="0"/>
                  <a:t> </a:t>
                </a:r>
                <a:r>
                  <a:rPr lang="de-DE" dirty="0" err="1"/>
                  <a:t>justification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belief“</a:t>
                </a:r>
                <a:br>
                  <a:rPr lang="de-DE" dirty="0"/>
                </a:br>
                <a:r>
                  <a:rPr lang="de-DE" dirty="0" err="1"/>
                  <a:t>given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any</a:t>
                </a:r>
                <a:r>
                  <a:rPr lang="de-DE" dirty="0"/>
                  <a:t> </a:t>
                </a:r>
                <a:r>
                  <a:rPr lang="de-DE" dirty="0" err="1"/>
                  <a:t>evidence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not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case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would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defeated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 dirty="0" err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: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joint</a:t>
                </a:r>
                <a:r>
                  <a:rPr lang="de-DE" dirty="0"/>
                  <a:t> </a:t>
                </a:r>
                <a:r>
                  <a:rPr lang="de-DE" dirty="0" err="1"/>
                  <a:t>evidence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: </a:t>
                </a:r>
              </a:p>
              <a:p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holds</a:t>
                </a:r>
                <a:r>
                  <a:rPr lang="de-DE" dirty="0"/>
                  <a:t>,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is</a:t>
                </a:r>
                <a:r>
                  <a:rPr lang="de-DE" dirty="0"/>
                  <a:t> also an </a:t>
                </a:r>
                <a:r>
                  <a:rPr lang="de-DE" dirty="0" err="1"/>
                  <a:t>evidence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→ (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):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A4A4B711-8075-8F49-9675-19AE0D8BD3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359438-EC3C-6F40-B921-8C08EE238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8562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FD80E-95FA-974A-9B61-4AEB80D3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Gettier‘s</a:t>
            </a:r>
            <a:r>
              <a:rPr lang="de-DE" dirty="0"/>
              <a:t> </a:t>
            </a:r>
            <a:r>
              <a:rPr lang="de-DE" dirty="0" err="1"/>
              <a:t>implicit</a:t>
            </a:r>
            <a:r>
              <a:rPr lang="de-DE" dirty="0"/>
              <a:t> </a:t>
            </a:r>
            <a:r>
              <a:rPr lang="de-DE" dirty="0" err="1"/>
              <a:t>assumptions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067ED94-7EBF-4446-AA5F-FB5E6D3784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</a:t>
                </a:r>
                <a:r>
                  <a:rPr lang="de-DE" dirty="0" err="1"/>
                  <a:t>Gettier</a:t>
                </a:r>
                <a:r>
                  <a:rPr lang="de-DE" dirty="0"/>
                  <a:t> </a:t>
                </a:r>
                <a:r>
                  <a:rPr lang="de-DE" dirty="0" err="1"/>
                  <a:t>example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assumptions</a:t>
                </a:r>
                <a:r>
                  <a:rPr lang="de-DE" dirty="0"/>
                  <a:t>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:r>
                  <a:rPr lang="de-DE" dirty="0" err="1"/>
                  <a:t>cannot</a:t>
                </a:r>
                <a:r>
                  <a:rPr lang="de-DE" dirty="0"/>
                  <a:t> hold: </a:t>
                </a: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𝑆𝑚𝑖𝑡h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𝑆𝑚𝑖𝑡h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𝐽𝑜𝑛𝑒𝑠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), ¬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𝐽𝑜𝑛𝑒𝑠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de-DE" dirty="0"/>
                  <a:t>		(*)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:[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𝐽𝑜𝑛𝑒𝑠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𝜄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𝐽𝑜𝑛𝑒𝑠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)]. </m:t>
                    </m:r>
                  </m:oMath>
                </a14:m>
                <a:endParaRPr lang="de-DE" dirty="0"/>
              </a:p>
              <a:p>
                <a:pPr marL="457200" lvl="1" indent="0">
                  <a:buNone/>
                </a:pPr>
                <a:endParaRPr lang="de-DE" dirty="0"/>
              </a:p>
              <a:p>
                <a:r>
                  <a:rPr lang="de-DE" dirty="0"/>
                  <a:t>Notation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gets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job</a:t>
                </a:r>
                <a:r>
                  <a:rPr lang="de-DE" dirty="0"/>
                  <a:t>;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 err="1"/>
                  <a:t>has</a:t>
                </a:r>
                <a:r>
                  <a:rPr lang="de-DE" dirty="0"/>
                  <a:t> </a:t>
                </a:r>
                <a:r>
                  <a:rPr lang="de-DE" dirty="0" err="1"/>
                  <a:t>coins</a:t>
                </a:r>
                <a:r>
                  <a:rPr lang="de-DE" dirty="0"/>
                  <a:t> in </a:t>
                </a:r>
                <a:r>
                  <a:rPr lang="de-DE" dirty="0" err="1"/>
                  <a:t>his</a:t>
                </a:r>
                <a:r>
                  <a:rPr lang="de-DE" dirty="0"/>
                  <a:t> </a:t>
                </a:r>
                <a:r>
                  <a:rPr lang="de-DE" dirty="0" err="1"/>
                  <a:t>pocket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𝜄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has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property</a:t>
                </a:r>
                <a:r>
                  <a:rPr lang="de-DE" dirty="0"/>
                  <a:t> 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(a so-</a:t>
                </a:r>
                <a:r>
                  <a:rPr lang="de-DE" dirty="0" err="1"/>
                  <a:t>called</a:t>
                </a:r>
                <a:r>
                  <a:rPr lang="de-DE" dirty="0"/>
                  <a:t> definite </a:t>
                </a:r>
                <a:r>
                  <a:rPr lang="de-DE" dirty="0" err="1"/>
                  <a:t>description</a:t>
                </a:r>
                <a:r>
                  <a:rPr lang="de-DE" dirty="0"/>
                  <a:t>)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067ED94-7EBF-4446-AA5F-FB5E6D3784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B639AA-4FDB-FF4B-B7CF-0A10DEB4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47953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FD80E-95FA-974A-9B61-4AEB80D3F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Gettier‘s</a:t>
            </a:r>
            <a:r>
              <a:rPr lang="de-DE" dirty="0"/>
              <a:t> </a:t>
            </a:r>
            <a:r>
              <a:rPr lang="de-DE" dirty="0" err="1"/>
              <a:t>implicit</a:t>
            </a:r>
            <a:r>
              <a:rPr lang="de-DE" dirty="0"/>
              <a:t> </a:t>
            </a:r>
            <a:r>
              <a:rPr lang="de-DE" dirty="0" err="1"/>
              <a:t>assumptions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067ED94-7EBF-4446-AA5F-FB5E6D3784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In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firt</a:t>
                </a:r>
                <a:r>
                  <a:rPr lang="de-DE" dirty="0"/>
                  <a:t> </a:t>
                </a:r>
                <a:r>
                  <a:rPr lang="de-DE" dirty="0" err="1"/>
                  <a:t>Gettier</a:t>
                </a:r>
                <a:r>
                  <a:rPr lang="de-DE" dirty="0"/>
                  <a:t> </a:t>
                </a:r>
                <a:r>
                  <a:rPr lang="de-DE" dirty="0" err="1"/>
                  <a:t>example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assumptions</a:t>
                </a:r>
                <a:r>
                  <a:rPr lang="de-DE" dirty="0"/>
                  <a:t>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:r>
                  <a:rPr lang="de-DE" dirty="0" err="1"/>
                  <a:t>cannot</a:t>
                </a:r>
                <a:r>
                  <a:rPr lang="de-DE" dirty="0"/>
                  <a:t> hold: </a:t>
                </a: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𝑆𝑚𝑖𝑡h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𝑆𝑚𝑖𝑡h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𝐽𝑜𝑛𝑒𝑠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), ¬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𝐽𝑜𝑛𝑒𝑠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de-DE" dirty="0"/>
                  <a:t>		(*)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:[(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𝐽𝑜𝑛𝑒𝑠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𝜄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)) +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𝐽𝑜𝑛𝑒𝑠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)]. </m:t>
                    </m:r>
                  </m:oMath>
                </a14:m>
                <a:endParaRPr lang="de-DE" dirty="0"/>
              </a:p>
              <a:p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factivity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get</a:t>
                </a:r>
                <a:r>
                  <a:rPr lang="de-DE" dirty="0"/>
                  <a:t> a </a:t>
                </a:r>
                <a:r>
                  <a:rPr lang="de-DE" dirty="0" err="1"/>
                  <a:t>contradiction</a:t>
                </a:r>
                <a:r>
                  <a:rPr lang="de-DE" dirty="0"/>
                  <a:t>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:[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𝐽𝑜𝑛𝑒𝑠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𝜄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𝐽𝑜𝑛𝑒𝑠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r>
                  <a:rPr lang="de-DE" dirty="0"/>
                  <a:t>	</a:t>
                </a:r>
                <a:r>
                  <a:rPr lang="de-DE" dirty="0" err="1"/>
                  <a:t>from</a:t>
                </a:r>
                <a:r>
                  <a:rPr lang="de-DE" dirty="0"/>
                  <a:t> (*)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𝐽𝑜𝑛𝑒𝑠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𝜄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),   </m:t>
                    </m:r>
                  </m:oMath>
                </a14:m>
                <a:r>
                  <a:rPr lang="de-DE" dirty="0"/>
                  <a:t>			</a:t>
                </a:r>
                <a:r>
                  <a:rPr lang="de-DE" dirty="0" err="1"/>
                  <a:t>Factivity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						propositional </a:t>
                </a:r>
                <a:r>
                  <a:rPr lang="de-DE" dirty="0" err="1"/>
                  <a:t>logic</a:t>
                </a:r>
                <a:r>
                  <a:rPr lang="de-DE" dirty="0"/>
                  <a:t>;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𝐽𝑜𝑛𝑒𝑠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𝜄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𝐽</m:t>
                        </m:r>
                        <m:d>
                          <m:d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𝐽𝑜𝑛𝑒𝑠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), </m:t>
                    </m:r>
                  </m:oMath>
                </a14:m>
                <a:r>
                  <a:rPr lang="de-DE" dirty="0"/>
                  <a:t>	</a:t>
                </a:r>
                <a:r>
                  <a:rPr lang="de-DE" dirty="0" err="1"/>
                  <a:t>natural</a:t>
                </a:r>
                <a:r>
                  <a:rPr lang="de-DE" dirty="0"/>
                  <a:t> </a:t>
                </a:r>
                <a:r>
                  <a:rPr lang="de-DE" dirty="0" err="1"/>
                  <a:t>property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						definite </a:t>
                </a:r>
                <a:r>
                  <a:rPr lang="de-DE" dirty="0" err="1"/>
                  <a:t>descrs</a:t>
                </a:r>
                <a:r>
                  <a:rPr lang="de-DE" dirty="0"/>
                  <a:t>;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𝐽𝑜𝑛𝑒𝑠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	</m:t>
                    </m:r>
                  </m:oMath>
                </a14:m>
                <a:r>
                  <a:rPr lang="de-DE" dirty="0"/>
                  <a:t>				 </a:t>
                </a:r>
                <a:r>
                  <a:rPr lang="de-DE" dirty="0" err="1"/>
                  <a:t>by</a:t>
                </a:r>
                <a:r>
                  <a:rPr lang="de-DE" dirty="0"/>
                  <a:t> Modus </a:t>
                </a:r>
                <a:r>
                  <a:rPr lang="de-DE" dirty="0" err="1"/>
                  <a:t>Ponens</a:t>
                </a:r>
                <a:r>
                  <a:rPr lang="de-DE" dirty="0"/>
                  <a:t>. </a:t>
                </a:r>
                <a:br>
                  <a:rPr lang="de-DE" dirty="0"/>
                </a:br>
                <a:r>
                  <a:rPr lang="de-DE" dirty="0"/>
                  <a:t>This </a:t>
                </a:r>
                <a:r>
                  <a:rPr lang="de-DE" dirty="0" err="1"/>
                  <a:t>contradicts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condition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¬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𝐽𝑜𝑛𝑒𝑠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e-DE" dirty="0" err="1"/>
                  <a:t>from</a:t>
                </a:r>
                <a:r>
                  <a:rPr lang="de-DE" dirty="0"/>
                  <a:t> (*). </a:t>
                </a: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3067ED94-7EBF-4446-AA5F-FB5E6D3784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r="-617" b="-73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B639AA-4FDB-FF4B-B7CF-0A10DEB45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7257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/>
              <a:t>hopefully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(</a:t>
            </a:r>
            <a:r>
              <a:rPr lang="de-DE" sz="1200" dirty="0" err="1"/>
              <a:t>Artemov</a:t>
            </a:r>
            <a:r>
              <a:rPr lang="de-DE" sz="1200" dirty="0"/>
              <a:t>/Fitting 21)</a:t>
            </a:r>
            <a:br>
              <a:rPr lang="de-DE" sz="1200" dirty="0"/>
            </a:br>
            <a:r>
              <a:rPr lang="de-DE" sz="1200" dirty="0" err="1"/>
              <a:t>Artemov</a:t>
            </a:r>
            <a:r>
              <a:rPr lang="de-DE" sz="1200" dirty="0"/>
              <a:t>, Sergei </a:t>
            </a:r>
            <a:r>
              <a:rPr lang="de-DE" sz="1200" dirty="0" err="1"/>
              <a:t>and</a:t>
            </a:r>
            <a:r>
              <a:rPr lang="de-DE" sz="1200" dirty="0"/>
              <a:t> Melvin Fitting, "</a:t>
            </a:r>
            <a:r>
              <a:rPr lang="de-DE" sz="1200" dirty="0" err="1"/>
              <a:t>Justification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", </a:t>
            </a:r>
            <a:r>
              <a:rPr lang="de-DE" sz="1200" i="1" dirty="0"/>
              <a:t>The Stanford </a:t>
            </a:r>
            <a:r>
              <a:rPr lang="de-DE" sz="1200" i="1" dirty="0" err="1"/>
              <a:t>Encyclopedia</a:t>
            </a:r>
            <a:r>
              <a:rPr lang="de-DE" sz="1200" i="1" dirty="0"/>
              <a:t> </a:t>
            </a:r>
            <a:r>
              <a:rPr lang="de-DE" sz="1200" i="1" dirty="0" err="1"/>
              <a:t>of</a:t>
            </a:r>
            <a:r>
              <a:rPr lang="de-DE" sz="1200" i="1" dirty="0"/>
              <a:t> </a:t>
            </a:r>
            <a:r>
              <a:rPr lang="de-DE" sz="1200" i="1" dirty="0" err="1"/>
              <a:t>Philosophy</a:t>
            </a:r>
            <a:r>
              <a:rPr lang="de-DE" sz="1200" i="1" dirty="0"/>
              <a:t> </a:t>
            </a:r>
            <a:r>
              <a:rPr lang="de-DE" sz="1200" dirty="0"/>
              <a:t>(Spring 2021 Edition), Edward N. </a:t>
            </a:r>
            <a:r>
              <a:rPr lang="de-DE" sz="1200" dirty="0" err="1"/>
              <a:t>Zalta</a:t>
            </a:r>
            <a:r>
              <a:rPr lang="de-DE" sz="1200" dirty="0"/>
              <a:t> (</a:t>
            </a:r>
            <a:r>
              <a:rPr lang="de-DE" sz="1200" dirty="0" err="1"/>
              <a:t>ed</a:t>
            </a:r>
            <a:r>
              <a:rPr lang="de-DE" sz="1200" dirty="0"/>
              <a:t>.), URL = </a:t>
            </a:r>
            <a:r>
              <a:rPr lang="de-DE" sz="1200" dirty="0">
                <a:hlinkClick r:id="rId2"/>
              </a:rPr>
              <a:t>https://plato.stanford.edu/archives/spr2021/entries/logic-justification/</a:t>
            </a:r>
            <a:endParaRPr lang="de-DE" sz="1200" dirty="0"/>
          </a:p>
          <a:p>
            <a:r>
              <a:rPr lang="de-DE" sz="1200" dirty="0"/>
              <a:t>(</a:t>
            </a:r>
            <a:r>
              <a:rPr lang="de-DE" sz="1200" dirty="0" err="1"/>
              <a:t>Artemov</a:t>
            </a:r>
            <a:r>
              <a:rPr lang="de-DE" sz="1200" dirty="0"/>
              <a:t>/Fitting 19)</a:t>
            </a:r>
            <a:br>
              <a:rPr lang="de-DE" sz="1200" dirty="0"/>
            </a:br>
            <a:r>
              <a:rPr lang="de-DE" sz="1200" dirty="0"/>
              <a:t>S. </a:t>
            </a:r>
            <a:r>
              <a:rPr lang="de-DE" sz="1200" dirty="0" err="1"/>
              <a:t>Artemov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M. Fitting. </a:t>
            </a:r>
            <a:r>
              <a:rPr lang="de-DE" sz="1200" dirty="0" err="1"/>
              <a:t>Justification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: </a:t>
            </a:r>
            <a:r>
              <a:rPr lang="de-DE" sz="1200" dirty="0" err="1"/>
              <a:t>Reasoning</a:t>
            </a:r>
            <a:r>
              <a:rPr lang="de-DE" sz="1200" dirty="0"/>
              <a:t> </a:t>
            </a:r>
            <a:r>
              <a:rPr lang="de-DE" sz="1200" dirty="0" err="1"/>
              <a:t>with</a:t>
            </a:r>
            <a:r>
              <a:rPr lang="de-DE" sz="1200" dirty="0"/>
              <a:t> </a:t>
            </a:r>
            <a:r>
              <a:rPr lang="de-DE" sz="1200" dirty="0" err="1"/>
              <a:t>Reasons</a:t>
            </a:r>
            <a:r>
              <a:rPr lang="de-DE" sz="1200" dirty="0"/>
              <a:t>. Cambridge </a:t>
            </a:r>
            <a:r>
              <a:rPr lang="de-DE" sz="1200" dirty="0" err="1"/>
              <a:t>Tracts</a:t>
            </a:r>
            <a:r>
              <a:rPr lang="de-DE" sz="1200" dirty="0"/>
              <a:t> in Mathe- </a:t>
            </a:r>
            <a:r>
              <a:rPr lang="de-DE" sz="1200" dirty="0" err="1"/>
              <a:t>matics</a:t>
            </a:r>
            <a:r>
              <a:rPr lang="de-DE" sz="1200" dirty="0"/>
              <a:t>. Cambridge University Press, 2019.</a:t>
            </a:r>
          </a:p>
          <a:p>
            <a:r>
              <a:rPr lang="de-DE" sz="1200" dirty="0"/>
              <a:t>(</a:t>
            </a:r>
            <a:r>
              <a:rPr lang="de-DE" sz="1200" dirty="0" err="1"/>
              <a:t>Gödel</a:t>
            </a:r>
            <a:r>
              <a:rPr lang="de-DE" sz="1200" dirty="0"/>
              <a:t> 1995)</a:t>
            </a:r>
            <a:br>
              <a:rPr lang="de-DE" sz="1200" dirty="0"/>
            </a:br>
            <a:r>
              <a:rPr lang="de-DE" sz="1200" dirty="0"/>
              <a:t>Vortrag bei </a:t>
            </a:r>
            <a:r>
              <a:rPr lang="de-DE" sz="1200" dirty="0" err="1"/>
              <a:t>Zilsel</a:t>
            </a:r>
            <a:r>
              <a:rPr lang="de-DE" sz="1200" dirty="0"/>
              <a:t>/</a:t>
            </a:r>
            <a:r>
              <a:rPr lang="de-DE" sz="1200" dirty="0" err="1"/>
              <a:t>Lecture</a:t>
            </a:r>
            <a:r>
              <a:rPr lang="de-DE" sz="1200" dirty="0"/>
              <a:t> at </a:t>
            </a:r>
            <a:r>
              <a:rPr lang="de-DE" sz="1200" dirty="0" err="1"/>
              <a:t>Zilsel’s</a:t>
            </a:r>
            <a:r>
              <a:rPr lang="de-DE" sz="1200" dirty="0"/>
              <a:t> (*1938a). In </a:t>
            </a:r>
            <a:r>
              <a:rPr lang="de-DE" sz="1200" dirty="0" err="1"/>
              <a:t>Feferman</a:t>
            </a:r>
            <a:r>
              <a:rPr lang="de-DE" sz="1200" dirty="0"/>
              <a:t>, S., Dawson, J. W., Jr., </a:t>
            </a:r>
            <a:r>
              <a:rPr lang="de-DE" sz="1200" dirty="0" err="1"/>
              <a:t>Goldfarb</a:t>
            </a:r>
            <a:r>
              <a:rPr lang="de-DE" sz="1200" dirty="0"/>
              <a:t>, W., Parsons, C.,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Solovay</a:t>
            </a:r>
            <a:r>
              <a:rPr lang="de-DE" sz="1200" dirty="0"/>
              <a:t>, R. M., </a:t>
            </a:r>
            <a:r>
              <a:rPr lang="de-DE" sz="1200" dirty="0" err="1"/>
              <a:t>editors</a:t>
            </a:r>
            <a:r>
              <a:rPr lang="de-DE" sz="1200" dirty="0"/>
              <a:t>. </a:t>
            </a:r>
            <a:r>
              <a:rPr lang="de-DE" sz="1200" i="1" dirty="0" err="1"/>
              <a:t>Unpublished</a:t>
            </a:r>
            <a:r>
              <a:rPr lang="de-DE" sz="1200" i="1" dirty="0"/>
              <a:t> Essays </a:t>
            </a:r>
            <a:r>
              <a:rPr lang="de-DE" sz="1200" i="1" dirty="0" err="1"/>
              <a:t>and</a:t>
            </a:r>
            <a:r>
              <a:rPr lang="de-DE" sz="1200" i="1" dirty="0"/>
              <a:t> Lectures, Volume III </a:t>
            </a:r>
            <a:r>
              <a:rPr lang="de-DE" sz="1200" i="1" dirty="0" err="1"/>
              <a:t>of</a:t>
            </a:r>
            <a:r>
              <a:rPr lang="de-DE" sz="1200" i="1" dirty="0"/>
              <a:t> Kurt Go ̈del </a:t>
            </a:r>
            <a:r>
              <a:rPr lang="de-DE" sz="1200" i="1" dirty="0" err="1"/>
              <a:t>Collected</a:t>
            </a:r>
            <a:r>
              <a:rPr lang="de-DE" sz="1200" i="1" dirty="0"/>
              <a:t> Works</a:t>
            </a:r>
            <a:r>
              <a:rPr lang="de-DE" sz="1200" dirty="0"/>
              <a:t>. New York: Oxford University Press, pp. 86–113. </a:t>
            </a:r>
          </a:p>
          <a:p>
            <a:r>
              <a:rPr lang="de-DE" sz="1200" dirty="0"/>
              <a:t>(Halbach/Visser 14a)</a:t>
            </a:r>
            <a:br>
              <a:rPr lang="de-DE" sz="1200" dirty="0"/>
            </a:br>
            <a:r>
              <a:rPr lang="de-DE" sz="1200" dirty="0"/>
              <a:t>V. Halbach </a:t>
            </a:r>
            <a:r>
              <a:rPr lang="de-DE" sz="1200" dirty="0" err="1"/>
              <a:t>and</a:t>
            </a:r>
            <a:r>
              <a:rPr lang="de-DE" sz="1200" dirty="0"/>
              <a:t> A. Visser. </a:t>
            </a:r>
            <a:r>
              <a:rPr lang="de-DE" sz="1200" dirty="0" err="1"/>
              <a:t>Self-reference</a:t>
            </a:r>
            <a:r>
              <a:rPr lang="de-DE" sz="1200" dirty="0"/>
              <a:t> in </a:t>
            </a:r>
            <a:r>
              <a:rPr lang="de-DE" sz="1200" dirty="0" err="1"/>
              <a:t>arithmetic</a:t>
            </a:r>
            <a:r>
              <a:rPr lang="de-DE" sz="1200" dirty="0"/>
              <a:t> i. The Review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Symbolic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, 7:671–691, 2014.</a:t>
            </a:r>
          </a:p>
          <a:p>
            <a:r>
              <a:rPr lang="de-DE" sz="1200" dirty="0"/>
              <a:t>(Halbach/Visser 14b)</a:t>
            </a:r>
            <a:br>
              <a:rPr lang="de-DE" sz="1200" dirty="0"/>
            </a:br>
            <a:r>
              <a:rPr lang="de-DE" sz="1200" dirty="0"/>
              <a:t>V. Halbach </a:t>
            </a:r>
            <a:r>
              <a:rPr lang="de-DE" sz="1200" dirty="0" err="1"/>
              <a:t>and</a:t>
            </a:r>
            <a:r>
              <a:rPr lang="de-DE" sz="1200" dirty="0"/>
              <a:t> A. Visser. </a:t>
            </a:r>
            <a:r>
              <a:rPr lang="de-DE" sz="1200" dirty="0" err="1"/>
              <a:t>Self-reference</a:t>
            </a:r>
            <a:r>
              <a:rPr lang="de-DE" sz="1200" dirty="0"/>
              <a:t> in </a:t>
            </a:r>
            <a:r>
              <a:rPr lang="de-DE" sz="1200" dirty="0" err="1"/>
              <a:t>arithmetic</a:t>
            </a:r>
            <a:r>
              <a:rPr lang="de-DE" sz="1200" dirty="0"/>
              <a:t> ii. Review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Symbolic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, 7(4):692–712, 2014.</a:t>
            </a:r>
          </a:p>
          <a:p>
            <a:r>
              <a:rPr lang="de-DE" sz="1200" dirty="0"/>
              <a:t>(</a:t>
            </a:r>
            <a:r>
              <a:rPr lang="de-DE" sz="1200" dirty="0" err="1"/>
              <a:t>Artemov</a:t>
            </a:r>
            <a:r>
              <a:rPr lang="de-DE" sz="1200" dirty="0"/>
              <a:t> 08)</a:t>
            </a:r>
            <a:br>
              <a:rPr lang="de-DE" sz="1200" dirty="0"/>
            </a:br>
            <a:r>
              <a:rPr lang="de-DE" sz="1200" dirty="0"/>
              <a:t>S. ARTEMOV. The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justification</a:t>
            </a:r>
            <a:r>
              <a:rPr lang="de-DE" sz="1200" dirty="0"/>
              <a:t>. The Review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Symbolic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, 1(4):477–513, 2008.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3170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95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89AF1-BB23-CD4F-907C-2A0E72D0C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Epistemic</a:t>
            </a:r>
            <a:r>
              <a:rPr lang="de-DE" dirty="0"/>
              <a:t> Tradition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27FE6CC-4DA1-3C4B-BE8A-045613744C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We </a:t>
                </a:r>
                <a:r>
                  <a:rPr lang="de-DE" dirty="0" err="1"/>
                  <a:t>saw</a:t>
                </a:r>
                <a:r>
                  <a:rPr lang="de-DE" dirty="0"/>
                  <a:t>: </a:t>
                </a:r>
                <a:r>
                  <a:rPr lang="de-DE" dirty="0" err="1"/>
                  <a:t>defining</a:t>
                </a:r>
                <a:r>
                  <a:rPr lang="de-DE" dirty="0"/>
                  <a:t> „Knowledge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justified</a:t>
                </a:r>
                <a:r>
                  <a:rPr lang="de-DE" dirty="0"/>
                  <a:t> </a:t>
                </a:r>
                <a:r>
                  <a:rPr lang="de-DE" dirty="0" err="1"/>
                  <a:t>true</a:t>
                </a:r>
                <a:r>
                  <a:rPr lang="de-DE" dirty="0"/>
                  <a:t> belief“ </a:t>
                </a:r>
                <a:r>
                  <a:rPr lang="de-DE" dirty="0" err="1"/>
                  <a:t>according</a:t>
                </a:r>
                <a:r>
                  <a:rPr lang="de-DE" dirty="0"/>
                  <a:t> </a:t>
                </a:r>
                <a:r>
                  <a:rPr lang="de-DE" dirty="0" err="1"/>
                  <a:t>to</a:t>
                </a:r>
                <a:r>
                  <a:rPr lang="de-DE" dirty="0"/>
                  <a:t> Plato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problematic</a:t>
                </a:r>
                <a:r>
                  <a:rPr lang="de-DE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de-DE" dirty="0"/>
                  <a:t>  </a:t>
                </a:r>
                <a:r>
                  <a:rPr lang="de-DE" dirty="0" err="1"/>
                  <a:t>Gettier</a:t>
                </a:r>
                <a:r>
                  <a:rPr lang="de-DE" dirty="0"/>
                  <a:t> Paradoxa</a:t>
                </a:r>
              </a:p>
              <a:p>
                <a:endParaRPr lang="de-DE" dirty="0"/>
              </a:p>
              <a:p>
                <a:r>
                  <a:rPr lang="de-DE" dirty="0" err="1"/>
                  <a:t>No</a:t>
                </a:r>
                <a:r>
                  <a:rPr lang="de-DE" dirty="0"/>
                  <a:t> explicit </a:t>
                </a:r>
                <a:r>
                  <a:rPr lang="de-DE" dirty="0" err="1"/>
                  <a:t>treatment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justifications</a:t>
                </a:r>
                <a:r>
                  <a:rPr lang="de-DE" dirty="0"/>
                  <a:t> in modal </a:t>
                </a:r>
                <a:r>
                  <a:rPr lang="de-DE" dirty="0" err="1"/>
                  <a:t>logic</a:t>
                </a: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B27FE6CC-4DA1-3C4B-BE8A-045613744C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EE6E36C-FF63-644D-86FC-80037289F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79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AAA72F-73C8-A847-BEF0-650A9F791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Recap</a:t>
            </a:r>
            <a:r>
              <a:rPr lang="de-DE" dirty="0"/>
              <a:t>: </a:t>
            </a:r>
            <a:r>
              <a:rPr lang="de-DE" dirty="0" err="1"/>
              <a:t>Gettiers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counterexamples</a:t>
            </a:r>
            <a:r>
              <a:rPr lang="de-DE" dirty="0"/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EDCBEF3-8B32-B245-9A8B-A93321DCF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330824" cy="444500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Scenario 1</a:t>
            </a:r>
          </a:p>
          <a:p>
            <a:r>
              <a:rPr lang="de-DE" sz="2000" dirty="0"/>
              <a:t>Smith </a:t>
            </a:r>
            <a:r>
              <a:rPr lang="de-DE" sz="2000" dirty="0" err="1"/>
              <a:t>and</a:t>
            </a:r>
            <a:r>
              <a:rPr lang="de-DE" sz="2000" dirty="0"/>
              <a:t> Jones </a:t>
            </a:r>
            <a:r>
              <a:rPr lang="de-DE" sz="2000" dirty="0" err="1"/>
              <a:t>apply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a </a:t>
            </a:r>
            <a:r>
              <a:rPr lang="de-DE" sz="2000" dirty="0" err="1"/>
              <a:t>job</a:t>
            </a:r>
            <a:endParaRPr lang="de-DE" sz="2000" dirty="0"/>
          </a:p>
          <a:p>
            <a:r>
              <a:rPr lang="de-DE" sz="2000" dirty="0"/>
              <a:t>Smith </a:t>
            </a:r>
            <a:r>
              <a:rPr lang="de-DE" sz="2000" dirty="0" err="1"/>
              <a:t>believes</a:t>
            </a:r>
            <a:r>
              <a:rPr lang="de-DE" sz="2000" dirty="0"/>
              <a:t> (</a:t>
            </a:r>
            <a:r>
              <a:rPr lang="de-DE" sz="2000" dirty="0" err="1"/>
              <a:t>justifiably</a:t>
            </a:r>
            <a:r>
              <a:rPr lang="de-DE" sz="2000" dirty="0"/>
              <a:t>):  </a:t>
            </a:r>
            <a:br>
              <a:rPr lang="de-DE" sz="2000" dirty="0"/>
            </a:br>
            <a:r>
              <a:rPr lang="de-DE" sz="2000" dirty="0"/>
              <a:t>(p) Jones will </a:t>
            </a:r>
            <a:r>
              <a:rPr lang="de-DE" sz="2000" dirty="0" err="1"/>
              <a:t>get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Job &amp;  </a:t>
            </a:r>
            <a:br>
              <a:rPr lang="de-DE" sz="2000" dirty="0"/>
            </a:br>
            <a:r>
              <a:rPr lang="de-DE" sz="2000" dirty="0"/>
              <a:t>      Jones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ten</a:t>
            </a:r>
            <a:r>
              <a:rPr lang="de-DE" sz="2000" dirty="0"/>
              <a:t> </a:t>
            </a:r>
            <a:r>
              <a:rPr lang="de-DE" sz="2000" dirty="0" err="1"/>
              <a:t>coins</a:t>
            </a:r>
            <a:r>
              <a:rPr lang="de-DE" sz="2000" dirty="0"/>
              <a:t> in </a:t>
            </a:r>
            <a:r>
              <a:rPr lang="de-DE" sz="2000" dirty="0" err="1"/>
              <a:t>his</a:t>
            </a:r>
            <a:r>
              <a:rPr lang="de-DE" sz="2000" dirty="0"/>
              <a:t> </a:t>
            </a:r>
            <a:r>
              <a:rPr lang="de-DE" sz="2000" dirty="0" err="1"/>
              <a:t>pocket</a:t>
            </a:r>
            <a:endParaRPr lang="de-DE" sz="2000" dirty="0"/>
          </a:p>
          <a:p>
            <a:r>
              <a:rPr lang="de-DE" sz="2000" dirty="0"/>
              <a:t>Smith </a:t>
            </a:r>
            <a:r>
              <a:rPr lang="de-DE" sz="2000" dirty="0" err="1"/>
              <a:t>believes</a:t>
            </a:r>
            <a:r>
              <a:rPr lang="de-DE" sz="2000" dirty="0"/>
              <a:t> also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entailed</a:t>
            </a:r>
            <a:r>
              <a:rPr lang="de-DE" sz="2000" dirty="0"/>
              <a:t> </a:t>
            </a:r>
            <a:r>
              <a:rPr lang="de-DE" sz="2000" dirty="0" err="1"/>
              <a:t>assertion</a:t>
            </a:r>
            <a:r>
              <a:rPr lang="de-DE" sz="2000" dirty="0"/>
              <a:t>: </a:t>
            </a:r>
            <a:br>
              <a:rPr lang="de-DE" sz="2000" dirty="0"/>
            </a:br>
            <a:r>
              <a:rPr lang="de-DE" sz="2000" dirty="0"/>
              <a:t>(r) The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who</a:t>
            </a:r>
            <a:r>
              <a:rPr lang="de-DE" sz="2000" dirty="0"/>
              <a:t> </a:t>
            </a:r>
            <a:r>
              <a:rPr lang="de-DE" sz="2000" dirty="0" err="1"/>
              <a:t>gets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job</a:t>
            </a:r>
            <a:r>
              <a:rPr lang="de-DE" sz="2000" dirty="0"/>
              <a:t>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ten</a:t>
            </a:r>
            <a:r>
              <a:rPr lang="de-DE" sz="2000" dirty="0"/>
              <a:t> </a:t>
            </a:r>
            <a:r>
              <a:rPr lang="de-DE" sz="2000" dirty="0" err="1"/>
              <a:t>coins</a:t>
            </a:r>
            <a:r>
              <a:rPr lang="de-DE" sz="2000" dirty="0"/>
              <a:t> in </a:t>
            </a:r>
            <a:r>
              <a:rPr lang="de-DE" sz="2000" dirty="0" err="1"/>
              <a:t>his</a:t>
            </a:r>
            <a:r>
              <a:rPr lang="de-DE" sz="2000" dirty="0"/>
              <a:t> </a:t>
            </a:r>
            <a:r>
              <a:rPr lang="de-DE" sz="2000" dirty="0" err="1"/>
              <a:t>pocket</a:t>
            </a:r>
            <a:r>
              <a:rPr lang="de-DE" sz="2000" dirty="0"/>
              <a:t>.  </a:t>
            </a:r>
          </a:p>
          <a:p>
            <a:r>
              <a:rPr lang="de-DE" sz="2000" dirty="0" err="1"/>
              <a:t>Coincidence</a:t>
            </a:r>
            <a:r>
              <a:rPr lang="de-DE" sz="2000" dirty="0"/>
              <a:t> : Smith </a:t>
            </a:r>
            <a:r>
              <a:rPr lang="de-DE" sz="2000" dirty="0" err="1"/>
              <a:t>gets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job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Smith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ten</a:t>
            </a:r>
            <a:r>
              <a:rPr lang="de-DE" sz="2000" dirty="0"/>
              <a:t> </a:t>
            </a:r>
            <a:r>
              <a:rPr lang="de-DE" sz="2000" dirty="0" err="1"/>
              <a:t>coins</a:t>
            </a:r>
            <a:r>
              <a:rPr lang="de-DE" sz="2000" dirty="0"/>
              <a:t> in </a:t>
            </a:r>
            <a:r>
              <a:rPr lang="de-DE" sz="2000" dirty="0" err="1"/>
              <a:t>his</a:t>
            </a:r>
            <a:r>
              <a:rPr lang="de-DE" sz="2000" dirty="0"/>
              <a:t> </a:t>
            </a:r>
            <a:r>
              <a:rPr lang="de-DE" sz="2000" dirty="0" err="1"/>
              <a:t>pocket</a:t>
            </a:r>
            <a:r>
              <a:rPr lang="de-DE" sz="2000" dirty="0"/>
              <a:t>. </a:t>
            </a:r>
          </a:p>
          <a:p>
            <a:r>
              <a:rPr lang="de-DE" sz="2000" dirty="0">
                <a:solidFill>
                  <a:srgbClr val="FF0000"/>
                </a:solidFill>
              </a:rPr>
              <a:t>Smith „</a:t>
            </a:r>
            <a:r>
              <a:rPr lang="de-DE" sz="2000" dirty="0" err="1">
                <a:solidFill>
                  <a:srgbClr val="FF0000"/>
                </a:solidFill>
              </a:rPr>
              <a:t>knew</a:t>
            </a:r>
            <a:r>
              <a:rPr lang="de-DE" sz="2000" dirty="0">
                <a:solidFill>
                  <a:srgbClr val="FF0000"/>
                </a:solidFill>
              </a:rPr>
              <a:t>“ (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>
                <a:solidFill>
                  <a:srgbClr val="FF0000"/>
                </a:solidFill>
              </a:rPr>
              <a:t>) </a:t>
            </a:r>
            <a:r>
              <a:rPr lang="de-DE" sz="2000" dirty="0" err="1">
                <a:solidFill>
                  <a:srgbClr val="FF0000"/>
                </a:solidFill>
              </a:rPr>
              <a:t>only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by</a:t>
            </a:r>
            <a:r>
              <a:rPr lang="de-DE" sz="2000" dirty="0">
                <a:solidFill>
                  <a:srgbClr val="FF0000"/>
                </a:solidFill>
              </a:rPr>
              <a:t>  </a:t>
            </a:r>
            <a:r>
              <a:rPr lang="de-DE" sz="2000" dirty="0" err="1">
                <a:solidFill>
                  <a:srgbClr val="FF0000"/>
                </a:solidFill>
              </a:rPr>
              <a:t>chance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A42606B-CA30-5349-B628-4933B3462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8024" y="1124744"/>
            <a:ext cx="3898776" cy="444500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/>
              <a:t>Scenario 2</a:t>
            </a:r>
          </a:p>
          <a:p>
            <a:r>
              <a:rPr lang="de-DE" sz="2000" dirty="0"/>
              <a:t>Smith </a:t>
            </a:r>
            <a:r>
              <a:rPr lang="de-DE" sz="2000" dirty="0" err="1"/>
              <a:t>justifiably</a:t>
            </a:r>
            <a:r>
              <a:rPr lang="de-DE" sz="2000" dirty="0"/>
              <a:t> </a:t>
            </a:r>
            <a:r>
              <a:rPr lang="de-DE" sz="2000" dirty="0" err="1"/>
              <a:t>believes</a:t>
            </a:r>
            <a:br>
              <a:rPr lang="de-DE" sz="2000" dirty="0"/>
            </a:br>
            <a:r>
              <a:rPr lang="de-DE" sz="2000" dirty="0"/>
              <a:t>(p) Jones </a:t>
            </a:r>
            <a:r>
              <a:rPr lang="de-DE" sz="2000" dirty="0" err="1"/>
              <a:t>owns</a:t>
            </a:r>
            <a:r>
              <a:rPr lang="de-DE" sz="2000" dirty="0"/>
              <a:t> a Ford</a:t>
            </a:r>
          </a:p>
          <a:p>
            <a:r>
              <a:rPr lang="de-DE" sz="2000" dirty="0"/>
              <a:t>Smith also </a:t>
            </a:r>
            <a:r>
              <a:rPr lang="de-DE" sz="2000" dirty="0" err="1"/>
              <a:t>believes</a:t>
            </a:r>
            <a:r>
              <a:rPr lang="de-DE" sz="2000" dirty="0"/>
              <a:t> in </a:t>
            </a:r>
            <a:r>
              <a:rPr lang="de-DE" sz="2000" dirty="0" err="1"/>
              <a:t>entailed</a:t>
            </a:r>
            <a:r>
              <a:rPr lang="de-DE" sz="2000" dirty="0"/>
              <a:t> </a:t>
            </a:r>
            <a:r>
              <a:rPr lang="de-DE" sz="2000" dirty="0" err="1"/>
              <a:t>assertion</a:t>
            </a:r>
            <a:endParaRPr lang="de-DE" sz="2000" dirty="0"/>
          </a:p>
          <a:p>
            <a:r>
              <a:rPr lang="de-DE" sz="2000" dirty="0"/>
              <a:t>(</a:t>
            </a:r>
            <a:r>
              <a:rPr lang="de-DE" sz="2000" dirty="0" err="1"/>
              <a:t>r</a:t>
            </a:r>
            <a:r>
              <a:rPr lang="de-DE" sz="2000" dirty="0"/>
              <a:t>) = (p </a:t>
            </a:r>
            <a:r>
              <a:rPr lang="de-DE" sz="2000" dirty="0" err="1"/>
              <a:t>or</a:t>
            </a:r>
            <a:r>
              <a:rPr lang="de-DE" sz="2000" dirty="0"/>
              <a:t> </a:t>
            </a:r>
            <a:r>
              <a:rPr lang="de-DE" sz="2000" dirty="0" err="1"/>
              <a:t>q</a:t>
            </a:r>
            <a:r>
              <a:rPr lang="de-DE" sz="2000" dirty="0"/>
              <a:t>): Jones </a:t>
            </a:r>
            <a:r>
              <a:rPr lang="de-DE" sz="2000" dirty="0" err="1"/>
              <a:t>owns</a:t>
            </a:r>
            <a:r>
              <a:rPr lang="de-DE" sz="2000" dirty="0"/>
              <a:t> a Ford, </a:t>
            </a:r>
            <a:r>
              <a:rPr lang="de-DE" sz="2000" dirty="0" err="1"/>
              <a:t>or</a:t>
            </a:r>
            <a:r>
              <a:rPr lang="de-DE" sz="2000" dirty="0"/>
              <a:t> Brown </a:t>
            </a:r>
            <a:r>
              <a:rPr lang="de-DE" sz="2000" dirty="0" err="1"/>
              <a:t>lives</a:t>
            </a:r>
            <a:r>
              <a:rPr lang="de-DE" sz="2000" dirty="0"/>
              <a:t> in Barcelona </a:t>
            </a:r>
            <a:br>
              <a:rPr lang="de-DE" sz="2000" dirty="0"/>
            </a:br>
            <a:r>
              <a:rPr lang="de-DE" sz="2000" dirty="0"/>
              <a:t>(</a:t>
            </a:r>
            <a:r>
              <a:rPr lang="de-DE" sz="2000" dirty="0" err="1"/>
              <a:t>Though</a:t>
            </a:r>
            <a:r>
              <a:rPr lang="de-DE" sz="2000" dirty="0"/>
              <a:t> Smith </a:t>
            </a:r>
            <a:r>
              <a:rPr lang="de-DE" sz="2000" dirty="0" err="1"/>
              <a:t>has</a:t>
            </a:r>
            <a:r>
              <a:rPr lang="de-DE" sz="2000" dirty="0"/>
              <a:t> </a:t>
            </a:r>
            <a:r>
              <a:rPr lang="de-DE" sz="2000" dirty="0" err="1"/>
              <a:t>no</a:t>
            </a:r>
            <a:r>
              <a:rPr lang="de-DE" sz="2000" dirty="0"/>
              <a:t> </a:t>
            </a:r>
            <a:r>
              <a:rPr lang="de-DE" sz="2000" dirty="0" err="1"/>
              <a:t>justification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q</a:t>
            </a:r>
            <a:r>
              <a:rPr lang="de-DE" sz="2000" dirty="0"/>
              <a:t>)</a:t>
            </a:r>
          </a:p>
          <a:p>
            <a:r>
              <a:rPr lang="de-DE" sz="2000" dirty="0" err="1"/>
              <a:t>Coincidence</a:t>
            </a:r>
            <a:r>
              <a:rPr lang="de-DE" sz="2000" dirty="0"/>
              <a:t>: Jones </a:t>
            </a:r>
            <a:r>
              <a:rPr lang="de-DE" sz="2000" dirty="0" err="1"/>
              <a:t>does</a:t>
            </a:r>
            <a:r>
              <a:rPr lang="de-DE" sz="2000" dirty="0"/>
              <a:t> not </a:t>
            </a:r>
            <a:r>
              <a:rPr lang="de-DE" sz="2000" dirty="0" err="1"/>
              <a:t>own</a:t>
            </a:r>
            <a:r>
              <a:rPr lang="de-DE" sz="2000" dirty="0"/>
              <a:t> Ford, but Brown </a:t>
            </a:r>
            <a:r>
              <a:rPr lang="de-DE" sz="2000" dirty="0" err="1"/>
              <a:t>lives</a:t>
            </a:r>
            <a:r>
              <a:rPr lang="de-DE" sz="2000" dirty="0"/>
              <a:t> in Barcelona</a:t>
            </a:r>
          </a:p>
          <a:p>
            <a:r>
              <a:rPr lang="de-DE" sz="2000" dirty="0">
                <a:solidFill>
                  <a:srgbClr val="FF0000"/>
                </a:solidFill>
              </a:rPr>
              <a:t>Smith „</a:t>
            </a:r>
            <a:r>
              <a:rPr lang="de-DE" sz="2000" dirty="0" err="1">
                <a:solidFill>
                  <a:srgbClr val="FF0000"/>
                </a:solidFill>
              </a:rPr>
              <a:t>knew</a:t>
            </a:r>
            <a:r>
              <a:rPr lang="de-DE" sz="2000" dirty="0">
                <a:solidFill>
                  <a:srgbClr val="FF0000"/>
                </a:solidFill>
              </a:rPr>
              <a:t>“ (</a:t>
            </a:r>
            <a:r>
              <a:rPr lang="de-DE" sz="2000" dirty="0" err="1">
                <a:solidFill>
                  <a:srgbClr val="FF0000"/>
                </a:solidFill>
              </a:rPr>
              <a:t>r</a:t>
            </a:r>
            <a:r>
              <a:rPr lang="de-DE" sz="2000" dirty="0">
                <a:solidFill>
                  <a:srgbClr val="FF0000"/>
                </a:solidFill>
              </a:rPr>
              <a:t>)  </a:t>
            </a:r>
            <a:r>
              <a:rPr lang="de-DE" sz="2000" dirty="0" err="1">
                <a:solidFill>
                  <a:srgbClr val="FF0000"/>
                </a:solidFill>
              </a:rPr>
              <a:t>only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by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chance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E599A0-C499-B54D-8453-64F9460C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42F448C-63CC-864D-8A3E-C155AB03360F}"/>
              </a:ext>
            </a:extLst>
          </p:cNvPr>
          <p:cNvSpPr txBox="1"/>
          <p:nvPr/>
        </p:nvSpPr>
        <p:spPr>
          <a:xfrm>
            <a:off x="611560" y="573325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General </a:t>
            </a:r>
            <a:r>
              <a:rPr lang="de-DE" dirty="0" err="1">
                <a:solidFill>
                  <a:srgbClr val="FF0000"/>
                </a:solidFill>
              </a:rPr>
              <a:t>idea</a:t>
            </a:r>
            <a:r>
              <a:rPr lang="de-DE" dirty="0"/>
              <a:t>:   </a:t>
            </a:r>
            <a:r>
              <a:rPr lang="de-DE" dirty="0" err="1"/>
              <a:t>decouple</a:t>
            </a:r>
            <a:r>
              <a:rPr lang="de-DE" dirty="0"/>
              <a:t> </a:t>
            </a:r>
            <a:r>
              <a:rPr lang="de-DE" dirty="0" err="1"/>
              <a:t>justification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truth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propositional </a:t>
            </a:r>
            <a:br>
              <a:rPr lang="de-DE" dirty="0"/>
            </a:br>
            <a:r>
              <a:rPr lang="de-DE" dirty="0"/>
              <a:t>                           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belief</a:t>
            </a:r>
          </a:p>
        </p:txBody>
      </p:sp>
    </p:spTree>
    <p:extLst>
      <p:ext uri="{BB962C8B-B14F-4D97-AF65-F5344CB8AC3E}">
        <p14:creationId xmlns:p14="http://schemas.microsoft.com/office/powerpoint/2010/main" val="37952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5630ABD-7693-644A-A2AD-8C931F90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Recap</a:t>
            </a:r>
            <a:r>
              <a:rPr lang="de-DE" dirty="0"/>
              <a:t>: General </a:t>
            </a:r>
            <a:r>
              <a:rPr lang="de-DE" dirty="0" err="1"/>
              <a:t>remarks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A69580D0-1D91-354E-AF29-ACDA121859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sz="2200" dirty="0"/>
                  <a:t>What </a:t>
                </a:r>
                <a:r>
                  <a:rPr lang="de-DE" sz="2200" dirty="0" err="1"/>
                  <a:t>is</a:t>
                </a:r>
                <a:r>
                  <a:rPr lang="de-DE" sz="2200" dirty="0"/>
                  <a:t> a </a:t>
                </a:r>
                <a:r>
                  <a:rPr lang="de-DE" sz="2200" dirty="0" err="1"/>
                  <a:t>justification</a:t>
                </a:r>
                <a:r>
                  <a:rPr lang="de-DE" sz="2200" dirty="0"/>
                  <a:t> at all? </a:t>
                </a:r>
              </a:p>
              <a:p>
                <a:pPr lvl="1"/>
                <a:r>
                  <a:rPr lang="de-DE" sz="2200" dirty="0"/>
                  <a:t>„Solutions“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Gettier‘s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problem</a:t>
                </a:r>
                <a:r>
                  <a:rPr lang="de-DE" sz="2200" dirty="0"/>
                  <a:t> deal </a:t>
                </a:r>
                <a:r>
                  <a:rPr lang="de-DE" sz="2200" dirty="0" err="1"/>
                  <a:t>with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this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problem</a:t>
                </a:r>
                <a:endParaRPr lang="de-DE" sz="2200" dirty="0"/>
              </a:p>
              <a:p>
                <a:pPr lvl="1"/>
                <a:r>
                  <a:rPr lang="de-DE" sz="2200" dirty="0"/>
                  <a:t>A formal </a:t>
                </a:r>
                <a:r>
                  <a:rPr lang="de-DE" sz="2200" dirty="0" err="1"/>
                  <a:t>treatmant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 </a:t>
                </a:r>
                <a:r>
                  <a:rPr lang="de-DE" sz="2200" dirty="0" err="1"/>
                  <a:t>justification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similar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to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provability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logic</a:t>
                </a:r>
                <a:r>
                  <a:rPr lang="de-DE" sz="2200" dirty="0"/>
                  <a:t>: </a:t>
                </a:r>
                <a:r>
                  <a:rPr lang="de-DE" sz="2200" dirty="0" err="1">
                    <a:solidFill>
                      <a:srgbClr val="032EF0"/>
                    </a:solidFill>
                  </a:rPr>
                  <a:t>Justification</a:t>
                </a:r>
                <a:r>
                  <a:rPr lang="de-DE" sz="2200" dirty="0">
                    <a:solidFill>
                      <a:srgbClr val="032EF0"/>
                    </a:solidFill>
                  </a:rPr>
                  <a:t> </a:t>
                </a:r>
                <a:r>
                  <a:rPr lang="de-DE" sz="2200" dirty="0" err="1">
                    <a:solidFill>
                      <a:srgbClr val="032EF0"/>
                    </a:solidFill>
                  </a:rPr>
                  <a:t>Logic</a:t>
                </a:r>
                <a:r>
                  <a:rPr lang="de-DE" sz="2200" dirty="0">
                    <a:solidFill>
                      <a:srgbClr val="032EF0"/>
                    </a:solidFill>
                  </a:rPr>
                  <a:t> </a:t>
                </a:r>
                <a:r>
                  <a:rPr lang="de-DE" sz="2200" dirty="0"/>
                  <a:t>(</a:t>
                </a:r>
                <a:r>
                  <a:rPr lang="de-DE" sz="2200" dirty="0" err="1"/>
                  <a:t>Artemov</a:t>
                </a:r>
                <a:r>
                  <a:rPr lang="de-DE" sz="2200" dirty="0"/>
                  <a:t> 2008) -&gt; Today</a:t>
                </a:r>
              </a:p>
              <a:p>
                <a:pPr lvl="1"/>
                <a:endParaRPr lang="de-DE" sz="2200" dirty="0"/>
              </a:p>
              <a:p>
                <a:r>
                  <a:rPr lang="de-DE" sz="2200" dirty="0" err="1"/>
                  <a:t>Gettier‘s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problem</a:t>
                </a:r>
                <a:r>
                  <a:rPr lang="de-DE" sz="2200" dirty="0"/>
                  <a:t> „</a:t>
                </a:r>
                <a:r>
                  <a:rPr lang="de-DE" sz="2200" dirty="0" err="1"/>
                  <a:t>formalized</a:t>
                </a:r>
                <a:r>
                  <a:rPr lang="de-DE" sz="2200" dirty="0"/>
                  <a:t>“</a:t>
                </a:r>
              </a:p>
              <a:p>
                <a:pPr lvl="1"/>
                <a:r>
                  <a:rPr lang="de-DE" sz="2200" dirty="0" err="1"/>
                  <a:t>Suppose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logic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belief </a:t>
                </a:r>
                <a:r>
                  <a:rPr lang="de-DE" sz="2200" dirty="0" err="1"/>
                  <a:t>and</a:t>
                </a:r>
                <a:r>
                  <a:rPr lang="de-DE" sz="2200" dirty="0"/>
                  <a:t> </a:t>
                </a:r>
                <a:r>
                  <a:rPr lang="de-DE" sz="2200" dirty="0" err="1"/>
                  <a:t>justification</a:t>
                </a:r>
                <a:r>
                  <a:rPr lang="de-DE" sz="2200" dirty="0"/>
                  <a:t> such </a:t>
                </a:r>
                <a:r>
                  <a:rPr lang="de-DE" sz="2200" dirty="0" err="1"/>
                  <a:t>that</a:t>
                </a:r>
                <a:r>
                  <a:rPr lang="de-DE" sz="2200" dirty="0"/>
                  <a:t> </a:t>
                </a:r>
                <a:br>
                  <a:rPr lang="de-DE" sz="2200" dirty="0"/>
                </a:br>
                <a:r>
                  <a:rPr lang="de-DE" sz="2200" dirty="0"/>
                  <a:t>(*) 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⊢  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h𝑎𝑠𝐽𝑢𝑠𝑡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h𝑎𝑠𝐽𝑢𝑠𝑡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de-DE" sz="2200" b="0" dirty="0"/>
              </a:p>
              <a:p>
                <a:pPr lvl="1"/>
                <a:r>
                  <a:rPr lang="de-DE" sz="2200" dirty="0" err="1"/>
                  <a:t>Suppose</a:t>
                </a:r>
                <a:r>
                  <a:rPr lang="de-DE" sz="2200" dirty="0"/>
                  <a:t>: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sz="2200" dirty="0"/>
                  <a:t> </a:t>
                </a:r>
                <a:r>
                  <a:rPr lang="de-DE" sz="2200" dirty="0" err="1"/>
                  <a:t>wrongly</a:t>
                </a:r>
                <a:r>
                  <a:rPr lang="de-DE" sz="2200" dirty="0"/>
                  <a:t> but </a:t>
                </a:r>
                <a:r>
                  <a:rPr lang="de-DE" sz="2200" dirty="0" err="1"/>
                  <a:t>justifiably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believes</a:t>
                </a:r>
                <a:r>
                  <a:rPr lang="de-DE" sz="2200" dirty="0"/>
                  <a:t> in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br>
                  <a:rPr lang="de-DE" sz="2200" dirty="0"/>
                </a:b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h𝑎𝑠𝐽𝑢𝑠𝑡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dirty="0"/>
              </a:p>
              <a:p>
                <a:pPr lvl="1"/>
                <a:r>
                  <a:rPr lang="de-DE" sz="2200" dirty="0" err="1"/>
                  <a:t>By</a:t>
                </a:r>
                <a:r>
                  <a:rPr lang="de-DE" sz="2200" dirty="0"/>
                  <a:t> </a:t>
                </a:r>
                <a:r>
                  <a:rPr lang="de-DE" sz="2200" spc="-10" dirty="0">
                    <a:ea typeface="Cambria Math" panose="02040503050406030204" pitchFamily="18" charset="0"/>
                    <a:cs typeface="Tahoma"/>
                  </a:rPr>
                  <a:t>M(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𝐵</m:t>
                        </m:r>
                      </m:e>
                      <m:sub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sz="2200" spc="-10" dirty="0">
                    <a:ea typeface="Cambria Math" panose="02040503050406030204" pitchFamily="18" charset="0"/>
                    <a:cs typeface="Tahoma"/>
                  </a:rPr>
                  <a:t>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𝐵</m:t>
                        </m:r>
                      </m:e>
                      <m:sub>
                        <m:r>
                          <a:rPr lang="de-DE" sz="22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𝑝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∨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𝑞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)</m:t>
                    </m:r>
                  </m:oMath>
                </a14:m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dirty="0"/>
              </a:p>
              <a:p>
                <a:pPr lvl="1"/>
                <a:r>
                  <a:rPr lang="de-DE" sz="2200" dirty="0" err="1"/>
                  <a:t>By</a:t>
                </a:r>
                <a:r>
                  <a:rPr lang="de-DE" sz="2200" dirty="0"/>
                  <a:t> (*):   </a:t>
                </a:r>
                <a14:m>
                  <m:oMath xmlns:m="http://schemas.openxmlformats.org/officeDocument/2006/math"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h𝑎𝑠𝐽𝑢𝑠𝑡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(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𝑎</m:t>
                    </m:r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,</m:t>
                    </m:r>
                    <m:d>
                      <m:dPr>
                        <m:ctrlPr>
                          <a:rPr lang="de-DE" sz="2200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𝑝</m:t>
                        </m:r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∨</m:t>
                        </m:r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𝑞</m:t>
                        </m:r>
                        <m:r>
                          <a:rPr lang="de-DE" sz="2200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 </m:t>
                        </m:r>
                      </m:e>
                    </m:d>
                    <m:r>
                      <a:rPr lang="de-DE" sz="2200" b="0" i="1" spc="-1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a:rPr lang="de-DE" sz="2200" i="1" dirty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de-DE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200" b="0" i="0" smtClean="0">
                        <a:latin typeface="Cambria Math" panose="02040503050406030204" pitchFamily="18" charset="0"/>
                      </a:rPr>
                      <m:t>hasJust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∨¬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sz="2200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de-DE" sz="2200" dirty="0"/>
              </a:p>
              <a:p>
                <a:pPr lvl="1"/>
                <a:r>
                  <a:rPr lang="de-DE" sz="2200" dirty="0"/>
                  <a:t> </a:t>
                </a:r>
                <a:r>
                  <a:rPr lang="de-DE" sz="2200" dirty="0" err="1"/>
                  <a:t>Hence</a:t>
                </a:r>
                <a:r>
                  <a:rPr lang="de-DE" sz="2200" dirty="0"/>
                  <a:t>: </a:t>
                </a:r>
                <a14:m>
                  <m:oMath xmlns:m="http://schemas.openxmlformats.org/officeDocument/2006/math"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⊨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h𝑎𝑠𝐽𝑢𝑠𝑡</m:t>
                    </m:r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→(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de-DE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∨¬ 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de-DE" sz="22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de-DE" sz="2200" dirty="0"/>
              </a:p>
              <a:p>
                <a:pPr lvl="1"/>
                <a:endParaRPr lang="de-DE" dirty="0"/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A69580D0-1D91-354E-AF29-ACDA121859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6" t="-765" b="-433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AA17BC-3D0F-864C-96FF-036D1C32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13FDC-EBB7-A241-A6EF-2E02EE734C7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625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C5F50E-87AF-6842-B0C3-84B61979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proof</a:t>
            </a:r>
            <a:r>
              <a:rPr lang="de-DE" dirty="0"/>
              <a:t> </a:t>
            </a:r>
            <a:r>
              <a:rPr lang="de-DE" dirty="0" err="1"/>
              <a:t>theoretic</a:t>
            </a:r>
            <a:r>
              <a:rPr lang="de-DE" dirty="0"/>
              <a:t> </a:t>
            </a:r>
            <a:r>
              <a:rPr lang="de-DE" dirty="0" err="1"/>
              <a:t>tradition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12F49E2-1C2C-674D-9884-D967B781E2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box>
                      <m:box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</m:box>
                    <m:r>
                      <a:rPr lang="de-DE" b="0" i="1" smtClean="0">
                        <a:latin typeface="Cambria Math" panose="02040503050406030204" pitchFamily="18" charset="0"/>
                      </a:rPr>
                      <m:t>⊥ → ⊥ </m:t>
                    </m:r>
                  </m:oMath>
                </a14:m>
                <a:r>
                  <a:rPr lang="de-DE" dirty="0" err="1"/>
                  <a:t>is</a:t>
                </a:r>
                <a:r>
                  <a:rPr lang="de-DE" dirty="0"/>
                  <a:t> an </a:t>
                </a:r>
                <a:r>
                  <a:rPr lang="de-DE" dirty="0" err="1"/>
                  <a:t>axiom</a:t>
                </a:r>
                <a:endParaRPr lang="de-DE" dirty="0"/>
              </a:p>
              <a:p>
                <a:r>
                  <a:rPr lang="de-DE" dirty="0"/>
                  <a:t>So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¬□⊥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provable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By</a:t>
                </a:r>
                <a:r>
                  <a:rPr lang="de-DE" dirty="0"/>
                  <a:t> </a:t>
                </a:r>
                <a:r>
                  <a:rPr lang="de-DE" dirty="0" err="1"/>
                  <a:t>necessication</a:t>
                </a:r>
                <a:r>
                  <a:rPr lang="de-DE" dirty="0"/>
                  <a:t>: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□¬□⊥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provable</a:t>
                </a:r>
                <a:r>
                  <a:rPr lang="de-DE" dirty="0"/>
                  <a:t> </a:t>
                </a:r>
              </a:p>
              <a:p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□⊥ </m:t>
                    </m:r>
                  </m:oMath>
                </a14:m>
                <a:r>
                  <a:rPr lang="de-DE" dirty="0" err="1"/>
                  <a:t>means</a:t>
                </a:r>
                <a:r>
                  <a:rPr lang="de-DE" dirty="0"/>
                  <a:t> </a:t>
                </a:r>
                <a:r>
                  <a:rPr lang="de-DE" dirty="0" err="1"/>
                  <a:t>system</a:t>
                </a:r>
                <a:r>
                  <a:rPr lang="de-DE" dirty="0"/>
                  <a:t> S </a:t>
                </a:r>
                <a:r>
                  <a:rPr lang="de-DE" dirty="0" err="1"/>
                  <a:t>proves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de-DE" b="0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□⊥ </m:t>
                    </m:r>
                  </m:oMath>
                </a14:m>
                <a:r>
                  <a:rPr lang="de-DE" dirty="0" err="1"/>
                  <a:t>means</a:t>
                </a:r>
                <a:r>
                  <a:rPr lang="de-DE" dirty="0"/>
                  <a:t> S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proves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de-DE" dirty="0"/>
                  <a:t>, i.e.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¬□⊥ </m:t>
                    </m:r>
                  </m:oMath>
                </a14:m>
                <a:r>
                  <a:rPr lang="de-DE" dirty="0" err="1"/>
                  <a:t>means</a:t>
                </a:r>
                <a:r>
                  <a:rPr lang="de-DE" dirty="0"/>
                  <a:t> S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consistent</a:t>
                </a:r>
                <a:endParaRPr lang="de-DE" dirty="0"/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□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¬□⊥ </m:t>
                    </m:r>
                  </m:oMath>
                </a14:m>
                <a:r>
                  <a:rPr lang="de-DE" dirty="0" err="1"/>
                  <a:t>means</a:t>
                </a:r>
                <a:r>
                  <a:rPr lang="de-DE" dirty="0"/>
                  <a:t> S </a:t>
                </a:r>
                <a:r>
                  <a:rPr lang="de-DE" dirty="0" err="1"/>
                  <a:t>proves</a:t>
                </a:r>
                <a:r>
                  <a:rPr lang="de-DE" dirty="0"/>
                  <a:t> </a:t>
                </a:r>
                <a:r>
                  <a:rPr lang="de-DE" dirty="0" err="1"/>
                  <a:t>that</a:t>
                </a:r>
                <a:r>
                  <a:rPr lang="de-DE" dirty="0"/>
                  <a:t> S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consistent</a:t>
                </a:r>
                <a:br>
                  <a:rPr lang="de-DE" dirty="0"/>
                </a:br>
                <a:endParaRPr lang="de-DE" dirty="0"/>
              </a:p>
              <a:p>
                <a:r>
                  <a:rPr lang="de-DE" dirty="0" err="1"/>
                  <a:t>Famous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Gödel</a:t>
                </a:r>
                <a:r>
                  <a:rPr lang="de-DE" dirty="0"/>
                  <a:t>: </a:t>
                </a:r>
                <a:r>
                  <a:rPr lang="de-DE" dirty="0" err="1"/>
                  <a:t>if</a:t>
                </a:r>
                <a:r>
                  <a:rPr lang="de-DE" dirty="0"/>
                  <a:t> S </a:t>
                </a:r>
                <a:r>
                  <a:rPr lang="de-DE" dirty="0" err="1"/>
                  <a:t>has</a:t>
                </a:r>
                <a:r>
                  <a:rPr lang="de-DE" dirty="0"/>
                  <a:t> a </a:t>
                </a:r>
                <a:r>
                  <a:rPr lang="de-DE" dirty="0" err="1"/>
                  <a:t>certain</a:t>
                </a:r>
                <a:r>
                  <a:rPr lang="de-DE" dirty="0"/>
                  <a:t> </a:t>
                </a:r>
                <a:r>
                  <a:rPr lang="de-DE" dirty="0" err="1"/>
                  <a:t>strength</a:t>
                </a:r>
                <a:r>
                  <a:rPr lang="de-DE" dirty="0"/>
                  <a:t>, </a:t>
                </a:r>
                <a:r>
                  <a:rPr lang="de-DE" dirty="0" err="1"/>
                  <a:t>it</a:t>
                </a:r>
                <a:r>
                  <a:rPr lang="de-DE" dirty="0"/>
                  <a:t> </a:t>
                </a:r>
                <a:r>
                  <a:rPr lang="de-DE" dirty="0" err="1"/>
                  <a:t>cannot</a:t>
                </a:r>
                <a:r>
                  <a:rPr lang="de-DE" dirty="0"/>
                  <a:t> </a:t>
                </a:r>
                <a:r>
                  <a:rPr lang="de-DE" dirty="0" err="1"/>
                  <a:t>prove</a:t>
                </a:r>
                <a:r>
                  <a:rPr lang="de-DE" dirty="0"/>
                  <a:t> </a:t>
                </a:r>
                <a:r>
                  <a:rPr lang="de-DE" dirty="0" err="1"/>
                  <a:t>its</a:t>
                </a:r>
                <a:r>
                  <a:rPr lang="de-DE" dirty="0"/>
                  <a:t> </a:t>
                </a:r>
                <a:r>
                  <a:rPr lang="de-DE" dirty="0" err="1"/>
                  <a:t>own</a:t>
                </a:r>
                <a:r>
                  <a:rPr lang="de-DE" dirty="0"/>
                  <a:t> </a:t>
                </a:r>
                <a:r>
                  <a:rPr lang="de-DE" dirty="0" err="1"/>
                  <a:t>consistency</a:t>
                </a:r>
                <a:br>
                  <a:rPr lang="de-DE" dirty="0"/>
                </a:br>
                <a:endParaRPr lang="de-DE" dirty="0"/>
              </a:p>
              <a:p>
                <a:endParaRPr lang="de-DE" dirty="0"/>
              </a:p>
              <a:p>
                <a:endParaRPr lang="de-DE" b="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012F49E2-1C2C-674D-9884-D967B781E2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38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852D90-4894-0548-ADCD-85DE205E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49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D47F5-A913-FF49-853A-215BF9840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Justification</a:t>
            </a:r>
            <a:r>
              <a:rPr lang="de-DE" dirty="0"/>
              <a:t> </a:t>
            </a:r>
            <a:r>
              <a:rPr lang="de-DE" dirty="0" err="1"/>
              <a:t>Logic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C9E8AE-2FAE-6546-877F-1A3CA6C77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3168129"/>
          </a:xfrm>
        </p:spPr>
        <p:txBody>
          <a:bodyPr/>
          <a:lstStyle/>
          <a:p>
            <a:r>
              <a:rPr lang="de-DE" dirty="0"/>
              <a:t>Explicitly </a:t>
            </a:r>
            <a:r>
              <a:rPr lang="de-DE" dirty="0" err="1"/>
              <a:t>account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justifications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assertions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 </a:t>
            </a:r>
            <a:r>
              <a:rPr lang="de-DE" dirty="0" err="1"/>
              <a:t>book-length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justification</a:t>
            </a:r>
            <a:r>
              <a:rPr lang="de-DE" dirty="0"/>
              <a:t> </a:t>
            </a:r>
            <a:r>
              <a:rPr lang="de-DE" dirty="0" err="1"/>
              <a:t>logic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founders</a:t>
            </a:r>
            <a:r>
              <a:rPr lang="de-DE" dirty="0"/>
              <a:t> (</a:t>
            </a:r>
            <a:r>
              <a:rPr lang="de-DE" dirty="0" err="1"/>
              <a:t>Artemov</a:t>
            </a:r>
            <a:r>
              <a:rPr lang="de-DE" dirty="0"/>
              <a:t>/Fitting 19)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F4D77D-076E-7F45-913A-72382138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399D4D1-2065-D84F-BF2C-112963A9F286}"/>
              </a:ext>
            </a:extLst>
          </p:cNvPr>
          <p:cNvGrpSpPr/>
          <p:nvPr/>
        </p:nvGrpSpPr>
        <p:grpSpPr>
          <a:xfrm>
            <a:off x="627706" y="2204864"/>
            <a:ext cx="7888588" cy="1991224"/>
            <a:chOff x="626069" y="2007292"/>
            <a:chExt cx="7888588" cy="19912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94CDE4D0-02DB-9A4A-9591-9E3C0F970AF1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1639734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lvl="1"/>
                  <a14:m>
                    <m:oMath xmlns:m="http://schemas.openxmlformats.org/officeDocument/2006/math">
                      <m:r>
                        <a:rPr lang="de-DE" sz="2600" i="1" dirty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de-DE" sz="2600" dirty="0"/>
                    <a:t> ist </a:t>
                  </a:r>
                  <a:r>
                    <a:rPr lang="de-DE" sz="2600" dirty="0" err="1"/>
                    <a:t>justified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with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de-DE" sz="2600" dirty="0"/>
                    <a:t>				        </a:t>
                  </a:r>
                  <a14:m>
                    <m:oMath xmlns:m="http://schemas.openxmlformats.org/officeDocument/2006/math">
                      <m:r>
                        <a:rPr lang="de-DE" sz="2600" i="1" dirty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sz="2600" i="1" dirty="0">
                          <a:latin typeface="Cambria Math" panose="02040503050406030204" pitchFamily="18" charset="0"/>
                        </a:rPr>
                        <m:t> : </m:t>
                      </m:r>
                      <m:r>
                        <a:rPr lang="de-DE" sz="2600" i="1" dirty="0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endParaRPr lang="de-DE" sz="2600" dirty="0"/>
                </a:p>
                <a:p>
                  <a:pPr lvl="1"/>
                  <a14:m>
                    <m:oMath xmlns:m="http://schemas.openxmlformats.org/officeDocument/2006/math">
                      <m:r>
                        <a:rPr lang="de-DE" sz="26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de-DE" sz="26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de-DE" sz="26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de-DE" sz="2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de-DE" sz="2600" dirty="0" err="1"/>
                    <a:t>is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justified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with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i="1" dirty="0">
                          <a:latin typeface="Cambria Math" panose="02040503050406030204" pitchFamily="18" charset="0"/>
                        </a:rPr>
                        <m:t>𝑠</m:t>
                      </m:r>
                    </m:oMath>
                  </a14:m>
                  <a:r>
                    <a:rPr lang="de-DE" sz="2600" dirty="0"/>
                    <a:t> 		       </a:t>
                  </a:r>
                  <a14:m>
                    <m:oMath xmlns:m="http://schemas.openxmlformats.org/officeDocument/2006/math">
                      <m:r>
                        <a:rPr lang="de-DE" sz="2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sz="2600" i="1">
                          <a:latin typeface="Cambria Math" panose="02040503050406030204" pitchFamily="18" charset="0"/>
                        </a:rPr>
                        <m:t>  : </m:t>
                      </m:r>
                      <m:d>
                        <m:dPr>
                          <m:ctrlPr>
                            <a:rPr lang="de-DE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2600" i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de-DE" sz="26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a14:m>
                  <a:endParaRPr lang="de-DE" sz="2600" dirty="0"/>
                </a:p>
                <a:p>
                  <a:pPr lvl="1"/>
                  <a14:m>
                    <m:oMath xmlns:m="http://schemas.openxmlformats.org/officeDocument/2006/math">
                      <m:r>
                        <a:rPr lang="de-DE" sz="2600" i="1" dirty="0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de-DE" sz="2600" dirty="0"/>
                    <a:t> </a:t>
                  </a:r>
                  <a:r>
                    <a:rPr lang="de-DE" sz="2600" dirty="0" err="1"/>
                    <a:t>is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justified</a:t>
                  </a:r>
                  <a:r>
                    <a:rPr lang="de-DE" sz="2600" dirty="0"/>
                    <a:t> </a:t>
                  </a:r>
                  <a:r>
                    <a:rPr lang="de-DE" sz="2600" dirty="0" err="1"/>
                    <a:t>by</a:t>
                  </a:r>
                  <a:r>
                    <a:rPr lang="de-DE" sz="2600" dirty="0"/>
                    <a:t> </a:t>
                  </a:r>
                  <a14:m>
                    <m:oMath xmlns:m="http://schemas.openxmlformats.org/officeDocument/2006/math">
                      <m:r>
                        <a:rPr lang="de-DE" sz="2600" i="1" dirty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sz="26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600" i="1" dirty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r>
                    <a:rPr lang="de-DE" sz="2600" dirty="0"/>
                    <a:t>				    </a:t>
                  </a:r>
                  <a14:m>
                    <m:oMath xmlns:m="http://schemas.openxmlformats.org/officeDocument/2006/math">
                      <m:r>
                        <a:rPr lang="de-DE" sz="2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de-DE" sz="26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e-DE" sz="26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de-DE" sz="2600" i="1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de-DE" sz="2600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de-DE" sz="2600" dirty="0"/>
                    <a:t> </a:t>
                  </a: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:endParaRPr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94CDE4D0-02DB-9A4A-9591-9E3C0F970A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1639734"/>
                </a:xfrm>
                <a:prstGeom prst="rect">
                  <a:avLst/>
                </a:prstGeom>
                <a:blipFill>
                  <a:blip r:embed="rId2"/>
                  <a:stretch>
                    <a:fillRect t="-3077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3B288035-B70A-8842-B664-6171A9B3AE9C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409004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6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600" dirty="0">
                <a:latin typeface="Myriad Pro" panose="020B0503030403020204" pitchFamily="34" charset="0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81925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triangl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4022</Words>
  <Application>Microsoft Macintosh PowerPoint</Application>
  <PresentationFormat>Bildschirmpräsentation (4:3)</PresentationFormat>
  <Paragraphs>448</Paragraphs>
  <Slides>48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4" baseType="lpstr">
      <vt:lpstr>Arial</vt:lpstr>
      <vt:lpstr>Calibri</vt:lpstr>
      <vt:lpstr>Cambria Math</vt:lpstr>
      <vt:lpstr>Myriad Pro</vt:lpstr>
      <vt:lpstr>Tahoma</vt:lpstr>
      <vt:lpstr>7_Standarddesign</vt:lpstr>
      <vt:lpstr>Intelligent Agents  Justification Logic  </vt:lpstr>
      <vt:lpstr>Todays lecture based on </vt:lpstr>
      <vt:lpstr>Motivation</vt:lpstr>
      <vt:lpstr>Two Traditions </vt:lpstr>
      <vt:lpstr>Problem with Epistemic Tradition</vt:lpstr>
      <vt:lpstr>Recap: Gettiers two counterexamples </vt:lpstr>
      <vt:lpstr>Recap: General remarks</vt:lpstr>
      <vt:lpstr>Problems of proof theoretic tradition</vt:lpstr>
      <vt:lpstr>Justification Logic</vt:lpstr>
      <vt:lpstr>Syntax and Calculus</vt:lpstr>
      <vt:lpstr>Syntax of the logic of proofs</vt:lpstr>
      <vt:lpstr>Axioms for LP</vt:lpstr>
      <vt:lpstr>Wake-Up Question</vt:lpstr>
      <vt:lpstr>Calculus für LP_CS</vt:lpstr>
      <vt:lpstr>The role of constant specifications</vt:lpstr>
      <vt:lpstr>Extended example</vt:lpstr>
      <vt:lpstr>Internalization</vt:lpstr>
      <vt:lpstr>Forgetful Projection</vt:lpstr>
      <vt:lpstr>Realization</vt:lpstr>
      <vt:lpstr>Realization Theorem</vt:lpstr>
      <vt:lpstr>Semantics</vt:lpstr>
      <vt:lpstr>Arithmetical Semantics</vt:lpstr>
      <vt:lpstr>Intuitionism</vt:lpstr>
      <vt:lpstr>Intuitionism</vt:lpstr>
      <vt:lpstr>Self-referentiality</vt:lpstr>
      <vt:lpstr>Self-referentiality</vt:lpstr>
      <vt:lpstr>Towards a semantics I</vt:lpstr>
      <vt:lpstr>Towards a semantics II</vt:lpstr>
      <vt:lpstr>Towards a semantics III: Model</vt:lpstr>
      <vt:lpstr>Algorithmic Problems</vt:lpstr>
      <vt:lpstr>PowerPoint-Präsentation</vt:lpstr>
      <vt:lpstr>Complexity</vt:lpstr>
      <vt:lpstr>Reminder: Polynomical Hierarchy</vt:lpstr>
      <vt:lpstr>Some Complexity Classes With Oracles </vt:lpstr>
      <vt:lpstr>Wake-Up Exercise</vt:lpstr>
      <vt:lpstr>Polynomial Hierarchy (PH)</vt:lpstr>
      <vt:lpstr>Reconsidering Gettier</vt:lpstr>
      <vt:lpstr>Recap: Gettiers two counterexamples </vt:lpstr>
      <vt:lpstr>Gettier Examples in Justification Logic</vt:lpstr>
      <vt:lpstr>Principles Involved in Gettier Examples</vt:lpstr>
      <vt:lpstr>Goldman‘s reliabilism → Factivity </vt:lpstr>
      <vt:lpstr>Lehrer/Paxson’s indefeasibility → monotonicity </vt:lpstr>
      <vt:lpstr>Lehrer/Paxson’s indefeasibility → monotonicity </vt:lpstr>
      <vt:lpstr>Gettier‘s implicit assumptions</vt:lpstr>
      <vt:lpstr>Gettier‘s implicit assumptions</vt:lpstr>
      <vt:lpstr>APPENDIX</vt:lpstr>
      <vt:lpstr>References</vt:lpstr>
      <vt:lpstr>Color Convention in this course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Agents  Justification Logic  </dc:title>
  <dc:creator>Özgür Özcep</dc:creator>
  <cp:lastModifiedBy>Özgür Özcep</cp:lastModifiedBy>
  <cp:revision>139</cp:revision>
  <dcterms:created xsi:type="dcterms:W3CDTF">2022-11-30T11:42:09Z</dcterms:created>
  <dcterms:modified xsi:type="dcterms:W3CDTF">2022-12-07T14:32:08Z</dcterms:modified>
</cp:coreProperties>
</file>