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5"/>
  </p:notesMasterIdLst>
  <p:handoutMasterIdLst>
    <p:handoutMasterId r:id="rId56"/>
  </p:handoutMasterIdLst>
  <p:sldIdLst>
    <p:sldId id="273" r:id="rId2"/>
    <p:sldId id="27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321" r:id="rId16"/>
    <p:sldId id="322" r:id="rId17"/>
    <p:sldId id="323" r:id="rId18"/>
    <p:sldId id="290" r:id="rId19"/>
    <p:sldId id="324" r:id="rId20"/>
    <p:sldId id="325" r:id="rId21"/>
    <p:sldId id="326" r:id="rId22"/>
    <p:sldId id="327" r:id="rId23"/>
    <p:sldId id="328" r:id="rId24"/>
    <p:sldId id="291" r:id="rId25"/>
    <p:sldId id="292" r:id="rId26"/>
    <p:sldId id="293" r:id="rId27"/>
    <p:sldId id="294" r:id="rId28"/>
    <p:sldId id="295" r:id="rId29"/>
    <p:sldId id="330" r:id="rId30"/>
    <p:sldId id="331" r:id="rId31"/>
    <p:sldId id="297" r:id="rId32"/>
    <p:sldId id="298" r:id="rId33"/>
    <p:sldId id="299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E0AFF"/>
    <a:srgbClr val="008380"/>
    <a:srgbClr val="0B05FF"/>
    <a:srgbClr val="7DA031"/>
    <a:srgbClr val="AADB42"/>
    <a:srgbClr val="9C3DBC"/>
    <a:srgbClr val="6D7CFF"/>
    <a:srgbClr val="807CFF"/>
    <a:srgbClr val="00394A"/>
    <a:srgbClr val="003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7"/>
    <p:restoredTop sz="92371"/>
  </p:normalViewPr>
  <p:slideViewPr>
    <p:cSldViewPr>
      <p:cViewPr varScale="1">
        <p:scale>
          <a:sx n="194" d="100"/>
          <a:sy n="194" d="100"/>
        </p:scale>
        <p:origin x="5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6.xml"/><Relationship Id="rId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19.12.22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19.12.22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2D1FF77-CCE2-0C4B-8B1B-C806B7E1D9A9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84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2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2C5AB6-C5F5-D247-AA3E-5BC2B53784A0}" type="slidenum">
              <a:rPr lang="de-DE" sz="1200"/>
              <a:pPr/>
              <a:t>11</a:t>
            </a:fld>
            <a:endParaRPr lang="de-DE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39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07C6DC-3971-744E-A006-6C96D66A3AC7}" type="slidenum">
              <a:rPr lang="de-DE" sz="1200"/>
              <a:pPr/>
              <a:t>12</a:t>
            </a:fld>
            <a:endParaRPr lang="de-DE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68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5BD7B1-BF68-6249-9BC3-1FB4885B1496}" type="slidenum">
              <a:rPr lang="de-DE" sz="1200"/>
              <a:pPr/>
              <a:t>13</a:t>
            </a:fld>
            <a:endParaRPr lang="de-DE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321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D67C59F-428F-7242-BB63-2A7027D413D2}" type="slidenum">
              <a:rPr lang="de-DE" sz="1200"/>
              <a:pPr/>
              <a:t>14</a:t>
            </a:fld>
            <a:endParaRPr lang="de-DE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05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68EA793-30CB-BB45-82A2-B15540C45C6D}" type="slidenum">
              <a:rPr lang="de-DE" sz="1200"/>
              <a:pPr/>
              <a:t>15</a:t>
            </a:fld>
            <a:endParaRPr lang="de-DE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0056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088377-61E0-7A4E-96F4-01B93BB96EC5}" type="slidenum">
              <a:rPr lang="de-DE" sz="1200"/>
              <a:pPr/>
              <a:t>16</a:t>
            </a:fld>
            <a:endParaRPr lang="de-DE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6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E2A1B3-1873-104A-BF78-875949BF875F}" type="slidenum">
              <a:rPr lang="de-DE" sz="1200"/>
              <a:pPr/>
              <a:t>18</a:t>
            </a:fld>
            <a:endParaRPr lang="de-DE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81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B623EA-CB83-934C-963B-C54438F04631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6659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8B1A0F-11A2-6C4D-BF67-EDB6D88D5EF4}" type="slidenum">
              <a:rPr lang="de-DE" sz="1200"/>
              <a:pPr/>
              <a:t>25</a:t>
            </a:fld>
            <a:endParaRPr lang="de-DE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7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DE6043-E085-D648-80EE-CA82F7A30052}" type="slidenum">
              <a:rPr lang="de-DE" sz="1200"/>
              <a:pPr/>
              <a:t>26</a:t>
            </a:fld>
            <a:endParaRPr lang="de-DE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82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F9D5A2-550D-5841-A5C6-DEC1183F505D}" type="slidenum">
              <a:rPr lang="de-DE" sz="1200"/>
              <a:pPr/>
              <a:t>3</a:t>
            </a:fld>
            <a:endParaRPr lang="de-DE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12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F39B23-F2EE-764E-8085-605CE06B941D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013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6849E59-00BE-BF4A-B60E-17495697F800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496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6849E59-00BE-BF4A-B60E-17495697F800}" type="slidenum">
              <a:rPr lang="de-DE" sz="1200"/>
              <a:pPr/>
              <a:t>29</a:t>
            </a:fld>
            <a:endParaRPr lang="de-DE" sz="120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922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410986-42E5-ED4F-BC7D-34D241F1A8B8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604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9D5615-A8F3-3741-B471-E4F85922BEDF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7812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8701EC-3F66-D54D-B0F7-3DA8AED5C44E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809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71F451-25A7-CD40-9196-7AAF939F1892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6185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9CD05C-13FD-4B4F-A56D-25154B6B8117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774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0D7B56-E749-BB46-87B1-741DC12904A7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917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AEBA171-9FB4-9344-A0B2-69E7B0719321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3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626D792-9529-7849-8C3D-DB50424A015F}" type="slidenum">
              <a:rPr lang="de-DE" sz="1200"/>
              <a:pPr/>
              <a:t>4</a:t>
            </a:fld>
            <a:endParaRPr lang="de-DE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802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2708257-9506-E649-AF27-44816DF2AB7F}" type="slidenum">
              <a:rPr lang="de-DE" sz="1200"/>
              <a:pPr/>
              <a:t>37</a:t>
            </a:fld>
            <a:endParaRPr lang="de-DE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18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C7E447-2EE2-5B4E-A984-EE3CE5AF7965}" type="slidenum">
              <a:rPr lang="de-DE" sz="1200"/>
              <a:pPr/>
              <a:t>38</a:t>
            </a:fld>
            <a:endParaRPr lang="de-DE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56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32C4B0-B6C9-434E-905C-C3341CFB5F36}" type="slidenum">
              <a:rPr lang="de-DE" sz="1200"/>
              <a:pPr/>
              <a:t>39</a:t>
            </a:fld>
            <a:endParaRPr lang="de-DE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0400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4358BB3-930F-A44F-9394-00CAE207BCD4}" type="slidenum">
              <a:rPr lang="de-DE" sz="1200"/>
              <a:pPr/>
              <a:t>40</a:t>
            </a:fld>
            <a:endParaRPr lang="de-DE" sz="1200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68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8776D4D-AE4A-D64E-A5D1-C77EF2C5938A}" type="slidenum">
              <a:rPr lang="de-DE" sz="1200"/>
              <a:pPr/>
              <a:t>41</a:t>
            </a:fld>
            <a:endParaRPr lang="de-DE" sz="1200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84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0FF54E-A195-E449-B1F9-D509B98D49C1}" type="slidenum">
              <a:rPr lang="de-DE" sz="1200"/>
              <a:pPr/>
              <a:t>42</a:t>
            </a:fld>
            <a:endParaRPr lang="de-DE" sz="1200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95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FB71A-6CA8-B245-BF19-9206C3A942B5}" type="slidenum">
              <a:rPr lang="de-DE" sz="1200"/>
              <a:pPr/>
              <a:t>43</a:t>
            </a:fld>
            <a:endParaRPr lang="de-DE" sz="120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208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52844A3-424A-E84E-A0CD-B5646731808D}" type="slidenum">
              <a:rPr lang="de-DE" sz="1200"/>
              <a:pPr/>
              <a:t>44</a:t>
            </a:fld>
            <a:endParaRPr lang="de-DE" sz="120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50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436B74-EFAD-C54A-9C6C-A09B6AB70FEE}" type="slidenum">
              <a:rPr lang="de-DE" sz="1200"/>
              <a:pPr/>
              <a:t>45</a:t>
            </a:fld>
            <a:endParaRPr lang="de-DE" sz="120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7622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D07C07-822D-7040-A683-1ECB00B3A9B8}" type="slidenum">
              <a:rPr lang="de-DE" sz="1200"/>
              <a:pPr/>
              <a:t>46</a:t>
            </a:fld>
            <a:endParaRPr lang="de-DE" sz="120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712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A4F134-9E09-0C49-8477-23C301D2779C}" type="slidenum">
              <a:rPr lang="de-DE" sz="1200"/>
              <a:pPr/>
              <a:t>5</a:t>
            </a:fld>
            <a:endParaRPr lang="de-DE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54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0C836B-32E9-934D-9AB1-E7BFBB70010F}" type="slidenum">
              <a:rPr lang="de-DE" sz="1200"/>
              <a:pPr/>
              <a:t>47</a:t>
            </a:fld>
            <a:endParaRPr lang="de-DE" sz="1200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4503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C4C31D-9A77-2247-A50D-177CC5530391}" type="slidenum">
              <a:rPr lang="de-DE" sz="1200"/>
              <a:pPr/>
              <a:t>48</a:t>
            </a:fld>
            <a:endParaRPr lang="de-DE" sz="1200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2166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0E8642-35FA-8F40-BE85-72628E21DEFF}" type="slidenum">
              <a:rPr lang="de-DE" sz="1200"/>
              <a:pPr/>
              <a:t>49</a:t>
            </a:fld>
            <a:endParaRPr lang="de-DE" sz="120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7599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25CC5B-FBFF-A049-8D33-D0FBF46E3E62}" type="slidenum">
              <a:rPr lang="de-DE" sz="1200"/>
              <a:pPr/>
              <a:t>50</a:t>
            </a:fld>
            <a:endParaRPr lang="de-DE" sz="1200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34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DA47E4-E4A2-8042-AF18-D2C1EF125E48}" type="slidenum">
              <a:rPr lang="de-DE" sz="1200"/>
              <a:pPr/>
              <a:t>51</a:t>
            </a:fld>
            <a:endParaRPr lang="de-DE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824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E0B20A-46D2-CF41-B7D9-BBE4EDFD9B1B}" type="slidenum">
              <a:rPr lang="de-DE" sz="1200"/>
              <a:pPr/>
              <a:t>52</a:t>
            </a:fld>
            <a:endParaRPr lang="de-DE" sz="120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5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C86145A-90C2-AF4B-86E9-D483E5E39C6F}" type="slidenum">
              <a:rPr lang="de-DE" sz="1200"/>
              <a:pPr/>
              <a:t>53</a:t>
            </a:fld>
            <a:endParaRPr lang="de-DE" sz="1200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710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E50D7-C2C0-4140-BA27-1E0E372E2C70}" type="slidenum">
              <a:rPr lang="de-DE" sz="1200"/>
              <a:pPr/>
              <a:t>6</a:t>
            </a:fld>
            <a:endParaRPr lang="de-DE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516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87F65E-4A0D-9B47-AB7B-CC46E28DD730}" type="slidenum">
              <a:rPr lang="de-DE" sz="1200"/>
              <a:pPr/>
              <a:t>7</a:t>
            </a:fld>
            <a:endParaRPr lang="de-DE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83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C3CDAF-22EA-974F-9935-F955526F4659}" type="slidenum">
              <a:rPr lang="de-DE" sz="1200"/>
              <a:pPr/>
              <a:t>8</a:t>
            </a:fld>
            <a:endParaRPr lang="de-DE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31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D3FA0AB-87F2-904F-B937-5A6FFDA86338}" type="slidenum">
              <a:rPr lang="de-DE" sz="1200"/>
              <a:pPr/>
              <a:t>9</a:t>
            </a:fld>
            <a:endParaRPr lang="de-DE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51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7D5A34-B238-904B-AF96-317B4D194F8F}" type="slidenum">
              <a:rPr lang="de-DE" sz="1200"/>
              <a:pPr/>
              <a:t>10</a:t>
            </a:fld>
            <a:endParaRPr lang="de-DE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8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5D735-CF3E-F84A-A204-4BC2C4CBA1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03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cornell.edu/info2040/2012/09/21/split-or-steal-an-analysis-using-game-theor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84976" cy="1224136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Web-Mining </a:t>
            </a:r>
            <a:r>
              <a:rPr lang="de-DE" sz="3600" b="1" dirty="0" err="1">
                <a:cs typeface="+mj-cs"/>
              </a:rPr>
              <a:t>Agents</a:t>
            </a:r>
            <a:br>
              <a:rPr lang="de-DE" sz="3600" b="1" dirty="0">
                <a:cs typeface="+mj-cs"/>
              </a:rPr>
            </a:br>
            <a:r>
              <a:rPr lang="de-DE" sz="3600" b="1" dirty="0">
                <a:cs typeface="+mj-cs"/>
              </a:rPr>
              <a:t>Game </a:t>
            </a:r>
            <a:r>
              <a:rPr lang="de-DE" sz="3600" b="1" dirty="0" err="1">
                <a:cs typeface="+mj-cs"/>
              </a:rPr>
              <a:t>Theory</a:t>
            </a:r>
            <a:r>
              <a:rPr lang="de-DE" sz="3600" b="1" dirty="0">
                <a:cs typeface="+mj-cs"/>
              </a:rPr>
              <a:t> </a:t>
            </a:r>
            <a:r>
              <a:rPr lang="de-DE" sz="3600" b="1" dirty="0" err="1">
                <a:cs typeface="+mj-cs"/>
              </a:rPr>
              <a:t>and</a:t>
            </a:r>
            <a:r>
              <a:rPr lang="de-DE" sz="3600" b="1" dirty="0">
                <a:cs typeface="+mj-cs"/>
              </a:rPr>
              <a:t> </a:t>
            </a:r>
            <a:r>
              <a:rPr lang="de-DE" sz="3600" b="1" dirty="0" err="1">
                <a:cs typeface="+mj-cs"/>
              </a:rPr>
              <a:t>Social</a:t>
            </a:r>
            <a:r>
              <a:rPr lang="de-DE" sz="3600" b="1" dirty="0">
                <a:cs typeface="+mj-cs"/>
              </a:rPr>
              <a:t> Choice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Özgür L. </a:t>
            </a:r>
            <a:r>
              <a:rPr lang="de-DE" dirty="0" err="1">
                <a:cs typeface="+mn-cs"/>
              </a:rPr>
              <a:t>Özcep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Extensive form game</a:t>
            </a:r>
            <a:br>
              <a:rPr lang="en-US" dirty="0">
                <a:latin typeface="Myriad Pro" charset="0"/>
                <a:ea typeface="Myriad Pro" charset="0"/>
                <a:cs typeface="Myriad Pro" charset="0"/>
              </a:rPr>
            </a:b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(matching pennies </a:t>
            </a:r>
            <a:r>
              <a:rPr lang="en-US" sz="280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with sequential  moves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)</a:t>
            </a:r>
          </a:p>
        </p:txBody>
      </p:sp>
      <p:grpSp>
        <p:nvGrpSpPr>
          <p:cNvPr id="35842" name="Group 3"/>
          <p:cNvGrpSpPr>
            <a:grpSpLocks/>
          </p:cNvGrpSpPr>
          <p:nvPr/>
        </p:nvGrpSpPr>
        <p:grpSpPr bwMode="auto">
          <a:xfrm>
            <a:off x="381000" y="2590800"/>
            <a:ext cx="4414838" cy="3514726"/>
            <a:chOff x="1440" y="1440"/>
            <a:chExt cx="2781" cy="2214"/>
          </a:xfrm>
        </p:grpSpPr>
        <p:sp>
          <p:nvSpPr>
            <p:cNvPr id="35848" name="Oval 4"/>
            <p:cNvSpPr>
              <a:spLocks noChangeArrowheads="1"/>
            </p:cNvSpPr>
            <p:nvPr/>
          </p:nvSpPr>
          <p:spPr bwMode="auto">
            <a:xfrm>
              <a:off x="2304" y="2160"/>
              <a:ext cx="144" cy="240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5849" name="Oval 5"/>
            <p:cNvSpPr>
              <a:spLocks noChangeArrowheads="1"/>
            </p:cNvSpPr>
            <p:nvPr/>
          </p:nvSpPr>
          <p:spPr bwMode="auto">
            <a:xfrm>
              <a:off x="2736" y="1440"/>
              <a:ext cx="144" cy="240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5850" name="Oval 6"/>
            <p:cNvSpPr>
              <a:spLocks noChangeArrowheads="1"/>
            </p:cNvSpPr>
            <p:nvPr/>
          </p:nvSpPr>
          <p:spPr bwMode="auto">
            <a:xfrm>
              <a:off x="3120" y="2160"/>
              <a:ext cx="144" cy="240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5851" name="Oval 7"/>
            <p:cNvSpPr>
              <a:spLocks noChangeArrowheads="1"/>
            </p:cNvSpPr>
            <p:nvPr/>
          </p:nvSpPr>
          <p:spPr bwMode="auto">
            <a:xfrm>
              <a:off x="1872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5852" name="Oval 8"/>
            <p:cNvSpPr>
              <a:spLocks noChangeArrowheads="1"/>
            </p:cNvSpPr>
            <p:nvPr/>
          </p:nvSpPr>
          <p:spPr bwMode="auto">
            <a:xfrm>
              <a:off x="2448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5853" name="Oval 9"/>
            <p:cNvSpPr>
              <a:spLocks noChangeArrowheads="1"/>
            </p:cNvSpPr>
            <p:nvPr/>
          </p:nvSpPr>
          <p:spPr bwMode="auto">
            <a:xfrm>
              <a:off x="3072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5854" name="Oval 10"/>
            <p:cNvSpPr>
              <a:spLocks noChangeArrowheads="1"/>
            </p:cNvSpPr>
            <p:nvPr/>
          </p:nvSpPr>
          <p:spPr bwMode="auto">
            <a:xfrm>
              <a:off x="3600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cxnSp>
          <p:nvCxnSpPr>
            <p:cNvPr id="35855" name="AutoShape 11"/>
            <p:cNvCxnSpPr>
              <a:cxnSpLocks noChangeShapeType="1"/>
              <a:stCxn id="35849" idx="4"/>
              <a:endCxn id="35848" idx="0"/>
            </p:cNvCxnSpPr>
            <p:nvPr/>
          </p:nvCxnSpPr>
          <p:spPr bwMode="auto">
            <a:xfrm flipH="1">
              <a:off x="2376" y="1689"/>
              <a:ext cx="432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5856" name="AutoShape 12"/>
            <p:cNvCxnSpPr>
              <a:cxnSpLocks noChangeShapeType="1"/>
              <a:stCxn id="35849" idx="4"/>
              <a:endCxn id="35850" idx="0"/>
            </p:cNvCxnSpPr>
            <p:nvPr/>
          </p:nvCxnSpPr>
          <p:spPr bwMode="auto">
            <a:xfrm>
              <a:off x="2808" y="1689"/>
              <a:ext cx="384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5857" name="AutoShape 13"/>
            <p:cNvCxnSpPr>
              <a:cxnSpLocks noChangeShapeType="1"/>
              <a:stCxn id="35848" idx="4"/>
              <a:endCxn id="35851" idx="0"/>
            </p:cNvCxnSpPr>
            <p:nvPr/>
          </p:nvCxnSpPr>
          <p:spPr bwMode="auto">
            <a:xfrm flipH="1">
              <a:off x="1920" y="2409"/>
              <a:ext cx="456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5858" name="AutoShape 14"/>
            <p:cNvCxnSpPr>
              <a:cxnSpLocks noChangeShapeType="1"/>
              <a:stCxn id="35848" idx="4"/>
              <a:endCxn id="35852" idx="0"/>
            </p:cNvCxnSpPr>
            <p:nvPr/>
          </p:nvCxnSpPr>
          <p:spPr bwMode="auto">
            <a:xfrm>
              <a:off x="2376" y="2409"/>
              <a:ext cx="120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5859" name="AutoShape 15"/>
            <p:cNvCxnSpPr>
              <a:cxnSpLocks noChangeShapeType="1"/>
              <a:stCxn id="35850" idx="4"/>
              <a:endCxn id="35853" idx="0"/>
            </p:cNvCxnSpPr>
            <p:nvPr/>
          </p:nvCxnSpPr>
          <p:spPr bwMode="auto">
            <a:xfrm flipH="1">
              <a:off x="3120" y="2409"/>
              <a:ext cx="72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5860" name="AutoShape 16"/>
            <p:cNvCxnSpPr>
              <a:cxnSpLocks noChangeShapeType="1"/>
              <a:stCxn id="35850" idx="4"/>
              <a:endCxn id="35854" idx="0"/>
            </p:cNvCxnSpPr>
            <p:nvPr/>
          </p:nvCxnSpPr>
          <p:spPr bwMode="auto">
            <a:xfrm>
              <a:off x="3192" y="2409"/>
              <a:ext cx="456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5861" name="Text Box 17"/>
            <p:cNvSpPr txBox="1">
              <a:spLocks noChangeArrowheads="1"/>
            </p:cNvSpPr>
            <p:nvPr/>
          </p:nvSpPr>
          <p:spPr bwMode="auto">
            <a:xfrm>
              <a:off x="2064" y="1771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35862" name="Text Box 18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35863" name="Text Box 19"/>
            <p:cNvSpPr txBox="1">
              <a:spLocks noChangeArrowheads="1"/>
            </p:cNvSpPr>
            <p:nvPr/>
          </p:nvSpPr>
          <p:spPr bwMode="auto">
            <a:xfrm>
              <a:off x="2832" y="254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35864" name="Text Box 20"/>
            <p:cNvSpPr txBox="1">
              <a:spLocks noChangeArrowheads="1"/>
            </p:cNvSpPr>
            <p:nvPr/>
          </p:nvSpPr>
          <p:spPr bwMode="auto">
            <a:xfrm>
              <a:off x="3168" y="168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35865" name="Text Box 21"/>
            <p:cNvSpPr txBox="1">
              <a:spLocks noChangeArrowheads="1"/>
            </p:cNvSpPr>
            <p:nvPr/>
          </p:nvSpPr>
          <p:spPr bwMode="auto">
            <a:xfrm>
              <a:off x="3600" y="249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35866" name="Text Box 22"/>
            <p:cNvSpPr txBox="1">
              <a:spLocks noChangeArrowheads="1"/>
            </p:cNvSpPr>
            <p:nvPr/>
          </p:nvSpPr>
          <p:spPr bwMode="auto">
            <a:xfrm>
              <a:off x="2496" y="254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35867" name="Text Box 23"/>
            <p:cNvSpPr txBox="1">
              <a:spLocks noChangeArrowheads="1"/>
            </p:cNvSpPr>
            <p:nvPr/>
          </p:nvSpPr>
          <p:spPr bwMode="auto">
            <a:xfrm>
              <a:off x="1440" y="3360"/>
              <a:ext cx="52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(-1,1)</a:t>
              </a:r>
            </a:p>
          </p:txBody>
        </p:sp>
        <p:sp>
          <p:nvSpPr>
            <p:cNvPr id="35868" name="Text Box 24"/>
            <p:cNvSpPr txBox="1">
              <a:spLocks noChangeArrowheads="1"/>
            </p:cNvSpPr>
            <p:nvPr/>
          </p:nvSpPr>
          <p:spPr bwMode="auto">
            <a:xfrm>
              <a:off x="3696" y="3312"/>
              <a:ext cx="52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(-1,1)</a:t>
              </a:r>
            </a:p>
          </p:txBody>
        </p:sp>
        <p:sp>
          <p:nvSpPr>
            <p:cNvPr id="35869" name="Text Box 25"/>
            <p:cNvSpPr txBox="1">
              <a:spLocks noChangeArrowheads="1"/>
            </p:cNvSpPr>
            <p:nvPr/>
          </p:nvSpPr>
          <p:spPr bwMode="auto">
            <a:xfrm>
              <a:off x="2304" y="3363"/>
              <a:ext cx="52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(1,-1)</a:t>
              </a:r>
            </a:p>
          </p:txBody>
        </p:sp>
        <p:sp>
          <p:nvSpPr>
            <p:cNvPr id="35870" name="Text Box 26"/>
            <p:cNvSpPr txBox="1">
              <a:spLocks noChangeArrowheads="1"/>
            </p:cNvSpPr>
            <p:nvPr/>
          </p:nvSpPr>
          <p:spPr bwMode="auto">
            <a:xfrm>
              <a:off x="2976" y="3360"/>
              <a:ext cx="52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(1,-1)</a:t>
              </a:r>
            </a:p>
          </p:txBody>
        </p:sp>
      </p:grpSp>
      <p:sp>
        <p:nvSpPr>
          <p:cNvPr id="35843" name="Text Box 27"/>
          <p:cNvSpPr txBox="1">
            <a:spLocks noChangeArrowheads="1"/>
          </p:cNvSpPr>
          <p:nvPr/>
        </p:nvSpPr>
        <p:spPr bwMode="auto">
          <a:xfrm>
            <a:off x="4267200" y="25908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for agent 1: T</a:t>
            </a:r>
          </a:p>
        </p:txBody>
      </p:sp>
      <p:sp>
        <p:nvSpPr>
          <p:cNvPr id="35844" name="Text Box 28"/>
          <p:cNvSpPr txBox="1">
            <a:spLocks noChangeArrowheads="1"/>
          </p:cNvSpPr>
          <p:nvPr/>
        </p:nvSpPr>
        <p:spPr bwMode="auto">
          <a:xfrm>
            <a:off x="5029200" y="43434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profile: (T,(H,T))</a:t>
            </a:r>
          </a:p>
        </p:txBody>
      </p:sp>
      <p:sp>
        <p:nvSpPr>
          <p:cNvPr id="35845" name="Text Box 29"/>
          <p:cNvSpPr txBox="1">
            <a:spLocks noChangeArrowheads="1"/>
          </p:cNvSpPr>
          <p:nvPr/>
        </p:nvSpPr>
        <p:spPr bwMode="auto">
          <a:xfrm>
            <a:off x="5486400" y="5287963"/>
            <a:ext cx="2971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U1((T,(H,T)))=-1</a:t>
            </a:r>
          </a:p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U2((T,(H,T)))=1</a:t>
            </a:r>
          </a:p>
        </p:txBody>
      </p:sp>
      <p:sp>
        <p:nvSpPr>
          <p:cNvPr id="35846" name="Text Box 30"/>
          <p:cNvSpPr txBox="1">
            <a:spLocks noChangeArrowheads="1"/>
          </p:cNvSpPr>
          <p:nvPr/>
        </p:nvSpPr>
        <p:spPr bwMode="auto">
          <a:xfrm>
            <a:off x="3657600" y="1600200"/>
            <a:ext cx="5486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Recall: A strategy is a contingency plan for all states of the game</a:t>
            </a:r>
          </a:p>
        </p:txBody>
      </p:sp>
      <p:sp>
        <p:nvSpPr>
          <p:cNvPr id="35847" name="Text Box 31"/>
          <p:cNvSpPr txBox="1">
            <a:spLocks noChangeArrowheads="1"/>
          </p:cNvSpPr>
          <p:nvPr/>
        </p:nvSpPr>
        <p:spPr bwMode="auto">
          <a:xfrm>
            <a:off x="4240334" y="3216275"/>
            <a:ext cx="4495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for agent 2:  H if 1 plays H, T if 1 plays T (H,T)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6465AFC-0631-4843-94B9-22A3C75DE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8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Game Representation</a:t>
            </a:r>
          </a:p>
        </p:txBody>
      </p:sp>
      <p:grpSp>
        <p:nvGrpSpPr>
          <p:cNvPr id="37890" name="Group 3"/>
          <p:cNvGrpSpPr>
            <a:grpSpLocks/>
          </p:cNvGrpSpPr>
          <p:nvPr/>
        </p:nvGrpSpPr>
        <p:grpSpPr bwMode="auto">
          <a:xfrm>
            <a:off x="304800" y="1905000"/>
            <a:ext cx="3468507" cy="3514726"/>
            <a:chOff x="1440" y="1440"/>
            <a:chExt cx="3001" cy="2214"/>
          </a:xfrm>
        </p:grpSpPr>
        <p:sp>
          <p:nvSpPr>
            <p:cNvPr id="37926" name="Oval 4"/>
            <p:cNvSpPr>
              <a:spLocks noChangeArrowheads="1"/>
            </p:cNvSpPr>
            <p:nvPr/>
          </p:nvSpPr>
          <p:spPr bwMode="auto">
            <a:xfrm>
              <a:off x="2304" y="2160"/>
              <a:ext cx="144" cy="240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7927" name="Oval 5"/>
            <p:cNvSpPr>
              <a:spLocks noChangeArrowheads="1"/>
            </p:cNvSpPr>
            <p:nvPr/>
          </p:nvSpPr>
          <p:spPr bwMode="auto">
            <a:xfrm>
              <a:off x="2736" y="1440"/>
              <a:ext cx="144" cy="240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7928" name="Oval 6"/>
            <p:cNvSpPr>
              <a:spLocks noChangeArrowheads="1"/>
            </p:cNvSpPr>
            <p:nvPr/>
          </p:nvSpPr>
          <p:spPr bwMode="auto">
            <a:xfrm>
              <a:off x="3120" y="2160"/>
              <a:ext cx="144" cy="240"/>
            </a:xfrm>
            <a:prstGeom prst="ellipse">
              <a:avLst/>
            </a:prstGeom>
            <a:solidFill>
              <a:srgbClr val="008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7929" name="Oval 7"/>
            <p:cNvSpPr>
              <a:spLocks noChangeArrowheads="1"/>
            </p:cNvSpPr>
            <p:nvPr/>
          </p:nvSpPr>
          <p:spPr bwMode="auto">
            <a:xfrm>
              <a:off x="1872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7930" name="Oval 8"/>
            <p:cNvSpPr>
              <a:spLocks noChangeArrowheads="1"/>
            </p:cNvSpPr>
            <p:nvPr/>
          </p:nvSpPr>
          <p:spPr bwMode="auto">
            <a:xfrm>
              <a:off x="2448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7931" name="Oval 9"/>
            <p:cNvSpPr>
              <a:spLocks noChangeArrowheads="1"/>
            </p:cNvSpPr>
            <p:nvPr/>
          </p:nvSpPr>
          <p:spPr bwMode="auto">
            <a:xfrm>
              <a:off x="3072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37932" name="Oval 10"/>
            <p:cNvSpPr>
              <a:spLocks noChangeArrowheads="1"/>
            </p:cNvSpPr>
            <p:nvPr/>
          </p:nvSpPr>
          <p:spPr bwMode="auto">
            <a:xfrm>
              <a:off x="3600" y="3024"/>
              <a:ext cx="96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cxnSp>
          <p:nvCxnSpPr>
            <p:cNvPr id="37933" name="AutoShape 11"/>
            <p:cNvCxnSpPr>
              <a:cxnSpLocks noChangeShapeType="1"/>
              <a:stCxn id="37927" idx="4"/>
              <a:endCxn id="37926" idx="0"/>
            </p:cNvCxnSpPr>
            <p:nvPr/>
          </p:nvCxnSpPr>
          <p:spPr bwMode="auto">
            <a:xfrm flipH="1">
              <a:off x="2376" y="1689"/>
              <a:ext cx="432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34" name="AutoShape 12"/>
            <p:cNvCxnSpPr>
              <a:cxnSpLocks noChangeShapeType="1"/>
              <a:stCxn id="37927" idx="4"/>
              <a:endCxn id="37928" idx="0"/>
            </p:cNvCxnSpPr>
            <p:nvPr/>
          </p:nvCxnSpPr>
          <p:spPr bwMode="auto">
            <a:xfrm>
              <a:off x="2808" y="1689"/>
              <a:ext cx="384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35" name="AutoShape 13"/>
            <p:cNvCxnSpPr>
              <a:cxnSpLocks noChangeShapeType="1"/>
              <a:stCxn id="37926" idx="4"/>
              <a:endCxn id="37929" idx="0"/>
            </p:cNvCxnSpPr>
            <p:nvPr/>
          </p:nvCxnSpPr>
          <p:spPr bwMode="auto">
            <a:xfrm flipH="1">
              <a:off x="1920" y="2409"/>
              <a:ext cx="456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36" name="AutoShape 14"/>
            <p:cNvCxnSpPr>
              <a:cxnSpLocks noChangeShapeType="1"/>
              <a:stCxn id="37926" idx="4"/>
              <a:endCxn id="37930" idx="0"/>
            </p:cNvCxnSpPr>
            <p:nvPr/>
          </p:nvCxnSpPr>
          <p:spPr bwMode="auto">
            <a:xfrm>
              <a:off x="2376" y="2409"/>
              <a:ext cx="120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37" name="AutoShape 15"/>
            <p:cNvCxnSpPr>
              <a:cxnSpLocks noChangeShapeType="1"/>
              <a:stCxn id="37928" idx="4"/>
              <a:endCxn id="37931" idx="0"/>
            </p:cNvCxnSpPr>
            <p:nvPr/>
          </p:nvCxnSpPr>
          <p:spPr bwMode="auto">
            <a:xfrm flipH="1">
              <a:off x="3120" y="2409"/>
              <a:ext cx="72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7938" name="AutoShape 16"/>
            <p:cNvCxnSpPr>
              <a:cxnSpLocks noChangeShapeType="1"/>
              <a:stCxn id="37928" idx="4"/>
              <a:endCxn id="37932" idx="0"/>
            </p:cNvCxnSpPr>
            <p:nvPr/>
          </p:nvCxnSpPr>
          <p:spPr bwMode="auto">
            <a:xfrm>
              <a:off x="3192" y="2409"/>
              <a:ext cx="456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7939" name="Text Box 17"/>
            <p:cNvSpPr txBox="1">
              <a:spLocks noChangeArrowheads="1"/>
            </p:cNvSpPr>
            <p:nvPr/>
          </p:nvSpPr>
          <p:spPr bwMode="auto">
            <a:xfrm>
              <a:off x="2064" y="1771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37940" name="Text Box 18"/>
            <p:cNvSpPr txBox="1">
              <a:spLocks noChangeArrowheads="1"/>
            </p:cNvSpPr>
            <p:nvPr/>
          </p:nvSpPr>
          <p:spPr bwMode="auto">
            <a:xfrm>
              <a:off x="1776" y="244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37941" name="Text Box 19"/>
            <p:cNvSpPr txBox="1">
              <a:spLocks noChangeArrowheads="1"/>
            </p:cNvSpPr>
            <p:nvPr/>
          </p:nvSpPr>
          <p:spPr bwMode="auto">
            <a:xfrm>
              <a:off x="2832" y="254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H</a:t>
              </a:r>
            </a:p>
          </p:txBody>
        </p:sp>
        <p:sp>
          <p:nvSpPr>
            <p:cNvPr id="37942" name="Text Box 20"/>
            <p:cNvSpPr txBox="1">
              <a:spLocks noChangeArrowheads="1"/>
            </p:cNvSpPr>
            <p:nvPr/>
          </p:nvSpPr>
          <p:spPr bwMode="auto">
            <a:xfrm>
              <a:off x="3168" y="168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37943" name="Text Box 21"/>
            <p:cNvSpPr txBox="1">
              <a:spLocks noChangeArrowheads="1"/>
            </p:cNvSpPr>
            <p:nvPr/>
          </p:nvSpPr>
          <p:spPr bwMode="auto">
            <a:xfrm>
              <a:off x="3600" y="249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37944" name="Text Box 22"/>
            <p:cNvSpPr txBox="1">
              <a:spLocks noChangeArrowheads="1"/>
            </p:cNvSpPr>
            <p:nvPr/>
          </p:nvSpPr>
          <p:spPr bwMode="auto">
            <a:xfrm>
              <a:off x="2496" y="254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T</a:t>
              </a:r>
            </a:p>
          </p:txBody>
        </p:sp>
        <p:sp>
          <p:nvSpPr>
            <p:cNvPr id="37945" name="Text Box 23"/>
            <p:cNvSpPr txBox="1">
              <a:spLocks noChangeArrowheads="1"/>
            </p:cNvSpPr>
            <p:nvPr/>
          </p:nvSpPr>
          <p:spPr bwMode="auto">
            <a:xfrm>
              <a:off x="1440" y="3360"/>
              <a:ext cx="7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(-1,1)</a:t>
              </a:r>
            </a:p>
          </p:txBody>
        </p:sp>
        <p:sp>
          <p:nvSpPr>
            <p:cNvPr id="37946" name="Text Box 24"/>
            <p:cNvSpPr txBox="1">
              <a:spLocks noChangeArrowheads="1"/>
            </p:cNvSpPr>
            <p:nvPr/>
          </p:nvSpPr>
          <p:spPr bwMode="auto">
            <a:xfrm>
              <a:off x="3720" y="3357"/>
              <a:ext cx="7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(-1,1)</a:t>
              </a:r>
            </a:p>
          </p:txBody>
        </p:sp>
        <p:sp>
          <p:nvSpPr>
            <p:cNvPr id="37947" name="Text Box 25"/>
            <p:cNvSpPr txBox="1">
              <a:spLocks noChangeArrowheads="1"/>
            </p:cNvSpPr>
            <p:nvPr/>
          </p:nvSpPr>
          <p:spPr bwMode="auto">
            <a:xfrm>
              <a:off x="2304" y="3363"/>
              <a:ext cx="7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(1,-1)</a:t>
              </a:r>
            </a:p>
          </p:txBody>
        </p:sp>
        <p:sp>
          <p:nvSpPr>
            <p:cNvPr id="37948" name="Text Box 26"/>
            <p:cNvSpPr txBox="1">
              <a:spLocks noChangeArrowheads="1"/>
            </p:cNvSpPr>
            <p:nvPr/>
          </p:nvSpPr>
          <p:spPr bwMode="auto">
            <a:xfrm>
              <a:off x="2978" y="3360"/>
              <a:ext cx="7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(1,-1)</a:t>
              </a:r>
            </a:p>
          </p:txBody>
        </p:sp>
      </p:grpSp>
      <p:graphicFrame>
        <p:nvGraphicFramePr>
          <p:cNvPr id="584731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532948"/>
              </p:ext>
            </p:extLst>
          </p:nvPr>
        </p:nvGraphicFramePr>
        <p:xfrm>
          <a:off x="4648200" y="2743200"/>
          <a:ext cx="4038600" cy="2108200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910" name="Text Box 46"/>
          <p:cNvSpPr txBox="1">
            <a:spLocks noChangeArrowheads="1"/>
          </p:cNvSpPr>
          <p:nvPr/>
        </p:nvSpPr>
        <p:spPr bwMode="auto">
          <a:xfrm>
            <a:off x="3946525" y="3017838"/>
            <a:ext cx="3850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37911" name="Text Box 47"/>
          <p:cNvSpPr txBox="1">
            <a:spLocks noChangeArrowheads="1"/>
          </p:cNvSpPr>
          <p:nvPr/>
        </p:nvSpPr>
        <p:spPr bwMode="auto">
          <a:xfrm>
            <a:off x="3962400" y="4038600"/>
            <a:ext cx="336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37912" name="Text Box 48"/>
          <p:cNvSpPr txBox="1">
            <a:spLocks noChangeArrowheads="1"/>
          </p:cNvSpPr>
          <p:nvPr/>
        </p:nvSpPr>
        <p:spPr bwMode="auto">
          <a:xfrm>
            <a:off x="4876800" y="2133600"/>
            <a:ext cx="64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H,H</a:t>
            </a:r>
          </a:p>
        </p:txBody>
      </p:sp>
      <p:sp>
        <p:nvSpPr>
          <p:cNvPr id="37913" name="Text Box 49"/>
          <p:cNvSpPr txBox="1">
            <a:spLocks noChangeArrowheads="1"/>
          </p:cNvSpPr>
          <p:nvPr/>
        </p:nvSpPr>
        <p:spPr bwMode="auto">
          <a:xfrm>
            <a:off x="5791200" y="2133600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H,T</a:t>
            </a:r>
          </a:p>
        </p:txBody>
      </p:sp>
      <p:sp>
        <p:nvSpPr>
          <p:cNvPr id="37914" name="Text Box 50"/>
          <p:cNvSpPr txBox="1">
            <a:spLocks noChangeArrowheads="1"/>
          </p:cNvSpPr>
          <p:nvPr/>
        </p:nvSpPr>
        <p:spPr bwMode="auto">
          <a:xfrm>
            <a:off x="6781800" y="2133600"/>
            <a:ext cx="601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T,H</a:t>
            </a:r>
          </a:p>
        </p:txBody>
      </p:sp>
      <p:sp>
        <p:nvSpPr>
          <p:cNvPr id="37915" name="Text Box 51"/>
          <p:cNvSpPr txBox="1">
            <a:spLocks noChangeArrowheads="1"/>
          </p:cNvSpPr>
          <p:nvPr/>
        </p:nvSpPr>
        <p:spPr bwMode="auto">
          <a:xfrm>
            <a:off x="7748588" y="2133600"/>
            <a:ext cx="5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T,T</a:t>
            </a:r>
          </a:p>
        </p:txBody>
      </p:sp>
      <p:sp>
        <p:nvSpPr>
          <p:cNvPr id="37916" name="Text Box 52"/>
          <p:cNvSpPr txBox="1">
            <a:spLocks noChangeArrowheads="1"/>
          </p:cNvSpPr>
          <p:nvPr/>
        </p:nvSpPr>
        <p:spPr bwMode="auto">
          <a:xfrm>
            <a:off x="48006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-1,1</a:t>
            </a:r>
          </a:p>
        </p:txBody>
      </p:sp>
      <p:sp>
        <p:nvSpPr>
          <p:cNvPr id="37917" name="Text Box 53"/>
          <p:cNvSpPr txBox="1">
            <a:spLocks noChangeArrowheads="1"/>
          </p:cNvSpPr>
          <p:nvPr/>
        </p:nvSpPr>
        <p:spPr bwMode="auto">
          <a:xfrm>
            <a:off x="57912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-1,1</a:t>
            </a:r>
          </a:p>
        </p:txBody>
      </p:sp>
      <p:sp>
        <p:nvSpPr>
          <p:cNvPr id="37918" name="Text Box 54"/>
          <p:cNvSpPr txBox="1">
            <a:spLocks noChangeArrowheads="1"/>
          </p:cNvSpPr>
          <p:nvPr/>
        </p:nvSpPr>
        <p:spPr bwMode="auto">
          <a:xfrm>
            <a:off x="5791200" y="4038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-1,1</a:t>
            </a:r>
          </a:p>
        </p:txBody>
      </p:sp>
      <p:sp>
        <p:nvSpPr>
          <p:cNvPr id="37919" name="Text Box 55"/>
          <p:cNvSpPr txBox="1">
            <a:spLocks noChangeArrowheads="1"/>
          </p:cNvSpPr>
          <p:nvPr/>
        </p:nvSpPr>
        <p:spPr bwMode="auto">
          <a:xfrm>
            <a:off x="7772400" y="4038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-1,1</a:t>
            </a:r>
          </a:p>
        </p:txBody>
      </p:sp>
      <p:sp>
        <p:nvSpPr>
          <p:cNvPr id="37920" name="Text Box 56"/>
          <p:cNvSpPr txBox="1">
            <a:spLocks noChangeArrowheads="1"/>
          </p:cNvSpPr>
          <p:nvPr/>
        </p:nvSpPr>
        <p:spPr bwMode="auto">
          <a:xfrm>
            <a:off x="4800600" y="4038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1,-1</a:t>
            </a:r>
          </a:p>
        </p:txBody>
      </p:sp>
      <p:sp>
        <p:nvSpPr>
          <p:cNvPr id="37921" name="Text Box 57"/>
          <p:cNvSpPr txBox="1">
            <a:spLocks noChangeArrowheads="1"/>
          </p:cNvSpPr>
          <p:nvPr/>
        </p:nvSpPr>
        <p:spPr bwMode="auto">
          <a:xfrm>
            <a:off x="6858000" y="4038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1,-1</a:t>
            </a:r>
          </a:p>
        </p:txBody>
      </p:sp>
      <p:sp>
        <p:nvSpPr>
          <p:cNvPr id="37922" name="Text Box 58"/>
          <p:cNvSpPr txBox="1">
            <a:spLocks noChangeArrowheads="1"/>
          </p:cNvSpPr>
          <p:nvPr/>
        </p:nvSpPr>
        <p:spPr bwMode="auto">
          <a:xfrm>
            <a:off x="68580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1,-1</a:t>
            </a:r>
          </a:p>
        </p:txBody>
      </p:sp>
      <p:sp>
        <p:nvSpPr>
          <p:cNvPr id="37923" name="Text Box 59"/>
          <p:cNvSpPr txBox="1">
            <a:spLocks noChangeArrowheads="1"/>
          </p:cNvSpPr>
          <p:nvPr/>
        </p:nvSpPr>
        <p:spPr bwMode="auto">
          <a:xfrm>
            <a:off x="7772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1,-1</a:t>
            </a:r>
          </a:p>
        </p:txBody>
      </p:sp>
      <p:sp>
        <p:nvSpPr>
          <p:cNvPr id="37924" name="Text Box 60"/>
          <p:cNvSpPr txBox="1">
            <a:spLocks noChangeArrowheads="1"/>
          </p:cNvSpPr>
          <p:nvPr/>
        </p:nvSpPr>
        <p:spPr bwMode="auto">
          <a:xfrm>
            <a:off x="838200" y="6019800"/>
            <a:ext cx="5715000" cy="52322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Potential combinatorial explosion</a:t>
            </a:r>
          </a:p>
        </p:txBody>
      </p:sp>
      <p:sp>
        <p:nvSpPr>
          <p:cNvPr id="37925" name="Line 61"/>
          <p:cNvSpPr>
            <a:spLocks noChangeShapeType="1"/>
          </p:cNvSpPr>
          <p:nvPr/>
        </p:nvSpPr>
        <p:spPr bwMode="auto">
          <a:xfrm>
            <a:off x="6629400" y="63246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2B02447-E8FA-1547-9F7A-4B584B66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76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Example: Ascending Auction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State of the world is defined by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x,p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</a:t>
            </a:r>
          </a:p>
          <a:p>
            <a:pPr lvl="1" eaLnBrk="1" hangingPunct="1"/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{0,1}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indicates if the agent has the object</a:t>
            </a:r>
          </a:p>
          <a:p>
            <a:pPr lvl="1" eaLnBrk="1" hangingPunct="1"/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p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is the current next price</a:t>
            </a:r>
          </a:p>
          <a:p>
            <a:pPr eaLnBrk="1" hangingPunct="1"/>
            <a:r>
              <a:rPr lang="en-US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Strategy</a:t>
            </a:r>
            <a:r>
              <a:rPr lang="en-US" dirty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((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x,p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))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971600" y="4459560"/>
            <a:ext cx="27432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6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((</a:t>
            </a:r>
            <a:r>
              <a:rPr lang="en-US" sz="26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x,p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))    = 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3410000" y="4046765"/>
            <a:ext cx="41148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p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, if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v</a:t>
            </a:r>
            <a:r>
              <a:rPr lang="en-US" sz="26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≧p 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and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x=0</a:t>
            </a:r>
          </a:p>
        </p:txBody>
      </p:sp>
      <p:sp>
        <p:nvSpPr>
          <p:cNvPr id="39941" name="Text Box 6"/>
          <p:cNvSpPr txBox="1">
            <a:spLocks noChangeArrowheads="1"/>
          </p:cNvSpPr>
          <p:nvPr/>
        </p:nvSpPr>
        <p:spPr bwMode="auto">
          <a:xfrm>
            <a:off x="3410000" y="4808765"/>
            <a:ext cx="41148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No bid otherwise</a:t>
            </a:r>
          </a:p>
        </p:txBody>
      </p:sp>
      <p:sp>
        <p:nvSpPr>
          <p:cNvPr id="39942" name="AutoShape 7"/>
          <p:cNvSpPr>
            <a:spLocks/>
          </p:cNvSpPr>
          <p:nvPr/>
        </p:nvSpPr>
        <p:spPr bwMode="auto">
          <a:xfrm>
            <a:off x="3029000" y="4002360"/>
            <a:ext cx="381000" cy="1371600"/>
          </a:xfrm>
          <a:prstGeom prst="leftBrace">
            <a:avLst>
              <a:gd name="adj1" fmla="val 3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9DAD4D5-37C2-6A4A-898A-27C431019FA9}"/>
              </a:ext>
            </a:extLst>
          </p:cNvPr>
          <p:cNvSpPr txBox="1"/>
          <p:nvPr/>
        </p:nvSpPr>
        <p:spPr>
          <a:xfrm>
            <a:off x="3219500" y="5661025"/>
            <a:ext cx="44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(</a:t>
            </a:r>
            <a:r>
              <a:rPr lang="de-DE" dirty="0">
                <a:solidFill>
                  <a:srgbClr val="008380"/>
                </a:solidFill>
              </a:rPr>
              <a:t>v</a:t>
            </a:r>
            <a:r>
              <a:rPr lang="de-DE" baseline="-25000" dirty="0">
                <a:solidFill>
                  <a:srgbClr val="008380"/>
                </a:solidFill>
              </a:rPr>
              <a:t>i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agent</a:t>
            </a:r>
            <a:r>
              <a:rPr lang="de-DE" dirty="0"/>
              <a:t> </a:t>
            </a:r>
            <a:r>
              <a:rPr lang="de-DE" dirty="0">
                <a:solidFill>
                  <a:srgbClr val="008380"/>
                </a:solidFill>
              </a:rPr>
              <a:t>i</a:t>
            </a:r>
            <a:r>
              <a:rPr lang="de-DE" dirty="0"/>
              <a:t> </a:t>
            </a:r>
            <a:r>
              <a:rPr lang="de-DE" dirty="0" err="1"/>
              <a:t>ascribes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object</a:t>
            </a:r>
            <a:r>
              <a:rPr lang="de-DE" dirty="0"/>
              <a:t>)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9572EF8-E863-3C48-8345-BC1686D8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05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Dominant Strategies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Recall that  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Agents’ utilities depend on what strategies other agents are playing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Agents are expected utility maximizers</a:t>
            </a:r>
          </a:p>
          <a:p>
            <a:pPr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Agents will play best-response strategies</a:t>
            </a:r>
          </a:p>
          <a:p>
            <a:pPr eaLnBrk="1" hangingPunct="1"/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/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 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dominant strategy 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is a best-response for all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endParaRPr lang="en-US" sz="2400" baseline="-25000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They do not always exist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Inferior strategies are called dominated</a:t>
            </a: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884816" y="3021858"/>
            <a:ext cx="7575616" cy="4000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 </a:t>
            </a:r>
            <a:r>
              <a:rPr lang="en-US" sz="2000" i="0" dirty="0">
                <a:latin typeface="Myriad Pro" charset="0"/>
                <a:ea typeface="Myriad Pro" charset="0"/>
                <a:cs typeface="Myriad Pro" charset="0"/>
              </a:rPr>
              <a:t>is a best response if </a:t>
            </a:r>
            <a:r>
              <a:rPr lang="en-US" sz="20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0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*,s</a:t>
            </a:r>
            <a:r>
              <a:rPr lang="en-US" sz="20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</a:t>
            </a:r>
            <a:r>
              <a:rPr lang="en-US" sz="20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u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</a:t>
            </a:r>
            <a:r>
              <a:rPr lang="en-US" sz="20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s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’,s</a:t>
            </a:r>
            <a:r>
              <a:rPr lang="en-US" sz="20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-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 </a:t>
            </a:r>
            <a:r>
              <a:rPr lang="en-US" sz="2000" i="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for all </a:t>
            </a:r>
            <a:r>
              <a:rPr lang="en-US" sz="2000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s</a:t>
            </a:r>
            <a:r>
              <a:rPr lang="en-US" sz="2000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’</a:t>
            </a:r>
            <a:endParaRPr lang="en-US" sz="2000" i="0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40355F4-3D3E-3E49-86F9-8A1F5AE0A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354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Dominant Strategy Equilibrium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 </a:t>
            </a:r>
            <a:r>
              <a:rPr lang="en-US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dominant strategy equilibrium 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is a strategy profile where the strategy for each player is dominant</a:t>
            </a:r>
          </a:p>
          <a:p>
            <a:pPr lvl="1" eaLnBrk="1" hangingPunct="1"/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s*=(s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*,…,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*) </a:t>
            </a:r>
          </a:p>
          <a:p>
            <a:pPr lvl="1" eaLnBrk="1" hangingPunct="1"/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*,s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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u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s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’,s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-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 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for all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, for all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s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’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, for all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s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-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endParaRPr lang="en-US" baseline="-25000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  <a:sym typeface="Symbol" charset="0"/>
            </a:endParaRPr>
          </a:p>
          <a:p>
            <a:pPr lvl="1" eaLnBrk="1" hangingPunct="1"/>
            <a:endParaRPr lang="en-US" baseline="-25000" dirty="0">
              <a:latin typeface="Myriad Pro" charset="0"/>
              <a:ea typeface="Myriad Pro" charset="0"/>
              <a:cs typeface="Myriad Pro" charset="0"/>
              <a:sym typeface="Symbol" charset="0"/>
            </a:endParaRPr>
          </a:p>
          <a:p>
            <a:pPr eaLnBrk="1" hangingPunct="1"/>
            <a:r>
              <a:rPr lang="en-US" b="1" dirty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GOOD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: Agents do not need to </a:t>
            </a:r>
            <a:r>
              <a:rPr lang="en-US" dirty="0" err="1">
                <a:latin typeface="Myriad Pro" charset="0"/>
                <a:ea typeface="Myriad Pro" charset="0"/>
                <a:cs typeface="Myriad Pro" charset="0"/>
              </a:rPr>
              <a:t>counterspeculate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!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B810DD5-FB77-2542-98B6-00A263EB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507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269776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Example: Prisoner’s Dilemma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96752"/>
            <a:ext cx="8305800" cy="2057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Two people are arrested for a crime. </a:t>
            </a:r>
            <a:endParaRPr lang="en-US" sz="2000" dirty="0">
              <a:ea typeface="ＭＳ Ｐゴシック" charset="0"/>
            </a:endParaRPr>
          </a:p>
          <a:p>
            <a:pPr eaLnBrk="1" hangingPunct="1"/>
            <a:r>
              <a:rPr lang="en-US" sz="2000" dirty="0">
                <a:ea typeface="ＭＳ Ｐゴシック" charset="0"/>
                <a:cs typeface="ＭＳ Ｐゴシック" charset="0"/>
              </a:rPr>
              <a:t>If neither suspect confesses, both are released (ÖÖ: but sentenced semi-heavy).  </a:t>
            </a:r>
            <a:endParaRPr lang="en-US" sz="2000" dirty="0">
              <a:ea typeface="ＭＳ Ｐゴシック" charset="0"/>
            </a:endParaRPr>
          </a:p>
          <a:p>
            <a:pPr eaLnBrk="1" hangingPunct="1"/>
            <a:r>
              <a:rPr lang="en-US" sz="2000" dirty="0">
                <a:ea typeface="ＭＳ Ｐゴシック" charset="0"/>
                <a:cs typeface="ＭＳ Ｐゴシック" charset="0"/>
              </a:rPr>
              <a:t>If both confess then they get sent to jail. </a:t>
            </a:r>
            <a:endParaRPr lang="en-US" sz="2000" dirty="0">
              <a:ea typeface="ＭＳ Ｐゴシック" charset="0"/>
            </a:endParaRPr>
          </a:p>
          <a:p>
            <a:pPr eaLnBrk="1" hangingPunct="1"/>
            <a:r>
              <a:rPr lang="en-US" sz="2000" dirty="0">
                <a:ea typeface="ＭＳ Ｐゴシック" charset="0"/>
                <a:cs typeface="ＭＳ Ｐゴシック" charset="0"/>
              </a:rPr>
              <a:t>If one confesses and the other does not, then the confessor gets a light sentence and the other gets a heavy sentence.</a:t>
            </a:r>
          </a:p>
        </p:txBody>
      </p:sp>
      <p:graphicFrame>
        <p:nvGraphicFramePr>
          <p:cNvPr id="588831" name="Group 31"/>
          <p:cNvGraphicFramePr>
            <a:graphicFrameLocks noGrp="1"/>
          </p:cNvGraphicFramePr>
          <p:nvPr/>
        </p:nvGraphicFramePr>
        <p:xfrm>
          <a:off x="2899470" y="3944814"/>
          <a:ext cx="3543300" cy="2041525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6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B=-5,</a:t>
                      </a:r>
                      <a:b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A=-5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B=-1,</a:t>
                      </a:r>
                      <a:b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A=-10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B=-10,</a:t>
                      </a:r>
                      <a:b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A=-1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B=-2,</a:t>
                      </a:r>
                      <a:b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A=-2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096" name="Text Box 17"/>
          <p:cNvSpPr txBox="1">
            <a:spLocks noChangeArrowheads="1"/>
          </p:cNvSpPr>
          <p:nvPr/>
        </p:nvSpPr>
        <p:spPr bwMode="auto">
          <a:xfrm>
            <a:off x="1645530" y="4035301"/>
            <a:ext cx="12698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+mn-lt"/>
              </a:rPr>
              <a:t>B: Confess</a:t>
            </a:r>
          </a:p>
        </p:txBody>
      </p:sp>
      <p:sp>
        <p:nvSpPr>
          <p:cNvPr id="46097" name="Text Box 18"/>
          <p:cNvSpPr txBox="1">
            <a:spLocks noChangeArrowheads="1"/>
          </p:cNvSpPr>
          <p:nvPr/>
        </p:nvSpPr>
        <p:spPr bwMode="auto">
          <a:xfrm>
            <a:off x="3070920" y="3395539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>
                <a:latin typeface="+mn-lt"/>
              </a:rPr>
              <a:t>A: Confess</a:t>
            </a:r>
          </a:p>
        </p:txBody>
      </p:sp>
      <p:sp>
        <p:nvSpPr>
          <p:cNvPr id="46098" name="Text Box 19"/>
          <p:cNvSpPr txBox="1">
            <a:spLocks noChangeArrowheads="1"/>
          </p:cNvSpPr>
          <p:nvPr/>
        </p:nvSpPr>
        <p:spPr bwMode="auto">
          <a:xfrm>
            <a:off x="1645530" y="5122808"/>
            <a:ext cx="10230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+mn-lt"/>
              </a:rPr>
              <a:t>B: Don’t</a:t>
            </a:r>
          </a:p>
          <a:p>
            <a:pPr eaLnBrk="1" hangingPunct="1"/>
            <a:r>
              <a:rPr lang="en-US" sz="2000" i="0" dirty="0">
                <a:latin typeface="+mn-lt"/>
              </a:rPr>
              <a:t>Confess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51520" y="4035301"/>
            <a:ext cx="4191000" cy="838200"/>
            <a:chOff x="288" y="2640"/>
            <a:chExt cx="2352" cy="528"/>
          </a:xfrm>
        </p:grpSpPr>
        <p:sp>
          <p:nvSpPr>
            <p:cNvPr id="46104" name="Oval 21"/>
            <p:cNvSpPr>
              <a:spLocks noChangeArrowheads="1"/>
            </p:cNvSpPr>
            <p:nvPr/>
          </p:nvSpPr>
          <p:spPr bwMode="auto">
            <a:xfrm>
              <a:off x="1920" y="2640"/>
              <a:ext cx="720" cy="52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46105" name="Text Box 22"/>
            <p:cNvSpPr txBox="1">
              <a:spLocks noChangeArrowheads="1"/>
            </p:cNvSpPr>
            <p:nvPr/>
          </p:nvSpPr>
          <p:spPr bwMode="auto">
            <a:xfrm>
              <a:off x="288" y="2640"/>
              <a:ext cx="96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>
                  <a:solidFill>
                    <a:srgbClr val="CC0000"/>
                  </a:solidFill>
                  <a:latin typeface="+mn-lt"/>
                </a:rPr>
                <a:t>Dom. </a:t>
              </a:r>
              <a:r>
                <a:rPr lang="en-US" i="0" dirty="0">
                  <a:solidFill>
                    <a:srgbClr val="CC0000"/>
                  </a:solidFill>
                  <a:latin typeface="+mn-lt"/>
                </a:rPr>
                <a:t>Str. </a:t>
              </a:r>
              <a:r>
                <a:rPr lang="en-US" i="0" dirty="0" err="1">
                  <a:solidFill>
                    <a:srgbClr val="CC0000"/>
                  </a:solidFill>
                  <a:latin typeface="+mn-lt"/>
                </a:rPr>
                <a:t>Eq</a:t>
              </a:r>
              <a:endParaRPr lang="en-US" i="0" dirty="0">
                <a:solidFill>
                  <a:srgbClr val="CC0000"/>
                </a:solidFill>
                <a:latin typeface="+mn-lt"/>
              </a:endParaRPr>
            </a:p>
          </p:txBody>
        </p:sp>
      </p:grpSp>
      <p:sp>
        <p:nvSpPr>
          <p:cNvPr id="46102" name="Oval 24"/>
          <p:cNvSpPr>
            <a:spLocks noChangeArrowheads="1"/>
          </p:cNvSpPr>
          <p:nvPr/>
        </p:nvSpPr>
        <p:spPr bwMode="auto">
          <a:xfrm>
            <a:off x="4975920" y="5057651"/>
            <a:ext cx="1143000" cy="838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46103" name="Text Box 25"/>
          <p:cNvSpPr txBox="1">
            <a:spLocks noChangeArrowheads="1"/>
          </p:cNvSpPr>
          <p:nvPr/>
        </p:nvSpPr>
        <p:spPr bwMode="auto">
          <a:xfrm>
            <a:off x="6728520" y="4529187"/>
            <a:ext cx="175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000"/>
                </a:solidFill>
                <a:latin typeface="+mn-lt"/>
              </a:rPr>
              <a:t>Pareto Optimal Outcome</a:t>
            </a:r>
          </a:p>
        </p:txBody>
      </p:sp>
      <p:sp>
        <p:nvSpPr>
          <p:cNvPr id="46101" name="Text Box 26"/>
          <p:cNvSpPr txBox="1">
            <a:spLocks noChangeArrowheads="1"/>
          </p:cNvSpPr>
          <p:nvPr/>
        </p:nvSpPr>
        <p:spPr bwMode="auto">
          <a:xfrm>
            <a:off x="4823520" y="3212976"/>
            <a:ext cx="10422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>
                <a:latin typeface="+mn-lt"/>
              </a:rPr>
              <a:t>A: Don’t</a:t>
            </a:r>
          </a:p>
          <a:p>
            <a:pPr eaLnBrk="1" hangingPunct="1"/>
            <a:r>
              <a:rPr lang="en-US" sz="2000" i="0">
                <a:latin typeface="+mn-lt"/>
              </a:rPr>
              <a:t>Confess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922976" y="6041355"/>
            <a:ext cx="56284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0" dirty="0">
                <a:solidFill>
                  <a:srgbClr val="FF0000"/>
                </a:solidFill>
                <a:latin typeface="+mn-lt"/>
              </a:rPr>
              <a:t>Dominant </a:t>
            </a:r>
            <a:r>
              <a:rPr lang="de-DE" sz="2000" i="0" dirty="0" err="1">
                <a:solidFill>
                  <a:srgbClr val="FF0000"/>
                </a:solidFill>
                <a:latin typeface="+mn-lt"/>
              </a:rPr>
              <a:t>strategy</a:t>
            </a:r>
            <a:r>
              <a:rPr lang="de-DE" sz="2000" i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de-DE" sz="2000" i="0" dirty="0" err="1">
                <a:solidFill>
                  <a:srgbClr val="FF0000"/>
                </a:solidFill>
                <a:latin typeface="+mn-lt"/>
              </a:rPr>
              <a:t>exists</a:t>
            </a:r>
            <a:r>
              <a:rPr lang="de-DE" sz="2000" i="0" dirty="0">
                <a:solidFill>
                  <a:srgbClr val="FF0000"/>
                </a:solidFill>
                <a:latin typeface="+mn-lt"/>
              </a:rPr>
              <a:t> but </a:t>
            </a:r>
            <a:r>
              <a:rPr lang="de-DE" sz="2000" i="0" dirty="0" err="1">
                <a:solidFill>
                  <a:srgbClr val="FF0000"/>
                </a:solidFill>
                <a:latin typeface="+mn-lt"/>
              </a:rPr>
              <a:t>is</a:t>
            </a:r>
            <a:r>
              <a:rPr lang="de-DE" sz="2000" i="0" dirty="0">
                <a:solidFill>
                  <a:srgbClr val="FF0000"/>
                </a:solidFill>
                <a:latin typeface="+mn-lt"/>
              </a:rPr>
              <a:t> not Pareto </a:t>
            </a:r>
            <a:r>
              <a:rPr lang="de-DE" sz="2000" i="0" dirty="0" err="1">
                <a:solidFill>
                  <a:srgbClr val="FF0000"/>
                </a:solidFill>
                <a:latin typeface="+mn-lt"/>
              </a:rPr>
              <a:t>efficient</a:t>
            </a:r>
            <a:r>
              <a:rPr lang="de-DE" sz="2000" i="0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0D2D9D7-B296-5B40-B57E-1709776B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71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2" grpId="0" animBg="1"/>
      <p:bldP spid="4610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0348" y="197768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ea typeface="ＭＳ Ｐゴシック" charset="0"/>
                <a:cs typeface="ＭＳ Ｐゴシック" charset="0"/>
              </a:rPr>
              <a:t>Example: Split or Steal</a:t>
            </a:r>
          </a:p>
        </p:txBody>
      </p:sp>
      <p:graphicFrame>
        <p:nvGraphicFramePr>
          <p:cNvPr id="588831" name="Group 31"/>
          <p:cNvGraphicFramePr>
            <a:graphicFrameLocks noGrp="1"/>
          </p:cNvGraphicFramePr>
          <p:nvPr/>
        </p:nvGraphicFramePr>
        <p:xfrm>
          <a:off x="3148285" y="3258195"/>
          <a:ext cx="3543300" cy="2041526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6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B=0,</a:t>
                      </a:r>
                      <a:b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Grande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B=100,</a:t>
                      </a:r>
                      <a:b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A=-10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B=-10,</a:t>
                      </a:r>
                      <a:b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A=100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B=50,</a:t>
                      </a:r>
                      <a:b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A=50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143" name="Text Box 17"/>
          <p:cNvSpPr txBox="1">
            <a:spLocks noChangeArrowheads="1"/>
          </p:cNvSpPr>
          <p:nvPr/>
        </p:nvSpPr>
        <p:spPr bwMode="auto">
          <a:xfrm>
            <a:off x="2069603" y="3355032"/>
            <a:ext cx="9557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+mn-lt"/>
              </a:rPr>
              <a:t>B: Steal</a:t>
            </a:r>
          </a:p>
        </p:txBody>
      </p:sp>
      <p:sp>
        <p:nvSpPr>
          <p:cNvPr id="48144" name="Text Box 18"/>
          <p:cNvSpPr txBox="1">
            <a:spLocks noChangeArrowheads="1"/>
          </p:cNvSpPr>
          <p:nvPr/>
        </p:nvSpPr>
        <p:spPr bwMode="auto">
          <a:xfrm>
            <a:off x="3319735" y="2708920"/>
            <a:ext cx="9733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>
                <a:latin typeface="+mn-lt"/>
              </a:rPr>
              <a:t>A: Steal</a:t>
            </a:r>
          </a:p>
        </p:txBody>
      </p:sp>
      <p:sp>
        <p:nvSpPr>
          <p:cNvPr id="48145" name="Text Box 19"/>
          <p:cNvSpPr txBox="1">
            <a:spLocks noChangeArrowheads="1"/>
          </p:cNvSpPr>
          <p:nvPr/>
        </p:nvSpPr>
        <p:spPr bwMode="auto">
          <a:xfrm>
            <a:off x="2133103" y="4809182"/>
            <a:ext cx="909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+mn-lt"/>
              </a:rPr>
              <a:t>B: Split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99975" y="3309104"/>
            <a:ext cx="4191000" cy="946150"/>
            <a:chOff x="288" y="2640"/>
            <a:chExt cx="2352" cy="596"/>
          </a:xfrm>
        </p:grpSpPr>
        <p:sp>
          <p:nvSpPr>
            <p:cNvPr id="48152" name="Oval 21"/>
            <p:cNvSpPr>
              <a:spLocks noChangeArrowheads="1"/>
            </p:cNvSpPr>
            <p:nvPr/>
          </p:nvSpPr>
          <p:spPr bwMode="auto">
            <a:xfrm>
              <a:off x="1920" y="2640"/>
              <a:ext cx="720" cy="52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8153" name="Text Box 22"/>
            <p:cNvSpPr txBox="1">
              <a:spLocks noChangeArrowheads="1"/>
            </p:cNvSpPr>
            <p:nvPr/>
          </p:nvSpPr>
          <p:spPr bwMode="auto">
            <a:xfrm>
              <a:off x="288" y="2640"/>
              <a:ext cx="96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i="0" dirty="0">
                  <a:solidFill>
                    <a:srgbClr val="CC0000"/>
                  </a:solidFill>
                  <a:latin typeface="+mn-lt"/>
                </a:rPr>
                <a:t>Dom. Str. </a:t>
              </a:r>
              <a:r>
                <a:rPr lang="en-US" sz="2800" i="0" dirty="0" err="1">
                  <a:solidFill>
                    <a:srgbClr val="CC0000"/>
                  </a:solidFill>
                  <a:latin typeface="+mn-lt"/>
                </a:rPr>
                <a:t>Eq</a:t>
              </a:r>
              <a:endParaRPr lang="en-US" sz="2800" i="0" dirty="0">
                <a:solidFill>
                  <a:srgbClr val="CC0000"/>
                </a:solidFill>
                <a:latin typeface="+mn-lt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24735" y="4371032"/>
            <a:ext cx="3505200" cy="1449388"/>
            <a:chOff x="3072" y="3120"/>
            <a:chExt cx="2208" cy="913"/>
          </a:xfrm>
        </p:grpSpPr>
        <p:sp>
          <p:nvSpPr>
            <p:cNvPr id="48150" name="Oval 24"/>
            <p:cNvSpPr>
              <a:spLocks noChangeArrowheads="1"/>
            </p:cNvSpPr>
            <p:nvPr/>
          </p:nvSpPr>
          <p:spPr bwMode="auto">
            <a:xfrm>
              <a:off x="3072" y="3120"/>
              <a:ext cx="720" cy="52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8151" name="Text Box 25"/>
            <p:cNvSpPr txBox="1">
              <a:spLocks noChangeArrowheads="1"/>
            </p:cNvSpPr>
            <p:nvPr/>
          </p:nvSpPr>
          <p:spPr bwMode="auto">
            <a:xfrm>
              <a:off x="4176" y="3168"/>
              <a:ext cx="1104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i="0" dirty="0">
                  <a:solidFill>
                    <a:srgbClr val="008000"/>
                  </a:solidFill>
                  <a:latin typeface="+mn-lt"/>
                </a:rPr>
                <a:t>Pareto Optimal Outcome</a:t>
              </a:r>
            </a:p>
          </p:txBody>
        </p:sp>
      </p:grpSp>
      <p:sp>
        <p:nvSpPr>
          <p:cNvPr id="48148" name="Text Box 26"/>
          <p:cNvSpPr txBox="1">
            <a:spLocks noChangeArrowheads="1"/>
          </p:cNvSpPr>
          <p:nvPr/>
        </p:nvSpPr>
        <p:spPr bwMode="auto">
          <a:xfrm>
            <a:off x="5072335" y="2708920"/>
            <a:ext cx="9268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>
                <a:latin typeface="+mn-lt"/>
              </a:rPr>
              <a:t>A: Split</a:t>
            </a:r>
          </a:p>
        </p:txBody>
      </p:sp>
      <p:sp>
        <p:nvSpPr>
          <p:cNvPr id="48149" name="Textfeld 4"/>
          <p:cNvSpPr txBox="1">
            <a:spLocks noChangeArrowheads="1"/>
          </p:cNvSpPr>
          <p:nvPr/>
        </p:nvSpPr>
        <p:spPr bwMode="auto">
          <a:xfrm>
            <a:off x="1970967" y="1402705"/>
            <a:ext cx="520206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latin typeface="+mn-lt"/>
              </a:rPr>
              <a:t>Does communication help?</a:t>
            </a:r>
          </a:p>
          <a:p>
            <a:pPr algn="ctr"/>
            <a:r>
              <a:rPr lang="en-US" sz="2800" dirty="0">
                <a:latin typeface="+mn-lt"/>
              </a:rPr>
              <a:t>Only if agents do not lie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95865" y="5573186"/>
            <a:ext cx="633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ÖÖ: </a:t>
            </a:r>
            <a:r>
              <a:rPr lang="de-DE" sz="1200" dirty="0" err="1"/>
              <a:t>Example</a:t>
            </a:r>
            <a:r>
              <a:rPr lang="de-DE" sz="1200" dirty="0"/>
              <a:t> </a:t>
            </a:r>
            <a:r>
              <a:rPr lang="de-DE" sz="1200" dirty="0" err="1"/>
              <a:t>from</a:t>
            </a:r>
            <a:r>
              <a:rPr lang="de-DE" sz="1200" dirty="0"/>
              <a:t> British Game Show „Golden Balls“</a:t>
            </a:r>
          </a:p>
          <a:p>
            <a:r>
              <a:rPr lang="de-DE" sz="1200" dirty="0"/>
              <a:t>See </a:t>
            </a:r>
            <a:r>
              <a:rPr lang="de-DE" sz="1200" dirty="0">
                <a:hlinkClick r:id="rId3"/>
              </a:rPr>
              <a:t>http://blogs.cornell.edu/info2040/2012/09/21/split-or-steal-an-analysis-using-game-theory/</a:t>
            </a:r>
            <a:r>
              <a:rPr lang="de-DE" sz="1200" dirty="0"/>
              <a:t> </a:t>
            </a:r>
          </a:p>
          <a:p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may</a:t>
            </a:r>
            <a:r>
              <a:rPr lang="de-DE" sz="1200" dirty="0"/>
              <a:t> </a:t>
            </a:r>
            <a:r>
              <a:rPr lang="de-DE" sz="1200" dirty="0" err="1"/>
              <a:t>be</a:t>
            </a:r>
            <a:r>
              <a:rPr lang="de-DE" sz="1200" dirty="0"/>
              <a:t>...</a:t>
            </a:r>
          </a:p>
          <a:p>
            <a:r>
              <a:rPr lang="de-DE" sz="1200" dirty="0"/>
              <a:t>https://</a:t>
            </a:r>
            <a:r>
              <a:rPr lang="de-DE" sz="1200" dirty="0" err="1"/>
              <a:t>www.youtube.com</a:t>
            </a:r>
            <a:r>
              <a:rPr lang="de-DE" sz="1200" dirty="0"/>
              <a:t>/</a:t>
            </a:r>
            <a:r>
              <a:rPr lang="de-DE" sz="1200" dirty="0" err="1"/>
              <a:t>watch?v</a:t>
            </a:r>
            <a:r>
              <a:rPr lang="de-DE" sz="1200" dirty="0"/>
              <a:t>=p3Uos2fzIJ0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A749F2-9B1B-E24F-8E04-33595E74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20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>
                <a:latin typeface="Garamond" charset="0"/>
              </a:rPr>
              <a:t>7-</a:t>
            </a:r>
            <a:fld id="{C47E8F19-F593-7542-8AF0-747E43D6AC6D}" type="slidenum">
              <a:rPr lang="en-US" altLang="en-US">
                <a:latin typeface="Garamond" charset="0"/>
              </a:rPr>
              <a:pPr/>
              <a:t>17</a:t>
            </a:fld>
            <a:endParaRPr lang="en-US" altLang="en-US">
              <a:latin typeface="Garamond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 err="1"/>
              <a:t>Vickrey</a:t>
            </a:r>
            <a:r>
              <a:rPr lang="en-US" altLang="x-none" dirty="0"/>
              <a:t> *) Auctions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13011"/>
            <a:ext cx="7848600" cy="51403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x-none" dirty="0" err="1"/>
              <a:t>Vickrey</a:t>
            </a:r>
            <a:r>
              <a:rPr lang="en-US" altLang="x-none" dirty="0"/>
              <a:t> auctions are:</a:t>
            </a:r>
          </a:p>
          <a:p>
            <a:pPr lvl="1" eaLnBrk="1" hangingPunct="1">
              <a:defRPr/>
            </a:pPr>
            <a:r>
              <a:rPr lang="en-US" altLang="x-none" i="1" dirty="0">
                <a:solidFill>
                  <a:srgbClr val="003399"/>
                </a:solidFill>
              </a:rPr>
              <a:t>second-price</a:t>
            </a:r>
          </a:p>
          <a:p>
            <a:pPr lvl="1" eaLnBrk="1" hangingPunct="1">
              <a:defRPr/>
            </a:pPr>
            <a:r>
              <a:rPr lang="en-US" altLang="x-none" i="1" dirty="0">
                <a:solidFill>
                  <a:srgbClr val="003399"/>
                </a:solidFill>
              </a:rPr>
              <a:t>sealed-bid</a:t>
            </a:r>
          </a:p>
          <a:p>
            <a:pPr eaLnBrk="1" hangingPunct="1">
              <a:defRPr/>
            </a:pPr>
            <a:r>
              <a:rPr lang="en-US" altLang="x-none" dirty="0"/>
              <a:t>Good is awarded to the agent that made the highest bid; at the price of the </a:t>
            </a:r>
            <a:r>
              <a:rPr lang="en-US" altLang="x-none" i="1" dirty="0">
                <a:solidFill>
                  <a:srgbClr val="003399"/>
                </a:solidFill>
              </a:rPr>
              <a:t>second highest</a:t>
            </a:r>
            <a:r>
              <a:rPr lang="en-US" altLang="x-none" i="1" dirty="0"/>
              <a:t> </a:t>
            </a:r>
            <a:r>
              <a:rPr lang="en-US" altLang="x-none" dirty="0"/>
              <a:t>bid</a:t>
            </a:r>
          </a:p>
          <a:p>
            <a:pPr eaLnBrk="1" hangingPunct="1">
              <a:defRPr/>
            </a:pPr>
            <a:r>
              <a:rPr lang="en-US" altLang="x-none" i="1" dirty="0">
                <a:solidFill>
                  <a:srgbClr val="003399"/>
                </a:solidFill>
              </a:rPr>
              <a:t>Bidding to your true valuation is dominant strategy in </a:t>
            </a:r>
            <a:r>
              <a:rPr lang="en-US" altLang="x-none" i="1" dirty="0" err="1">
                <a:solidFill>
                  <a:srgbClr val="003399"/>
                </a:solidFill>
              </a:rPr>
              <a:t>Vickrey</a:t>
            </a:r>
            <a:r>
              <a:rPr lang="en-US" altLang="x-none" i="1" dirty="0">
                <a:solidFill>
                  <a:srgbClr val="003399"/>
                </a:solidFill>
              </a:rPr>
              <a:t> auctions</a:t>
            </a:r>
          </a:p>
          <a:p>
            <a:pPr eaLnBrk="1" hangingPunct="1">
              <a:defRPr/>
            </a:pPr>
            <a:r>
              <a:rPr lang="en-US" altLang="x-none" dirty="0" err="1"/>
              <a:t>Vickrey</a:t>
            </a:r>
            <a:r>
              <a:rPr lang="en-US" altLang="x-none" dirty="0"/>
              <a:t> auctions susceptible to </a:t>
            </a:r>
            <a:r>
              <a:rPr lang="en-US" altLang="x-none" i="1" dirty="0">
                <a:solidFill>
                  <a:srgbClr val="003399"/>
                </a:solidFill>
              </a:rPr>
              <a:t>antisocial</a:t>
            </a:r>
            <a:r>
              <a:rPr lang="en-US" altLang="x-none" i="1" dirty="0"/>
              <a:t> </a:t>
            </a:r>
            <a:r>
              <a:rPr lang="en-US" altLang="x-none" dirty="0"/>
              <a:t>behavior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97240" y="5025772"/>
            <a:ext cx="727075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*) Russel/</a:t>
            </a:r>
            <a:r>
              <a:rPr lang="de-DE" dirty="0" err="1"/>
              <a:t>Norvig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in a FN: </a:t>
            </a:r>
          </a:p>
          <a:p>
            <a:r>
              <a:rPr lang="de-DE" dirty="0" err="1"/>
              <a:t>Named</a:t>
            </a:r>
            <a:r>
              <a:rPr lang="de-DE" dirty="0"/>
              <a:t> after William </a:t>
            </a:r>
            <a:r>
              <a:rPr lang="de-DE" dirty="0" err="1"/>
              <a:t>Vickrey</a:t>
            </a:r>
            <a:r>
              <a:rPr lang="de-DE" dirty="0"/>
              <a:t>  (1914–1996), 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1996 Nobel </a:t>
            </a:r>
            <a:r>
              <a:rPr lang="de-DE" dirty="0" err="1"/>
              <a:t>Prize</a:t>
            </a:r>
            <a:r>
              <a:rPr lang="de-DE" dirty="0"/>
              <a:t> </a:t>
            </a:r>
          </a:p>
          <a:p>
            <a:r>
              <a:rPr lang="de-DE" dirty="0"/>
              <a:t>in </a:t>
            </a:r>
            <a:r>
              <a:rPr lang="de-DE" dirty="0" err="1"/>
              <a:t>economics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died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heart</a:t>
            </a:r>
            <a:r>
              <a:rPr lang="de-DE" dirty="0"/>
              <a:t> </a:t>
            </a:r>
            <a:r>
              <a:rPr lang="de-DE" dirty="0" err="1"/>
              <a:t>attack</a:t>
            </a:r>
            <a:r>
              <a:rPr lang="de-DE" dirty="0"/>
              <a:t> 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603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Example: </a:t>
            </a:r>
            <a:r>
              <a:rPr lang="en-US" dirty="0" err="1">
                <a:latin typeface="Myriad Pro" charset="0"/>
                <a:ea typeface="Myriad Pro" charset="0"/>
                <a:cs typeface="Myriad Pro" charset="0"/>
              </a:rPr>
              <a:t>Vickrey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Auction (2nd price sealed bid)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Each agent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has value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v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endParaRPr lang="en-US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Strategy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(v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[0,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∞)</a:t>
            </a:r>
          </a:p>
          <a:p>
            <a:pPr eaLnBrk="1" hangingPunct="1"/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b*:= 2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nd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 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Math1" charset="0"/>
              </a:rPr>
              <a:t>best bid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. </a:t>
            </a:r>
          </a:p>
          <a:p>
            <a:pPr eaLnBrk="1" hangingPunct="1"/>
            <a:endParaRPr lang="en-US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914400" y="3411562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,b</a:t>
            </a:r>
            <a:r>
              <a:rPr lang="en-US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=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2895600" y="3182962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v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-b*     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  <a:sym typeface="Math1" charset="0"/>
              </a:rPr>
              <a:t>if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b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&gt;b*</a:t>
            </a:r>
            <a:endParaRPr lang="en-US" i="0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2971800" y="3640162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0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           otherwise</a:t>
            </a:r>
          </a:p>
        </p:txBody>
      </p:sp>
      <p:sp>
        <p:nvSpPr>
          <p:cNvPr id="50182" name="AutoShape 7"/>
          <p:cNvSpPr>
            <a:spLocks/>
          </p:cNvSpPr>
          <p:nvPr/>
        </p:nvSpPr>
        <p:spPr bwMode="auto">
          <a:xfrm>
            <a:off x="2590800" y="3182962"/>
            <a:ext cx="304800" cy="914400"/>
          </a:xfrm>
          <a:prstGeom prst="leftBrace">
            <a:avLst>
              <a:gd name="adj1" fmla="val 25000"/>
              <a:gd name="adj2" fmla="val 51565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468312" y="4317230"/>
            <a:ext cx="7467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Given value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v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(v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)=v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is dominant.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Let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b’=</a:t>
            </a:r>
            <a:r>
              <a:rPr lang="en-US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max</a:t>
            </a:r>
            <a:r>
              <a:rPr lang="en-US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j</a:t>
            </a:r>
            <a:r>
              <a:rPr lang="en-US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⧧i</a:t>
            </a:r>
            <a:r>
              <a:rPr lang="en-US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b</a:t>
            </a:r>
            <a:r>
              <a:rPr lang="en-US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j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  <a:sym typeface="Math1" charset="0"/>
              </a:rPr>
              <a:t>. If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b’&lt;v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  <a:sym typeface="Math1" charset="0"/>
              </a:rPr>
              <a:t>then any bid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b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(v</a:t>
            </a:r>
            <a:r>
              <a:rPr lang="en-US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i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)≥b’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  <a:sym typeface="Math1" charset="0"/>
              </a:rPr>
              <a:t> is optimal.  If </a:t>
            </a:r>
            <a:r>
              <a:rPr lang="en-US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Math1" charset="0"/>
              </a:rPr>
              <a:t>b’</a:t>
            </a:r>
            <a:r>
              <a:rPr lang="en-US" altLang="ja-JP" i="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v</a:t>
            </a:r>
            <a:r>
              <a:rPr lang="en-US" altLang="ja-JP" i="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, then any bid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 b</a:t>
            </a:r>
            <a:r>
              <a:rPr lang="en-US" altLang="ja-JP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(v</a:t>
            </a:r>
            <a:r>
              <a:rPr lang="en-US" altLang="ja-JP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) v</a:t>
            </a:r>
            <a:r>
              <a:rPr lang="en-US" altLang="ja-JP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 </a:t>
            </a:r>
            <a:r>
              <a:rPr lang="en-US" altLang="ja-JP" i="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is optimal. Bid 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b</a:t>
            </a:r>
            <a:r>
              <a:rPr lang="en-US" altLang="ja-JP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(v</a:t>
            </a:r>
            <a:r>
              <a:rPr lang="en-US" altLang="ja-JP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)=v</a:t>
            </a:r>
            <a:r>
              <a:rPr lang="en-US" altLang="ja-JP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altLang="ja-JP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 </a:t>
            </a:r>
            <a:r>
              <a:rPr lang="en-US" altLang="ja-JP" i="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satisfies both constraints.</a:t>
            </a:r>
            <a:endParaRPr lang="en-US" i="0" dirty="0">
              <a:latin typeface="Myriad Pro" charset="0"/>
              <a:ea typeface="Myriad Pro" charset="0"/>
              <a:cs typeface="Myriad Pro" charset="0"/>
              <a:sym typeface="Math1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338896" y="5934824"/>
            <a:ext cx="5703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i="0" dirty="0">
                <a:solidFill>
                  <a:srgbClr val="FF0000"/>
                </a:solidFill>
                <a:ea typeface="Myriad Pro" charset="0"/>
                <a:cs typeface="Myriad Pro" charset="0"/>
              </a:rPr>
              <a:t>Dominant </a:t>
            </a:r>
            <a:r>
              <a:rPr lang="de-DE" sz="2800" i="0" dirty="0" err="1">
                <a:solidFill>
                  <a:srgbClr val="FF0000"/>
                </a:solidFill>
                <a:ea typeface="Myriad Pro" charset="0"/>
                <a:cs typeface="Myriad Pro" charset="0"/>
              </a:rPr>
              <a:t>strategy</a:t>
            </a:r>
            <a:r>
              <a:rPr lang="de-DE" sz="2800" i="0" dirty="0">
                <a:solidFill>
                  <a:srgbClr val="FF0000"/>
                </a:solidFill>
                <a:ea typeface="Myriad Pro" charset="0"/>
                <a:cs typeface="Myriad Pro" charset="0"/>
              </a:rPr>
              <a:t> </a:t>
            </a:r>
            <a:r>
              <a:rPr lang="de-DE" sz="2800" i="0" dirty="0" err="1">
                <a:solidFill>
                  <a:srgbClr val="FF0000"/>
                </a:solidFill>
                <a:ea typeface="Myriad Pro" charset="0"/>
                <a:cs typeface="Myriad Pro" charset="0"/>
              </a:rPr>
              <a:t>is</a:t>
            </a:r>
            <a:r>
              <a:rPr lang="de-DE" sz="2800" i="0" dirty="0">
                <a:solidFill>
                  <a:srgbClr val="FF0000"/>
                </a:solidFill>
                <a:ea typeface="Myriad Pro" charset="0"/>
                <a:cs typeface="Myriad Pro" charset="0"/>
              </a:rPr>
              <a:t> Pareto </a:t>
            </a:r>
            <a:r>
              <a:rPr lang="de-DE" sz="2800" i="0" dirty="0" err="1">
                <a:solidFill>
                  <a:srgbClr val="FF0000"/>
                </a:solidFill>
                <a:ea typeface="Myriad Pro" charset="0"/>
                <a:cs typeface="Myriad Pro" charset="0"/>
              </a:rPr>
              <a:t>efficient</a:t>
            </a:r>
            <a:r>
              <a:rPr lang="de-DE" sz="2800" i="0" dirty="0">
                <a:solidFill>
                  <a:srgbClr val="FF0000"/>
                </a:solidFill>
                <a:ea typeface="Myriad Pro" charset="0"/>
                <a:cs typeface="Myriad Pro" charset="0"/>
              </a:rPr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73F293E-8EA8-3E47-A37D-9B6C16ABF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560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7491413" cy="12223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defRPr/>
            </a:pPr>
            <a:r>
              <a:rPr lang="en-US" altLang="x-none"/>
              <a:t>Phone Call Competition Example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387475"/>
            <a:ext cx="8302625" cy="2106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defRPr/>
            </a:pPr>
            <a:r>
              <a:rPr lang="en-US" altLang="x-none" sz="2600"/>
              <a:t>Customer wishes to place long-distance call</a:t>
            </a:r>
          </a:p>
          <a:p>
            <a:pPr marL="246063" indent="-246063" defTabSz="785813" eaLnBrk="1" hangingPunct="1">
              <a:defRPr/>
            </a:pPr>
            <a:r>
              <a:rPr lang="en-US" altLang="x-none" sz="2600"/>
              <a:t>Carriers simultaneously bid, sending proposed prices</a:t>
            </a:r>
          </a:p>
          <a:p>
            <a:pPr marL="246063" indent="-246063" defTabSz="785813" eaLnBrk="1" hangingPunct="1">
              <a:defRPr/>
            </a:pPr>
            <a:r>
              <a:rPr lang="en-US" altLang="x-none" sz="2600"/>
              <a:t>Phone automatically chooses the carrier (dynamically)</a:t>
            </a:r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3271838" y="4856163"/>
            <a:ext cx="2549525" cy="1697037"/>
            <a:chOff x="1989" y="2920"/>
            <a:chExt cx="1551" cy="1031"/>
          </a:xfrm>
        </p:grpSpPr>
        <p:grpSp>
          <p:nvGrpSpPr>
            <p:cNvPr id="23566" name="Group 5"/>
            <p:cNvGrpSpPr>
              <a:grpSpLocks/>
            </p:cNvGrpSpPr>
            <p:nvPr/>
          </p:nvGrpSpPr>
          <p:grpSpPr bwMode="auto">
            <a:xfrm>
              <a:off x="3424" y="3764"/>
              <a:ext cx="110" cy="187"/>
              <a:chOff x="3424" y="3764"/>
              <a:chExt cx="110" cy="187"/>
            </a:xfrm>
          </p:grpSpPr>
          <p:grpSp>
            <p:nvGrpSpPr>
              <p:cNvPr id="23810" name="Group 6"/>
              <p:cNvGrpSpPr>
                <a:grpSpLocks/>
              </p:cNvGrpSpPr>
              <p:nvPr/>
            </p:nvGrpSpPr>
            <p:grpSpPr bwMode="auto">
              <a:xfrm>
                <a:off x="3424" y="3900"/>
                <a:ext cx="89" cy="51"/>
                <a:chOff x="3424" y="3900"/>
                <a:chExt cx="89" cy="51"/>
              </a:xfrm>
            </p:grpSpPr>
            <p:sp>
              <p:nvSpPr>
                <p:cNvPr id="143367" name="Freeform 7"/>
                <p:cNvSpPr>
                  <a:spLocks/>
                </p:cNvSpPr>
                <p:nvPr/>
              </p:nvSpPr>
              <p:spPr bwMode="auto">
                <a:xfrm>
                  <a:off x="3458" y="3918"/>
                  <a:ext cx="55" cy="31"/>
                </a:xfrm>
                <a:custGeom>
                  <a:avLst/>
                  <a:gdLst>
                    <a:gd name="T0" fmla="*/ 10 w 55"/>
                    <a:gd name="T1" fmla="*/ 3 h 31"/>
                    <a:gd name="T2" fmla="*/ 9 w 55"/>
                    <a:gd name="T3" fmla="*/ 4 h 31"/>
                    <a:gd name="T4" fmla="*/ 6 w 55"/>
                    <a:gd name="T5" fmla="*/ 5 h 31"/>
                    <a:gd name="T6" fmla="*/ 3 w 55"/>
                    <a:gd name="T7" fmla="*/ 9 h 31"/>
                    <a:gd name="T8" fmla="*/ 1 w 55"/>
                    <a:gd name="T9" fmla="*/ 12 h 31"/>
                    <a:gd name="T10" fmla="*/ 0 w 55"/>
                    <a:gd name="T11" fmla="*/ 16 h 31"/>
                    <a:gd name="T12" fmla="*/ 1 w 55"/>
                    <a:gd name="T13" fmla="*/ 19 h 31"/>
                    <a:gd name="T14" fmla="*/ 3 w 55"/>
                    <a:gd name="T15" fmla="*/ 23 h 31"/>
                    <a:gd name="T16" fmla="*/ 13 w 55"/>
                    <a:gd name="T17" fmla="*/ 28 h 31"/>
                    <a:gd name="T18" fmla="*/ 17 w 55"/>
                    <a:gd name="T19" fmla="*/ 30 h 31"/>
                    <a:gd name="T20" fmla="*/ 24 w 55"/>
                    <a:gd name="T21" fmla="*/ 30 h 31"/>
                    <a:gd name="T22" fmla="*/ 29 w 55"/>
                    <a:gd name="T23" fmla="*/ 30 h 31"/>
                    <a:gd name="T24" fmla="*/ 35 w 55"/>
                    <a:gd name="T25" fmla="*/ 29 h 31"/>
                    <a:gd name="T26" fmla="*/ 40 w 55"/>
                    <a:gd name="T27" fmla="*/ 28 h 31"/>
                    <a:gd name="T28" fmla="*/ 45 w 55"/>
                    <a:gd name="T29" fmla="*/ 26 h 31"/>
                    <a:gd name="T30" fmla="*/ 48 w 55"/>
                    <a:gd name="T31" fmla="*/ 24 h 31"/>
                    <a:gd name="T32" fmla="*/ 51 w 55"/>
                    <a:gd name="T33" fmla="*/ 21 h 31"/>
                    <a:gd name="T34" fmla="*/ 52 w 55"/>
                    <a:gd name="T35" fmla="*/ 19 h 31"/>
                    <a:gd name="T36" fmla="*/ 53 w 55"/>
                    <a:gd name="T37" fmla="*/ 15 h 31"/>
                    <a:gd name="T38" fmla="*/ 54 w 55"/>
                    <a:gd name="T39" fmla="*/ 9 h 31"/>
                    <a:gd name="T40" fmla="*/ 52 w 55"/>
                    <a:gd name="T41" fmla="*/ 0 h 31"/>
                    <a:gd name="T42" fmla="*/ 39 w 55"/>
                    <a:gd name="T43" fmla="*/ 2 h 31"/>
                    <a:gd name="T44" fmla="*/ 39 w 55"/>
                    <a:gd name="T45" fmla="*/ 9 h 31"/>
                    <a:gd name="T46" fmla="*/ 39 w 55"/>
                    <a:gd name="T47" fmla="*/ 17 h 31"/>
                    <a:gd name="T48" fmla="*/ 37 w 55"/>
                    <a:gd name="T49" fmla="*/ 19 h 31"/>
                    <a:gd name="T50" fmla="*/ 32 w 55"/>
                    <a:gd name="T51" fmla="*/ 20 h 31"/>
                    <a:gd name="T52" fmla="*/ 28 w 55"/>
                    <a:gd name="T53" fmla="*/ 21 h 31"/>
                    <a:gd name="T54" fmla="*/ 23 w 55"/>
                    <a:gd name="T55" fmla="*/ 20 h 31"/>
                    <a:gd name="T56" fmla="*/ 20 w 55"/>
                    <a:gd name="T57" fmla="*/ 17 h 31"/>
                    <a:gd name="T58" fmla="*/ 17 w 55"/>
                    <a:gd name="T59" fmla="*/ 6 h 31"/>
                    <a:gd name="T60" fmla="*/ 10 w 55"/>
                    <a:gd name="T61" fmla="*/ 3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5" h="31">
                      <a:moveTo>
                        <a:pt x="10" y="3"/>
                      </a:moveTo>
                      <a:lnTo>
                        <a:pt x="9" y="4"/>
                      </a:lnTo>
                      <a:lnTo>
                        <a:pt x="6" y="5"/>
                      </a:lnTo>
                      <a:lnTo>
                        <a:pt x="3" y="9"/>
                      </a:lnTo>
                      <a:lnTo>
                        <a:pt x="1" y="12"/>
                      </a:lnTo>
                      <a:lnTo>
                        <a:pt x="0" y="16"/>
                      </a:lnTo>
                      <a:lnTo>
                        <a:pt x="1" y="19"/>
                      </a:lnTo>
                      <a:lnTo>
                        <a:pt x="3" y="23"/>
                      </a:lnTo>
                      <a:lnTo>
                        <a:pt x="13" y="28"/>
                      </a:lnTo>
                      <a:lnTo>
                        <a:pt x="17" y="30"/>
                      </a:lnTo>
                      <a:lnTo>
                        <a:pt x="24" y="30"/>
                      </a:lnTo>
                      <a:lnTo>
                        <a:pt x="29" y="30"/>
                      </a:lnTo>
                      <a:lnTo>
                        <a:pt x="35" y="29"/>
                      </a:lnTo>
                      <a:lnTo>
                        <a:pt x="40" y="28"/>
                      </a:lnTo>
                      <a:lnTo>
                        <a:pt x="45" y="26"/>
                      </a:lnTo>
                      <a:lnTo>
                        <a:pt x="48" y="24"/>
                      </a:lnTo>
                      <a:lnTo>
                        <a:pt x="51" y="21"/>
                      </a:lnTo>
                      <a:lnTo>
                        <a:pt x="52" y="19"/>
                      </a:lnTo>
                      <a:lnTo>
                        <a:pt x="53" y="15"/>
                      </a:lnTo>
                      <a:lnTo>
                        <a:pt x="54" y="9"/>
                      </a:lnTo>
                      <a:lnTo>
                        <a:pt x="52" y="0"/>
                      </a:lnTo>
                      <a:lnTo>
                        <a:pt x="39" y="2"/>
                      </a:lnTo>
                      <a:lnTo>
                        <a:pt x="39" y="9"/>
                      </a:lnTo>
                      <a:lnTo>
                        <a:pt x="39" y="17"/>
                      </a:lnTo>
                      <a:lnTo>
                        <a:pt x="37" y="19"/>
                      </a:lnTo>
                      <a:lnTo>
                        <a:pt x="32" y="20"/>
                      </a:lnTo>
                      <a:lnTo>
                        <a:pt x="28" y="21"/>
                      </a:lnTo>
                      <a:lnTo>
                        <a:pt x="23" y="20"/>
                      </a:lnTo>
                      <a:lnTo>
                        <a:pt x="20" y="17"/>
                      </a:lnTo>
                      <a:lnTo>
                        <a:pt x="17" y="6"/>
                      </a:lnTo>
                      <a:lnTo>
                        <a:pt x="10" y="3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368" name="Freeform 8"/>
                <p:cNvSpPr>
                  <a:spLocks/>
                </p:cNvSpPr>
                <p:nvPr/>
              </p:nvSpPr>
              <p:spPr bwMode="auto">
                <a:xfrm>
                  <a:off x="3424" y="3900"/>
                  <a:ext cx="59" cy="50"/>
                </a:xfrm>
                <a:custGeom>
                  <a:avLst/>
                  <a:gdLst>
                    <a:gd name="T0" fmla="*/ 30 w 59"/>
                    <a:gd name="T1" fmla="*/ 0 h 50"/>
                    <a:gd name="T2" fmla="*/ 11 w 59"/>
                    <a:gd name="T3" fmla="*/ 4 h 50"/>
                    <a:gd name="T4" fmla="*/ 4 w 59"/>
                    <a:gd name="T5" fmla="*/ 9 h 50"/>
                    <a:gd name="T6" fmla="*/ 1 w 59"/>
                    <a:gd name="T7" fmla="*/ 15 h 50"/>
                    <a:gd name="T8" fmla="*/ 0 w 59"/>
                    <a:gd name="T9" fmla="*/ 22 h 50"/>
                    <a:gd name="T10" fmla="*/ 1 w 59"/>
                    <a:gd name="T11" fmla="*/ 29 h 50"/>
                    <a:gd name="T12" fmla="*/ 3 w 59"/>
                    <a:gd name="T13" fmla="*/ 35 h 50"/>
                    <a:gd name="T14" fmla="*/ 4 w 59"/>
                    <a:gd name="T15" fmla="*/ 40 h 50"/>
                    <a:gd name="T16" fmla="*/ 9 w 59"/>
                    <a:gd name="T17" fmla="*/ 44 h 50"/>
                    <a:gd name="T18" fmla="*/ 16 w 59"/>
                    <a:gd name="T19" fmla="*/ 46 h 50"/>
                    <a:gd name="T20" fmla="*/ 24 w 59"/>
                    <a:gd name="T21" fmla="*/ 49 h 50"/>
                    <a:gd name="T22" fmla="*/ 32 w 59"/>
                    <a:gd name="T23" fmla="*/ 49 h 50"/>
                    <a:gd name="T24" fmla="*/ 43 w 59"/>
                    <a:gd name="T25" fmla="*/ 46 h 50"/>
                    <a:gd name="T26" fmla="*/ 51 w 59"/>
                    <a:gd name="T27" fmla="*/ 42 h 50"/>
                    <a:gd name="T28" fmla="*/ 58 w 59"/>
                    <a:gd name="T29" fmla="*/ 36 h 50"/>
                    <a:gd name="T30" fmla="*/ 46 w 59"/>
                    <a:gd name="T31" fmla="*/ 30 h 50"/>
                    <a:gd name="T32" fmla="*/ 41 w 59"/>
                    <a:gd name="T33" fmla="*/ 35 h 50"/>
                    <a:gd name="T34" fmla="*/ 34 w 59"/>
                    <a:gd name="T35" fmla="*/ 38 h 50"/>
                    <a:gd name="T36" fmla="*/ 25 w 59"/>
                    <a:gd name="T37" fmla="*/ 39 h 50"/>
                    <a:gd name="T38" fmla="*/ 17 w 59"/>
                    <a:gd name="T39" fmla="*/ 36 h 50"/>
                    <a:gd name="T40" fmla="*/ 15 w 59"/>
                    <a:gd name="T41" fmla="*/ 34 h 50"/>
                    <a:gd name="T42" fmla="*/ 13 w 59"/>
                    <a:gd name="T43" fmla="*/ 31 h 50"/>
                    <a:gd name="T44" fmla="*/ 14 w 59"/>
                    <a:gd name="T45" fmla="*/ 28 h 50"/>
                    <a:gd name="T46" fmla="*/ 18 w 59"/>
                    <a:gd name="T47" fmla="*/ 25 h 50"/>
                    <a:gd name="T48" fmla="*/ 23 w 59"/>
                    <a:gd name="T49" fmla="*/ 22 h 50"/>
                    <a:gd name="T50" fmla="*/ 30 w 59"/>
                    <a:gd name="T51" fmla="*/ 21 h 50"/>
                    <a:gd name="T52" fmla="*/ 30 w 59"/>
                    <a:gd name="T53" fmla="*/ 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59" h="50">
                      <a:moveTo>
                        <a:pt x="30" y="0"/>
                      </a:moveTo>
                      <a:lnTo>
                        <a:pt x="11" y="4"/>
                      </a:lnTo>
                      <a:lnTo>
                        <a:pt x="4" y="9"/>
                      </a:lnTo>
                      <a:lnTo>
                        <a:pt x="1" y="15"/>
                      </a:lnTo>
                      <a:lnTo>
                        <a:pt x="0" y="22"/>
                      </a:lnTo>
                      <a:lnTo>
                        <a:pt x="1" y="29"/>
                      </a:lnTo>
                      <a:lnTo>
                        <a:pt x="3" y="35"/>
                      </a:lnTo>
                      <a:lnTo>
                        <a:pt x="4" y="40"/>
                      </a:lnTo>
                      <a:lnTo>
                        <a:pt x="9" y="44"/>
                      </a:lnTo>
                      <a:lnTo>
                        <a:pt x="16" y="46"/>
                      </a:lnTo>
                      <a:lnTo>
                        <a:pt x="24" y="49"/>
                      </a:lnTo>
                      <a:lnTo>
                        <a:pt x="32" y="49"/>
                      </a:lnTo>
                      <a:lnTo>
                        <a:pt x="43" y="46"/>
                      </a:lnTo>
                      <a:lnTo>
                        <a:pt x="51" y="42"/>
                      </a:lnTo>
                      <a:lnTo>
                        <a:pt x="58" y="36"/>
                      </a:lnTo>
                      <a:lnTo>
                        <a:pt x="46" y="30"/>
                      </a:lnTo>
                      <a:lnTo>
                        <a:pt x="41" y="35"/>
                      </a:lnTo>
                      <a:lnTo>
                        <a:pt x="34" y="38"/>
                      </a:lnTo>
                      <a:lnTo>
                        <a:pt x="25" y="39"/>
                      </a:lnTo>
                      <a:lnTo>
                        <a:pt x="17" y="36"/>
                      </a:lnTo>
                      <a:lnTo>
                        <a:pt x="15" y="34"/>
                      </a:lnTo>
                      <a:lnTo>
                        <a:pt x="13" y="31"/>
                      </a:lnTo>
                      <a:lnTo>
                        <a:pt x="14" y="28"/>
                      </a:lnTo>
                      <a:lnTo>
                        <a:pt x="18" y="25"/>
                      </a:lnTo>
                      <a:lnTo>
                        <a:pt x="23" y="22"/>
                      </a:lnTo>
                      <a:lnTo>
                        <a:pt x="30" y="21"/>
                      </a:lnTo>
                      <a:lnTo>
                        <a:pt x="30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369" name="Freeform 9"/>
                <p:cNvSpPr>
                  <a:spLocks/>
                </p:cNvSpPr>
                <p:nvPr/>
              </p:nvSpPr>
              <p:spPr bwMode="auto">
                <a:xfrm>
                  <a:off x="3428" y="3922"/>
                  <a:ext cx="56" cy="29"/>
                </a:xfrm>
                <a:custGeom>
                  <a:avLst/>
                  <a:gdLst>
                    <a:gd name="T0" fmla="*/ 0 w 56"/>
                    <a:gd name="T1" fmla="*/ 17 h 29"/>
                    <a:gd name="T2" fmla="*/ 10 w 56"/>
                    <a:gd name="T3" fmla="*/ 18 h 29"/>
                    <a:gd name="T4" fmla="*/ 23 w 56"/>
                    <a:gd name="T5" fmla="*/ 18 h 29"/>
                    <a:gd name="T6" fmla="*/ 33 w 56"/>
                    <a:gd name="T7" fmla="*/ 16 h 29"/>
                    <a:gd name="T8" fmla="*/ 39 w 56"/>
                    <a:gd name="T9" fmla="*/ 13 h 29"/>
                    <a:gd name="T10" fmla="*/ 42 w 56"/>
                    <a:gd name="T11" fmla="*/ 9 h 29"/>
                    <a:gd name="T12" fmla="*/ 42 w 56"/>
                    <a:gd name="T13" fmla="*/ 5 h 29"/>
                    <a:gd name="T14" fmla="*/ 38 w 56"/>
                    <a:gd name="T15" fmla="*/ 1 h 29"/>
                    <a:gd name="T16" fmla="*/ 34 w 56"/>
                    <a:gd name="T17" fmla="*/ 0 h 29"/>
                    <a:gd name="T18" fmla="*/ 50 w 56"/>
                    <a:gd name="T19" fmla="*/ 3 h 29"/>
                    <a:gd name="T20" fmla="*/ 53 w 56"/>
                    <a:gd name="T21" fmla="*/ 8 h 29"/>
                    <a:gd name="T22" fmla="*/ 55 w 56"/>
                    <a:gd name="T23" fmla="*/ 13 h 29"/>
                    <a:gd name="T24" fmla="*/ 55 w 56"/>
                    <a:gd name="T25" fmla="*/ 19 h 29"/>
                    <a:gd name="T26" fmla="*/ 52 w 56"/>
                    <a:gd name="T27" fmla="*/ 23 h 29"/>
                    <a:gd name="T28" fmla="*/ 45 w 56"/>
                    <a:gd name="T29" fmla="*/ 26 h 29"/>
                    <a:gd name="T30" fmla="*/ 35 w 56"/>
                    <a:gd name="T31" fmla="*/ 28 h 29"/>
                    <a:gd name="T32" fmla="*/ 26 w 56"/>
                    <a:gd name="T33" fmla="*/ 28 h 29"/>
                    <a:gd name="T34" fmla="*/ 16 w 56"/>
                    <a:gd name="T35" fmla="*/ 27 h 29"/>
                    <a:gd name="T36" fmla="*/ 5 w 56"/>
                    <a:gd name="T37" fmla="*/ 23 h 29"/>
                    <a:gd name="T38" fmla="*/ 0 w 56"/>
                    <a:gd name="T39" fmla="*/ 1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6" h="29">
                      <a:moveTo>
                        <a:pt x="0" y="17"/>
                      </a:moveTo>
                      <a:lnTo>
                        <a:pt x="10" y="18"/>
                      </a:lnTo>
                      <a:lnTo>
                        <a:pt x="23" y="18"/>
                      </a:lnTo>
                      <a:lnTo>
                        <a:pt x="33" y="16"/>
                      </a:lnTo>
                      <a:lnTo>
                        <a:pt x="39" y="13"/>
                      </a:lnTo>
                      <a:lnTo>
                        <a:pt x="42" y="9"/>
                      </a:lnTo>
                      <a:lnTo>
                        <a:pt x="42" y="5"/>
                      </a:lnTo>
                      <a:lnTo>
                        <a:pt x="38" y="1"/>
                      </a:lnTo>
                      <a:lnTo>
                        <a:pt x="34" y="0"/>
                      </a:lnTo>
                      <a:lnTo>
                        <a:pt x="50" y="3"/>
                      </a:lnTo>
                      <a:lnTo>
                        <a:pt x="53" y="8"/>
                      </a:lnTo>
                      <a:lnTo>
                        <a:pt x="55" y="13"/>
                      </a:lnTo>
                      <a:lnTo>
                        <a:pt x="55" y="19"/>
                      </a:lnTo>
                      <a:lnTo>
                        <a:pt x="52" y="23"/>
                      </a:lnTo>
                      <a:lnTo>
                        <a:pt x="45" y="26"/>
                      </a:lnTo>
                      <a:lnTo>
                        <a:pt x="35" y="28"/>
                      </a:lnTo>
                      <a:lnTo>
                        <a:pt x="26" y="28"/>
                      </a:lnTo>
                      <a:lnTo>
                        <a:pt x="16" y="27"/>
                      </a:lnTo>
                      <a:lnTo>
                        <a:pt x="5" y="23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3811" name="Group 10"/>
              <p:cNvGrpSpPr>
                <a:grpSpLocks/>
              </p:cNvGrpSpPr>
              <p:nvPr/>
            </p:nvGrpSpPr>
            <p:grpSpPr bwMode="auto">
              <a:xfrm>
                <a:off x="3492" y="3764"/>
                <a:ext cx="33" cy="54"/>
                <a:chOff x="3492" y="3764"/>
                <a:chExt cx="33" cy="54"/>
              </a:xfrm>
            </p:grpSpPr>
            <p:sp>
              <p:nvSpPr>
                <p:cNvPr id="143371" name="Freeform 11"/>
                <p:cNvSpPr>
                  <a:spLocks/>
                </p:cNvSpPr>
                <p:nvPr/>
              </p:nvSpPr>
              <p:spPr bwMode="auto">
                <a:xfrm>
                  <a:off x="3498" y="3797"/>
                  <a:ext cx="20" cy="20"/>
                </a:xfrm>
                <a:custGeom>
                  <a:avLst/>
                  <a:gdLst>
                    <a:gd name="T0" fmla="*/ 18 w 19"/>
                    <a:gd name="T1" fmla="*/ 19 h 20"/>
                    <a:gd name="T2" fmla="*/ 18 w 19"/>
                    <a:gd name="T3" fmla="*/ 8 h 20"/>
                    <a:gd name="T4" fmla="*/ 15 w 19"/>
                    <a:gd name="T5" fmla="*/ 7 h 20"/>
                    <a:gd name="T6" fmla="*/ 11 w 19"/>
                    <a:gd name="T7" fmla="*/ 6 h 20"/>
                    <a:gd name="T8" fmla="*/ 9 w 19"/>
                    <a:gd name="T9" fmla="*/ 5 h 20"/>
                    <a:gd name="T10" fmla="*/ 7 w 19"/>
                    <a:gd name="T11" fmla="*/ 3 h 20"/>
                    <a:gd name="T12" fmla="*/ 5 w 19"/>
                    <a:gd name="T13" fmla="*/ 0 h 20"/>
                    <a:gd name="T14" fmla="*/ 1 w 19"/>
                    <a:gd name="T15" fmla="*/ 4 h 20"/>
                    <a:gd name="T16" fmla="*/ 1 w 19"/>
                    <a:gd name="T17" fmla="*/ 6 h 20"/>
                    <a:gd name="T18" fmla="*/ 1 w 19"/>
                    <a:gd name="T19" fmla="*/ 8 h 20"/>
                    <a:gd name="T20" fmla="*/ 0 w 19"/>
                    <a:gd name="T21" fmla="*/ 10 h 20"/>
                    <a:gd name="T22" fmla="*/ 2 w 19"/>
                    <a:gd name="T23" fmla="*/ 13 h 20"/>
                    <a:gd name="T24" fmla="*/ 4 w 19"/>
                    <a:gd name="T25" fmla="*/ 14 h 20"/>
                    <a:gd name="T26" fmla="*/ 9 w 19"/>
                    <a:gd name="T27" fmla="*/ 17 h 20"/>
                    <a:gd name="T28" fmla="*/ 12 w 19"/>
                    <a:gd name="T29" fmla="*/ 18 h 20"/>
                    <a:gd name="T30" fmla="*/ 18 w 19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0">
                      <a:moveTo>
                        <a:pt x="18" y="19"/>
                      </a:moveTo>
                      <a:lnTo>
                        <a:pt x="18" y="8"/>
                      </a:lnTo>
                      <a:lnTo>
                        <a:pt x="15" y="7"/>
                      </a:lnTo>
                      <a:lnTo>
                        <a:pt x="11" y="6"/>
                      </a:lnTo>
                      <a:lnTo>
                        <a:pt x="9" y="5"/>
                      </a:lnTo>
                      <a:lnTo>
                        <a:pt x="7" y="3"/>
                      </a:ln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2" y="13"/>
                      </a:lnTo>
                      <a:lnTo>
                        <a:pt x="4" y="14"/>
                      </a:lnTo>
                      <a:lnTo>
                        <a:pt x="9" y="17"/>
                      </a:lnTo>
                      <a:lnTo>
                        <a:pt x="12" y="18"/>
                      </a:lnTo>
                      <a:lnTo>
                        <a:pt x="18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372" name="Freeform 12"/>
                <p:cNvSpPr>
                  <a:spLocks/>
                </p:cNvSpPr>
                <p:nvPr/>
              </p:nvSpPr>
              <p:spPr bwMode="auto">
                <a:xfrm>
                  <a:off x="3492" y="3764"/>
                  <a:ext cx="34" cy="54"/>
                </a:xfrm>
                <a:custGeom>
                  <a:avLst/>
                  <a:gdLst>
                    <a:gd name="T0" fmla="*/ 26 w 33"/>
                    <a:gd name="T1" fmla="*/ 53 h 54"/>
                    <a:gd name="T2" fmla="*/ 20 w 33"/>
                    <a:gd name="T3" fmla="*/ 51 h 54"/>
                    <a:gd name="T4" fmla="*/ 14 w 33"/>
                    <a:gd name="T5" fmla="*/ 50 h 54"/>
                    <a:gd name="T6" fmla="*/ 8 w 33"/>
                    <a:gd name="T7" fmla="*/ 47 h 54"/>
                    <a:gd name="T8" fmla="*/ 5 w 33"/>
                    <a:gd name="T9" fmla="*/ 44 h 54"/>
                    <a:gd name="T10" fmla="*/ 2 w 33"/>
                    <a:gd name="T11" fmla="*/ 42 h 54"/>
                    <a:gd name="T12" fmla="*/ 0 w 33"/>
                    <a:gd name="T13" fmla="*/ 39 h 54"/>
                    <a:gd name="T14" fmla="*/ 0 w 33"/>
                    <a:gd name="T15" fmla="*/ 30 h 54"/>
                    <a:gd name="T16" fmla="*/ 0 w 33"/>
                    <a:gd name="T17" fmla="*/ 22 h 54"/>
                    <a:gd name="T18" fmla="*/ 1 w 33"/>
                    <a:gd name="T19" fmla="*/ 18 h 54"/>
                    <a:gd name="T20" fmla="*/ 2 w 33"/>
                    <a:gd name="T21" fmla="*/ 16 h 54"/>
                    <a:gd name="T22" fmla="*/ 5 w 33"/>
                    <a:gd name="T23" fmla="*/ 13 h 54"/>
                    <a:gd name="T24" fmla="*/ 8 w 33"/>
                    <a:gd name="T25" fmla="*/ 10 h 54"/>
                    <a:gd name="T26" fmla="*/ 11 w 33"/>
                    <a:gd name="T27" fmla="*/ 8 h 54"/>
                    <a:gd name="T28" fmla="*/ 16 w 33"/>
                    <a:gd name="T29" fmla="*/ 5 h 54"/>
                    <a:gd name="T30" fmla="*/ 22 w 33"/>
                    <a:gd name="T31" fmla="*/ 3 h 54"/>
                    <a:gd name="T32" fmla="*/ 28 w 33"/>
                    <a:gd name="T33" fmla="*/ 1 h 54"/>
                    <a:gd name="T34" fmla="*/ 32 w 33"/>
                    <a:gd name="T35" fmla="*/ 0 h 54"/>
                    <a:gd name="T36" fmla="*/ 32 w 33"/>
                    <a:gd name="T37" fmla="*/ 19 h 54"/>
                    <a:gd name="T38" fmla="*/ 26 w 33"/>
                    <a:gd name="T39" fmla="*/ 21 h 54"/>
                    <a:gd name="T40" fmla="*/ 21 w 33"/>
                    <a:gd name="T41" fmla="*/ 23 h 54"/>
                    <a:gd name="T42" fmla="*/ 17 w 33"/>
                    <a:gd name="T43" fmla="*/ 24 h 54"/>
                    <a:gd name="T44" fmla="*/ 14 w 33"/>
                    <a:gd name="T45" fmla="*/ 26 h 54"/>
                    <a:gd name="T46" fmla="*/ 10 w 33"/>
                    <a:gd name="T47" fmla="*/ 29 h 54"/>
                    <a:gd name="T48" fmla="*/ 8 w 33"/>
                    <a:gd name="T49" fmla="*/ 31 h 54"/>
                    <a:gd name="T50" fmla="*/ 6 w 33"/>
                    <a:gd name="T51" fmla="*/ 35 h 54"/>
                    <a:gd name="T52" fmla="*/ 6 w 33"/>
                    <a:gd name="T53" fmla="*/ 39 h 54"/>
                    <a:gd name="T54" fmla="*/ 6 w 33"/>
                    <a:gd name="T55" fmla="*/ 43 h 54"/>
                    <a:gd name="T56" fmla="*/ 9 w 33"/>
                    <a:gd name="T57" fmla="*/ 45 h 54"/>
                    <a:gd name="T58" fmla="*/ 14 w 33"/>
                    <a:gd name="T59" fmla="*/ 49 h 54"/>
                    <a:gd name="T60" fmla="*/ 21 w 33"/>
                    <a:gd name="T61" fmla="*/ 50 h 54"/>
                    <a:gd name="T62" fmla="*/ 26 w 33"/>
                    <a:gd name="T63" fmla="*/ 52 h 54"/>
                    <a:gd name="T64" fmla="*/ 26 w 33"/>
                    <a:gd name="T65" fmla="*/ 53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3" h="54">
                      <a:moveTo>
                        <a:pt x="26" y="53"/>
                      </a:moveTo>
                      <a:lnTo>
                        <a:pt x="20" y="51"/>
                      </a:lnTo>
                      <a:lnTo>
                        <a:pt x="14" y="50"/>
                      </a:lnTo>
                      <a:lnTo>
                        <a:pt x="8" y="47"/>
                      </a:lnTo>
                      <a:lnTo>
                        <a:pt x="5" y="44"/>
                      </a:lnTo>
                      <a:lnTo>
                        <a:pt x="2" y="42"/>
                      </a:lnTo>
                      <a:lnTo>
                        <a:pt x="0" y="39"/>
                      </a:lnTo>
                      <a:lnTo>
                        <a:pt x="0" y="30"/>
                      </a:lnTo>
                      <a:lnTo>
                        <a:pt x="0" y="22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5" y="13"/>
                      </a:lnTo>
                      <a:lnTo>
                        <a:pt x="8" y="10"/>
                      </a:lnTo>
                      <a:lnTo>
                        <a:pt x="11" y="8"/>
                      </a:lnTo>
                      <a:lnTo>
                        <a:pt x="16" y="5"/>
                      </a:lnTo>
                      <a:lnTo>
                        <a:pt x="22" y="3"/>
                      </a:lnTo>
                      <a:lnTo>
                        <a:pt x="28" y="1"/>
                      </a:lnTo>
                      <a:lnTo>
                        <a:pt x="32" y="0"/>
                      </a:lnTo>
                      <a:lnTo>
                        <a:pt x="32" y="19"/>
                      </a:lnTo>
                      <a:lnTo>
                        <a:pt x="26" y="21"/>
                      </a:lnTo>
                      <a:lnTo>
                        <a:pt x="21" y="23"/>
                      </a:lnTo>
                      <a:lnTo>
                        <a:pt x="17" y="24"/>
                      </a:lnTo>
                      <a:lnTo>
                        <a:pt x="14" y="26"/>
                      </a:lnTo>
                      <a:lnTo>
                        <a:pt x="10" y="29"/>
                      </a:lnTo>
                      <a:lnTo>
                        <a:pt x="8" y="31"/>
                      </a:lnTo>
                      <a:lnTo>
                        <a:pt x="6" y="35"/>
                      </a:lnTo>
                      <a:lnTo>
                        <a:pt x="6" y="39"/>
                      </a:lnTo>
                      <a:lnTo>
                        <a:pt x="6" y="43"/>
                      </a:lnTo>
                      <a:lnTo>
                        <a:pt x="9" y="45"/>
                      </a:lnTo>
                      <a:lnTo>
                        <a:pt x="14" y="49"/>
                      </a:lnTo>
                      <a:lnTo>
                        <a:pt x="21" y="50"/>
                      </a:lnTo>
                      <a:lnTo>
                        <a:pt x="26" y="52"/>
                      </a:lnTo>
                      <a:lnTo>
                        <a:pt x="26" y="53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3812" name="Group 13"/>
              <p:cNvGrpSpPr>
                <a:grpSpLocks/>
              </p:cNvGrpSpPr>
              <p:nvPr/>
            </p:nvGrpSpPr>
            <p:grpSpPr bwMode="auto">
              <a:xfrm>
                <a:off x="3488" y="3803"/>
                <a:ext cx="32" cy="53"/>
                <a:chOff x="3488" y="3803"/>
                <a:chExt cx="32" cy="53"/>
              </a:xfrm>
            </p:grpSpPr>
            <p:sp>
              <p:nvSpPr>
                <p:cNvPr id="143374" name="Freeform 14"/>
                <p:cNvSpPr>
                  <a:spLocks/>
                </p:cNvSpPr>
                <p:nvPr/>
              </p:nvSpPr>
              <p:spPr bwMode="auto">
                <a:xfrm>
                  <a:off x="3494" y="3835"/>
                  <a:ext cx="18" cy="20"/>
                </a:xfrm>
                <a:custGeom>
                  <a:avLst/>
                  <a:gdLst>
                    <a:gd name="T0" fmla="*/ 17 w 18"/>
                    <a:gd name="T1" fmla="*/ 19 h 20"/>
                    <a:gd name="T2" fmla="*/ 17 w 18"/>
                    <a:gd name="T3" fmla="*/ 8 h 20"/>
                    <a:gd name="T4" fmla="*/ 14 w 18"/>
                    <a:gd name="T5" fmla="*/ 6 h 20"/>
                    <a:gd name="T6" fmla="*/ 11 w 18"/>
                    <a:gd name="T7" fmla="*/ 6 h 20"/>
                    <a:gd name="T8" fmla="*/ 8 w 18"/>
                    <a:gd name="T9" fmla="*/ 4 h 20"/>
                    <a:gd name="T10" fmla="*/ 7 w 18"/>
                    <a:gd name="T11" fmla="*/ 3 h 20"/>
                    <a:gd name="T12" fmla="*/ 4 w 18"/>
                    <a:gd name="T13" fmla="*/ 0 h 20"/>
                    <a:gd name="T14" fmla="*/ 1 w 18"/>
                    <a:gd name="T15" fmla="*/ 4 h 20"/>
                    <a:gd name="T16" fmla="*/ 1 w 18"/>
                    <a:gd name="T17" fmla="*/ 6 h 20"/>
                    <a:gd name="T18" fmla="*/ 0 w 18"/>
                    <a:gd name="T19" fmla="*/ 8 h 20"/>
                    <a:gd name="T20" fmla="*/ 0 w 18"/>
                    <a:gd name="T21" fmla="*/ 10 h 20"/>
                    <a:gd name="T22" fmla="*/ 1 w 18"/>
                    <a:gd name="T23" fmla="*/ 13 h 20"/>
                    <a:gd name="T24" fmla="*/ 4 w 18"/>
                    <a:gd name="T25" fmla="*/ 14 h 20"/>
                    <a:gd name="T26" fmla="*/ 8 w 18"/>
                    <a:gd name="T27" fmla="*/ 16 h 20"/>
                    <a:gd name="T28" fmla="*/ 12 w 18"/>
                    <a:gd name="T29" fmla="*/ 18 h 20"/>
                    <a:gd name="T30" fmla="*/ 17 w 18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" h="20">
                      <a:moveTo>
                        <a:pt x="17" y="19"/>
                      </a:moveTo>
                      <a:lnTo>
                        <a:pt x="17" y="8"/>
                      </a:lnTo>
                      <a:lnTo>
                        <a:pt x="14" y="6"/>
                      </a:lnTo>
                      <a:lnTo>
                        <a:pt x="11" y="6"/>
                      </a:lnTo>
                      <a:lnTo>
                        <a:pt x="8" y="4"/>
                      </a:lnTo>
                      <a:lnTo>
                        <a:pt x="7" y="3"/>
                      </a:lnTo>
                      <a:lnTo>
                        <a:pt x="4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4" y="14"/>
                      </a:lnTo>
                      <a:lnTo>
                        <a:pt x="8" y="16"/>
                      </a:lnTo>
                      <a:lnTo>
                        <a:pt x="12" y="18"/>
                      </a:lnTo>
                      <a:lnTo>
                        <a:pt x="17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375" name="Freeform 15"/>
                <p:cNvSpPr>
                  <a:spLocks/>
                </p:cNvSpPr>
                <p:nvPr/>
              </p:nvSpPr>
              <p:spPr bwMode="auto">
                <a:xfrm>
                  <a:off x="3488" y="3802"/>
                  <a:ext cx="32" cy="53"/>
                </a:xfrm>
                <a:custGeom>
                  <a:avLst/>
                  <a:gdLst>
                    <a:gd name="T0" fmla="*/ 25 w 32"/>
                    <a:gd name="T1" fmla="*/ 52 h 53"/>
                    <a:gd name="T2" fmla="*/ 19 w 32"/>
                    <a:gd name="T3" fmla="*/ 51 h 53"/>
                    <a:gd name="T4" fmla="*/ 14 w 32"/>
                    <a:gd name="T5" fmla="*/ 49 h 53"/>
                    <a:gd name="T6" fmla="*/ 8 w 32"/>
                    <a:gd name="T7" fmla="*/ 47 h 53"/>
                    <a:gd name="T8" fmla="*/ 4 w 32"/>
                    <a:gd name="T9" fmla="*/ 44 h 53"/>
                    <a:gd name="T10" fmla="*/ 2 w 32"/>
                    <a:gd name="T11" fmla="*/ 41 h 53"/>
                    <a:gd name="T12" fmla="*/ 0 w 32"/>
                    <a:gd name="T13" fmla="*/ 38 h 53"/>
                    <a:gd name="T14" fmla="*/ 0 w 32"/>
                    <a:gd name="T15" fmla="*/ 29 h 53"/>
                    <a:gd name="T16" fmla="*/ 0 w 32"/>
                    <a:gd name="T17" fmla="*/ 21 h 53"/>
                    <a:gd name="T18" fmla="*/ 1 w 32"/>
                    <a:gd name="T19" fmla="*/ 18 h 53"/>
                    <a:gd name="T20" fmla="*/ 2 w 32"/>
                    <a:gd name="T21" fmla="*/ 16 h 53"/>
                    <a:gd name="T22" fmla="*/ 4 w 32"/>
                    <a:gd name="T23" fmla="*/ 12 h 53"/>
                    <a:gd name="T24" fmla="*/ 7 w 32"/>
                    <a:gd name="T25" fmla="*/ 10 h 53"/>
                    <a:gd name="T26" fmla="*/ 10 w 32"/>
                    <a:gd name="T27" fmla="*/ 7 h 53"/>
                    <a:gd name="T28" fmla="*/ 15 w 32"/>
                    <a:gd name="T29" fmla="*/ 4 h 53"/>
                    <a:gd name="T30" fmla="*/ 21 w 32"/>
                    <a:gd name="T31" fmla="*/ 3 h 53"/>
                    <a:gd name="T32" fmla="*/ 27 w 32"/>
                    <a:gd name="T33" fmla="*/ 0 h 53"/>
                    <a:gd name="T34" fmla="*/ 31 w 32"/>
                    <a:gd name="T35" fmla="*/ 0 h 53"/>
                    <a:gd name="T36" fmla="*/ 31 w 32"/>
                    <a:gd name="T37" fmla="*/ 18 h 53"/>
                    <a:gd name="T38" fmla="*/ 25 w 32"/>
                    <a:gd name="T39" fmla="*/ 20 h 53"/>
                    <a:gd name="T40" fmla="*/ 20 w 32"/>
                    <a:gd name="T41" fmla="*/ 22 h 53"/>
                    <a:gd name="T42" fmla="*/ 17 w 32"/>
                    <a:gd name="T43" fmla="*/ 24 h 53"/>
                    <a:gd name="T44" fmla="*/ 14 w 32"/>
                    <a:gd name="T45" fmla="*/ 25 h 53"/>
                    <a:gd name="T46" fmla="*/ 10 w 32"/>
                    <a:gd name="T47" fmla="*/ 28 h 53"/>
                    <a:gd name="T48" fmla="*/ 8 w 32"/>
                    <a:gd name="T49" fmla="*/ 31 h 53"/>
                    <a:gd name="T50" fmla="*/ 6 w 32"/>
                    <a:gd name="T51" fmla="*/ 34 h 53"/>
                    <a:gd name="T52" fmla="*/ 5 w 32"/>
                    <a:gd name="T53" fmla="*/ 38 h 53"/>
                    <a:gd name="T54" fmla="*/ 6 w 32"/>
                    <a:gd name="T55" fmla="*/ 42 h 53"/>
                    <a:gd name="T56" fmla="*/ 8 w 32"/>
                    <a:gd name="T57" fmla="*/ 44 h 53"/>
                    <a:gd name="T58" fmla="*/ 14 w 32"/>
                    <a:gd name="T59" fmla="*/ 49 h 53"/>
                    <a:gd name="T60" fmla="*/ 20 w 32"/>
                    <a:gd name="T61" fmla="*/ 50 h 53"/>
                    <a:gd name="T62" fmla="*/ 25 w 32"/>
                    <a:gd name="T63" fmla="*/ 5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2" h="53">
                      <a:moveTo>
                        <a:pt x="25" y="52"/>
                      </a:moveTo>
                      <a:lnTo>
                        <a:pt x="19" y="51"/>
                      </a:lnTo>
                      <a:lnTo>
                        <a:pt x="14" y="49"/>
                      </a:lnTo>
                      <a:lnTo>
                        <a:pt x="8" y="47"/>
                      </a:lnTo>
                      <a:lnTo>
                        <a:pt x="4" y="44"/>
                      </a:lnTo>
                      <a:lnTo>
                        <a:pt x="2" y="41"/>
                      </a:lnTo>
                      <a:lnTo>
                        <a:pt x="0" y="38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4" y="12"/>
                      </a:lnTo>
                      <a:lnTo>
                        <a:pt x="7" y="10"/>
                      </a:lnTo>
                      <a:lnTo>
                        <a:pt x="10" y="7"/>
                      </a:lnTo>
                      <a:lnTo>
                        <a:pt x="15" y="4"/>
                      </a:lnTo>
                      <a:lnTo>
                        <a:pt x="21" y="3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18"/>
                      </a:lnTo>
                      <a:lnTo>
                        <a:pt x="25" y="20"/>
                      </a:lnTo>
                      <a:lnTo>
                        <a:pt x="20" y="22"/>
                      </a:lnTo>
                      <a:lnTo>
                        <a:pt x="17" y="24"/>
                      </a:lnTo>
                      <a:lnTo>
                        <a:pt x="14" y="25"/>
                      </a:lnTo>
                      <a:lnTo>
                        <a:pt x="10" y="28"/>
                      </a:lnTo>
                      <a:lnTo>
                        <a:pt x="8" y="31"/>
                      </a:lnTo>
                      <a:lnTo>
                        <a:pt x="6" y="34"/>
                      </a:lnTo>
                      <a:lnTo>
                        <a:pt x="5" y="38"/>
                      </a:lnTo>
                      <a:lnTo>
                        <a:pt x="6" y="42"/>
                      </a:lnTo>
                      <a:lnTo>
                        <a:pt x="8" y="44"/>
                      </a:lnTo>
                      <a:lnTo>
                        <a:pt x="14" y="49"/>
                      </a:lnTo>
                      <a:lnTo>
                        <a:pt x="20" y="50"/>
                      </a:lnTo>
                      <a:lnTo>
                        <a:pt x="25" y="52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3813" name="Group 16"/>
              <p:cNvGrpSpPr>
                <a:grpSpLocks/>
              </p:cNvGrpSpPr>
              <p:nvPr/>
            </p:nvGrpSpPr>
            <p:grpSpPr bwMode="auto">
              <a:xfrm>
                <a:off x="3502" y="3880"/>
                <a:ext cx="32" cy="54"/>
                <a:chOff x="3502" y="3880"/>
                <a:chExt cx="32" cy="54"/>
              </a:xfrm>
            </p:grpSpPr>
            <p:sp>
              <p:nvSpPr>
                <p:cNvPr id="143377" name="Freeform 17"/>
                <p:cNvSpPr>
                  <a:spLocks/>
                </p:cNvSpPr>
                <p:nvPr/>
              </p:nvSpPr>
              <p:spPr bwMode="auto">
                <a:xfrm>
                  <a:off x="3510" y="3881"/>
                  <a:ext cx="18" cy="20"/>
                </a:xfrm>
                <a:custGeom>
                  <a:avLst/>
                  <a:gdLst>
                    <a:gd name="T0" fmla="*/ 0 w 18"/>
                    <a:gd name="T1" fmla="*/ 0 h 20"/>
                    <a:gd name="T2" fmla="*/ 0 w 18"/>
                    <a:gd name="T3" fmla="*/ 11 h 20"/>
                    <a:gd name="T4" fmla="*/ 3 w 18"/>
                    <a:gd name="T5" fmla="*/ 12 h 20"/>
                    <a:gd name="T6" fmla="*/ 6 w 18"/>
                    <a:gd name="T7" fmla="*/ 13 h 20"/>
                    <a:gd name="T8" fmla="*/ 9 w 18"/>
                    <a:gd name="T9" fmla="*/ 14 h 20"/>
                    <a:gd name="T10" fmla="*/ 10 w 18"/>
                    <a:gd name="T11" fmla="*/ 16 h 20"/>
                    <a:gd name="T12" fmla="*/ 13 w 18"/>
                    <a:gd name="T13" fmla="*/ 19 h 20"/>
                    <a:gd name="T14" fmla="*/ 16 w 18"/>
                    <a:gd name="T15" fmla="*/ 15 h 20"/>
                    <a:gd name="T16" fmla="*/ 16 w 18"/>
                    <a:gd name="T17" fmla="*/ 13 h 20"/>
                    <a:gd name="T18" fmla="*/ 17 w 18"/>
                    <a:gd name="T19" fmla="*/ 11 h 20"/>
                    <a:gd name="T20" fmla="*/ 17 w 18"/>
                    <a:gd name="T21" fmla="*/ 9 h 20"/>
                    <a:gd name="T22" fmla="*/ 16 w 18"/>
                    <a:gd name="T23" fmla="*/ 6 h 20"/>
                    <a:gd name="T24" fmla="*/ 13 w 18"/>
                    <a:gd name="T25" fmla="*/ 5 h 20"/>
                    <a:gd name="T26" fmla="*/ 9 w 18"/>
                    <a:gd name="T27" fmla="*/ 2 h 20"/>
                    <a:gd name="T28" fmla="*/ 5 w 18"/>
                    <a:gd name="T29" fmla="*/ 1 h 20"/>
                    <a:gd name="T30" fmla="*/ 0 w 18"/>
                    <a:gd name="T3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" h="20">
                      <a:moveTo>
                        <a:pt x="0" y="0"/>
                      </a:moveTo>
                      <a:lnTo>
                        <a:pt x="0" y="11"/>
                      </a:lnTo>
                      <a:lnTo>
                        <a:pt x="3" y="12"/>
                      </a:lnTo>
                      <a:lnTo>
                        <a:pt x="6" y="13"/>
                      </a:lnTo>
                      <a:lnTo>
                        <a:pt x="9" y="14"/>
                      </a:lnTo>
                      <a:lnTo>
                        <a:pt x="10" y="16"/>
                      </a:lnTo>
                      <a:lnTo>
                        <a:pt x="13" y="19"/>
                      </a:lnTo>
                      <a:lnTo>
                        <a:pt x="16" y="15"/>
                      </a:lnTo>
                      <a:lnTo>
                        <a:pt x="16" y="13"/>
                      </a:lnTo>
                      <a:lnTo>
                        <a:pt x="17" y="11"/>
                      </a:lnTo>
                      <a:lnTo>
                        <a:pt x="17" y="9"/>
                      </a:lnTo>
                      <a:lnTo>
                        <a:pt x="16" y="6"/>
                      </a:lnTo>
                      <a:lnTo>
                        <a:pt x="13" y="5"/>
                      </a:lnTo>
                      <a:lnTo>
                        <a:pt x="9" y="2"/>
                      </a:lnTo>
                      <a:lnTo>
                        <a:pt x="5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378" name="Freeform 18"/>
                <p:cNvSpPr>
                  <a:spLocks/>
                </p:cNvSpPr>
                <p:nvPr/>
              </p:nvSpPr>
              <p:spPr bwMode="auto">
                <a:xfrm>
                  <a:off x="3502" y="3880"/>
                  <a:ext cx="32" cy="54"/>
                </a:xfrm>
                <a:custGeom>
                  <a:avLst/>
                  <a:gdLst>
                    <a:gd name="T0" fmla="*/ 6 w 32"/>
                    <a:gd name="T1" fmla="*/ 0 h 54"/>
                    <a:gd name="T2" fmla="*/ 12 w 32"/>
                    <a:gd name="T3" fmla="*/ 2 h 54"/>
                    <a:gd name="T4" fmla="*/ 17 w 32"/>
                    <a:gd name="T5" fmla="*/ 3 h 54"/>
                    <a:gd name="T6" fmla="*/ 23 w 32"/>
                    <a:gd name="T7" fmla="*/ 6 h 54"/>
                    <a:gd name="T8" fmla="*/ 27 w 32"/>
                    <a:gd name="T9" fmla="*/ 9 h 54"/>
                    <a:gd name="T10" fmla="*/ 29 w 32"/>
                    <a:gd name="T11" fmla="*/ 11 h 54"/>
                    <a:gd name="T12" fmla="*/ 31 w 32"/>
                    <a:gd name="T13" fmla="*/ 14 h 54"/>
                    <a:gd name="T14" fmla="*/ 31 w 32"/>
                    <a:gd name="T15" fmla="*/ 23 h 54"/>
                    <a:gd name="T16" fmla="*/ 31 w 32"/>
                    <a:gd name="T17" fmla="*/ 31 h 54"/>
                    <a:gd name="T18" fmla="*/ 30 w 32"/>
                    <a:gd name="T19" fmla="*/ 35 h 54"/>
                    <a:gd name="T20" fmla="*/ 29 w 32"/>
                    <a:gd name="T21" fmla="*/ 37 h 54"/>
                    <a:gd name="T22" fmla="*/ 27 w 32"/>
                    <a:gd name="T23" fmla="*/ 40 h 54"/>
                    <a:gd name="T24" fmla="*/ 24 w 32"/>
                    <a:gd name="T25" fmla="*/ 43 h 54"/>
                    <a:gd name="T26" fmla="*/ 21 w 32"/>
                    <a:gd name="T27" fmla="*/ 45 h 54"/>
                    <a:gd name="T28" fmla="*/ 16 w 32"/>
                    <a:gd name="T29" fmla="*/ 48 h 54"/>
                    <a:gd name="T30" fmla="*/ 10 w 32"/>
                    <a:gd name="T31" fmla="*/ 50 h 54"/>
                    <a:gd name="T32" fmla="*/ 4 w 32"/>
                    <a:gd name="T33" fmla="*/ 52 h 54"/>
                    <a:gd name="T34" fmla="*/ 0 w 32"/>
                    <a:gd name="T35" fmla="*/ 53 h 54"/>
                    <a:gd name="T36" fmla="*/ 0 w 32"/>
                    <a:gd name="T37" fmla="*/ 34 h 54"/>
                    <a:gd name="T38" fmla="*/ 6 w 32"/>
                    <a:gd name="T39" fmla="*/ 32 h 54"/>
                    <a:gd name="T40" fmla="*/ 11 w 32"/>
                    <a:gd name="T41" fmla="*/ 30 h 54"/>
                    <a:gd name="T42" fmla="*/ 14 w 32"/>
                    <a:gd name="T43" fmla="*/ 29 h 54"/>
                    <a:gd name="T44" fmla="*/ 17 w 32"/>
                    <a:gd name="T45" fmla="*/ 27 h 54"/>
                    <a:gd name="T46" fmla="*/ 21 w 32"/>
                    <a:gd name="T47" fmla="*/ 24 h 54"/>
                    <a:gd name="T48" fmla="*/ 23 w 32"/>
                    <a:gd name="T49" fmla="*/ 22 h 54"/>
                    <a:gd name="T50" fmla="*/ 25 w 32"/>
                    <a:gd name="T51" fmla="*/ 18 h 54"/>
                    <a:gd name="T52" fmla="*/ 26 w 32"/>
                    <a:gd name="T53" fmla="*/ 14 h 54"/>
                    <a:gd name="T54" fmla="*/ 25 w 32"/>
                    <a:gd name="T55" fmla="*/ 10 h 54"/>
                    <a:gd name="T56" fmla="*/ 23 w 32"/>
                    <a:gd name="T57" fmla="*/ 8 h 54"/>
                    <a:gd name="T58" fmla="*/ 17 w 32"/>
                    <a:gd name="T59" fmla="*/ 4 h 54"/>
                    <a:gd name="T60" fmla="*/ 11 w 32"/>
                    <a:gd name="T61" fmla="*/ 3 h 54"/>
                    <a:gd name="T62" fmla="*/ 6 w 32"/>
                    <a:gd name="T63" fmla="*/ 1 h 54"/>
                    <a:gd name="T64" fmla="*/ 6 w 32"/>
                    <a:gd name="T65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2" h="54">
                      <a:moveTo>
                        <a:pt x="6" y="0"/>
                      </a:moveTo>
                      <a:lnTo>
                        <a:pt x="12" y="2"/>
                      </a:lnTo>
                      <a:lnTo>
                        <a:pt x="17" y="3"/>
                      </a:lnTo>
                      <a:lnTo>
                        <a:pt x="23" y="6"/>
                      </a:lnTo>
                      <a:lnTo>
                        <a:pt x="27" y="9"/>
                      </a:lnTo>
                      <a:lnTo>
                        <a:pt x="29" y="11"/>
                      </a:lnTo>
                      <a:lnTo>
                        <a:pt x="31" y="14"/>
                      </a:lnTo>
                      <a:lnTo>
                        <a:pt x="31" y="23"/>
                      </a:lnTo>
                      <a:lnTo>
                        <a:pt x="31" y="31"/>
                      </a:lnTo>
                      <a:lnTo>
                        <a:pt x="30" y="35"/>
                      </a:lnTo>
                      <a:lnTo>
                        <a:pt x="29" y="37"/>
                      </a:lnTo>
                      <a:lnTo>
                        <a:pt x="27" y="40"/>
                      </a:lnTo>
                      <a:lnTo>
                        <a:pt x="24" y="43"/>
                      </a:lnTo>
                      <a:lnTo>
                        <a:pt x="21" y="45"/>
                      </a:lnTo>
                      <a:lnTo>
                        <a:pt x="16" y="48"/>
                      </a:lnTo>
                      <a:lnTo>
                        <a:pt x="10" y="50"/>
                      </a:lnTo>
                      <a:lnTo>
                        <a:pt x="4" y="52"/>
                      </a:lnTo>
                      <a:lnTo>
                        <a:pt x="0" y="53"/>
                      </a:lnTo>
                      <a:lnTo>
                        <a:pt x="0" y="34"/>
                      </a:lnTo>
                      <a:lnTo>
                        <a:pt x="6" y="32"/>
                      </a:lnTo>
                      <a:lnTo>
                        <a:pt x="11" y="30"/>
                      </a:lnTo>
                      <a:lnTo>
                        <a:pt x="14" y="29"/>
                      </a:lnTo>
                      <a:lnTo>
                        <a:pt x="17" y="27"/>
                      </a:lnTo>
                      <a:lnTo>
                        <a:pt x="21" y="24"/>
                      </a:lnTo>
                      <a:lnTo>
                        <a:pt x="23" y="22"/>
                      </a:lnTo>
                      <a:lnTo>
                        <a:pt x="25" y="18"/>
                      </a:lnTo>
                      <a:lnTo>
                        <a:pt x="26" y="14"/>
                      </a:lnTo>
                      <a:lnTo>
                        <a:pt x="25" y="10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11" y="3"/>
                      </a:lnTo>
                      <a:lnTo>
                        <a:pt x="6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3814" name="Group 19"/>
              <p:cNvGrpSpPr>
                <a:grpSpLocks/>
              </p:cNvGrpSpPr>
              <p:nvPr/>
            </p:nvGrpSpPr>
            <p:grpSpPr bwMode="auto">
              <a:xfrm>
                <a:off x="3488" y="3840"/>
                <a:ext cx="33" cy="53"/>
                <a:chOff x="3488" y="3840"/>
                <a:chExt cx="33" cy="53"/>
              </a:xfrm>
            </p:grpSpPr>
            <p:sp>
              <p:nvSpPr>
                <p:cNvPr id="143380" name="Freeform 20"/>
                <p:cNvSpPr>
                  <a:spLocks/>
                </p:cNvSpPr>
                <p:nvPr/>
              </p:nvSpPr>
              <p:spPr bwMode="auto">
                <a:xfrm>
                  <a:off x="3494" y="3873"/>
                  <a:ext cx="20" cy="20"/>
                </a:xfrm>
                <a:custGeom>
                  <a:avLst/>
                  <a:gdLst>
                    <a:gd name="T0" fmla="*/ 18 w 19"/>
                    <a:gd name="T1" fmla="*/ 19 h 20"/>
                    <a:gd name="T2" fmla="*/ 18 w 19"/>
                    <a:gd name="T3" fmla="*/ 8 h 20"/>
                    <a:gd name="T4" fmla="*/ 15 w 19"/>
                    <a:gd name="T5" fmla="*/ 6 h 20"/>
                    <a:gd name="T6" fmla="*/ 11 w 19"/>
                    <a:gd name="T7" fmla="*/ 6 h 20"/>
                    <a:gd name="T8" fmla="*/ 9 w 19"/>
                    <a:gd name="T9" fmla="*/ 4 h 20"/>
                    <a:gd name="T10" fmla="*/ 7 w 19"/>
                    <a:gd name="T11" fmla="*/ 3 h 20"/>
                    <a:gd name="T12" fmla="*/ 5 w 19"/>
                    <a:gd name="T13" fmla="*/ 0 h 20"/>
                    <a:gd name="T14" fmla="*/ 1 w 19"/>
                    <a:gd name="T15" fmla="*/ 4 h 20"/>
                    <a:gd name="T16" fmla="*/ 1 w 19"/>
                    <a:gd name="T17" fmla="*/ 6 h 20"/>
                    <a:gd name="T18" fmla="*/ 1 w 19"/>
                    <a:gd name="T19" fmla="*/ 8 h 20"/>
                    <a:gd name="T20" fmla="*/ 0 w 19"/>
                    <a:gd name="T21" fmla="*/ 10 h 20"/>
                    <a:gd name="T22" fmla="*/ 2 w 19"/>
                    <a:gd name="T23" fmla="*/ 13 h 20"/>
                    <a:gd name="T24" fmla="*/ 4 w 19"/>
                    <a:gd name="T25" fmla="*/ 14 h 20"/>
                    <a:gd name="T26" fmla="*/ 9 w 19"/>
                    <a:gd name="T27" fmla="*/ 16 h 20"/>
                    <a:gd name="T28" fmla="*/ 12 w 19"/>
                    <a:gd name="T29" fmla="*/ 18 h 20"/>
                    <a:gd name="T30" fmla="*/ 18 w 19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0">
                      <a:moveTo>
                        <a:pt x="18" y="19"/>
                      </a:moveTo>
                      <a:lnTo>
                        <a:pt x="18" y="8"/>
                      </a:lnTo>
                      <a:lnTo>
                        <a:pt x="15" y="6"/>
                      </a:lnTo>
                      <a:lnTo>
                        <a:pt x="11" y="6"/>
                      </a:ln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2" y="13"/>
                      </a:lnTo>
                      <a:lnTo>
                        <a:pt x="4" y="14"/>
                      </a:lnTo>
                      <a:lnTo>
                        <a:pt x="9" y="16"/>
                      </a:lnTo>
                      <a:lnTo>
                        <a:pt x="12" y="18"/>
                      </a:lnTo>
                      <a:lnTo>
                        <a:pt x="18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381" name="Freeform 21"/>
                <p:cNvSpPr>
                  <a:spLocks/>
                </p:cNvSpPr>
                <p:nvPr/>
              </p:nvSpPr>
              <p:spPr bwMode="auto">
                <a:xfrm>
                  <a:off x="3488" y="3840"/>
                  <a:ext cx="34" cy="53"/>
                </a:xfrm>
                <a:custGeom>
                  <a:avLst/>
                  <a:gdLst>
                    <a:gd name="T0" fmla="*/ 26 w 33"/>
                    <a:gd name="T1" fmla="*/ 52 h 53"/>
                    <a:gd name="T2" fmla="*/ 20 w 33"/>
                    <a:gd name="T3" fmla="*/ 51 h 53"/>
                    <a:gd name="T4" fmla="*/ 14 w 33"/>
                    <a:gd name="T5" fmla="*/ 49 h 53"/>
                    <a:gd name="T6" fmla="*/ 8 w 33"/>
                    <a:gd name="T7" fmla="*/ 47 h 53"/>
                    <a:gd name="T8" fmla="*/ 5 w 33"/>
                    <a:gd name="T9" fmla="*/ 44 h 53"/>
                    <a:gd name="T10" fmla="*/ 2 w 33"/>
                    <a:gd name="T11" fmla="*/ 41 h 53"/>
                    <a:gd name="T12" fmla="*/ 0 w 33"/>
                    <a:gd name="T13" fmla="*/ 38 h 53"/>
                    <a:gd name="T14" fmla="*/ 0 w 33"/>
                    <a:gd name="T15" fmla="*/ 29 h 53"/>
                    <a:gd name="T16" fmla="*/ 0 w 33"/>
                    <a:gd name="T17" fmla="*/ 21 h 53"/>
                    <a:gd name="T18" fmla="*/ 1 w 33"/>
                    <a:gd name="T19" fmla="*/ 18 h 53"/>
                    <a:gd name="T20" fmla="*/ 2 w 33"/>
                    <a:gd name="T21" fmla="*/ 16 h 53"/>
                    <a:gd name="T22" fmla="*/ 5 w 33"/>
                    <a:gd name="T23" fmla="*/ 12 h 53"/>
                    <a:gd name="T24" fmla="*/ 8 w 33"/>
                    <a:gd name="T25" fmla="*/ 10 h 53"/>
                    <a:gd name="T26" fmla="*/ 11 w 33"/>
                    <a:gd name="T27" fmla="*/ 7 h 53"/>
                    <a:gd name="T28" fmla="*/ 16 w 33"/>
                    <a:gd name="T29" fmla="*/ 4 h 53"/>
                    <a:gd name="T30" fmla="*/ 22 w 33"/>
                    <a:gd name="T31" fmla="*/ 3 h 53"/>
                    <a:gd name="T32" fmla="*/ 28 w 33"/>
                    <a:gd name="T33" fmla="*/ 0 h 53"/>
                    <a:gd name="T34" fmla="*/ 32 w 33"/>
                    <a:gd name="T35" fmla="*/ 0 h 53"/>
                    <a:gd name="T36" fmla="*/ 32 w 33"/>
                    <a:gd name="T37" fmla="*/ 18 h 53"/>
                    <a:gd name="T38" fmla="*/ 26 w 33"/>
                    <a:gd name="T39" fmla="*/ 20 h 53"/>
                    <a:gd name="T40" fmla="*/ 21 w 33"/>
                    <a:gd name="T41" fmla="*/ 22 h 53"/>
                    <a:gd name="T42" fmla="*/ 17 w 33"/>
                    <a:gd name="T43" fmla="*/ 24 h 53"/>
                    <a:gd name="T44" fmla="*/ 14 w 33"/>
                    <a:gd name="T45" fmla="*/ 25 h 53"/>
                    <a:gd name="T46" fmla="*/ 10 w 33"/>
                    <a:gd name="T47" fmla="*/ 28 h 53"/>
                    <a:gd name="T48" fmla="*/ 8 w 33"/>
                    <a:gd name="T49" fmla="*/ 31 h 53"/>
                    <a:gd name="T50" fmla="*/ 6 w 33"/>
                    <a:gd name="T51" fmla="*/ 34 h 53"/>
                    <a:gd name="T52" fmla="*/ 6 w 33"/>
                    <a:gd name="T53" fmla="*/ 38 h 53"/>
                    <a:gd name="T54" fmla="*/ 6 w 33"/>
                    <a:gd name="T55" fmla="*/ 42 h 53"/>
                    <a:gd name="T56" fmla="*/ 9 w 33"/>
                    <a:gd name="T57" fmla="*/ 44 h 53"/>
                    <a:gd name="T58" fmla="*/ 14 w 33"/>
                    <a:gd name="T59" fmla="*/ 49 h 53"/>
                    <a:gd name="T60" fmla="*/ 21 w 33"/>
                    <a:gd name="T61" fmla="*/ 50 h 53"/>
                    <a:gd name="T62" fmla="*/ 26 w 33"/>
                    <a:gd name="T63" fmla="*/ 5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3" h="53">
                      <a:moveTo>
                        <a:pt x="26" y="52"/>
                      </a:moveTo>
                      <a:lnTo>
                        <a:pt x="20" y="51"/>
                      </a:lnTo>
                      <a:lnTo>
                        <a:pt x="14" y="49"/>
                      </a:lnTo>
                      <a:lnTo>
                        <a:pt x="8" y="47"/>
                      </a:lnTo>
                      <a:lnTo>
                        <a:pt x="5" y="44"/>
                      </a:lnTo>
                      <a:lnTo>
                        <a:pt x="2" y="41"/>
                      </a:lnTo>
                      <a:lnTo>
                        <a:pt x="0" y="38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5" y="12"/>
                      </a:lnTo>
                      <a:lnTo>
                        <a:pt x="8" y="10"/>
                      </a:lnTo>
                      <a:lnTo>
                        <a:pt x="11" y="7"/>
                      </a:lnTo>
                      <a:lnTo>
                        <a:pt x="16" y="4"/>
                      </a:lnTo>
                      <a:lnTo>
                        <a:pt x="22" y="3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18"/>
                      </a:lnTo>
                      <a:lnTo>
                        <a:pt x="26" y="20"/>
                      </a:lnTo>
                      <a:lnTo>
                        <a:pt x="21" y="22"/>
                      </a:lnTo>
                      <a:lnTo>
                        <a:pt x="17" y="24"/>
                      </a:lnTo>
                      <a:lnTo>
                        <a:pt x="14" y="25"/>
                      </a:lnTo>
                      <a:lnTo>
                        <a:pt x="10" y="28"/>
                      </a:lnTo>
                      <a:lnTo>
                        <a:pt x="8" y="31"/>
                      </a:lnTo>
                      <a:lnTo>
                        <a:pt x="6" y="34"/>
                      </a:lnTo>
                      <a:lnTo>
                        <a:pt x="6" y="38"/>
                      </a:lnTo>
                      <a:lnTo>
                        <a:pt x="6" y="42"/>
                      </a:lnTo>
                      <a:lnTo>
                        <a:pt x="9" y="44"/>
                      </a:lnTo>
                      <a:lnTo>
                        <a:pt x="14" y="49"/>
                      </a:lnTo>
                      <a:lnTo>
                        <a:pt x="21" y="50"/>
                      </a:lnTo>
                      <a:lnTo>
                        <a:pt x="26" y="52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3567" name="Group 22"/>
            <p:cNvGrpSpPr>
              <a:grpSpLocks/>
            </p:cNvGrpSpPr>
            <p:nvPr/>
          </p:nvGrpSpPr>
          <p:grpSpPr bwMode="auto">
            <a:xfrm>
              <a:off x="1989" y="2920"/>
              <a:ext cx="1551" cy="1007"/>
              <a:chOff x="1989" y="2920"/>
              <a:chExt cx="1551" cy="1007"/>
            </a:xfrm>
          </p:grpSpPr>
          <p:grpSp>
            <p:nvGrpSpPr>
              <p:cNvPr id="23589" name="Group 23"/>
              <p:cNvGrpSpPr>
                <a:grpSpLocks/>
              </p:cNvGrpSpPr>
              <p:nvPr/>
            </p:nvGrpSpPr>
            <p:grpSpPr bwMode="auto">
              <a:xfrm>
                <a:off x="1989" y="2920"/>
                <a:ext cx="1551" cy="1007"/>
                <a:chOff x="1989" y="2920"/>
                <a:chExt cx="1551" cy="1007"/>
              </a:xfrm>
            </p:grpSpPr>
            <p:grpSp>
              <p:nvGrpSpPr>
                <p:cNvPr id="23593" name="Group 24"/>
                <p:cNvGrpSpPr>
                  <a:grpSpLocks/>
                </p:cNvGrpSpPr>
                <p:nvPr/>
              </p:nvGrpSpPr>
              <p:grpSpPr bwMode="auto">
                <a:xfrm>
                  <a:off x="1989" y="2936"/>
                  <a:ext cx="1551" cy="991"/>
                  <a:chOff x="1989" y="2936"/>
                  <a:chExt cx="1551" cy="991"/>
                </a:xfrm>
              </p:grpSpPr>
              <p:grpSp>
                <p:nvGrpSpPr>
                  <p:cNvPr id="23607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989" y="2936"/>
                    <a:ext cx="1551" cy="991"/>
                    <a:chOff x="1989" y="2936"/>
                    <a:chExt cx="1551" cy="991"/>
                  </a:xfrm>
                </p:grpSpPr>
                <p:grpSp>
                  <p:nvGrpSpPr>
                    <p:cNvPr id="23609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89" y="2936"/>
                      <a:ext cx="1551" cy="991"/>
                      <a:chOff x="1989" y="2936"/>
                      <a:chExt cx="1551" cy="991"/>
                    </a:xfrm>
                  </p:grpSpPr>
                  <p:grpSp>
                    <p:nvGrpSpPr>
                      <p:cNvPr id="23611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89" y="2936"/>
                        <a:ext cx="1551" cy="991"/>
                        <a:chOff x="1989" y="2936"/>
                        <a:chExt cx="1551" cy="991"/>
                      </a:xfrm>
                    </p:grpSpPr>
                    <p:sp>
                      <p:nvSpPr>
                        <p:cNvPr id="143388" name="Freeform 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90" y="2990"/>
                          <a:ext cx="1515" cy="936"/>
                        </a:xfrm>
                        <a:custGeom>
                          <a:avLst/>
                          <a:gdLst>
                            <a:gd name="T0" fmla="*/ 1514 w 1515"/>
                            <a:gd name="T1" fmla="*/ 771 h 937"/>
                            <a:gd name="T2" fmla="*/ 1485 w 1515"/>
                            <a:gd name="T3" fmla="*/ 807 h 937"/>
                            <a:gd name="T4" fmla="*/ 371 w 1515"/>
                            <a:gd name="T5" fmla="*/ 936 h 937"/>
                            <a:gd name="T6" fmla="*/ 0 w 1515"/>
                            <a:gd name="T7" fmla="*/ 189 h 937"/>
                            <a:gd name="T8" fmla="*/ 22 w 1515"/>
                            <a:gd name="T9" fmla="*/ 0 h 937"/>
                            <a:gd name="T10" fmla="*/ 387 w 1515"/>
                            <a:gd name="T11" fmla="*/ 873 h 937"/>
                            <a:gd name="T12" fmla="*/ 1514 w 1515"/>
                            <a:gd name="T13" fmla="*/ 771 h 93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1515" h="937">
                              <a:moveTo>
                                <a:pt x="1514" y="771"/>
                              </a:moveTo>
                              <a:lnTo>
                                <a:pt x="1485" y="807"/>
                              </a:lnTo>
                              <a:lnTo>
                                <a:pt x="371" y="936"/>
                              </a:lnTo>
                              <a:lnTo>
                                <a:pt x="0" y="189"/>
                              </a:lnTo>
                              <a:lnTo>
                                <a:pt x="22" y="0"/>
                              </a:lnTo>
                              <a:lnTo>
                                <a:pt x="387" y="873"/>
                              </a:lnTo>
                              <a:lnTo>
                                <a:pt x="1514" y="771"/>
                              </a:lnTo>
                            </a:path>
                          </a:pathLst>
                        </a:custGeom>
                        <a:solidFill>
                          <a:srgbClr val="5F5F5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3389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89" y="2936"/>
                          <a:ext cx="408" cy="954"/>
                        </a:xfrm>
                        <a:custGeom>
                          <a:avLst/>
                          <a:gdLst>
                            <a:gd name="T0" fmla="*/ 20 w 408"/>
                            <a:gd name="T1" fmla="*/ 0 h 954"/>
                            <a:gd name="T2" fmla="*/ 0 w 408"/>
                            <a:gd name="T3" fmla="*/ 34 h 954"/>
                            <a:gd name="T4" fmla="*/ 388 w 408"/>
                            <a:gd name="T5" fmla="*/ 953 h 954"/>
                            <a:gd name="T6" fmla="*/ 407 w 408"/>
                            <a:gd name="T7" fmla="*/ 917 h 954"/>
                            <a:gd name="T8" fmla="*/ 20 w 408"/>
                            <a:gd name="T9" fmla="*/ 0 h 95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408" h="954">
                              <a:moveTo>
                                <a:pt x="20" y="0"/>
                              </a:moveTo>
                              <a:lnTo>
                                <a:pt x="0" y="34"/>
                              </a:lnTo>
                              <a:lnTo>
                                <a:pt x="388" y="953"/>
                              </a:lnTo>
                              <a:lnTo>
                                <a:pt x="407" y="917"/>
                              </a:lnTo>
                              <a:lnTo>
                                <a:pt x="20" y="0"/>
                              </a:lnTo>
                            </a:path>
                          </a:pathLst>
                        </a:custGeom>
                        <a:solidFill>
                          <a:srgbClr val="3F3F3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3390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09" y="2936"/>
                          <a:ext cx="1531" cy="917"/>
                        </a:xfrm>
                        <a:custGeom>
                          <a:avLst/>
                          <a:gdLst>
                            <a:gd name="T0" fmla="*/ 1530 w 1531"/>
                            <a:gd name="T1" fmla="*/ 798 h 918"/>
                            <a:gd name="T2" fmla="*/ 387 w 1531"/>
                            <a:gd name="T3" fmla="*/ 917 h 918"/>
                            <a:gd name="T4" fmla="*/ 0 w 1531"/>
                            <a:gd name="T5" fmla="*/ 0 h 918"/>
                            <a:gd name="T6" fmla="*/ 820 w 1531"/>
                            <a:gd name="T7" fmla="*/ 0 h 918"/>
                            <a:gd name="T8" fmla="*/ 843 w 1531"/>
                            <a:gd name="T9" fmla="*/ 25 h 918"/>
                            <a:gd name="T10" fmla="*/ 1100 w 1531"/>
                            <a:gd name="T11" fmla="*/ 24 h 918"/>
                            <a:gd name="T12" fmla="*/ 1530 w 1531"/>
                            <a:gd name="T13" fmla="*/ 798 h 91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1531" h="918">
                              <a:moveTo>
                                <a:pt x="1530" y="798"/>
                              </a:moveTo>
                              <a:lnTo>
                                <a:pt x="387" y="917"/>
                              </a:lnTo>
                              <a:lnTo>
                                <a:pt x="0" y="0"/>
                              </a:lnTo>
                              <a:lnTo>
                                <a:pt x="820" y="0"/>
                              </a:lnTo>
                              <a:lnTo>
                                <a:pt x="843" y="25"/>
                              </a:lnTo>
                              <a:lnTo>
                                <a:pt x="1100" y="24"/>
                              </a:lnTo>
                              <a:lnTo>
                                <a:pt x="1530" y="798"/>
                              </a:lnTo>
                            </a:path>
                          </a:pathLst>
                        </a:custGeom>
                        <a:solidFill>
                          <a:srgbClr val="C0C0C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3391" name="Freeform 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6" y="3734"/>
                          <a:ext cx="1164" cy="158"/>
                        </a:xfrm>
                        <a:custGeom>
                          <a:avLst/>
                          <a:gdLst>
                            <a:gd name="T0" fmla="*/ 1163 w 1164"/>
                            <a:gd name="T1" fmla="*/ 0 h 158"/>
                            <a:gd name="T2" fmla="*/ 1148 w 1164"/>
                            <a:gd name="T3" fmla="*/ 34 h 158"/>
                            <a:gd name="T4" fmla="*/ 0 w 1164"/>
                            <a:gd name="T5" fmla="*/ 157 h 158"/>
                            <a:gd name="T6" fmla="*/ 22 w 1164"/>
                            <a:gd name="T7" fmla="*/ 117 h 158"/>
                            <a:gd name="T8" fmla="*/ 1163 w 1164"/>
                            <a:gd name="T9" fmla="*/ 0 h 15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1164" h="158">
                              <a:moveTo>
                                <a:pt x="1163" y="0"/>
                              </a:moveTo>
                              <a:lnTo>
                                <a:pt x="1148" y="34"/>
                              </a:lnTo>
                              <a:lnTo>
                                <a:pt x="0" y="157"/>
                              </a:lnTo>
                              <a:lnTo>
                                <a:pt x="22" y="117"/>
                              </a:lnTo>
                              <a:lnTo>
                                <a:pt x="1163" y="0"/>
                              </a:lnTo>
                            </a:path>
                          </a:pathLst>
                        </a:custGeom>
                        <a:solidFill>
                          <a:srgbClr val="9F9F9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grpSp>
                      <p:nvGrpSpPr>
                        <p:cNvPr id="23799" name="Group 3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081" y="2957"/>
                          <a:ext cx="1130" cy="845"/>
                          <a:chOff x="2081" y="2957"/>
                          <a:chExt cx="1130" cy="845"/>
                        </a:xfrm>
                      </p:grpSpPr>
                      <p:sp>
                        <p:nvSpPr>
                          <p:cNvPr id="143393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081" y="2958"/>
                            <a:ext cx="813" cy="166"/>
                          </a:xfrm>
                          <a:custGeom>
                            <a:avLst/>
                            <a:gdLst>
                              <a:gd name="T0" fmla="*/ 743 w 813"/>
                              <a:gd name="T1" fmla="*/ 0 h 166"/>
                              <a:gd name="T2" fmla="*/ 0 w 813"/>
                              <a:gd name="T3" fmla="*/ 0 h 166"/>
                              <a:gd name="T4" fmla="*/ 75 w 813"/>
                              <a:gd name="T5" fmla="*/ 165 h 166"/>
                              <a:gd name="T6" fmla="*/ 812 w 813"/>
                              <a:gd name="T7" fmla="*/ 150 h 166"/>
                              <a:gd name="T8" fmla="*/ 743 w 813"/>
                              <a:gd name="T9" fmla="*/ 0 h 166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813" h="166">
                                <a:moveTo>
                                  <a:pt x="743" y="0"/>
                                </a:moveTo>
                                <a:lnTo>
                                  <a:pt x="0" y="0"/>
                                </a:lnTo>
                                <a:lnTo>
                                  <a:pt x="75" y="165"/>
                                </a:lnTo>
                                <a:lnTo>
                                  <a:pt x="812" y="150"/>
                                </a:lnTo>
                                <a:lnTo>
                                  <a:pt x="743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grpSp>
                        <p:nvGrpSpPr>
                          <p:cNvPr id="23804" name="Group 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07" y="2989"/>
                            <a:ext cx="576" cy="77"/>
                            <a:chOff x="2207" y="2989"/>
                            <a:chExt cx="576" cy="77"/>
                          </a:xfrm>
                        </p:grpSpPr>
                        <p:sp>
                          <p:nvSpPr>
                            <p:cNvPr id="143395" name="Freeform 3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06" y="2989"/>
                              <a:ext cx="542" cy="21"/>
                            </a:xfrm>
                            <a:custGeom>
                              <a:avLst/>
                              <a:gdLst>
                                <a:gd name="T0" fmla="*/ 540 w 541"/>
                                <a:gd name="T1" fmla="*/ 0 h 21"/>
                                <a:gd name="T2" fmla="*/ 521 w 541"/>
                                <a:gd name="T3" fmla="*/ 19 h 21"/>
                                <a:gd name="T4" fmla="*/ 10 w 541"/>
                                <a:gd name="T5" fmla="*/ 20 h 21"/>
                                <a:gd name="T6" fmla="*/ 0 w 541"/>
                                <a:gd name="T7" fmla="*/ 0 h 21"/>
                                <a:gd name="T8" fmla="*/ 540 w 541"/>
                                <a:gd name="T9" fmla="*/ 0 h 2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1" h="21">
                                  <a:moveTo>
                                    <a:pt x="540" y="0"/>
                                  </a:moveTo>
                                  <a:lnTo>
                                    <a:pt x="521" y="19"/>
                                  </a:lnTo>
                                  <a:lnTo>
                                    <a:pt x="10" y="2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540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396" name="Freeform 3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28" y="2989"/>
                              <a:ext cx="54" cy="74"/>
                            </a:xfrm>
                            <a:custGeom>
                              <a:avLst/>
                              <a:gdLst>
                                <a:gd name="T0" fmla="*/ 19 w 54"/>
                                <a:gd name="T1" fmla="*/ 0 h 74"/>
                                <a:gd name="T2" fmla="*/ 53 w 54"/>
                                <a:gd name="T3" fmla="*/ 73 h 74"/>
                                <a:gd name="T4" fmla="*/ 15 w 54"/>
                                <a:gd name="T5" fmla="*/ 54 h 74"/>
                                <a:gd name="T6" fmla="*/ 0 w 54"/>
                                <a:gd name="T7" fmla="*/ 20 h 74"/>
                                <a:gd name="T8" fmla="*/ 19 w 54"/>
                                <a:gd name="T9" fmla="*/ 0 h 7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" h="74">
                                  <a:moveTo>
                                    <a:pt x="19" y="0"/>
                                  </a:moveTo>
                                  <a:lnTo>
                                    <a:pt x="53" y="73"/>
                                  </a:lnTo>
                                  <a:lnTo>
                                    <a:pt x="15" y="54"/>
                                  </a:lnTo>
                                  <a:lnTo>
                                    <a:pt x="0" y="20"/>
                                  </a:lnTo>
                                  <a:lnTo>
                                    <a:pt x="19" y="0"/>
                                  </a:lnTo>
                                </a:path>
                              </a:pathLst>
                            </a:custGeom>
                            <a:solidFill>
                              <a:srgbClr val="9F9F9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397" name="Freeform 3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34" y="3043"/>
                              <a:ext cx="549" cy="23"/>
                            </a:xfrm>
                            <a:custGeom>
                              <a:avLst/>
                              <a:gdLst>
                                <a:gd name="T0" fmla="*/ 547 w 548"/>
                                <a:gd name="T1" fmla="*/ 19 h 23"/>
                                <a:gd name="T2" fmla="*/ 507 w 548"/>
                                <a:gd name="T3" fmla="*/ 0 h 23"/>
                                <a:gd name="T4" fmla="*/ 0 w 548"/>
                                <a:gd name="T5" fmla="*/ 0 h 23"/>
                                <a:gd name="T6" fmla="*/ 10 w 548"/>
                                <a:gd name="T7" fmla="*/ 22 h 23"/>
                                <a:gd name="T8" fmla="*/ 547 w 548"/>
                                <a:gd name="T9" fmla="*/ 19 h 2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8" h="23">
                                  <a:moveTo>
                                    <a:pt x="547" y="19"/>
                                  </a:moveTo>
                                  <a:lnTo>
                                    <a:pt x="507" y="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10" y="22"/>
                                  </a:lnTo>
                                  <a:lnTo>
                                    <a:pt x="547" y="19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398" name="Freeform 3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16" y="3010"/>
                              <a:ext cx="528" cy="35"/>
                            </a:xfrm>
                            <a:custGeom>
                              <a:avLst/>
                              <a:gdLst>
                                <a:gd name="T0" fmla="*/ 0 w 527"/>
                                <a:gd name="T1" fmla="*/ 0 h 35"/>
                                <a:gd name="T2" fmla="*/ 511 w 527"/>
                                <a:gd name="T3" fmla="*/ 0 h 35"/>
                                <a:gd name="T4" fmla="*/ 526 w 527"/>
                                <a:gd name="T5" fmla="*/ 34 h 35"/>
                                <a:gd name="T6" fmla="*/ 18 w 527"/>
                                <a:gd name="T7" fmla="*/ 34 h 35"/>
                                <a:gd name="T8" fmla="*/ 0 w 527"/>
                                <a:gd name="T9" fmla="*/ 0 h 3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27" h="35">
                                  <a:moveTo>
                                    <a:pt x="0" y="0"/>
                                  </a:moveTo>
                                  <a:lnTo>
                                    <a:pt x="511" y="0"/>
                                  </a:lnTo>
                                  <a:lnTo>
                                    <a:pt x="526" y="34"/>
                                  </a:lnTo>
                                  <a:lnTo>
                                    <a:pt x="18" y="34"/>
                                  </a:lnTo>
                                  <a:lnTo>
                                    <a:pt x="0" y="0"/>
                                  </a:lnTo>
                                </a:path>
                              </a:pathLst>
                            </a:custGeom>
                            <a:solidFill>
                              <a:srgbClr val="DFDFD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sp>
                        <p:nvSpPr>
                          <p:cNvPr id="143399" name="Freeform 3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161" y="3149"/>
                            <a:ext cx="1050" cy="653"/>
                          </a:xfrm>
                          <a:custGeom>
                            <a:avLst/>
                            <a:gdLst>
                              <a:gd name="T0" fmla="*/ 744 w 1050"/>
                              <a:gd name="T1" fmla="*/ 0 h 654"/>
                              <a:gd name="T2" fmla="*/ 0 w 1050"/>
                              <a:gd name="T3" fmla="*/ 23 h 654"/>
                              <a:gd name="T4" fmla="*/ 279 w 1050"/>
                              <a:gd name="T5" fmla="*/ 653 h 654"/>
                              <a:gd name="T6" fmla="*/ 1049 w 1050"/>
                              <a:gd name="T7" fmla="*/ 583 h 654"/>
                              <a:gd name="T8" fmla="*/ 744 w 1050"/>
                              <a:gd name="T9" fmla="*/ 0 h 654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1050" h="654">
                                <a:moveTo>
                                  <a:pt x="744" y="0"/>
                                </a:moveTo>
                                <a:lnTo>
                                  <a:pt x="0" y="23"/>
                                </a:lnTo>
                                <a:lnTo>
                                  <a:pt x="279" y="653"/>
                                </a:lnTo>
                                <a:lnTo>
                                  <a:pt x="1049" y="583"/>
                                </a:lnTo>
                                <a:lnTo>
                                  <a:pt x="744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3800" name="Group 4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52" y="2959"/>
                          <a:ext cx="360" cy="773"/>
                          <a:chOff x="2852" y="2959"/>
                          <a:chExt cx="360" cy="773"/>
                        </a:xfrm>
                      </p:grpSpPr>
                      <p:sp>
                        <p:nvSpPr>
                          <p:cNvPr id="143401" name="Freeform 4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05" y="3119"/>
                            <a:ext cx="306" cy="613"/>
                          </a:xfrm>
                          <a:custGeom>
                            <a:avLst/>
                            <a:gdLst>
                              <a:gd name="T0" fmla="*/ 24 w 307"/>
                              <a:gd name="T1" fmla="*/ 0 h 614"/>
                              <a:gd name="T2" fmla="*/ 0 w 307"/>
                              <a:gd name="T3" fmla="*/ 29 h 614"/>
                              <a:gd name="T4" fmla="*/ 306 w 307"/>
                              <a:gd name="T5" fmla="*/ 613 h 614"/>
                              <a:gd name="T6" fmla="*/ 24 w 307"/>
                              <a:gd name="T7" fmla="*/ 0 h 614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307" h="614">
                                <a:moveTo>
                                  <a:pt x="24" y="0"/>
                                </a:moveTo>
                                <a:lnTo>
                                  <a:pt x="0" y="29"/>
                                </a:lnTo>
                                <a:lnTo>
                                  <a:pt x="306" y="613"/>
                                </a:lnTo>
                                <a:lnTo>
                                  <a:pt x="24" y="0"/>
                                </a:lnTo>
                              </a:path>
                            </a:pathLst>
                          </a:custGeom>
                          <a:solidFill>
                            <a:srgbClr val="3F3F3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sp>
                        <p:nvSpPr>
                          <p:cNvPr id="143402" name="Freeform 4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852" y="2960"/>
                            <a:ext cx="78" cy="160"/>
                          </a:xfrm>
                          <a:custGeom>
                            <a:avLst/>
                            <a:gdLst>
                              <a:gd name="T0" fmla="*/ 0 w 78"/>
                              <a:gd name="T1" fmla="*/ 0 h 160"/>
                              <a:gd name="T2" fmla="*/ 77 w 78"/>
                              <a:gd name="T3" fmla="*/ 159 h 16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</a:cxnLst>
                            <a:rect l="0" t="0" r="r" b="b"/>
                            <a:pathLst>
                              <a:path w="78" h="160">
                                <a:moveTo>
                                  <a:pt x="0" y="0"/>
                                </a:moveTo>
                                <a:lnTo>
                                  <a:pt x="77" y="159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</p:grpSp>
                  <p:grpSp>
                    <p:nvGrpSpPr>
                      <p:cNvPr id="23612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242" y="3214"/>
                        <a:ext cx="493" cy="514"/>
                        <a:chOff x="2242" y="3214"/>
                        <a:chExt cx="493" cy="514"/>
                      </a:xfrm>
                    </p:grpSpPr>
                    <p:grpSp>
                      <p:nvGrpSpPr>
                        <p:cNvPr id="23665" name="Group 4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377" y="3214"/>
                          <a:ext cx="358" cy="504"/>
                          <a:chOff x="2377" y="3214"/>
                          <a:chExt cx="358" cy="504"/>
                        </a:xfrm>
                      </p:grpSpPr>
                      <p:grpSp>
                        <p:nvGrpSpPr>
                          <p:cNvPr id="23731" name="Group 4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77" y="3214"/>
                            <a:ext cx="156" cy="69"/>
                            <a:chOff x="2377" y="3214"/>
                            <a:chExt cx="156" cy="69"/>
                          </a:xfrm>
                        </p:grpSpPr>
                        <p:grpSp>
                          <p:nvGrpSpPr>
                            <p:cNvPr id="23788" name="Group 4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77" y="3214"/>
                              <a:ext cx="156" cy="69"/>
                              <a:chOff x="2377" y="3214"/>
                              <a:chExt cx="156" cy="69"/>
                            </a:xfrm>
                          </p:grpSpPr>
                          <p:sp>
                            <p:nvSpPr>
                              <p:cNvPr id="143407" name="Freeform 4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5" y="3214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08" name="Freeform 4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02" y="3263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09" name="Freeform 4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77" y="3219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10" name="Freeform 5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80" y="3215"/>
                              <a:ext cx="26" cy="49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11" name="Oval 5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00" y="322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12" name="Oval 5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10" y="324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2" name="Group 5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05" y="3275"/>
                            <a:ext cx="156" cy="70"/>
                            <a:chOff x="2405" y="3275"/>
                            <a:chExt cx="156" cy="70"/>
                          </a:xfrm>
                        </p:grpSpPr>
                        <p:grpSp>
                          <p:nvGrpSpPr>
                            <p:cNvPr id="23781" name="Group 5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05" y="3275"/>
                              <a:ext cx="156" cy="70"/>
                              <a:chOff x="2405" y="3275"/>
                              <a:chExt cx="156" cy="70"/>
                            </a:xfrm>
                          </p:grpSpPr>
                          <p:sp>
                            <p:nvSpPr>
                              <p:cNvPr id="143415" name="Freeform 5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4" y="3275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16" name="Freeform 5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30" y="3324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17" name="Freeform 5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05" y="3280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18" name="Freeform 5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09" y="3277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19" name="Oval 5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28" y="3288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20" name="Oval 6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39" y="330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3" name="Group 6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35" y="3338"/>
                            <a:ext cx="156" cy="70"/>
                            <a:chOff x="2435" y="3338"/>
                            <a:chExt cx="156" cy="70"/>
                          </a:xfrm>
                        </p:grpSpPr>
                        <p:grpSp>
                          <p:nvGrpSpPr>
                            <p:cNvPr id="23774" name="Group 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35" y="3338"/>
                              <a:ext cx="156" cy="70"/>
                              <a:chOff x="2435" y="3338"/>
                              <a:chExt cx="156" cy="70"/>
                            </a:xfrm>
                          </p:grpSpPr>
                          <p:sp>
                            <p:nvSpPr>
                              <p:cNvPr id="143423" name="Freeform 6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4" y="3339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24" name="Freeform 6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0" y="3387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25" name="Freeform 6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35" y="3343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26" name="Freeform 6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39" y="3341"/>
                              <a:ext cx="25" cy="47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27" name="Oval 6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58" y="335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28" name="Oval 6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8" y="336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4" name="Group 6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64" y="3400"/>
                            <a:ext cx="156" cy="69"/>
                            <a:chOff x="2464" y="3400"/>
                            <a:chExt cx="156" cy="69"/>
                          </a:xfrm>
                        </p:grpSpPr>
                        <p:grpSp>
                          <p:nvGrpSpPr>
                            <p:cNvPr id="23767" name="Group 7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64" y="3400"/>
                              <a:ext cx="156" cy="69"/>
                              <a:chOff x="2464" y="3400"/>
                              <a:chExt cx="156" cy="69"/>
                            </a:xfrm>
                          </p:grpSpPr>
                          <p:sp>
                            <p:nvSpPr>
                              <p:cNvPr id="143431" name="Freeform 7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72" y="3400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32" name="Freeform 7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89" y="3449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33" name="Freeform 7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4" y="3405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8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8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8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34" name="Freeform 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67" y="3401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35" name="Oval 7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87" y="3413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36" name="Oval 7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96" y="3431"/>
                              <a:ext cx="6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5" name="Group 7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92" y="3461"/>
                            <a:ext cx="156" cy="69"/>
                            <a:chOff x="2492" y="3461"/>
                            <a:chExt cx="156" cy="69"/>
                          </a:xfrm>
                        </p:grpSpPr>
                        <p:grpSp>
                          <p:nvGrpSpPr>
                            <p:cNvPr id="23760" name="Group 7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92" y="3461"/>
                              <a:ext cx="156" cy="69"/>
                              <a:chOff x="2492" y="3461"/>
                              <a:chExt cx="156" cy="69"/>
                            </a:xfrm>
                          </p:grpSpPr>
                          <p:sp>
                            <p:nvSpPr>
                              <p:cNvPr id="143439" name="Freeform 7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01" y="3461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40" name="Freeform 8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17" y="3510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41" name="Freeform 8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92" y="3466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42" name="Freeform 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95" y="3462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43" name="Oval 8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15" y="3474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44" name="Oval 8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25" y="3492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6" name="Group 8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21" y="3524"/>
                            <a:ext cx="156" cy="69"/>
                            <a:chOff x="2521" y="3524"/>
                            <a:chExt cx="156" cy="69"/>
                          </a:xfrm>
                        </p:grpSpPr>
                        <p:grpSp>
                          <p:nvGrpSpPr>
                            <p:cNvPr id="23753" name="Group 8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21" y="3524"/>
                              <a:ext cx="156" cy="69"/>
                              <a:chOff x="2521" y="3524"/>
                              <a:chExt cx="156" cy="69"/>
                            </a:xfrm>
                          </p:grpSpPr>
                          <p:sp>
                            <p:nvSpPr>
                              <p:cNvPr id="143447" name="Freeform 8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29" y="3525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48" name="Freeform 8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46" y="3573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49" name="Freeform 8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21" y="3530"/>
                                <a:ext cx="35" cy="64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50" name="Freeform 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23" y="3526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51" name="Oval 9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44" y="353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52" name="Oval 9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53" y="3556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7" name="Group 9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51" y="3585"/>
                            <a:ext cx="156" cy="70"/>
                            <a:chOff x="2551" y="3585"/>
                            <a:chExt cx="156" cy="70"/>
                          </a:xfrm>
                        </p:grpSpPr>
                        <p:grpSp>
                          <p:nvGrpSpPr>
                            <p:cNvPr id="23746" name="Group 9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51" y="3585"/>
                              <a:ext cx="156" cy="70"/>
                              <a:chOff x="2551" y="3585"/>
                              <a:chExt cx="156" cy="70"/>
                            </a:xfrm>
                          </p:grpSpPr>
                          <p:sp>
                            <p:nvSpPr>
                              <p:cNvPr id="143455" name="Freeform 9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59" y="3585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56" name="Freeform 9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76" y="3635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57" name="Freeform 9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51" y="3590"/>
                                <a:ext cx="35" cy="66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58" name="Freeform 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53" y="3587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59" name="Oval 9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74" y="359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60" name="Oval 10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83" y="3616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738" name="Group 10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79" y="3648"/>
                            <a:ext cx="156" cy="70"/>
                            <a:chOff x="2579" y="3648"/>
                            <a:chExt cx="156" cy="70"/>
                          </a:xfrm>
                        </p:grpSpPr>
                        <p:grpSp>
                          <p:nvGrpSpPr>
                            <p:cNvPr id="23739" name="Group 10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79" y="3648"/>
                              <a:ext cx="156" cy="70"/>
                              <a:chOff x="2579" y="3648"/>
                              <a:chExt cx="156" cy="70"/>
                            </a:xfrm>
                          </p:grpSpPr>
                          <p:sp>
                            <p:nvSpPr>
                              <p:cNvPr id="143463" name="Freeform 10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88" y="3648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64" name="Freeform 10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604" y="3697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65" name="Freeform 10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79" y="3653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66" name="Freeform 10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82" y="3650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67" name="Oval 10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02" y="3662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68" name="Oval 10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12" y="367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  <p:grpSp>
                      <p:nvGrpSpPr>
                        <p:cNvPr id="23666" name="Group 10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242" y="3224"/>
                          <a:ext cx="358" cy="504"/>
                          <a:chOff x="2242" y="3224"/>
                          <a:chExt cx="358" cy="504"/>
                        </a:xfrm>
                      </p:grpSpPr>
                      <p:grpSp>
                        <p:nvGrpSpPr>
                          <p:cNvPr id="23667" name="Group 1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42" y="3224"/>
                            <a:ext cx="156" cy="70"/>
                            <a:chOff x="2242" y="3224"/>
                            <a:chExt cx="156" cy="70"/>
                          </a:xfrm>
                        </p:grpSpPr>
                        <p:grpSp>
                          <p:nvGrpSpPr>
                            <p:cNvPr id="23724" name="Group 11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242" y="3224"/>
                              <a:ext cx="156" cy="70"/>
                              <a:chOff x="2242" y="3224"/>
                              <a:chExt cx="156" cy="70"/>
                            </a:xfrm>
                          </p:grpSpPr>
                          <p:sp>
                            <p:nvSpPr>
                              <p:cNvPr id="143472" name="Freeform 11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50" y="3224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73" name="Freeform 11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67" y="3273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74" name="Freeform 11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42" y="3229"/>
                                <a:ext cx="35" cy="66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75" name="Freeform 1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44" y="3226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76" name="Oval 11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65" y="323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77" name="Oval 11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74" y="325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68" name="Group 11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70" y="3286"/>
                            <a:ext cx="156" cy="69"/>
                            <a:chOff x="2270" y="3286"/>
                            <a:chExt cx="156" cy="69"/>
                          </a:xfrm>
                        </p:grpSpPr>
                        <p:grpSp>
                          <p:nvGrpSpPr>
                            <p:cNvPr id="23717" name="Group 11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270" y="3286"/>
                              <a:ext cx="156" cy="69"/>
                              <a:chOff x="2270" y="3286"/>
                              <a:chExt cx="156" cy="69"/>
                            </a:xfrm>
                          </p:grpSpPr>
                          <p:sp>
                            <p:nvSpPr>
                              <p:cNvPr id="143480" name="Freeform 12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79" y="3286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81" name="Freeform 12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95" y="3335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82" name="Freeform 12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70" y="3290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83" name="Freeform 1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73" y="3286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84" name="Oval 12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93" y="3298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85" name="Oval 12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03" y="331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69" name="Group 12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00" y="3349"/>
                            <a:ext cx="156" cy="69"/>
                            <a:chOff x="2300" y="3349"/>
                            <a:chExt cx="156" cy="69"/>
                          </a:xfrm>
                        </p:grpSpPr>
                        <p:grpSp>
                          <p:nvGrpSpPr>
                            <p:cNvPr id="23710" name="Group 12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00" y="3349"/>
                              <a:ext cx="156" cy="69"/>
                              <a:chOff x="2300" y="3349"/>
                              <a:chExt cx="156" cy="69"/>
                            </a:xfrm>
                          </p:grpSpPr>
                          <p:sp>
                            <p:nvSpPr>
                              <p:cNvPr id="143488" name="Freeform 1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09" y="3349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89" name="Freeform 12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25" y="3397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90" name="Freeform 13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00" y="3354"/>
                                <a:ext cx="36" cy="64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91" name="Freeform 13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3" y="3350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492" name="Oval 13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23" y="336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493" name="Oval 13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33" y="3380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70" name="Group 1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29" y="3410"/>
                            <a:ext cx="156" cy="69"/>
                            <a:chOff x="2329" y="3410"/>
                            <a:chExt cx="156" cy="69"/>
                          </a:xfrm>
                        </p:grpSpPr>
                        <p:grpSp>
                          <p:nvGrpSpPr>
                            <p:cNvPr id="23703" name="Group 13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29" y="3410"/>
                              <a:ext cx="156" cy="69"/>
                              <a:chOff x="2329" y="3410"/>
                              <a:chExt cx="156" cy="69"/>
                            </a:xfrm>
                          </p:grpSpPr>
                          <p:sp>
                            <p:nvSpPr>
                              <p:cNvPr id="143496" name="Freeform 13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37" y="3410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6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97" name="Freeform 13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54" y="3459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498" name="Freeform 13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29" y="3415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499" name="Freeform 13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1" y="3412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00" name="Oval 14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52" y="3423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501" name="Oval 14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61" y="344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71" name="Group 14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57" y="3471"/>
                            <a:ext cx="156" cy="70"/>
                            <a:chOff x="2357" y="3471"/>
                            <a:chExt cx="156" cy="70"/>
                          </a:xfrm>
                        </p:grpSpPr>
                        <p:grpSp>
                          <p:nvGrpSpPr>
                            <p:cNvPr id="23696" name="Group 14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57" y="3471"/>
                              <a:ext cx="156" cy="70"/>
                              <a:chOff x="2357" y="3471"/>
                              <a:chExt cx="156" cy="70"/>
                            </a:xfrm>
                          </p:grpSpPr>
                          <p:sp>
                            <p:nvSpPr>
                              <p:cNvPr id="143504" name="Freeform 14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66" y="3471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05" name="Freeform 14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2" y="3520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06" name="Freeform 14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57" y="3476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507" name="Freeform 14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60" y="3473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08" name="Oval 14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80" y="3484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509" name="Oval 14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90" y="3502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72" name="Group 15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86" y="3534"/>
                            <a:ext cx="156" cy="70"/>
                            <a:chOff x="2386" y="3534"/>
                            <a:chExt cx="156" cy="70"/>
                          </a:xfrm>
                        </p:grpSpPr>
                        <p:grpSp>
                          <p:nvGrpSpPr>
                            <p:cNvPr id="23689" name="Group 15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86" y="3534"/>
                              <a:ext cx="156" cy="70"/>
                              <a:chOff x="2386" y="3534"/>
                              <a:chExt cx="156" cy="70"/>
                            </a:xfrm>
                          </p:grpSpPr>
                          <p:sp>
                            <p:nvSpPr>
                              <p:cNvPr id="143512" name="Freeform 15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94" y="3534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13" name="Freeform 15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1" y="3583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14" name="Freeform 15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6" y="3539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515" name="Freeform 15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88" y="3536"/>
                              <a:ext cx="26" cy="47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16" name="Oval 15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09" y="354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517" name="Oval 15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18" y="356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73" name="Group 15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16" y="3596"/>
                            <a:ext cx="156" cy="69"/>
                            <a:chOff x="2416" y="3596"/>
                            <a:chExt cx="156" cy="69"/>
                          </a:xfrm>
                        </p:grpSpPr>
                        <p:grpSp>
                          <p:nvGrpSpPr>
                            <p:cNvPr id="23682" name="Group 15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16" y="3596"/>
                              <a:ext cx="156" cy="69"/>
                              <a:chOff x="2416" y="3596"/>
                              <a:chExt cx="156" cy="69"/>
                            </a:xfrm>
                          </p:grpSpPr>
                          <p:sp>
                            <p:nvSpPr>
                              <p:cNvPr id="143520" name="Freeform 16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24" y="3596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21" name="Freeform 16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1" y="3645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22" name="Freeform 16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6" y="3601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523" name="Freeform 1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18" y="3597"/>
                              <a:ext cx="26" cy="49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24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39" y="360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525" name="Oval 16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48" y="3627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3674" name="Group 16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44" y="3659"/>
                            <a:ext cx="156" cy="69"/>
                            <a:chOff x="2444" y="3659"/>
                            <a:chExt cx="156" cy="69"/>
                          </a:xfrm>
                        </p:grpSpPr>
                        <p:grpSp>
                          <p:nvGrpSpPr>
                            <p:cNvPr id="23675" name="Group 16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44" y="3659"/>
                              <a:ext cx="156" cy="69"/>
                              <a:chOff x="2444" y="3659"/>
                              <a:chExt cx="156" cy="69"/>
                            </a:xfrm>
                          </p:grpSpPr>
                          <p:sp>
                            <p:nvSpPr>
                              <p:cNvPr id="143528" name="Freeform 16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53" y="3659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29" name="Freeform 16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9" y="3708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3530" name="Freeform 17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4" y="3664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3531" name="Freeform 1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47" y="3660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32" name="Oval 17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7" y="367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3533" name="Oval 17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77" y="3690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</p:grpSp>
                  <p:grpSp>
                    <p:nvGrpSpPr>
                      <p:cNvPr id="23613" name="Group 1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37" y="3309"/>
                        <a:ext cx="348" cy="279"/>
                        <a:chOff x="2737" y="3309"/>
                        <a:chExt cx="348" cy="279"/>
                      </a:xfrm>
                    </p:grpSpPr>
                    <p:grpSp>
                      <p:nvGrpSpPr>
                        <p:cNvPr id="23614" name="Group 17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90" y="3309"/>
                          <a:ext cx="195" cy="273"/>
                          <a:chOff x="2890" y="3309"/>
                          <a:chExt cx="195" cy="273"/>
                        </a:xfrm>
                      </p:grpSpPr>
                      <p:grpSp>
                        <p:nvGrpSpPr>
                          <p:cNvPr id="23649" name="Group 17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90" y="3309"/>
                            <a:ext cx="91" cy="65"/>
                            <a:chOff x="2890" y="3309"/>
                            <a:chExt cx="91" cy="65"/>
                          </a:xfrm>
                        </p:grpSpPr>
                        <p:sp>
                          <p:nvSpPr>
                            <p:cNvPr id="143537" name="Freeform 17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94" y="3310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38" name="Freeform 17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9" y="3368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39" name="Freeform 1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90" y="3313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50" name="Group 1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24" y="3378"/>
                            <a:ext cx="92" cy="64"/>
                            <a:chOff x="2924" y="3378"/>
                            <a:chExt cx="92" cy="64"/>
                          </a:xfrm>
                        </p:grpSpPr>
                        <p:sp>
                          <p:nvSpPr>
                            <p:cNvPr id="143541" name="Freeform 1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9" y="3379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42" name="Freeform 1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3" y="3438"/>
                              <a:ext cx="64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2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2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43" name="Freeform 1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4" y="3383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51" name="Group 1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59" y="3448"/>
                            <a:ext cx="91" cy="65"/>
                            <a:chOff x="2959" y="3448"/>
                            <a:chExt cx="91" cy="65"/>
                          </a:xfrm>
                        </p:grpSpPr>
                        <p:sp>
                          <p:nvSpPr>
                            <p:cNvPr id="143545" name="Freeform 18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62" y="3449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46" name="Freeform 18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88" y="3507"/>
                              <a:ext cx="63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47" name="Freeform 18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9" y="3452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52" name="Group 18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93" y="3517"/>
                            <a:ext cx="92" cy="65"/>
                            <a:chOff x="2993" y="3517"/>
                            <a:chExt cx="92" cy="65"/>
                          </a:xfrm>
                        </p:grpSpPr>
                        <p:sp>
                          <p:nvSpPr>
                            <p:cNvPr id="143549" name="Freeform 1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98" y="3518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50" name="Freeform 1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22" y="3577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51" name="Freeform 19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93" y="3522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3615" name="Group 19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15" y="3312"/>
                          <a:ext cx="195" cy="273"/>
                          <a:chOff x="2815" y="3312"/>
                          <a:chExt cx="195" cy="273"/>
                        </a:xfrm>
                      </p:grpSpPr>
                      <p:grpSp>
                        <p:nvGrpSpPr>
                          <p:cNvPr id="23633" name="Group 19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15" y="3312"/>
                            <a:ext cx="91" cy="65"/>
                            <a:chOff x="2815" y="3312"/>
                            <a:chExt cx="91" cy="65"/>
                          </a:xfrm>
                        </p:grpSpPr>
                        <p:sp>
                          <p:nvSpPr>
                            <p:cNvPr id="143554" name="Freeform 19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20" y="3313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55" name="Freeform 19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5" y="3371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56" name="Freeform 19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16" y="3316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34" name="Group 19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49" y="3381"/>
                            <a:ext cx="92" cy="64"/>
                            <a:chOff x="2849" y="3381"/>
                            <a:chExt cx="92" cy="64"/>
                          </a:xfrm>
                        </p:grpSpPr>
                        <p:sp>
                          <p:nvSpPr>
                            <p:cNvPr id="143558" name="Freeform 1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54" y="3382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1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1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59" name="Freeform 19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78" y="3440"/>
                              <a:ext cx="63" cy="6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6"/>
                                <a:gd name="T2" fmla="*/ 56 w 63"/>
                                <a:gd name="T3" fmla="*/ 3 h 6"/>
                                <a:gd name="T4" fmla="*/ 0 w 63"/>
                                <a:gd name="T5" fmla="*/ 5 h 6"/>
                                <a:gd name="T6" fmla="*/ 4 w 63"/>
                                <a:gd name="T7" fmla="*/ 2 h 6"/>
                                <a:gd name="T8" fmla="*/ 62 w 63"/>
                                <a:gd name="T9" fmla="*/ 0 h 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6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5"/>
                                  </a:lnTo>
                                  <a:lnTo>
                                    <a:pt x="4" y="2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60" name="Freeform 20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9" y="3386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35" name="Group 20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84" y="3451"/>
                            <a:ext cx="91" cy="65"/>
                            <a:chOff x="2884" y="3451"/>
                            <a:chExt cx="91" cy="65"/>
                          </a:xfrm>
                        </p:grpSpPr>
                        <p:sp>
                          <p:nvSpPr>
                            <p:cNvPr id="143562" name="Freeform 20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8" y="3451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63" name="Freeform 20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3" y="3510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64" name="Freeform 20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4" y="3455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36" name="Group 20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18" y="3520"/>
                            <a:ext cx="92" cy="65"/>
                            <a:chOff x="2918" y="3520"/>
                            <a:chExt cx="92" cy="65"/>
                          </a:xfrm>
                        </p:grpSpPr>
                        <p:sp>
                          <p:nvSpPr>
                            <p:cNvPr id="143566" name="Freeform 20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3" y="3521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67" name="Freeform 20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47" y="3580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68" name="Freeform 20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8" y="3525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3616" name="Group 20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737" y="3315"/>
                          <a:ext cx="195" cy="273"/>
                          <a:chOff x="2737" y="3315"/>
                          <a:chExt cx="195" cy="273"/>
                        </a:xfrm>
                      </p:grpSpPr>
                      <p:grpSp>
                        <p:nvGrpSpPr>
                          <p:cNvPr id="23617" name="Group 2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737" y="3315"/>
                            <a:ext cx="91" cy="65"/>
                            <a:chOff x="2737" y="3315"/>
                            <a:chExt cx="91" cy="65"/>
                          </a:xfrm>
                        </p:grpSpPr>
                        <p:sp>
                          <p:nvSpPr>
                            <p:cNvPr id="143571" name="Freeform 21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42" y="3315"/>
                              <a:ext cx="86" cy="56"/>
                            </a:xfrm>
                            <a:custGeom>
                              <a:avLst/>
                              <a:gdLst>
                                <a:gd name="T0" fmla="*/ 58 w 86"/>
                                <a:gd name="T1" fmla="*/ 0 h 56"/>
                                <a:gd name="T2" fmla="*/ 85 w 86"/>
                                <a:gd name="T3" fmla="*/ 52 h 56"/>
                                <a:gd name="T4" fmla="*/ 26 w 86"/>
                                <a:gd name="T5" fmla="*/ 55 h 56"/>
                                <a:gd name="T6" fmla="*/ 0 w 86"/>
                                <a:gd name="T7" fmla="*/ 3 h 56"/>
                                <a:gd name="T8" fmla="*/ 58 w 86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6" h="56">
                                  <a:moveTo>
                                    <a:pt x="58" y="0"/>
                                  </a:moveTo>
                                  <a:lnTo>
                                    <a:pt x="85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8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72" name="Freeform 21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66" y="3374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73" name="Freeform 21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37" y="3319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18" name="Group 21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771" y="3384"/>
                            <a:ext cx="92" cy="64"/>
                            <a:chOff x="2771" y="3384"/>
                            <a:chExt cx="92" cy="64"/>
                          </a:xfrm>
                        </p:grpSpPr>
                        <p:sp>
                          <p:nvSpPr>
                            <p:cNvPr id="143575" name="Freeform 2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76" y="3385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1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1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76" name="Freeform 21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00" y="3443"/>
                              <a:ext cx="64" cy="6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6"/>
                                <a:gd name="T2" fmla="*/ 56 w 63"/>
                                <a:gd name="T3" fmla="*/ 3 h 6"/>
                                <a:gd name="T4" fmla="*/ 0 w 63"/>
                                <a:gd name="T5" fmla="*/ 5 h 6"/>
                                <a:gd name="T6" fmla="*/ 4 w 63"/>
                                <a:gd name="T7" fmla="*/ 2 h 6"/>
                                <a:gd name="T8" fmla="*/ 62 w 63"/>
                                <a:gd name="T9" fmla="*/ 0 h 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6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5"/>
                                  </a:lnTo>
                                  <a:lnTo>
                                    <a:pt x="4" y="2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77" name="Freeform 21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71" y="3389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19" name="Group 21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06" y="3454"/>
                            <a:ext cx="91" cy="65"/>
                            <a:chOff x="2806" y="3454"/>
                            <a:chExt cx="91" cy="65"/>
                          </a:xfrm>
                        </p:grpSpPr>
                        <p:sp>
                          <p:nvSpPr>
                            <p:cNvPr id="143579" name="Freeform 21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10" y="3454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80" name="Freeform 22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35" y="3513"/>
                              <a:ext cx="63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81" name="Freeform 2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06" y="3458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3620" name="Group 22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40" y="3523"/>
                            <a:ext cx="92" cy="65"/>
                            <a:chOff x="2840" y="3523"/>
                            <a:chExt cx="92" cy="65"/>
                          </a:xfrm>
                        </p:grpSpPr>
                        <p:sp>
                          <p:nvSpPr>
                            <p:cNvPr id="143583" name="Freeform 2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6" y="3524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84" name="Freeform 22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70" y="3583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3585" name="Freeform 22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1" y="3528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43586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436" y="3649"/>
                      <a:ext cx="28" cy="49"/>
                    </a:xfrm>
                    <a:custGeom>
                      <a:avLst/>
                      <a:gdLst>
                        <a:gd name="T0" fmla="*/ 14 w 28"/>
                        <a:gd name="T1" fmla="*/ 0 h 49"/>
                        <a:gd name="T2" fmla="*/ 25 w 28"/>
                        <a:gd name="T3" fmla="*/ 19 h 49"/>
                        <a:gd name="T4" fmla="*/ 27 w 28"/>
                        <a:gd name="T5" fmla="*/ 25 h 49"/>
                        <a:gd name="T6" fmla="*/ 26 w 28"/>
                        <a:gd name="T7" fmla="*/ 31 h 49"/>
                        <a:gd name="T8" fmla="*/ 25 w 28"/>
                        <a:gd name="T9" fmla="*/ 36 h 49"/>
                        <a:gd name="T10" fmla="*/ 22 w 28"/>
                        <a:gd name="T11" fmla="*/ 40 h 49"/>
                        <a:gd name="T12" fmla="*/ 18 w 28"/>
                        <a:gd name="T13" fmla="*/ 43 h 49"/>
                        <a:gd name="T14" fmla="*/ 13 w 28"/>
                        <a:gd name="T15" fmla="*/ 46 h 49"/>
                        <a:gd name="T16" fmla="*/ 7 w 28"/>
                        <a:gd name="T17" fmla="*/ 48 h 49"/>
                        <a:gd name="T18" fmla="*/ 0 w 28"/>
                        <a:gd name="T19" fmla="*/ 48 h 49"/>
                        <a:gd name="T20" fmla="*/ 4 w 28"/>
                        <a:gd name="T21" fmla="*/ 46 h 49"/>
                        <a:gd name="T22" fmla="*/ 9 w 28"/>
                        <a:gd name="T23" fmla="*/ 35 h 49"/>
                        <a:gd name="T24" fmla="*/ 10 w 28"/>
                        <a:gd name="T25" fmla="*/ 31 h 49"/>
                        <a:gd name="T26" fmla="*/ 10 w 28"/>
                        <a:gd name="T27" fmla="*/ 28 h 49"/>
                        <a:gd name="T28" fmla="*/ 11 w 28"/>
                        <a:gd name="T29" fmla="*/ 9 h 49"/>
                        <a:gd name="T30" fmla="*/ 14 w 28"/>
                        <a:gd name="T31" fmla="*/ 0 h 4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28" h="49">
                          <a:moveTo>
                            <a:pt x="14" y="0"/>
                          </a:moveTo>
                          <a:lnTo>
                            <a:pt x="25" y="19"/>
                          </a:lnTo>
                          <a:lnTo>
                            <a:pt x="27" y="25"/>
                          </a:lnTo>
                          <a:lnTo>
                            <a:pt x="26" y="31"/>
                          </a:lnTo>
                          <a:lnTo>
                            <a:pt x="25" y="36"/>
                          </a:lnTo>
                          <a:lnTo>
                            <a:pt x="22" y="40"/>
                          </a:lnTo>
                          <a:lnTo>
                            <a:pt x="18" y="43"/>
                          </a:lnTo>
                          <a:lnTo>
                            <a:pt x="13" y="46"/>
                          </a:lnTo>
                          <a:lnTo>
                            <a:pt x="7" y="48"/>
                          </a:lnTo>
                          <a:lnTo>
                            <a:pt x="0" y="48"/>
                          </a:lnTo>
                          <a:lnTo>
                            <a:pt x="4" y="46"/>
                          </a:lnTo>
                          <a:lnTo>
                            <a:pt x="9" y="35"/>
                          </a:lnTo>
                          <a:lnTo>
                            <a:pt x="10" y="31"/>
                          </a:lnTo>
                          <a:lnTo>
                            <a:pt x="10" y="28"/>
                          </a:lnTo>
                          <a:lnTo>
                            <a:pt x="11" y="9"/>
                          </a:lnTo>
                          <a:lnTo>
                            <a:pt x="14" y="0"/>
                          </a:lnTo>
                        </a:path>
                      </a:pathLst>
                    </a:custGeom>
                    <a:solidFill>
                      <a:srgbClr val="3F3F3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1" hangingPunct="1">
                        <a:defRPr/>
                      </a:pPr>
                      <a:endParaRPr lang="de-DE"/>
                    </a:p>
                  </p:txBody>
                </p:sp>
              </p:grpSp>
              <p:sp>
                <p:nvSpPr>
                  <p:cNvPr id="143587" name="Freeform 227"/>
                  <p:cNvSpPr>
                    <a:spLocks/>
                  </p:cNvSpPr>
                  <p:nvPr/>
                </p:nvSpPr>
                <p:spPr bwMode="auto">
                  <a:xfrm>
                    <a:off x="3142" y="3477"/>
                    <a:ext cx="27" cy="55"/>
                  </a:xfrm>
                  <a:custGeom>
                    <a:avLst/>
                    <a:gdLst>
                      <a:gd name="T0" fmla="*/ 26 w 27"/>
                      <a:gd name="T1" fmla="*/ 0 h 55"/>
                      <a:gd name="T2" fmla="*/ 12 w 27"/>
                      <a:gd name="T3" fmla="*/ 2 h 55"/>
                      <a:gd name="T4" fmla="*/ 6 w 27"/>
                      <a:gd name="T5" fmla="*/ 3 h 55"/>
                      <a:gd name="T6" fmla="*/ 3 w 27"/>
                      <a:gd name="T7" fmla="*/ 6 h 55"/>
                      <a:gd name="T8" fmla="*/ 1 w 27"/>
                      <a:gd name="T9" fmla="*/ 10 h 55"/>
                      <a:gd name="T10" fmla="*/ 0 w 27"/>
                      <a:gd name="T11" fmla="*/ 13 h 55"/>
                      <a:gd name="T12" fmla="*/ 1 w 27"/>
                      <a:gd name="T13" fmla="*/ 18 h 55"/>
                      <a:gd name="T14" fmla="*/ 17 w 27"/>
                      <a:gd name="T15" fmla="*/ 54 h 55"/>
                      <a:gd name="T16" fmla="*/ 26 w 27"/>
                      <a:gd name="T17" fmla="*/ 0 h 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" h="55">
                        <a:moveTo>
                          <a:pt x="26" y="0"/>
                        </a:moveTo>
                        <a:lnTo>
                          <a:pt x="12" y="2"/>
                        </a:lnTo>
                        <a:lnTo>
                          <a:pt x="6" y="3"/>
                        </a:lnTo>
                        <a:lnTo>
                          <a:pt x="3" y="6"/>
                        </a:lnTo>
                        <a:lnTo>
                          <a:pt x="1" y="10"/>
                        </a:lnTo>
                        <a:lnTo>
                          <a:pt x="0" y="13"/>
                        </a:lnTo>
                        <a:lnTo>
                          <a:pt x="1" y="18"/>
                        </a:lnTo>
                        <a:lnTo>
                          <a:pt x="17" y="54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5F5F5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3594" name="Group 228"/>
                <p:cNvGrpSpPr>
                  <a:grpSpLocks/>
                </p:cNvGrpSpPr>
                <p:nvPr/>
              </p:nvGrpSpPr>
              <p:grpSpPr bwMode="auto">
                <a:xfrm>
                  <a:off x="2897" y="2920"/>
                  <a:ext cx="567" cy="794"/>
                  <a:chOff x="2897" y="2920"/>
                  <a:chExt cx="567" cy="794"/>
                </a:xfrm>
              </p:grpSpPr>
              <p:sp>
                <p:nvSpPr>
                  <p:cNvPr id="143589" name="Freeform 229"/>
                  <p:cNvSpPr>
                    <a:spLocks/>
                  </p:cNvSpPr>
                  <p:nvPr/>
                </p:nvSpPr>
                <p:spPr bwMode="auto">
                  <a:xfrm>
                    <a:off x="3159" y="3464"/>
                    <a:ext cx="290" cy="250"/>
                  </a:xfrm>
                  <a:custGeom>
                    <a:avLst/>
                    <a:gdLst>
                      <a:gd name="T0" fmla="*/ 280 w 290"/>
                      <a:gd name="T1" fmla="*/ 233 h 250"/>
                      <a:gd name="T2" fmla="*/ 285 w 290"/>
                      <a:gd name="T3" fmla="*/ 223 h 250"/>
                      <a:gd name="T4" fmla="*/ 287 w 290"/>
                      <a:gd name="T5" fmla="*/ 216 h 250"/>
                      <a:gd name="T6" fmla="*/ 288 w 290"/>
                      <a:gd name="T7" fmla="*/ 208 h 250"/>
                      <a:gd name="T8" fmla="*/ 288 w 290"/>
                      <a:gd name="T9" fmla="*/ 201 h 250"/>
                      <a:gd name="T10" fmla="*/ 288 w 290"/>
                      <a:gd name="T11" fmla="*/ 192 h 250"/>
                      <a:gd name="T12" fmla="*/ 289 w 290"/>
                      <a:gd name="T13" fmla="*/ 186 h 250"/>
                      <a:gd name="T14" fmla="*/ 282 w 290"/>
                      <a:gd name="T15" fmla="*/ 196 h 250"/>
                      <a:gd name="T16" fmla="*/ 278 w 290"/>
                      <a:gd name="T17" fmla="*/ 201 h 250"/>
                      <a:gd name="T18" fmla="*/ 271 w 290"/>
                      <a:gd name="T19" fmla="*/ 206 h 250"/>
                      <a:gd name="T20" fmla="*/ 175 w 290"/>
                      <a:gd name="T21" fmla="*/ 215 h 250"/>
                      <a:gd name="T22" fmla="*/ 161 w 290"/>
                      <a:gd name="T23" fmla="*/ 215 h 250"/>
                      <a:gd name="T24" fmla="*/ 152 w 290"/>
                      <a:gd name="T25" fmla="*/ 214 h 250"/>
                      <a:gd name="T26" fmla="*/ 145 w 290"/>
                      <a:gd name="T27" fmla="*/ 213 h 250"/>
                      <a:gd name="T28" fmla="*/ 135 w 290"/>
                      <a:gd name="T29" fmla="*/ 210 h 250"/>
                      <a:gd name="T30" fmla="*/ 127 w 290"/>
                      <a:gd name="T31" fmla="*/ 206 h 250"/>
                      <a:gd name="T32" fmla="*/ 119 w 290"/>
                      <a:gd name="T33" fmla="*/ 202 h 250"/>
                      <a:gd name="T34" fmla="*/ 110 w 290"/>
                      <a:gd name="T35" fmla="*/ 196 h 250"/>
                      <a:gd name="T36" fmla="*/ 104 w 290"/>
                      <a:gd name="T37" fmla="*/ 188 h 250"/>
                      <a:gd name="T38" fmla="*/ 97 w 290"/>
                      <a:gd name="T39" fmla="*/ 178 h 250"/>
                      <a:gd name="T40" fmla="*/ 31 w 290"/>
                      <a:gd name="T41" fmla="*/ 0 h 250"/>
                      <a:gd name="T42" fmla="*/ 25 w 290"/>
                      <a:gd name="T43" fmla="*/ 1 h 250"/>
                      <a:gd name="T44" fmla="*/ 21 w 290"/>
                      <a:gd name="T45" fmla="*/ 4 h 250"/>
                      <a:gd name="T46" fmla="*/ 15 w 290"/>
                      <a:gd name="T47" fmla="*/ 8 h 250"/>
                      <a:gd name="T48" fmla="*/ 12 w 290"/>
                      <a:gd name="T49" fmla="*/ 12 h 250"/>
                      <a:gd name="T50" fmla="*/ 10 w 290"/>
                      <a:gd name="T51" fmla="*/ 17 h 250"/>
                      <a:gd name="T52" fmla="*/ 0 w 290"/>
                      <a:gd name="T53" fmla="*/ 64 h 250"/>
                      <a:gd name="T54" fmla="*/ 81 w 290"/>
                      <a:gd name="T55" fmla="*/ 243 h 250"/>
                      <a:gd name="T56" fmla="*/ 88 w 290"/>
                      <a:gd name="T57" fmla="*/ 247 h 250"/>
                      <a:gd name="T58" fmla="*/ 96 w 290"/>
                      <a:gd name="T59" fmla="*/ 249 h 250"/>
                      <a:gd name="T60" fmla="*/ 104 w 290"/>
                      <a:gd name="T61" fmla="*/ 249 h 250"/>
                      <a:gd name="T62" fmla="*/ 280 w 290"/>
                      <a:gd name="T63" fmla="*/ 233 h 2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90" h="250">
                        <a:moveTo>
                          <a:pt x="280" y="233"/>
                        </a:moveTo>
                        <a:lnTo>
                          <a:pt x="285" y="223"/>
                        </a:lnTo>
                        <a:lnTo>
                          <a:pt x="287" y="216"/>
                        </a:lnTo>
                        <a:lnTo>
                          <a:pt x="288" y="208"/>
                        </a:lnTo>
                        <a:lnTo>
                          <a:pt x="288" y="201"/>
                        </a:lnTo>
                        <a:lnTo>
                          <a:pt x="288" y="192"/>
                        </a:lnTo>
                        <a:lnTo>
                          <a:pt x="289" y="186"/>
                        </a:lnTo>
                        <a:lnTo>
                          <a:pt x="282" y="196"/>
                        </a:lnTo>
                        <a:lnTo>
                          <a:pt x="278" y="201"/>
                        </a:lnTo>
                        <a:lnTo>
                          <a:pt x="271" y="206"/>
                        </a:lnTo>
                        <a:lnTo>
                          <a:pt x="175" y="215"/>
                        </a:lnTo>
                        <a:lnTo>
                          <a:pt x="161" y="215"/>
                        </a:lnTo>
                        <a:lnTo>
                          <a:pt x="152" y="214"/>
                        </a:lnTo>
                        <a:lnTo>
                          <a:pt x="145" y="213"/>
                        </a:lnTo>
                        <a:lnTo>
                          <a:pt x="135" y="210"/>
                        </a:lnTo>
                        <a:lnTo>
                          <a:pt x="127" y="206"/>
                        </a:lnTo>
                        <a:lnTo>
                          <a:pt x="119" y="202"/>
                        </a:lnTo>
                        <a:lnTo>
                          <a:pt x="110" y="196"/>
                        </a:lnTo>
                        <a:lnTo>
                          <a:pt x="104" y="188"/>
                        </a:lnTo>
                        <a:lnTo>
                          <a:pt x="97" y="178"/>
                        </a:lnTo>
                        <a:lnTo>
                          <a:pt x="31" y="0"/>
                        </a:lnTo>
                        <a:lnTo>
                          <a:pt x="25" y="1"/>
                        </a:lnTo>
                        <a:lnTo>
                          <a:pt x="21" y="4"/>
                        </a:lnTo>
                        <a:lnTo>
                          <a:pt x="15" y="8"/>
                        </a:lnTo>
                        <a:lnTo>
                          <a:pt x="12" y="12"/>
                        </a:lnTo>
                        <a:lnTo>
                          <a:pt x="10" y="17"/>
                        </a:lnTo>
                        <a:lnTo>
                          <a:pt x="0" y="64"/>
                        </a:lnTo>
                        <a:lnTo>
                          <a:pt x="81" y="243"/>
                        </a:lnTo>
                        <a:lnTo>
                          <a:pt x="88" y="247"/>
                        </a:lnTo>
                        <a:lnTo>
                          <a:pt x="96" y="249"/>
                        </a:lnTo>
                        <a:lnTo>
                          <a:pt x="104" y="249"/>
                        </a:lnTo>
                        <a:lnTo>
                          <a:pt x="280" y="233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0" name="Freeform 230"/>
                  <p:cNvSpPr>
                    <a:spLocks/>
                  </p:cNvSpPr>
                  <p:nvPr/>
                </p:nvSpPr>
                <p:spPr bwMode="auto">
                  <a:xfrm>
                    <a:off x="2897" y="2921"/>
                    <a:ext cx="567" cy="759"/>
                  </a:xfrm>
                  <a:custGeom>
                    <a:avLst/>
                    <a:gdLst>
                      <a:gd name="T0" fmla="*/ 551 w 567"/>
                      <a:gd name="T1" fmla="*/ 730 h 759"/>
                      <a:gd name="T2" fmla="*/ 555 w 567"/>
                      <a:gd name="T3" fmla="*/ 717 h 759"/>
                      <a:gd name="T4" fmla="*/ 559 w 567"/>
                      <a:gd name="T5" fmla="*/ 704 h 759"/>
                      <a:gd name="T6" fmla="*/ 562 w 567"/>
                      <a:gd name="T7" fmla="*/ 691 h 759"/>
                      <a:gd name="T8" fmla="*/ 563 w 567"/>
                      <a:gd name="T9" fmla="*/ 677 h 759"/>
                      <a:gd name="T10" fmla="*/ 565 w 567"/>
                      <a:gd name="T11" fmla="*/ 660 h 759"/>
                      <a:gd name="T12" fmla="*/ 566 w 567"/>
                      <a:gd name="T13" fmla="*/ 639 h 759"/>
                      <a:gd name="T14" fmla="*/ 566 w 567"/>
                      <a:gd name="T15" fmla="*/ 625 h 759"/>
                      <a:gd name="T16" fmla="*/ 464 w 567"/>
                      <a:gd name="T17" fmla="*/ 626 h 759"/>
                      <a:gd name="T18" fmla="*/ 443 w 567"/>
                      <a:gd name="T19" fmla="*/ 562 h 759"/>
                      <a:gd name="T20" fmla="*/ 407 w 567"/>
                      <a:gd name="T21" fmla="*/ 476 h 759"/>
                      <a:gd name="T22" fmla="*/ 337 w 567"/>
                      <a:gd name="T23" fmla="*/ 317 h 759"/>
                      <a:gd name="T24" fmla="*/ 305 w 567"/>
                      <a:gd name="T25" fmla="*/ 253 h 759"/>
                      <a:gd name="T26" fmla="*/ 264 w 567"/>
                      <a:gd name="T27" fmla="*/ 189 h 759"/>
                      <a:gd name="T28" fmla="*/ 187 w 567"/>
                      <a:gd name="T29" fmla="*/ 99 h 759"/>
                      <a:gd name="T30" fmla="*/ 135 w 567"/>
                      <a:gd name="T31" fmla="*/ 42 h 759"/>
                      <a:gd name="T32" fmla="*/ 91 w 567"/>
                      <a:gd name="T33" fmla="*/ 0 h 759"/>
                      <a:gd name="T34" fmla="*/ 35 w 567"/>
                      <a:gd name="T35" fmla="*/ 35 h 759"/>
                      <a:gd name="T36" fmla="*/ 11 w 567"/>
                      <a:gd name="T37" fmla="*/ 49 h 759"/>
                      <a:gd name="T38" fmla="*/ 6 w 567"/>
                      <a:gd name="T39" fmla="*/ 52 h 759"/>
                      <a:gd name="T40" fmla="*/ 3 w 567"/>
                      <a:gd name="T41" fmla="*/ 56 h 759"/>
                      <a:gd name="T42" fmla="*/ 0 w 567"/>
                      <a:gd name="T43" fmla="*/ 62 h 759"/>
                      <a:gd name="T44" fmla="*/ 0 w 567"/>
                      <a:gd name="T45" fmla="*/ 69 h 759"/>
                      <a:gd name="T46" fmla="*/ 2 w 567"/>
                      <a:gd name="T47" fmla="*/ 76 h 759"/>
                      <a:gd name="T48" fmla="*/ 7 w 567"/>
                      <a:gd name="T49" fmla="*/ 83 h 759"/>
                      <a:gd name="T50" fmla="*/ 50 w 567"/>
                      <a:gd name="T51" fmla="*/ 121 h 759"/>
                      <a:gd name="T52" fmla="*/ 73 w 567"/>
                      <a:gd name="T53" fmla="*/ 147 h 759"/>
                      <a:gd name="T54" fmla="*/ 116 w 567"/>
                      <a:gd name="T55" fmla="*/ 193 h 759"/>
                      <a:gd name="T56" fmla="*/ 121 w 567"/>
                      <a:gd name="T57" fmla="*/ 196 h 759"/>
                      <a:gd name="T58" fmla="*/ 129 w 567"/>
                      <a:gd name="T59" fmla="*/ 196 h 759"/>
                      <a:gd name="T60" fmla="*/ 161 w 567"/>
                      <a:gd name="T61" fmla="*/ 194 h 759"/>
                      <a:gd name="T62" fmla="*/ 171 w 567"/>
                      <a:gd name="T63" fmla="*/ 192 h 759"/>
                      <a:gd name="T64" fmla="*/ 181 w 567"/>
                      <a:gd name="T65" fmla="*/ 193 h 759"/>
                      <a:gd name="T66" fmla="*/ 191 w 567"/>
                      <a:gd name="T67" fmla="*/ 195 h 759"/>
                      <a:gd name="T68" fmla="*/ 200 w 567"/>
                      <a:gd name="T69" fmla="*/ 200 h 759"/>
                      <a:gd name="T70" fmla="*/ 208 w 567"/>
                      <a:gd name="T71" fmla="*/ 206 h 759"/>
                      <a:gd name="T72" fmla="*/ 226 w 567"/>
                      <a:gd name="T73" fmla="*/ 228 h 759"/>
                      <a:gd name="T74" fmla="*/ 258 w 567"/>
                      <a:gd name="T75" fmla="*/ 286 h 759"/>
                      <a:gd name="T76" fmla="*/ 277 w 567"/>
                      <a:gd name="T77" fmla="*/ 325 h 759"/>
                      <a:gd name="T78" fmla="*/ 297 w 567"/>
                      <a:gd name="T79" fmla="*/ 369 h 759"/>
                      <a:gd name="T80" fmla="*/ 313 w 567"/>
                      <a:gd name="T81" fmla="*/ 405 h 759"/>
                      <a:gd name="T82" fmla="*/ 326 w 567"/>
                      <a:gd name="T83" fmla="*/ 438 h 759"/>
                      <a:gd name="T84" fmla="*/ 293 w 567"/>
                      <a:gd name="T85" fmla="*/ 541 h 759"/>
                      <a:gd name="T86" fmla="*/ 360 w 567"/>
                      <a:gd name="T87" fmla="*/ 720 h 759"/>
                      <a:gd name="T88" fmla="*/ 366 w 567"/>
                      <a:gd name="T89" fmla="*/ 732 h 759"/>
                      <a:gd name="T90" fmla="*/ 376 w 567"/>
                      <a:gd name="T91" fmla="*/ 742 h 759"/>
                      <a:gd name="T92" fmla="*/ 396 w 567"/>
                      <a:gd name="T93" fmla="*/ 753 h 759"/>
                      <a:gd name="T94" fmla="*/ 414 w 567"/>
                      <a:gd name="T95" fmla="*/ 757 h 759"/>
                      <a:gd name="T96" fmla="*/ 438 w 567"/>
                      <a:gd name="T97" fmla="*/ 758 h 759"/>
                      <a:gd name="T98" fmla="*/ 535 w 567"/>
                      <a:gd name="T99" fmla="*/ 748 h 759"/>
                      <a:gd name="T100" fmla="*/ 541 w 567"/>
                      <a:gd name="T101" fmla="*/ 742 h 759"/>
                      <a:gd name="T102" fmla="*/ 546 w 567"/>
                      <a:gd name="T103" fmla="*/ 736 h 759"/>
                      <a:gd name="T104" fmla="*/ 551 w 567"/>
                      <a:gd name="T105" fmla="*/ 730 h 7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567" h="759">
                        <a:moveTo>
                          <a:pt x="551" y="730"/>
                        </a:moveTo>
                        <a:lnTo>
                          <a:pt x="555" y="717"/>
                        </a:lnTo>
                        <a:lnTo>
                          <a:pt x="559" y="704"/>
                        </a:lnTo>
                        <a:lnTo>
                          <a:pt x="562" y="691"/>
                        </a:lnTo>
                        <a:lnTo>
                          <a:pt x="563" y="677"/>
                        </a:lnTo>
                        <a:lnTo>
                          <a:pt x="565" y="660"/>
                        </a:lnTo>
                        <a:lnTo>
                          <a:pt x="566" y="639"/>
                        </a:lnTo>
                        <a:lnTo>
                          <a:pt x="566" y="625"/>
                        </a:lnTo>
                        <a:lnTo>
                          <a:pt x="464" y="626"/>
                        </a:lnTo>
                        <a:lnTo>
                          <a:pt x="443" y="562"/>
                        </a:lnTo>
                        <a:lnTo>
                          <a:pt x="407" y="476"/>
                        </a:lnTo>
                        <a:lnTo>
                          <a:pt x="337" y="317"/>
                        </a:lnTo>
                        <a:lnTo>
                          <a:pt x="305" y="253"/>
                        </a:lnTo>
                        <a:lnTo>
                          <a:pt x="264" y="189"/>
                        </a:lnTo>
                        <a:lnTo>
                          <a:pt x="187" y="99"/>
                        </a:lnTo>
                        <a:lnTo>
                          <a:pt x="135" y="42"/>
                        </a:lnTo>
                        <a:lnTo>
                          <a:pt x="91" y="0"/>
                        </a:lnTo>
                        <a:lnTo>
                          <a:pt x="35" y="35"/>
                        </a:lnTo>
                        <a:lnTo>
                          <a:pt x="11" y="49"/>
                        </a:lnTo>
                        <a:lnTo>
                          <a:pt x="6" y="52"/>
                        </a:lnTo>
                        <a:lnTo>
                          <a:pt x="3" y="56"/>
                        </a:lnTo>
                        <a:lnTo>
                          <a:pt x="0" y="62"/>
                        </a:lnTo>
                        <a:lnTo>
                          <a:pt x="0" y="69"/>
                        </a:lnTo>
                        <a:lnTo>
                          <a:pt x="2" y="76"/>
                        </a:lnTo>
                        <a:lnTo>
                          <a:pt x="7" y="83"/>
                        </a:lnTo>
                        <a:lnTo>
                          <a:pt x="50" y="121"/>
                        </a:lnTo>
                        <a:lnTo>
                          <a:pt x="73" y="147"/>
                        </a:lnTo>
                        <a:lnTo>
                          <a:pt x="116" y="193"/>
                        </a:lnTo>
                        <a:lnTo>
                          <a:pt x="121" y="196"/>
                        </a:lnTo>
                        <a:lnTo>
                          <a:pt x="129" y="196"/>
                        </a:lnTo>
                        <a:lnTo>
                          <a:pt x="161" y="194"/>
                        </a:lnTo>
                        <a:lnTo>
                          <a:pt x="171" y="192"/>
                        </a:lnTo>
                        <a:lnTo>
                          <a:pt x="181" y="193"/>
                        </a:lnTo>
                        <a:lnTo>
                          <a:pt x="191" y="195"/>
                        </a:lnTo>
                        <a:lnTo>
                          <a:pt x="200" y="200"/>
                        </a:lnTo>
                        <a:lnTo>
                          <a:pt x="208" y="206"/>
                        </a:lnTo>
                        <a:lnTo>
                          <a:pt x="226" y="228"/>
                        </a:lnTo>
                        <a:lnTo>
                          <a:pt x="258" y="286"/>
                        </a:lnTo>
                        <a:lnTo>
                          <a:pt x="277" y="325"/>
                        </a:lnTo>
                        <a:lnTo>
                          <a:pt x="297" y="369"/>
                        </a:lnTo>
                        <a:lnTo>
                          <a:pt x="313" y="405"/>
                        </a:lnTo>
                        <a:lnTo>
                          <a:pt x="326" y="438"/>
                        </a:lnTo>
                        <a:lnTo>
                          <a:pt x="293" y="541"/>
                        </a:lnTo>
                        <a:lnTo>
                          <a:pt x="360" y="720"/>
                        </a:lnTo>
                        <a:lnTo>
                          <a:pt x="366" y="732"/>
                        </a:lnTo>
                        <a:lnTo>
                          <a:pt x="376" y="742"/>
                        </a:lnTo>
                        <a:lnTo>
                          <a:pt x="396" y="753"/>
                        </a:lnTo>
                        <a:lnTo>
                          <a:pt x="414" y="757"/>
                        </a:lnTo>
                        <a:lnTo>
                          <a:pt x="438" y="758"/>
                        </a:lnTo>
                        <a:lnTo>
                          <a:pt x="535" y="748"/>
                        </a:lnTo>
                        <a:lnTo>
                          <a:pt x="541" y="742"/>
                        </a:lnTo>
                        <a:lnTo>
                          <a:pt x="546" y="736"/>
                        </a:lnTo>
                        <a:lnTo>
                          <a:pt x="551" y="730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1" name="Freeform 231"/>
                  <p:cNvSpPr>
                    <a:spLocks/>
                  </p:cNvSpPr>
                  <p:nvPr/>
                </p:nvSpPr>
                <p:spPr bwMode="auto">
                  <a:xfrm>
                    <a:off x="2905" y="3005"/>
                    <a:ext cx="320" cy="374"/>
                  </a:xfrm>
                  <a:custGeom>
                    <a:avLst/>
                    <a:gdLst>
                      <a:gd name="T0" fmla="*/ 318 w 319"/>
                      <a:gd name="T1" fmla="*/ 354 h 374"/>
                      <a:gd name="T2" fmla="*/ 305 w 319"/>
                      <a:gd name="T3" fmla="*/ 320 h 374"/>
                      <a:gd name="T4" fmla="*/ 285 w 319"/>
                      <a:gd name="T5" fmla="*/ 276 h 374"/>
                      <a:gd name="T6" fmla="*/ 259 w 319"/>
                      <a:gd name="T7" fmla="*/ 221 h 374"/>
                      <a:gd name="T8" fmla="*/ 250 w 319"/>
                      <a:gd name="T9" fmla="*/ 200 h 374"/>
                      <a:gd name="T10" fmla="*/ 217 w 319"/>
                      <a:gd name="T11" fmla="*/ 144 h 374"/>
                      <a:gd name="T12" fmla="*/ 200 w 319"/>
                      <a:gd name="T13" fmla="*/ 122 h 374"/>
                      <a:gd name="T14" fmla="*/ 189 w 319"/>
                      <a:gd name="T15" fmla="*/ 114 h 374"/>
                      <a:gd name="T16" fmla="*/ 182 w 319"/>
                      <a:gd name="T17" fmla="*/ 111 h 374"/>
                      <a:gd name="T18" fmla="*/ 175 w 319"/>
                      <a:gd name="T19" fmla="*/ 109 h 374"/>
                      <a:gd name="T20" fmla="*/ 165 w 319"/>
                      <a:gd name="T21" fmla="*/ 108 h 374"/>
                      <a:gd name="T22" fmla="*/ 133 w 319"/>
                      <a:gd name="T23" fmla="*/ 111 h 374"/>
                      <a:gd name="T24" fmla="*/ 121 w 319"/>
                      <a:gd name="T25" fmla="*/ 112 h 374"/>
                      <a:gd name="T26" fmla="*/ 114 w 319"/>
                      <a:gd name="T27" fmla="*/ 112 h 374"/>
                      <a:gd name="T28" fmla="*/ 111 w 319"/>
                      <a:gd name="T29" fmla="*/ 111 h 374"/>
                      <a:gd name="T30" fmla="*/ 107 w 319"/>
                      <a:gd name="T31" fmla="*/ 108 h 374"/>
                      <a:gd name="T32" fmla="*/ 72 w 319"/>
                      <a:gd name="T33" fmla="*/ 71 h 374"/>
                      <a:gd name="T34" fmla="*/ 43 w 319"/>
                      <a:gd name="T35" fmla="*/ 37 h 374"/>
                      <a:gd name="T36" fmla="*/ 0 w 319"/>
                      <a:gd name="T37" fmla="*/ 0 h 374"/>
                      <a:gd name="T38" fmla="*/ 78 w 319"/>
                      <a:gd name="T39" fmla="*/ 135 h 374"/>
                      <a:gd name="T40" fmla="*/ 81 w 319"/>
                      <a:gd name="T41" fmla="*/ 139 h 374"/>
                      <a:gd name="T42" fmla="*/ 85 w 319"/>
                      <a:gd name="T43" fmla="*/ 143 h 374"/>
                      <a:gd name="T44" fmla="*/ 90 w 319"/>
                      <a:gd name="T45" fmla="*/ 146 h 374"/>
                      <a:gd name="T46" fmla="*/ 103 w 319"/>
                      <a:gd name="T47" fmla="*/ 147 h 374"/>
                      <a:gd name="T48" fmla="*/ 123 w 319"/>
                      <a:gd name="T49" fmla="*/ 150 h 374"/>
                      <a:gd name="T50" fmla="*/ 140 w 319"/>
                      <a:gd name="T51" fmla="*/ 151 h 374"/>
                      <a:gd name="T52" fmla="*/ 158 w 319"/>
                      <a:gd name="T53" fmla="*/ 151 h 374"/>
                      <a:gd name="T54" fmla="*/ 171 w 319"/>
                      <a:gd name="T55" fmla="*/ 151 h 374"/>
                      <a:gd name="T56" fmla="*/ 182 w 319"/>
                      <a:gd name="T57" fmla="*/ 150 h 374"/>
                      <a:gd name="T58" fmla="*/ 196 w 319"/>
                      <a:gd name="T59" fmla="*/ 149 h 374"/>
                      <a:gd name="T60" fmla="*/ 202 w 319"/>
                      <a:gd name="T61" fmla="*/ 152 h 374"/>
                      <a:gd name="T62" fmla="*/ 205 w 319"/>
                      <a:gd name="T63" fmla="*/ 157 h 374"/>
                      <a:gd name="T64" fmla="*/ 208 w 319"/>
                      <a:gd name="T65" fmla="*/ 162 h 374"/>
                      <a:gd name="T66" fmla="*/ 233 w 319"/>
                      <a:gd name="T67" fmla="*/ 210 h 374"/>
                      <a:gd name="T68" fmla="*/ 261 w 319"/>
                      <a:gd name="T69" fmla="*/ 264 h 374"/>
                      <a:gd name="T70" fmla="*/ 280 w 319"/>
                      <a:gd name="T71" fmla="*/ 304 h 374"/>
                      <a:gd name="T72" fmla="*/ 312 w 319"/>
                      <a:gd name="T73" fmla="*/ 373 h 374"/>
                      <a:gd name="T74" fmla="*/ 318 w 319"/>
                      <a:gd name="T75" fmla="*/ 354 h 3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319" h="374">
                        <a:moveTo>
                          <a:pt x="318" y="354"/>
                        </a:moveTo>
                        <a:lnTo>
                          <a:pt x="305" y="320"/>
                        </a:lnTo>
                        <a:lnTo>
                          <a:pt x="285" y="276"/>
                        </a:lnTo>
                        <a:lnTo>
                          <a:pt x="259" y="221"/>
                        </a:lnTo>
                        <a:lnTo>
                          <a:pt x="250" y="200"/>
                        </a:lnTo>
                        <a:lnTo>
                          <a:pt x="217" y="144"/>
                        </a:lnTo>
                        <a:lnTo>
                          <a:pt x="200" y="122"/>
                        </a:lnTo>
                        <a:lnTo>
                          <a:pt x="189" y="114"/>
                        </a:lnTo>
                        <a:lnTo>
                          <a:pt x="182" y="111"/>
                        </a:lnTo>
                        <a:lnTo>
                          <a:pt x="175" y="109"/>
                        </a:lnTo>
                        <a:lnTo>
                          <a:pt x="165" y="108"/>
                        </a:lnTo>
                        <a:lnTo>
                          <a:pt x="133" y="111"/>
                        </a:lnTo>
                        <a:lnTo>
                          <a:pt x="121" y="112"/>
                        </a:lnTo>
                        <a:lnTo>
                          <a:pt x="114" y="112"/>
                        </a:lnTo>
                        <a:lnTo>
                          <a:pt x="111" y="111"/>
                        </a:lnTo>
                        <a:lnTo>
                          <a:pt x="107" y="108"/>
                        </a:lnTo>
                        <a:lnTo>
                          <a:pt x="72" y="71"/>
                        </a:lnTo>
                        <a:lnTo>
                          <a:pt x="43" y="37"/>
                        </a:lnTo>
                        <a:lnTo>
                          <a:pt x="0" y="0"/>
                        </a:lnTo>
                        <a:lnTo>
                          <a:pt x="78" y="135"/>
                        </a:lnTo>
                        <a:lnTo>
                          <a:pt x="81" y="139"/>
                        </a:lnTo>
                        <a:lnTo>
                          <a:pt x="85" y="143"/>
                        </a:lnTo>
                        <a:lnTo>
                          <a:pt x="90" y="146"/>
                        </a:lnTo>
                        <a:lnTo>
                          <a:pt x="103" y="147"/>
                        </a:lnTo>
                        <a:lnTo>
                          <a:pt x="123" y="150"/>
                        </a:lnTo>
                        <a:lnTo>
                          <a:pt x="140" y="151"/>
                        </a:lnTo>
                        <a:lnTo>
                          <a:pt x="158" y="151"/>
                        </a:lnTo>
                        <a:lnTo>
                          <a:pt x="171" y="151"/>
                        </a:lnTo>
                        <a:lnTo>
                          <a:pt x="182" y="150"/>
                        </a:lnTo>
                        <a:lnTo>
                          <a:pt x="196" y="149"/>
                        </a:lnTo>
                        <a:lnTo>
                          <a:pt x="202" y="152"/>
                        </a:lnTo>
                        <a:lnTo>
                          <a:pt x="205" y="157"/>
                        </a:lnTo>
                        <a:lnTo>
                          <a:pt x="208" y="162"/>
                        </a:lnTo>
                        <a:lnTo>
                          <a:pt x="233" y="210"/>
                        </a:lnTo>
                        <a:lnTo>
                          <a:pt x="261" y="264"/>
                        </a:lnTo>
                        <a:lnTo>
                          <a:pt x="280" y="304"/>
                        </a:lnTo>
                        <a:lnTo>
                          <a:pt x="312" y="373"/>
                        </a:lnTo>
                        <a:lnTo>
                          <a:pt x="318" y="354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2" name="Freeform 232"/>
                  <p:cNvSpPr>
                    <a:spLocks/>
                  </p:cNvSpPr>
                  <p:nvPr/>
                </p:nvSpPr>
                <p:spPr bwMode="auto">
                  <a:xfrm>
                    <a:off x="2987" y="2920"/>
                    <a:ext cx="477" cy="627"/>
                  </a:xfrm>
                  <a:custGeom>
                    <a:avLst/>
                    <a:gdLst>
                      <a:gd name="T0" fmla="*/ 476 w 477"/>
                      <a:gd name="T1" fmla="*/ 626 h 627"/>
                      <a:gd name="T2" fmla="*/ 474 w 477"/>
                      <a:gd name="T3" fmla="*/ 607 h 627"/>
                      <a:gd name="T4" fmla="*/ 469 w 477"/>
                      <a:gd name="T5" fmla="*/ 590 h 627"/>
                      <a:gd name="T6" fmla="*/ 465 w 477"/>
                      <a:gd name="T7" fmla="*/ 575 h 627"/>
                      <a:gd name="T8" fmla="*/ 459 w 477"/>
                      <a:gd name="T9" fmla="*/ 558 h 627"/>
                      <a:gd name="T10" fmla="*/ 442 w 477"/>
                      <a:gd name="T11" fmla="*/ 513 h 627"/>
                      <a:gd name="T12" fmla="*/ 427 w 477"/>
                      <a:gd name="T13" fmla="*/ 478 h 627"/>
                      <a:gd name="T14" fmla="*/ 401 w 477"/>
                      <a:gd name="T15" fmla="*/ 420 h 627"/>
                      <a:gd name="T16" fmla="*/ 370 w 477"/>
                      <a:gd name="T17" fmla="*/ 359 h 627"/>
                      <a:gd name="T18" fmla="*/ 337 w 477"/>
                      <a:gd name="T19" fmla="*/ 292 h 627"/>
                      <a:gd name="T20" fmla="*/ 289 w 477"/>
                      <a:gd name="T21" fmla="*/ 213 h 627"/>
                      <a:gd name="T22" fmla="*/ 275 w 477"/>
                      <a:gd name="T23" fmla="*/ 192 h 627"/>
                      <a:gd name="T24" fmla="*/ 258 w 477"/>
                      <a:gd name="T25" fmla="*/ 167 h 627"/>
                      <a:gd name="T26" fmla="*/ 234 w 477"/>
                      <a:gd name="T27" fmla="*/ 133 h 627"/>
                      <a:gd name="T28" fmla="*/ 209 w 477"/>
                      <a:gd name="T29" fmla="*/ 105 h 627"/>
                      <a:gd name="T30" fmla="*/ 179 w 477"/>
                      <a:gd name="T31" fmla="*/ 72 h 627"/>
                      <a:gd name="T32" fmla="*/ 109 w 477"/>
                      <a:gd name="T33" fmla="*/ 1 h 627"/>
                      <a:gd name="T34" fmla="*/ 0 w 477"/>
                      <a:gd name="T35" fmla="*/ 0 h 627"/>
                      <a:gd name="T36" fmla="*/ 45 w 477"/>
                      <a:gd name="T37" fmla="*/ 43 h 627"/>
                      <a:gd name="T38" fmla="*/ 77 w 477"/>
                      <a:gd name="T39" fmla="*/ 78 h 627"/>
                      <a:gd name="T40" fmla="*/ 140 w 477"/>
                      <a:gd name="T41" fmla="*/ 149 h 627"/>
                      <a:gd name="T42" fmla="*/ 174 w 477"/>
                      <a:gd name="T43" fmla="*/ 189 h 627"/>
                      <a:gd name="T44" fmla="*/ 214 w 477"/>
                      <a:gd name="T45" fmla="*/ 253 h 627"/>
                      <a:gd name="T46" fmla="*/ 250 w 477"/>
                      <a:gd name="T47" fmla="*/ 321 h 627"/>
                      <a:gd name="T48" fmla="*/ 318 w 477"/>
                      <a:gd name="T49" fmla="*/ 477 h 627"/>
                      <a:gd name="T50" fmla="*/ 352 w 477"/>
                      <a:gd name="T51" fmla="*/ 559 h 627"/>
                      <a:gd name="T52" fmla="*/ 374 w 477"/>
                      <a:gd name="T53" fmla="*/ 626 h 627"/>
                      <a:gd name="T54" fmla="*/ 476 w 477"/>
                      <a:gd name="T55" fmla="*/ 626 h 6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77" h="627">
                        <a:moveTo>
                          <a:pt x="476" y="626"/>
                        </a:moveTo>
                        <a:lnTo>
                          <a:pt x="474" y="607"/>
                        </a:lnTo>
                        <a:lnTo>
                          <a:pt x="469" y="590"/>
                        </a:lnTo>
                        <a:lnTo>
                          <a:pt x="465" y="575"/>
                        </a:lnTo>
                        <a:lnTo>
                          <a:pt x="459" y="558"/>
                        </a:lnTo>
                        <a:lnTo>
                          <a:pt x="442" y="513"/>
                        </a:lnTo>
                        <a:lnTo>
                          <a:pt x="427" y="478"/>
                        </a:lnTo>
                        <a:lnTo>
                          <a:pt x="401" y="420"/>
                        </a:lnTo>
                        <a:lnTo>
                          <a:pt x="370" y="359"/>
                        </a:lnTo>
                        <a:lnTo>
                          <a:pt x="337" y="292"/>
                        </a:lnTo>
                        <a:lnTo>
                          <a:pt x="289" y="213"/>
                        </a:lnTo>
                        <a:lnTo>
                          <a:pt x="275" y="192"/>
                        </a:lnTo>
                        <a:lnTo>
                          <a:pt x="258" y="167"/>
                        </a:lnTo>
                        <a:lnTo>
                          <a:pt x="234" y="133"/>
                        </a:lnTo>
                        <a:lnTo>
                          <a:pt x="209" y="105"/>
                        </a:lnTo>
                        <a:lnTo>
                          <a:pt x="179" y="72"/>
                        </a:lnTo>
                        <a:lnTo>
                          <a:pt x="109" y="1"/>
                        </a:lnTo>
                        <a:lnTo>
                          <a:pt x="0" y="0"/>
                        </a:lnTo>
                        <a:lnTo>
                          <a:pt x="45" y="43"/>
                        </a:lnTo>
                        <a:lnTo>
                          <a:pt x="77" y="78"/>
                        </a:lnTo>
                        <a:lnTo>
                          <a:pt x="140" y="149"/>
                        </a:lnTo>
                        <a:lnTo>
                          <a:pt x="174" y="189"/>
                        </a:lnTo>
                        <a:lnTo>
                          <a:pt x="214" y="253"/>
                        </a:lnTo>
                        <a:lnTo>
                          <a:pt x="250" y="321"/>
                        </a:lnTo>
                        <a:lnTo>
                          <a:pt x="318" y="477"/>
                        </a:lnTo>
                        <a:lnTo>
                          <a:pt x="352" y="559"/>
                        </a:lnTo>
                        <a:lnTo>
                          <a:pt x="374" y="626"/>
                        </a:lnTo>
                        <a:lnTo>
                          <a:pt x="476" y="626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3595" name="Group 233"/>
                <p:cNvGrpSpPr>
                  <a:grpSpLocks/>
                </p:cNvGrpSpPr>
                <p:nvPr/>
              </p:nvGrpSpPr>
              <p:grpSpPr bwMode="auto">
                <a:xfrm>
                  <a:off x="3058" y="3249"/>
                  <a:ext cx="157" cy="136"/>
                  <a:chOff x="3058" y="3249"/>
                  <a:chExt cx="157" cy="136"/>
                </a:xfrm>
              </p:grpSpPr>
              <p:sp>
                <p:nvSpPr>
                  <p:cNvPr id="143594" name="Freeform 234"/>
                  <p:cNvSpPr>
                    <a:spLocks/>
                  </p:cNvSpPr>
                  <p:nvPr/>
                </p:nvSpPr>
                <p:spPr bwMode="auto">
                  <a:xfrm>
                    <a:off x="3058" y="3249"/>
                    <a:ext cx="99" cy="5"/>
                  </a:xfrm>
                  <a:custGeom>
                    <a:avLst/>
                    <a:gdLst>
                      <a:gd name="T0" fmla="*/ 99 w 100"/>
                      <a:gd name="T1" fmla="*/ 0 h 5"/>
                      <a:gd name="T2" fmla="*/ 0 w 100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0" h="5">
                        <a:moveTo>
                          <a:pt x="99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5" name="Freeform 235"/>
                  <p:cNvSpPr>
                    <a:spLocks/>
                  </p:cNvSpPr>
                  <p:nvPr/>
                </p:nvSpPr>
                <p:spPr bwMode="auto">
                  <a:xfrm>
                    <a:off x="3069" y="3269"/>
                    <a:ext cx="97" cy="6"/>
                  </a:xfrm>
                  <a:custGeom>
                    <a:avLst/>
                    <a:gdLst>
                      <a:gd name="T0" fmla="*/ 96 w 97"/>
                      <a:gd name="T1" fmla="*/ 0 h 6"/>
                      <a:gd name="T2" fmla="*/ 0 w 97"/>
                      <a:gd name="T3" fmla="*/ 5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7" h="6">
                        <a:moveTo>
                          <a:pt x="96" y="0"/>
                        </a:moveTo>
                        <a:lnTo>
                          <a:pt x="0" y="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6" name="Freeform 236"/>
                  <p:cNvSpPr>
                    <a:spLocks/>
                  </p:cNvSpPr>
                  <p:nvPr/>
                </p:nvSpPr>
                <p:spPr bwMode="auto">
                  <a:xfrm>
                    <a:off x="3081" y="3290"/>
                    <a:ext cx="95" cy="7"/>
                  </a:xfrm>
                  <a:custGeom>
                    <a:avLst/>
                    <a:gdLst>
                      <a:gd name="T0" fmla="*/ 94 w 95"/>
                      <a:gd name="T1" fmla="*/ 0 h 7"/>
                      <a:gd name="T2" fmla="*/ 0 w 95"/>
                      <a:gd name="T3" fmla="*/ 6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5" h="7">
                        <a:moveTo>
                          <a:pt x="94" y="0"/>
                        </a:moveTo>
                        <a:lnTo>
                          <a:pt x="0" y="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7" name="Freeform 237"/>
                  <p:cNvSpPr>
                    <a:spLocks/>
                  </p:cNvSpPr>
                  <p:nvPr/>
                </p:nvSpPr>
                <p:spPr bwMode="auto">
                  <a:xfrm>
                    <a:off x="3093" y="3312"/>
                    <a:ext cx="94" cy="7"/>
                  </a:xfrm>
                  <a:custGeom>
                    <a:avLst/>
                    <a:gdLst>
                      <a:gd name="T0" fmla="*/ 93 w 94"/>
                      <a:gd name="T1" fmla="*/ 0 h 6"/>
                      <a:gd name="T2" fmla="*/ 0 w 94"/>
                      <a:gd name="T3" fmla="*/ 5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4" h="6">
                        <a:moveTo>
                          <a:pt x="93" y="0"/>
                        </a:moveTo>
                        <a:lnTo>
                          <a:pt x="0" y="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8" name="Freeform 238"/>
                  <p:cNvSpPr>
                    <a:spLocks/>
                  </p:cNvSpPr>
                  <p:nvPr/>
                </p:nvSpPr>
                <p:spPr bwMode="auto">
                  <a:xfrm>
                    <a:off x="3104" y="3333"/>
                    <a:ext cx="91" cy="7"/>
                  </a:xfrm>
                  <a:custGeom>
                    <a:avLst/>
                    <a:gdLst>
                      <a:gd name="T0" fmla="*/ 90 w 91"/>
                      <a:gd name="T1" fmla="*/ 0 h 7"/>
                      <a:gd name="T2" fmla="*/ 0 w 91"/>
                      <a:gd name="T3" fmla="*/ 6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1" h="7">
                        <a:moveTo>
                          <a:pt x="90" y="0"/>
                        </a:moveTo>
                        <a:lnTo>
                          <a:pt x="0" y="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599" name="Freeform 239"/>
                  <p:cNvSpPr>
                    <a:spLocks/>
                  </p:cNvSpPr>
                  <p:nvPr/>
                </p:nvSpPr>
                <p:spPr bwMode="auto">
                  <a:xfrm>
                    <a:off x="3115" y="3354"/>
                    <a:ext cx="90" cy="9"/>
                  </a:xfrm>
                  <a:custGeom>
                    <a:avLst/>
                    <a:gdLst>
                      <a:gd name="T0" fmla="*/ 89 w 90"/>
                      <a:gd name="T1" fmla="*/ 0 h 9"/>
                      <a:gd name="T2" fmla="*/ 0 w 90"/>
                      <a:gd name="T3" fmla="*/ 8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0" h="9">
                        <a:moveTo>
                          <a:pt x="89" y="0"/>
                        </a:moveTo>
                        <a:lnTo>
                          <a:pt x="0" y="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00" name="Freeform 240"/>
                  <p:cNvSpPr>
                    <a:spLocks/>
                  </p:cNvSpPr>
                  <p:nvPr/>
                </p:nvSpPr>
                <p:spPr bwMode="auto">
                  <a:xfrm>
                    <a:off x="3127" y="3376"/>
                    <a:ext cx="88" cy="9"/>
                  </a:xfrm>
                  <a:custGeom>
                    <a:avLst/>
                    <a:gdLst>
                      <a:gd name="T0" fmla="*/ 87 w 88"/>
                      <a:gd name="T1" fmla="*/ 0 h 9"/>
                      <a:gd name="T2" fmla="*/ 0 w 88"/>
                      <a:gd name="T3" fmla="*/ 8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8" h="9">
                        <a:moveTo>
                          <a:pt x="87" y="0"/>
                        </a:moveTo>
                        <a:lnTo>
                          <a:pt x="0" y="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3590" name="Group 241"/>
              <p:cNvGrpSpPr>
                <a:grpSpLocks/>
              </p:cNvGrpSpPr>
              <p:nvPr/>
            </p:nvGrpSpPr>
            <p:grpSpPr bwMode="auto">
              <a:xfrm>
                <a:off x="3383" y="3585"/>
                <a:ext cx="45" cy="29"/>
                <a:chOff x="3383" y="3585"/>
                <a:chExt cx="45" cy="29"/>
              </a:xfrm>
            </p:grpSpPr>
            <p:sp>
              <p:nvSpPr>
                <p:cNvPr id="143602" name="Freeform 242"/>
                <p:cNvSpPr>
                  <a:spLocks/>
                </p:cNvSpPr>
                <p:nvPr/>
              </p:nvSpPr>
              <p:spPr bwMode="auto">
                <a:xfrm>
                  <a:off x="3383" y="3585"/>
                  <a:ext cx="45" cy="29"/>
                </a:xfrm>
                <a:custGeom>
                  <a:avLst/>
                  <a:gdLst>
                    <a:gd name="T0" fmla="*/ 44 w 45"/>
                    <a:gd name="T1" fmla="*/ 0 h 29"/>
                    <a:gd name="T2" fmla="*/ 6 w 45"/>
                    <a:gd name="T3" fmla="*/ 0 h 29"/>
                    <a:gd name="T4" fmla="*/ 0 w 45"/>
                    <a:gd name="T5" fmla="*/ 28 h 29"/>
                    <a:gd name="T6" fmla="*/ 38 w 45"/>
                    <a:gd name="T7" fmla="*/ 26 h 29"/>
                    <a:gd name="T8" fmla="*/ 44 w 45"/>
                    <a:gd name="T9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29">
                      <a:moveTo>
                        <a:pt x="44" y="0"/>
                      </a:moveTo>
                      <a:lnTo>
                        <a:pt x="6" y="0"/>
                      </a:lnTo>
                      <a:lnTo>
                        <a:pt x="0" y="28"/>
                      </a:lnTo>
                      <a:lnTo>
                        <a:pt x="38" y="26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3603" name="Freeform 243"/>
                <p:cNvSpPr>
                  <a:spLocks/>
                </p:cNvSpPr>
                <p:nvPr/>
              </p:nvSpPr>
              <p:spPr bwMode="auto">
                <a:xfrm>
                  <a:off x="3384" y="3593"/>
                  <a:ext cx="39" cy="16"/>
                </a:xfrm>
                <a:custGeom>
                  <a:avLst/>
                  <a:gdLst>
                    <a:gd name="T0" fmla="*/ 37 w 38"/>
                    <a:gd name="T1" fmla="*/ 1 h 16"/>
                    <a:gd name="T2" fmla="*/ 34 w 38"/>
                    <a:gd name="T3" fmla="*/ 14 h 16"/>
                    <a:gd name="T4" fmla="*/ 0 w 38"/>
                    <a:gd name="T5" fmla="*/ 15 h 16"/>
                    <a:gd name="T6" fmla="*/ 4 w 38"/>
                    <a:gd name="T7" fmla="*/ 0 h 16"/>
                    <a:gd name="T8" fmla="*/ 37 w 38"/>
                    <a:gd name="T9" fmla="*/ 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16">
                      <a:moveTo>
                        <a:pt x="37" y="1"/>
                      </a:moveTo>
                      <a:lnTo>
                        <a:pt x="34" y="14"/>
                      </a:lnTo>
                      <a:lnTo>
                        <a:pt x="0" y="15"/>
                      </a:lnTo>
                      <a:lnTo>
                        <a:pt x="4" y="0"/>
                      </a:lnTo>
                      <a:lnTo>
                        <a:pt x="37" y="1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3568" name="Group 244"/>
            <p:cNvGrpSpPr>
              <a:grpSpLocks/>
            </p:cNvGrpSpPr>
            <p:nvPr/>
          </p:nvGrpSpPr>
          <p:grpSpPr bwMode="auto">
            <a:xfrm>
              <a:off x="3375" y="3594"/>
              <a:ext cx="81" cy="326"/>
              <a:chOff x="3375" y="3594"/>
              <a:chExt cx="81" cy="326"/>
            </a:xfrm>
          </p:grpSpPr>
          <p:grpSp>
            <p:nvGrpSpPr>
              <p:cNvPr id="23569" name="Group 245"/>
              <p:cNvGrpSpPr>
                <a:grpSpLocks/>
              </p:cNvGrpSpPr>
              <p:nvPr/>
            </p:nvGrpSpPr>
            <p:grpSpPr bwMode="auto">
              <a:xfrm>
                <a:off x="3397" y="3746"/>
                <a:ext cx="59" cy="174"/>
                <a:chOff x="3397" y="3746"/>
                <a:chExt cx="59" cy="174"/>
              </a:xfrm>
            </p:grpSpPr>
            <p:grpSp>
              <p:nvGrpSpPr>
                <p:cNvPr id="23580" name="Group 246"/>
                <p:cNvGrpSpPr>
                  <a:grpSpLocks/>
                </p:cNvGrpSpPr>
                <p:nvPr/>
              </p:nvGrpSpPr>
              <p:grpSpPr bwMode="auto">
                <a:xfrm>
                  <a:off x="3412" y="3848"/>
                  <a:ext cx="44" cy="72"/>
                  <a:chOff x="3412" y="3848"/>
                  <a:chExt cx="44" cy="72"/>
                </a:xfrm>
              </p:grpSpPr>
              <p:sp>
                <p:nvSpPr>
                  <p:cNvPr id="143607" name="Freeform 247"/>
                  <p:cNvSpPr>
                    <a:spLocks/>
                  </p:cNvSpPr>
                  <p:nvPr/>
                </p:nvSpPr>
                <p:spPr bwMode="auto">
                  <a:xfrm>
                    <a:off x="3420" y="3850"/>
                    <a:ext cx="26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8 h 28"/>
                      <a:gd name="T6" fmla="*/ 16 w 26"/>
                      <a:gd name="T7" fmla="*/ 19 h 28"/>
                      <a:gd name="T8" fmla="*/ 12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2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8"/>
                        </a:lnTo>
                        <a:lnTo>
                          <a:pt x="16" y="19"/>
                        </a:lnTo>
                        <a:lnTo>
                          <a:pt x="12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2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08" name="Freeform 248"/>
                  <p:cNvSpPr>
                    <a:spLocks/>
                  </p:cNvSpPr>
                  <p:nvPr/>
                </p:nvSpPr>
                <p:spPr bwMode="auto">
                  <a:xfrm>
                    <a:off x="3413" y="3849"/>
                    <a:ext cx="43" cy="71"/>
                  </a:xfrm>
                  <a:custGeom>
                    <a:avLst/>
                    <a:gdLst>
                      <a:gd name="T0" fmla="*/ 35 w 44"/>
                      <a:gd name="T1" fmla="*/ 0 h 72"/>
                      <a:gd name="T2" fmla="*/ 27 w 44"/>
                      <a:gd name="T3" fmla="*/ 2 h 72"/>
                      <a:gd name="T4" fmla="*/ 19 w 44"/>
                      <a:gd name="T5" fmla="*/ 4 h 72"/>
                      <a:gd name="T6" fmla="*/ 11 w 44"/>
                      <a:gd name="T7" fmla="*/ 8 h 72"/>
                      <a:gd name="T8" fmla="*/ 6 w 44"/>
                      <a:gd name="T9" fmla="*/ 12 h 72"/>
                      <a:gd name="T10" fmla="*/ 3 w 44"/>
                      <a:gd name="T11" fmla="*/ 15 h 72"/>
                      <a:gd name="T12" fmla="*/ 0 w 44"/>
                      <a:gd name="T13" fmla="*/ 20 h 72"/>
                      <a:gd name="T14" fmla="*/ 0 w 44"/>
                      <a:gd name="T15" fmla="*/ 31 h 72"/>
                      <a:gd name="T16" fmla="*/ 0 w 44"/>
                      <a:gd name="T17" fmla="*/ 42 h 72"/>
                      <a:gd name="T18" fmla="*/ 1 w 44"/>
                      <a:gd name="T19" fmla="*/ 47 h 72"/>
                      <a:gd name="T20" fmla="*/ 3 w 44"/>
                      <a:gd name="T21" fmla="*/ 49 h 72"/>
                      <a:gd name="T22" fmla="*/ 6 w 44"/>
                      <a:gd name="T23" fmla="*/ 54 h 72"/>
                      <a:gd name="T24" fmla="*/ 10 w 44"/>
                      <a:gd name="T25" fmla="*/ 58 h 72"/>
                      <a:gd name="T26" fmla="*/ 15 w 44"/>
                      <a:gd name="T27" fmla="*/ 61 h 72"/>
                      <a:gd name="T28" fmla="*/ 22 w 44"/>
                      <a:gd name="T29" fmla="*/ 65 h 72"/>
                      <a:gd name="T30" fmla="*/ 30 w 44"/>
                      <a:gd name="T31" fmla="*/ 68 h 72"/>
                      <a:gd name="T32" fmla="*/ 38 w 44"/>
                      <a:gd name="T33" fmla="*/ 71 h 72"/>
                      <a:gd name="T34" fmla="*/ 43 w 44"/>
                      <a:gd name="T35" fmla="*/ 71 h 72"/>
                      <a:gd name="T36" fmla="*/ 43 w 44"/>
                      <a:gd name="T37" fmla="*/ 46 h 72"/>
                      <a:gd name="T38" fmla="*/ 35 w 44"/>
                      <a:gd name="T39" fmla="*/ 44 h 72"/>
                      <a:gd name="T40" fmla="*/ 28 w 44"/>
                      <a:gd name="T41" fmla="*/ 41 h 72"/>
                      <a:gd name="T42" fmla="*/ 23 w 44"/>
                      <a:gd name="T43" fmla="*/ 39 h 72"/>
                      <a:gd name="T44" fmla="*/ 19 w 44"/>
                      <a:gd name="T45" fmla="*/ 37 h 72"/>
                      <a:gd name="T46" fmla="*/ 14 w 44"/>
                      <a:gd name="T47" fmla="*/ 33 h 72"/>
                      <a:gd name="T48" fmla="*/ 11 w 44"/>
                      <a:gd name="T49" fmla="*/ 29 h 72"/>
                      <a:gd name="T50" fmla="*/ 9 w 44"/>
                      <a:gd name="T51" fmla="*/ 25 h 72"/>
                      <a:gd name="T52" fmla="*/ 8 w 44"/>
                      <a:gd name="T53" fmla="*/ 19 h 72"/>
                      <a:gd name="T54" fmla="*/ 8 w 44"/>
                      <a:gd name="T55" fmla="*/ 14 h 72"/>
                      <a:gd name="T56" fmla="*/ 12 w 44"/>
                      <a:gd name="T57" fmla="*/ 11 h 72"/>
                      <a:gd name="T58" fmla="*/ 19 w 44"/>
                      <a:gd name="T59" fmla="*/ 6 h 72"/>
                      <a:gd name="T60" fmla="*/ 28 w 44"/>
                      <a:gd name="T61" fmla="*/ 3 h 72"/>
                      <a:gd name="T62" fmla="*/ 35 w 44"/>
                      <a:gd name="T63" fmla="*/ 1 h 72"/>
                      <a:gd name="T64" fmla="*/ 35 w 44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2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3" y="15"/>
                        </a:lnTo>
                        <a:lnTo>
                          <a:pt x="0" y="20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7"/>
                        </a:lnTo>
                        <a:lnTo>
                          <a:pt x="3" y="49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1"/>
                        </a:lnTo>
                        <a:lnTo>
                          <a:pt x="43" y="71"/>
                        </a:lnTo>
                        <a:lnTo>
                          <a:pt x="43" y="46"/>
                        </a:lnTo>
                        <a:lnTo>
                          <a:pt x="35" y="44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7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6"/>
                        </a:lnTo>
                        <a:lnTo>
                          <a:pt x="28" y="3"/>
                        </a:lnTo>
                        <a:lnTo>
                          <a:pt x="35" y="1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3581" name="Group 249"/>
                <p:cNvGrpSpPr>
                  <a:grpSpLocks/>
                </p:cNvGrpSpPr>
                <p:nvPr/>
              </p:nvGrpSpPr>
              <p:grpSpPr bwMode="auto">
                <a:xfrm>
                  <a:off x="3407" y="3797"/>
                  <a:ext cx="44" cy="73"/>
                  <a:chOff x="3407" y="3797"/>
                  <a:chExt cx="44" cy="73"/>
                </a:xfrm>
              </p:grpSpPr>
              <p:sp>
                <p:nvSpPr>
                  <p:cNvPr id="143610" name="Freeform 250"/>
                  <p:cNvSpPr>
                    <a:spLocks/>
                  </p:cNvSpPr>
                  <p:nvPr/>
                </p:nvSpPr>
                <p:spPr bwMode="auto">
                  <a:xfrm>
                    <a:off x="3413" y="3799"/>
                    <a:ext cx="28" cy="28"/>
                  </a:xfrm>
                  <a:custGeom>
                    <a:avLst/>
                    <a:gdLst>
                      <a:gd name="T0" fmla="*/ 26 w 27"/>
                      <a:gd name="T1" fmla="*/ 0 h 28"/>
                      <a:gd name="T2" fmla="*/ 26 w 27"/>
                      <a:gd name="T3" fmla="*/ 16 h 28"/>
                      <a:gd name="T4" fmla="*/ 21 w 27"/>
                      <a:gd name="T5" fmla="*/ 18 h 28"/>
                      <a:gd name="T6" fmla="*/ 16 w 27"/>
                      <a:gd name="T7" fmla="*/ 19 h 28"/>
                      <a:gd name="T8" fmla="*/ 13 w 27"/>
                      <a:gd name="T9" fmla="*/ 21 h 28"/>
                      <a:gd name="T10" fmla="*/ 10 w 27"/>
                      <a:gd name="T11" fmla="*/ 23 h 28"/>
                      <a:gd name="T12" fmla="*/ 7 w 27"/>
                      <a:gd name="T13" fmla="*/ 27 h 28"/>
                      <a:gd name="T14" fmla="*/ 2 w 27"/>
                      <a:gd name="T15" fmla="*/ 22 h 28"/>
                      <a:gd name="T16" fmla="*/ 2 w 27"/>
                      <a:gd name="T17" fmla="*/ 19 h 28"/>
                      <a:gd name="T18" fmla="*/ 1 w 27"/>
                      <a:gd name="T19" fmla="*/ 16 h 28"/>
                      <a:gd name="T20" fmla="*/ 0 w 27"/>
                      <a:gd name="T21" fmla="*/ 13 h 28"/>
                      <a:gd name="T22" fmla="*/ 3 w 27"/>
                      <a:gd name="T23" fmla="*/ 9 h 28"/>
                      <a:gd name="T24" fmla="*/ 6 w 27"/>
                      <a:gd name="T25" fmla="*/ 7 h 28"/>
                      <a:gd name="T26" fmla="*/ 13 w 27"/>
                      <a:gd name="T27" fmla="*/ 4 h 28"/>
                      <a:gd name="T28" fmla="*/ 18 w 27"/>
                      <a:gd name="T29" fmla="*/ 2 h 28"/>
                      <a:gd name="T30" fmla="*/ 26 w 27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8">
                        <a:moveTo>
                          <a:pt x="26" y="0"/>
                        </a:moveTo>
                        <a:lnTo>
                          <a:pt x="26" y="16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7"/>
                        </a:lnTo>
                        <a:lnTo>
                          <a:pt x="2" y="22"/>
                        </a:lnTo>
                        <a:lnTo>
                          <a:pt x="2" y="19"/>
                        </a:lnTo>
                        <a:lnTo>
                          <a:pt x="1" y="16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4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11" name="Freeform 251"/>
                  <p:cNvSpPr>
                    <a:spLocks/>
                  </p:cNvSpPr>
                  <p:nvPr/>
                </p:nvSpPr>
                <p:spPr bwMode="auto">
                  <a:xfrm>
                    <a:off x="3407" y="3798"/>
                    <a:ext cx="44" cy="72"/>
                  </a:xfrm>
                  <a:custGeom>
                    <a:avLst/>
                    <a:gdLst>
                      <a:gd name="T0" fmla="*/ 35 w 44"/>
                      <a:gd name="T1" fmla="*/ 0 h 73"/>
                      <a:gd name="T2" fmla="*/ 27 w 44"/>
                      <a:gd name="T3" fmla="*/ 2 h 73"/>
                      <a:gd name="T4" fmla="*/ 19 w 44"/>
                      <a:gd name="T5" fmla="*/ 5 h 73"/>
                      <a:gd name="T6" fmla="*/ 11 w 44"/>
                      <a:gd name="T7" fmla="*/ 8 h 73"/>
                      <a:gd name="T8" fmla="*/ 6 w 44"/>
                      <a:gd name="T9" fmla="*/ 12 h 73"/>
                      <a:gd name="T10" fmla="*/ 2 w 44"/>
                      <a:gd name="T11" fmla="*/ 15 h 73"/>
                      <a:gd name="T12" fmla="*/ 0 w 44"/>
                      <a:gd name="T13" fmla="*/ 20 h 73"/>
                      <a:gd name="T14" fmla="*/ 0 w 44"/>
                      <a:gd name="T15" fmla="*/ 32 h 73"/>
                      <a:gd name="T16" fmla="*/ 0 w 44"/>
                      <a:gd name="T17" fmla="*/ 43 h 73"/>
                      <a:gd name="T18" fmla="*/ 1 w 44"/>
                      <a:gd name="T19" fmla="*/ 47 h 73"/>
                      <a:gd name="T20" fmla="*/ 2 w 44"/>
                      <a:gd name="T21" fmla="*/ 50 h 73"/>
                      <a:gd name="T22" fmla="*/ 6 w 44"/>
                      <a:gd name="T23" fmla="*/ 54 h 73"/>
                      <a:gd name="T24" fmla="*/ 10 w 44"/>
                      <a:gd name="T25" fmla="*/ 58 h 73"/>
                      <a:gd name="T26" fmla="*/ 14 w 44"/>
                      <a:gd name="T27" fmla="*/ 61 h 73"/>
                      <a:gd name="T28" fmla="*/ 21 w 44"/>
                      <a:gd name="T29" fmla="*/ 65 h 73"/>
                      <a:gd name="T30" fmla="*/ 30 w 44"/>
                      <a:gd name="T31" fmla="*/ 68 h 73"/>
                      <a:gd name="T32" fmla="*/ 37 w 44"/>
                      <a:gd name="T33" fmla="*/ 71 h 73"/>
                      <a:gd name="T34" fmla="*/ 43 w 44"/>
                      <a:gd name="T35" fmla="*/ 72 h 73"/>
                      <a:gd name="T36" fmla="*/ 43 w 44"/>
                      <a:gd name="T37" fmla="*/ 46 h 73"/>
                      <a:gd name="T38" fmla="*/ 35 w 44"/>
                      <a:gd name="T39" fmla="*/ 44 h 73"/>
                      <a:gd name="T40" fmla="*/ 28 w 44"/>
                      <a:gd name="T41" fmla="*/ 41 h 73"/>
                      <a:gd name="T42" fmla="*/ 23 w 44"/>
                      <a:gd name="T43" fmla="*/ 40 h 73"/>
                      <a:gd name="T44" fmla="*/ 19 w 44"/>
                      <a:gd name="T45" fmla="*/ 37 h 73"/>
                      <a:gd name="T46" fmla="*/ 14 w 44"/>
                      <a:gd name="T47" fmla="*/ 33 h 73"/>
                      <a:gd name="T48" fmla="*/ 11 w 44"/>
                      <a:gd name="T49" fmla="*/ 30 h 73"/>
                      <a:gd name="T50" fmla="*/ 8 w 44"/>
                      <a:gd name="T51" fmla="*/ 25 h 73"/>
                      <a:gd name="T52" fmla="*/ 7 w 44"/>
                      <a:gd name="T53" fmla="*/ 20 h 73"/>
                      <a:gd name="T54" fmla="*/ 8 w 44"/>
                      <a:gd name="T55" fmla="*/ 15 h 73"/>
                      <a:gd name="T56" fmla="*/ 11 w 44"/>
                      <a:gd name="T57" fmla="*/ 11 h 73"/>
                      <a:gd name="T58" fmla="*/ 19 w 44"/>
                      <a:gd name="T59" fmla="*/ 6 h 73"/>
                      <a:gd name="T60" fmla="*/ 28 w 44"/>
                      <a:gd name="T61" fmla="*/ 4 h 73"/>
                      <a:gd name="T62" fmla="*/ 35 w 44"/>
                      <a:gd name="T63" fmla="*/ 2 h 73"/>
                      <a:gd name="T64" fmla="*/ 35 w 44"/>
                      <a:gd name="T65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3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5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2" y="15"/>
                        </a:lnTo>
                        <a:lnTo>
                          <a:pt x="0" y="20"/>
                        </a:lnTo>
                        <a:lnTo>
                          <a:pt x="0" y="32"/>
                        </a:lnTo>
                        <a:lnTo>
                          <a:pt x="0" y="43"/>
                        </a:lnTo>
                        <a:lnTo>
                          <a:pt x="1" y="47"/>
                        </a:lnTo>
                        <a:lnTo>
                          <a:pt x="2" y="50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4" y="61"/>
                        </a:lnTo>
                        <a:lnTo>
                          <a:pt x="21" y="65"/>
                        </a:lnTo>
                        <a:lnTo>
                          <a:pt x="30" y="68"/>
                        </a:lnTo>
                        <a:lnTo>
                          <a:pt x="37" y="71"/>
                        </a:lnTo>
                        <a:lnTo>
                          <a:pt x="43" y="72"/>
                        </a:lnTo>
                        <a:lnTo>
                          <a:pt x="43" y="46"/>
                        </a:lnTo>
                        <a:lnTo>
                          <a:pt x="35" y="44"/>
                        </a:lnTo>
                        <a:lnTo>
                          <a:pt x="28" y="41"/>
                        </a:lnTo>
                        <a:lnTo>
                          <a:pt x="23" y="40"/>
                        </a:lnTo>
                        <a:lnTo>
                          <a:pt x="19" y="37"/>
                        </a:lnTo>
                        <a:lnTo>
                          <a:pt x="14" y="33"/>
                        </a:lnTo>
                        <a:lnTo>
                          <a:pt x="11" y="30"/>
                        </a:lnTo>
                        <a:lnTo>
                          <a:pt x="8" y="25"/>
                        </a:lnTo>
                        <a:lnTo>
                          <a:pt x="7" y="20"/>
                        </a:lnTo>
                        <a:lnTo>
                          <a:pt x="8" y="15"/>
                        </a:lnTo>
                        <a:lnTo>
                          <a:pt x="11" y="11"/>
                        </a:lnTo>
                        <a:lnTo>
                          <a:pt x="19" y="6"/>
                        </a:lnTo>
                        <a:lnTo>
                          <a:pt x="28" y="4"/>
                        </a:lnTo>
                        <a:lnTo>
                          <a:pt x="35" y="2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3582" name="Group 252"/>
                <p:cNvGrpSpPr>
                  <a:grpSpLocks/>
                </p:cNvGrpSpPr>
                <p:nvPr/>
              </p:nvGrpSpPr>
              <p:grpSpPr bwMode="auto">
                <a:xfrm>
                  <a:off x="3397" y="3746"/>
                  <a:ext cx="45" cy="72"/>
                  <a:chOff x="3397" y="3746"/>
                  <a:chExt cx="45" cy="72"/>
                </a:xfrm>
              </p:grpSpPr>
              <p:sp>
                <p:nvSpPr>
                  <p:cNvPr id="143613" name="Freeform 253"/>
                  <p:cNvSpPr>
                    <a:spLocks/>
                  </p:cNvSpPr>
                  <p:nvPr/>
                </p:nvSpPr>
                <p:spPr bwMode="auto">
                  <a:xfrm>
                    <a:off x="3405" y="3748"/>
                    <a:ext cx="27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7 h 28"/>
                      <a:gd name="T6" fmla="*/ 16 w 26"/>
                      <a:gd name="T7" fmla="*/ 19 h 28"/>
                      <a:gd name="T8" fmla="*/ 12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2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7"/>
                        </a:lnTo>
                        <a:lnTo>
                          <a:pt x="16" y="19"/>
                        </a:lnTo>
                        <a:lnTo>
                          <a:pt x="12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2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14" name="Freeform 254"/>
                  <p:cNvSpPr>
                    <a:spLocks/>
                  </p:cNvSpPr>
                  <p:nvPr/>
                </p:nvSpPr>
                <p:spPr bwMode="auto">
                  <a:xfrm>
                    <a:off x="3397" y="3747"/>
                    <a:ext cx="45" cy="71"/>
                  </a:xfrm>
                  <a:custGeom>
                    <a:avLst/>
                    <a:gdLst>
                      <a:gd name="T0" fmla="*/ 36 w 45"/>
                      <a:gd name="T1" fmla="*/ 0 h 72"/>
                      <a:gd name="T2" fmla="*/ 27 w 45"/>
                      <a:gd name="T3" fmla="*/ 2 h 72"/>
                      <a:gd name="T4" fmla="*/ 19 w 45"/>
                      <a:gd name="T5" fmla="*/ 4 h 72"/>
                      <a:gd name="T6" fmla="*/ 11 w 45"/>
                      <a:gd name="T7" fmla="*/ 8 h 72"/>
                      <a:gd name="T8" fmla="*/ 6 w 45"/>
                      <a:gd name="T9" fmla="*/ 12 h 72"/>
                      <a:gd name="T10" fmla="*/ 3 w 45"/>
                      <a:gd name="T11" fmla="*/ 15 h 72"/>
                      <a:gd name="T12" fmla="*/ 0 w 45"/>
                      <a:gd name="T13" fmla="*/ 19 h 72"/>
                      <a:gd name="T14" fmla="*/ 0 w 45"/>
                      <a:gd name="T15" fmla="*/ 31 h 72"/>
                      <a:gd name="T16" fmla="*/ 0 w 45"/>
                      <a:gd name="T17" fmla="*/ 42 h 72"/>
                      <a:gd name="T18" fmla="*/ 1 w 45"/>
                      <a:gd name="T19" fmla="*/ 46 h 72"/>
                      <a:gd name="T20" fmla="*/ 3 w 45"/>
                      <a:gd name="T21" fmla="*/ 49 h 72"/>
                      <a:gd name="T22" fmla="*/ 6 w 45"/>
                      <a:gd name="T23" fmla="*/ 54 h 72"/>
                      <a:gd name="T24" fmla="*/ 10 w 45"/>
                      <a:gd name="T25" fmla="*/ 58 h 72"/>
                      <a:gd name="T26" fmla="*/ 15 w 45"/>
                      <a:gd name="T27" fmla="*/ 61 h 72"/>
                      <a:gd name="T28" fmla="*/ 22 w 45"/>
                      <a:gd name="T29" fmla="*/ 65 h 72"/>
                      <a:gd name="T30" fmla="*/ 30 w 45"/>
                      <a:gd name="T31" fmla="*/ 67 h 72"/>
                      <a:gd name="T32" fmla="*/ 38 w 45"/>
                      <a:gd name="T33" fmla="*/ 70 h 72"/>
                      <a:gd name="T34" fmla="*/ 43 w 45"/>
                      <a:gd name="T35" fmla="*/ 71 h 72"/>
                      <a:gd name="T36" fmla="*/ 44 w 45"/>
                      <a:gd name="T37" fmla="*/ 46 h 72"/>
                      <a:gd name="T38" fmla="*/ 36 w 45"/>
                      <a:gd name="T39" fmla="*/ 43 h 72"/>
                      <a:gd name="T40" fmla="*/ 28 w 45"/>
                      <a:gd name="T41" fmla="*/ 41 h 72"/>
                      <a:gd name="T42" fmla="*/ 23 w 45"/>
                      <a:gd name="T43" fmla="*/ 39 h 72"/>
                      <a:gd name="T44" fmla="*/ 19 w 45"/>
                      <a:gd name="T45" fmla="*/ 36 h 72"/>
                      <a:gd name="T46" fmla="*/ 14 w 45"/>
                      <a:gd name="T47" fmla="*/ 33 h 72"/>
                      <a:gd name="T48" fmla="*/ 11 w 45"/>
                      <a:gd name="T49" fmla="*/ 29 h 72"/>
                      <a:gd name="T50" fmla="*/ 9 w 45"/>
                      <a:gd name="T51" fmla="*/ 25 h 72"/>
                      <a:gd name="T52" fmla="*/ 8 w 45"/>
                      <a:gd name="T53" fmla="*/ 19 h 72"/>
                      <a:gd name="T54" fmla="*/ 8 w 45"/>
                      <a:gd name="T55" fmla="*/ 14 h 72"/>
                      <a:gd name="T56" fmla="*/ 12 w 45"/>
                      <a:gd name="T57" fmla="*/ 11 h 72"/>
                      <a:gd name="T58" fmla="*/ 19 w 45"/>
                      <a:gd name="T59" fmla="*/ 5 h 72"/>
                      <a:gd name="T60" fmla="*/ 28 w 45"/>
                      <a:gd name="T61" fmla="*/ 3 h 72"/>
                      <a:gd name="T62" fmla="*/ 36 w 45"/>
                      <a:gd name="T63" fmla="*/ 1 h 72"/>
                      <a:gd name="T64" fmla="*/ 36 w 45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2">
                        <a:moveTo>
                          <a:pt x="36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3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6"/>
                        </a:lnTo>
                        <a:lnTo>
                          <a:pt x="3" y="49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7"/>
                        </a:lnTo>
                        <a:lnTo>
                          <a:pt x="38" y="70"/>
                        </a:lnTo>
                        <a:lnTo>
                          <a:pt x="43" y="71"/>
                        </a:lnTo>
                        <a:lnTo>
                          <a:pt x="44" y="46"/>
                        </a:lnTo>
                        <a:lnTo>
                          <a:pt x="36" y="43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6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5"/>
                        </a:lnTo>
                        <a:lnTo>
                          <a:pt x="28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3570" name="Group 255"/>
              <p:cNvGrpSpPr>
                <a:grpSpLocks/>
              </p:cNvGrpSpPr>
              <p:nvPr/>
            </p:nvGrpSpPr>
            <p:grpSpPr bwMode="auto">
              <a:xfrm>
                <a:off x="3375" y="3594"/>
                <a:ext cx="59" cy="174"/>
                <a:chOff x="3375" y="3594"/>
                <a:chExt cx="59" cy="174"/>
              </a:xfrm>
            </p:grpSpPr>
            <p:grpSp>
              <p:nvGrpSpPr>
                <p:cNvPr id="23571" name="Group 256"/>
                <p:cNvGrpSpPr>
                  <a:grpSpLocks/>
                </p:cNvGrpSpPr>
                <p:nvPr/>
              </p:nvGrpSpPr>
              <p:grpSpPr bwMode="auto">
                <a:xfrm>
                  <a:off x="3389" y="3696"/>
                  <a:ext cx="45" cy="72"/>
                  <a:chOff x="3389" y="3696"/>
                  <a:chExt cx="45" cy="72"/>
                </a:xfrm>
              </p:grpSpPr>
              <p:sp>
                <p:nvSpPr>
                  <p:cNvPr id="143617" name="Freeform 257"/>
                  <p:cNvSpPr>
                    <a:spLocks/>
                  </p:cNvSpPr>
                  <p:nvPr/>
                </p:nvSpPr>
                <p:spPr bwMode="auto">
                  <a:xfrm>
                    <a:off x="3396" y="3697"/>
                    <a:ext cx="28" cy="28"/>
                  </a:xfrm>
                  <a:custGeom>
                    <a:avLst/>
                    <a:gdLst>
                      <a:gd name="T0" fmla="*/ 26 w 27"/>
                      <a:gd name="T1" fmla="*/ 0 h 28"/>
                      <a:gd name="T2" fmla="*/ 26 w 27"/>
                      <a:gd name="T3" fmla="*/ 15 h 28"/>
                      <a:gd name="T4" fmla="*/ 21 w 27"/>
                      <a:gd name="T5" fmla="*/ 18 h 28"/>
                      <a:gd name="T6" fmla="*/ 16 w 27"/>
                      <a:gd name="T7" fmla="*/ 19 h 28"/>
                      <a:gd name="T8" fmla="*/ 13 w 27"/>
                      <a:gd name="T9" fmla="*/ 21 h 28"/>
                      <a:gd name="T10" fmla="*/ 10 w 27"/>
                      <a:gd name="T11" fmla="*/ 23 h 28"/>
                      <a:gd name="T12" fmla="*/ 7 w 27"/>
                      <a:gd name="T13" fmla="*/ 27 h 28"/>
                      <a:gd name="T14" fmla="*/ 2 w 27"/>
                      <a:gd name="T15" fmla="*/ 22 h 28"/>
                      <a:gd name="T16" fmla="*/ 2 w 27"/>
                      <a:gd name="T17" fmla="*/ 19 h 28"/>
                      <a:gd name="T18" fmla="*/ 1 w 27"/>
                      <a:gd name="T19" fmla="*/ 16 h 28"/>
                      <a:gd name="T20" fmla="*/ 0 w 27"/>
                      <a:gd name="T21" fmla="*/ 13 h 28"/>
                      <a:gd name="T22" fmla="*/ 3 w 27"/>
                      <a:gd name="T23" fmla="*/ 9 h 28"/>
                      <a:gd name="T24" fmla="*/ 6 w 27"/>
                      <a:gd name="T25" fmla="*/ 7 h 28"/>
                      <a:gd name="T26" fmla="*/ 13 w 27"/>
                      <a:gd name="T27" fmla="*/ 3 h 28"/>
                      <a:gd name="T28" fmla="*/ 18 w 27"/>
                      <a:gd name="T29" fmla="*/ 2 h 28"/>
                      <a:gd name="T30" fmla="*/ 26 w 27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8">
                        <a:moveTo>
                          <a:pt x="26" y="0"/>
                        </a:moveTo>
                        <a:lnTo>
                          <a:pt x="26" y="15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7"/>
                        </a:lnTo>
                        <a:lnTo>
                          <a:pt x="2" y="22"/>
                        </a:lnTo>
                        <a:lnTo>
                          <a:pt x="2" y="19"/>
                        </a:lnTo>
                        <a:lnTo>
                          <a:pt x="1" y="16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3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18" name="Freeform 258"/>
                  <p:cNvSpPr>
                    <a:spLocks/>
                  </p:cNvSpPr>
                  <p:nvPr/>
                </p:nvSpPr>
                <p:spPr bwMode="auto">
                  <a:xfrm>
                    <a:off x="3388" y="3696"/>
                    <a:ext cx="45" cy="71"/>
                  </a:xfrm>
                  <a:custGeom>
                    <a:avLst/>
                    <a:gdLst>
                      <a:gd name="T0" fmla="*/ 36 w 45"/>
                      <a:gd name="T1" fmla="*/ 0 h 72"/>
                      <a:gd name="T2" fmla="*/ 28 w 45"/>
                      <a:gd name="T3" fmla="*/ 2 h 72"/>
                      <a:gd name="T4" fmla="*/ 19 w 45"/>
                      <a:gd name="T5" fmla="*/ 4 h 72"/>
                      <a:gd name="T6" fmla="*/ 12 w 45"/>
                      <a:gd name="T7" fmla="*/ 8 h 72"/>
                      <a:gd name="T8" fmla="*/ 7 w 45"/>
                      <a:gd name="T9" fmla="*/ 12 h 72"/>
                      <a:gd name="T10" fmla="*/ 3 w 45"/>
                      <a:gd name="T11" fmla="*/ 15 h 72"/>
                      <a:gd name="T12" fmla="*/ 0 w 45"/>
                      <a:gd name="T13" fmla="*/ 19 h 72"/>
                      <a:gd name="T14" fmla="*/ 0 w 45"/>
                      <a:gd name="T15" fmla="*/ 31 h 72"/>
                      <a:gd name="T16" fmla="*/ 0 w 45"/>
                      <a:gd name="T17" fmla="*/ 42 h 72"/>
                      <a:gd name="T18" fmla="*/ 2 w 45"/>
                      <a:gd name="T19" fmla="*/ 46 h 72"/>
                      <a:gd name="T20" fmla="*/ 3 w 45"/>
                      <a:gd name="T21" fmla="*/ 49 h 72"/>
                      <a:gd name="T22" fmla="*/ 7 w 45"/>
                      <a:gd name="T23" fmla="*/ 54 h 72"/>
                      <a:gd name="T24" fmla="*/ 11 w 45"/>
                      <a:gd name="T25" fmla="*/ 58 h 72"/>
                      <a:gd name="T26" fmla="*/ 15 w 45"/>
                      <a:gd name="T27" fmla="*/ 61 h 72"/>
                      <a:gd name="T28" fmla="*/ 22 w 45"/>
                      <a:gd name="T29" fmla="*/ 65 h 72"/>
                      <a:gd name="T30" fmla="*/ 30 w 45"/>
                      <a:gd name="T31" fmla="*/ 68 h 72"/>
                      <a:gd name="T32" fmla="*/ 38 w 45"/>
                      <a:gd name="T33" fmla="*/ 70 h 72"/>
                      <a:gd name="T34" fmla="*/ 44 w 45"/>
                      <a:gd name="T35" fmla="*/ 71 h 72"/>
                      <a:gd name="T36" fmla="*/ 44 w 45"/>
                      <a:gd name="T37" fmla="*/ 46 h 72"/>
                      <a:gd name="T38" fmla="*/ 36 w 45"/>
                      <a:gd name="T39" fmla="*/ 43 h 72"/>
                      <a:gd name="T40" fmla="*/ 29 w 45"/>
                      <a:gd name="T41" fmla="*/ 41 h 72"/>
                      <a:gd name="T42" fmla="*/ 24 w 45"/>
                      <a:gd name="T43" fmla="*/ 39 h 72"/>
                      <a:gd name="T44" fmla="*/ 19 w 45"/>
                      <a:gd name="T45" fmla="*/ 37 h 72"/>
                      <a:gd name="T46" fmla="*/ 15 w 45"/>
                      <a:gd name="T47" fmla="*/ 33 h 72"/>
                      <a:gd name="T48" fmla="*/ 12 w 45"/>
                      <a:gd name="T49" fmla="*/ 29 h 72"/>
                      <a:gd name="T50" fmla="*/ 9 w 45"/>
                      <a:gd name="T51" fmla="*/ 25 h 72"/>
                      <a:gd name="T52" fmla="*/ 8 w 45"/>
                      <a:gd name="T53" fmla="*/ 19 h 72"/>
                      <a:gd name="T54" fmla="*/ 8 w 45"/>
                      <a:gd name="T55" fmla="*/ 14 h 72"/>
                      <a:gd name="T56" fmla="*/ 12 w 45"/>
                      <a:gd name="T57" fmla="*/ 11 h 72"/>
                      <a:gd name="T58" fmla="*/ 20 w 45"/>
                      <a:gd name="T59" fmla="*/ 5 h 72"/>
                      <a:gd name="T60" fmla="*/ 29 w 45"/>
                      <a:gd name="T61" fmla="*/ 3 h 72"/>
                      <a:gd name="T62" fmla="*/ 36 w 45"/>
                      <a:gd name="T63" fmla="*/ 1 h 72"/>
                      <a:gd name="T64" fmla="*/ 36 w 45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2">
                        <a:moveTo>
                          <a:pt x="36" y="0"/>
                        </a:moveTo>
                        <a:lnTo>
                          <a:pt x="28" y="2"/>
                        </a:lnTo>
                        <a:lnTo>
                          <a:pt x="19" y="4"/>
                        </a:lnTo>
                        <a:lnTo>
                          <a:pt x="12" y="8"/>
                        </a:lnTo>
                        <a:lnTo>
                          <a:pt x="7" y="12"/>
                        </a:lnTo>
                        <a:lnTo>
                          <a:pt x="3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2" y="46"/>
                        </a:lnTo>
                        <a:lnTo>
                          <a:pt x="3" y="49"/>
                        </a:lnTo>
                        <a:lnTo>
                          <a:pt x="7" y="54"/>
                        </a:lnTo>
                        <a:lnTo>
                          <a:pt x="11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0"/>
                        </a:lnTo>
                        <a:lnTo>
                          <a:pt x="44" y="71"/>
                        </a:lnTo>
                        <a:lnTo>
                          <a:pt x="44" y="46"/>
                        </a:lnTo>
                        <a:lnTo>
                          <a:pt x="36" y="43"/>
                        </a:lnTo>
                        <a:lnTo>
                          <a:pt x="29" y="41"/>
                        </a:lnTo>
                        <a:lnTo>
                          <a:pt x="24" y="39"/>
                        </a:lnTo>
                        <a:lnTo>
                          <a:pt x="19" y="37"/>
                        </a:lnTo>
                        <a:lnTo>
                          <a:pt x="15" y="33"/>
                        </a:lnTo>
                        <a:lnTo>
                          <a:pt x="12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20" y="5"/>
                        </a:lnTo>
                        <a:lnTo>
                          <a:pt x="29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3572" name="Group 259"/>
                <p:cNvGrpSpPr>
                  <a:grpSpLocks/>
                </p:cNvGrpSpPr>
                <p:nvPr/>
              </p:nvGrpSpPr>
              <p:grpSpPr bwMode="auto">
                <a:xfrm>
                  <a:off x="3384" y="3645"/>
                  <a:ext cx="45" cy="73"/>
                  <a:chOff x="3384" y="3645"/>
                  <a:chExt cx="45" cy="73"/>
                </a:xfrm>
              </p:grpSpPr>
              <p:sp>
                <p:nvSpPr>
                  <p:cNvPr id="143620" name="Freeform 260"/>
                  <p:cNvSpPr>
                    <a:spLocks/>
                  </p:cNvSpPr>
                  <p:nvPr/>
                </p:nvSpPr>
                <p:spPr bwMode="auto">
                  <a:xfrm>
                    <a:off x="3391" y="3646"/>
                    <a:ext cx="27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8 h 28"/>
                      <a:gd name="T6" fmla="*/ 16 w 26"/>
                      <a:gd name="T7" fmla="*/ 19 h 28"/>
                      <a:gd name="T8" fmla="*/ 13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3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3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21" name="Freeform 261"/>
                  <p:cNvSpPr>
                    <a:spLocks/>
                  </p:cNvSpPr>
                  <p:nvPr/>
                </p:nvSpPr>
                <p:spPr bwMode="auto">
                  <a:xfrm>
                    <a:off x="3384" y="3645"/>
                    <a:ext cx="45" cy="72"/>
                  </a:xfrm>
                  <a:custGeom>
                    <a:avLst/>
                    <a:gdLst>
                      <a:gd name="T0" fmla="*/ 36 w 45"/>
                      <a:gd name="T1" fmla="*/ 0 h 73"/>
                      <a:gd name="T2" fmla="*/ 28 w 45"/>
                      <a:gd name="T3" fmla="*/ 2 h 73"/>
                      <a:gd name="T4" fmla="*/ 19 w 45"/>
                      <a:gd name="T5" fmla="*/ 5 h 73"/>
                      <a:gd name="T6" fmla="*/ 11 w 45"/>
                      <a:gd name="T7" fmla="*/ 8 h 73"/>
                      <a:gd name="T8" fmla="*/ 7 w 45"/>
                      <a:gd name="T9" fmla="*/ 12 h 73"/>
                      <a:gd name="T10" fmla="*/ 3 w 45"/>
                      <a:gd name="T11" fmla="*/ 15 h 73"/>
                      <a:gd name="T12" fmla="*/ 0 w 45"/>
                      <a:gd name="T13" fmla="*/ 20 h 73"/>
                      <a:gd name="T14" fmla="*/ 0 w 45"/>
                      <a:gd name="T15" fmla="*/ 32 h 73"/>
                      <a:gd name="T16" fmla="*/ 0 w 45"/>
                      <a:gd name="T17" fmla="*/ 42 h 73"/>
                      <a:gd name="T18" fmla="*/ 1 w 45"/>
                      <a:gd name="T19" fmla="*/ 47 h 73"/>
                      <a:gd name="T20" fmla="*/ 3 w 45"/>
                      <a:gd name="T21" fmla="*/ 50 h 73"/>
                      <a:gd name="T22" fmla="*/ 6 w 45"/>
                      <a:gd name="T23" fmla="*/ 54 h 73"/>
                      <a:gd name="T24" fmla="*/ 11 w 45"/>
                      <a:gd name="T25" fmla="*/ 58 h 73"/>
                      <a:gd name="T26" fmla="*/ 15 w 45"/>
                      <a:gd name="T27" fmla="*/ 61 h 73"/>
                      <a:gd name="T28" fmla="*/ 22 w 45"/>
                      <a:gd name="T29" fmla="*/ 65 h 73"/>
                      <a:gd name="T30" fmla="*/ 30 w 45"/>
                      <a:gd name="T31" fmla="*/ 68 h 73"/>
                      <a:gd name="T32" fmla="*/ 38 w 45"/>
                      <a:gd name="T33" fmla="*/ 71 h 73"/>
                      <a:gd name="T34" fmla="*/ 43 w 45"/>
                      <a:gd name="T35" fmla="*/ 72 h 73"/>
                      <a:gd name="T36" fmla="*/ 44 w 45"/>
                      <a:gd name="T37" fmla="*/ 46 h 73"/>
                      <a:gd name="T38" fmla="*/ 36 w 45"/>
                      <a:gd name="T39" fmla="*/ 44 h 73"/>
                      <a:gd name="T40" fmla="*/ 28 w 45"/>
                      <a:gd name="T41" fmla="*/ 41 h 73"/>
                      <a:gd name="T42" fmla="*/ 24 w 45"/>
                      <a:gd name="T43" fmla="*/ 39 h 73"/>
                      <a:gd name="T44" fmla="*/ 19 w 45"/>
                      <a:gd name="T45" fmla="*/ 37 h 73"/>
                      <a:gd name="T46" fmla="*/ 15 w 45"/>
                      <a:gd name="T47" fmla="*/ 33 h 73"/>
                      <a:gd name="T48" fmla="*/ 11 w 45"/>
                      <a:gd name="T49" fmla="*/ 30 h 73"/>
                      <a:gd name="T50" fmla="*/ 9 w 45"/>
                      <a:gd name="T51" fmla="*/ 25 h 73"/>
                      <a:gd name="T52" fmla="*/ 8 w 45"/>
                      <a:gd name="T53" fmla="*/ 19 h 73"/>
                      <a:gd name="T54" fmla="*/ 8 w 45"/>
                      <a:gd name="T55" fmla="*/ 14 h 73"/>
                      <a:gd name="T56" fmla="*/ 12 w 45"/>
                      <a:gd name="T57" fmla="*/ 11 h 73"/>
                      <a:gd name="T58" fmla="*/ 19 w 45"/>
                      <a:gd name="T59" fmla="*/ 6 h 73"/>
                      <a:gd name="T60" fmla="*/ 28 w 45"/>
                      <a:gd name="T61" fmla="*/ 3 h 73"/>
                      <a:gd name="T62" fmla="*/ 36 w 45"/>
                      <a:gd name="T63" fmla="*/ 1 h 73"/>
                      <a:gd name="T64" fmla="*/ 36 w 45"/>
                      <a:gd name="T65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3">
                        <a:moveTo>
                          <a:pt x="36" y="0"/>
                        </a:moveTo>
                        <a:lnTo>
                          <a:pt x="28" y="2"/>
                        </a:lnTo>
                        <a:lnTo>
                          <a:pt x="19" y="5"/>
                        </a:lnTo>
                        <a:lnTo>
                          <a:pt x="11" y="8"/>
                        </a:lnTo>
                        <a:lnTo>
                          <a:pt x="7" y="12"/>
                        </a:lnTo>
                        <a:lnTo>
                          <a:pt x="3" y="15"/>
                        </a:lnTo>
                        <a:lnTo>
                          <a:pt x="0" y="20"/>
                        </a:lnTo>
                        <a:lnTo>
                          <a:pt x="0" y="32"/>
                        </a:lnTo>
                        <a:lnTo>
                          <a:pt x="0" y="42"/>
                        </a:lnTo>
                        <a:lnTo>
                          <a:pt x="1" y="47"/>
                        </a:lnTo>
                        <a:lnTo>
                          <a:pt x="3" y="50"/>
                        </a:lnTo>
                        <a:lnTo>
                          <a:pt x="6" y="54"/>
                        </a:lnTo>
                        <a:lnTo>
                          <a:pt x="11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1"/>
                        </a:lnTo>
                        <a:lnTo>
                          <a:pt x="43" y="72"/>
                        </a:lnTo>
                        <a:lnTo>
                          <a:pt x="44" y="46"/>
                        </a:lnTo>
                        <a:lnTo>
                          <a:pt x="36" y="44"/>
                        </a:lnTo>
                        <a:lnTo>
                          <a:pt x="28" y="41"/>
                        </a:lnTo>
                        <a:lnTo>
                          <a:pt x="24" y="39"/>
                        </a:lnTo>
                        <a:lnTo>
                          <a:pt x="19" y="37"/>
                        </a:lnTo>
                        <a:lnTo>
                          <a:pt x="15" y="33"/>
                        </a:lnTo>
                        <a:lnTo>
                          <a:pt x="11" y="30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6"/>
                        </a:lnTo>
                        <a:lnTo>
                          <a:pt x="28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3573" name="Group 262"/>
                <p:cNvGrpSpPr>
                  <a:grpSpLocks/>
                </p:cNvGrpSpPr>
                <p:nvPr/>
              </p:nvGrpSpPr>
              <p:grpSpPr bwMode="auto">
                <a:xfrm>
                  <a:off x="3375" y="3594"/>
                  <a:ext cx="44" cy="72"/>
                  <a:chOff x="3375" y="3594"/>
                  <a:chExt cx="44" cy="72"/>
                </a:xfrm>
              </p:grpSpPr>
              <p:sp>
                <p:nvSpPr>
                  <p:cNvPr id="143623" name="Freeform 263"/>
                  <p:cNvSpPr>
                    <a:spLocks/>
                  </p:cNvSpPr>
                  <p:nvPr/>
                </p:nvSpPr>
                <p:spPr bwMode="auto">
                  <a:xfrm>
                    <a:off x="3382" y="3594"/>
                    <a:ext cx="27" cy="29"/>
                  </a:xfrm>
                  <a:custGeom>
                    <a:avLst/>
                    <a:gdLst>
                      <a:gd name="T0" fmla="*/ 26 w 27"/>
                      <a:gd name="T1" fmla="*/ 0 h 29"/>
                      <a:gd name="T2" fmla="*/ 26 w 27"/>
                      <a:gd name="T3" fmla="*/ 16 h 29"/>
                      <a:gd name="T4" fmla="*/ 21 w 27"/>
                      <a:gd name="T5" fmla="*/ 18 h 29"/>
                      <a:gd name="T6" fmla="*/ 16 w 27"/>
                      <a:gd name="T7" fmla="*/ 19 h 29"/>
                      <a:gd name="T8" fmla="*/ 13 w 27"/>
                      <a:gd name="T9" fmla="*/ 21 h 29"/>
                      <a:gd name="T10" fmla="*/ 10 w 27"/>
                      <a:gd name="T11" fmla="*/ 23 h 29"/>
                      <a:gd name="T12" fmla="*/ 7 w 27"/>
                      <a:gd name="T13" fmla="*/ 28 h 29"/>
                      <a:gd name="T14" fmla="*/ 2 w 27"/>
                      <a:gd name="T15" fmla="*/ 23 h 29"/>
                      <a:gd name="T16" fmla="*/ 2 w 27"/>
                      <a:gd name="T17" fmla="*/ 19 h 29"/>
                      <a:gd name="T18" fmla="*/ 1 w 27"/>
                      <a:gd name="T19" fmla="*/ 17 h 29"/>
                      <a:gd name="T20" fmla="*/ 0 w 27"/>
                      <a:gd name="T21" fmla="*/ 13 h 29"/>
                      <a:gd name="T22" fmla="*/ 3 w 27"/>
                      <a:gd name="T23" fmla="*/ 9 h 29"/>
                      <a:gd name="T24" fmla="*/ 6 w 27"/>
                      <a:gd name="T25" fmla="*/ 7 h 29"/>
                      <a:gd name="T26" fmla="*/ 13 w 27"/>
                      <a:gd name="T27" fmla="*/ 4 h 29"/>
                      <a:gd name="T28" fmla="*/ 18 w 27"/>
                      <a:gd name="T29" fmla="*/ 2 h 29"/>
                      <a:gd name="T30" fmla="*/ 26 w 27"/>
                      <a:gd name="T31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9">
                        <a:moveTo>
                          <a:pt x="26" y="0"/>
                        </a:moveTo>
                        <a:lnTo>
                          <a:pt x="26" y="16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8"/>
                        </a:lnTo>
                        <a:lnTo>
                          <a:pt x="2" y="23"/>
                        </a:lnTo>
                        <a:lnTo>
                          <a:pt x="2" y="19"/>
                        </a:lnTo>
                        <a:lnTo>
                          <a:pt x="1" y="17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4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3624" name="Freeform 264"/>
                  <p:cNvSpPr>
                    <a:spLocks/>
                  </p:cNvSpPr>
                  <p:nvPr/>
                </p:nvSpPr>
                <p:spPr bwMode="auto">
                  <a:xfrm>
                    <a:off x="3375" y="3594"/>
                    <a:ext cx="43" cy="71"/>
                  </a:xfrm>
                  <a:custGeom>
                    <a:avLst/>
                    <a:gdLst>
                      <a:gd name="T0" fmla="*/ 35 w 44"/>
                      <a:gd name="T1" fmla="*/ 0 h 72"/>
                      <a:gd name="T2" fmla="*/ 27 w 44"/>
                      <a:gd name="T3" fmla="*/ 2 h 72"/>
                      <a:gd name="T4" fmla="*/ 19 w 44"/>
                      <a:gd name="T5" fmla="*/ 4 h 72"/>
                      <a:gd name="T6" fmla="*/ 11 w 44"/>
                      <a:gd name="T7" fmla="*/ 8 h 72"/>
                      <a:gd name="T8" fmla="*/ 6 w 44"/>
                      <a:gd name="T9" fmla="*/ 11 h 72"/>
                      <a:gd name="T10" fmla="*/ 2 w 44"/>
                      <a:gd name="T11" fmla="*/ 15 h 72"/>
                      <a:gd name="T12" fmla="*/ 0 w 44"/>
                      <a:gd name="T13" fmla="*/ 19 h 72"/>
                      <a:gd name="T14" fmla="*/ 0 w 44"/>
                      <a:gd name="T15" fmla="*/ 31 h 72"/>
                      <a:gd name="T16" fmla="*/ 0 w 44"/>
                      <a:gd name="T17" fmla="*/ 42 h 72"/>
                      <a:gd name="T18" fmla="*/ 1 w 44"/>
                      <a:gd name="T19" fmla="*/ 46 h 72"/>
                      <a:gd name="T20" fmla="*/ 2 w 44"/>
                      <a:gd name="T21" fmla="*/ 49 h 72"/>
                      <a:gd name="T22" fmla="*/ 6 w 44"/>
                      <a:gd name="T23" fmla="*/ 53 h 72"/>
                      <a:gd name="T24" fmla="*/ 10 w 44"/>
                      <a:gd name="T25" fmla="*/ 58 h 72"/>
                      <a:gd name="T26" fmla="*/ 14 w 44"/>
                      <a:gd name="T27" fmla="*/ 60 h 72"/>
                      <a:gd name="T28" fmla="*/ 21 w 44"/>
                      <a:gd name="T29" fmla="*/ 64 h 72"/>
                      <a:gd name="T30" fmla="*/ 30 w 44"/>
                      <a:gd name="T31" fmla="*/ 67 h 72"/>
                      <a:gd name="T32" fmla="*/ 37 w 44"/>
                      <a:gd name="T33" fmla="*/ 70 h 72"/>
                      <a:gd name="T34" fmla="*/ 43 w 44"/>
                      <a:gd name="T35" fmla="*/ 71 h 72"/>
                      <a:gd name="T36" fmla="*/ 43 w 44"/>
                      <a:gd name="T37" fmla="*/ 46 h 72"/>
                      <a:gd name="T38" fmla="*/ 35 w 44"/>
                      <a:gd name="T39" fmla="*/ 43 h 72"/>
                      <a:gd name="T40" fmla="*/ 28 w 44"/>
                      <a:gd name="T41" fmla="*/ 41 h 72"/>
                      <a:gd name="T42" fmla="*/ 23 w 44"/>
                      <a:gd name="T43" fmla="*/ 39 h 72"/>
                      <a:gd name="T44" fmla="*/ 19 w 44"/>
                      <a:gd name="T45" fmla="*/ 36 h 72"/>
                      <a:gd name="T46" fmla="*/ 14 w 44"/>
                      <a:gd name="T47" fmla="*/ 33 h 72"/>
                      <a:gd name="T48" fmla="*/ 11 w 44"/>
                      <a:gd name="T49" fmla="*/ 29 h 72"/>
                      <a:gd name="T50" fmla="*/ 8 w 44"/>
                      <a:gd name="T51" fmla="*/ 24 h 72"/>
                      <a:gd name="T52" fmla="*/ 7 w 44"/>
                      <a:gd name="T53" fmla="*/ 19 h 72"/>
                      <a:gd name="T54" fmla="*/ 8 w 44"/>
                      <a:gd name="T55" fmla="*/ 14 h 72"/>
                      <a:gd name="T56" fmla="*/ 11 w 44"/>
                      <a:gd name="T57" fmla="*/ 11 h 72"/>
                      <a:gd name="T58" fmla="*/ 19 w 44"/>
                      <a:gd name="T59" fmla="*/ 5 h 72"/>
                      <a:gd name="T60" fmla="*/ 28 w 44"/>
                      <a:gd name="T61" fmla="*/ 3 h 72"/>
                      <a:gd name="T62" fmla="*/ 35 w 44"/>
                      <a:gd name="T63" fmla="*/ 1 h 72"/>
                      <a:gd name="T64" fmla="*/ 35 w 44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2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1"/>
                        </a:lnTo>
                        <a:lnTo>
                          <a:pt x="2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6"/>
                        </a:lnTo>
                        <a:lnTo>
                          <a:pt x="2" y="49"/>
                        </a:lnTo>
                        <a:lnTo>
                          <a:pt x="6" y="53"/>
                        </a:lnTo>
                        <a:lnTo>
                          <a:pt x="10" y="58"/>
                        </a:lnTo>
                        <a:lnTo>
                          <a:pt x="14" y="60"/>
                        </a:lnTo>
                        <a:lnTo>
                          <a:pt x="21" y="64"/>
                        </a:lnTo>
                        <a:lnTo>
                          <a:pt x="30" y="67"/>
                        </a:lnTo>
                        <a:lnTo>
                          <a:pt x="37" y="70"/>
                        </a:lnTo>
                        <a:lnTo>
                          <a:pt x="43" y="71"/>
                        </a:lnTo>
                        <a:lnTo>
                          <a:pt x="43" y="46"/>
                        </a:lnTo>
                        <a:lnTo>
                          <a:pt x="35" y="43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6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8" y="24"/>
                        </a:lnTo>
                        <a:lnTo>
                          <a:pt x="7" y="19"/>
                        </a:lnTo>
                        <a:lnTo>
                          <a:pt x="8" y="14"/>
                        </a:lnTo>
                        <a:lnTo>
                          <a:pt x="11" y="11"/>
                        </a:lnTo>
                        <a:lnTo>
                          <a:pt x="19" y="5"/>
                        </a:lnTo>
                        <a:lnTo>
                          <a:pt x="28" y="3"/>
                        </a:lnTo>
                        <a:lnTo>
                          <a:pt x="35" y="1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</p:grpSp>
      </p:grpSp>
      <p:sp>
        <p:nvSpPr>
          <p:cNvPr id="143625" name="Rectangle 265"/>
          <p:cNvSpPr>
            <a:spLocks noChangeArrowheads="1"/>
          </p:cNvSpPr>
          <p:nvPr/>
        </p:nvSpPr>
        <p:spPr bwMode="auto">
          <a:xfrm>
            <a:off x="3683000" y="3444875"/>
            <a:ext cx="1317625" cy="608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AT&amp;T</a:t>
            </a:r>
          </a:p>
        </p:txBody>
      </p:sp>
      <p:sp>
        <p:nvSpPr>
          <p:cNvPr id="143626" name="Rectangle 266"/>
          <p:cNvSpPr>
            <a:spLocks noChangeArrowheads="1"/>
          </p:cNvSpPr>
          <p:nvPr/>
        </p:nvSpPr>
        <p:spPr bwMode="auto">
          <a:xfrm>
            <a:off x="1176338" y="3465513"/>
            <a:ext cx="968375" cy="608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MCI</a:t>
            </a:r>
          </a:p>
        </p:txBody>
      </p:sp>
      <p:sp>
        <p:nvSpPr>
          <p:cNvPr id="143627" name="Rectangle 267"/>
          <p:cNvSpPr>
            <a:spLocks noChangeArrowheads="1"/>
          </p:cNvSpPr>
          <p:nvPr/>
        </p:nvSpPr>
        <p:spPr bwMode="auto">
          <a:xfrm>
            <a:off x="6564313" y="3444875"/>
            <a:ext cx="1409700" cy="608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Sprint</a:t>
            </a:r>
          </a:p>
        </p:txBody>
      </p:sp>
      <p:sp>
        <p:nvSpPr>
          <p:cNvPr id="143628" name="Line 268"/>
          <p:cNvSpPr>
            <a:spLocks noChangeShapeType="1"/>
          </p:cNvSpPr>
          <p:nvPr/>
        </p:nvSpPr>
        <p:spPr bwMode="auto">
          <a:xfrm>
            <a:off x="1966913" y="4370388"/>
            <a:ext cx="1085850" cy="414337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3629" name="Line 269"/>
          <p:cNvSpPr>
            <a:spLocks noChangeShapeType="1"/>
          </p:cNvSpPr>
          <p:nvPr/>
        </p:nvSpPr>
        <p:spPr bwMode="auto">
          <a:xfrm>
            <a:off x="4375150" y="4251325"/>
            <a:ext cx="0" cy="434975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3630" name="Line 270"/>
          <p:cNvSpPr>
            <a:spLocks noChangeShapeType="1"/>
          </p:cNvSpPr>
          <p:nvPr/>
        </p:nvSpPr>
        <p:spPr bwMode="auto">
          <a:xfrm flipH="1">
            <a:off x="5480050" y="4291013"/>
            <a:ext cx="1795463" cy="454025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3631" name="Rectangle 271"/>
          <p:cNvSpPr>
            <a:spLocks noChangeArrowheads="1"/>
          </p:cNvSpPr>
          <p:nvPr/>
        </p:nvSpPr>
        <p:spPr bwMode="auto">
          <a:xfrm>
            <a:off x="4497388" y="4216400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$0.20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3632" name="Rectangle 272"/>
          <p:cNvSpPr>
            <a:spLocks noChangeArrowheads="1"/>
          </p:cNvSpPr>
          <p:nvPr/>
        </p:nvSpPr>
        <p:spPr bwMode="auto">
          <a:xfrm>
            <a:off x="1716088" y="4552950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$0.18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3633" name="Rectangle 273"/>
          <p:cNvSpPr>
            <a:spLocks noChangeArrowheads="1"/>
          </p:cNvSpPr>
          <p:nvPr/>
        </p:nvSpPr>
        <p:spPr bwMode="auto">
          <a:xfrm>
            <a:off x="6392863" y="4473575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$0.23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742B8C4-A34D-6C4F-BA16-AFA434F4E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1045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Literature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962400" y="3505200"/>
            <a:ext cx="4800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sz="2400" i="0" dirty="0">
                <a:latin typeface="Lucida Grande" charset="0"/>
              </a:rPr>
              <a:t>Chapter 17</a:t>
            </a:r>
          </a:p>
        </p:txBody>
      </p:sp>
      <p:pic>
        <p:nvPicPr>
          <p:cNvPr id="17412" name="Picture 5" descr="2e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3336925" cy="41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962400" y="4267200"/>
            <a:ext cx="45116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i="0" dirty="0">
                <a:latin typeface="Lucida Grande" charset="0"/>
              </a:rPr>
              <a:t>Presentations from CS 886</a:t>
            </a:r>
          </a:p>
          <a:p>
            <a:r>
              <a:rPr lang="de-DE" b="1" i="0" dirty="0" err="1">
                <a:solidFill>
                  <a:srgbClr val="458006"/>
                </a:solidFill>
              </a:rPr>
              <a:t>Advanced</a:t>
            </a:r>
            <a:r>
              <a:rPr lang="de-DE" b="1" i="0" dirty="0">
                <a:solidFill>
                  <a:srgbClr val="458006"/>
                </a:solidFill>
              </a:rPr>
              <a:t> Topics in AI Electronic Market Design</a:t>
            </a:r>
            <a:endParaRPr lang="en-US" altLang="zh-CN" i="0" dirty="0">
              <a:latin typeface="Lucida Grande" charset="0"/>
            </a:endParaRPr>
          </a:p>
          <a:p>
            <a:r>
              <a:rPr lang="en-US" altLang="zh-CN" i="0" dirty="0">
                <a:latin typeface="Lucida Grande" charset="0"/>
              </a:rPr>
              <a:t>Kate Larson</a:t>
            </a:r>
          </a:p>
          <a:p>
            <a:r>
              <a:rPr lang="en-US" altLang="zh-CN" i="0" dirty="0">
                <a:latin typeface="Lucida Grande" charset="0"/>
              </a:rPr>
              <a:t>Waterloo Univ.</a:t>
            </a:r>
          </a:p>
          <a:p>
            <a:endParaRPr lang="en-US" sz="1400" i="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EDF66F4-5C5D-2F43-B566-E7F370EE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500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>
                <a:latin typeface="Garamond" charset="0"/>
              </a:rPr>
              <a:t>7-</a:t>
            </a:r>
            <a:fld id="{E34F449E-AAB6-514E-B598-0D31AE5BEBAF}" type="slidenum">
              <a:rPr lang="en-US" altLang="en-US">
                <a:latin typeface="Garamond" charset="0"/>
              </a:rPr>
              <a:pPr/>
              <a:t>20</a:t>
            </a:fld>
            <a:endParaRPr lang="en-US" altLang="en-US">
              <a:latin typeface="Garamond" charset="0"/>
            </a:endParaRPr>
          </a:p>
        </p:txBody>
      </p:sp>
      <p:sp>
        <p:nvSpPr>
          <p:cNvPr id="144386" name="AutoShape 2"/>
          <p:cNvSpPr>
            <a:spLocks noChangeArrowheads="1"/>
          </p:cNvSpPr>
          <p:nvPr/>
        </p:nvSpPr>
        <p:spPr bwMode="auto">
          <a:xfrm>
            <a:off x="622300" y="2865438"/>
            <a:ext cx="1960563" cy="1249362"/>
          </a:xfrm>
          <a:prstGeom prst="star16">
            <a:avLst>
              <a:gd name="adj" fmla="val 37500"/>
            </a:avLst>
          </a:prstGeom>
          <a:solidFill>
            <a:schemeClr val="accent2">
              <a:alpha val="2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de-DE" altLang="x-none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7491413" cy="12223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defRPr/>
            </a:pPr>
            <a:r>
              <a:rPr lang="en-US" altLang="x-none"/>
              <a:t>Best Bid Wins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8175" y="1143000"/>
            <a:ext cx="8024813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defRPr/>
            </a:pPr>
            <a:r>
              <a:rPr lang="en-US" altLang="x-none"/>
              <a:t>Phone chooses carrier with lowest bid</a:t>
            </a:r>
          </a:p>
          <a:p>
            <a:pPr marL="246063" indent="-246063" defTabSz="785813" eaLnBrk="1" hangingPunct="1">
              <a:defRPr/>
            </a:pPr>
            <a:r>
              <a:rPr lang="en-US" altLang="x-none"/>
              <a:t>Carrier gets amount that it bid</a:t>
            </a:r>
          </a:p>
        </p:txBody>
      </p:sp>
      <p:sp>
        <p:nvSpPr>
          <p:cNvPr id="144658" name="AutoShape 274"/>
          <p:cNvSpPr>
            <a:spLocks noChangeArrowheads="1"/>
          </p:cNvSpPr>
          <p:nvPr/>
        </p:nvSpPr>
        <p:spPr bwMode="auto">
          <a:xfrm>
            <a:off x="1654175" y="4292600"/>
            <a:ext cx="974725" cy="420688"/>
          </a:xfrm>
          <a:prstGeom prst="plus">
            <a:avLst>
              <a:gd name="adj" fmla="val 24995"/>
            </a:avLst>
          </a:prstGeom>
          <a:solidFill>
            <a:schemeClr val="accent2">
              <a:alpha val="2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de-DE" altLang="x-none"/>
          </a:p>
        </p:txBody>
      </p:sp>
      <p:grpSp>
        <p:nvGrpSpPr>
          <p:cNvPr id="24582" name="Group 276"/>
          <p:cNvGrpSpPr>
            <a:grpSpLocks/>
          </p:cNvGrpSpPr>
          <p:nvPr/>
        </p:nvGrpSpPr>
        <p:grpSpPr bwMode="auto">
          <a:xfrm>
            <a:off x="3240088" y="4559300"/>
            <a:ext cx="2549525" cy="1697038"/>
            <a:chOff x="1989" y="2920"/>
            <a:chExt cx="1551" cy="1031"/>
          </a:xfrm>
        </p:grpSpPr>
        <p:grpSp>
          <p:nvGrpSpPr>
            <p:cNvPr id="24592" name="Group 277"/>
            <p:cNvGrpSpPr>
              <a:grpSpLocks/>
            </p:cNvGrpSpPr>
            <p:nvPr/>
          </p:nvGrpSpPr>
          <p:grpSpPr bwMode="auto">
            <a:xfrm>
              <a:off x="3424" y="3764"/>
              <a:ext cx="110" cy="187"/>
              <a:chOff x="3424" y="3764"/>
              <a:chExt cx="110" cy="187"/>
            </a:xfrm>
          </p:grpSpPr>
          <p:grpSp>
            <p:nvGrpSpPr>
              <p:cNvPr id="24836" name="Group 278"/>
              <p:cNvGrpSpPr>
                <a:grpSpLocks/>
              </p:cNvGrpSpPr>
              <p:nvPr/>
            </p:nvGrpSpPr>
            <p:grpSpPr bwMode="auto">
              <a:xfrm>
                <a:off x="3424" y="3900"/>
                <a:ext cx="89" cy="51"/>
                <a:chOff x="3424" y="3900"/>
                <a:chExt cx="89" cy="51"/>
              </a:xfrm>
            </p:grpSpPr>
            <p:sp>
              <p:nvSpPr>
                <p:cNvPr id="144663" name="Freeform 279"/>
                <p:cNvSpPr>
                  <a:spLocks/>
                </p:cNvSpPr>
                <p:nvPr/>
              </p:nvSpPr>
              <p:spPr bwMode="auto">
                <a:xfrm>
                  <a:off x="3458" y="3918"/>
                  <a:ext cx="55" cy="31"/>
                </a:xfrm>
                <a:custGeom>
                  <a:avLst/>
                  <a:gdLst>
                    <a:gd name="T0" fmla="*/ 10 w 55"/>
                    <a:gd name="T1" fmla="*/ 3 h 31"/>
                    <a:gd name="T2" fmla="*/ 9 w 55"/>
                    <a:gd name="T3" fmla="*/ 4 h 31"/>
                    <a:gd name="T4" fmla="*/ 6 w 55"/>
                    <a:gd name="T5" fmla="*/ 5 h 31"/>
                    <a:gd name="T6" fmla="*/ 3 w 55"/>
                    <a:gd name="T7" fmla="*/ 9 h 31"/>
                    <a:gd name="T8" fmla="*/ 1 w 55"/>
                    <a:gd name="T9" fmla="*/ 12 h 31"/>
                    <a:gd name="T10" fmla="*/ 0 w 55"/>
                    <a:gd name="T11" fmla="*/ 16 h 31"/>
                    <a:gd name="T12" fmla="*/ 1 w 55"/>
                    <a:gd name="T13" fmla="*/ 19 h 31"/>
                    <a:gd name="T14" fmla="*/ 3 w 55"/>
                    <a:gd name="T15" fmla="*/ 23 h 31"/>
                    <a:gd name="T16" fmla="*/ 13 w 55"/>
                    <a:gd name="T17" fmla="*/ 28 h 31"/>
                    <a:gd name="T18" fmla="*/ 17 w 55"/>
                    <a:gd name="T19" fmla="*/ 30 h 31"/>
                    <a:gd name="T20" fmla="*/ 24 w 55"/>
                    <a:gd name="T21" fmla="*/ 30 h 31"/>
                    <a:gd name="T22" fmla="*/ 29 w 55"/>
                    <a:gd name="T23" fmla="*/ 30 h 31"/>
                    <a:gd name="T24" fmla="*/ 35 w 55"/>
                    <a:gd name="T25" fmla="*/ 29 h 31"/>
                    <a:gd name="T26" fmla="*/ 40 w 55"/>
                    <a:gd name="T27" fmla="*/ 28 h 31"/>
                    <a:gd name="T28" fmla="*/ 45 w 55"/>
                    <a:gd name="T29" fmla="*/ 26 h 31"/>
                    <a:gd name="T30" fmla="*/ 48 w 55"/>
                    <a:gd name="T31" fmla="*/ 24 h 31"/>
                    <a:gd name="T32" fmla="*/ 51 w 55"/>
                    <a:gd name="T33" fmla="*/ 21 h 31"/>
                    <a:gd name="T34" fmla="*/ 52 w 55"/>
                    <a:gd name="T35" fmla="*/ 19 h 31"/>
                    <a:gd name="T36" fmla="*/ 53 w 55"/>
                    <a:gd name="T37" fmla="*/ 15 h 31"/>
                    <a:gd name="T38" fmla="*/ 54 w 55"/>
                    <a:gd name="T39" fmla="*/ 9 h 31"/>
                    <a:gd name="T40" fmla="*/ 52 w 55"/>
                    <a:gd name="T41" fmla="*/ 0 h 31"/>
                    <a:gd name="T42" fmla="*/ 39 w 55"/>
                    <a:gd name="T43" fmla="*/ 2 h 31"/>
                    <a:gd name="T44" fmla="*/ 39 w 55"/>
                    <a:gd name="T45" fmla="*/ 9 h 31"/>
                    <a:gd name="T46" fmla="*/ 39 w 55"/>
                    <a:gd name="T47" fmla="*/ 17 h 31"/>
                    <a:gd name="T48" fmla="*/ 37 w 55"/>
                    <a:gd name="T49" fmla="*/ 19 h 31"/>
                    <a:gd name="T50" fmla="*/ 32 w 55"/>
                    <a:gd name="T51" fmla="*/ 20 h 31"/>
                    <a:gd name="T52" fmla="*/ 28 w 55"/>
                    <a:gd name="T53" fmla="*/ 21 h 31"/>
                    <a:gd name="T54" fmla="*/ 23 w 55"/>
                    <a:gd name="T55" fmla="*/ 20 h 31"/>
                    <a:gd name="T56" fmla="*/ 20 w 55"/>
                    <a:gd name="T57" fmla="*/ 17 h 31"/>
                    <a:gd name="T58" fmla="*/ 17 w 55"/>
                    <a:gd name="T59" fmla="*/ 6 h 31"/>
                    <a:gd name="T60" fmla="*/ 10 w 55"/>
                    <a:gd name="T61" fmla="*/ 3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5" h="31">
                      <a:moveTo>
                        <a:pt x="10" y="3"/>
                      </a:moveTo>
                      <a:lnTo>
                        <a:pt x="9" y="4"/>
                      </a:lnTo>
                      <a:lnTo>
                        <a:pt x="6" y="5"/>
                      </a:lnTo>
                      <a:lnTo>
                        <a:pt x="3" y="9"/>
                      </a:lnTo>
                      <a:lnTo>
                        <a:pt x="1" y="12"/>
                      </a:lnTo>
                      <a:lnTo>
                        <a:pt x="0" y="16"/>
                      </a:lnTo>
                      <a:lnTo>
                        <a:pt x="1" y="19"/>
                      </a:lnTo>
                      <a:lnTo>
                        <a:pt x="3" y="23"/>
                      </a:lnTo>
                      <a:lnTo>
                        <a:pt x="13" y="28"/>
                      </a:lnTo>
                      <a:lnTo>
                        <a:pt x="17" y="30"/>
                      </a:lnTo>
                      <a:lnTo>
                        <a:pt x="24" y="30"/>
                      </a:lnTo>
                      <a:lnTo>
                        <a:pt x="29" y="30"/>
                      </a:lnTo>
                      <a:lnTo>
                        <a:pt x="35" y="29"/>
                      </a:lnTo>
                      <a:lnTo>
                        <a:pt x="40" y="28"/>
                      </a:lnTo>
                      <a:lnTo>
                        <a:pt x="45" y="26"/>
                      </a:lnTo>
                      <a:lnTo>
                        <a:pt x="48" y="24"/>
                      </a:lnTo>
                      <a:lnTo>
                        <a:pt x="51" y="21"/>
                      </a:lnTo>
                      <a:lnTo>
                        <a:pt x="52" y="19"/>
                      </a:lnTo>
                      <a:lnTo>
                        <a:pt x="53" y="15"/>
                      </a:lnTo>
                      <a:lnTo>
                        <a:pt x="54" y="9"/>
                      </a:lnTo>
                      <a:lnTo>
                        <a:pt x="52" y="0"/>
                      </a:lnTo>
                      <a:lnTo>
                        <a:pt x="39" y="2"/>
                      </a:lnTo>
                      <a:lnTo>
                        <a:pt x="39" y="9"/>
                      </a:lnTo>
                      <a:lnTo>
                        <a:pt x="39" y="17"/>
                      </a:lnTo>
                      <a:lnTo>
                        <a:pt x="37" y="19"/>
                      </a:lnTo>
                      <a:lnTo>
                        <a:pt x="32" y="20"/>
                      </a:lnTo>
                      <a:lnTo>
                        <a:pt x="28" y="21"/>
                      </a:lnTo>
                      <a:lnTo>
                        <a:pt x="23" y="20"/>
                      </a:lnTo>
                      <a:lnTo>
                        <a:pt x="20" y="17"/>
                      </a:lnTo>
                      <a:lnTo>
                        <a:pt x="17" y="6"/>
                      </a:lnTo>
                      <a:lnTo>
                        <a:pt x="10" y="3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664" name="Freeform 280"/>
                <p:cNvSpPr>
                  <a:spLocks/>
                </p:cNvSpPr>
                <p:nvPr/>
              </p:nvSpPr>
              <p:spPr bwMode="auto">
                <a:xfrm>
                  <a:off x="3424" y="3900"/>
                  <a:ext cx="59" cy="50"/>
                </a:xfrm>
                <a:custGeom>
                  <a:avLst/>
                  <a:gdLst>
                    <a:gd name="T0" fmla="*/ 30 w 59"/>
                    <a:gd name="T1" fmla="*/ 0 h 50"/>
                    <a:gd name="T2" fmla="*/ 11 w 59"/>
                    <a:gd name="T3" fmla="*/ 4 h 50"/>
                    <a:gd name="T4" fmla="*/ 4 w 59"/>
                    <a:gd name="T5" fmla="*/ 9 h 50"/>
                    <a:gd name="T6" fmla="*/ 1 w 59"/>
                    <a:gd name="T7" fmla="*/ 15 h 50"/>
                    <a:gd name="T8" fmla="*/ 0 w 59"/>
                    <a:gd name="T9" fmla="*/ 22 h 50"/>
                    <a:gd name="T10" fmla="*/ 1 w 59"/>
                    <a:gd name="T11" fmla="*/ 29 h 50"/>
                    <a:gd name="T12" fmla="*/ 3 w 59"/>
                    <a:gd name="T13" fmla="*/ 35 h 50"/>
                    <a:gd name="T14" fmla="*/ 4 w 59"/>
                    <a:gd name="T15" fmla="*/ 40 h 50"/>
                    <a:gd name="T16" fmla="*/ 9 w 59"/>
                    <a:gd name="T17" fmla="*/ 44 h 50"/>
                    <a:gd name="T18" fmla="*/ 16 w 59"/>
                    <a:gd name="T19" fmla="*/ 46 h 50"/>
                    <a:gd name="T20" fmla="*/ 24 w 59"/>
                    <a:gd name="T21" fmla="*/ 49 h 50"/>
                    <a:gd name="T22" fmla="*/ 32 w 59"/>
                    <a:gd name="T23" fmla="*/ 49 h 50"/>
                    <a:gd name="T24" fmla="*/ 43 w 59"/>
                    <a:gd name="T25" fmla="*/ 46 h 50"/>
                    <a:gd name="T26" fmla="*/ 51 w 59"/>
                    <a:gd name="T27" fmla="*/ 42 h 50"/>
                    <a:gd name="T28" fmla="*/ 58 w 59"/>
                    <a:gd name="T29" fmla="*/ 36 h 50"/>
                    <a:gd name="T30" fmla="*/ 46 w 59"/>
                    <a:gd name="T31" fmla="*/ 30 h 50"/>
                    <a:gd name="T32" fmla="*/ 41 w 59"/>
                    <a:gd name="T33" fmla="*/ 35 h 50"/>
                    <a:gd name="T34" fmla="*/ 34 w 59"/>
                    <a:gd name="T35" fmla="*/ 38 h 50"/>
                    <a:gd name="T36" fmla="*/ 25 w 59"/>
                    <a:gd name="T37" fmla="*/ 39 h 50"/>
                    <a:gd name="T38" fmla="*/ 17 w 59"/>
                    <a:gd name="T39" fmla="*/ 36 h 50"/>
                    <a:gd name="T40" fmla="*/ 15 w 59"/>
                    <a:gd name="T41" fmla="*/ 34 h 50"/>
                    <a:gd name="T42" fmla="*/ 13 w 59"/>
                    <a:gd name="T43" fmla="*/ 31 h 50"/>
                    <a:gd name="T44" fmla="*/ 14 w 59"/>
                    <a:gd name="T45" fmla="*/ 28 h 50"/>
                    <a:gd name="T46" fmla="*/ 18 w 59"/>
                    <a:gd name="T47" fmla="*/ 25 h 50"/>
                    <a:gd name="T48" fmla="*/ 23 w 59"/>
                    <a:gd name="T49" fmla="*/ 22 h 50"/>
                    <a:gd name="T50" fmla="*/ 30 w 59"/>
                    <a:gd name="T51" fmla="*/ 21 h 50"/>
                    <a:gd name="T52" fmla="*/ 30 w 59"/>
                    <a:gd name="T53" fmla="*/ 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59" h="50">
                      <a:moveTo>
                        <a:pt x="30" y="0"/>
                      </a:moveTo>
                      <a:lnTo>
                        <a:pt x="11" y="4"/>
                      </a:lnTo>
                      <a:lnTo>
                        <a:pt x="4" y="9"/>
                      </a:lnTo>
                      <a:lnTo>
                        <a:pt x="1" y="15"/>
                      </a:lnTo>
                      <a:lnTo>
                        <a:pt x="0" y="22"/>
                      </a:lnTo>
                      <a:lnTo>
                        <a:pt x="1" y="29"/>
                      </a:lnTo>
                      <a:lnTo>
                        <a:pt x="3" y="35"/>
                      </a:lnTo>
                      <a:lnTo>
                        <a:pt x="4" y="40"/>
                      </a:lnTo>
                      <a:lnTo>
                        <a:pt x="9" y="44"/>
                      </a:lnTo>
                      <a:lnTo>
                        <a:pt x="16" y="46"/>
                      </a:lnTo>
                      <a:lnTo>
                        <a:pt x="24" y="49"/>
                      </a:lnTo>
                      <a:lnTo>
                        <a:pt x="32" y="49"/>
                      </a:lnTo>
                      <a:lnTo>
                        <a:pt x="43" y="46"/>
                      </a:lnTo>
                      <a:lnTo>
                        <a:pt x="51" y="42"/>
                      </a:lnTo>
                      <a:lnTo>
                        <a:pt x="58" y="36"/>
                      </a:lnTo>
                      <a:lnTo>
                        <a:pt x="46" y="30"/>
                      </a:lnTo>
                      <a:lnTo>
                        <a:pt x="41" y="35"/>
                      </a:lnTo>
                      <a:lnTo>
                        <a:pt x="34" y="38"/>
                      </a:lnTo>
                      <a:lnTo>
                        <a:pt x="25" y="39"/>
                      </a:lnTo>
                      <a:lnTo>
                        <a:pt x="17" y="36"/>
                      </a:lnTo>
                      <a:lnTo>
                        <a:pt x="15" y="34"/>
                      </a:lnTo>
                      <a:lnTo>
                        <a:pt x="13" y="31"/>
                      </a:lnTo>
                      <a:lnTo>
                        <a:pt x="14" y="28"/>
                      </a:lnTo>
                      <a:lnTo>
                        <a:pt x="18" y="25"/>
                      </a:lnTo>
                      <a:lnTo>
                        <a:pt x="23" y="22"/>
                      </a:lnTo>
                      <a:lnTo>
                        <a:pt x="30" y="21"/>
                      </a:lnTo>
                      <a:lnTo>
                        <a:pt x="30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665" name="Freeform 281"/>
                <p:cNvSpPr>
                  <a:spLocks/>
                </p:cNvSpPr>
                <p:nvPr/>
              </p:nvSpPr>
              <p:spPr bwMode="auto">
                <a:xfrm>
                  <a:off x="3428" y="3922"/>
                  <a:ext cx="56" cy="29"/>
                </a:xfrm>
                <a:custGeom>
                  <a:avLst/>
                  <a:gdLst>
                    <a:gd name="T0" fmla="*/ 0 w 56"/>
                    <a:gd name="T1" fmla="*/ 17 h 29"/>
                    <a:gd name="T2" fmla="*/ 10 w 56"/>
                    <a:gd name="T3" fmla="*/ 18 h 29"/>
                    <a:gd name="T4" fmla="*/ 23 w 56"/>
                    <a:gd name="T5" fmla="*/ 18 h 29"/>
                    <a:gd name="T6" fmla="*/ 33 w 56"/>
                    <a:gd name="T7" fmla="*/ 16 h 29"/>
                    <a:gd name="T8" fmla="*/ 39 w 56"/>
                    <a:gd name="T9" fmla="*/ 13 h 29"/>
                    <a:gd name="T10" fmla="*/ 42 w 56"/>
                    <a:gd name="T11" fmla="*/ 9 h 29"/>
                    <a:gd name="T12" fmla="*/ 42 w 56"/>
                    <a:gd name="T13" fmla="*/ 5 h 29"/>
                    <a:gd name="T14" fmla="*/ 38 w 56"/>
                    <a:gd name="T15" fmla="*/ 1 h 29"/>
                    <a:gd name="T16" fmla="*/ 34 w 56"/>
                    <a:gd name="T17" fmla="*/ 0 h 29"/>
                    <a:gd name="T18" fmla="*/ 50 w 56"/>
                    <a:gd name="T19" fmla="*/ 3 h 29"/>
                    <a:gd name="T20" fmla="*/ 53 w 56"/>
                    <a:gd name="T21" fmla="*/ 8 h 29"/>
                    <a:gd name="T22" fmla="*/ 55 w 56"/>
                    <a:gd name="T23" fmla="*/ 13 h 29"/>
                    <a:gd name="T24" fmla="*/ 55 w 56"/>
                    <a:gd name="T25" fmla="*/ 19 h 29"/>
                    <a:gd name="T26" fmla="*/ 52 w 56"/>
                    <a:gd name="T27" fmla="*/ 23 h 29"/>
                    <a:gd name="T28" fmla="*/ 45 w 56"/>
                    <a:gd name="T29" fmla="*/ 26 h 29"/>
                    <a:gd name="T30" fmla="*/ 35 w 56"/>
                    <a:gd name="T31" fmla="*/ 28 h 29"/>
                    <a:gd name="T32" fmla="*/ 26 w 56"/>
                    <a:gd name="T33" fmla="*/ 28 h 29"/>
                    <a:gd name="T34" fmla="*/ 16 w 56"/>
                    <a:gd name="T35" fmla="*/ 27 h 29"/>
                    <a:gd name="T36" fmla="*/ 5 w 56"/>
                    <a:gd name="T37" fmla="*/ 23 h 29"/>
                    <a:gd name="T38" fmla="*/ 0 w 56"/>
                    <a:gd name="T39" fmla="*/ 1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6" h="29">
                      <a:moveTo>
                        <a:pt x="0" y="17"/>
                      </a:moveTo>
                      <a:lnTo>
                        <a:pt x="10" y="18"/>
                      </a:lnTo>
                      <a:lnTo>
                        <a:pt x="23" y="18"/>
                      </a:lnTo>
                      <a:lnTo>
                        <a:pt x="33" y="16"/>
                      </a:lnTo>
                      <a:lnTo>
                        <a:pt x="39" y="13"/>
                      </a:lnTo>
                      <a:lnTo>
                        <a:pt x="42" y="9"/>
                      </a:lnTo>
                      <a:lnTo>
                        <a:pt x="42" y="5"/>
                      </a:lnTo>
                      <a:lnTo>
                        <a:pt x="38" y="1"/>
                      </a:lnTo>
                      <a:lnTo>
                        <a:pt x="34" y="0"/>
                      </a:lnTo>
                      <a:lnTo>
                        <a:pt x="50" y="3"/>
                      </a:lnTo>
                      <a:lnTo>
                        <a:pt x="53" y="8"/>
                      </a:lnTo>
                      <a:lnTo>
                        <a:pt x="55" y="13"/>
                      </a:lnTo>
                      <a:lnTo>
                        <a:pt x="55" y="19"/>
                      </a:lnTo>
                      <a:lnTo>
                        <a:pt x="52" y="23"/>
                      </a:lnTo>
                      <a:lnTo>
                        <a:pt x="45" y="26"/>
                      </a:lnTo>
                      <a:lnTo>
                        <a:pt x="35" y="28"/>
                      </a:lnTo>
                      <a:lnTo>
                        <a:pt x="26" y="28"/>
                      </a:lnTo>
                      <a:lnTo>
                        <a:pt x="16" y="27"/>
                      </a:lnTo>
                      <a:lnTo>
                        <a:pt x="5" y="23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4837" name="Group 282"/>
              <p:cNvGrpSpPr>
                <a:grpSpLocks/>
              </p:cNvGrpSpPr>
              <p:nvPr/>
            </p:nvGrpSpPr>
            <p:grpSpPr bwMode="auto">
              <a:xfrm>
                <a:off x="3492" y="3764"/>
                <a:ext cx="33" cy="54"/>
                <a:chOff x="3492" y="3764"/>
                <a:chExt cx="33" cy="54"/>
              </a:xfrm>
            </p:grpSpPr>
            <p:sp>
              <p:nvSpPr>
                <p:cNvPr id="144667" name="Freeform 283"/>
                <p:cNvSpPr>
                  <a:spLocks/>
                </p:cNvSpPr>
                <p:nvPr/>
              </p:nvSpPr>
              <p:spPr bwMode="auto">
                <a:xfrm>
                  <a:off x="3498" y="3797"/>
                  <a:ext cx="20" cy="20"/>
                </a:xfrm>
                <a:custGeom>
                  <a:avLst/>
                  <a:gdLst>
                    <a:gd name="T0" fmla="*/ 18 w 19"/>
                    <a:gd name="T1" fmla="*/ 19 h 20"/>
                    <a:gd name="T2" fmla="*/ 18 w 19"/>
                    <a:gd name="T3" fmla="*/ 8 h 20"/>
                    <a:gd name="T4" fmla="*/ 15 w 19"/>
                    <a:gd name="T5" fmla="*/ 7 h 20"/>
                    <a:gd name="T6" fmla="*/ 11 w 19"/>
                    <a:gd name="T7" fmla="*/ 6 h 20"/>
                    <a:gd name="T8" fmla="*/ 9 w 19"/>
                    <a:gd name="T9" fmla="*/ 5 h 20"/>
                    <a:gd name="T10" fmla="*/ 7 w 19"/>
                    <a:gd name="T11" fmla="*/ 3 h 20"/>
                    <a:gd name="T12" fmla="*/ 5 w 19"/>
                    <a:gd name="T13" fmla="*/ 0 h 20"/>
                    <a:gd name="T14" fmla="*/ 1 w 19"/>
                    <a:gd name="T15" fmla="*/ 4 h 20"/>
                    <a:gd name="T16" fmla="*/ 1 w 19"/>
                    <a:gd name="T17" fmla="*/ 6 h 20"/>
                    <a:gd name="T18" fmla="*/ 1 w 19"/>
                    <a:gd name="T19" fmla="*/ 8 h 20"/>
                    <a:gd name="T20" fmla="*/ 0 w 19"/>
                    <a:gd name="T21" fmla="*/ 10 h 20"/>
                    <a:gd name="T22" fmla="*/ 2 w 19"/>
                    <a:gd name="T23" fmla="*/ 13 h 20"/>
                    <a:gd name="T24" fmla="*/ 4 w 19"/>
                    <a:gd name="T25" fmla="*/ 14 h 20"/>
                    <a:gd name="T26" fmla="*/ 9 w 19"/>
                    <a:gd name="T27" fmla="*/ 17 h 20"/>
                    <a:gd name="T28" fmla="*/ 12 w 19"/>
                    <a:gd name="T29" fmla="*/ 18 h 20"/>
                    <a:gd name="T30" fmla="*/ 18 w 19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0">
                      <a:moveTo>
                        <a:pt x="18" y="19"/>
                      </a:moveTo>
                      <a:lnTo>
                        <a:pt x="18" y="8"/>
                      </a:lnTo>
                      <a:lnTo>
                        <a:pt x="15" y="7"/>
                      </a:lnTo>
                      <a:lnTo>
                        <a:pt x="11" y="6"/>
                      </a:lnTo>
                      <a:lnTo>
                        <a:pt x="9" y="5"/>
                      </a:lnTo>
                      <a:lnTo>
                        <a:pt x="7" y="3"/>
                      </a:ln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2" y="13"/>
                      </a:lnTo>
                      <a:lnTo>
                        <a:pt x="4" y="14"/>
                      </a:lnTo>
                      <a:lnTo>
                        <a:pt x="9" y="17"/>
                      </a:lnTo>
                      <a:lnTo>
                        <a:pt x="12" y="18"/>
                      </a:lnTo>
                      <a:lnTo>
                        <a:pt x="18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668" name="Freeform 284"/>
                <p:cNvSpPr>
                  <a:spLocks/>
                </p:cNvSpPr>
                <p:nvPr/>
              </p:nvSpPr>
              <p:spPr bwMode="auto">
                <a:xfrm>
                  <a:off x="3492" y="3764"/>
                  <a:ext cx="34" cy="54"/>
                </a:xfrm>
                <a:custGeom>
                  <a:avLst/>
                  <a:gdLst>
                    <a:gd name="T0" fmla="*/ 26 w 33"/>
                    <a:gd name="T1" fmla="*/ 53 h 54"/>
                    <a:gd name="T2" fmla="*/ 20 w 33"/>
                    <a:gd name="T3" fmla="*/ 51 h 54"/>
                    <a:gd name="T4" fmla="*/ 14 w 33"/>
                    <a:gd name="T5" fmla="*/ 50 h 54"/>
                    <a:gd name="T6" fmla="*/ 8 w 33"/>
                    <a:gd name="T7" fmla="*/ 47 h 54"/>
                    <a:gd name="T8" fmla="*/ 5 w 33"/>
                    <a:gd name="T9" fmla="*/ 44 h 54"/>
                    <a:gd name="T10" fmla="*/ 2 w 33"/>
                    <a:gd name="T11" fmla="*/ 42 h 54"/>
                    <a:gd name="T12" fmla="*/ 0 w 33"/>
                    <a:gd name="T13" fmla="*/ 39 h 54"/>
                    <a:gd name="T14" fmla="*/ 0 w 33"/>
                    <a:gd name="T15" fmla="*/ 30 h 54"/>
                    <a:gd name="T16" fmla="*/ 0 w 33"/>
                    <a:gd name="T17" fmla="*/ 22 h 54"/>
                    <a:gd name="T18" fmla="*/ 1 w 33"/>
                    <a:gd name="T19" fmla="*/ 18 h 54"/>
                    <a:gd name="T20" fmla="*/ 2 w 33"/>
                    <a:gd name="T21" fmla="*/ 16 h 54"/>
                    <a:gd name="T22" fmla="*/ 5 w 33"/>
                    <a:gd name="T23" fmla="*/ 13 h 54"/>
                    <a:gd name="T24" fmla="*/ 8 w 33"/>
                    <a:gd name="T25" fmla="*/ 10 h 54"/>
                    <a:gd name="T26" fmla="*/ 11 w 33"/>
                    <a:gd name="T27" fmla="*/ 8 h 54"/>
                    <a:gd name="T28" fmla="*/ 16 w 33"/>
                    <a:gd name="T29" fmla="*/ 5 h 54"/>
                    <a:gd name="T30" fmla="*/ 22 w 33"/>
                    <a:gd name="T31" fmla="*/ 3 h 54"/>
                    <a:gd name="T32" fmla="*/ 28 w 33"/>
                    <a:gd name="T33" fmla="*/ 1 h 54"/>
                    <a:gd name="T34" fmla="*/ 32 w 33"/>
                    <a:gd name="T35" fmla="*/ 0 h 54"/>
                    <a:gd name="T36" fmla="*/ 32 w 33"/>
                    <a:gd name="T37" fmla="*/ 19 h 54"/>
                    <a:gd name="T38" fmla="*/ 26 w 33"/>
                    <a:gd name="T39" fmla="*/ 21 h 54"/>
                    <a:gd name="T40" fmla="*/ 21 w 33"/>
                    <a:gd name="T41" fmla="*/ 23 h 54"/>
                    <a:gd name="T42" fmla="*/ 17 w 33"/>
                    <a:gd name="T43" fmla="*/ 24 h 54"/>
                    <a:gd name="T44" fmla="*/ 14 w 33"/>
                    <a:gd name="T45" fmla="*/ 26 h 54"/>
                    <a:gd name="T46" fmla="*/ 10 w 33"/>
                    <a:gd name="T47" fmla="*/ 29 h 54"/>
                    <a:gd name="T48" fmla="*/ 8 w 33"/>
                    <a:gd name="T49" fmla="*/ 31 h 54"/>
                    <a:gd name="T50" fmla="*/ 6 w 33"/>
                    <a:gd name="T51" fmla="*/ 35 h 54"/>
                    <a:gd name="T52" fmla="*/ 6 w 33"/>
                    <a:gd name="T53" fmla="*/ 39 h 54"/>
                    <a:gd name="T54" fmla="*/ 6 w 33"/>
                    <a:gd name="T55" fmla="*/ 43 h 54"/>
                    <a:gd name="T56" fmla="*/ 9 w 33"/>
                    <a:gd name="T57" fmla="*/ 45 h 54"/>
                    <a:gd name="T58" fmla="*/ 14 w 33"/>
                    <a:gd name="T59" fmla="*/ 49 h 54"/>
                    <a:gd name="T60" fmla="*/ 21 w 33"/>
                    <a:gd name="T61" fmla="*/ 50 h 54"/>
                    <a:gd name="T62" fmla="*/ 26 w 33"/>
                    <a:gd name="T63" fmla="*/ 52 h 54"/>
                    <a:gd name="T64" fmla="*/ 26 w 33"/>
                    <a:gd name="T65" fmla="*/ 53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3" h="54">
                      <a:moveTo>
                        <a:pt x="26" y="53"/>
                      </a:moveTo>
                      <a:lnTo>
                        <a:pt x="20" y="51"/>
                      </a:lnTo>
                      <a:lnTo>
                        <a:pt x="14" y="50"/>
                      </a:lnTo>
                      <a:lnTo>
                        <a:pt x="8" y="47"/>
                      </a:lnTo>
                      <a:lnTo>
                        <a:pt x="5" y="44"/>
                      </a:lnTo>
                      <a:lnTo>
                        <a:pt x="2" y="42"/>
                      </a:lnTo>
                      <a:lnTo>
                        <a:pt x="0" y="39"/>
                      </a:lnTo>
                      <a:lnTo>
                        <a:pt x="0" y="30"/>
                      </a:lnTo>
                      <a:lnTo>
                        <a:pt x="0" y="22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5" y="13"/>
                      </a:lnTo>
                      <a:lnTo>
                        <a:pt x="8" y="10"/>
                      </a:lnTo>
                      <a:lnTo>
                        <a:pt x="11" y="8"/>
                      </a:lnTo>
                      <a:lnTo>
                        <a:pt x="16" y="5"/>
                      </a:lnTo>
                      <a:lnTo>
                        <a:pt x="22" y="3"/>
                      </a:lnTo>
                      <a:lnTo>
                        <a:pt x="28" y="1"/>
                      </a:lnTo>
                      <a:lnTo>
                        <a:pt x="32" y="0"/>
                      </a:lnTo>
                      <a:lnTo>
                        <a:pt x="32" y="19"/>
                      </a:lnTo>
                      <a:lnTo>
                        <a:pt x="26" y="21"/>
                      </a:lnTo>
                      <a:lnTo>
                        <a:pt x="21" y="23"/>
                      </a:lnTo>
                      <a:lnTo>
                        <a:pt x="17" y="24"/>
                      </a:lnTo>
                      <a:lnTo>
                        <a:pt x="14" y="26"/>
                      </a:lnTo>
                      <a:lnTo>
                        <a:pt x="10" y="29"/>
                      </a:lnTo>
                      <a:lnTo>
                        <a:pt x="8" y="31"/>
                      </a:lnTo>
                      <a:lnTo>
                        <a:pt x="6" y="35"/>
                      </a:lnTo>
                      <a:lnTo>
                        <a:pt x="6" y="39"/>
                      </a:lnTo>
                      <a:lnTo>
                        <a:pt x="6" y="43"/>
                      </a:lnTo>
                      <a:lnTo>
                        <a:pt x="9" y="45"/>
                      </a:lnTo>
                      <a:lnTo>
                        <a:pt x="14" y="49"/>
                      </a:lnTo>
                      <a:lnTo>
                        <a:pt x="21" y="50"/>
                      </a:lnTo>
                      <a:lnTo>
                        <a:pt x="26" y="52"/>
                      </a:lnTo>
                      <a:lnTo>
                        <a:pt x="26" y="53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4838" name="Group 285"/>
              <p:cNvGrpSpPr>
                <a:grpSpLocks/>
              </p:cNvGrpSpPr>
              <p:nvPr/>
            </p:nvGrpSpPr>
            <p:grpSpPr bwMode="auto">
              <a:xfrm>
                <a:off x="3488" y="3803"/>
                <a:ext cx="32" cy="53"/>
                <a:chOff x="3488" y="3803"/>
                <a:chExt cx="32" cy="53"/>
              </a:xfrm>
            </p:grpSpPr>
            <p:sp>
              <p:nvSpPr>
                <p:cNvPr id="144670" name="Freeform 286"/>
                <p:cNvSpPr>
                  <a:spLocks/>
                </p:cNvSpPr>
                <p:nvPr/>
              </p:nvSpPr>
              <p:spPr bwMode="auto">
                <a:xfrm>
                  <a:off x="3494" y="3835"/>
                  <a:ext cx="18" cy="20"/>
                </a:xfrm>
                <a:custGeom>
                  <a:avLst/>
                  <a:gdLst>
                    <a:gd name="T0" fmla="*/ 17 w 18"/>
                    <a:gd name="T1" fmla="*/ 19 h 20"/>
                    <a:gd name="T2" fmla="*/ 17 w 18"/>
                    <a:gd name="T3" fmla="*/ 8 h 20"/>
                    <a:gd name="T4" fmla="*/ 14 w 18"/>
                    <a:gd name="T5" fmla="*/ 6 h 20"/>
                    <a:gd name="T6" fmla="*/ 11 w 18"/>
                    <a:gd name="T7" fmla="*/ 6 h 20"/>
                    <a:gd name="T8" fmla="*/ 8 w 18"/>
                    <a:gd name="T9" fmla="*/ 4 h 20"/>
                    <a:gd name="T10" fmla="*/ 7 w 18"/>
                    <a:gd name="T11" fmla="*/ 3 h 20"/>
                    <a:gd name="T12" fmla="*/ 4 w 18"/>
                    <a:gd name="T13" fmla="*/ 0 h 20"/>
                    <a:gd name="T14" fmla="*/ 1 w 18"/>
                    <a:gd name="T15" fmla="*/ 4 h 20"/>
                    <a:gd name="T16" fmla="*/ 1 w 18"/>
                    <a:gd name="T17" fmla="*/ 6 h 20"/>
                    <a:gd name="T18" fmla="*/ 0 w 18"/>
                    <a:gd name="T19" fmla="*/ 8 h 20"/>
                    <a:gd name="T20" fmla="*/ 0 w 18"/>
                    <a:gd name="T21" fmla="*/ 10 h 20"/>
                    <a:gd name="T22" fmla="*/ 1 w 18"/>
                    <a:gd name="T23" fmla="*/ 13 h 20"/>
                    <a:gd name="T24" fmla="*/ 4 w 18"/>
                    <a:gd name="T25" fmla="*/ 14 h 20"/>
                    <a:gd name="T26" fmla="*/ 8 w 18"/>
                    <a:gd name="T27" fmla="*/ 16 h 20"/>
                    <a:gd name="T28" fmla="*/ 12 w 18"/>
                    <a:gd name="T29" fmla="*/ 18 h 20"/>
                    <a:gd name="T30" fmla="*/ 17 w 18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" h="20">
                      <a:moveTo>
                        <a:pt x="17" y="19"/>
                      </a:moveTo>
                      <a:lnTo>
                        <a:pt x="17" y="8"/>
                      </a:lnTo>
                      <a:lnTo>
                        <a:pt x="14" y="6"/>
                      </a:lnTo>
                      <a:lnTo>
                        <a:pt x="11" y="6"/>
                      </a:lnTo>
                      <a:lnTo>
                        <a:pt x="8" y="4"/>
                      </a:lnTo>
                      <a:lnTo>
                        <a:pt x="7" y="3"/>
                      </a:lnTo>
                      <a:lnTo>
                        <a:pt x="4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4" y="14"/>
                      </a:lnTo>
                      <a:lnTo>
                        <a:pt x="8" y="16"/>
                      </a:lnTo>
                      <a:lnTo>
                        <a:pt x="12" y="18"/>
                      </a:lnTo>
                      <a:lnTo>
                        <a:pt x="17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671" name="Freeform 287"/>
                <p:cNvSpPr>
                  <a:spLocks/>
                </p:cNvSpPr>
                <p:nvPr/>
              </p:nvSpPr>
              <p:spPr bwMode="auto">
                <a:xfrm>
                  <a:off x="3488" y="3802"/>
                  <a:ext cx="32" cy="53"/>
                </a:xfrm>
                <a:custGeom>
                  <a:avLst/>
                  <a:gdLst>
                    <a:gd name="T0" fmla="*/ 25 w 32"/>
                    <a:gd name="T1" fmla="*/ 52 h 53"/>
                    <a:gd name="T2" fmla="*/ 19 w 32"/>
                    <a:gd name="T3" fmla="*/ 51 h 53"/>
                    <a:gd name="T4" fmla="*/ 14 w 32"/>
                    <a:gd name="T5" fmla="*/ 49 h 53"/>
                    <a:gd name="T6" fmla="*/ 8 w 32"/>
                    <a:gd name="T7" fmla="*/ 47 h 53"/>
                    <a:gd name="T8" fmla="*/ 4 w 32"/>
                    <a:gd name="T9" fmla="*/ 44 h 53"/>
                    <a:gd name="T10" fmla="*/ 2 w 32"/>
                    <a:gd name="T11" fmla="*/ 41 h 53"/>
                    <a:gd name="T12" fmla="*/ 0 w 32"/>
                    <a:gd name="T13" fmla="*/ 38 h 53"/>
                    <a:gd name="T14" fmla="*/ 0 w 32"/>
                    <a:gd name="T15" fmla="*/ 29 h 53"/>
                    <a:gd name="T16" fmla="*/ 0 w 32"/>
                    <a:gd name="T17" fmla="*/ 21 h 53"/>
                    <a:gd name="T18" fmla="*/ 1 w 32"/>
                    <a:gd name="T19" fmla="*/ 18 h 53"/>
                    <a:gd name="T20" fmla="*/ 2 w 32"/>
                    <a:gd name="T21" fmla="*/ 16 h 53"/>
                    <a:gd name="T22" fmla="*/ 4 w 32"/>
                    <a:gd name="T23" fmla="*/ 12 h 53"/>
                    <a:gd name="T24" fmla="*/ 7 w 32"/>
                    <a:gd name="T25" fmla="*/ 10 h 53"/>
                    <a:gd name="T26" fmla="*/ 10 w 32"/>
                    <a:gd name="T27" fmla="*/ 7 h 53"/>
                    <a:gd name="T28" fmla="*/ 15 w 32"/>
                    <a:gd name="T29" fmla="*/ 4 h 53"/>
                    <a:gd name="T30" fmla="*/ 21 w 32"/>
                    <a:gd name="T31" fmla="*/ 3 h 53"/>
                    <a:gd name="T32" fmla="*/ 27 w 32"/>
                    <a:gd name="T33" fmla="*/ 0 h 53"/>
                    <a:gd name="T34" fmla="*/ 31 w 32"/>
                    <a:gd name="T35" fmla="*/ 0 h 53"/>
                    <a:gd name="T36" fmla="*/ 31 w 32"/>
                    <a:gd name="T37" fmla="*/ 18 h 53"/>
                    <a:gd name="T38" fmla="*/ 25 w 32"/>
                    <a:gd name="T39" fmla="*/ 20 h 53"/>
                    <a:gd name="T40" fmla="*/ 20 w 32"/>
                    <a:gd name="T41" fmla="*/ 22 h 53"/>
                    <a:gd name="T42" fmla="*/ 17 w 32"/>
                    <a:gd name="T43" fmla="*/ 24 h 53"/>
                    <a:gd name="T44" fmla="*/ 14 w 32"/>
                    <a:gd name="T45" fmla="*/ 25 h 53"/>
                    <a:gd name="T46" fmla="*/ 10 w 32"/>
                    <a:gd name="T47" fmla="*/ 28 h 53"/>
                    <a:gd name="T48" fmla="*/ 8 w 32"/>
                    <a:gd name="T49" fmla="*/ 31 h 53"/>
                    <a:gd name="T50" fmla="*/ 6 w 32"/>
                    <a:gd name="T51" fmla="*/ 34 h 53"/>
                    <a:gd name="T52" fmla="*/ 5 w 32"/>
                    <a:gd name="T53" fmla="*/ 38 h 53"/>
                    <a:gd name="T54" fmla="*/ 6 w 32"/>
                    <a:gd name="T55" fmla="*/ 42 h 53"/>
                    <a:gd name="T56" fmla="*/ 8 w 32"/>
                    <a:gd name="T57" fmla="*/ 44 h 53"/>
                    <a:gd name="T58" fmla="*/ 14 w 32"/>
                    <a:gd name="T59" fmla="*/ 49 h 53"/>
                    <a:gd name="T60" fmla="*/ 20 w 32"/>
                    <a:gd name="T61" fmla="*/ 50 h 53"/>
                    <a:gd name="T62" fmla="*/ 25 w 32"/>
                    <a:gd name="T63" fmla="*/ 5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2" h="53">
                      <a:moveTo>
                        <a:pt x="25" y="52"/>
                      </a:moveTo>
                      <a:lnTo>
                        <a:pt x="19" y="51"/>
                      </a:lnTo>
                      <a:lnTo>
                        <a:pt x="14" y="49"/>
                      </a:lnTo>
                      <a:lnTo>
                        <a:pt x="8" y="47"/>
                      </a:lnTo>
                      <a:lnTo>
                        <a:pt x="4" y="44"/>
                      </a:lnTo>
                      <a:lnTo>
                        <a:pt x="2" y="41"/>
                      </a:lnTo>
                      <a:lnTo>
                        <a:pt x="0" y="38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4" y="12"/>
                      </a:lnTo>
                      <a:lnTo>
                        <a:pt x="7" y="10"/>
                      </a:lnTo>
                      <a:lnTo>
                        <a:pt x="10" y="7"/>
                      </a:lnTo>
                      <a:lnTo>
                        <a:pt x="15" y="4"/>
                      </a:lnTo>
                      <a:lnTo>
                        <a:pt x="21" y="3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18"/>
                      </a:lnTo>
                      <a:lnTo>
                        <a:pt x="25" y="20"/>
                      </a:lnTo>
                      <a:lnTo>
                        <a:pt x="20" y="22"/>
                      </a:lnTo>
                      <a:lnTo>
                        <a:pt x="17" y="24"/>
                      </a:lnTo>
                      <a:lnTo>
                        <a:pt x="14" y="25"/>
                      </a:lnTo>
                      <a:lnTo>
                        <a:pt x="10" y="28"/>
                      </a:lnTo>
                      <a:lnTo>
                        <a:pt x="8" y="31"/>
                      </a:lnTo>
                      <a:lnTo>
                        <a:pt x="6" y="34"/>
                      </a:lnTo>
                      <a:lnTo>
                        <a:pt x="5" y="38"/>
                      </a:lnTo>
                      <a:lnTo>
                        <a:pt x="6" y="42"/>
                      </a:lnTo>
                      <a:lnTo>
                        <a:pt x="8" y="44"/>
                      </a:lnTo>
                      <a:lnTo>
                        <a:pt x="14" y="49"/>
                      </a:lnTo>
                      <a:lnTo>
                        <a:pt x="20" y="50"/>
                      </a:lnTo>
                      <a:lnTo>
                        <a:pt x="25" y="52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4839" name="Group 288"/>
              <p:cNvGrpSpPr>
                <a:grpSpLocks/>
              </p:cNvGrpSpPr>
              <p:nvPr/>
            </p:nvGrpSpPr>
            <p:grpSpPr bwMode="auto">
              <a:xfrm>
                <a:off x="3502" y="3880"/>
                <a:ext cx="32" cy="54"/>
                <a:chOff x="3502" y="3880"/>
                <a:chExt cx="32" cy="54"/>
              </a:xfrm>
            </p:grpSpPr>
            <p:sp>
              <p:nvSpPr>
                <p:cNvPr id="144673" name="Freeform 289"/>
                <p:cNvSpPr>
                  <a:spLocks/>
                </p:cNvSpPr>
                <p:nvPr/>
              </p:nvSpPr>
              <p:spPr bwMode="auto">
                <a:xfrm>
                  <a:off x="3510" y="3881"/>
                  <a:ext cx="18" cy="20"/>
                </a:xfrm>
                <a:custGeom>
                  <a:avLst/>
                  <a:gdLst>
                    <a:gd name="T0" fmla="*/ 0 w 18"/>
                    <a:gd name="T1" fmla="*/ 0 h 20"/>
                    <a:gd name="T2" fmla="*/ 0 w 18"/>
                    <a:gd name="T3" fmla="*/ 11 h 20"/>
                    <a:gd name="T4" fmla="*/ 3 w 18"/>
                    <a:gd name="T5" fmla="*/ 12 h 20"/>
                    <a:gd name="T6" fmla="*/ 6 w 18"/>
                    <a:gd name="T7" fmla="*/ 13 h 20"/>
                    <a:gd name="T8" fmla="*/ 9 w 18"/>
                    <a:gd name="T9" fmla="*/ 14 h 20"/>
                    <a:gd name="T10" fmla="*/ 10 w 18"/>
                    <a:gd name="T11" fmla="*/ 16 h 20"/>
                    <a:gd name="T12" fmla="*/ 13 w 18"/>
                    <a:gd name="T13" fmla="*/ 19 h 20"/>
                    <a:gd name="T14" fmla="*/ 16 w 18"/>
                    <a:gd name="T15" fmla="*/ 15 h 20"/>
                    <a:gd name="T16" fmla="*/ 16 w 18"/>
                    <a:gd name="T17" fmla="*/ 13 h 20"/>
                    <a:gd name="T18" fmla="*/ 17 w 18"/>
                    <a:gd name="T19" fmla="*/ 11 h 20"/>
                    <a:gd name="T20" fmla="*/ 17 w 18"/>
                    <a:gd name="T21" fmla="*/ 9 h 20"/>
                    <a:gd name="T22" fmla="*/ 16 w 18"/>
                    <a:gd name="T23" fmla="*/ 6 h 20"/>
                    <a:gd name="T24" fmla="*/ 13 w 18"/>
                    <a:gd name="T25" fmla="*/ 5 h 20"/>
                    <a:gd name="T26" fmla="*/ 9 w 18"/>
                    <a:gd name="T27" fmla="*/ 2 h 20"/>
                    <a:gd name="T28" fmla="*/ 5 w 18"/>
                    <a:gd name="T29" fmla="*/ 1 h 20"/>
                    <a:gd name="T30" fmla="*/ 0 w 18"/>
                    <a:gd name="T3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" h="20">
                      <a:moveTo>
                        <a:pt x="0" y="0"/>
                      </a:moveTo>
                      <a:lnTo>
                        <a:pt x="0" y="11"/>
                      </a:lnTo>
                      <a:lnTo>
                        <a:pt x="3" y="12"/>
                      </a:lnTo>
                      <a:lnTo>
                        <a:pt x="6" y="13"/>
                      </a:lnTo>
                      <a:lnTo>
                        <a:pt x="9" y="14"/>
                      </a:lnTo>
                      <a:lnTo>
                        <a:pt x="10" y="16"/>
                      </a:lnTo>
                      <a:lnTo>
                        <a:pt x="13" y="19"/>
                      </a:lnTo>
                      <a:lnTo>
                        <a:pt x="16" y="15"/>
                      </a:lnTo>
                      <a:lnTo>
                        <a:pt x="16" y="13"/>
                      </a:lnTo>
                      <a:lnTo>
                        <a:pt x="17" y="11"/>
                      </a:lnTo>
                      <a:lnTo>
                        <a:pt x="17" y="9"/>
                      </a:lnTo>
                      <a:lnTo>
                        <a:pt x="16" y="6"/>
                      </a:lnTo>
                      <a:lnTo>
                        <a:pt x="13" y="5"/>
                      </a:lnTo>
                      <a:lnTo>
                        <a:pt x="9" y="2"/>
                      </a:lnTo>
                      <a:lnTo>
                        <a:pt x="5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674" name="Freeform 290"/>
                <p:cNvSpPr>
                  <a:spLocks/>
                </p:cNvSpPr>
                <p:nvPr/>
              </p:nvSpPr>
              <p:spPr bwMode="auto">
                <a:xfrm>
                  <a:off x="3502" y="3880"/>
                  <a:ext cx="32" cy="54"/>
                </a:xfrm>
                <a:custGeom>
                  <a:avLst/>
                  <a:gdLst>
                    <a:gd name="T0" fmla="*/ 6 w 32"/>
                    <a:gd name="T1" fmla="*/ 0 h 54"/>
                    <a:gd name="T2" fmla="*/ 12 w 32"/>
                    <a:gd name="T3" fmla="*/ 2 h 54"/>
                    <a:gd name="T4" fmla="*/ 17 w 32"/>
                    <a:gd name="T5" fmla="*/ 3 h 54"/>
                    <a:gd name="T6" fmla="*/ 23 w 32"/>
                    <a:gd name="T7" fmla="*/ 6 h 54"/>
                    <a:gd name="T8" fmla="*/ 27 w 32"/>
                    <a:gd name="T9" fmla="*/ 9 h 54"/>
                    <a:gd name="T10" fmla="*/ 29 w 32"/>
                    <a:gd name="T11" fmla="*/ 11 h 54"/>
                    <a:gd name="T12" fmla="*/ 31 w 32"/>
                    <a:gd name="T13" fmla="*/ 14 h 54"/>
                    <a:gd name="T14" fmla="*/ 31 w 32"/>
                    <a:gd name="T15" fmla="*/ 23 h 54"/>
                    <a:gd name="T16" fmla="*/ 31 w 32"/>
                    <a:gd name="T17" fmla="*/ 31 h 54"/>
                    <a:gd name="T18" fmla="*/ 30 w 32"/>
                    <a:gd name="T19" fmla="*/ 35 h 54"/>
                    <a:gd name="T20" fmla="*/ 29 w 32"/>
                    <a:gd name="T21" fmla="*/ 37 h 54"/>
                    <a:gd name="T22" fmla="*/ 27 w 32"/>
                    <a:gd name="T23" fmla="*/ 40 h 54"/>
                    <a:gd name="T24" fmla="*/ 24 w 32"/>
                    <a:gd name="T25" fmla="*/ 43 h 54"/>
                    <a:gd name="T26" fmla="*/ 21 w 32"/>
                    <a:gd name="T27" fmla="*/ 45 h 54"/>
                    <a:gd name="T28" fmla="*/ 16 w 32"/>
                    <a:gd name="T29" fmla="*/ 48 h 54"/>
                    <a:gd name="T30" fmla="*/ 10 w 32"/>
                    <a:gd name="T31" fmla="*/ 50 h 54"/>
                    <a:gd name="T32" fmla="*/ 4 w 32"/>
                    <a:gd name="T33" fmla="*/ 52 h 54"/>
                    <a:gd name="T34" fmla="*/ 0 w 32"/>
                    <a:gd name="T35" fmla="*/ 53 h 54"/>
                    <a:gd name="T36" fmla="*/ 0 w 32"/>
                    <a:gd name="T37" fmla="*/ 34 h 54"/>
                    <a:gd name="T38" fmla="*/ 6 w 32"/>
                    <a:gd name="T39" fmla="*/ 32 h 54"/>
                    <a:gd name="T40" fmla="*/ 11 w 32"/>
                    <a:gd name="T41" fmla="*/ 30 h 54"/>
                    <a:gd name="T42" fmla="*/ 14 w 32"/>
                    <a:gd name="T43" fmla="*/ 29 h 54"/>
                    <a:gd name="T44" fmla="*/ 17 w 32"/>
                    <a:gd name="T45" fmla="*/ 27 h 54"/>
                    <a:gd name="T46" fmla="*/ 21 w 32"/>
                    <a:gd name="T47" fmla="*/ 24 h 54"/>
                    <a:gd name="T48" fmla="*/ 23 w 32"/>
                    <a:gd name="T49" fmla="*/ 22 h 54"/>
                    <a:gd name="T50" fmla="*/ 25 w 32"/>
                    <a:gd name="T51" fmla="*/ 18 h 54"/>
                    <a:gd name="T52" fmla="*/ 26 w 32"/>
                    <a:gd name="T53" fmla="*/ 14 h 54"/>
                    <a:gd name="T54" fmla="*/ 25 w 32"/>
                    <a:gd name="T55" fmla="*/ 10 h 54"/>
                    <a:gd name="T56" fmla="*/ 23 w 32"/>
                    <a:gd name="T57" fmla="*/ 8 h 54"/>
                    <a:gd name="T58" fmla="*/ 17 w 32"/>
                    <a:gd name="T59" fmla="*/ 4 h 54"/>
                    <a:gd name="T60" fmla="*/ 11 w 32"/>
                    <a:gd name="T61" fmla="*/ 3 h 54"/>
                    <a:gd name="T62" fmla="*/ 6 w 32"/>
                    <a:gd name="T63" fmla="*/ 1 h 54"/>
                    <a:gd name="T64" fmla="*/ 6 w 32"/>
                    <a:gd name="T65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2" h="54">
                      <a:moveTo>
                        <a:pt x="6" y="0"/>
                      </a:moveTo>
                      <a:lnTo>
                        <a:pt x="12" y="2"/>
                      </a:lnTo>
                      <a:lnTo>
                        <a:pt x="17" y="3"/>
                      </a:lnTo>
                      <a:lnTo>
                        <a:pt x="23" y="6"/>
                      </a:lnTo>
                      <a:lnTo>
                        <a:pt x="27" y="9"/>
                      </a:lnTo>
                      <a:lnTo>
                        <a:pt x="29" y="11"/>
                      </a:lnTo>
                      <a:lnTo>
                        <a:pt x="31" y="14"/>
                      </a:lnTo>
                      <a:lnTo>
                        <a:pt x="31" y="23"/>
                      </a:lnTo>
                      <a:lnTo>
                        <a:pt x="31" y="31"/>
                      </a:lnTo>
                      <a:lnTo>
                        <a:pt x="30" y="35"/>
                      </a:lnTo>
                      <a:lnTo>
                        <a:pt x="29" y="37"/>
                      </a:lnTo>
                      <a:lnTo>
                        <a:pt x="27" y="40"/>
                      </a:lnTo>
                      <a:lnTo>
                        <a:pt x="24" y="43"/>
                      </a:lnTo>
                      <a:lnTo>
                        <a:pt x="21" y="45"/>
                      </a:lnTo>
                      <a:lnTo>
                        <a:pt x="16" y="48"/>
                      </a:lnTo>
                      <a:lnTo>
                        <a:pt x="10" y="50"/>
                      </a:lnTo>
                      <a:lnTo>
                        <a:pt x="4" y="52"/>
                      </a:lnTo>
                      <a:lnTo>
                        <a:pt x="0" y="53"/>
                      </a:lnTo>
                      <a:lnTo>
                        <a:pt x="0" y="34"/>
                      </a:lnTo>
                      <a:lnTo>
                        <a:pt x="6" y="32"/>
                      </a:lnTo>
                      <a:lnTo>
                        <a:pt x="11" y="30"/>
                      </a:lnTo>
                      <a:lnTo>
                        <a:pt x="14" y="29"/>
                      </a:lnTo>
                      <a:lnTo>
                        <a:pt x="17" y="27"/>
                      </a:lnTo>
                      <a:lnTo>
                        <a:pt x="21" y="24"/>
                      </a:lnTo>
                      <a:lnTo>
                        <a:pt x="23" y="22"/>
                      </a:lnTo>
                      <a:lnTo>
                        <a:pt x="25" y="18"/>
                      </a:lnTo>
                      <a:lnTo>
                        <a:pt x="26" y="14"/>
                      </a:lnTo>
                      <a:lnTo>
                        <a:pt x="25" y="10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11" y="3"/>
                      </a:lnTo>
                      <a:lnTo>
                        <a:pt x="6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4840" name="Group 291"/>
              <p:cNvGrpSpPr>
                <a:grpSpLocks/>
              </p:cNvGrpSpPr>
              <p:nvPr/>
            </p:nvGrpSpPr>
            <p:grpSpPr bwMode="auto">
              <a:xfrm>
                <a:off x="3488" y="3840"/>
                <a:ext cx="33" cy="53"/>
                <a:chOff x="3488" y="3840"/>
                <a:chExt cx="33" cy="53"/>
              </a:xfrm>
            </p:grpSpPr>
            <p:sp>
              <p:nvSpPr>
                <p:cNvPr id="144676" name="Freeform 292"/>
                <p:cNvSpPr>
                  <a:spLocks/>
                </p:cNvSpPr>
                <p:nvPr/>
              </p:nvSpPr>
              <p:spPr bwMode="auto">
                <a:xfrm>
                  <a:off x="3494" y="3873"/>
                  <a:ext cx="20" cy="20"/>
                </a:xfrm>
                <a:custGeom>
                  <a:avLst/>
                  <a:gdLst>
                    <a:gd name="T0" fmla="*/ 18 w 19"/>
                    <a:gd name="T1" fmla="*/ 19 h 20"/>
                    <a:gd name="T2" fmla="*/ 18 w 19"/>
                    <a:gd name="T3" fmla="*/ 8 h 20"/>
                    <a:gd name="T4" fmla="*/ 15 w 19"/>
                    <a:gd name="T5" fmla="*/ 6 h 20"/>
                    <a:gd name="T6" fmla="*/ 11 w 19"/>
                    <a:gd name="T7" fmla="*/ 6 h 20"/>
                    <a:gd name="T8" fmla="*/ 9 w 19"/>
                    <a:gd name="T9" fmla="*/ 4 h 20"/>
                    <a:gd name="T10" fmla="*/ 7 w 19"/>
                    <a:gd name="T11" fmla="*/ 3 h 20"/>
                    <a:gd name="T12" fmla="*/ 5 w 19"/>
                    <a:gd name="T13" fmla="*/ 0 h 20"/>
                    <a:gd name="T14" fmla="*/ 1 w 19"/>
                    <a:gd name="T15" fmla="*/ 4 h 20"/>
                    <a:gd name="T16" fmla="*/ 1 w 19"/>
                    <a:gd name="T17" fmla="*/ 6 h 20"/>
                    <a:gd name="T18" fmla="*/ 1 w 19"/>
                    <a:gd name="T19" fmla="*/ 8 h 20"/>
                    <a:gd name="T20" fmla="*/ 0 w 19"/>
                    <a:gd name="T21" fmla="*/ 10 h 20"/>
                    <a:gd name="T22" fmla="*/ 2 w 19"/>
                    <a:gd name="T23" fmla="*/ 13 h 20"/>
                    <a:gd name="T24" fmla="*/ 4 w 19"/>
                    <a:gd name="T25" fmla="*/ 14 h 20"/>
                    <a:gd name="T26" fmla="*/ 9 w 19"/>
                    <a:gd name="T27" fmla="*/ 16 h 20"/>
                    <a:gd name="T28" fmla="*/ 12 w 19"/>
                    <a:gd name="T29" fmla="*/ 18 h 20"/>
                    <a:gd name="T30" fmla="*/ 18 w 19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0">
                      <a:moveTo>
                        <a:pt x="18" y="19"/>
                      </a:moveTo>
                      <a:lnTo>
                        <a:pt x="18" y="8"/>
                      </a:lnTo>
                      <a:lnTo>
                        <a:pt x="15" y="6"/>
                      </a:lnTo>
                      <a:lnTo>
                        <a:pt x="11" y="6"/>
                      </a:ln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2" y="13"/>
                      </a:lnTo>
                      <a:lnTo>
                        <a:pt x="4" y="14"/>
                      </a:lnTo>
                      <a:lnTo>
                        <a:pt x="9" y="16"/>
                      </a:lnTo>
                      <a:lnTo>
                        <a:pt x="12" y="18"/>
                      </a:lnTo>
                      <a:lnTo>
                        <a:pt x="18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677" name="Freeform 293"/>
                <p:cNvSpPr>
                  <a:spLocks/>
                </p:cNvSpPr>
                <p:nvPr/>
              </p:nvSpPr>
              <p:spPr bwMode="auto">
                <a:xfrm>
                  <a:off x="3488" y="3840"/>
                  <a:ext cx="34" cy="53"/>
                </a:xfrm>
                <a:custGeom>
                  <a:avLst/>
                  <a:gdLst>
                    <a:gd name="T0" fmla="*/ 26 w 33"/>
                    <a:gd name="T1" fmla="*/ 52 h 53"/>
                    <a:gd name="T2" fmla="*/ 20 w 33"/>
                    <a:gd name="T3" fmla="*/ 51 h 53"/>
                    <a:gd name="T4" fmla="*/ 14 w 33"/>
                    <a:gd name="T5" fmla="*/ 49 h 53"/>
                    <a:gd name="T6" fmla="*/ 8 w 33"/>
                    <a:gd name="T7" fmla="*/ 47 h 53"/>
                    <a:gd name="T8" fmla="*/ 5 w 33"/>
                    <a:gd name="T9" fmla="*/ 44 h 53"/>
                    <a:gd name="T10" fmla="*/ 2 w 33"/>
                    <a:gd name="T11" fmla="*/ 41 h 53"/>
                    <a:gd name="T12" fmla="*/ 0 w 33"/>
                    <a:gd name="T13" fmla="*/ 38 h 53"/>
                    <a:gd name="T14" fmla="*/ 0 w 33"/>
                    <a:gd name="T15" fmla="*/ 29 h 53"/>
                    <a:gd name="T16" fmla="*/ 0 w 33"/>
                    <a:gd name="T17" fmla="*/ 21 h 53"/>
                    <a:gd name="T18" fmla="*/ 1 w 33"/>
                    <a:gd name="T19" fmla="*/ 18 h 53"/>
                    <a:gd name="T20" fmla="*/ 2 w 33"/>
                    <a:gd name="T21" fmla="*/ 16 h 53"/>
                    <a:gd name="T22" fmla="*/ 5 w 33"/>
                    <a:gd name="T23" fmla="*/ 12 h 53"/>
                    <a:gd name="T24" fmla="*/ 8 w 33"/>
                    <a:gd name="T25" fmla="*/ 10 h 53"/>
                    <a:gd name="T26" fmla="*/ 11 w 33"/>
                    <a:gd name="T27" fmla="*/ 7 h 53"/>
                    <a:gd name="T28" fmla="*/ 16 w 33"/>
                    <a:gd name="T29" fmla="*/ 4 h 53"/>
                    <a:gd name="T30" fmla="*/ 22 w 33"/>
                    <a:gd name="T31" fmla="*/ 3 h 53"/>
                    <a:gd name="T32" fmla="*/ 28 w 33"/>
                    <a:gd name="T33" fmla="*/ 0 h 53"/>
                    <a:gd name="T34" fmla="*/ 32 w 33"/>
                    <a:gd name="T35" fmla="*/ 0 h 53"/>
                    <a:gd name="T36" fmla="*/ 32 w 33"/>
                    <a:gd name="T37" fmla="*/ 18 h 53"/>
                    <a:gd name="T38" fmla="*/ 26 w 33"/>
                    <a:gd name="T39" fmla="*/ 20 h 53"/>
                    <a:gd name="T40" fmla="*/ 21 w 33"/>
                    <a:gd name="T41" fmla="*/ 22 h 53"/>
                    <a:gd name="T42" fmla="*/ 17 w 33"/>
                    <a:gd name="T43" fmla="*/ 24 h 53"/>
                    <a:gd name="T44" fmla="*/ 14 w 33"/>
                    <a:gd name="T45" fmla="*/ 25 h 53"/>
                    <a:gd name="T46" fmla="*/ 10 w 33"/>
                    <a:gd name="T47" fmla="*/ 28 h 53"/>
                    <a:gd name="T48" fmla="*/ 8 w 33"/>
                    <a:gd name="T49" fmla="*/ 31 h 53"/>
                    <a:gd name="T50" fmla="*/ 6 w 33"/>
                    <a:gd name="T51" fmla="*/ 34 h 53"/>
                    <a:gd name="T52" fmla="*/ 6 w 33"/>
                    <a:gd name="T53" fmla="*/ 38 h 53"/>
                    <a:gd name="T54" fmla="*/ 6 w 33"/>
                    <a:gd name="T55" fmla="*/ 42 h 53"/>
                    <a:gd name="T56" fmla="*/ 9 w 33"/>
                    <a:gd name="T57" fmla="*/ 44 h 53"/>
                    <a:gd name="T58" fmla="*/ 14 w 33"/>
                    <a:gd name="T59" fmla="*/ 49 h 53"/>
                    <a:gd name="T60" fmla="*/ 21 w 33"/>
                    <a:gd name="T61" fmla="*/ 50 h 53"/>
                    <a:gd name="T62" fmla="*/ 26 w 33"/>
                    <a:gd name="T63" fmla="*/ 5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3" h="53">
                      <a:moveTo>
                        <a:pt x="26" y="52"/>
                      </a:moveTo>
                      <a:lnTo>
                        <a:pt x="20" y="51"/>
                      </a:lnTo>
                      <a:lnTo>
                        <a:pt x="14" y="49"/>
                      </a:lnTo>
                      <a:lnTo>
                        <a:pt x="8" y="47"/>
                      </a:lnTo>
                      <a:lnTo>
                        <a:pt x="5" y="44"/>
                      </a:lnTo>
                      <a:lnTo>
                        <a:pt x="2" y="41"/>
                      </a:lnTo>
                      <a:lnTo>
                        <a:pt x="0" y="38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5" y="12"/>
                      </a:lnTo>
                      <a:lnTo>
                        <a:pt x="8" y="10"/>
                      </a:lnTo>
                      <a:lnTo>
                        <a:pt x="11" y="7"/>
                      </a:lnTo>
                      <a:lnTo>
                        <a:pt x="16" y="4"/>
                      </a:lnTo>
                      <a:lnTo>
                        <a:pt x="22" y="3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18"/>
                      </a:lnTo>
                      <a:lnTo>
                        <a:pt x="26" y="20"/>
                      </a:lnTo>
                      <a:lnTo>
                        <a:pt x="21" y="22"/>
                      </a:lnTo>
                      <a:lnTo>
                        <a:pt x="17" y="24"/>
                      </a:lnTo>
                      <a:lnTo>
                        <a:pt x="14" y="25"/>
                      </a:lnTo>
                      <a:lnTo>
                        <a:pt x="10" y="28"/>
                      </a:lnTo>
                      <a:lnTo>
                        <a:pt x="8" y="31"/>
                      </a:lnTo>
                      <a:lnTo>
                        <a:pt x="6" y="34"/>
                      </a:lnTo>
                      <a:lnTo>
                        <a:pt x="6" y="38"/>
                      </a:lnTo>
                      <a:lnTo>
                        <a:pt x="6" y="42"/>
                      </a:lnTo>
                      <a:lnTo>
                        <a:pt x="9" y="44"/>
                      </a:lnTo>
                      <a:lnTo>
                        <a:pt x="14" y="49"/>
                      </a:lnTo>
                      <a:lnTo>
                        <a:pt x="21" y="50"/>
                      </a:lnTo>
                      <a:lnTo>
                        <a:pt x="26" y="52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4593" name="Group 294"/>
            <p:cNvGrpSpPr>
              <a:grpSpLocks/>
            </p:cNvGrpSpPr>
            <p:nvPr/>
          </p:nvGrpSpPr>
          <p:grpSpPr bwMode="auto">
            <a:xfrm>
              <a:off x="1989" y="2920"/>
              <a:ext cx="1551" cy="1007"/>
              <a:chOff x="1989" y="2920"/>
              <a:chExt cx="1551" cy="1007"/>
            </a:xfrm>
          </p:grpSpPr>
          <p:grpSp>
            <p:nvGrpSpPr>
              <p:cNvPr id="24615" name="Group 295"/>
              <p:cNvGrpSpPr>
                <a:grpSpLocks/>
              </p:cNvGrpSpPr>
              <p:nvPr/>
            </p:nvGrpSpPr>
            <p:grpSpPr bwMode="auto">
              <a:xfrm>
                <a:off x="1989" y="2920"/>
                <a:ext cx="1551" cy="1007"/>
                <a:chOff x="1989" y="2920"/>
                <a:chExt cx="1551" cy="1007"/>
              </a:xfrm>
            </p:grpSpPr>
            <p:grpSp>
              <p:nvGrpSpPr>
                <p:cNvPr id="24619" name="Group 296"/>
                <p:cNvGrpSpPr>
                  <a:grpSpLocks/>
                </p:cNvGrpSpPr>
                <p:nvPr/>
              </p:nvGrpSpPr>
              <p:grpSpPr bwMode="auto">
                <a:xfrm>
                  <a:off x="1989" y="2936"/>
                  <a:ext cx="1551" cy="991"/>
                  <a:chOff x="1989" y="2936"/>
                  <a:chExt cx="1551" cy="991"/>
                </a:xfrm>
              </p:grpSpPr>
              <p:grpSp>
                <p:nvGrpSpPr>
                  <p:cNvPr id="24633" name="Group 297"/>
                  <p:cNvGrpSpPr>
                    <a:grpSpLocks/>
                  </p:cNvGrpSpPr>
                  <p:nvPr/>
                </p:nvGrpSpPr>
                <p:grpSpPr bwMode="auto">
                  <a:xfrm>
                    <a:off x="1989" y="2936"/>
                    <a:ext cx="1551" cy="991"/>
                    <a:chOff x="1989" y="2936"/>
                    <a:chExt cx="1551" cy="991"/>
                  </a:xfrm>
                </p:grpSpPr>
                <p:grpSp>
                  <p:nvGrpSpPr>
                    <p:cNvPr id="24635" name="Group 2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89" y="2936"/>
                      <a:ext cx="1551" cy="991"/>
                      <a:chOff x="1989" y="2936"/>
                      <a:chExt cx="1551" cy="991"/>
                    </a:xfrm>
                  </p:grpSpPr>
                  <p:grpSp>
                    <p:nvGrpSpPr>
                      <p:cNvPr id="24637" name="Group 29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89" y="2936"/>
                        <a:ext cx="1551" cy="991"/>
                        <a:chOff x="1989" y="2936"/>
                        <a:chExt cx="1551" cy="991"/>
                      </a:xfrm>
                    </p:grpSpPr>
                    <p:sp>
                      <p:nvSpPr>
                        <p:cNvPr id="144684" name="Freeform 3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90" y="2990"/>
                          <a:ext cx="1515" cy="936"/>
                        </a:xfrm>
                        <a:custGeom>
                          <a:avLst/>
                          <a:gdLst>
                            <a:gd name="T0" fmla="*/ 1514 w 1515"/>
                            <a:gd name="T1" fmla="*/ 771 h 937"/>
                            <a:gd name="T2" fmla="*/ 1485 w 1515"/>
                            <a:gd name="T3" fmla="*/ 807 h 937"/>
                            <a:gd name="T4" fmla="*/ 371 w 1515"/>
                            <a:gd name="T5" fmla="*/ 936 h 937"/>
                            <a:gd name="T6" fmla="*/ 0 w 1515"/>
                            <a:gd name="T7" fmla="*/ 189 h 937"/>
                            <a:gd name="T8" fmla="*/ 22 w 1515"/>
                            <a:gd name="T9" fmla="*/ 0 h 937"/>
                            <a:gd name="T10" fmla="*/ 387 w 1515"/>
                            <a:gd name="T11" fmla="*/ 873 h 937"/>
                            <a:gd name="T12" fmla="*/ 1514 w 1515"/>
                            <a:gd name="T13" fmla="*/ 771 h 93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1515" h="937">
                              <a:moveTo>
                                <a:pt x="1514" y="771"/>
                              </a:moveTo>
                              <a:lnTo>
                                <a:pt x="1485" y="807"/>
                              </a:lnTo>
                              <a:lnTo>
                                <a:pt x="371" y="936"/>
                              </a:lnTo>
                              <a:lnTo>
                                <a:pt x="0" y="189"/>
                              </a:lnTo>
                              <a:lnTo>
                                <a:pt x="22" y="0"/>
                              </a:lnTo>
                              <a:lnTo>
                                <a:pt x="387" y="873"/>
                              </a:lnTo>
                              <a:lnTo>
                                <a:pt x="1514" y="771"/>
                              </a:lnTo>
                            </a:path>
                          </a:pathLst>
                        </a:custGeom>
                        <a:solidFill>
                          <a:srgbClr val="5F5F5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4685" name="Freeform 30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89" y="2936"/>
                          <a:ext cx="408" cy="954"/>
                        </a:xfrm>
                        <a:custGeom>
                          <a:avLst/>
                          <a:gdLst>
                            <a:gd name="T0" fmla="*/ 20 w 408"/>
                            <a:gd name="T1" fmla="*/ 0 h 954"/>
                            <a:gd name="T2" fmla="*/ 0 w 408"/>
                            <a:gd name="T3" fmla="*/ 34 h 954"/>
                            <a:gd name="T4" fmla="*/ 388 w 408"/>
                            <a:gd name="T5" fmla="*/ 953 h 954"/>
                            <a:gd name="T6" fmla="*/ 407 w 408"/>
                            <a:gd name="T7" fmla="*/ 917 h 954"/>
                            <a:gd name="T8" fmla="*/ 20 w 408"/>
                            <a:gd name="T9" fmla="*/ 0 h 95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408" h="954">
                              <a:moveTo>
                                <a:pt x="20" y="0"/>
                              </a:moveTo>
                              <a:lnTo>
                                <a:pt x="0" y="34"/>
                              </a:lnTo>
                              <a:lnTo>
                                <a:pt x="388" y="953"/>
                              </a:lnTo>
                              <a:lnTo>
                                <a:pt x="407" y="917"/>
                              </a:lnTo>
                              <a:lnTo>
                                <a:pt x="20" y="0"/>
                              </a:lnTo>
                            </a:path>
                          </a:pathLst>
                        </a:custGeom>
                        <a:solidFill>
                          <a:srgbClr val="3F3F3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4686" name="Freeform 30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09" y="2936"/>
                          <a:ext cx="1531" cy="917"/>
                        </a:xfrm>
                        <a:custGeom>
                          <a:avLst/>
                          <a:gdLst>
                            <a:gd name="T0" fmla="*/ 1530 w 1531"/>
                            <a:gd name="T1" fmla="*/ 798 h 918"/>
                            <a:gd name="T2" fmla="*/ 387 w 1531"/>
                            <a:gd name="T3" fmla="*/ 917 h 918"/>
                            <a:gd name="T4" fmla="*/ 0 w 1531"/>
                            <a:gd name="T5" fmla="*/ 0 h 918"/>
                            <a:gd name="T6" fmla="*/ 820 w 1531"/>
                            <a:gd name="T7" fmla="*/ 0 h 918"/>
                            <a:gd name="T8" fmla="*/ 843 w 1531"/>
                            <a:gd name="T9" fmla="*/ 25 h 918"/>
                            <a:gd name="T10" fmla="*/ 1100 w 1531"/>
                            <a:gd name="T11" fmla="*/ 24 h 918"/>
                            <a:gd name="T12" fmla="*/ 1530 w 1531"/>
                            <a:gd name="T13" fmla="*/ 798 h 91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1531" h="918">
                              <a:moveTo>
                                <a:pt x="1530" y="798"/>
                              </a:moveTo>
                              <a:lnTo>
                                <a:pt x="387" y="917"/>
                              </a:lnTo>
                              <a:lnTo>
                                <a:pt x="0" y="0"/>
                              </a:lnTo>
                              <a:lnTo>
                                <a:pt x="820" y="0"/>
                              </a:lnTo>
                              <a:lnTo>
                                <a:pt x="843" y="25"/>
                              </a:lnTo>
                              <a:lnTo>
                                <a:pt x="1100" y="24"/>
                              </a:lnTo>
                              <a:lnTo>
                                <a:pt x="1530" y="798"/>
                              </a:lnTo>
                            </a:path>
                          </a:pathLst>
                        </a:custGeom>
                        <a:solidFill>
                          <a:srgbClr val="C0C0C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4687" name="Freeform 3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6" y="3734"/>
                          <a:ext cx="1164" cy="158"/>
                        </a:xfrm>
                        <a:custGeom>
                          <a:avLst/>
                          <a:gdLst>
                            <a:gd name="T0" fmla="*/ 1163 w 1164"/>
                            <a:gd name="T1" fmla="*/ 0 h 158"/>
                            <a:gd name="T2" fmla="*/ 1148 w 1164"/>
                            <a:gd name="T3" fmla="*/ 34 h 158"/>
                            <a:gd name="T4" fmla="*/ 0 w 1164"/>
                            <a:gd name="T5" fmla="*/ 157 h 158"/>
                            <a:gd name="T6" fmla="*/ 22 w 1164"/>
                            <a:gd name="T7" fmla="*/ 117 h 158"/>
                            <a:gd name="T8" fmla="*/ 1163 w 1164"/>
                            <a:gd name="T9" fmla="*/ 0 h 15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1164" h="158">
                              <a:moveTo>
                                <a:pt x="1163" y="0"/>
                              </a:moveTo>
                              <a:lnTo>
                                <a:pt x="1148" y="34"/>
                              </a:lnTo>
                              <a:lnTo>
                                <a:pt x="0" y="157"/>
                              </a:lnTo>
                              <a:lnTo>
                                <a:pt x="22" y="117"/>
                              </a:lnTo>
                              <a:lnTo>
                                <a:pt x="1163" y="0"/>
                              </a:lnTo>
                            </a:path>
                          </a:pathLst>
                        </a:custGeom>
                        <a:solidFill>
                          <a:srgbClr val="9F9F9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grpSp>
                      <p:nvGrpSpPr>
                        <p:cNvPr id="24825" name="Group 30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081" y="2957"/>
                          <a:ext cx="1130" cy="845"/>
                          <a:chOff x="2081" y="2957"/>
                          <a:chExt cx="1130" cy="845"/>
                        </a:xfrm>
                      </p:grpSpPr>
                      <p:sp>
                        <p:nvSpPr>
                          <p:cNvPr id="144689" name="Freeform 30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081" y="2958"/>
                            <a:ext cx="813" cy="166"/>
                          </a:xfrm>
                          <a:custGeom>
                            <a:avLst/>
                            <a:gdLst>
                              <a:gd name="T0" fmla="*/ 743 w 813"/>
                              <a:gd name="T1" fmla="*/ 0 h 166"/>
                              <a:gd name="T2" fmla="*/ 0 w 813"/>
                              <a:gd name="T3" fmla="*/ 0 h 166"/>
                              <a:gd name="T4" fmla="*/ 75 w 813"/>
                              <a:gd name="T5" fmla="*/ 165 h 166"/>
                              <a:gd name="T6" fmla="*/ 812 w 813"/>
                              <a:gd name="T7" fmla="*/ 150 h 166"/>
                              <a:gd name="T8" fmla="*/ 743 w 813"/>
                              <a:gd name="T9" fmla="*/ 0 h 166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813" h="166">
                                <a:moveTo>
                                  <a:pt x="743" y="0"/>
                                </a:moveTo>
                                <a:lnTo>
                                  <a:pt x="0" y="0"/>
                                </a:lnTo>
                                <a:lnTo>
                                  <a:pt x="75" y="165"/>
                                </a:lnTo>
                                <a:lnTo>
                                  <a:pt x="812" y="150"/>
                                </a:lnTo>
                                <a:lnTo>
                                  <a:pt x="743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grpSp>
                        <p:nvGrpSpPr>
                          <p:cNvPr id="24830" name="Group 30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07" y="2989"/>
                            <a:ext cx="576" cy="77"/>
                            <a:chOff x="2207" y="2989"/>
                            <a:chExt cx="576" cy="77"/>
                          </a:xfrm>
                        </p:grpSpPr>
                        <p:sp>
                          <p:nvSpPr>
                            <p:cNvPr id="144691" name="Freeform 30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06" y="2989"/>
                              <a:ext cx="542" cy="21"/>
                            </a:xfrm>
                            <a:custGeom>
                              <a:avLst/>
                              <a:gdLst>
                                <a:gd name="T0" fmla="*/ 540 w 541"/>
                                <a:gd name="T1" fmla="*/ 0 h 21"/>
                                <a:gd name="T2" fmla="*/ 521 w 541"/>
                                <a:gd name="T3" fmla="*/ 19 h 21"/>
                                <a:gd name="T4" fmla="*/ 10 w 541"/>
                                <a:gd name="T5" fmla="*/ 20 h 21"/>
                                <a:gd name="T6" fmla="*/ 0 w 541"/>
                                <a:gd name="T7" fmla="*/ 0 h 21"/>
                                <a:gd name="T8" fmla="*/ 540 w 541"/>
                                <a:gd name="T9" fmla="*/ 0 h 2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1" h="21">
                                  <a:moveTo>
                                    <a:pt x="540" y="0"/>
                                  </a:moveTo>
                                  <a:lnTo>
                                    <a:pt x="521" y="19"/>
                                  </a:lnTo>
                                  <a:lnTo>
                                    <a:pt x="10" y="2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540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692" name="Freeform 30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28" y="2989"/>
                              <a:ext cx="54" cy="74"/>
                            </a:xfrm>
                            <a:custGeom>
                              <a:avLst/>
                              <a:gdLst>
                                <a:gd name="T0" fmla="*/ 19 w 54"/>
                                <a:gd name="T1" fmla="*/ 0 h 74"/>
                                <a:gd name="T2" fmla="*/ 53 w 54"/>
                                <a:gd name="T3" fmla="*/ 73 h 74"/>
                                <a:gd name="T4" fmla="*/ 15 w 54"/>
                                <a:gd name="T5" fmla="*/ 54 h 74"/>
                                <a:gd name="T6" fmla="*/ 0 w 54"/>
                                <a:gd name="T7" fmla="*/ 20 h 74"/>
                                <a:gd name="T8" fmla="*/ 19 w 54"/>
                                <a:gd name="T9" fmla="*/ 0 h 7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" h="74">
                                  <a:moveTo>
                                    <a:pt x="19" y="0"/>
                                  </a:moveTo>
                                  <a:lnTo>
                                    <a:pt x="53" y="73"/>
                                  </a:lnTo>
                                  <a:lnTo>
                                    <a:pt x="15" y="54"/>
                                  </a:lnTo>
                                  <a:lnTo>
                                    <a:pt x="0" y="20"/>
                                  </a:lnTo>
                                  <a:lnTo>
                                    <a:pt x="19" y="0"/>
                                  </a:lnTo>
                                </a:path>
                              </a:pathLst>
                            </a:custGeom>
                            <a:solidFill>
                              <a:srgbClr val="9F9F9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693" name="Freeform 30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34" y="3043"/>
                              <a:ext cx="549" cy="23"/>
                            </a:xfrm>
                            <a:custGeom>
                              <a:avLst/>
                              <a:gdLst>
                                <a:gd name="T0" fmla="*/ 547 w 548"/>
                                <a:gd name="T1" fmla="*/ 19 h 23"/>
                                <a:gd name="T2" fmla="*/ 507 w 548"/>
                                <a:gd name="T3" fmla="*/ 0 h 23"/>
                                <a:gd name="T4" fmla="*/ 0 w 548"/>
                                <a:gd name="T5" fmla="*/ 0 h 23"/>
                                <a:gd name="T6" fmla="*/ 10 w 548"/>
                                <a:gd name="T7" fmla="*/ 22 h 23"/>
                                <a:gd name="T8" fmla="*/ 547 w 548"/>
                                <a:gd name="T9" fmla="*/ 19 h 2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8" h="23">
                                  <a:moveTo>
                                    <a:pt x="547" y="19"/>
                                  </a:moveTo>
                                  <a:lnTo>
                                    <a:pt x="507" y="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10" y="22"/>
                                  </a:lnTo>
                                  <a:lnTo>
                                    <a:pt x="547" y="19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694" name="Freeform 31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16" y="3010"/>
                              <a:ext cx="528" cy="35"/>
                            </a:xfrm>
                            <a:custGeom>
                              <a:avLst/>
                              <a:gdLst>
                                <a:gd name="T0" fmla="*/ 0 w 527"/>
                                <a:gd name="T1" fmla="*/ 0 h 35"/>
                                <a:gd name="T2" fmla="*/ 511 w 527"/>
                                <a:gd name="T3" fmla="*/ 0 h 35"/>
                                <a:gd name="T4" fmla="*/ 526 w 527"/>
                                <a:gd name="T5" fmla="*/ 34 h 35"/>
                                <a:gd name="T6" fmla="*/ 18 w 527"/>
                                <a:gd name="T7" fmla="*/ 34 h 35"/>
                                <a:gd name="T8" fmla="*/ 0 w 527"/>
                                <a:gd name="T9" fmla="*/ 0 h 3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27" h="35">
                                  <a:moveTo>
                                    <a:pt x="0" y="0"/>
                                  </a:moveTo>
                                  <a:lnTo>
                                    <a:pt x="511" y="0"/>
                                  </a:lnTo>
                                  <a:lnTo>
                                    <a:pt x="526" y="34"/>
                                  </a:lnTo>
                                  <a:lnTo>
                                    <a:pt x="18" y="34"/>
                                  </a:lnTo>
                                  <a:lnTo>
                                    <a:pt x="0" y="0"/>
                                  </a:lnTo>
                                </a:path>
                              </a:pathLst>
                            </a:custGeom>
                            <a:solidFill>
                              <a:srgbClr val="DFDFD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sp>
                        <p:nvSpPr>
                          <p:cNvPr id="144695" name="Freeform 31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161" y="3149"/>
                            <a:ext cx="1050" cy="653"/>
                          </a:xfrm>
                          <a:custGeom>
                            <a:avLst/>
                            <a:gdLst>
                              <a:gd name="T0" fmla="*/ 744 w 1050"/>
                              <a:gd name="T1" fmla="*/ 0 h 654"/>
                              <a:gd name="T2" fmla="*/ 0 w 1050"/>
                              <a:gd name="T3" fmla="*/ 23 h 654"/>
                              <a:gd name="T4" fmla="*/ 279 w 1050"/>
                              <a:gd name="T5" fmla="*/ 653 h 654"/>
                              <a:gd name="T6" fmla="*/ 1049 w 1050"/>
                              <a:gd name="T7" fmla="*/ 583 h 654"/>
                              <a:gd name="T8" fmla="*/ 744 w 1050"/>
                              <a:gd name="T9" fmla="*/ 0 h 654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1050" h="654">
                                <a:moveTo>
                                  <a:pt x="744" y="0"/>
                                </a:moveTo>
                                <a:lnTo>
                                  <a:pt x="0" y="23"/>
                                </a:lnTo>
                                <a:lnTo>
                                  <a:pt x="279" y="653"/>
                                </a:lnTo>
                                <a:lnTo>
                                  <a:pt x="1049" y="583"/>
                                </a:lnTo>
                                <a:lnTo>
                                  <a:pt x="744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4826" name="Group 3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52" y="2959"/>
                          <a:ext cx="360" cy="773"/>
                          <a:chOff x="2852" y="2959"/>
                          <a:chExt cx="360" cy="773"/>
                        </a:xfrm>
                      </p:grpSpPr>
                      <p:sp>
                        <p:nvSpPr>
                          <p:cNvPr id="144697" name="Freeform 31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05" y="3119"/>
                            <a:ext cx="306" cy="613"/>
                          </a:xfrm>
                          <a:custGeom>
                            <a:avLst/>
                            <a:gdLst>
                              <a:gd name="T0" fmla="*/ 24 w 307"/>
                              <a:gd name="T1" fmla="*/ 0 h 614"/>
                              <a:gd name="T2" fmla="*/ 0 w 307"/>
                              <a:gd name="T3" fmla="*/ 29 h 614"/>
                              <a:gd name="T4" fmla="*/ 306 w 307"/>
                              <a:gd name="T5" fmla="*/ 613 h 614"/>
                              <a:gd name="T6" fmla="*/ 24 w 307"/>
                              <a:gd name="T7" fmla="*/ 0 h 614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307" h="614">
                                <a:moveTo>
                                  <a:pt x="24" y="0"/>
                                </a:moveTo>
                                <a:lnTo>
                                  <a:pt x="0" y="29"/>
                                </a:lnTo>
                                <a:lnTo>
                                  <a:pt x="306" y="613"/>
                                </a:lnTo>
                                <a:lnTo>
                                  <a:pt x="24" y="0"/>
                                </a:lnTo>
                              </a:path>
                            </a:pathLst>
                          </a:custGeom>
                          <a:solidFill>
                            <a:srgbClr val="3F3F3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sp>
                        <p:nvSpPr>
                          <p:cNvPr id="144698" name="Freeform 31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852" y="2960"/>
                            <a:ext cx="78" cy="160"/>
                          </a:xfrm>
                          <a:custGeom>
                            <a:avLst/>
                            <a:gdLst>
                              <a:gd name="T0" fmla="*/ 0 w 78"/>
                              <a:gd name="T1" fmla="*/ 0 h 160"/>
                              <a:gd name="T2" fmla="*/ 77 w 78"/>
                              <a:gd name="T3" fmla="*/ 159 h 16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</a:cxnLst>
                            <a:rect l="0" t="0" r="r" b="b"/>
                            <a:pathLst>
                              <a:path w="78" h="160">
                                <a:moveTo>
                                  <a:pt x="0" y="0"/>
                                </a:moveTo>
                                <a:lnTo>
                                  <a:pt x="77" y="159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</p:grpSp>
                  <p:grpSp>
                    <p:nvGrpSpPr>
                      <p:cNvPr id="24638" name="Group 3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242" y="3214"/>
                        <a:ext cx="493" cy="514"/>
                        <a:chOff x="2242" y="3214"/>
                        <a:chExt cx="493" cy="514"/>
                      </a:xfrm>
                    </p:grpSpPr>
                    <p:grpSp>
                      <p:nvGrpSpPr>
                        <p:cNvPr id="24691" name="Group 3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377" y="3214"/>
                          <a:ext cx="358" cy="504"/>
                          <a:chOff x="2377" y="3214"/>
                          <a:chExt cx="358" cy="504"/>
                        </a:xfrm>
                      </p:grpSpPr>
                      <p:grpSp>
                        <p:nvGrpSpPr>
                          <p:cNvPr id="24757" name="Group 31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77" y="3214"/>
                            <a:ext cx="156" cy="69"/>
                            <a:chOff x="2377" y="3214"/>
                            <a:chExt cx="156" cy="69"/>
                          </a:xfrm>
                        </p:grpSpPr>
                        <p:grpSp>
                          <p:nvGrpSpPr>
                            <p:cNvPr id="24814" name="Group 31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77" y="3214"/>
                              <a:ext cx="156" cy="69"/>
                              <a:chOff x="2377" y="3214"/>
                              <a:chExt cx="156" cy="69"/>
                            </a:xfrm>
                          </p:grpSpPr>
                          <p:sp>
                            <p:nvSpPr>
                              <p:cNvPr id="144703" name="Freeform 31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5" y="3214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04" name="Freeform 32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02" y="3263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05" name="Freeform 32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77" y="3219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06" name="Freeform 32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80" y="3215"/>
                              <a:ext cx="26" cy="49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07" name="Oval 32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00" y="322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08" name="Oval 32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10" y="324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58" name="Group 32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05" y="3275"/>
                            <a:ext cx="156" cy="70"/>
                            <a:chOff x="2405" y="3275"/>
                            <a:chExt cx="156" cy="70"/>
                          </a:xfrm>
                        </p:grpSpPr>
                        <p:grpSp>
                          <p:nvGrpSpPr>
                            <p:cNvPr id="24807" name="Group 32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05" y="3275"/>
                              <a:ext cx="156" cy="70"/>
                              <a:chOff x="2405" y="3275"/>
                              <a:chExt cx="156" cy="70"/>
                            </a:xfrm>
                          </p:grpSpPr>
                          <p:sp>
                            <p:nvSpPr>
                              <p:cNvPr id="144711" name="Freeform 32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4" y="3275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12" name="Freeform 3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30" y="3324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13" name="Freeform 32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05" y="3280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14" name="Freeform 33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09" y="3277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15" name="Oval 33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28" y="3288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16" name="Oval 33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39" y="330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59" name="Group 33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35" y="3338"/>
                            <a:ext cx="156" cy="70"/>
                            <a:chOff x="2435" y="3338"/>
                            <a:chExt cx="156" cy="70"/>
                          </a:xfrm>
                        </p:grpSpPr>
                        <p:grpSp>
                          <p:nvGrpSpPr>
                            <p:cNvPr id="24800" name="Group 33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35" y="3338"/>
                              <a:ext cx="156" cy="70"/>
                              <a:chOff x="2435" y="3338"/>
                              <a:chExt cx="156" cy="70"/>
                            </a:xfrm>
                          </p:grpSpPr>
                          <p:sp>
                            <p:nvSpPr>
                              <p:cNvPr id="144719" name="Freeform 33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4" y="3339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20" name="Freeform 33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0" y="3387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21" name="Freeform 33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35" y="3343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22" name="Freeform 33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39" y="3341"/>
                              <a:ext cx="25" cy="47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23" name="Oval 33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58" y="335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24" name="Oval 34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8" y="336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60" name="Group 34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64" y="3400"/>
                            <a:ext cx="156" cy="69"/>
                            <a:chOff x="2464" y="3400"/>
                            <a:chExt cx="156" cy="69"/>
                          </a:xfrm>
                        </p:grpSpPr>
                        <p:grpSp>
                          <p:nvGrpSpPr>
                            <p:cNvPr id="24793" name="Group 34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64" y="3400"/>
                              <a:ext cx="156" cy="69"/>
                              <a:chOff x="2464" y="3400"/>
                              <a:chExt cx="156" cy="69"/>
                            </a:xfrm>
                          </p:grpSpPr>
                          <p:sp>
                            <p:nvSpPr>
                              <p:cNvPr id="144727" name="Freeform 34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72" y="3400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28" name="Freeform 34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89" y="3449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29" name="Freeform 34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4" y="3405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8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8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8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30" name="Freeform 34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67" y="3401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31" name="Oval 34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87" y="3413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32" name="Oval 34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96" y="3431"/>
                              <a:ext cx="6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61" name="Group 34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92" y="3461"/>
                            <a:ext cx="156" cy="69"/>
                            <a:chOff x="2492" y="3461"/>
                            <a:chExt cx="156" cy="69"/>
                          </a:xfrm>
                        </p:grpSpPr>
                        <p:grpSp>
                          <p:nvGrpSpPr>
                            <p:cNvPr id="24786" name="Group 35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92" y="3461"/>
                              <a:ext cx="156" cy="69"/>
                              <a:chOff x="2492" y="3461"/>
                              <a:chExt cx="156" cy="69"/>
                            </a:xfrm>
                          </p:grpSpPr>
                          <p:sp>
                            <p:nvSpPr>
                              <p:cNvPr id="144735" name="Freeform 35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01" y="3461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36" name="Freeform 35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17" y="3510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37" name="Freeform 35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92" y="3466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38" name="Freeform 35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95" y="3462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39" name="Oval 35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15" y="3474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40" name="Oval 35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25" y="3492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62" name="Group 35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21" y="3524"/>
                            <a:ext cx="156" cy="69"/>
                            <a:chOff x="2521" y="3524"/>
                            <a:chExt cx="156" cy="69"/>
                          </a:xfrm>
                        </p:grpSpPr>
                        <p:grpSp>
                          <p:nvGrpSpPr>
                            <p:cNvPr id="24779" name="Group 35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21" y="3524"/>
                              <a:ext cx="156" cy="69"/>
                              <a:chOff x="2521" y="3524"/>
                              <a:chExt cx="156" cy="69"/>
                            </a:xfrm>
                          </p:grpSpPr>
                          <p:sp>
                            <p:nvSpPr>
                              <p:cNvPr id="144743" name="Freeform 35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29" y="3525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44" name="Freeform 36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46" y="3573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45" name="Freeform 36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21" y="3530"/>
                                <a:ext cx="35" cy="64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46" name="Freeform 36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23" y="3526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47" name="Oval 36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44" y="353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48" name="Oval 3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53" y="3556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63" name="Group 36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51" y="3585"/>
                            <a:ext cx="156" cy="70"/>
                            <a:chOff x="2551" y="3585"/>
                            <a:chExt cx="156" cy="70"/>
                          </a:xfrm>
                        </p:grpSpPr>
                        <p:grpSp>
                          <p:nvGrpSpPr>
                            <p:cNvPr id="24772" name="Group 36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51" y="3585"/>
                              <a:ext cx="156" cy="70"/>
                              <a:chOff x="2551" y="3585"/>
                              <a:chExt cx="156" cy="70"/>
                            </a:xfrm>
                          </p:grpSpPr>
                          <p:sp>
                            <p:nvSpPr>
                              <p:cNvPr id="144751" name="Freeform 36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59" y="3585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52" name="Freeform 36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76" y="3635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53" name="Freeform 36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51" y="3590"/>
                                <a:ext cx="35" cy="66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54" name="Freeform 37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53" y="3587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55" name="Oval 37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74" y="359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56" name="Oval 37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83" y="3616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64" name="Group 37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79" y="3648"/>
                            <a:ext cx="156" cy="70"/>
                            <a:chOff x="2579" y="3648"/>
                            <a:chExt cx="156" cy="70"/>
                          </a:xfrm>
                        </p:grpSpPr>
                        <p:grpSp>
                          <p:nvGrpSpPr>
                            <p:cNvPr id="24765" name="Group 37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79" y="3648"/>
                              <a:ext cx="156" cy="70"/>
                              <a:chOff x="2579" y="3648"/>
                              <a:chExt cx="156" cy="70"/>
                            </a:xfrm>
                          </p:grpSpPr>
                          <p:sp>
                            <p:nvSpPr>
                              <p:cNvPr id="144759" name="Freeform 37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88" y="3648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60" name="Freeform 37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604" y="3697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61" name="Freeform 37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79" y="3653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62" name="Freeform 37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82" y="3650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63" name="Oval 37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02" y="3662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64" name="Oval 38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12" y="367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  <p:grpSp>
                      <p:nvGrpSpPr>
                        <p:cNvPr id="24692" name="Group 38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242" y="3224"/>
                          <a:ext cx="358" cy="504"/>
                          <a:chOff x="2242" y="3224"/>
                          <a:chExt cx="358" cy="504"/>
                        </a:xfrm>
                      </p:grpSpPr>
                      <p:grpSp>
                        <p:nvGrpSpPr>
                          <p:cNvPr id="24693" name="Group 38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42" y="3224"/>
                            <a:ext cx="156" cy="70"/>
                            <a:chOff x="2242" y="3224"/>
                            <a:chExt cx="156" cy="70"/>
                          </a:xfrm>
                        </p:grpSpPr>
                        <p:grpSp>
                          <p:nvGrpSpPr>
                            <p:cNvPr id="24750" name="Group 38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242" y="3224"/>
                              <a:ext cx="156" cy="70"/>
                              <a:chOff x="2242" y="3224"/>
                              <a:chExt cx="156" cy="70"/>
                            </a:xfrm>
                          </p:grpSpPr>
                          <p:sp>
                            <p:nvSpPr>
                              <p:cNvPr id="144768" name="Freeform 38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50" y="3224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69" name="Freeform 38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67" y="3273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70" name="Freeform 38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42" y="3229"/>
                                <a:ext cx="35" cy="66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71" name="Freeform 38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44" y="3226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72" name="Oval 38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65" y="323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73" name="Oval 38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74" y="325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694" name="Group 39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70" y="3286"/>
                            <a:ext cx="156" cy="69"/>
                            <a:chOff x="2270" y="3286"/>
                            <a:chExt cx="156" cy="69"/>
                          </a:xfrm>
                        </p:grpSpPr>
                        <p:grpSp>
                          <p:nvGrpSpPr>
                            <p:cNvPr id="24743" name="Group 39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270" y="3286"/>
                              <a:ext cx="156" cy="69"/>
                              <a:chOff x="2270" y="3286"/>
                              <a:chExt cx="156" cy="69"/>
                            </a:xfrm>
                          </p:grpSpPr>
                          <p:sp>
                            <p:nvSpPr>
                              <p:cNvPr id="144776" name="Freeform 39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79" y="3286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77" name="Freeform 39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95" y="3335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78" name="Freeform 39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70" y="3290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79" name="Freeform 39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73" y="3286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80" name="Oval 39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93" y="3298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81" name="Oval 39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03" y="331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695" name="Group 39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00" y="3349"/>
                            <a:ext cx="156" cy="69"/>
                            <a:chOff x="2300" y="3349"/>
                            <a:chExt cx="156" cy="69"/>
                          </a:xfrm>
                        </p:grpSpPr>
                        <p:grpSp>
                          <p:nvGrpSpPr>
                            <p:cNvPr id="24736" name="Group 39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00" y="3349"/>
                              <a:ext cx="156" cy="69"/>
                              <a:chOff x="2300" y="3349"/>
                              <a:chExt cx="156" cy="69"/>
                            </a:xfrm>
                          </p:grpSpPr>
                          <p:sp>
                            <p:nvSpPr>
                              <p:cNvPr id="144784" name="Freeform 40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09" y="3349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85" name="Freeform 40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25" y="3397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86" name="Freeform 40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00" y="3354"/>
                                <a:ext cx="36" cy="64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87" name="Freeform 40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3" y="3350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88" name="Oval 40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23" y="336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89" name="Oval 40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33" y="3380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696" name="Group 40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29" y="3410"/>
                            <a:ext cx="156" cy="69"/>
                            <a:chOff x="2329" y="3410"/>
                            <a:chExt cx="156" cy="69"/>
                          </a:xfrm>
                        </p:grpSpPr>
                        <p:grpSp>
                          <p:nvGrpSpPr>
                            <p:cNvPr id="24729" name="Group 40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29" y="3410"/>
                              <a:ext cx="156" cy="69"/>
                              <a:chOff x="2329" y="3410"/>
                              <a:chExt cx="156" cy="69"/>
                            </a:xfrm>
                          </p:grpSpPr>
                          <p:sp>
                            <p:nvSpPr>
                              <p:cNvPr id="144792" name="Freeform 40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37" y="3410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6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93" name="Freeform 40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54" y="3459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794" name="Freeform 41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29" y="3415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795" name="Freeform 41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1" y="3412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796" name="Oval 41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52" y="3423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797" name="Oval 41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61" y="344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697" name="Group 41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57" y="3471"/>
                            <a:ext cx="156" cy="70"/>
                            <a:chOff x="2357" y="3471"/>
                            <a:chExt cx="156" cy="70"/>
                          </a:xfrm>
                        </p:grpSpPr>
                        <p:grpSp>
                          <p:nvGrpSpPr>
                            <p:cNvPr id="24722" name="Group 41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57" y="3471"/>
                              <a:ext cx="156" cy="70"/>
                              <a:chOff x="2357" y="3471"/>
                              <a:chExt cx="156" cy="70"/>
                            </a:xfrm>
                          </p:grpSpPr>
                          <p:sp>
                            <p:nvSpPr>
                              <p:cNvPr id="144800" name="Freeform 41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66" y="3471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01" name="Freeform 41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2" y="3520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02" name="Freeform 41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57" y="3476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803" name="Freeform 41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60" y="3473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04" name="Oval 42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80" y="3484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805" name="Oval 42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90" y="3502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698" name="Group 42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86" y="3534"/>
                            <a:ext cx="156" cy="70"/>
                            <a:chOff x="2386" y="3534"/>
                            <a:chExt cx="156" cy="70"/>
                          </a:xfrm>
                        </p:grpSpPr>
                        <p:grpSp>
                          <p:nvGrpSpPr>
                            <p:cNvPr id="24715" name="Group 42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86" y="3534"/>
                              <a:ext cx="156" cy="70"/>
                              <a:chOff x="2386" y="3534"/>
                              <a:chExt cx="156" cy="70"/>
                            </a:xfrm>
                          </p:grpSpPr>
                          <p:sp>
                            <p:nvSpPr>
                              <p:cNvPr id="144808" name="Freeform 42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94" y="3534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09" name="Freeform 42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1" y="3583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10" name="Freeform 42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6" y="3539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811" name="Freeform 42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88" y="3536"/>
                              <a:ext cx="26" cy="47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12" name="Oval 42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09" y="354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813" name="Oval 42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18" y="356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699" name="Group 43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16" y="3596"/>
                            <a:ext cx="156" cy="69"/>
                            <a:chOff x="2416" y="3596"/>
                            <a:chExt cx="156" cy="69"/>
                          </a:xfrm>
                        </p:grpSpPr>
                        <p:grpSp>
                          <p:nvGrpSpPr>
                            <p:cNvPr id="24708" name="Group 43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16" y="3596"/>
                              <a:ext cx="156" cy="69"/>
                              <a:chOff x="2416" y="3596"/>
                              <a:chExt cx="156" cy="69"/>
                            </a:xfrm>
                          </p:grpSpPr>
                          <p:sp>
                            <p:nvSpPr>
                              <p:cNvPr id="144816" name="Freeform 43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24" y="3596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17" name="Freeform 43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1" y="3645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18" name="Freeform 43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6" y="3601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819" name="Freeform 43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18" y="3597"/>
                              <a:ext cx="26" cy="49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20" name="Oval 43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39" y="360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821" name="Oval 43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48" y="3627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4700" name="Group 43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44" y="3659"/>
                            <a:ext cx="156" cy="69"/>
                            <a:chOff x="2444" y="3659"/>
                            <a:chExt cx="156" cy="69"/>
                          </a:xfrm>
                        </p:grpSpPr>
                        <p:grpSp>
                          <p:nvGrpSpPr>
                            <p:cNvPr id="24701" name="Group 43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44" y="3659"/>
                              <a:ext cx="156" cy="69"/>
                              <a:chOff x="2444" y="3659"/>
                              <a:chExt cx="156" cy="69"/>
                            </a:xfrm>
                          </p:grpSpPr>
                          <p:sp>
                            <p:nvSpPr>
                              <p:cNvPr id="144824" name="Freeform 44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53" y="3659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25" name="Freeform 44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9" y="3708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4826" name="Freeform 44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4" y="3664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4827" name="Freeform 44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47" y="3660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28" name="Oval 44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7" y="367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4829" name="Oval 44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77" y="3690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</p:grpSp>
                  <p:grpSp>
                    <p:nvGrpSpPr>
                      <p:cNvPr id="24639" name="Group 44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37" y="3309"/>
                        <a:ext cx="348" cy="279"/>
                        <a:chOff x="2737" y="3309"/>
                        <a:chExt cx="348" cy="279"/>
                      </a:xfrm>
                    </p:grpSpPr>
                    <p:grpSp>
                      <p:nvGrpSpPr>
                        <p:cNvPr id="24640" name="Group 44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90" y="3309"/>
                          <a:ext cx="195" cy="273"/>
                          <a:chOff x="2890" y="3309"/>
                          <a:chExt cx="195" cy="273"/>
                        </a:xfrm>
                      </p:grpSpPr>
                      <p:grpSp>
                        <p:nvGrpSpPr>
                          <p:cNvPr id="24675" name="Group 44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90" y="3309"/>
                            <a:ext cx="91" cy="65"/>
                            <a:chOff x="2890" y="3309"/>
                            <a:chExt cx="91" cy="65"/>
                          </a:xfrm>
                        </p:grpSpPr>
                        <p:sp>
                          <p:nvSpPr>
                            <p:cNvPr id="144833" name="Freeform 44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94" y="3310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34" name="Freeform 45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9" y="3368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35" name="Freeform 45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90" y="3313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76" name="Group 45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24" y="3378"/>
                            <a:ext cx="92" cy="64"/>
                            <a:chOff x="2924" y="3378"/>
                            <a:chExt cx="92" cy="64"/>
                          </a:xfrm>
                        </p:grpSpPr>
                        <p:sp>
                          <p:nvSpPr>
                            <p:cNvPr id="144837" name="Freeform 45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9" y="3379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38" name="Freeform 45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3" y="3438"/>
                              <a:ext cx="64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2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2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39" name="Freeform 45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4" y="3383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77" name="Group 45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59" y="3448"/>
                            <a:ext cx="91" cy="65"/>
                            <a:chOff x="2959" y="3448"/>
                            <a:chExt cx="91" cy="65"/>
                          </a:xfrm>
                        </p:grpSpPr>
                        <p:sp>
                          <p:nvSpPr>
                            <p:cNvPr id="144841" name="Freeform 45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62" y="3449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42" name="Freeform 45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88" y="3507"/>
                              <a:ext cx="63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43" name="Freeform 45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9" y="3452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78" name="Group 46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93" y="3517"/>
                            <a:ext cx="92" cy="65"/>
                            <a:chOff x="2993" y="3517"/>
                            <a:chExt cx="92" cy="65"/>
                          </a:xfrm>
                        </p:grpSpPr>
                        <p:sp>
                          <p:nvSpPr>
                            <p:cNvPr id="144845" name="Freeform 46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98" y="3518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46" name="Freeform 46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22" y="3577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47" name="Freeform 4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93" y="3522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4641" name="Group 46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15" y="3312"/>
                          <a:ext cx="195" cy="273"/>
                          <a:chOff x="2815" y="3312"/>
                          <a:chExt cx="195" cy="273"/>
                        </a:xfrm>
                      </p:grpSpPr>
                      <p:grpSp>
                        <p:nvGrpSpPr>
                          <p:cNvPr id="24659" name="Group 46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15" y="3312"/>
                            <a:ext cx="91" cy="65"/>
                            <a:chOff x="2815" y="3312"/>
                            <a:chExt cx="91" cy="65"/>
                          </a:xfrm>
                        </p:grpSpPr>
                        <p:sp>
                          <p:nvSpPr>
                            <p:cNvPr id="144850" name="Freeform 46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20" y="3313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51" name="Freeform 46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5" y="3371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52" name="Freeform 46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16" y="3316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60" name="Group 46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49" y="3381"/>
                            <a:ext cx="92" cy="64"/>
                            <a:chOff x="2849" y="3381"/>
                            <a:chExt cx="92" cy="64"/>
                          </a:xfrm>
                        </p:grpSpPr>
                        <p:sp>
                          <p:nvSpPr>
                            <p:cNvPr id="144854" name="Freeform 47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54" y="3382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1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1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55" name="Freeform 4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78" y="3440"/>
                              <a:ext cx="63" cy="6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6"/>
                                <a:gd name="T2" fmla="*/ 56 w 63"/>
                                <a:gd name="T3" fmla="*/ 3 h 6"/>
                                <a:gd name="T4" fmla="*/ 0 w 63"/>
                                <a:gd name="T5" fmla="*/ 5 h 6"/>
                                <a:gd name="T6" fmla="*/ 4 w 63"/>
                                <a:gd name="T7" fmla="*/ 2 h 6"/>
                                <a:gd name="T8" fmla="*/ 62 w 63"/>
                                <a:gd name="T9" fmla="*/ 0 h 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6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5"/>
                                  </a:lnTo>
                                  <a:lnTo>
                                    <a:pt x="4" y="2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56" name="Freeform 47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9" y="3386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61" name="Group 47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84" y="3451"/>
                            <a:ext cx="91" cy="65"/>
                            <a:chOff x="2884" y="3451"/>
                            <a:chExt cx="91" cy="65"/>
                          </a:xfrm>
                        </p:grpSpPr>
                        <p:sp>
                          <p:nvSpPr>
                            <p:cNvPr id="144858" name="Freeform 4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8" y="3451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59" name="Freeform 47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3" y="3510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60" name="Freeform 47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4" y="3455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62" name="Group 47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18" y="3520"/>
                            <a:ext cx="92" cy="65"/>
                            <a:chOff x="2918" y="3520"/>
                            <a:chExt cx="92" cy="65"/>
                          </a:xfrm>
                        </p:grpSpPr>
                        <p:sp>
                          <p:nvSpPr>
                            <p:cNvPr id="144862" name="Freeform 47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3" y="3521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63" name="Freeform 4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47" y="3580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64" name="Freeform 4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8" y="3525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4642" name="Group 48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737" y="3315"/>
                          <a:ext cx="195" cy="273"/>
                          <a:chOff x="2737" y="3315"/>
                          <a:chExt cx="195" cy="273"/>
                        </a:xfrm>
                      </p:grpSpPr>
                      <p:grpSp>
                        <p:nvGrpSpPr>
                          <p:cNvPr id="24643" name="Group 48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737" y="3315"/>
                            <a:ext cx="91" cy="65"/>
                            <a:chOff x="2737" y="3315"/>
                            <a:chExt cx="91" cy="65"/>
                          </a:xfrm>
                        </p:grpSpPr>
                        <p:sp>
                          <p:nvSpPr>
                            <p:cNvPr id="144867" name="Freeform 4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42" y="3315"/>
                              <a:ext cx="86" cy="56"/>
                            </a:xfrm>
                            <a:custGeom>
                              <a:avLst/>
                              <a:gdLst>
                                <a:gd name="T0" fmla="*/ 58 w 86"/>
                                <a:gd name="T1" fmla="*/ 0 h 56"/>
                                <a:gd name="T2" fmla="*/ 85 w 86"/>
                                <a:gd name="T3" fmla="*/ 52 h 56"/>
                                <a:gd name="T4" fmla="*/ 26 w 86"/>
                                <a:gd name="T5" fmla="*/ 55 h 56"/>
                                <a:gd name="T6" fmla="*/ 0 w 86"/>
                                <a:gd name="T7" fmla="*/ 3 h 56"/>
                                <a:gd name="T8" fmla="*/ 58 w 86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6" h="56">
                                  <a:moveTo>
                                    <a:pt x="58" y="0"/>
                                  </a:moveTo>
                                  <a:lnTo>
                                    <a:pt x="85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8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68" name="Freeform 48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66" y="3374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69" name="Freeform 48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37" y="3319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44" name="Group 48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771" y="3384"/>
                            <a:ext cx="92" cy="64"/>
                            <a:chOff x="2771" y="3384"/>
                            <a:chExt cx="92" cy="64"/>
                          </a:xfrm>
                        </p:grpSpPr>
                        <p:sp>
                          <p:nvSpPr>
                            <p:cNvPr id="144871" name="Freeform 48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76" y="3385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1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1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72" name="Freeform 48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00" y="3443"/>
                              <a:ext cx="64" cy="6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6"/>
                                <a:gd name="T2" fmla="*/ 56 w 63"/>
                                <a:gd name="T3" fmla="*/ 3 h 6"/>
                                <a:gd name="T4" fmla="*/ 0 w 63"/>
                                <a:gd name="T5" fmla="*/ 5 h 6"/>
                                <a:gd name="T6" fmla="*/ 4 w 63"/>
                                <a:gd name="T7" fmla="*/ 2 h 6"/>
                                <a:gd name="T8" fmla="*/ 62 w 63"/>
                                <a:gd name="T9" fmla="*/ 0 h 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6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5"/>
                                  </a:lnTo>
                                  <a:lnTo>
                                    <a:pt x="4" y="2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73" name="Freeform 4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71" y="3389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45" name="Group 49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06" y="3454"/>
                            <a:ext cx="91" cy="65"/>
                            <a:chOff x="2806" y="3454"/>
                            <a:chExt cx="91" cy="65"/>
                          </a:xfrm>
                        </p:grpSpPr>
                        <p:sp>
                          <p:nvSpPr>
                            <p:cNvPr id="144875" name="Freeform 49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10" y="3454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76" name="Freeform 49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35" y="3513"/>
                              <a:ext cx="63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77" name="Freeform 49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06" y="3458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4646" name="Group 49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40" y="3523"/>
                            <a:ext cx="92" cy="65"/>
                            <a:chOff x="2840" y="3523"/>
                            <a:chExt cx="92" cy="65"/>
                          </a:xfrm>
                        </p:grpSpPr>
                        <p:sp>
                          <p:nvSpPr>
                            <p:cNvPr id="144879" name="Freeform 49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6" y="3524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80" name="Freeform 49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70" y="3583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4881" name="Freeform 49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1" y="3528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44882" name="Freeform 498"/>
                    <p:cNvSpPr>
                      <a:spLocks/>
                    </p:cNvSpPr>
                    <p:nvPr/>
                  </p:nvSpPr>
                  <p:spPr bwMode="auto">
                    <a:xfrm>
                      <a:off x="3436" y="3649"/>
                      <a:ext cx="28" cy="49"/>
                    </a:xfrm>
                    <a:custGeom>
                      <a:avLst/>
                      <a:gdLst>
                        <a:gd name="T0" fmla="*/ 14 w 28"/>
                        <a:gd name="T1" fmla="*/ 0 h 49"/>
                        <a:gd name="T2" fmla="*/ 25 w 28"/>
                        <a:gd name="T3" fmla="*/ 19 h 49"/>
                        <a:gd name="T4" fmla="*/ 27 w 28"/>
                        <a:gd name="T5" fmla="*/ 25 h 49"/>
                        <a:gd name="T6" fmla="*/ 26 w 28"/>
                        <a:gd name="T7" fmla="*/ 31 h 49"/>
                        <a:gd name="T8" fmla="*/ 25 w 28"/>
                        <a:gd name="T9" fmla="*/ 36 h 49"/>
                        <a:gd name="T10" fmla="*/ 22 w 28"/>
                        <a:gd name="T11" fmla="*/ 40 h 49"/>
                        <a:gd name="T12" fmla="*/ 18 w 28"/>
                        <a:gd name="T13" fmla="*/ 43 h 49"/>
                        <a:gd name="T14" fmla="*/ 13 w 28"/>
                        <a:gd name="T15" fmla="*/ 46 h 49"/>
                        <a:gd name="T16" fmla="*/ 7 w 28"/>
                        <a:gd name="T17" fmla="*/ 48 h 49"/>
                        <a:gd name="T18" fmla="*/ 0 w 28"/>
                        <a:gd name="T19" fmla="*/ 48 h 49"/>
                        <a:gd name="T20" fmla="*/ 4 w 28"/>
                        <a:gd name="T21" fmla="*/ 46 h 49"/>
                        <a:gd name="T22" fmla="*/ 9 w 28"/>
                        <a:gd name="T23" fmla="*/ 35 h 49"/>
                        <a:gd name="T24" fmla="*/ 10 w 28"/>
                        <a:gd name="T25" fmla="*/ 31 h 49"/>
                        <a:gd name="T26" fmla="*/ 10 w 28"/>
                        <a:gd name="T27" fmla="*/ 28 h 49"/>
                        <a:gd name="T28" fmla="*/ 11 w 28"/>
                        <a:gd name="T29" fmla="*/ 9 h 49"/>
                        <a:gd name="T30" fmla="*/ 14 w 28"/>
                        <a:gd name="T31" fmla="*/ 0 h 4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28" h="49">
                          <a:moveTo>
                            <a:pt x="14" y="0"/>
                          </a:moveTo>
                          <a:lnTo>
                            <a:pt x="25" y="19"/>
                          </a:lnTo>
                          <a:lnTo>
                            <a:pt x="27" y="25"/>
                          </a:lnTo>
                          <a:lnTo>
                            <a:pt x="26" y="31"/>
                          </a:lnTo>
                          <a:lnTo>
                            <a:pt x="25" y="36"/>
                          </a:lnTo>
                          <a:lnTo>
                            <a:pt x="22" y="40"/>
                          </a:lnTo>
                          <a:lnTo>
                            <a:pt x="18" y="43"/>
                          </a:lnTo>
                          <a:lnTo>
                            <a:pt x="13" y="46"/>
                          </a:lnTo>
                          <a:lnTo>
                            <a:pt x="7" y="48"/>
                          </a:lnTo>
                          <a:lnTo>
                            <a:pt x="0" y="48"/>
                          </a:lnTo>
                          <a:lnTo>
                            <a:pt x="4" y="46"/>
                          </a:lnTo>
                          <a:lnTo>
                            <a:pt x="9" y="35"/>
                          </a:lnTo>
                          <a:lnTo>
                            <a:pt x="10" y="31"/>
                          </a:lnTo>
                          <a:lnTo>
                            <a:pt x="10" y="28"/>
                          </a:lnTo>
                          <a:lnTo>
                            <a:pt x="11" y="9"/>
                          </a:lnTo>
                          <a:lnTo>
                            <a:pt x="14" y="0"/>
                          </a:lnTo>
                        </a:path>
                      </a:pathLst>
                    </a:custGeom>
                    <a:solidFill>
                      <a:srgbClr val="3F3F3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1" hangingPunct="1">
                        <a:defRPr/>
                      </a:pPr>
                      <a:endParaRPr lang="de-DE"/>
                    </a:p>
                  </p:txBody>
                </p:sp>
              </p:grpSp>
              <p:sp>
                <p:nvSpPr>
                  <p:cNvPr id="144883" name="Freeform 499"/>
                  <p:cNvSpPr>
                    <a:spLocks/>
                  </p:cNvSpPr>
                  <p:nvPr/>
                </p:nvSpPr>
                <p:spPr bwMode="auto">
                  <a:xfrm>
                    <a:off x="3142" y="3477"/>
                    <a:ext cx="27" cy="55"/>
                  </a:xfrm>
                  <a:custGeom>
                    <a:avLst/>
                    <a:gdLst>
                      <a:gd name="T0" fmla="*/ 26 w 27"/>
                      <a:gd name="T1" fmla="*/ 0 h 55"/>
                      <a:gd name="T2" fmla="*/ 12 w 27"/>
                      <a:gd name="T3" fmla="*/ 2 h 55"/>
                      <a:gd name="T4" fmla="*/ 6 w 27"/>
                      <a:gd name="T5" fmla="*/ 3 h 55"/>
                      <a:gd name="T6" fmla="*/ 3 w 27"/>
                      <a:gd name="T7" fmla="*/ 6 h 55"/>
                      <a:gd name="T8" fmla="*/ 1 w 27"/>
                      <a:gd name="T9" fmla="*/ 10 h 55"/>
                      <a:gd name="T10" fmla="*/ 0 w 27"/>
                      <a:gd name="T11" fmla="*/ 13 h 55"/>
                      <a:gd name="T12" fmla="*/ 1 w 27"/>
                      <a:gd name="T13" fmla="*/ 18 h 55"/>
                      <a:gd name="T14" fmla="*/ 17 w 27"/>
                      <a:gd name="T15" fmla="*/ 54 h 55"/>
                      <a:gd name="T16" fmla="*/ 26 w 27"/>
                      <a:gd name="T17" fmla="*/ 0 h 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" h="55">
                        <a:moveTo>
                          <a:pt x="26" y="0"/>
                        </a:moveTo>
                        <a:lnTo>
                          <a:pt x="12" y="2"/>
                        </a:lnTo>
                        <a:lnTo>
                          <a:pt x="6" y="3"/>
                        </a:lnTo>
                        <a:lnTo>
                          <a:pt x="3" y="6"/>
                        </a:lnTo>
                        <a:lnTo>
                          <a:pt x="1" y="10"/>
                        </a:lnTo>
                        <a:lnTo>
                          <a:pt x="0" y="13"/>
                        </a:lnTo>
                        <a:lnTo>
                          <a:pt x="1" y="18"/>
                        </a:lnTo>
                        <a:lnTo>
                          <a:pt x="17" y="54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5F5F5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4620" name="Group 500"/>
                <p:cNvGrpSpPr>
                  <a:grpSpLocks/>
                </p:cNvGrpSpPr>
                <p:nvPr/>
              </p:nvGrpSpPr>
              <p:grpSpPr bwMode="auto">
                <a:xfrm>
                  <a:off x="2897" y="2920"/>
                  <a:ext cx="567" cy="794"/>
                  <a:chOff x="2897" y="2920"/>
                  <a:chExt cx="567" cy="794"/>
                </a:xfrm>
              </p:grpSpPr>
              <p:sp>
                <p:nvSpPr>
                  <p:cNvPr id="144885" name="Freeform 501"/>
                  <p:cNvSpPr>
                    <a:spLocks/>
                  </p:cNvSpPr>
                  <p:nvPr/>
                </p:nvSpPr>
                <p:spPr bwMode="auto">
                  <a:xfrm>
                    <a:off x="3159" y="3464"/>
                    <a:ext cx="290" cy="250"/>
                  </a:xfrm>
                  <a:custGeom>
                    <a:avLst/>
                    <a:gdLst>
                      <a:gd name="T0" fmla="*/ 280 w 290"/>
                      <a:gd name="T1" fmla="*/ 233 h 250"/>
                      <a:gd name="T2" fmla="*/ 285 w 290"/>
                      <a:gd name="T3" fmla="*/ 223 h 250"/>
                      <a:gd name="T4" fmla="*/ 287 w 290"/>
                      <a:gd name="T5" fmla="*/ 216 h 250"/>
                      <a:gd name="T6" fmla="*/ 288 w 290"/>
                      <a:gd name="T7" fmla="*/ 208 h 250"/>
                      <a:gd name="T8" fmla="*/ 288 w 290"/>
                      <a:gd name="T9" fmla="*/ 201 h 250"/>
                      <a:gd name="T10" fmla="*/ 288 w 290"/>
                      <a:gd name="T11" fmla="*/ 192 h 250"/>
                      <a:gd name="T12" fmla="*/ 289 w 290"/>
                      <a:gd name="T13" fmla="*/ 186 h 250"/>
                      <a:gd name="T14" fmla="*/ 282 w 290"/>
                      <a:gd name="T15" fmla="*/ 196 h 250"/>
                      <a:gd name="T16" fmla="*/ 278 w 290"/>
                      <a:gd name="T17" fmla="*/ 201 h 250"/>
                      <a:gd name="T18" fmla="*/ 271 w 290"/>
                      <a:gd name="T19" fmla="*/ 206 h 250"/>
                      <a:gd name="T20" fmla="*/ 175 w 290"/>
                      <a:gd name="T21" fmla="*/ 215 h 250"/>
                      <a:gd name="T22" fmla="*/ 161 w 290"/>
                      <a:gd name="T23" fmla="*/ 215 h 250"/>
                      <a:gd name="T24" fmla="*/ 152 w 290"/>
                      <a:gd name="T25" fmla="*/ 214 h 250"/>
                      <a:gd name="T26" fmla="*/ 145 w 290"/>
                      <a:gd name="T27" fmla="*/ 213 h 250"/>
                      <a:gd name="T28" fmla="*/ 135 w 290"/>
                      <a:gd name="T29" fmla="*/ 210 h 250"/>
                      <a:gd name="T30" fmla="*/ 127 w 290"/>
                      <a:gd name="T31" fmla="*/ 206 h 250"/>
                      <a:gd name="T32" fmla="*/ 119 w 290"/>
                      <a:gd name="T33" fmla="*/ 202 h 250"/>
                      <a:gd name="T34" fmla="*/ 110 w 290"/>
                      <a:gd name="T35" fmla="*/ 196 h 250"/>
                      <a:gd name="T36" fmla="*/ 104 w 290"/>
                      <a:gd name="T37" fmla="*/ 188 h 250"/>
                      <a:gd name="T38" fmla="*/ 97 w 290"/>
                      <a:gd name="T39" fmla="*/ 178 h 250"/>
                      <a:gd name="T40" fmla="*/ 31 w 290"/>
                      <a:gd name="T41" fmla="*/ 0 h 250"/>
                      <a:gd name="T42" fmla="*/ 25 w 290"/>
                      <a:gd name="T43" fmla="*/ 1 h 250"/>
                      <a:gd name="T44" fmla="*/ 21 w 290"/>
                      <a:gd name="T45" fmla="*/ 4 h 250"/>
                      <a:gd name="T46" fmla="*/ 15 w 290"/>
                      <a:gd name="T47" fmla="*/ 8 h 250"/>
                      <a:gd name="T48" fmla="*/ 12 w 290"/>
                      <a:gd name="T49" fmla="*/ 12 h 250"/>
                      <a:gd name="T50" fmla="*/ 10 w 290"/>
                      <a:gd name="T51" fmla="*/ 17 h 250"/>
                      <a:gd name="T52" fmla="*/ 0 w 290"/>
                      <a:gd name="T53" fmla="*/ 64 h 250"/>
                      <a:gd name="T54" fmla="*/ 81 w 290"/>
                      <a:gd name="T55" fmla="*/ 243 h 250"/>
                      <a:gd name="T56" fmla="*/ 88 w 290"/>
                      <a:gd name="T57" fmla="*/ 247 h 250"/>
                      <a:gd name="T58" fmla="*/ 96 w 290"/>
                      <a:gd name="T59" fmla="*/ 249 h 250"/>
                      <a:gd name="T60" fmla="*/ 104 w 290"/>
                      <a:gd name="T61" fmla="*/ 249 h 250"/>
                      <a:gd name="T62" fmla="*/ 280 w 290"/>
                      <a:gd name="T63" fmla="*/ 233 h 2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90" h="250">
                        <a:moveTo>
                          <a:pt x="280" y="233"/>
                        </a:moveTo>
                        <a:lnTo>
                          <a:pt x="285" y="223"/>
                        </a:lnTo>
                        <a:lnTo>
                          <a:pt x="287" y="216"/>
                        </a:lnTo>
                        <a:lnTo>
                          <a:pt x="288" y="208"/>
                        </a:lnTo>
                        <a:lnTo>
                          <a:pt x="288" y="201"/>
                        </a:lnTo>
                        <a:lnTo>
                          <a:pt x="288" y="192"/>
                        </a:lnTo>
                        <a:lnTo>
                          <a:pt x="289" y="186"/>
                        </a:lnTo>
                        <a:lnTo>
                          <a:pt x="282" y="196"/>
                        </a:lnTo>
                        <a:lnTo>
                          <a:pt x="278" y="201"/>
                        </a:lnTo>
                        <a:lnTo>
                          <a:pt x="271" y="206"/>
                        </a:lnTo>
                        <a:lnTo>
                          <a:pt x="175" y="215"/>
                        </a:lnTo>
                        <a:lnTo>
                          <a:pt x="161" y="215"/>
                        </a:lnTo>
                        <a:lnTo>
                          <a:pt x="152" y="214"/>
                        </a:lnTo>
                        <a:lnTo>
                          <a:pt x="145" y="213"/>
                        </a:lnTo>
                        <a:lnTo>
                          <a:pt x="135" y="210"/>
                        </a:lnTo>
                        <a:lnTo>
                          <a:pt x="127" y="206"/>
                        </a:lnTo>
                        <a:lnTo>
                          <a:pt x="119" y="202"/>
                        </a:lnTo>
                        <a:lnTo>
                          <a:pt x="110" y="196"/>
                        </a:lnTo>
                        <a:lnTo>
                          <a:pt x="104" y="188"/>
                        </a:lnTo>
                        <a:lnTo>
                          <a:pt x="97" y="178"/>
                        </a:lnTo>
                        <a:lnTo>
                          <a:pt x="31" y="0"/>
                        </a:lnTo>
                        <a:lnTo>
                          <a:pt x="25" y="1"/>
                        </a:lnTo>
                        <a:lnTo>
                          <a:pt x="21" y="4"/>
                        </a:lnTo>
                        <a:lnTo>
                          <a:pt x="15" y="8"/>
                        </a:lnTo>
                        <a:lnTo>
                          <a:pt x="12" y="12"/>
                        </a:lnTo>
                        <a:lnTo>
                          <a:pt x="10" y="17"/>
                        </a:lnTo>
                        <a:lnTo>
                          <a:pt x="0" y="64"/>
                        </a:lnTo>
                        <a:lnTo>
                          <a:pt x="81" y="243"/>
                        </a:lnTo>
                        <a:lnTo>
                          <a:pt x="88" y="247"/>
                        </a:lnTo>
                        <a:lnTo>
                          <a:pt x="96" y="249"/>
                        </a:lnTo>
                        <a:lnTo>
                          <a:pt x="104" y="249"/>
                        </a:lnTo>
                        <a:lnTo>
                          <a:pt x="280" y="233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86" name="Freeform 502"/>
                  <p:cNvSpPr>
                    <a:spLocks/>
                  </p:cNvSpPr>
                  <p:nvPr/>
                </p:nvSpPr>
                <p:spPr bwMode="auto">
                  <a:xfrm>
                    <a:off x="2897" y="2921"/>
                    <a:ext cx="567" cy="759"/>
                  </a:xfrm>
                  <a:custGeom>
                    <a:avLst/>
                    <a:gdLst>
                      <a:gd name="T0" fmla="*/ 551 w 567"/>
                      <a:gd name="T1" fmla="*/ 730 h 759"/>
                      <a:gd name="T2" fmla="*/ 555 w 567"/>
                      <a:gd name="T3" fmla="*/ 717 h 759"/>
                      <a:gd name="T4" fmla="*/ 559 w 567"/>
                      <a:gd name="T5" fmla="*/ 704 h 759"/>
                      <a:gd name="T6" fmla="*/ 562 w 567"/>
                      <a:gd name="T7" fmla="*/ 691 h 759"/>
                      <a:gd name="T8" fmla="*/ 563 w 567"/>
                      <a:gd name="T9" fmla="*/ 677 h 759"/>
                      <a:gd name="T10" fmla="*/ 565 w 567"/>
                      <a:gd name="T11" fmla="*/ 660 h 759"/>
                      <a:gd name="T12" fmla="*/ 566 w 567"/>
                      <a:gd name="T13" fmla="*/ 639 h 759"/>
                      <a:gd name="T14" fmla="*/ 566 w 567"/>
                      <a:gd name="T15" fmla="*/ 625 h 759"/>
                      <a:gd name="T16" fmla="*/ 464 w 567"/>
                      <a:gd name="T17" fmla="*/ 626 h 759"/>
                      <a:gd name="T18" fmla="*/ 443 w 567"/>
                      <a:gd name="T19" fmla="*/ 562 h 759"/>
                      <a:gd name="T20" fmla="*/ 407 w 567"/>
                      <a:gd name="T21" fmla="*/ 476 h 759"/>
                      <a:gd name="T22" fmla="*/ 337 w 567"/>
                      <a:gd name="T23" fmla="*/ 317 h 759"/>
                      <a:gd name="T24" fmla="*/ 305 w 567"/>
                      <a:gd name="T25" fmla="*/ 253 h 759"/>
                      <a:gd name="T26" fmla="*/ 264 w 567"/>
                      <a:gd name="T27" fmla="*/ 189 h 759"/>
                      <a:gd name="T28" fmla="*/ 187 w 567"/>
                      <a:gd name="T29" fmla="*/ 99 h 759"/>
                      <a:gd name="T30" fmla="*/ 135 w 567"/>
                      <a:gd name="T31" fmla="*/ 42 h 759"/>
                      <a:gd name="T32" fmla="*/ 91 w 567"/>
                      <a:gd name="T33" fmla="*/ 0 h 759"/>
                      <a:gd name="T34" fmla="*/ 35 w 567"/>
                      <a:gd name="T35" fmla="*/ 35 h 759"/>
                      <a:gd name="T36" fmla="*/ 11 w 567"/>
                      <a:gd name="T37" fmla="*/ 49 h 759"/>
                      <a:gd name="T38" fmla="*/ 6 w 567"/>
                      <a:gd name="T39" fmla="*/ 52 h 759"/>
                      <a:gd name="T40" fmla="*/ 3 w 567"/>
                      <a:gd name="T41" fmla="*/ 56 h 759"/>
                      <a:gd name="T42" fmla="*/ 0 w 567"/>
                      <a:gd name="T43" fmla="*/ 62 h 759"/>
                      <a:gd name="T44" fmla="*/ 0 w 567"/>
                      <a:gd name="T45" fmla="*/ 69 h 759"/>
                      <a:gd name="T46" fmla="*/ 2 w 567"/>
                      <a:gd name="T47" fmla="*/ 76 h 759"/>
                      <a:gd name="T48" fmla="*/ 7 w 567"/>
                      <a:gd name="T49" fmla="*/ 83 h 759"/>
                      <a:gd name="T50" fmla="*/ 50 w 567"/>
                      <a:gd name="T51" fmla="*/ 121 h 759"/>
                      <a:gd name="T52" fmla="*/ 73 w 567"/>
                      <a:gd name="T53" fmla="*/ 147 h 759"/>
                      <a:gd name="T54" fmla="*/ 116 w 567"/>
                      <a:gd name="T55" fmla="*/ 193 h 759"/>
                      <a:gd name="T56" fmla="*/ 121 w 567"/>
                      <a:gd name="T57" fmla="*/ 196 h 759"/>
                      <a:gd name="T58" fmla="*/ 129 w 567"/>
                      <a:gd name="T59" fmla="*/ 196 h 759"/>
                      <a:gd name="T60" fmla="*/ 161 w 567"/>
                      <a:gd name="T61" fmla="*/ 194 h 759"/>
                      <a:gd name="T62" fmla="*/ 171 w 567"/>
                      <a:gd name="T63" fmla="*/ 192 h 759"/>
                      <a:gd name="T64" fmla="*/ 181 w 567"/>
                      <a:gd name="T65" fmla="*/ 193 h 759"/>
                      <a:gd name="T66" fmla="*/ 191 w 567"/>
                      <a:gd name="T67" fmla="*/ 195 h 759"/>
                      <a:gd name="T68" fmla="*/ 200 w 567"/>
                      <a:gd name="T69" fmla="*/ 200 h 759"/>
                      <a:gd name="T70" fmla="*/ 208 w 567"/>
                      <a:gd name="T71" fmla="*/ 206 h 759"/>
                      <a:gd name="T72" fmla="*/ 226 w 567"/>
                      <a:gd name="T73" fmla="*/ 228 h 759"/>
                      <a:gd name="T74" fmla="*/ 258 w 567"/>
                      <a:gd name="T75" fmla="*/ 286 h 759"/>
                      <a:gd name="T76" fmla="*/ 277 w 567"/>
                      <a:gd name="T77" fmla="*/ 325 h 759"/>
                      <a:gd name="T78" fmla="*/ 297 w 567"/>
                      <a:gd name="T79" fmla="*/ 369 h 759"/>
                      <a:gd name="T80" fmla="*/ 313 w 567"/>
                      <a:gd name="T81" fmla="*/ 405 h 759"/>
                      <a:gd name="T82" fmla="*/ 326 w 567"/>
                      <a:gd name="T83" fmla="*/ 438 h 759"/>
                      <a:gd name="T84" fmla="*/ 293 w 567"/>
                      <a:gd name="T85" fmla="*/ 541 h 759"/>
                      <a:gd name="T86" fmla="*/ 360 w 567"/>
                      <a:gd name="T87" fmla="*/ 720 h 759"/>
                      <a:gd name="T88" fmla="*/ 366 w 567"/>
                      <a:gd name="T89" fmla="*/ 732 h 759"/>
                      <a:gd name="T90" fmla="*/ 376 w 567"/>
                      <a:gd name="T91" fmla="*/ 742 h 759"/>
                      <a:gd name="T92" fmla="*/ 396 w 567"/>
                      <a:gd name="T93" fmla="*/ 753 h 759"/>
                      <a:gd name="T94" fmla="*/ 414 w 567"/>
                      <a:gd name="T95" fmla="*/ 757 h 759"/>
                      <a:gd name="T96" fmla="*/ 438 w 567"/>
                      <a:gd name="T97" fmla="*/ 758 h 759"/>
                      <a:gd name="T98" fmla="*/ 535 w 567"/>
                      <a:gd name="T99" fmla="*/ 748 h 759"/>
                      <a:gd name="T100" fmla="*/ 541 w 567"/>
                      <a:gd name="T101" fmla="*/ 742 h 759"/>
                      <a:gd name="T102" fmla="*/ 546 w 567"/>
                      <a:gd name="T103" fmla="*/ 736 h 759"/>
                      <a:gd name="T104" fmla="*/ 551 w 567"/>
                      <a:gd name="T105" fmla="*/ 730 h 7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567" h="759">
                        <a:moveTo>
                          <a:pt x="551" y="730"/>
                        </a:moveTo>
                        <a:lnTo>
                          <a:pt x="555" y="717"/>
                        </a:lnTo>
                        <a:lnTo>
                          <a:pt x="559" y="704"/>
                        </a:lnTo>
                        <a:lnTo>
                          <a:pt x="562" y="691"/>
                        </a:lnTo>
                        <a:lnTo>
                          <a:pt x="563" y="677"/>
                        </a:lnTo>
                        <a:lnTo>
                          <a:pt x="565" y="660"/>
                        </a:lnTo>
                        <a:lnTo>
                          <a:pt x="566" y="639"/>
                        </a:lnTo>
                        <a:lnTo>
                          <a:pt x="566" y="625"/>
                        </a:lnTo>
                        <a:lnTo>
                          <a:pt x="464" y="626"/>
                        </a:lnTo>
                        <a:lnTo>
                          <a:pt x="443" y="562"/>
                        </a:lnTo>
                        <a:lnTo>
                          <a:pt x="407" y="476"/>
                        </a:lnTo>
                        <a:lnTo>
                          <a:pt x="337" y="317"/>
                        </a:lnTo>
                        <a:lnTo>
                          <a:pt x="305" y="253"/>
                        </a:lnTo>
                        <a:lnTo>
                          <a:pt x="264" y="189"/>
                        </a:lnTo>
                        <a:lnTo>
                          <a:pt x="187" y="99"/>
                        </a:lnTo>
                        <a:lnTo>
                          <a:pt x="135" y="42"/>
                        </a:lnTo>
                        <a:lnTo>
                          <a:pt x="91" y="0"/>
                        </a:lnTo>
                        <a:lnTo>
                          <a:pt x="35" y="35"/>
                        </a:lnTo>
                        <a:lnTo>
                          <a:pt x="11" y="49"/>
                        </a:lnTo>
                        <a:lnTo>
                          <a:pt x="6" y="52"/>
                        </a:lnTo>
                        <a:lnTo>
                          <a:pt x="3" y="56"/>
                        </a:lnTo>
                        <a:lnTo>
                          <a:pt x="0" y="62"/>
                        </a:lnTo>
                        <a:lnTo>
                          <a:pt x="0" y="69"/>
                        </a:lnTo>
                        <a:lnTo>
                          <a:pt x="2" y="76"/>
                        </a:lnTo>
                        <a:lnTo>
                          <a:pt x="7" y="83"/>
                        </a:lnTo>
                        <a:lnTo>
                          <a:pt x="50" y="121"/>
                        </a:lnTo>
                        <a:lnTo>
                          <a:pt x="73" y="147"/>
                        </a:lnTo>
                        <a:lnTo>
                          <a:pt x="116" y="193"/>
                        </a:lnTo>
                        <a:lnTo>
                          <a:pt x="121" y="196"/>
                        </a:lnTo>
                        <a:lnTo>
                          <a:pt x="129" y="196"/>
                        </a:lnTo>
                        <a:lnTo>
                          <a:pt x="161" y="194"/>
                        </a:lnTo>
                        <a:lnTo>
                          <a:pt x="171" y="192"/>
                        </a:lnTo>
                        <a:lnTo>
                          <a:pt x="181" y="193"/>
                        </a:lnTo>
                        <a:lnTo>
                          <a:pt x="191" y="195"/>
                        </a:lnTo>
                        <a:lnTo>
                          <a:pt x="200" y="200"/>
                        </a:lnTo>
                        <a:lnTo>
                          <a:pt x="208" y="206"/>
                        </a:lnTo>
                        <a:lnTo>
                          <a:pt x="226" y="228"/>
                        </a:lnTo>
                        <a:lnTo>
                          <a:pt x="258" y="286"/>
                        </a:lnTo>
                        <a:lnTo>
                          <a:pt x="277" y="325"/>
                        </a:lnTo>
                        <a:lnTo>
                          <a:pt x="297" y="369"/>
                        </a:lnTo>
                        <a:lnTo>
                          <a:pt x="313" y="405"/>
                        </a:lnTo>
                        <a:lnTo>
                          <a:pt x="326" y="438"/>
                        </a:lnTo>
                        <a:lnTo>
                          <a:pt x="293" y="541"/>
                        </a:lnTo>
                        <a:lnTo>
                          <a:pt x="360" y="720"/>
                        </a:lnTo>
                        <a:lnTo>
                          <a:pt x="366" y="732"/>
                        </a:lnTo>
                        <a:lnTo>
                          <a:pt x="376" y="742"/>
                        </a:lnTo>
                        <a:lnTo>
                          <a:pt x="396" y="753"/>
                        </a:lnTo>
                        <a:lnTo>
                          <a:pt x="414" y="757"/>
                        </a:lnTo>
                        <a:lnTo>
                          <a:pt x="438" y="758"/>
                        </a:lnTo>
                        <a:lnTo>
                          <a:pt x="535" y="748"/>
                        </a:lnTo>
                        <a:lnTo>
                          <a:pt x="541" y="742"/>
                        </a:lnTo>
                        <a:lnTo>
                          <a:pt x="546" y="736"/>
                        </a:lnTo>
                        <a:lnTo>
                          <a:pt x="551" y="730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87" name="Freeform 503"/>
                  <p:cNvSpPr>
                    <a:spLocks/>
                  </p:cNvSpPr>
                  <p:nvPr/>
                </p:nvSpPr>
                <p:spPr bwMode="auto">
                  <a:xfrm>
                    <a:off x="2905" y="3005"/>
                    <a:ext cx="320" cy="374"/>
                  </a:xfrm>
                  <a:custGeom>
                    <a:avLst/>
                    <a:gdLst>
                      <a:gd name="T0" fmla="*/ 318 w 319"/>
                      <a:gd name="T1" fmla="*/ 354 h 374"/>
                      <a:gd name="T2" fmla="*/ 305 w 319"/>
                      <a:gd name="T3" fmla="*/ 320 h 374"/>
                      <a:gd name="T4" fmla="*/ 285 w 319"/>
                      <a:gd name="T5" fmla="*/ 276 h 374"/>
                      <a:gd name="T6" fmla="*/ 259 w 319"/>
                      <a:gd name="T7" fmla="*/ 221 h 374"/>
                      <a:gd name="T8" fmla="*/ 250 w 319"/>
                      <a:gd name="T9" fmla="*/ 200 h 374"/>
                      <a:gd name="T10" fmla="*/ 217 w 319"/>
                      <a:gd name="T11" fmla="*/ 144 h 374"/>
                      <a:gd name="T12" fmla="*/ 200 w 319"/>
                      <a:gd name="T13" fmla="*/ 122 h 374"/>
                      <a:gd name="T14" fmla="*/ 189 w 319"/>
                      <a:gd name="T15" fmla="*/ 114 h 374"/>
                      <a:gd name="T16" fmla="*/ 182 w 319"/>
                      <a:gd name="T17" fmla="*/ 111 h 374"/>
                      <a:gd name="T18" fmla="*/ 175 w 319"/>
                      <a:gd name="T19" fmla="*/ 109 h 374"/>
                      <a:gd name="T20" fmla="*/ 165 w 319"/>
                      <a:gd name="T21" fmla="*/ 108 h 374"/>
                      <a:gd name="T22" fmla="*/ 133 w 319"/>
                      <a:gd name="T23" fmla="*/ 111 h 374"/>
                      <a:gd name="T24" fmla="*/ 121 w 319"/>
                      <a:gd name="T25" fmla="*/ 112 h 374"/>
                      <a:gd name="T26" fmla="*/ 114 w 319"/>
                      <a:gd name="T27" fmla="*/ 112 h 374"/>
                      <a:gd name="T28" fmla="*/ 111 w 319"/>
                      <a:gd name="T29" fmla="*/ 111 h 374"/>
                      <a:gd name="T30" fmla="*/ 107 w 319"/>
                      <a:gd name="T31" fmla="*/ 108 h 374"/>
                      <a:gd name="T32" fmla="*/ 72 w 319"/>
                      <a:gd name="T33" fmla="*/ 71 h 374"/>
                      <a:gd name="T34" fmla="*/ 43 w 319"/>
                      <a:gd name="T35" fmla="*/ 37 h 374"/>
                      <a:gd name="T36" fmla="*/ 0 w 319"/>
                      <a:gd name="T37" fmla="*/ 0 h 374"/>
                      <a:gd name="T38" fmla="*/ 78 w 319"/>
                      <a:gd name="T39" fmla="*/ 135 h 374"/>
                      <a:gd name="T40" fmla="*/ 81 w 319"/>
                      <a:gd name="T41" fmla="*/ 139 h 374"/>
                      <a:gd name="T42" fmla="*/ 85 w 319"/>
                      <a:gd name="T43" fmla="*/ 143 h 374"/>
                      <a:gd name="T44" fmla="*/ 90 w 319"/>
                      <a:gd name="T45" fmla="*/ 146 h 374"/>
                      <a:gd name="T46" fmla="*/ 103 w 319"/>
                      <a:gd name="T47" fmla="*/ 147 h 374"/>
                      <a:gd name="T48" fmla="*/ 123 w 319"/>
                      <a:gd name="T49" fmla="*/ 150 h 374"/>
                      <a:gd name="T50" fmla="*/ 140 w 319"/>
                      <a:gd name="T51" fmla="*/ 151 h 374"/>
                      <a:gd name="T52" fmla="*/ 158 w 319"/>
                      <a:gd name="T53" fmla="*/ 151 h 374"/>
                      <a:gd name="T54" fmla="*/ 171 w 319"/>
                      <a:gd name="T55" fmla="*/ 151 h 374"/>
                      <a:gd name="T56" fmla="*/ 182 w 319"/>
                      <a:gd name="T57" fmla="*/ 150 h 374"/>
                      <a:gd name="T58" fmla="*/ 196 w 319"/>
                      <a:gd name="T59" fmla="*/ 149 h 374"/>
                      <a:gd name="T60" fmla="*/ 202 w 319"/>
                      <a:gd name="T61" fmla="*/ 152 h 374"/>
                      <a:gd name="T62" fmla="*/ 205 w 319"/>
                      <a:gd name="T63" fmla="*/ 157 h 374"/>
                      <a:gd name="T64" fmla="*/ 208 w 319"/>
                      <a:gd name="T65" fmla="*/ 162 h 374"/>
                      <a:gd name="T66" fmla="*/ 233 w 319"/>
                      <a:gd name="T67" fmla="*/ 210 h 374"/>
                      <a:gd name="T68" fmla="*/ 261 w 319"/>
                      <a:gd name="T69" fmla="*/ 264 h 374"/>
                      <a:gd name="T70" fmla="*/ 280 w 319"/>
                      <a:gd name="T71" fmla="*/ 304 h 374"/>
                      <a:gd name="T72" fmla="*/ 312 w 319"/>
                      <a:gd name="T73" fmla="*/ 373 h 374"/>
                      <a:gd name="T74" fmla="*/ 318 w 319"/>
                      <a:gd name="T75" fmla="*/ 354 h 3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319" h="374">
                        <a:moveTo>
                          <a:pt x="318" y="354"/>
                        </a:moveTo>
                        <a:lnTo>
                          <a:pt x="305" y="320"/>
                        </a:lnTo>
                        <a:lnTo>
                          <a:pt x="285" y="276"/>
                        </a:lnTo>
                        <a:lnTo>
                          <a:pt x="259" y="221"/>
                        </a:lnTo>
                        <a:lnTo>
                          <a:pt x="250" y="200"/>
                        </a:lnTo>
                        <a:lnTo>
                          <a:pt x="217" y="144"/>
                        </a:lnTo>
                        <a:lnTo>
                          <a:pt x="200" y="122"/>
                        </a:lnTo>
                        <a:lnTo>
                          <a:pt x="189" y="114"/>
                        </a:lnTo>
                        <a:lnTo>
                          <a:pt x="182" y="111"/>
                        </a:lnTo>
                        <a:lnTo>
                          <a:pt x="175" y="109"/>
                        </a:lnTo>
                        <a:lnTo>
                          <a:pt x="165" y="108"/>
                        </a:lnTo>
                        <a:lnTo>
                          <a:pt x="133" y="111"/>
                        </a:lnTo>
                        <a:lnTo>
                          <a:pt x="121" y="112"/>
                        </a:lnTo>
                        <a:lnTo>
                          <a:pt x="114" y="112"/>
                        </a:lnTo>
                        <a:lnTo>
                          <a:pt x="111" y="111"/>
                        </a:lnTo>
                        <a:lnTo>
                          <a:pt x="107" y="108"/>
                        </a:lnTo>
                        <a:lnTo>
                          <a:pt x="72" y="71"/>
                        </a:lnTo>
                        <a:lnTo>
                          <a:pt x="43" y="37"/>
                        </a:lnTo>
                        <a:lnTo>
                          <a:pt x="0" y="0"/>
                        </a:lnTo>
                        <a:lnTo>
                          <a:pt x="78" y="135"/>
                        </a:lnTo>
                        <a:lnTo>
                          <a:pt x="81" y="139"/>
                        </a:lnTo>
                        <a:lnTo>
                          <a:pt x="85" y="143"/>
                        </a:lnTo>
                        <a:lnTo>
                          <a:pt x="90" y="146"/>
                        </a:lnTo>
                        <a:lnTo>
                          <a:pt x="103" y="147"/>
                        </a:lnTo>
                        <a:lnTo>
                          <a:pt x="123" y="150"/>
                        </a:lnTo>
                        <a:lnTo>
                          <a:pt x="140" y="151"/>
                        </a:lnTo>
                        <a:lnTo>
                          <a:pt x="158" y="151"/>
                        </a:lnTo>
                        <a:lnTo>
                          <a:pt x="171" y="151"/>
                        </a:lnTo>
                        <a:lnTo>
                          <a:pt x="182" y="150"/>
                        </a:lnTo>
                        <a:lnTo>
                          <a:pt x="196" y="149"/>
                        </a:lnTo>
                        <a:lnTo>
                          <a:pt x="202" y="152"/>
                        </a:lnTo>
                        <a:lnTo>
                          <a:pt x="205" y="157"/>
                        </a:lnTo>
                        <a:lnTo>
                          <a:pt x="208" y="162"/>
                        </a:lnTo>
                        <a:lnTo>
                          <a:pt x="233" y="210"/>
                        </a:lnTo>
                        <a:lnTo>
                          <a:pt x="261" y="264"/>
                        </a:lnTo>
                        <a:lnTo>
                          <a:pt x="280" y="304"/>
                        </a:lnTo>
                        <a:lnTo>
                          <a:pt x="312" y="373"/>
                        </a:lnTo>
                        <a:lnTo>
                          <a:pt x="318" y="354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88" name="Freeform 504"/>
                  <p:cNvSpPr>
                    <a:spLocks/>
                  </p:cNvSpPr>
                  <p:nvPr/>
                </p:nvSpPr>
                <p:spPr bwMode="auto">
                  <a:xfrm>
                    <a:off x="2987" y="2920"/>
                    <a:ext cx="477" cy="627"/>
                  </a:xfrm>
                  <a:custGeom>
                    <a:avLst/>
                    <a:gdLst>
                      <a:gd name="T0" fmla="*/ 476 w 477"/>
                      <a:gd name="T1" fmla="*/ 626 h 627"/>
                      <a:gd name="T2" fmla="*/ 474 w 477"/>
                      <a:gd name="T3" fmla="*/ 607 h 627"/>
                      <a:gd name="T4" fmla="*/ 469 w 477"/>
                      <a:gd name="T5" fmla="*/ 590 h 627"/>
                      <a:gd name="T6" fmla="*/ 465 w 477"/>
                      <a:gd name="T7" fmla="*/ 575 h 627"/>
                      <a:gd name="T8" fmla="*/ 459 w 477"/>
                      <a:gd name="T9" fmla="*/ 558 h 627"/>
                      <a:gd name="T10" fmla="*/ 442 w 477"/>
                      <a:gd name="T11" fmla="*/ 513 h 627"/>
                      <a:gd name="T12" fmla="*/ 427 w 477"/>
                      <a:gd name="T13" fmla="*/ 478 h 627"/>
                      <a:gd name="T14" fmla="*/ 401 w 477"/>
                      <a:gd name="T15" fmla="*/ 420 h 627"/>
                      <a:gd name="T16" fmla="*/ 370 w 477"/>
                      <a:gd name="T17" fmla="*/ 359 h 627"/>
                      <a:gd name="T18" fmla="*/ 337 w 477"/>
                      <a:gd name="T19" fmla="*/ 292 h 627"/>
                      <a:gd name="T20" fmla="*/ 289 w 477"/>
                      <a:gd name="T21" fmla="*/ 213 h 627"/>
                      <a:gd name="T22" fmla="*/ 275 w 477"/>
                      <a:gd name="T23" fmla="*/ 192 h 627"/>
                      <a:gd name="T24" fmla="*/ 258 w 477"/>
                      <a:gd name="T25" fmla="*/ 167 h 627"/>
                      <a:gd name="T26" fmla="*/ 234 w 477"/>
                      <a:gd name="T27" fmla="*/ 133 h 627"/>
                      <a:gd name="T28" fmla="*/ 209 w 477"/>
                      <a:gd name="T29" fmla="*/ 105 h 627"/>
                      <a:gd name="T30" fmla="*/ 179 w 477"/>
                      <a:gd name="T31" fmla="*/ 72 h 627"/>
                      <a:gd name="T32" fmla="*/ 109 w 477"/>
                      <a:gd name="T33" fmla="*/ 1 h 627"/>
                      <a:gd name="T34" fmla="*/ 0 w 477"/>
                      <a:gd name="T35" fmla="*/ 0 h 627"/>
                      <a:gd name="T36" fmla="*/ 45 w 477"/>
                      <a:gd name="T37" fmla="*/ 43 h 627"/>
                      <a:gd name="T38" fmla="*/ 77 w 477"/>
                      <a:gd name="T39" fmla="*/ 78 h 627"/>
                      <a:gd name="T40" fmla="*/ 140 w 477"/>
                      <a:gd name="T41" fmla="*/ 149 h 627"/>
                      <a:gd name="T42" fmla="*/ 174 w 477"/>
                      <a:gd name="T43" fmla="*/ 189 h 627"/>
                      <a:gd name="T44" fmla="*/ 214 w 477"/>
                      <a:gd name="T45" fmla="*/ 253 h 627"/>
                      <a:gd name="T46" fmla="*/ 250 w 477"/>
                      <a:gd name="T47" fmla="*/ 321 h 627"/>
                      <a:gd name="T48" fmla="*/ 318 w 477"/>
                      <a:gd name="T49" fmla="*/ 477 h 627"/>
                      <a:gd name="T50" fmla="*/ 352 w 477"/>
                      <a:gd name="T51" fmla="*/ 559 h 627"/>
                      <a:gd name="T52" fmla="*/ 374 w 477"/>
                      <a:gd name="T53" fmla="*/ 626 h 627"/>
                      <a:gd name="T54" fmla="*/ 476 w 477"/>
                      <a:gd name="T55" fmla="*/ 626 h 6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77" h="627">
                        <a:moveTo>
                          <a:pt x="476" y="626"/>
                        </a:moveTo>
                        <a:lnTo>
                          <a:pt x="474" y="607"/>
                        </a:lnTo>
                        <a:lnTo>
                          <a:pt x="469" y="590"/>
                        </a:lnTo>
                        <a:lnTo>
                          <a:pt x="465" y="575"/>
                        </a:lnTo>
                        <a:lnTo>
                          <a:pt x="459" y="558"/>
                        </a:lnTo>
                        <a:lnTo>
                          <a:pt x="442" y="513"/>
                        </a:lnTo>
                        <a:lnTo>
                          <a:pt x="427" y="478"/>
                        </a:lnTo>
                        <a:lnTo>
                          <a:pt x="401" y="420"/>
                        </a:lnTo>
                        <a:lnTo>
                          <a:pt x="370" y="359"/>
                        </a:lnTo>
                        <a:lnTo>
                          <a:pt x="337" y="292"/>
                        </a:lnTo>
                        <a:lnTo>
                          <a:pt x="289" y="213"/>
                        </a:lnTo>
                        <a:lnTo>
                          <a:pt x="275" y="192"/>
                        </a:lnTo>
                        <a:lnTo>
                          <a:pt x="258" y="167"/>
                        </a:lnTo>
                        <a:lnTo>
                          <a:pt x="234" y="133"/>
                        </a:lnTo>
                        <a:lnTo>
                          <a:pt x="209" y="105"/>
                        </a:lnTo>
                        <a:lnTo>
                          <a:pt x="179" y="72"/>
                        </a:lnTo>
                        <a:lnTo>
                          <a:pt x="109" y="1"/>
                        </a:lnTo>
                        <a:lnTo>
                          <a:pt x="0" y="0"/>
                        </a:lnTo>
                        <a:lnTo>
                          <a:pt x="45" y="43"/>
                        </a:lnTo>
                        <a:lnTo>
                          <a:pt x="77" y="78"/>
                        </a:lnTo>
                        <a:lnTo>
                          <a:pt x="140" y="149"/>
                        </a:lnTo>
                        <a:lnTo>
                          <a:pt x="174" y="189"/>
                        </a:lnTo>
                        <a:lnTo>
                          <a:pt x="214" y="253"/>
                        </a:lnTo>
                        <a:lnTo>
                          <a:pt x="250" y="321"/>
                        </a:lnTo>
                        <a:lnTo>
                          <a:pt x="318" y="477"/>
                        </a:lnTo>
                        <a:lnTo>
                          <a:pt x="352" y="559"/>
                        </a:lnTo>
                        <a:lnTo>
                          <a:pt x="374" y="626"/>
                        </a:lnTo>
                        <a:lnTo>
                          <a:pt x="476" y="626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4621" name="Group 505"/>
                <p:cNvGrpSpPr>
                  <a:grpSpLocks/>
                </p:cNvGrpSpPr>
                <p:nvPr/>
              </p:nvGrpSpPr>
              <p:grpSpPr bwMode="auto">
                <a:xfrm>
                  <a:off x="3058" y="3249"/>
                  <a:ext cx="157" cy="136"/>
                  <a:chOff x="3058" y="3249"/>
                  <a:chExt cx="157" cy="136"/>
                </a:xfrm>
              </p:grpSpPr>
              <p:sp>
                <p:nvSpPr>
                  <p:cNvPr id="144890" name="Freeform 506"/>
                  <p:cNvSpPr>
                    <a:spLocks/>
                  </p:cNvSpPr>
                  <p:nvPr/>
                </p:nvSpPr>
                <p:spPr bwMode="auto">
                  <a:xfrm>
                    <a:off x="3058" y="3249"/>
                    <a:ext cx="99" cy="5"/>
                  </a:xfrm>
                  <a:custGeom>
                    <a:avLst/>
                    <a:gdLst>
                      <a:gd name="T0" fmla="*/ 99 w 100"/>
                      <a:gd name="T1" fmla="*/ 0 h 5"/>
                      <a:gd name="T2" fmla="*/ 0 w 100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0" h="5">
                        <a:moveTo>
                          <a:pt x="99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91" name="Freeform 507"/>
                  <p:cNvSpPr>
                    <a:spLocks/>
                  </p:cNvSpPr>
                  <p:nvPr/>
                </p:nvSpPr>
                <p:spPr bwMode="auto">
                  <a:xfrm>
                    <a:off x="3069" y="3269"/>
                    <a:ext cx="97" cy="6"/>
                  </a:xfrm>
                  <a:custGeom>
                    <a:avLst/>
                    <a:gdLst>
                      <a:gd name="T0" fmla="*/ 96 w 97"/>
                      <a:gd name="T1" fmla="*/ 0 h 6"/>
                      <a:gd name="T2" fmla="*/ 0 w 97"/>
                      <a:gd name="T3" fmla="*/ 5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7" h="6">
                        <a:moveTo>
                          <a:pt x="96" y="0"/>
                        </a:moveTo>
                        <a:lnTo>
                          <a:pt x="0" y="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92" name="Freeform 508"/>
                  <p:cNvSpPr>
                    <a:spLocks/>
                  </p:cNvSpPr>
                  <p:nvPr/>
                </p:nvSpPr>
                <p:spPr bwMode="auto">
                  <a:xfrm>
                    <a:off x="3081" y="3290"/>
                    <a:ext cx="95" cy="7"/>
                  </a:xfrm>
                  <a:custGeom>
                    <a:avLst/>
                    <a:gdLst>
                      <a:gd name="T0" fmla="*/ 94 w 95"/>
                      <a:gd name="T1" fmla="*/ 0 h 7"/>
                      <a:gd name="T2" fmla="*/ 0 w 95"/>
                      <a:gd name="T3" fmla="*/ 6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5" h="7">
                        <a:moveTo>
                          <a:pt x="94" y="0"/>
                        </a:moveTo>
                        <a:lnTo>
                          <a:pt x="0" y="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93" name="Freeform 509"/>
                  <p:cNvSpPr>
                    <a:spLocks/>
                  </p:cNvSpPr>
                  <p:nvPr/>
                </p:nvSpPr>
                <p:spPr bwMode="auto">
                  <a:xfrm>
                    <a:off x="3093" y="3312"/>
                    <a:ext cx="94" cy="7"/>
                  </a:xfrm>
                  <a:custGeom>
                    <a:avLst/>
                    <a:gdLst>
                      <a:gd name="T0" fmla="*/ 93 w 94"/>
                      <a:gd name="T1" fmla="*/ 0 h 6"/>
                      <a:gd name="T2" fmla="*/ 0 w 94"/>
                      <a:gd name="T3" fmla="*/ 5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4" h="6">
                        <a:moveTo>
                          <a:pt x="93" y="0"/>
                        </a:moveTo>
                        <a:lnTo>
                          <a:pt x="0" y="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94" name="Freeform 510"/>
                  <p:cNvSpPr>
                    <a:spLocks/>
                  </p:cNvSpPr>
                  <p:nvPr/>
                </p:nvSpPr>
                <p:spPr bwMode="auto">
                  <a:xfrm>
                    <a:off x="3104" y="3333"/>
                    <a:ext cx="91" cy="7"/>
                  </a:xfrm>
                  <a:custGeom>
                    <a:avLst/>
                    <a:gdLst>
                      <a:gd name="T0" fmla="*/ 90 w 91"/>
                      <a:gd name="T1" fmla="*/ 0 h 7"/>
                      <a:gd name="T2" fmla="*/ 0 w 91"/>
                      <a:gd name="T3" fmla="*/ 6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1" h="7">
                        <a:moveTo>
                          <a:pt x="90" y="0"/>
                        </a:moveTo>
                        <a:lnTo>
                          <a:pt x="0" y="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95" name="Freeform 511"/>
                  <p:cNvSpPr>
                    <a:spLocks/>
                  </p:cNvSpPr>
                  <p:nvPr/>
                </p:nvSpPr>
                <p:spPr bwMode="auto">
                  <a:xfrm>
                    <a:off x="3115" y="3354"/>
                    <a:ext cx="90" cy="9"/>
                  </a:xfrm>
                  <a:custGeom>
                    <a:avLst/>
                    <a:gdLst>
                      <a:gd name="T0" fmla="*/ 89 w 90"/>
                      <a:gd name="T1" fmla="*/ 0 h 9"/>
                      <a:gd name="T2" fmla="*/ 0 w 90"/>
                      <a:gd name="T3" fmla="*/ 8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0" h="9">
                        <a:moveTo>
                          <a:pt x="89" y="0"/>
                        </a:moveTo>
                        <a:lnTo>
                          <a:pt x="0" y="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896" name="Freeform 512"/>
                  <p:cNvSpPr>
                    <a:spLocks/>
                  </p:cNvSpPr>
                  <p:nvPr/>
                </p:nvSpPr>
                <p:spPr bwMode="auto">
                  <a:xfrm>
                    <a:off x="3127" y="3376"/>
                    <a:ext cx="88" cy="9"/>
                  </a:xfrm>
                  <a:custGeom>
                    <a:avLst/>
                    <a:gdLst>
                      <a:gd name="T0" fmla="*/ 87 w 88"/>
                      <a:gd name="T1" fmla="*/ 0 h 9"/>
                      <a:gd name="T2" fmla="*/ 0 w 88"/>
                      <a:gd name="T3" fmla="*/ 8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8" h="9">
                        <a:moveTo>
                          <a:pt x="87" y="0"/>
                        </a:moveTo>
                        <a:lnTo>
                          <a:pt x="0" y="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4616" name="Group 513"/>
              <p:cNvGrpSpPr>
                <a:grpSpLocks/>
              </p:cNvGrpSpPr>
              <p:nvPr/>
            </p:nvGrpSpPr>
            <p:grpSpPr bwMode="auto">
              <a:xfrm>
                <a:off x="3383" y="3585"/>
                <a:ext cx="45" cy="29"/>
                <a:chOff x="3383" y="3585"/>
                <a:chExt cx="45" cy="29"/>
              </a:xfrm>
            </p:grpSpPr>
            <p:sp>
              <p:nvSpPr>
                <p:cNvPr id="144898" name="Freeform 514"/>
                <p:cNvSpPr>
                  <a:spLocks/>
                </p:cNvSpPr>
                <p:nvPr/>
              </p:nvSpPr>
              <p:spPr bwMode="auto">
                <a:xfrm>
                  <a:off x="3383" y="3585"/>
                  <a:ext cx="45" cy="29"/>
                </a:xfrm>
                <a:custGeom>
                  <a:avLst/>
                  <a:gdLst>
                    <a:gd name="T0" fmla="*/ 44 w 45"/>
                    <a:gd name="T1" fmla="*/ 0 h 29"/>
                    <a:gd name="T2" fmla="*/ 6 w 45"/>
                    <a:gd name="T3" fmla="*/ 0 h 29"/>
                    <a:gd name="T4" fmla="*/ 0 w 45"/>
                    <a:gd name="T5" fmla="*/ 28 h 29"/>
                    <a:gd name="T6" fmla="*/ 38 w 45"/>
                    <a:gd name="T7" fmla="*/ 26 h 29"/>
                    <a:gd name="T8" fmla="*/ 44 w 45"/>
                    <a:gd name="T9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29">
                      <a:moveTo>
                        <a:pt x="44" y="0"/>
                      </a:moveTo>
                      <a:lnTo>
                        <a:pt x="6" y="0"/>
                      </a:lnTo>
                      <a:lnTo>
                        <a:pt x="0" y="28"/>
                      </a:lnTo>
                      <a:lnTo>
                        <a:pt x="38" y="26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4899" name="Freeform 515"/>
                <p:cNvSpPr>
                  <a:spLocks/>
                </p:cNvSpPr>
                <p:nvPr/>
              </p:nvSpPr>
              <p:spPr bwMode="auto">
                <a:xfrm>
                  <a:off x="3384" y="3593"/>
                  <a:ext cx="39" cy="16"/>
                </a:xfrm>
                <a:custGeom>
                  <a:avLst/>
                  <a:gdLst>
                    <a:gd name="T0" fmla="*/ 37 w 38"/>
                    <a:gd name="T1" fmla="*/ 1 h 16"/>
                    <a:gd name="T2" fmla="*/ 34 w 38"/>
                    <a:gd name="T3" fmla="*/ 14 h 16"/>
                    <a:gd name="T4" fmla="*/ 0 w 38"/>
                    <a:gd name="T5" fmla="*/ 15 h 16"/>
                    <a:gd name="T6" fmla="*/ 4 w 38"/>
                    <a:gd name="T7" fmla="*/ 0 h 16"/>
                    <a:gd name="T8" fmla="*/ 37 w 38"/>
                    <a:gd name="T9" fmla="*/ 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16">
                      <a:moveTo>
                        <a:pt x="37" y="1"/>
                      </a:moveTo>
                      <a:lnTo>
                        <a:pt x="34" y="14"/>
                      </a:lnTo>
                      <a:lnTo>
                        <a:pt x="0" y="15"/>
                      </a:lnTo>
                      <a:lnTo>
                        <a:pt x="4" y="0"/>
                      </a:lnTo>
                      <a:lnTo>
                        <a:pt x="37" y="1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4594" name="Group 516"/>
            <p:cNvGrpSpPr>
              <a:grpSpLocks/>
            </p:cNvGrpSpPr>
            <p:nvPr/>
          </p:nvGrpSpPr>
          <p:grpSpPr bwMode="auto">
            <a:xfrm>
              <a:off x="3375" y="3594"/>
              <a:ext cx="81" cy="326"/>
              <a:chOff x="3375" y="3594"/>
              <a:chExt cx="81" cy="326"/>
            </a:xfrm>
          </p:grpSpPr>
          <p:grpSp>
            <p:nvGrpSpPr>
              <p:cNvPr id="24595" name="Group 517"/>
              <p:cNvGrpSpPr>
                <a:grpSpLocks/>
              </p:cNvGrpSpPr>
              <p:nvPr/>
            </p:nvGrpSpPr>
            <p:grpSpPr bwMode="auto">
              <a:xfrm>
                <a:off x="3397" y="3746"/>
                <a:ext cx="59" cy="174"/>
                <a:chOff x="3397" y="3746"/>
                <a:chExt cx="59" cy="174"/>
              </a:xfrm>
            </p:grpSpPr>
            <p:grpSp>
              <p:nvGrpSpPr>
                <p:cNvPr id="24606" name="Group 518"/>
                <p:cNvGrpSpPr>
                  <a:grpSpLocks/>
                </p:cNvGrpSpPr>
                <p:nvPr/>
              </p:nvGrpSpPr>
              <p:grpSpPr bwMode="auto">
                <a:xfrm>
                  <a:off x="3412" y="3848"/>
                  <a:ext cx="44" cy="72"/>
                  <a:chOff x="3412" y="3848"/>
                  <a:chExt cx="44" cy="72"/>
                </a:xfrm>
              </p:grpSpPr>
              <p:sp>
                <p:nvSpPr>
                  <p:cNvPr id="144903" name="Freeform 519"/>
                  <p:cNvSpPr>
                    <a:spLocks/>
                  </p:cNvSpPr>
                  <p:nvPr/>
                </p:nvSpPr>
                <p:spPr bwMode="auto">
                  <a:xfrm>
                    <a:off x="3420" y="3850"/>
                    <a:ext cx="26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8 h 28"/>
                      <a:gd name="T6" fmla="*/ 16 w 26"/>
                      <a:gd name="T7" fmla="*/ 19 h 28"/>
                      <a:gd name="T8" fmla="*/ 12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2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8"/>
                        </a:lnTo>
                        <a:lnTo>
                          <a:pt x="16" y="19"/>
                        </a:lnTo>
                        <a:lnTo>
                          <a:pt x="12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2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904" name="Freeform 520"/>
                  <p:cNvSpPr>
                    <a:spLocks/>
                  </p:cNvSpPr>
                  <p:nvPr/>
                </p:nvSpPr>
                <p:spPr bwMode="auto">
                  <a:xfrm>
                    <a:off x="3413" y="3849"/>
                    <a:ext cx="43" cy="71"/>
                  </a:xfrm>
                  <a:custGeom>
                    <a:avLst/>
                    <a:gdLst>
                      <a:gd name="T0" fmla="*/ 35 w 44"/>
                      <a:gd name="T1" fmla="*/ 0 h 72"/>
                      <a:gd name="T2" fmla="*/ 27 w 44"/>
                      <a:gd name="T3" fmla="*/ 2 h 72"/>
                      <a:gd name="T4" fmla="*/ 19 w 44"/>
                      <a:gd name="T5" fmla="*/ 4 h 72"/>
                      <a:gd name="T6" fmla="*/ 11 w 44"/>
                      <a:gd name="T7" fmla="*/ 8 h 72"/>
                      <a:gd name="T8" fmla="*/ 6 w 44"/>
                      <a:gd name="T9" fmla="*/ 12 h 72"/>
                      <a:gd name="T10" fmla="*/ 3 w 44"/>
                      <a:gd name="T11" fmla="*/ 15 h 72"/>
                      <a:gd name="T12" fmla="*/ 0 w 44"/>
                      <a:gd name="T13" fmla="*/ 20 h 72"/>
                      <a:gd name="T14" fmla="*/ 0 w 44"/>
                      <a:gd name="T15" fmla="*/ 31 h 72"/>
                      <a:gd name="T16" fmla="*/ 0 w 44"/>
                      <a:gd name="T17" fmla="*/ 42 h 72"/>
                      <a:gd name="T18" fmla="*/ 1 w 44"/>
                      <a:gd name="T19" fmla="*/ 47 h 72"/>
                      <a:gd name="T20" fmla="*/ 3 w 44"/>
                      <a:gd name="T21" fmla="*/ 49 h 72"/>
                      <a:gd name="T22" fmla="*/ 6 w 44"/>
                      <a:gd name="T23" fmla="*/ 54 h 72"/>
                      <a:gd name="T24" fmla="*/ 10 w 44"/>
                      <a:gd name="T25" fmla="*/ 58 h 72"/>
                      <a:gd name="T26" fmla="*/ 15 w 44"/>
                      <a:gd name="T27" fmla="*/ 61 h 72"/>
                      <a:gd name="T28" fmla="*/ 22 w 44"/>
                      <a:gd name="T29" fmla="*/ 65 h 72"/>
                      <a:gd name="T30" fmla="*/ 30 w 44"/>
                      <a:gd name="T31" fmla="*/ 68 h 72"/>
                      <a:gd name="T32" fmla="*/ 38 w 44"/>
                      <a:gd name="T33" fmla="*/ 71 h 72"/>
                      <a:gd name="T34" fmla="*/ 43 w 44"/>
                      <a:gd name="T35" fmla="*/ 71 h 72"/>
                      <a:gd name="T36" fmla="*/ 43 w 44"/>
                      <a:gd name="T37" fmla="*/ 46 h 72"/>
                      <a:gd name="T38" fmla="*/ 35 w 44"/>
                      <a:gd name="T39" fmla="*/ 44 h 72"/>
                      <a:gd name="T40" fmla="*/ 28 w 44"/>
                      <a:gd name="T41" fmla="*/ 41 h 72"/>
                      <a:gd name="T42" fmla="*/ 23 w 44"/>
                      <a:gd name="T43" fmla="*/ 39 h 72"/>
                      <a:gd name="T44" fmla="*/ 19 w 44"/>
                      <a:gd name="T45" fmla="*/ 37 h 72"/>
                      <a:gd name="T46" fmla="*/ 14 w 44"/>
                      <a:gd name="T47" fmla="*/ 33 h 72"/>
                      <a:gd name="T48" fmla="*/ 11 w 44"/>
                      <a:gd name="T49" fmla="*/ 29 h 72"/>
                      <a:gd name="T50" fmla="*/ 9 w 44"/>
                      <a:gd name="T51" fmla="*/ 25 h 72"/>
                      <a:gd name="T52" fmla="*/ 8 w 44"/>
                      <a:gd name="T53" fmla="*/ 19 h 72"/>
                      <a:gd name="T54" fmla="*/ 8 w 44"/>
                      <a:gd name="T55" fmla="*/ 14 h 72"/>
                      <a:gd name="T56" fmla="*/ 12 w 44"/>
                      <a:gd name="T57" fmla="*/ 11 h 72"/>
                      <a:gd name="T58" fmla="*/ 19 w 44"/>
                      <a:gd name="T59" fmla="*/ 6 h 72"/>
                      <a:gd name="T60" fmla="*/ 28 w 44"/>
                      <a:gd name="T61" fmla="*/ 3 h 72"/>
                      <a:gd name="T62" fmla="*/ 35 w 44"/>
                      <a:gd name="T63" fmla="*/ 1 h 72"/>
                      <a:gd name="T64" fmla="*/ 35 w 44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2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3" y="15"/>
                        </a:lnTo>
                        <a:lnTo>
                          <a:pt x="0" y="20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7"/>
                        </a:lnTo>
                        <a:lnTo>
                          <a:pt x="3" y="49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1"/>
                        </a:lnTo>
                        <a:lnTo>
                          <a:pt x="43" y="71"/>
                        </a:lnTo>
                        <a:lnTo>
                          <a:pt x="43" y="46"/>
                        </a:lnTo>
                        <a:lnTo>
                          <a:pt x="35" y="44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7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6"/>
                        </a:lnTo>
                        <a:lnTo>
                          <a:pt x="28" y="3"/>
                        </a:lnTo>
                        <a:lnTo>
                          <a:pt x="35" y="1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4607" name="Group 521"/>
                <p:cNvGrpSpPr>
                  <a:grpSpLocks/>
                </p:cNvGrpSpPr>
                <p:nvPr/>
              </p:nvGrpSpPr>
              <p:grpSpPr bwMode="auto">
                <a:xfrm>
                  <a:off x="3407" y="3797"/>
                  <a:ext cx="44" cy="73"/>
                  <a:chOff x="3407" y="3797"/>
                  <a:chExt cx="44" cy="73"/>
                </a:xfrm>
              </p:grpSpPr>
              <p:sp>
                <p:nvSpPr>
                  <p:cNvPr id="144906" name="Freeform 522"/>
                  <p:cNvSpPr>
                    <a:spLocks/>
                  </p:cNvSpPr>
                  <p:nvPr/>
                </p:nvSpPr>
                <p:spPr bwMode="auto">
                  <a:xfrm>
                    <a:off x="3413" y="3799"/>
                    <a:ext cx="28" cy="28"/>
                  </a:xfrm>
                  <a:custGeom>
                    <a:avLst/>
                    <a:gdLst>
                      <a:gd name="T0" fmla="*/ 26 w 27"/>
                      <a:gd name="T1" fmla="*/ 0 h 28"/>
                      <a:gd name="T2" fmla="*/ 26 w 27"/>
                      <a:gd name="T3" fmla="*/ 16 h 28"/>
                      <a:gd name="T4" fmla="*/ 21 w 27"/>
                      <a:gd name="T5" fmla="*/ 18 h 28"/>
                      <a:gd name="T6" fmla="*/ 16 w 27"/>
                      <a:gd name="T7" fmla="*/ 19 h 28"/>
                      <a:gd name="T8" fmla="*/ 13 w 27"/>
                      <a:gd name="T9" fmla="*/ 21 h 28"/>
                      <a:gd name="T10" fmla="*/ 10 w 27"/>
                      <a:gd name="T11" fmla="*/ 23 h 28"/>
                      <a:gd name="T12" fmla="*/ 7 w 27"/>
                      <a:gd name="T13" fmla="*/ 27 h 28"/>
                      <a:gd name="T14" fmla="*/ 2 w 27"/>
                      <a:gd name="T15" fmla="*/ 22 h 28"/>
                      <a:gd name="T16" fmla="*/ 2 w 27"/>
                      <a:gd name="T17" fmla="*/ 19 h 28"/>
                      <a:gd name="T18" fmla="*/ 1 w 27"/>
                      <a:gd name="T19" fmla="*/ 16 h 28"/>
                      <a:gd name="T20" fmla="*/ 0 w 27"/>
                      <a:gd name="T21" fmla="*/ 13 h 28"/>
                      <a:gd name="T22" fmla="*/ 3 w 27"/>
                      <a:gd name="T23" fmla="*/ 9 h 28"/>
                      <a:gd name="T24" fmla="*/ 6 w 27"/>
                      <a:gd name="T25" fmla="*/ 7 h 28"/>
                      <a:gd name="T26" fmla="*/ 13 w 27"/>
                      <a:gd name="T27" fmla="*/ 4 h 28"/>
                      <a:gd name="T28" fmla="*/ 18 w 27"/>
                      <a:gd name="T29" fmla="*/ 2 h 28"/>
                      <a:gd name="T30" fmla="*/ 26 w 27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8">
                        <a:moveTo>
                          <a:pt x="26" y="0"/>
                        </a:moveTo>
                        <a:lnTo>
                          <a:pt x="26" y="16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7"/>
                        </a:lnTo>
                        <a:lnTo>
                          <a:pt x="2" y="22"/>
                        </a:lnTo>
                        <a:lnTo>
                          <a:pt x="2" y="19"/>
                        </a:lnTo>
                        <a:lnTo>
                          <a:pt x="1" y="16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4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907" name="Freeform 523"/>
                  <p:cNvSpPr>
                    <a:spLocks/>
                  </p:cNvSpPr>
                  <p:nvPr/>
                </p:nvSpPr>
                <p:spPr bwMode="auto">
                  <a:xfrm>
                    <a:off x="3407" y="3798"/>
                    <a:ext cx="44" cy="72"/>
                  </a:xfrm>
                  <a:custGeom>
                    <a:avLst/>
                    <a:gdLst>
                      <a:gd name="T0" fmla="*/ 35 w 44"/>
                      <a:gd name="T1" fmla="*/ 0 h 73"/>
                      <a:gd name="T2" fmla="*/ 27 w 44"/>
                      <a:gd name="T3" fmla="*/ 2 h 73"/>
                      <a:gd name="T4" fmla="*/ 19 w 44"/>
                      <a:gd name="T5" fmla="*/ 5 h 73"/>
                      <a:gd name="T6" fmla="*/ 11 w 44"/>
                      <a:gd name="T7" fmla="*/ 8 h 73"/>
                      <a:gd name="T8" fmla="*/ 6 w 44"/>
                      <a:gd name="T9" fmla="*/ 12 h 73"/>
                      <a:gd name="T10" fmla="*/ 2 w 44"/>
                      <a:gd name="T11" fmla="*/ 15 h 73"/>
                      <a:gd name="T12" fmla="*/ 0 w 44"/>
                      <a:gd name="T13" fmla="*/ 20 h 73"/>
                      <a:gd name="T14" fmla="*/ 0 w 44"/>
                      <a:gd name="T15" fmla="*/ 32 h 73"/>
                      <a:gd name="T16" fmla="*/ 0 w 44"/>
                      <a:gd name="T17" fmla="*/ 43 h 73"/>
                      <a:gd name="T18" fmla="*/ 1 w 44"/>
                      <a:gd name="T19" fmla="*/ 47 h 73"/>
                      <a:gd name="T20" fmla="*/ 2 w 44"/>
                      <a:gd name="T21" fmla="*/ 50 h 73"/>
                      <a:gd name="T22" fmla="*/ 6 w 44"/>
                      <a:gd name="T23" fmla="*/ 54 h 73"/>
                      <a:gd name="T24" fmla="*/ 10 w 44"/>
                      <a:gd name="T25" fmla="*/ 58 h 73"/>
                      <a:gd name="T26" fmla="*/ 14 w 44"/>
                      <a:gd name="T27" fmla="*/ 61 h 73"/>
                      <a:gd name="T28" fmla="*/ 21 w 44"/>
                      <a:gd name="T29" fmla="*/ 65 h 73"/>
                      <a:gd name="T30" fmla="*/ 30 w 44"/>
                      <a:gd name="T31" fmla="*/ 68 h 73"/>
                      <a:gd name="T32" fmla="*/ 37 w 44"/>
                      <a:gd name="T33" fmla="*/ 71 h 73"/>
                      <a:gd name="T34" fmla="*/ 43 w 44"/>
                      <a:gd name="T35" fmla="*/ 72 h 73"/>
                      <a:gd name="T36" fmla="*/ 43 w 44"/>
                      <a:gd name="T37" fmla="*/ 46 h 73"/>
                      <a:gd name="T38" fmla="*/ 35 w 44"/>
                      <a:gd name="T39" fmla="*/ 44 h 73"/>
                      <a:gd name="T40" fmla="*/ 28 w 44"/>
                      <a:gd name="T41" fmla="*/ 41 h 73"/>
                      <a:gd name="T42" fmla="*/ 23 w 44"/>
                      <a:gd name="T43" fmla="*/ 40 h 73"/>
                      <a:gd name="T44" fmla="*/ 19 w 44"/>
                      <a:gd name="T45" fmla="*/ 37 h 73"/>
                      <a:gd name="T46" fmla="*/ 14 w 44"/>
                      <a:gd name="T47" fmla="*/ 33 h 73"/>
                      <a:gd name="T48" fmla="*/ 11 w 44"/>
                      <a:gd name="T49" fmla="*/ 30 h 73"/>
                      <a:gd name="T50" fmla="*/ 8 w 44"/>
                      <a:gd name="T51" fmla="*/ 25 h 73"/>
                      <a:gd name="T52" fmla="*/ 7 w 44"/>
                      <a:gd name="T53" fmla="*/ 20 h 73"/>
                      <a:gd name="T54" fmla="*/ 8 w 44"/>
                      <a:gd name="T55" fmla="*/ 15 h 73"/>
                      <a:gd name="T56" fmla="*/ 11 w 44"/>
                      <a:gd name="T57" fmla="*/ 11 h 73"/>
                      <a:gd name="T58" fmla="*/ 19 w 44"/>
                      <a:gd name="T59" fmla="*/ 6 h 73"/>
                      <a:gd name="T60" fmla="*/ 28 w 44"/>
                      <a:gd name="T61" fmla="*/ 4 h 73"/>
                      <a:gd name="T62" fmla="*/ 35 w 44"/>
                      <a:gd name="T63" fmla="*/ 2 h 73"/>
                      <a:gd name="T64" fmla="*/ 35 w 44"/>
                      <a:gd name="T65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3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5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2" y="15"/>
                        </a:lnTo>
                        <a:lnTo>
                          <a:pt x="0" y="20"/>
                        </a:lnTo>
                        <a:lnTo>
                          <a:pt x="0" y="32"/>
                        </a:lnTo>
                        <a:lnTo>
                          <a:pt x="0" y="43"/>
                        </a:lnTo>
                        <a:lnTo>
                          <a:pt x="1" y="47"/>
                        </a:lnTo>
                        <a:lnTo>
                          <a:pt x="2" y="50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4" y="61"/>
                        </a:lnTo>
                        <a:lnTo>
                          <a:pt x="21" y="65"/>
                        </a:lnTo>
                        <a:lnTo>
                          <a:pt x="30" y="68"/>
                        </a:lnTo>
                        <a:lnTo>
                          <a:pt x="37" y="71"/>
                        </a:lnTo>
                        <a:lnTo>
                          <a:pt x="43" y="72"/>
                        </a:lnTo>
                        <a:lnTo>
                          <a:pt x="43" y="46"/>
                        </a:lnTo>
                        <a:lnTo>
                          <a:pt x="35" y="44"/>
                        </a:lnTo>
                        <a:lnTo>
                          <a:pt x="28" y="41"/>
                        </a:lnTo>
                        <a:lnTo>
                          <a:pt x="23" y="40"/>
                        </a:lnTo>
                        <a:lnTo>
                          <a:pt x="19" y="37"/>
                        </a:lnTo>
                        <a:lnTo>
                          <a:pt x="14" y="33"/>
                        </a:lnTo>
                        <a:lnTo>
                          <a:pt x="11" y="30"/>
                        </a:lnTo>
                        <a:lnTo>
                          <a:pt x="8" y="25"/>
                        </a:lnTo>
                        <a:lnTo>
                          <a:pt x="7" y="20"/>
                        </a:lnTo>
                        <a:lnTo>
                          <a:pt x="8" y="15"/>
                        </a:lnTo>
                        <a:lnTo>
                          <a:pt x="11" y="11"/>
                        </a:lnTo>
                        <a:lnTo>
                          <a:pt x="19" y="6"/>
                        </a:lnTo>
                        <a:lnTo>
                          <a:pt x="28" y="4"/>
                        </a:lnTo>
                        <a:lnTo>
                          <a:pt x="35" y="2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4608" name="Group 524"/>
                <p:cNvGrpSpPr>
                  <a:grpSpLocks/>
                </p:cNvGrpSpPr>
                <p:nvPr/>
              </p:nvGrpSpPr>
              <p:grpSpPr bwMode="auto">
                <a:xfrm>
                  <a:off x="3397" y="3746"/>
                  <a:ext cx="45" cy="72"/>
                  <a:chOff x="3397" y="3746"/>
                  <a:chExt cx="45" cy="72"/>
                </a:xfrm>
              </p:grpSpPr>
              <p:sp>
                <p:nvSpPr>
                  <p:cNvPr id="144909" name="Freeform 525"/>
                  <p:cNvSpPr>
                    <a:spLocks/>
                  </p:cNvSpPr>
                  <p:nvPr/>
                </p:nvSpPr>
                <p:spPr bwMode="auto">
                  <a:xfrm>
                    <a:off x="3405" y="3747"/>
                    <a:ext cx="27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7 h 28"/>
                      <a:gd name="T6" fmla="*/ 16 w 26"/>
                      <a:gd name="T7" fmla="*/ 19 h 28"/>
                      <a:gd name="T8" fmla="*/ 12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2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7"/>
                        </a:lnTo>
                        <a:lnTo>
                          <a:pt x="16" y="19"/>
                        </a:lnTo>
                        <a:lnTo>
                          <a:pt x="12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2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910" name="Freeform 526"/>
                  <p:cNvSpPr>
                    <a:spLocks/>
                  </p:cNvSpPr>
                  <p:nvPr/>
                </p:nvSpPr>
                <p:spPr bwMode="auto">
                  <a:xfrm>
                    <a:off x="3397" y="3747"/>
                    <a:ext cx="45" cy="71"/>
                  </a:xfrm>
                  <a:custGeom>
                    <a:avLst/>
                    <a:gdLst>
                      <a:gd name="T0" fmla="*/ 36 w 45"/>
                      <a:gd name="T1" fmla="*/ 0 h 72"/>
                      <a:gd name="T2" fmla="*/ 27 w 45"/>
                      <a:gd name="T3" fmla="*/ 2 h 72"/>
                      <a:gd name="T4" fmla="*/ 19 w 45"/>
                      <a:gd name="T5" fmla="*/ 4 h 72"/>
                      <a:gd name="T6" fmla="*/ 11 w 45"/>
                      <a:gd name="T7" fmla="*/ 8 h 72"/>
                      <a:gd name="T8" fmla="*/ 6 w 45"/>
                      <a:gd name="T9" fmla="*/ 12 h 72"/>
                      <a:gd name="T10" fmla="*/ 3 w 45"/>
                      <a:gd name="T11" fmla="*/ 15 h 72"/>
                      <a:gd name="T12" fmla="*/ 0 w 45"/>
                      <a:gd name="T13" fmla="*/ 19 h 72"/>
                      <a:gd name="T14" fmla="*/ 0 w 45"/>
                      <a:gd name="T15" fmla="*/ 31 h 72"/>
                      <a:gd name="T16" fmla="*/ 0 w 45"/>
                      <a:gd name="T17" fmla="*/ 42 h 72"/>
                      <a:gd name="T18" fmla="*/ 1 w 45"/>
                      <a:gd name="T19" fmla="*/ 46 h 72"/>
                      <a:gd name="T20" fmla="*/ 3 w 45"/>
                      <a:gd name="T21" fmla="*/ 49 h 72"/>
                      <a:gd name="T22" fmla="*/ 6 w 45"/>
                      <a:gd name="T23" fmla="*/ 54 h 72"/>
                      <a:gd name="T24" fmla="*/ 10 w 45"/>
                      <a:gd name="T25" fmla="*/ 58 h 72"/>
                      <a:gd name="T26" fmla="*/ 15 w 45"/>
                      <a:gd name="T27" fmla="*/ 61 h 72"/>
                      <a:gd name="T28" fmla="*/ 22 w 45"/>
                      <a:gd name="T29" fmla="*/ 65 h 72"/>
                      <a:gd name="T30" fmla="*/ 30 w 45"/>
                      <a:gd name="T31" fmla="*/ 67 h 72"/>
                      <a:gd name="T32" fmla="*/ 38 w 45"/>
                      <a:gd name="T33" fmla="*/ 70 h 72"/>
                      <a:gd name="T34" fmla="*/ 43 w 45"/>
                      <a:gd name="T35" fmla="*/ 71 h 72"/>
                      <a:gd name="T36" fmla="*/ 44 w 45"/>
                      <a:gd name="T37" fmla="*/ 46 h 72"/>
                      <a:gd name="T38" fmla="*/ 36 w 45"/>
                      <a:gd name="T39" fmla="*/ 43 h 72"/>
                      <a:gd name="T40" fmla="*/ 28 w 45"/>
                      <a:gd name="T41" fmla="*/ 41 h 72"/>
                      <a:gd name="T42" fmla="*/ 23 w 45"/>
                      <a:gd name="T43" fmla="*/ 39 h 72"/>
                      <a:gd name="T44" fmla="*/ 19 w 45"/>
                      <a:gd name="T45" fmla="*/ 36 h 72"/>
                      <a:gd name="T46" fmla="*/ 14 w 45"/>
                      <a:gd name="T47" fmla="*/ 33 h 72"/>
                      <a:gd name="T48" fmla="*/ 11 w 45"/>
                      <a:gd name="T49" fmla="*/ 29 h 72"/>
                      <a:gd name="T50" fmla="*/ 9 w 45"/>
                      <a:gd name="T51" fmla="*/ 25 h 72"/>
                      <a:gd name="T52" fmla="*/ 8 w 45"/>
                      <a:gd name="T53" fmla="*/ 19 h 72"/>
                      <a:gd name="T54" fmla="*/ 8 w 45"/>
                      <a:gd name="T55" fmla="*/ 14 h 72"/>
                      <a:gd name="T56" fmla="*/ 12 w 45"/>
                      <a:gd name="T57" fmla="*/ 11 h 72"/>
                      <a:gd name="T58" fmla="*/ 19 w 45"/>
                      <a:gd name="T59" fmla="*/ 5 h 72"/>
                      <a:gd name="T60" fmla="*/ 28 w 45"/>
                      <a:gd name="T61" fmla="*/ 3 h 72"/>
                      <a:gd name="T62" fmla="*/ 36 w 45"/>
                      <a:gd name="T63" fmla="*/ 1 h 72"/>
                      <a:gd name="T64" fmla="*/ 36 w 45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2">
                        <a:moveTo>
                          <a:pt x="36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3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6"/>
                        </a:lnTo>
                        <a:lnTo>
                          <a:pt x="3" y="49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7"/>
                        </a:lnTo>
                        <a:lnTo>
                          <a:pt x="38" y="70"/>
                        </a:lnTo>
                        <a:lnTo>
                          <a:pt x="43" y="71"/>
                        </a:lnTo>
                        <a:lnTo>
                          <a:pt x="44" y="46"/>
                        </a:lnTo>
                        <a:lnTo>
                          <a:pt x="36" y="43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6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5"/>
                        </a:lnTo>
                        <a:lnTo>
                          <a:pt x="28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4596" name="Group 527"/>
              <p:cNvGrpSpPr>
                <a:grpSpLocks/>
              </p:cNvGrpSpPr>
              <p:nvPr/>
            </p:nvGrpSpPr>
            <p:grpSpPr bwMode="auto">
              <a:xfrm>
                <a:off x="3375" y="3594"/>
                <a:ext cx="59" cy="174"/>
                <a:chOff x="3375" y="3594"/>
                <a:chExt cx="59" cy="174"/>
              </a:xfrm>
            </p:grpSpPr>
            <p:grpSp>
              <p:nvGrpSpPr>
                <p:cNvPr id="24597" name="Group 528"/>
                <p:cNvGrpSpPr>
                  <a:grpSpLocks/>
                </p:cNvGrpSpPr>
                <p:nvPr/>
              </p:nvGrpSpPr>
              <p:grpSpPr bwMode="auto">
                <a:xfrm>
                  <a:off x="3389" y="3696"/>
                  <a:ext cx="45" cy="72"/>
                  <a:chOff x="3389" y="3696"/>
                  <a:chExt cx="45" cy="72"/>
                </a:xfrm>
              </p:grpSpPr>
              <p:sp>
                <p:nvSpPr>
                  <p:cNvPr id="144913" name="Freeform 529"/>
                  <p:cNvSpPr>
                    <a:spLocks/>
                  </p:cNvSpPr>
                  <p:nvPr/>
                </p:nvSpPr>
                <p:spPr bwMode="auto">
                  <a:xfrm>
                    <a:off x="3396" y="3697"/>
                    <a:ext cx="28" cy="28"/>
                  </a:xfrm>
                  <a:custGeom>
                    <a:avLst/>
                    <a:gdLst>
                      <a:gd name="T0" fmla="*/ 26 w 27"/>
                      <a:gd name="T1" fmla="*/ 0 h 28"/>
                      <a:gd name="T2" fmla="*/ 26 w 27"/>
                      <a:gd name="T3" fmla="*/ 15 h 28"/>
                      <a:gd name="T4" fmla="*/ 21 w 27"/>
                      <a:gd name="T5" fmla="*/ 18 h 28"/>
                      <a:gd name="T6" fmla="*/ 16 w 27"/>
                      <a:gd name="T7" fmla="*/ 19 h 28"/>
                      <a:gd name="T8" fmla="*/ 13 w 27"/>
                      <a:gd name="T9" fmla="*/ 21 h 28"/>
                      <a:gd name="T10" fmla="*/ 10 w 27"/>
                      <a:gd name="T11" fmla="*/ 23 h 28"/>
                      <a:gd name="T12" fmla="*/ 7 w 27"/>
                      <a:gd name="T13" fmla="*/ 27 h 28"/>
                      <a:gd name="T14" fmla="*/ 2 w 27"/>
                      <a:gd name="T15" fmla="*/ 22 h 28"/>
                      <a:gd name="T16" fmla="*/ 2 w 27"/>
                      <a:gd name="T17" fmla="*/ 19 h 28"/>
                      <a:gd name="T18" fmla="*/ 1 w 27"/>
                      <a:gd name="T19" fmla="*/ 16 h 28"/>
                      <a:gd name="T20" fmla="*/ 0 w 27"/>
                      <a:gd name="T21" fmla="*/ 13 h 28"/>
                      <a:gd name="T22" fmla="*/ 3 w 27"/>
                      <a:gd name="T23" fmla="*/ 9 h 28"/>
                      <a:gd name="T24" fmla="*/ 6 w 27"/>
                      <a:gd name="T25" fmla="*/ 7 h 28"/>
                      <a:gd name="T26" fmla="*/ 13 w 27"/>
                      <a:gd name="T27" fmla="*/ 3 h 28"/>
                      <a:gd name="T28" fmla="*/ 18 w 27"/>
                      <a:gd name="T29" fmla="*/ 2 h 28"/>
                      <a:gd name="T30" fmla="*/ 26 w 27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8">
                        <a:moveTo>
                          <a:pt x="26" y="0"/>
                        </a:moveTo>
                        <a:lnTo>
                          <a:pt x="26" y="15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7"/>
                        </a:lnTo>
                        <a:lnTo>
                          <a:pt x="2" y="22"/>
                        </a:lnTo>
                        <a:lnTo>
                          <a:pt x="2" y="19"/>
                        </a:lnTo>
                        <a:lnTo>
                          <a:pt x="1" y="16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3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914" name="Freeform 530"/>
                  <p:cNvSpPr>
                    <a:spLocks/>
                  </p:cNvSpPr>
                  <p:nvPr/>
                </p:nvSpPr>
                <p:spPr bwMode="auto">
                  <a:xfrm>
                    <a:off x="3388" y="3696"/>
                    <a:ext cx="45" cy="71"/>
                  </a:xfrm>
                  <a:custGeom>
                    <a:avLst/>
                    <a:gdLst>
                      <a:gd name="T0" fmla="*/ 36 w 45"/>
                      <a:gd name="T1" fmla="*/ 0 h 72"/>
                      <a:gd name="T2" fmla="*/ 28 w 45"/>
                      <a:gd name="T3" fmla="*/ 2 h 72"/>
                      <a:gd name="T4" fmla="*/ 19 w 45"/>
                      <a:gd name="T5" fmla="*/ 4 h 72"/>
                      <a:gd name="T6" fmla="*/ 12 w 45"/>
                      <a:gd name="T7" fmla="*/ 8 h 72"/>
                      <a:gd name="T8" fmla="*/ 7 w 45"/>
                      <a:gd name="T9" fmla="*/ 12 h 72"/>
                      <a:gd name="T10" fmla="*/ 3 w 45"/>
                      <a:gd name="T11" fmla="*/ 15 h 72"/>
                      <a:gd name="T12" fmla="*/ 0 w 45"/>
                      <a:gd name="T13" fmla="*/ 19 h 72"/>
                      <a:gd name="T14" fmla="*/ 0 w 45"/>
                      <a:gd name="T15" fmla="*/ 31 h 72"/>
                      <a:gd name="T16" fmla="*/ 0 w 45"/>
                      <a:gd name="T17" fmla="*/ 42 h 72"/>
                      <a:gd name="T18" fmla="*/ 2 w 45"/>
                      <a:gd name="T19" fmla="*/ 46 h 72"/>
                      <a:gd name="T20" fmla="*/ 3 w 45"/>
                      <a:gd name="T21" fmla="*/ 49 h 72"/>
                      <a:gd name="T22" fmla="*/ 7 w 45"/>
                      <a:gd name="T23" fmla="*/ 54 h 72"/>
                      <a:gd name="T24" fmla="*/ 11 w 45"/>
                      <a:gd name="T25" fmla="*/ 58 h 72"/>
                      <a:gd name="T26" fmla="*/ 15 w 45"/>
                      <a:gd name="T27" fmla="*/ 61 h 72"/>
                      <a:gd name="T28" fmla="*/ 22 w 45"/>
                      <a:gd name="T29" fmla="*/ 65 h 72"/>
                      <a:gd name="T30" fmla="*/ 30 w 45"/>
                      <a:gd name="T31" fmla="*/ 68 h 72"/>
                      <a:gd name="T32" fmla="*/ 38 w 45"/>
                      <a:gd name="T33" fmla="*/ 70 h 72"/>
                      <a:gd name="T34" fmla="*/ 44 w 45"/>
                      <a:gd name="T35" fmla="*/ 71 h 72"/>
                      <a:gd name="T36" fmla="*/ 44 w 45"/>
                      <a:gd name="T37" fmla="*/ 46 h 72"/>
                      <a:gd name="T38" fmla="*/ 36 w 45"/>
                      <a:gd name="T39" fmla="*/ 43 h 72"/>
                      <a:gd name="T40" fmla="*/ 29 w 45"/>
                      <a:gd name="T41" fmla="*/ 41 h 72"/>
                      <a:gd name="T42" fmla="*/ 24 w 45"/>
                      <a:gd name="T43" fmla="*/ 39 h 72"/>
                      <a:gd name="T44" fmla="*/ 19 w 45"/>
                      <a:gd name="T45" fmla="*/ 37 h 72"/>
                      <a:gd name="T46" fmla="*/ 15 w 45"/>
                      <a:gd name="T47" fmla="*/ 33 h 72"/>
                      <a:gd name="T48" fmla="*/ 12 w 45"/>
                      <a:gd name="T49" fmla="*/ 29 h 72"/>
                      <a:gd name="T50" fmla="*/ 9 w 45"/>
                      <a:gd name="T51" fmla="*/ 25 h 72"/>
                      <a:gd name="T52" fmla="*/ 8 w 45"/>
                      <a:gd name="T53" fmla="*/ 19 h 72"/>
                      <a:gd name="T54" fmla="*/ 8 w 45"/>
                      <a:gd name="T55" fmla="*/ 14 h 72"/>
                      <a:gd name="T56" fmla="*/ 12 w 45"/>
                      <a:gd name="T57" fmla="*/ 11 h 72"/>
                      <a:gd name="T58" fmla="*/ 20 w 45"/>
                      <a:gd name="T59" fmla="*/ 5 h 72"/>
                      <a:gd name="T60" fmla="*/ 29 w 45"/>
                      <a:gd name="T61" fmla="*/ 3 h 72"/>
                      <a:gd name="T62" fmla="*/ 36 w 45"/>
                      <a:gd name="T63" fmla="*/ 1 h 72"/>
                      <a:gd name="T64" fmla="*/ 36 w 45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2">
                        <a:moveTo>
                          <a:pt x="36" y="0"/>
                        </a:moveTo>
                        <a:lnTo>
                          <a:pt x="28" y="2"/>
                        </a:lnTo>
                        <a:lnTo>
                          <a:pt x="19" y="4"/>
                        </a:lnTo>
                        <a:lnTo>
                          <a:pt x="12" y="8"/>
                        </a:lnTo>
                        <a:lnTo>
                          <a:pt x="7" y="12"/>
                        </a:lnTo>
                        <a:lnTo>
                          <a:pt x="3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2" y="46"/>
                        </a:lnTo>
                        <a:lnTo>
                          <a:pt x="3" y="49"/>
                        </a:lnTo>
                        <a:lnTo>
                          <a:pt x="7" y="54"/>
                        </a:lnTo>
                        <a:lnTo>
                          <a:pt x="11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0"/>
                        </a:lnTo>
                        <a:lnTo>
                          <a:pt x="44" y="71"/>
                        </a:lnTo>
                        <a:lnTo>
                          <a:pt x="44" y="46"/>
                        </a:lnTo>
                        <a:lnTo>
                          <a:pt x="36" y="43"/>
                        </a:lnTo>
                        <a:lnTo>
                          <a:pt x="29" y="41"/>
                        </a:lnTo>
                        <a:lnTo>
                          <a:pt x="24" y="39"/>
                        </a:lnTo>
                        <a:lnTo>
                          <a:pt x="19" y="37"/>
                        </a:lnTo>
                        <a:lnTo>
                          <a:pt x="15" y="33"/>
                        </a:lnTo>
                        <a:lnTo>
                          <a:pt x="12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20" y="5"/>
                        </a:lnTo>
                        <a:lnTo>
                          <a:pt x="29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4598" name="Group 531"/>
                <p:cNvGrpSpPr>
                  <a:grpSpLocks/>
                </p:cNvGrpSpPr>
                <p:nvPr/>
              </p:nvGrpSpPr>
              <p:grpSpPr bwMode="auto">
                <a:xfrm>
                  <a:off x="3384" y="3645"/>
                  <a:ext cx="45" cy="73"/>
                  <a:chOff x="3384" y="3645"/>
                  <a:chExt cx="45" cy="73"/>
                </a:xfrm>
              </p:grpSpPr>
              <p:sp>
                <p:nvSpPr>
                  <p:cNvPr id="144916" name="Freeform 532"/>
                  <p:cNvSpPr>
                    <a:spLocks/>
                  </p:cNvSpPr>
                  <p:nvPr/>
                </p:nvSpPr>
                <p:spPr bwMode="auto">
                  <a:xfrm>
                    <a:off x="3391" y="3646"/>
                    <a:ext cx="27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8 h 28"/>
                      <a:gd name="T6" fmla="*/ 16 w 26"/>
                      <a:gd name="T7" fmla="*/ 19 h 28"/>
                      <a:gd name="T8" fmla="*/ 13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3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3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917" name="Freeform 533"/>
                  <p:cNvSpPr>
                    <a:spLocks/>
                  </p:cNvSpPr>
                  <p:nvPr/>
                </p:nvSpPr>
                <p:spPr bwMode="auto">
                  <a:xfrm>
                    <a:off x="3384" y="3645"/>
                    <a:ext cx="45" cy="72"/>
                  </a:xfrm>
                  <a:custGeom>
                    <a:avLst/>
                    <a:gdLst>
                      <a:gd name="T0" fmla="*/ 36 w 45"/>
                      <a:gd name="T1" fmla="*/ 0 h 73"/>
                      <a:gd name="T2" fmla="*/ 28 w 45"/>
                      <a:gd name="T3" fmla="*/ 2 h 73"/>
                      <a:gd name="T4" fmla="*/ 19 w 45"/>
                      <a:gd name="T5" fmla="*/ 5 h 73"/>
                      <a:gd name="T6" fmla="*/ 11 w 45"/>
                      <a:gd name="T7" fmla="*/ 8 h 73"/>
                      <a:gd name="T8" fmla="*/ 7 w 45"/>
                      <a:gd name="T9" fmla="*/ 12 h 73"/>
                      <a:gd name="T10" fmla="*/ 3 w 45"/>
                      <a:gd name="T11" fmla="*/ 15 h 73"/>
                      <a:gd name="T12" fmla="*/ 0 w 45"/>
                      <a:gd name="T13" fmla="*/ 20 h 73"/>
                      <a:gd name="T14" fmla="*/ 0 w 45"/>
                      <a:gd name="T15" fmla="*/ 32 h 73"/>
                      <a:gd name="T16" fmla="*/ 0 w 45"/>
                      <a:gd name="T17" fmla="*/ 42 h 73"/>
                      <a:gd name="T18" fmla="*/ 1 w 45"/>
                      <a:gd name="T19" fmla="*/ 47 h 73"/>
                      <a:gd name="T20" fmla="*/ 3 w 45"/>
                      <a:gd name="T21" fmla="*/ 50 h 73"/>
                      <a:gd name="T22" fmla="*/ 6 w 45"/>
                      <a:gd name="T23" fmla="*/ 54 h 73"/>
                      <a:gd name="T24" fmla="*/ 11 w 45"/>
                      <a:gd name="T25" fmla="*/ 58 h 73"/>
                      <a:gd name="T26" fmla="*/ 15 w 45"/>
                      <a:gd name="T27" fmla="*/ 61 h 73"/>
                      <a:gd name="T28" fmla="*/ 22 w 45"/>
                      <a:gd name="T29" fmla="*/ 65 h 73"/>
                      <a:gd name="T30" fmla="*/ 30 w 45"/>
                      <a:gd name="T31" fmla="*/ 68 h 73"/>
                      <a:gd name="T32" fmla="*/ 38 w 45"/>
                      <a:gd name="T33" fmla="*/ 71 h 73"/>
                      <a:gd name="T34" fmla="*/ 43 w 45"/>
                      <a:gd name="T35" fmla="*/ 72 h 73"/>
                      <a:gd name="T36" fmla="*/ 44 w 45"/>
                      <a:gd name="T37" fmla="*/ 46 h 73"/>
                      <a:gd name="T38" fmla="*/ 36 w 45"/>
                      <a:gd name="T39" fmla="*/ 44 h 73"/>
                      <a:gd name="T40" fmla="*/ 28 w 45"/>
                      <a:gd name="T41" fmla="*/ 41 h 73"/>
                      <a:gd name="T42" fmla="*/ 24 w 45"/>
                      <a:gd name="T43" fmla="*/ 39 h 73"/>
                      <a:gd name="T44" fmla="*/ 19 w 45"/>
                      <a:gd name="T45" fmla="*/ 37 h 73"/>
                      <a:gd name="T46" fmla="*/ 15 w 45"/>
                      <a:gd name="T47" fmla="*/ 33 h 73"/>
                      <a:gd name="T48" fmla="*/ 11 w 45"/>
                      <a:gd name="T49" fmla="*/ 30 h 73"/>
                      <a:gd name="T50" fmla="*/ 9 w 45"/>
                      <a:gd name="T51" fmla="*/ 25 h 73"/>
                      <a:gd name="T52" fmla="*/ 8 w 45"/>
                      <a:gd name="T53" fmla="*/ 19 h 73"/>
                      <a:gd name="T54" fmla="*/ 8 w 45"/>
                      <a:gd name="T55" fmla="*/ 14 h 73"/>
                      <a:gd name="T56" fmla="*/ 12 w 45"/>
                      <a:gd name="T57" fmla="*/ 11 h 73"/>
                      <a:gd name="T58" fmla="*/ 19 w 45"/>
                      <a:gd name="T59" fmla="*/ 6 h 73"/>
                      <a:gd name="T60" fmla="*/ 28 w 45"/>
                      <a:gd name="T61" fmla="*/ 3 h 73"/>
                      <a:gd name="T62" fmla="*/ 36 w 45"/>
                      <a:gd name="T63" fmla="*/ 1 h 73"/>
                      <a:gd name="T64" fmla="*/ 36 w 45"/>
                      <a:gd name="T65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3">
                        <a:moveTo>
                          <a:pt x="36" y="0"/>
                        </a:moveTo>
                        <a:lnTo>
                          <a:pt x="28" y="2"/>
                        </a:lnTo>
                        <a:lnTo>
                          <a:pt x="19" y="5"/>
                        </a:lnTo>
                        <a:lnTo>
                          <a:pt x="11" y="8"/>
                        </a:lnTo>
                        <a:lnTo>
                          <a:pt x="7" y="12"/>
                        </a:lnTo>
                        <a:lnTo>
                          <a:pt x="3" y="15"/>
                        </a:lnTo>
                        <a:lnTo>
                          <a:pt x="0" y="20"/>
                        </a:lnTo>
                        <a:lnTo>
                          <a:pt x="0" y="32"/>
                        </a:lnTo>
                        <a:lnTo>
                          <a:pt x="0" y="42"/>
                        </a:lnTo>
                        <a:lnTo>
                          <a:pt x="1" y="47"/>
                        </a:lnTo>
                        <a:lnTo>
                          <a:pt x="3" y="50"/>
                        </a:lnTo>
                        <a:lnTo>
                          <a:pt x="6" y="54"/>
                        </a:lnTo>
                        <a:lnTo>
                          <a:pt x="11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1"/>
                        </a:lnTo>
                        <a:lnTo>
                          <a:pt x="43" y="72"/>
                        </a:lnTo>
                        <a:lnTo>
                          <a:pt x="44" y="46"/>
                        </a:lnTo>
                        <a:lnTo>
                          <a:pt x="36" y="44"/>
                        </a:lnTo>
                        <a:lnTo>
                          <a:pt x="28" y="41"/>
                        </a:lnTo>
                        <a:lnTo>
                          <a:pt x="24" y="39"/>
                        </a:lnTo>
                        <a:lnTo>
                          <a:pt x="19" y="37"/>
                        </a:lnTo>
                        <a:lnTo>
                          <a:pt x="15" y="33"/>
                        </a:lnTo>
                        <a:lnTo>
                          <a:pt x="11" y="30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6"/>
                        </a:lnTo>
                        <a:lnTo>
                          <a:pt x="28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4599" name="Group 534"/>
                <p:cNvGrpSpPr>
                  <a:grpSpLocks/>
                </p:cNvGrpSpPr>
                <p:nvPr/>
              </p:nvGrpSpPr>
              <p:grpSpPr bwMode="auto">
                <a:xfrm>
                  <a:off x="3375" y="3594"/>
                  <a:ext cx="44" cy="72"/>
                  <a:chOff x="3375" y="3594"/>
                  <a:chExt cx="44" cy="72"/>
                </a:xfrm>
              </p:grpSpPr>
              <p:sp>
                <p:nvSpPr>
                  <p:cNvPr id="144919" name="Freeform 535"/>
                  <p:cNvSpPr>
                    <a:spLocks/>
                  </p:cNvSpPr>
                  <p:nvPr/>
                </p:nvSpPr>
                <p:spPr bwMode="auto">
                  <a:xfrm>
                    <a:off x="3382" y="3594"/>
                    <a:ext cx="27" cy="29"/>
                  </a:xfrm>
                  <a:custGeom>
                    <a:avLst/>
                    <a:gdLst>
                      <a:gd name="T0" fmla="*/ 26 w 27"/>
                      <a:gd name="T1" fmla="*/ 0 h 29"/>
                      <a:gd name="T2" fmla="*/ 26 w 27"/>
                      <a:gd name="T3" fmla="*/ 16 h 29"/>
                      <a:gd name="T4" fmla="*/ 21 w 27"/>
                      <a:gd name="T5" fmla="*/ 18 h 29"/>
                      <a:gd name="T6" fmla="*/ 16 w 27"/>
                      <a:gd name="T7" fmla="*/ 19 h 29"/>
                      <a:gd name="T8" fmla="*/ 13 w 27"/>
                      <a:gd name="T9" fmla="*/ 21 h 29"/>
                      <a:gd name="T10" fmla="*/ 10 w 27"/>
                      <a:gd name="T11" fmla="*/ 23 h 29"/>
                      <a:gd name="T12" fmla="*/ 7 w 27"/>
                      <a:gd name="T13" fmla="*/ 28 h 29"/>
                      <a:gd name="T14" fmla="*/ 2 w 27"/>
                      <a:gd name="T15" fmla="*/ 23 h 29"/>
                      <a:gd name="T16" fmla="*/ 2 w 27"/>
                      <a:gd name="T17" fmla="*/ 19 h 29"/>
                      <a:gd name="T18" fmla="*/ 1 w 27"/>
                      <a:gd name="T19" fmla="*/ 17 h 29"/>
                      <a:gd name="T20" fmla="*/ 0 w 27"/>
                      <a:gd name="T21" fmla="*/ 13 h 29"/>
                      <a:gd name="T22" fmla="*/ 3 w 27"/>
                      <a:gd name="T23" fmla="*/ 9 h 29"/>
                      <a:gd name="T24" fmla="*/ 6 w 27"/>
                      <a:gd name="T25" fmla="*/ 7 h 29"/>
                      <a:gd name="T26" fmla="*/ 13 w 27"/>
                      <a:gd name="T27" fmla="*/ 4 h 29"/>
                      <a:gd name="T28" fmla="*/ 18 w 27"/>
                      <a:gd name="T29" fmla="*/ 2 h 29"/>
                      <a:gd name="T30" fmla="*/ 26 w 27"/>
                      <a:gd name="T31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9">
                        <a:moveTo>
                          <a:pt x="26" y="0"/>
                        </a:moveTo>
                        <a:lnTo>
                          <a:pt x="26" y="16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8"/>
                        </a:lnTo>
                        <a:lnTo>
                          <a:pt x="2" y="23"/>
                        </a:lnTo>
                        <a:lnTo>
                          <a:pt x="2" y="19"/>
                        </a:lnTo>
                        <a:lnTo>
                          <a:pt x="1" y="17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4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4920" name="Freeform 536"/>
                  <p:cNvSpPr>
                    <a:spLocks/>
                  </p:cNvSpPr>
                  <p:nvPr/>
                </p:nvSpPr>
                <p:spPr bwMode="auto">
                  <a:xfrm>
                    <a:off x="3375" y="3594"/>
                    <a:ext cx="43" cy="71"/>
                  </a:xfrm>
                  <a:custGeom>
                    <a:avLst/>
                    <a:gdLst>
                      <a:gd name="T0" fmla="*/ 35 w 44"/>
                      <a:gd name="T1" fmla="*/ 0 h 72"/>
                      <a:gd name="T2" fmla="*/ 27 w 44"/>
                      <a:gd name="T3" fmla="*/ 2 h 72"/>
                      <a:gd name="T4" fmla="*/ 19 w 44"/>
                      <a:gd name="T5" fmla="*/ 4 h 72"/>
                      <a:gd name="T6" fmla="*/ 11 w 44"/>
                      <a:gd name="T7" fmla="*/ 8 h 72"/>
                      <a:gd name="T8" fmla="*/ 6 w 44"/>
                      <a:gd name="T9" fmla="*/ 11 h 72"/>
                      <a:gd name="T10" fmla="*/ 2 w 44"/>
                      <a:gd name="T11" fmla="*/ 15 h 72"/>
                      <a:gd name="T12" fmla="*/ 0 w 44"/>
                      <a:gd name="T13" fmla="*/ 19 h 72"/>
                      <a:gd name="T14" fmla="*/ 0 w 44"/>
                      <a:gd name="T15" fmla="*/ 31 h 72"/>
                      <a:gd name="T16" fmla="*/ 0 w 44"/>
                      <a:gd name="T17" fmla="*/ 42 h 72"/>
                      <a:gd name="T18" fmla="*/ 1 w 44"/>
                      <a:gd name="T19" fmla="*/ 46 h 72"/>
                      <a:gd name="T20" fmla="*/ 2 w 44"/>
                      <a:gd name="T21" fmla="*/ 49 h 72"/>
                      <a:gd name="T22" fmla="*/ 6 w 44"/>
                      <a:gd name="T23" fmla="*/ 53 h 72"/>
                      <a:gd name="T24" fmla="*/ 10 w 44"/>
                      <a:gd name="T25" fmla="*/ 58 h 72"/>
                      <a:gd name="T26" fmla="*/ 14 w 44"/>
                      <a:gd name="T27" fmla="*/ 60 h 72"/>
                      <a:gd name="T28" fmla="*/ 21 w 44"/>
                      <a:gd name="T29" fmla="*/ 64 h 72"/>
                      <a:gd name="T30" fmla="*/ 30 w 44"/>
                      <a:gd name="T31" fmla="*/ 67 h 72"/>
                      <a:gd name="T32" fmla="*/ 37 w 44"/>
                      <a:gd name="T33" fmla="*/ 70 h 72"/>
                      <a:gd name="T34" fmla="*/ 43 w 44"/>
                      <a:gd name="T35" fmla="*/ 71 h 72"/>
                      <a:gd name="T36" fmla="*/ 43 w 44"/>
                      <a:gd name="T37" fmla="*/ 46 h 72"/>
                      <a:gd name="T38" fmla="*/ 35 w 44"/>
                      <a:gd name="T39" fmla="*/ 43 h 72"/>
                      <a:gd name="T40" fmla="*/ 28 w 44"/>
                      <a:gd name="T41" fmla="*/ 41 h 72"/>
                      <a:gd name="T42" fmla="*/ 23 w 44"/>
                      <a:gd name="T43" fmla="*/ 39 h 72"/>
                      <a:gd name="T44" fmla="*/ 19 w 44"/>
                      <a:gd name="T45" fmla="*/ 36 h 72"/>
                      <a:gd name="T46" fmla="*/ 14 w 44"/>
                      <a:gd name="T47" fmla="*/ 33 h 72"/>
                      <a:gd name="T48" fmla="*/ 11 w 44"/>
                      <a:gd name="T49" fmla="*/ 29 h 72"/>
                      <a:gd name="T50" fmla="*/ 8 w 44"/>
                      <a:gd name="T51" fmla="*/ 24 h 72"/>
                      <a:gd name="T52" fmla="*/ 7 w 44"/>
                      <a:gd name="T53" fmla="*/ 19 h 72"/>
                      <a:gd name="T54" fmla="*/ 8 w 44"/>
                      <a:gd name="T55" fmla="*/ 14 h 72"/>
                      <a:gd name="T56" fmla="*/ 11 w 44"/>
                      <a:gd name="T57" fmla="*/ 11 h 72"/>
                      <a:gd name="T58" fmla="*/ 19 w 44"/>
                      <a:gd name="T59" fmla="*/ 5 h 72"/>
                      <a:gd name="T60" fmla="*/ 28 w 44"/>
                      <a:gd name="T61" fmla="*/ 3 h 72"/>
                      <a:gd name="T62" fmla="*/ 35 w 44"/>
                      <a:gd name="T63" fmla="*/ 1 h 72"/>
                      <a:gd name="T64" fmla="*/ 35 w 44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2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1"/>
                        </a:lnTo>
                        <a:lnTo>
                          <a:pt x="2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6"/>
                        </a:lnTo>
                        <a:lnTo>
                          <a:pt x="2" y="49"/>
                        </a:lnTo>
                        <a:lnTo>
                          <a:pt x="6" y="53"/>
                        </a:lnTo>
                        <a:lnTo>
                          <a:pt x="10" y="58"/>
                        </a:lnTo>
                        <a:lnTo>
                          <a:pt x="14" y="60"/>
                        </a:lnTo>
                        <a:lnTo>
                          <a:pt x="21" y="64"/>
                        </a:lnTo>
                        <a:lnTo>
                          <a:pt x="30" y="67"/>
                        </a:lnTo>
                        <a:lnTo>
                          <a:pt x="37" y="70"/>
                        </a:lnTo>
                        <a:lnTo>
                          <a:pt x="43" y="71"/>
                        </a:lnTo>
                        <a:lnTo>
                          <a:pt x="43" y="46"/>
                        </a:lnTo>
                        <a:lnTo>
                          <a:pt x="35" y="43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6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8" y="24"/>
                        </a:lnTo>
                        <a:lnTo>
                          <a:pt x="7" y="19"/>
                        </a:lnTo>
                        <a:lnTo>
                          <a:pt x="8" y="14"/>
                        </a:lnTo>
                        <a:lnTo>
                          <a:pt x="11" y="11"/>
                        </a:lnTo>
                        <a:lnTo>
                          <a:pt x="19" y="5"/>
                        </a:lnTo>
                        <a:lnTo>
                          <a:pt x="28" y="3"/>
                        </a:lnTo>
                        <a:lnTo>
                          <a:pt x="35" y="1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</p:grpSp>
      </p:grpSp>
      <p:sp>
        <p:nvSpPr>
          <p:cNvPr id="144921" name="Rectangle 537"/>
          <p:cNvSpPr>
            <a:spLocks noChangeArrowheads="1"/>
          </p:cNvSpPr>
          <p:nvPr/>
        </p:nvSpPr>
        <p:spPr bwMode="auto">
          <a:xfrm>
            <a:off x="3651250" y="3148013"/>
            <a:ext cx="1317625" cy="608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AT&amp;T</a:t>
            </a:r>
          </a:p>
        </p:txBody>
      </p:sp>
      <p:sp>
        <p:nvSpPr>
          <p:cNvPr id="144922" name="Rectangle 538"/>
          <p:cNvSpPr>
            <a:spLocks noChangeArrowheads="1"/>
          </p:cNvSpPr>
          <p:nvPr/>
        </p:nvSpPr>
        <p:spPr bwMode="auto">
          <a:xfrm>
            <a:off x="1144588" y="3168650"/>
            <a:ext cx="968375" cy="608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MCI</a:t>
            </a:r>
          </a:p>
        </p:txBody>
      </p:sp>
      <p:sp>
        <p:nvSpPr>
          <p:cNvPr id="144923" name="Rectangle 539"/>
          <p:cNvSpPr>
            <a:spLocks noChangeArrowheads="1"/>
          </p:cNvSpPr>
          <p:nvPr/>
        </p:nvSpPr>
        <p:spPr bwMode="auto">
          <a:xfrm>
            <a:off x="6532563" y="3148013"/>
            <a:ext cx="1409700" cy="608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Sprint</a:t>
            </a:r>
          </a:p>
        </p:txBody>
      </p:sp>
      <p:sp>
        <p:nvSpPr>
          <p:cNvPr id="144924" name="Line 540"/>
          <p:cNvSpPr>
            <a:spLocks noChangeShapeType="1"/>
          </p:cNvSpPr>
          <p:nvPr/>
        </p:nvSpPr>
        <p:spPr bwMode="auto">
          <a:xfrm>
            <a:off x="1935163" y="4073525"/>
            <a:ext cx="1085850" cy="414338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4925" name="Line 541"/>
          <p:cNvSpPr>
            <a:spLocks noChangeShapeType="1"/>
          </p:cNvSpPr>
          <p:nvPr/>
        </p:nvSpPr>
        <p:spPr bwMode="auto">
          <a:xfrm>
            <a:off x="4343400" y="3954463"/>
            <a:ext cx="0" cy="434975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4926" name="Line 542"/>
          <p:cNvSpPr>
            <a:spLocks noChangeShapeType="1"/>
          </p:cNvSpPr>
          <p:nvPr/>
        </p:nvSpPr>
        <p:spPr bwMode="auto">
          <a:xfrm flipH="1">
            <a:off x="5448300" y="3994150"/>
            <a:ext cx="1795463" cy="454025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4927" name="Rectangle 543"/>
          <p:cNvSpPr>
            <a:spLocks noChangeArrowheads="1"/>
          </p:cNvSpPr>
          <p:nvPr/>
        </p:nvSpPr>
        <p:spPr bwMode="auto">
          <a:xfrm>
            <a:off x="4465638" y="3919538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$0.20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4928" name="Rectangle 544"/>
          <p:cNvSpPr>
            <a:spLocks noChangeArrowheads="1"/>
          </p:cNvSpPr>
          <p:nvPr/>
        </p:nvSpPr>
        <p:spPr bwMode="auto">
          <a:xfrm>
            <a:off x="1684338" y="4256088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$0.18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4929" name="Rectangle 545"/>
          <p:cNvSpPr>
            <a:spLocks noChangeArrowheads="1"/>
          </p:cNvSpPr>
          <p:nvPr/>
        </p:nvSpPr>
        <p:spPr bwMode="auto">
          <a:xfrm>
            <a:off x="6361113" y="4176713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$0.23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7239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12948"/>
            <a:ext cx="7253288" cy="14097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defRPr/>
            </a:pPr>
            <a:r>
              <a:rPr lang="en-US" altLang="x-none" dirty="0"/>
              <a:t>Attributes of the Mechanism *)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3640138" cy="30083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/>
              <a:t>Distributed</a:t>
            </a:r>
          </a:p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/>
              <a:t>Symmetric</a:t>
            </a:r>
          </a:p>
          <a:p>
            <a:pPr defTabSz="785813" eaLnBrk="1" hangingPunct="1">
              <a:buFont typeface="Wingdings" charset="2"/>
              <a:buChar char="û"/>
              <a:defRPr/>
            </a:pPr>
            <a:r>
              <a:rPr lang="en-US" altLang="x-none" i="1"/>
              <a:t>Stable</a:t>
            </a:r>
          </a:p>
          <a:p>
            <a:pPr defTabSz="785813" eaLnBrk="1" hangingPunct="1">
              <a:buFont typeface="Wingdings" charset="2"/>
              <a:buChar char="û"/>
              <a:defRPr/>
            </a:pPr>
            <a:r>
              <a:rPr lang="en-US" altLang="x-none" i="1"/>
              <a:t>Simple</a:t>
            </a:r>
          </a:p>
          <a:p>
            <a:pPr defTabSz="785813" eaLnBrk="1" hangingPunct="1">
              <a:buFont typeface="Wingdings" charset="2"/>
              <a:buChar char="û"/>
              <a:defRPr/>
            </a:pPr>
            <a:r>
              <a:rPr lang="en-US" altLang="x-none" i="1"/>
              <a:t>Efficient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4835525" y="5148263"/>
            <a:ext cx="1276350" cy="847725"/>
            <a:chOff x="2940" y="3469"/>
            <a:chExt cx="776" cy="516"/>
          </a:xfrm>
        </p:grpSpPr>
        <p:grpSp>
          <p:nvGrpSpPr>
            <p:cNvPr id="25622" name="Group 5"/>
            <p:cNvGrpSpPr>
              <a:grpSpLocks/>
            </p:cNvGrpSpPr>
            <p:nvPr/>
          </p:nvGrpSpPr>
          <p:grpSpPr bwMode="auto">
            <a:xfrm>
              <a:off x="3657" y="3891"/>
              <a:ext cx="56" cy="94"/>
              <a:chOff x="3657" y="3891"/>
              <a:chExt cx="56" cy="94"/>
            </a:xfrm>
          </p:grpSpPr>
          <p:grpSp>
            <p:nvGrpSpPr>
              <p:cNvPr id="25866" name="Group 6"/>
              <p:cNvGrpSpPr>
                <a:grpSpLocks/>
              </p:cNvGrpSpPr>
              <p:nvPr/>
            </p:nvGrpSpPr>
            <p:grpSpPr bwMode="auto">
              <a:xfrm>
                <a:off x="3657" y="3959"/>
                <a:ext cx="45" cy="26"/>
                <a:chOff x="3657" y="3959"/>
                <a:chExt cx="45" cy="26"/>
              </a:xfrm>
            </p:grpSpPr>
            <p:sp>
              <p:nvSpPr>
                <p:cNvPr id="145415" name="Freeform 7"/>
                <p:cNvSpPr>
                  <a:spLocks/>
                </p:cNvSpPr>
                <p:nvPr/>
              </p:nvSpPr>
              <p:spPr bwMode="auto">
                <a:xfrm>
                  <a:off x="3674" y="3968"/>
                  <a:ext cx="28" cy="16"/>
                </a:xfrm>
                <a:custGeom>
                  <a:avLst/>
                  <a:gdLst>
                    <a:gd name="T0" fmla="*/ 5 w 28"/>
                    <a:gd name="T1" fmla="*/ 2 h 16"/>
                    <a:gd name="T2" fmla="*/ 4 w 28"/>
                    <a:gd name="T3" fmla="*/ 2 h 16"/>
                    <a:gd name="T4" fmla="*/ 3 w 28"/>
                    <a:gd name="T5" fmla="*/ 2 h 16"/>
                    <a:gd name="T6" fmla="*/ 1 w 28"/>
                    <a:gd name="T7" fmla="*/ 4 h 16"/>
                    <a:gd name="T8" fmla="*/ 0 w 28"/>
                    <a:gd name="T9" fmla="*/ 6 h 16"/>
                    <a:gd name="T10" fmla="*/ 0 w 28"/>
                    <a:gd name="T11" fmla="*/ 8 h 16"/>
                    <a:gd name="T12" fmla="*/ 0 w 28"/>
                    <a:gd name="T13" fmla="*/ 9 h 16"/>
                    <a:gd name="T14" fmla="*/ 1 w 28"/>
                    <a:gd name="T15" fmla="*/ 11 h 16"/>
                    <a:gd name="T16" fmla="*/ 7 w 28"/>
                    <a:gd name="T17" fmla="*/ 14 h 16"/>
                    <a:gd name="T18" fmla="*/ 9 w 28"/>
                    <a:gd name="T19" fmla="*/ 15 h 16"/>
                    <a:gd name="T20" fmla="*/ 12 w 28"/>
                    <a:gd name="T21" fmla="*/ 15 h 16"/>
                    <a:gd name="T22" fmla="*/ 14 w 28"/>
                    <a:gd name="T23" fmla="*/ 15 h 16"/>
                    <a:gd name="T24" fmla="*/ 17 w 28"/>
                    <a:gd name="T25" fmla="*/ 15 h 16"/>
                    <a:gd name="T26" fmla="*/ 20 w 28"/>
                    <a:gd name="T27" fmla="*/ 14 h 16"/>
                    <a:gd name="T28" fmla="*/ 23 w 28"/>
                    <a:gd name="T29" fmla="*/ 13 h 16"/>
                    <a:gd name="T30" fmla="*/ 24 w 28"/>
                    <a:gd name="T31" fmla="*/ 12 h 16"/>
                    <a:gd name="T32" fmla="*/ 25 w 28"/>
                    <a:gd name="T33" fmla="*/ 11 h 16"/>
                    <a:gd name="T34" fmla="*/ 26 w 28"/>
                    <a:gd name="T35" fmla="*/ 9 h 16"/>
                    <a:gd name="T36" fmla="*/ 27 w 28"/>
                    <a:gd name="T37" fmla="*/ 8 h 16"/>
                    <a:gd name="T38" fmla="*/ 27 w 28"/>
                    <a:gd name="T39" fmla="*/ 4 h 16"/>
                    <a:gd name="T40" fmla="*/ 26 w 28"/>
                    <a:gd name="T41" fmla="*/ 0 h 16"/>
                    <a:gd name="T42" fmla="*/ 20 w 28"/>
                    <a:gd name="T43" fmla="*/ 1 h 16"/>
                    <a:gd name="T44" fmla="*/ 20 w 28"/>
                    <a:gd name="T45" fmla="*/ 5 h 16"/>
                    <a:gd name="T46" fmla="*/ 20 w 28"/>
                    <a:gd name="T47" fmla="*/ 8 h 16"/>
                    <a:gd name="T48" fmla="*/ 18 w 28"/>
                    <a:gd name="T49" fmla="*/ 9 h 16"/>
                    <a:gd name="T50" fmla="*/ 16 w 28"/>
                    <a:gd name="T51" fmla="*/ 10 h 16"/>
                    <a:gd name="T52" fmla="*/ 14 w 28"/>
                    <a:gd name="T53" fmla="*/ 10 h 16"/>
                    <a:gd name="T54" fmla="*/ 11 w 28"/>
                    <a:gd name="T55" fmla="*/ 10 h 16"/>
                    <a:gd name="T56" fmla="*/ 10 w 28"/>
                    <a:gd name="T57" fmla="*/ 8 h 16"/>
                    <a:gd name="T58" fmla="*/ 9 w 28"/>
                    <a:gd name="T59" fmla="*/ 3 h 16"/>
                    <a:gd name="T60" fmla="*/ 5 w 28"/>
                    <a:gd name="T61" fmla="*/ 2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8" h="16">
                      <a:moveTo>
                        <a:pt x="5" y="2"/>
                      </a:moveTo>
                      <a:lnTo>
                        <a:pt x="4" y="2"/>
                      </a:lnTo>
                      <a:lnTo>
                        <a:pt x="3" y="2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1" y="11"/>
                      </a:lnTo>
                      <a:lnTo>
                        <a:pt x="7" y="14"/>
                      </a:lnTo>
                      <a:lnTo>
                        <a:pt x="9" y="15"/>
                      </a:lnTo>
                      <a:lnTo>
                        <a:pt x="12" y="15"/>
                      </a:lnTo>
                      <a:lnTo>
                        <a:pt x="14" y="15"/>
                      </a:lnTo>
                      <a:lnTo>
                        <a:pt x="17" y="15"/>
                      </a:lnTo>
                      <a:lnTo>
                        <a:pt x="20" y="14"/>
                      </a:lnTo>
                      <a:lnTo>
                        <a:pt x="23" y="13"/>
                      </a:lnTo>
                      <a:lnTo>
                        <a:pt x="24" y="12"/>
                      </a:lnTo>
                      <a:lnTo>
                        <a:pt x="25" y="11"/>
                      </a:lnTo>
                      <a:lnTo>
                        <a:pt x="26" y="9"/>
                      </a:lnTo>
                      <a:lnTo>
                        <a:pt x="27" y="8"/>
                      </a:lnTo>
                      <a:lnTo>
                        <a:pt x="27" y="4"/>
                      </a:lnTo>
                      <a:lnTo>
                        <a:pt x="26" y="0"/>
                      </a:lnTo>
                      <a:lnTo>
                        <a:pt x="20" y="1"/>
                      </a:lnTo>
                      <a:lnTo>
                        <a:pt x="20" y="5"/>
                      </a:lnTo>
                      <a:lnTo>
                        <a:pt x="20" y="8"/>
                      </a:lnTo>
                      <a:lnTo>
                        <a:pt x="18" y="9"/>
                      </a:lnTo>
                      <a:lnTo>
                        <a:pt x="16" y="10"/>
                      </a:lnTo>
                      <a:lnTo>
                        <a:pt x="14" y="10"/>
                      </a:lnTo>
                      <a:lnTo>
                        <a:pt x="11" y="10"/>
                      </a:lnTo>
                      <a:lnTo>
                        <a:pt x="10" y="8"/>
                      </a:lnTo>
                      <a:lnTo>
                        <a:pt x="9" y="3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416" name="Freeform 8"/>
                <p:cNvSpPr>
                  <a:spLocks/>
                </p:cNvSpPr>
                <p:nvPr/>
              </p:nvSpPr>
              <p:spPr bwMode="auto">
                <a:xfrm>
                  <a:off x="3657" y="3959"/>
                  <a:ext cx="30" cy="26"/>
                </a:xfrm>
                <a:custGeom>
                  <a:avLst/>
                  <a:gdLst>
                    <a:gd name="T0" fmla="*/ 15 w 30"/>
                    <a:gd name="T1" fmla="*/ 0 h 26"/>
                    <a:gd name="T2" fmla="*/ 6 w 30"/>
                    <a:gd name="T3" fmla="*/ 2 h 26"/>
                    <a:gd name="T4" fmla="*/ 2 w 30"/>
                    <a:gd name="T5" fmla="*/ 5 h 26"/>
                    <a:gd name="T6" fmla="*/ 0 w 30"/>
                    <a:gd name="T7" fmla="*/ 7 h 26"/>
                    <a:gd name="T8" fmla="*/ 0 w 30"/>
                    <a:gd name="T9" fmla="*/ 11 h 26"/>
                    <a:gd name="T10" fmla="*/ 0 w 30"/>
                    <a:gd name="T11" fmla="*/ 15 h 26"/>
                    <a:gd name="T12" fmla="*/ 1 w 30"/>
                    <a:gd name="T13" fmla="*/ 18 h 26"/>
                    <a:gd name="T14" fmla="*/ 2 w 30"/>
                    <a:gd name="T15" fmla="*/ 20 h 26"/>
                    <a:gd name="T16" fmla="*/ 4 w 30"/>
                    <a:gd name="T17" fmla="*/ 22 h 26"/>
                    <a:gd name="T18" fmla="*/ 8 w 30"/>
                    <a:gd name="T19" fmla="*/ 24 h 26"/>
                    <a:gd name="T20" fmla="*/ 12 w 30"/>
                    <a:gd name="T21" fmla="*/ 25 h 26"/>
                    <a:gd name="T22" fmla="*/ 16 w 30"/>
                    <a:gd name="T23" fmla="*/ 25 h 26"/>
                    <a:gd name="T24" fmla="*/ 22 w 30"/>
                    <a:gd name="T25" fmla="*/ 24 h 26"/>
                    <a:gd name="T26" fmla="*/ 25 w 30"/>
                    <a:gd name="T27" fmla="*/ 21 h 26"/>
                    <a:gd name="T28" fmla="*/ 29 w 30"/>
                    <a:gd name="T29" fmla="*/ 18 h 26"/>
                    <a:gd name="T30" fmla="*/ 23 w 30"/>
                    <a:gd name="T31" fmla="*/ 15 h 26"/>
                    <a:gd name="T32" fmla="*/ 21 w 30"/>
                    <a:gd name="T33" fmla="*/ 18 h 26"/>
                    <a:gd name="T34" fmla="*/ 17 w 30"/>
                    <a:gd name="T35" fmla="*/ 19 h 26"/>
                    <a:gd name="T36" fmla="*/ 12 w 30"/>
                    <a:gd name="T37" fmla="*/ 20 h 26"/>
                    <a:gd name="T38" fmla="*/ 8 w 30"/>
                    <a:gd name="T39" fmla="*/ 18 h 26"/>
                    <a:gd name="T40" fmla="*/ 7 w 30"/>
                    <a:gd name="T41" fmla="*/ 18 h 26"/>
                    <a:gd name="T42" fmla="*/ 7 w 30"/>
                    <a:gd name="T43" fmla="*/ 16 h 26"/>
                    <a:gd name="T44" fmla="*/ 7 w 30"/>
                    <a:gd name="T45" fmla="*/ 14 h 26"/>
                    <a:gd name="T46" fmla="*/ 9 w 30"/>
                    <a:gd name="T47" fmla="*/ 13 h 26"/>
                    <a:gd name="T48" fmla="*/ 11 w 30"/>
                    <a:gd name="T49" fmla="*/ 11 h 26"/>
                    <a:gd name="T50" fmla="*/ 15 w 30"/>
                    <a:gd name="T51" fmla="*/ 11 h 26"/>
                    <a:gd name="T52" fmla="*/ 15 w 30"/>
                    <a:gd name="T5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" h="26">
                      <a:moveTo>
                        <a:pt x="15" y="0"/>
                      </a:moveTo>
                      <a:lnTo>
                        <a:pt x="6" y="2"/>
                      </a:lnTo>
                      <a:lnTo>
                        <a:pt x="2" y="5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0" y="15"/>
                      </a:lnTo>
                      <a:lnTo>
                        <a:pt x="1" y="18"/>
                      </a:lnTo>
                      <a:lnTo>
                        <a:pt x="2" y="20"/>
                      </a:lnTo>
                      <a:lnTo>
                        <a:pt x="4" y="22"/>
                      </a:lnTo>
                      <a:lnTo>
                        <a:pt x="8" y="24"/>
                      </a:ln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22" y="24"/>
                      </a:lnTo>
                      <a:lnTo>
                        <a:pt x="25" y="21"/>
                      </a:lnTo>
                      <a:lnTo>
                        <a:pt x="29" y="18"/>
                      </a:lnTo>
                      <a:lnTo>
                        <a:pt x="23" y="15"/>
                      </a:lnTo>
                      <a:lnTo>
                        <a:pt x="21" y="18"/>
                      </a:lnTo>
                      <a:lnTo>
                        <a:pt x="17" y="19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7" y="18"/>
                      </a:lnTo>
                      <a:lnTo>
                        <a:pt x="7" y="16"/>
                      </a:lnTo>
                      <a:lnTo>
                        <a:pt x="7" y="14"/>
                      </a:lnTo>
                      <a:lnTo>
                        <a:pt x="9" y="13"/>
                      </a:lnTo>
                      <a:lnTo>
                        <a:pt x="11" y="11"/>
                      </a:lnTo>
                      <a:lnTo>
                        <a:pt x="15" y="11"/>
                      </a:lnTo>
                      <a:lnTo>
                        <a:pt x="15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417" name="Freeform 9"/>
                <p:cNvSpPr>
                  <a:spLocks/>
                </p:cNvSpPr>
                <p:nvPr/>
              </p:nvSpPr>
              <p:spPr bwMode="auto">
                <a:xfrm>
                  <a:off x="3659" y="3970"/>
                  <a:ext cx="29" cy="15"/>
                </a:xfrm>
                <a:custGeom>
                  <a:avLst/>
                  <a:gdLst>
                    <a:gd name="T0" fmla="*/ 0 w 29"/>
                    <a:gd name="T1" fmla="*/ 9 h 15"/>
                    <a:gd name="T2" fmla="*/ 5 w 29"/>
                    <a:gd name="T3" fmla="*/ 9 h 15"/>
                    <a:gd name="T4" fmla="*/ 12 w 29"/>
                    <a:gd name="T5" fmla="*/ 9 h 15"/>
                    <a:gd name="T6" fmla="*/ 17 w 29"/>
                    <a:gd name="T7" fmla="*/ 8 h 15"/>
                    <a:gd name="T8" fmla="*/ 20 w 29"/>
                    <a:gd name="T9" fmla="*/ 7 h 15"/>
                    <a:gd name="T10" fmla="*/ 21 w 29"/>
                    <a:gd name="T11" fmla="*/ 5 h 15"/>
                    <a:gd name="T12" fmla="*/ 21 w 29"/>
                    <a:gd name="T13" fmla="*/ 3 h 15"/>
                    <a:gd name="T14" fmla="*/ 19 w 29"/>
                    <a:gd name="T15" fmla="*/ 0 h 15"/>
                    <a:gd name="T16" fmla="*/ 17 w 29"/>
                    <a:gd name="T17" fmla="*/ 0 h 15"/>
                    <a:gd name="T18" fmla="*/ 25 w 29"/>
                    <a:gd name="T19" fmla="*/ 2 h 15"/>
                    <a:gd name="T20" fmla="*/ 27 w 29"/>
                    <a:gd name="T21" fmla="*/ 4 h 15"/>
                    <a:gd name="T22" fmla="*/ 28 w 29"/>
                    <a:gd name="T23" fmla="*/ 7 h 15"/>
                    <a:gd name="T24" fmla="*/ 28 w 29"/>
                    <a:gd name="T25" fmla="*/ 9 h 15"/>
                    <a:gd name="T26" fmla="*/ 26 w 29"/>
                    <a:gd name="T27" fmla="*/ 12 h 15"/>
                    <a:gd name="T28" fmla="*/ 23 w 29"/>
                    <a:gd name="T29" fmla="*/ 13 h 15"/>
                    <a:gd name="T30" fmla="*/ 18 w 29"/>
                    <a:gd name="T31" fmla="*/ 14 h 15"/>
                    <a:gd name="T32" fmla="*/ 13 w 29"/>
                    <a:gd name="T33" fmla="*/ 14 h 15"/>
                    <a:gd name="T34" fmla="*/ 8 w 29"/>
                    <a:gd name="T35" fmla="*/ 14 h 15"/>
                    <a:gd name="T36" fmla="*/ 3 w 29"/>
                    <a:gd name="T37" fmla="*/ 12 h 15"/>
                    <a:gd name="T38" fmla="*/ 0 w 29"/>
                    <a:gd name="T39" fmla="*/ 9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9" h="15">
                      <a:moveTo>
                        <a:pt x="0" y="9"/>
                      </a:moveTo>
                      <a:lnTo>
                        <a:pt x="5" y="9"/>
                      </a:lnTo>
                      <a:lnTo>
                        <a:pt x="12" y="9"/>
                      </a:lnTo>
                      <a:lnTo>
                        <a:pt x="17" y="8"/>
                      </a:lnTo>
                      <a:lnTo>
                        <a:pt x="20" y="7"/>
                      </a:lnTo>
                      <a:lnTo>
                        <a:pt x="21" y="5"/>
                      </a:lnTo>
                      <a:lnTo>
                        <a:pt x="21" y="3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25" y="2"/>
                      </a:lnTo>
                      <a:lnTo>
                        <a:pt x="27" y="4"/>
                      </a:lnTo>
                      <a:lnTo>
                        <a:pt x="28" y="7"/>
                      </a:lnTo>
                      <a:lnTo>
                        <a:pt x="28" y="9"/>
                      </a:lnTo>
                      <a:lnTo>
                        <a:pt x="26" y="12"/>
                      </a:lnTo>
                      <a:lnTo>
                        <a:pt x="23" y="13"/>
                      </a:lnTo>
                      <a:lnTo>
                        <a:pt x="18" y="14"/>
                      </a:lnTo>
                      <a:lnTo>
                        <a:pt x="13" y="14"/>
                      </a:lnTo>
                      <a:lnTo>
                        <a:pt x="8" y="14"/>
                      </a:lnTo>
                      <a:lnTo>
                        <a:pt x="3" y="12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5867" name="Group 10"/>
              <p:cNvGrpSpPr>
                <a:grpSpLocks/>
              </p:cNvGrpSpPr>
              <p:nvPr/>
            </p:nvGrpSpPr>
            <p:grpSpPr bwMode="auto">
              <a:xfrm>
                <a:off x="3691" y="3891"/>
                <a:ext cx="17" cy="28"/>
                <a:chOff x="3691" y="3891"/>
                <a:chExt cx="17" cy="28"/>
              </a:xfrm>
            </p:grpSpPr>
            <p:sp>
              <p:nvSpPr>
                <p:cNvPr id="145419" name="Freeform 11"/>
                <p:cNvSpPr>
                  <a:spLocks/>
                </p:cNvSpPr>
                <p:nvPr/>
              </p:nvSpPr>
              <p:spPr bwMode="auto">
                <a:xfrm>
                  <a:off x="3694" y="3909"/>
                  <a:ext cx="11" cy="10"/>
                </a:xfrm>
                <a:custGeom>
                  <a:avLst/>
                  <a:gdLst>
                    <a:gd name="T0" fmla="*/ 9 w 10"/>
                    <a:gd name="T1" fmla="*/ 9 h 10"/>
                    <a:gd name="T2" fmla="*/ 9 w 10"/>
                    <a:gd name="T3" fmla="*/ 4 h 10"/>
                    <a:gd name="T4" fmla="*/ 7 w 10"/>
                    <a:gd name="T5" fmla="*/ 3 h 10"/>
                    <a:gd name="T6" fmla="*/ 6 w 10"/>
                    <a:gd name="T7" fmla="*/ 3 h 10"/>
                    <a:gd name="T8" fmla="*/ 5 w 10"/>
                    <a:gd name="T9" fmla="*/ 2 h 10"/>
                    <a:gd name="T10" fmla="*/ 3 w 10"/>
                    <a:gd name="T11" fmla="*/ 1 h 10"/>
                    <a:gd name="T12" fmla="*/ 2 w 10"/>
                    <a:gd name="T13" fmla="*/ 0 h 10"/>
                    <a:gd name="T14" fmla="*/ 1 w 10"/>
                    <a:gd name="T15" fmla="*/ 2 h 10"/>
                    <a:gd name="T16" fmla="*/ 0 w 10"/>
                    <a:gd name="T17" fmla="*/ 3 h 10"/>
                    <a:gd name="T18" fmla="*/ 0 w 10"/>
                    <a:gd name="T19" fmla="*/ 4 h 10"/>
                    <a:gd name="T20" fmla="*/ 0 w 10"/>
                    <a:gd name="T21" fmla="*/ 5 h 10"/>
                    <a:gd name="T22" fmla="*/ 1 w 10"/>
                    <a:gd name="T23" fmla="*/ 6 h 10"/>
                    <a:gd name="T24" fmla="*/ 2 w 10"/>
                    <a:gd name="T25" fmla="*/ 7 h 10"/>
                    <a:gd name="T26" fmla="*/ 5 w 10"/>
                    <a:gd name="T27" fmla="*/ 8 h 10"/>
                    <a:gd name="T28" fmla="*/ 6 w 10"/>
                    <a:gd name="T29" fmla="*/ 8 h 10"/>
                    <a:gd name="T30" fmla="*/ 9 w 10"/>
                    <a:gd name="T31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0">
                      <a:moveTo>
                        <a:pt x="9" y="9"/>
                      </a:move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2"/>
                      </a:lnTo>
                      <a:lnTo>
                        <a:pt x="3" y="1"/>
                      </a:lnTo>
                      <a:lnTo>
                        <a:pt x="2" y="0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9" y="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420" name="Freeform 12"/>
                <p:cNvSpPr>
                  <a:spLocks/>
                </p:cNvSpPr>
                <p:nvPr/>
              </p:nvSpPr>
              <p:spPr bwMode="auto">
                <a:xfrm>
                  <a:off x="3691" y="3891"/>
                  <a:ext cx="17" cy="28"/>
                </a:xfrm>
                <a:custGeom>
                  <a:avLst/>
                  <a:gdLst>
                    <a:gd name="T0" fmla="*/ 13 w 17"/>
                    <a:gd name="T1" fmla="*/ 27 h 28"/>
                    <a:gd name="T2" fmla="*/ 10 w 17"/>
                    <a:gd name="T3" fmla="*/ 26 h 28"/>
                    <a:gd name="T4" fmla="*/ 7 w 17"/>
                    <a:gd name="T5" fmla="*/ 25 h 28"/>
                    <a:gd name="T6" fmla="*/ 4 w 17"/>
                    <a:gd name="T7" fmla="*/ 24 h 28"/>
                    <a:gd name="T8" fmla="*/ 2 w 17"/>
                    <a:gd name="T9" fmla="*/ 23 h 28"/>
                    <a:gd name="T10" fmla="*/ 1 w 17"/>
                    <a:gd name="T11" fmla="*/ 21 h 28"/>
                    <a:gd name="T12" fmla="*/ 0 w 17"/>
                    <a:gd name="T13" fmla="*/ 20 h 28"/>
                    <a:gd name="T14" fmla="*/ 0 w 17"/>
                    <a:gd name="T15" fmla="*/ 15 h 28"/>
                    <a:gd name="T16" fmla="*/ 0 w 17"/>
                    <a:gd name="T17" fmla="*/ 11 h 28"/>
                    <a:gd name="T18" fmla="*/ 0 w 17"/>
                    <a:gd name="T19" fmla="*/ 9 h 28"/>
                    <a:gd name="T20" fmla="*/ 1 w 17"/>
                    <a:gd name="T21" fmla="*/ 8 h 28"/>
                    <a:gd name="T22" fmla="*/ 2 w 17"/>
                    <a:gd name="T23" fmla="*/ 7 h 28"/>
                    <a:gd name="T24" fmla="*/ 4 w 17"/>
                    <a:gd name="T25" fmla="*/ 5 h 28"/>
                    <a:gd name="T26" fmla="*/ 6 w 17"/>
                    <a:gd name="T27" fmla="*/ 4 h 28"/>
                    <a:gd name="T28" fmla="*/ 8 w 17"/>
                    <a:gd name="T29" fmla="*/ 3 h 28"/>
                    <a:gd name="T30" fmla="*/ 11 w 17"/>
                    <a:gd name="T31" fmla="*/ 1 h 28"/>
                    <a:gd name="T32" fmla="*/ 14 w 17"/>
                    <a:gd name="T33" fmla="*/ 0 h 28"/>
                    <a:gd name="T34" fmla="*/ 16 w 17"/>
                    <a:gd name="T35" fmla="*/ 0 h 28"/>
                    <a:gd name="T36" fmla="*/ 16 w 17"/>
                    <a:gd name="T37" fmla="*/ 10 h 28"/>
                    <a:gd name="T38" fmla="*/ 13 w 17"/>
                    <a:gd name="T39" fmla="*/ 11 h 28"/>
                    <a:gd name="T40" fmla="*/ 10 w 17"/>
                    <a:gd name="T41" fmla="*/ 12 h 28"/>
                    <a:gd name="T42" fmla="*/ 8 w 17"/>
                    <a:gd name="T43" fmla="*/ 12 h 28"/>
                    <a:gd name="T44" fmla="*/ 7 w 17"/>
                    <a:gd name="T45" fmla="*/ 13 h 28"/>
                    <a:gd name="T46" fmla="*/ 5 w 17"/>
                    <a:gd name="T47" fmla="*/ 15 h 28"/>
                    <a:gd name="T48" fmla="*/ 4 w 17"/>
                    <a:gd name="T49" fmla="*/ 16 h 28"/>
                    <a:gd name="T50" fmla="*/ 3 w 17"/>
                    <a:gd name="T51" fmla="*/ 18 h 28"/>
                    <a:gd name="T52" fmla="*/ 3 w 17"/>
                    <a:gd name="T53" fmla="*/ 20 h 28"/>
                    <a:gd name="T54" fmla="*/ 3 w 17"/>
                    <a:gd name="T55" fmla="*/ 22 h 28"/>
                    <a:gd name="T56" fmla="*/ 4 w 17"/>
                    <a:gd name="T57" fmla="*/ 23 h 28"/>
                    <a:gd name="T58" fmla="*/ 7 w 17"/>
                    <a:gd name="T59" fmla="*/ 25 h 28"/>
                    <a:gd name="T60" fmla="*/ 10 w 17"/>
                    <a:gd name="T61" fmla="*/ 26 h 28"/>
                    <a:gd name="T62" fmla="*/ 13 w 17"/>
                    <a:gd name="T63" fmla="*/ 27 h 28"/>
                    <a:gd name="T64" fmla="*/ 13 w 17"/>
                    <a:gd name="T65" fmla="*/ 27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" h="28">
                      <a:moveTo>
                        <a:pt x="13" y="27"/>
                      </a:moveTo>
                      <a:lnTo>
                        <a:pt x="10" y="26"/>
                      </a:lnTo>
                      <a:lnTo>
                        <a:pt x="7" y="25"/>
                      </a:lnTo>
                      <a:lnTo>
                        <a:pt x="4" y="24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20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0" y="9"/>
                      </a:lnTo>
                      <a:lnTo>
                        <a:pt x="1" y="8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6" y="4"/>
                      </a:lnTo>
                      <a:lnTo>
                        <a:pt x="8" y="3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10"/>
                      </a:lnTo>
                      <a:lnTo>
                        <a:pt x="13" y="11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7" y="13"/>
                      </a:lnTo>
                      <a:lnTo>
                        <a:pt x="5" y="15"/>
                      </a:lnTo>
                      <a:lnTo>
                        <a:pt x="4" y="16"/>
                      </a:lnTo>
                      <a:lnTo>
                        <a:pt x="3" y="18"/>
                      </a:lnTo>
                      <a:lnTo>
                        <a:pt x="3" y="20"/>
                      </a:lnTo>
                      <a:lnTo>
                        <a:pt x="3" y="22"/>
                      </a:lnTo>
                      <a:lnTo>
                        <a:pt x="4" y="23"/>
                      </a:lnTo>
                      <a:lnTo>
                        <a:pt x="7" y="25"/>
                      </a:lnTo>
                      <a:lnTo>
                        <a:pt x="10" y="26"/>
                      </a:lnTo>
                      <a:lnTo>
                        <a:pt x="13" y="27"/>
                      </a:lnTo>
                      <a:lnTo>
                        <a:pt x="13" y="27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5868" name="Group 13"/>
              <p:cNvGrpSpPr>
                <a:grpSpLocks/>
              </p:cNvGrpSpPr>
              <p:nvPr/>
            </p:nvGrpSpPr>
            <p:grpSpPr bwMode="auto">
              <a:xfrm>
                <a:off x="3689" y="3911"/>
                <a:ext cx="17" cy="27"/>
                <a:chOff x="3689" y="3911"/>
                <a:chExt cx="17" cy="27"/>
              </a:xfrm>
            </p:grpSpPr>
            <p:sp>
              <p:nvSpPr>
                <p:cNvPr id="145422" name="Freeform 14"/>
                <p:cNvSpPr>
                  <a:spLocks/>
                </p:cNvSpPr>
                <p:nvPr/>
              </p:nvSpPr>
              <p:spPr bwMode="auto">
                <a:xfrm>
                  <a:off x="3692" y="3928"/>
                  <a:ext cx="11" cy="11"/>
                </a:xfrm>
                <a:custGeom>
                  <a:avLst/>
                  <a:gdLst>
                    <a:gd name="T0" fmla="*/ 9 w 10"/>
                    <a:gd name="T1" fmla="*/ 10 h 11"/>
                    <a:gd name="T2" fmla="*/ 9 w 10"/>
                    <a:gd name="T3" fmla="*/ 4 h 11"/>
                    <a:gd name="T4" fmla="*/ 7 w 10"/>
                    <a:gd name="T5" fmla="*/ 3 h 11"/>
                    <a:gd name="T6" fmla="*/ 6 w 10"/>
                    <a:gd name="T7" fmla="*/ 3 h 11"/>
                    <a:gd name="T8" fmla="*/ 4 w 10"/>
                    <a:gd name="T9" fmla="*/ 2 h 11"/>
                    <a:gd name="T10" fmla="*/ 4 w 10"/>
                    <a:gd name="T11" fmla="*/ 1 h 11"/>
                    <a:gd name="T12" fmla="*/ 2 w 10"/>
                    <a:gd name="T13" fmla="*/ 0 h 11"/>
                    <a:gd name="T14" fmla="*/ 0 w 10"/>
                    <a:gd name="T15" fmla="*/ 2 h 11"/>
                    <a:gd name="T16" fmla="*/ 0 w 10"/>
                    <a:gd name="T17" fmla="*/ 3 h 11"/>
                    <a:gd name="T18" fmla="*/ 0 w 10"/>
                    <a:gd name="T19" fmla="*/ 4 h 11"/>
                    <a:gd name="T20" fmla="*/ 0 w 10"/>
                    <a:gd name="T21" fmla="*/ 5 h 11"/>
                    <a:gd name="T22" fmla="*/ 1 w 10"/>
                    <a:gd name="T23" fmla="*/ 7 h 11"/>
                    <a:gd name="T24" fmla="*/ 2 w 10"/>
                    <a:gd name="T25" fmla="*/ 7 h 11"/>
                    <a:gd name="T26" fmla="*/ 4 w 10"/>
                    <a:gd name="T27" fmla="*/ 9 h 11"/>
                    <a:gd name="T28" fmla="*/ 6 w 10"/>
                    <a:gd name="T29" fmla="*/ 9 h 11"/>
                    <a:gd name="T30" fmla="*/ 9 w 10"/>
                    <a:gd name="T31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1">
                      <a:moveTo>
                        <a:pt x="9" y="10"/>
                      </a:move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4" y="2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2" y="7"/>
                      </a:lnTo>
                      <a:lnTo>
                        <a:pt x="4" y="9"/>
                      </a:lnTo>
                      <a:lnTo>
                        <a:pt x="6" y="9"/>
                      </a:lnTo>
                      <a:lnTo>
                        <a:pt x="9" y="1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423" name="Freeform 15"/>
                <p:cNvSpPr>
                  <a:spLocks/>
                </p:cNvSpPr>
                <p:nvPr/>
              </p:nvSpPr>
              <p:spPr bwMode="auto">
                <a:xfrm>
                  <a:off x="3689" y="3912"/>
                  <a:ext cx="17" cy="27"/>
                </a:xfrm>
                <a:custGeom>
                  <a:avLst/>
                  <a:gdLst>
                    <a:gd name="T0" fmla="*/ 13 w 17"/>
                    <a:gd name="T1" fmla="*/ 26 h 27"/>
                    <a:gd name="T2" fmla="*/ 10 w 17"/>
                    <a:gd name="T3" fmla="*/ 26 h 27"/>
                    <a:gd name="T4" fmla="*/ 7 w 17"/>
                    <a:gd name="T5" fmla="*/ 25 h 27"/>
                    <a:gd name="T6" fmla="*/ 4 w 17"/>
                    <a:gd name="T7" fmla="*/ 23 h 27"/>
                    <a:gd name="T8" fmla="*/ 2 w 17"/>
                    <a:gd name="T9" fmla="*/ 22 h 27"/>
                    <a:gd name="T10" fmla="*/ 1 w 17"/>
                    <a:gd name="T11" fmla="*/ 20 h 27"/>
                    <a:gd name="T12" fmla="*/ 0 w 17"/>
                    <a:gd name="T13" fmla="*/ 19 h 27"/>
                    <a:gd name="T14" fmla="*/ 0 w 17"/>
                    <a:gd name="T15" fmla="*/ 15 h 27"/>
                    <a:gd name="T16" fmla="*/ 0 w 17"/>
                    <a:gd name="T17" fmla="*/ 10 h 27"/>
                    <a:gd name="T18" fmla="*/ 0 w 17"/>
                    <a:gd name="T19" fmla="*/ 9 h 27"/>
                    <a:gd name="T20" fmla="*/ 1 w 17"/>
                    <a:gd name="T21" fmla="*/ 8 h 27"/>
                    <a:gd name="T22" fmla="*/ 2 w 17"/>
                    <a:gd name="T23" fmla="*/ 6 h 27"/>
                    <a:gd name="T24" fmla="*/ 4 w 17"/>
                    <a:gd name="T25" fmla="*/ 5 h 27"/>
                    <a:gd name="T26" fmla="*/ 5 w 17"/>
                    <a:gd name="T27" fmla="*/ 3 h 27"/>
                    <a:gd name="T28" fmla="*/ 8 w 17"/>
                    <a:gd name="T29" fmla="*/ 2 h 27"/>
                    <a:gd name="T30" fmla="*/ 11 w 17"/>
                    <a:gd name="T31" fmla="*/ 1 h 27"/>
                    <a:gd name="T32" fmla="*/ 14 w 17"/>
                    <a:gd name="T33" fmla="*/ 0 h 27"/>
                    <a:gd name="T34" fmla="*/ 16 w 17"/>
                    <a:gd name="T35" fmla="*/ 0 h 27"/>
                    <a:gd name="T36" fmla="*/ 16 w 17"/>
                    <a:gd name="T37" fmla="*/ 9 h 27"/>
                    <a:gd name="T38" fmla="*/ 13 w 17"/>
                    <a:gd name="T39" fmla="*/ 10 h 27"/>
                    <a:gd name="T40" fmla="*/ 10 w 17"/>
                    <a:gd name="T41" fmla="*/ 11 h 27"/>
                    <a:gd name="T42" fmla="*/ 9 w 17"/>
                    <a:gd name="T43" fmla="*/ 12 h 27"/>
                    <a:gd name="T44" fmla="*/ 7 w 17"/>
                    <a:gd name="T45" fmla="*/ 13 h 27"/>
                    <a:gd name="T46" fmla="*/ 5 w 17"/>
                    <a:gd name="T47" fmla="*/ 14 h 27"/>
                    <a:gd name="T48" fmla="*/ 4 w 17"/>
                    <a:gd name="T49" fmla="*/ 16 h 27"/>
                    <a:gd name="T50" fmla="*/ 3 w 17"/>
                    <a:gd name="T51" fmla="*/ 17 h 27"/>
                    <a:gd name="T52" fmla="*/ 2 w 17"/>
                    <a:gd name="T53" fmla="*/ 19 h 27"/>
                    <a:gd name="T54" fmla="*/ 3 w 17"/>
                    <a:gd name="T55" fmla="*/ 21 h 27"/>
                    <a:gd name="T56" fmla="*/ 4 w 17"/>
                    <a:gd name="T57" fmla="*/ 22 h 27"/>
                    <a:gd name="T58" fmla="*/ 7 w 17"/>
                    <a:gd name="T59" fmla="*/ 24 h 27"/>
                    <a:gd name="T60" fmla="*/ 10 w 17"/>
                    <a:gd name="T61" fmla="*/ 25 h 27"/>
                    <a:gd name="T62" fmla="*/ 13 w 17"/>
                    <a:gd name="T63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7" h="27">
                      <a:moveTo>
                        <a:pt x="13" y="26"/>
                      </a:moveTo>
                      <a:lnTo>
                        <a:pt x="10" y="26"/>
                      </a:lnTo>
                      <a:lnTo>
                        <a:pt x="7" y="25"/>
                      </a:lnTo>
                      <a:lnTo>
                        <a:pt x="4" y="23"/>
                      </a:lnTo>
                      <a:lnTo>
                        <a:pt x="2" y="22"/>
                      </a:lnTo>
                      <a:lnTo>
                        <a:pt x="1" y="20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10" y="11"/>
                      </a:lnTo>
                      <a:lnTo>
                        <a:pt x="9" y="12"/>
                      </a:lnTo>
                      <a:lnTo>
                        <a:pt x="7" y="13"/>
                      </a:lnTo>
                      <a:lnTo>
                        <a:pt x="5" y="14"/>
                      </a:ln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9"/>
                      </a:lnTo>
                      <a:lnTo>
                        <a:pt x="3" y="21"/>
                      </a:lnTo>
                      <a:lnTo>
                        <a:pt x="4" y="22"/>
                      </a:lnTo>
                      <a:lnTo>
                        <a:pt x="7" y="24"/>
                      </a:lnTo>
                      <a:lnTo>
                        <a:pt x="10" y="25"/>
                      </a:lnTo>
                      <a:lnTo>
                        <a:pt x="13" y="26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5869" name="Group 16"/>
              <p:cNvGrpSpPr>
                <a:grpSpLocks/>
              </p:cNvGrpSpPr>
              <p:nvPr/>
            </p:nvGrpSpPr>
            <p:grpSpPr bwMode="auto">
              <a:xfrm>
                <a:off x="3696" y="3949"/>
                <a:ext cx="17" cy="28"/>
                <a:chOff x="3696" y="3949"/>
                <a:chExt cx="17" cy="28"/>
              </a:xfrm>
            </p:grpSpPr>
            <p:sp>
              <p:nvSpPr>
                <p:cNvPr id="145425" name="Freeform 17"/>
                <p:cNvSpPr>
                  <a:spLocks/>
                </p:cNvSpPr>
                <p:nvPr/>
              </p:nvSpPr>
              <p:spPr bwMode="auto">
                <a:xfrm>
                  <a:off x="3700" y="3950"/>
                  <a:ext cx="11" cy="10"/>
                </a:xfrm>
                <a:custGeom>
                  <a:avLst/>
                  <a:gdLst>
                    <a:gd name="T0" fmla="*/ 0 w 10"/>
                    <a:gd name="T1" fmla="*/ 0 h 10"/>
                    <a:gd name="T2" fmla="*/ 0 w 10"/>
                    <a:gd name="T3" fmla="*/ 5 h 10"/>
                    <a:gd name="T4" fmla="*/ 2 w 10"/>
                    <a:gd name="T5" fmla="*/ 6 h 10"/>
                    <a:gd name="T6" fmla="*/ 3 w 10"/>
                    <a:gd name="T7" fmla="*/ 6 h 10"/>
                    <a:gd name="T8" fmla="*/ 5 w 10"/>
                    <a:gd name="T9" fmla="*/ 7 h 10"/>
                    <a:gd name="T10" fmla="*/ 5 w 10"/>
                    <a:gd name="T11" fmla="*/ 8 h 10"/>
                    <a:gd name="T12" fmla="*/ 7 w 10"/>
                    <a:gd name="T13" fmla="*/ 9 h 10"/>
                    <a:gd name="T14" fmla="*/ 9 w 10"/>
                    <a:gd name="T15" fmla="*/ 7 h 10"/>
                    <a:gd name="T16" fmla="*/ 9 w 10"/>
                    <a:gd name="T17" fmla="*/ 6 h 10"/>
                    <a:gd name="T18" fmla="*/ 9 w 10"/>
                    <a:gd name="T19" fmla="*/ 5 h 10"/>
                    <a:gd name="T20" fmla="*/ 9 w 10"/>
                    <a:gd name="T21" fmla="*/ 4 h 10"/>
                    <a:gd name="T22" fmla="*/ 8 w 10"/>
                    <a:gd name="T23" fmla="*/ 3 h 10"/>
                    <a:gd name="T24" fmla="*/ 7 w 10"/>
                    <a:gd name="T25" fmla="*/ 2 h 10"/>
                    <a:gd name="T26" fmla="*/ 5 w 10"/>
                    <a:gd name="T27" fmla="*/ 1 h 10"/>
                    <a:gd name="T28" fmla="*/ 3 w 10"/>
                    <a:gd name="T29" fmla="*/ 1 h 10"/>
                    <a:gd name="T30" fmla="*/ 0 w 10"/>
                    <a:gd name="T31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0">
                      <a:moveTo>
                        <a:pt x="0" y="0"/>
                      </a:moveTo>
                      <a:lnTo>
                        <a:pt x="0" y="5"/>
                      </a:lnTo>
                      <a:lnTo>
                        <a:pt x="2" y="6"/>
                      </a:lnTo>
                      <a:lnTo>
                        <a:pt x="3" y="6"/>
                      </a:lnTo>
                      <a:lnTo>
                        <a:pt x="5" y="7"/>
                      </a:lnTo>
                      <a:lnTo>
                        <a:pt x="5" y="8"/>
                      </a:lnTo>
                      <a:lnTo>
                        <a:pt x="7" y="9"/>
                      </a:lnTo>
                      <a:lnTo>
                        <a:pt x="9" y="7"/>
                      </a:lnTo>
                      <a:lnTo>
                        <a:pt x="9" y="6"/>
                      </a:lnTo>
                      <a:lnTo>
                        <a:pt x="9" y="5"/>
                      </a:lnTo>
                      <a:lnTo>
                        <a:pt x="9" y="4"/>
                      </a:lnTo>
                      <a:lnTo>
                        <a:pt x="8" y="3"/>
                      </a:lnTo>
                      <a:lnTo>
                        <a:pt x="7" y="2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426" name="Freeform 18"/>
                <p:cNvSpPr>
                  <a:spLocks/>
                </p:cNvSpPr>
                <p:nvPr/>
              </p:nvSpPr>
              <p:spPr bwMode="auto">
                <a:xfrm>
                  <a:off x="3696" y="3949"/>
                  <a:ext cx="17" cy="28"/>
                </a:xfrm>
                <a:custGeom>
                  <a:avLst/>
                  <a:gdLst>
                    <a:gd name="T0" fmla="*/ 3 w 17"/>
                    <a:gd name="T1" fmla="*/ 0 h 28"/>
                    <a:gd name="T2" fmla="*/ 6 w 17"/>
                    <a:gd name="T3" fmla="*/ 1 h 28"/>
                    <a:gd name="T4" fmla="*/ 9 w 17"/>
                    <a:gd name="T5" fmla="*/ 2 h 28"/>
                    <a:gd name="T6" fmla="*/ 12 w 17"/>
                    <a:gd name="T7" fmla="*/ 3 h 28"/>
                    <a:gd name="T8" fmla="*/ 14 w 17"/>
                    <a:gd name="T9" fmla="*/ 4 h 28"/>
                    <a:gd name="T10" fmla="*/ 15 w 17"/>
                    <a:gd name="T11" fmla="*/ 6 h 28"/>
                    <a:gd name="T12" fmla="*/ 16 w 17"/>
                    <a:gd name="T13" fmla="*/ 7 h 28"/>
                    <a:gd name="T14" fmla="*/ 16 w 17"/>
                    <a:gd name="T15" fmla="*/ 12 h 28"/>
                    <a:gd name="T16" fmla="*/ 16 w 17"/>
                    <a:gd name="T17" fmla="*/ 16 h 28"/>
                    <a:gd name="T18" fmla="*/ 16 w 17"/>
                    <a:gd name="T19" fmla="*/ 18 h 28"/>
                    <a:gd name="T20" fmla="*/ 15 w 17"/>
                    <a:gd name="T21" fmla="*/ 19 h 28"/>
                    <a:gd name="T22" fmla="*/ 14 w 17"/>
                    <a:gd name="T23" fmla="*/ 20 h 28"/>
                    <a:gd name="T24" fmla="*/ 12 w 17"/>
                    <a:gd name="T25" fmla="*/ 22 h 28"/>
                    <a:gd name="T26" fmla="*/ 11 w 17"/>
                    <a:gd name="T27" fmla="*/ 23 h 28"/>
                    <a:gd name="T28" fmla="*/ 8 w 17"/>
                    <a:gd name="T29" fmla="*/ 24 h 28"/>
                    <a:gd name="T30" fmla="*/ 5 w 17"/>
                    <a:gd name="T31" fmla="*/ 26 h 28"/>
                    <a:gd name="T32" fmla="*/ 2 w 17"/>
                    <a:gd name="T33" fmla="*/ 27 h 28"/>
                    <a:gd name="T34" fmla="*/ 0 w 17"/>
                    <a:gd name="T35" fmla="*/ 27 h 28"/>
                    <a:gd name="T36" fmla="*/ 0 w 17"/>
                    <a:gd name="T37" fmla="*/ 17 h 28"/>
                    <a:gd name="T38" fmla="*/ 3 w 17"/>
                    <a:gd name="T39" fmla="*/ 16 h 28"/>
                    <a:gd name="T40" fmla="*/ 6 w 17"/>
                    <a:gd name="T41" fmla="*/ 15 h 28"/>
                    <a:gd name="T42" fmla="*/ 7 w 17"/>
                    <a:gd name="T43" fmla="*/ 15 h 28"/>
                    <a:gd name="T44" fmla="*/ 9 w 17"/>
                    <a:gd name="T45" fmla="*/ 14 h 28"/>
                    <a:gd name="T46" fmla="*/ 11 w 17"/>
                    <a:gd name="T47" fmla="*/ 12 h 28"/>
                    <a:gd name="T48" fmla="*/ 12 w 17"/>
                    <a:gd name="T49" fmla="*/ 11 h 28"/>
                    <a:gd name="T50" fmla="*/ 13 w 17"/>
                    <a:gd name="T51" fmla="*/ 9 h 28"/>
                    <a:gd name="T52" fmla="*/ 14 w 17"/>
                    <a:gd name="T53" fmla="*/ 7 h 28"/>
                    <a:gd name="T54" fmla="*/ 13 w 17"/>
                    <a:gd name="T55" fmla="*/ 5 h 28"/>
                    <a:gd name="T56" fmla="*/ 12 w 17"/>
                    <a:gd name="T57" fmla="*/ 4 h 28"/>
                    <a:gd name="T58" fmla="*/ 9 w 17"/>
                    <a:gd name="T59" fmla="*/ 2 h 28"/>
                    <a:gd name="T60" fmla="*/ 6 w 17"/>
                    <a:gd name="T61" fmla="*/ 1 h 28"/>
                    <a:gd name="T62" fmla="*/ 3 w 17"/>
                    <a:gd name="T63" fmla="*/ 0 h 28"/>
                    <a:gd name="T64" fmla="*/ 3 w 17"/>
                    <a:gd name="T65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" h="28">
                      <a:moveTo>
                        <a:pt x="3" y="0"/>
                      </a:moveTo>
                      <a:lnTo>
                        <a:pt x="6" y="1"/>
                      </a:lnTo>
                      <a:lnTo>
                        <a:pt x="9" y="2"/>
                      </a:lnTo>
                      <a:lnTo>
                        <a:pt x="12" y="3"/>
                      </a:lnTo>
                      <a:lnTo>
                        <a:pt x="14" y="4"/>
                      </a:lnTo>
                      <a:lnTo>
                        <a:pt x="15" y="6"/>
                      </a:lnTo>
                      <a:lnTo>
                        <a:pt x="16" y="7"/>
                      </a:lnTo>
                      <a:lnTo>
                        <a:pt x="16" y="12"/>
                      </a:lnTo>
                      <a:lnTo>
                        <a:pt x="16" y="16"/>
                      </a:lnTo>
                      <a:lnTo>
                        <a:pt x="16" y="18"/>
                      </a:lnTo>
                      <a:lnTo>
                        <a:pt x="15" y="19"/>
                      </a:lnTo>
                      <a:lnTo>
                        <a:pt x="14" y="20"/>
                      </a:lnTo>
                      <a:lnTo>
                        <a:pt x="12" y="22"/>
                      </a:lnTo>
                      <a:lnTo>
                        <a:pt x="11" y="23"/>
                      </a:lnTo>
                      <a:lnTo>
                        <a:pt x="8" y="24"/>
                      </a:lnTo>
                      <a:lnTo>
                        <a:pt x="5" y="26"/>
                      </a:lnTo>
                      <a:lnTo>
                        <a:pt x="2" y="27"/>
                      </a:lnTo>
                      <a:lnTo>
                        <a:pt x="0" y="27"/>
                      </a:lnTo>
                      <a:lnTo>
                        <a:pt x="0" y="17"/>
                      </a:lnTo>
                      <a:lnTo>
                        <a:pt x="3" y="16"/>
                      </a:lnTo>
                      <a:lnTo>
                        <a:pt x="6" y="15"/>
                      </a:lnTo>
                      <a:lnTo>
                        <a:pt x="7" y="15"/>
                      </a:lnTo>
                      <a:lnTo>
                        <a:pt x="9" y="14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9"/>
                      </a:lnTo>
                      <a:lnTo>
                        <a:pt x="14" y="7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9" y="2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5870" name="Group 19"/>
              <p:cNvGrpSpPr>
                <a:grpSpLocks/>
              </p:cNvGrpSpPr>
              <p:nvPr/>
            </p:nvGrpSpPr>
            <p:grpSpPr bwMode="auto">
              <a:xfrm>
                <a:off x="3689" y="3929"/>
                <a:ext cx="17" cy="27"/>
                <a:chOff x="3689" y="3929"/>
                <a:chExt cx="17" cy="27"/>
              </a:xfrm>
            </p:grpSpPr>
            <p:sp>
              <p:nvSpPr>
                <p:cNvPr id="145428" name="Freeform 20"/>
                <p:cNvSpPr>
                  <a:spLocks/>
                </p:cNvSpPr>
                <p:nvPr/>
              </p:nvSpPr>
              <p:spPr bwMode="auto">
                <a:xfrm>
                  <a:off x="3692" y="3946"/>
                  <a:ext cx="11" cy="10"/>
                </a:xfrm>
                <a:custGeom>
                  <a:avLst/>
                  <a:gdLst>
                    <a:gd name="T0" fmla="*/ 9 w 10"/>
                    <a:gd name="T1" fmla="*/ 9 h 10"/>
                    <a:gd name="T2" fmla="*/ 9 w 10"/>
                    <a:gd name="T3" fmla="*/ 4 h 10"/>
                    <a:gd name="T4" fmla="*/ 7 w 10"/>
                    <a:gd name="T5" fmla="*/ 3 h 10"/>
                    <a:gd name="T6" fmla="*/ 6 w 10"/>
                    <a:gd name="T7" fmla="*/ 3 h 10"/>
                    <a:gd name="T8" fmla="*/ 5 w 10"/>
                    <a:gd name="T9" fmla="*/ 2 h 10"/>
                    <a:gd name="T10" fmla="*/ 3 w 10"/>
                    <a:gd name="T11" fmla="*/ 1 h 10"/>
                    <a:gd name="T12" fmla="*/ 2 w 10"/>
                    <a:gd name="T13" fmla="*/ 0 h 10"/>
                    <a:gd name="T14" fmla="*/ 1 w 10"/>
                    <a:gd name="T15" fmla="*/ 2 h 10"/>
                    <a:gd name="T16" fmla="*/ 0 w 10"/>
                    <a:gd name="T17" fmla="*/ 3 h 10"/>
                    <a:gd name="T18" fmla="*/ 0 w 10"/>
                    <a:gd name="T19" fmla="*/ 4 h 10"/>
                    <a:gd name="T20" fmla="*/ 0 w 10"/>
                    <a:gd name="T21" fmla="*/ 5 h 10"/>
                    <a:gd name="T22" fmla="*/ 1 w 10"/>
                    <a:gd name="T23" fmla="*/ 6 h 10"/>
                    <a:gd name="T24" fmla="*/ 2 w 10"/>
                    <a:gd name="T25" fmla="*/ 7 h 10"/>
                    <a:gd name="T26" fmla="*/ 5 w 10"/>
                    <a:gd name="T27" fmla="*/ 8 h 10"/>
                    <a:gd name="T28" fmla="*/ 6 w 10"/>
                    <a:gd name="T29" fmla="*/ 8 h 10"/>
                    <a:gd name="T30" fmla="*/ 9 w 10"/>
                    <a:gd name="T31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0">
                      <a:moveTo>
                        <a:pt x="9" y="9"/>
                      </a:move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2"/>
                      </a:lnTo>
                      <a:lnTo>
                        <a:pt x="3" y="1"/>
                      </a:lnTo>
                      <a:lnTo>
                        <a:pt x="2" y="0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9" y="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429" name="Freeform 21"/>
                <p:cNvSpPr>
                  <a:spLocks/>
                </p:cNvSpPr>
                <p:nvPr/>
              </p:nvSpPr>
              <p:spPr bwMode="auto">
                <a:xfrm>
                  <a:off x="3689" y="3929"/>
                  <a:ext cx="17" cy="27"/>
                </a:xfrm>
                <a:custGeom>
                  <a:avLst/>
                  <a:gdLst>
                    <a:gd name="T0" fmla="*/ 13 w 17"/>
                    <a:gd name="T1" fmla="*/ 26 h 27"/>
                    <a:gd name="T2" fmla="*/ 10 w 17"/>
                    <a:gd name="T3" fmla="*/ 26 h 27"/>
                    <a:gd name="T4" fmla="*/ 7 w 17"/>
                    <a:gd name="T5" fmla="*/ 25 h 27"/>
                    <a:gd name="T6" fmla="*/ 4 w 17"/>
                    <a:gd name="T7" fmla="*/ 23 h 27"/>
                    <a:gd name="T8" fmla="*/ 2 w 17"/>
                    <a:gd name="T9" fmla="*/ 22 h 27"/>
                    <a:gd name="T10" fmla="*/ 1 w 17"/>
                    <a:gd name="T11" fmla="*/ 20 h 27"/>
                    <a:gd name="T12" fmla="*/ 0 w 17"/>
                    <a:gd name="T13" fmla="*/ 19 h 27"/>
                    <a:gd name="T14" fmla="*/ 0 w 17"/>
                    <a:gd name="T15" fmla="*/ 15 h 27"/>
                    <a:gd name="T16" fmla="*/ 0 w 17"/>
                    <a:gd name="T17" fmla="*/ 10 h 27"/>
                    <a:gd name="T18" fmla="*/ 0 w 17"/>
                    <a:gd name="T19" fmla="*/ 9 h 27"/>
                    <a:gd name="T20" fmla="*/ 1 w 17"/>
                    <a:gd name="T21" fmla="*/ 8 h 27"/>
                    <a:gd name="T22" fmla="*/ 2 w 17"/>
                    <a:gd name="T23" fmla="*/ 6 h 27"/>
                    <a:gd name="T24" fmla="*/ 4 w 17"/>
                    <a:gd name="T25" fmla="*/ 5 h 27"/>
                    <a:gd name="T26" fmla="*/ 6 w 17"/>
                    <a:gd name="T27" fmla="*/ 3 h 27"/>
                    <a:gd name="T28" fmla="*/ 8 w 17"/>
                    <a:gd name="T29" fmla="*/ 2 h 27"/>
                    <a:gd name="T30" fmla="*/ 11 w 17"/>
                    <a:gd name="T31" fmla="*/ 1 h 27"/>
                    <a:gd name="T32" fmla="*/ 14 w 17"/>
                    <a:gd name="T33" fmla="*/ 0 h 27"/>
                    <a:gd name="T34" fmla="*/ 16 w 17"/>
                    <a:gd name="T35" fmla="*/ 0 h 27"/>
                    <a:gd name="T36" fmla="*/ 16 w 17"/>
                    <a:gd name="T37" fmla="*/ 9 h 27"/>
                    <a:gd name="T38" fmla="*/ 13 w 17"/>
                    <a:gd name="T39" fmla="*/ 10 h 27"/>
                    <a:gd name="T40" fmla="*/ 10 w 17"/>
                    <a:gd name="T41" fmla="*/ 11 h 27"/>
                    <a:gd name="T42" fmla="*/ 8 w 17"/>
                    <a:gd name="T43" fmla="*/ 12 h 27"/>
                    <a:gd name="T44" fmla="*/ 7 w 17"/>
                    <a:gd name="T45" fmla="*/ 13 h 27"/>
                    <a:gd name="T46" fmla="*/ 5 w 17"/>
                    <a:gd name="T47" fmla="*/ 14 h 27"/>
                    <a:gd name="T48" fmla="*/ 4 w 17"/>
                    <a:gd name="T49" fmla="*/ 16 h 27"/>
                    <a:gd name="T50" fmla="*/ 3 w 17"/>
                    <a:gd name="T51" fmla="*/ 17 h 27"/>
                    <a:gd name="T52" fmla="*/ 3 w 17"/>
                    <a:gd name="T53" fmla="*/ 19 h 27"/>
                    <a:gd name="T54" fmla="*/ 3 w 17"/>
                    <a:gd name="T55" fmla="*/ 21 h 27"/>
                    <a:gd name="T56" fmla="*/ 4 w 17"/>
                    <a:gd name="T57" fmla="*/ 22 h 27"/>
                    <a:gd name="T58" fmla="*/ 7 w 17"/>
                    <a:gd name="T59" fmla="*/ 24 h 27"/>
                    <a:gd name="T60" fmla="*/ 10 w 17"/>
                    <a:gd name="T61" fmla="*/ 25 h 27"/>
                    <a:gd name="T62" fmla="*/ 13 w 17"/>
                    <a:gd name="T63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7" h="27">
                      <a:moveTo>
                        <a:pt x="13" y="26"/>
                      </a:moveTo>
                      <a:lnTo>
                        <a:pt x="10" y="26"/>
                      </a:lnTo>
                      <a:lnTo>
                        <a:pt x="7" y="25"/>
                      </a:lnTo>
                      <a:lnTo>
                        <a:pt x="4" y="23"/>
                      </a:lnTo>
                      <a:lnTo>
                        <a:pt x="2" y="22"/>
                      </a:lnTo>
                      <a:lnTo>
                        <a:pt x="1" y="20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6" y="3"/>
                      </a:lnTo>
                      <a:lnTo>
                        <a:pt x="8" y="2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10" y="11"/>
                      </a:lnTo>
                      <a:lnTo>
                        <a:pt x="8" y="12"/>
                      </a:lnTo>
                      <a:lnTo>
                        <a:pt x="7" y="13"/>
                      </a:lnTo>
                      <a:lnTo>
                        <a:pt x="5" y="14"/>
                      </a:ln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3" y="19"/>
                      </a:lnTo>
                      <a:lnTo>
                        <a:pt x="3" y="21"/>
                      </a:lnTo>
                      <a:lnTo>
                        <a:pt x="4" y="22"/>
                      </a:lnTo>
                      <a:lnTo>
                        <a:pt x="7" y="24"/>
                      </a:lnTo>
                      <a:lnTo>
                        <a:pt x="10" y="25"/>
                      </a:lnTo>
                      <a:lnTo>
                        <a:pt x="13" y="26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5623" name="Group 22"/>
            <p:cNvGrpSpPr>
              <a:grpSpLocks/>
            </p:cNvGrpSpPr>
            <p:nvPr/>
          </p:nvGrpSpPr>
          <p:grpSpPr bwMode="auto">
            <a:xfrm>
              <a:off x="2940" y="3469"/>
              <a:ext cx="776" cy="504"/>
              <a:chOff x="2940" y="3469"/>
              <a:chExt cx="776" cy="504"/>
            </a:xfrm>
          </p:grpSpPr>
          <p:grpSp>
            <p:nvGrpSpPr>
              <p:cNvPr id="25645" name="Group 23"/>
              <p:cNvGrpSpPr>
                <a:grpSpLocks/>
              </p:cNvGrpSpPr>
              <p:nvPr/>
            </p:nvGrpSpPr>
            <p:grpSpPr bwMode="auto">
              <a:xfrm>
                <a:off x="2940" y="3469"/>
                <a:ext cx="776" cy="504"/>
                <a:chOff x="2940" y="3469"/>
                <a:chExt cx="776" cy="504"/>
              </a:xfrm>
            </p:grpSpPr>
            <p:grpSp>
              <p:nvGrpSpPr>
                <p:cNvPr id="25649" name="Group 24"/>
                <p:cNvGrpSpPr>
                  <a:grpSpLocks/>
                </p:cNvGrpSpPr>
                <p:nvPr/>
              </p:nvGrpSpPr>
              <p:grpSpPr bwMode="auto">
                <a:xfrm>
                  <a:off x="2940" y="3477"/>
                  <a:ext cx="776" cy="496"/>
                  <a:chOff x="2940" y="3477"/>
                  <a:chExt cx="776" cy="496"/>
                </a:xfrm>
              </p:grpSpPr>
              <p:grpSp>
                <p:nvGrpSpPr>
                  <p:cNvPr id="25663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2940" y="3477"/>
                    <a:ext cx="776" cy="496"/>
                    <a:chOff x="2940" y="3477"/>
                    <a:chExt cx="776" cy="496"/>
                  </a:xfrm>
                </p:grpSpPr>
                <p:grpSp>
                  <p:nvGrpSpPr>
                    <p:cNvPr id="25665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40" y="3477"/>
                      <a:ext cx="776" cy="496"/>
                      <a:chOff x="2940" y="3477"/>
                      <a:chExt cx="776" cy="496"/>
                    </a:xfrm>
                  </p:grpSpPr>
                  <p:grpSp>
                    <p:nvGrpSpPr>
                      <p:cNvPr id="25667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40" y="3477"/>
                        <a:ext cx="776" cy="496"/>
                        <a:chOff x="2940" y="3477"/>
                        <a:chExt cx="776" cy="496"/>
                      </a:xfrm>
                    </p:grpSpPr>
                    <p:sp>
                      <p:nvSpPr>
                        <p:cNvPr id="145436" name="Freeform 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40" y="3504"/>
                          <a:ext cx="758" cy="470"/>
                        </a:xfrm>
                        <a:custGeom>
                          <a:avLst/>
                          <a:gdLst>
                            <a:gd name="T0" fmla="*/ 757 w 758"/>
                            <a:gd name="T1" fmla="*/ 386 h 469"/>
                            <a:gd name="T2" fmla="*/ 743 w 758"/>
                            <a:gd name="T3" fmla="*/ 404 h 469"/>
                            <a:gd name="T4" fmla="*/ 186 w 758"/>
                            <a:gd name="T5" fmla="*/ 468 h 469"/>
                            <a:gd name="T6" fmla="*/ 0 w 758"/>
                            <a:gd name="T7" fmla="*/ 95 h 469"/>
                            <a:gd name="T8" fmla="*/ 11 w 758"/>
                            <a:gd name="T9" fmla="*/ 0 h 469"/>
                            <a:gd name="T10" fmla="*/ 194 w 758"/>
                            <a:gd name="T11" fmla="*/ 437 h 469"/>
                            <a:gd name="T12" fmla="*/ 757 w 758"/>
                            <a:gd name="T13" fmla="*/ 386 h 46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758" h="469">
                              <a:moveTo>
                                <a:pt x="757" y="386"/>
                              </a:moveTo>
                              <a:lnTo>
                                <a:pt x="743" y="404"/>
                              </a:lnTo>
                              <a:lnTo>
                                <a:pt x="186" y="468"/>
                              </a:lnTo>
                              <a:lnTo>
                                <a:pt x="0" y="95"/>
                              </a:lnTo>
                              <a:lnTo>
                                <a:pt x="11" y="0"/>
                              </a:lnTo>
                              <a:lnTo>
                                <a:pt x="194" y="437"/>
                              </a:lnTo>
                              <a:lnTo>
                                <a:pt x="757" y="386"/>
                              </a:lnTo>
                            </a:path>
                          </a:pathLst>
                        </a:custGeom>
                        <a:solidFill>
                          <a:srgbClr val="5F5F5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5437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40" y="3477"/>
                          <a:ext cx="204" cy="478"/>
                        </a:xfrm>
                        <a:custGeom>
                          <a:avLst/>
                          <a:gdLst>
                            <a:gd name="T0" fmla="*/ 10 w 204"/>
                            <a:gd name="T1" fmla="*/ 0 h 478"/>
                            <a:gd name="T2" fmla="*/ 0 w 204"/>
                            <a:gd name="T3" fmla="*/ 17 h 478"/>
                            <a:gd name="T4" fmla="*/ 194 w 204"/>
                            <a:gd name="T5" fmla="*/ 477 h 478"/>
                            <a:gd name="T6" fmla="*/ 203 w 204"/>
                            <a:gd name="T7" fmla="*/ 459 h 478"/>
                            <a:gd name="T8" fmla="*/ 10 w 204"/>
                            <a:gd name="T9" fmla="*/ 0 h 47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204" h="478">
                              <a:moveTo>
                                <a:pt x="10" y="0"/>
                              </a:moveTo>
                              <a:lnTo>
                                <a:pt x="0" y="17"/>
                              </a:lnTo>
                              <a:lnTo>
                                <a:pt x="194" y="477"/>
                              </a:lnTo>
                              <a:lnTo>
                                <a:pt x="203" y="459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3F3F3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5438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50" y="3477"/>
                          <a:ext cx="766" cy="461"/>
                        </a:xfrm>
                        <a:custGeom>
                          <a:avLst/>
                          <a:gdLst>
                            <a:gd name="T0" fmla="*/ 765 w 766"/>
                            <a:gd name="T1" fmla="*/ 399 h 460"/>
                            <a:gd name="T2" fmla="*/ 194 w 766"/>
                            <a:gd name="T3" fmla="*/ 459 h 460"/>
                            <a:gd name="T4" fmla="*/ 0 w 766"/>
                            <a:gd name="T5" fmla="*/ 0 h 460"/>
                            <a:gd name="T6" fmla="*/ 410 w 766"/>
                            <a:gd name="T7" fmla="*/ 0 h 460"/>
                            <a:gd name="T8" fmla="*/ 422 w 766"/>
                            <a:gd name="T9" fmla="*/ 13 h 460"/>
                            <a:gd name="T10" fmla="*/ 550 w 766"/>
                            <a:gd name="T11" fmla="*/ 12 h 460"/>
                            <a:gd name="T12" fmla="*/ 765 w 766"/>
                            <a:gd name="T13" fmla="*/ 399 h 46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766" h="460">
                              <a:moveTo>
                                <a:pt x="765" y="399"/>
                              </a:moveTo>
                              <a:lnTo>
                                <a:pt x="194" y="459"/>
                              </a:lnTo>
                              <a:lnTo>
                                <a:pt x="0" y="0"/>
                              </a:lnTo>
                              <a:lnTo>
                                <a:pt x="410" y="0"/>
                              </a:lnTo>
                              <a:lnTo>
                                <a:pt x="422" y="13"/>
                              </a:lnTo>
                              <a:lnTo>
                                <a:pt x="550" y="12"/>
                              </a:lnTo>
                              <a:lnTo>
                                <a:pt x="765" y="399"/>
                              </a:lnTo>
                            </a:path>
                          </a:pathLst>
                        </a:custGeom>
                        <a:solidFill>
                          <a:srgbClr val="C0C0C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5439" name="Freeform 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33" y="3876"/>
                          <a:ext cx="583" cy="80"/>
                        </a:xfrm>
                        <a:custGeom>
                          <a:avLst/>
                          <a:gdLst>
                            <a:gd name="T0" fmla="*/ 582 w 583"/>
                            <a:gd name="T1" fmla="*/ 0 h 80"/>
                            <a:gd name="T2" fmla="*/ 574 w 583"/>
                            <a:gd name="T3" fmla="*/ 17 h 80"/>
                            <a:gd name="T4" fmla="*/ 0 w 583"/>
                            <a:gd name="T5" fmla="*/ 79 h 80"/>
                            <a:gd name="T6" fmla="*/ 11 w 583"/>
                            <a:gd name="T7" fmla="*/ 59 h 80"/>
                            <a:gd name="T8" fmla="*/ 582 w 583"/>
                            <a:gd name="T9" fmla="*/ 0 h 8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583" h="80">
                              <a:moveTo>
                                <a:pt x="582" y="0"/>
                              </a:moveTo>
                              <a:lnTo>
                                <a:pt x="574" y="17"/>
                              </a:lnTo>
                              <a:lnTo>
                                <a:pt x="0" y="79"/>
                              </a:lnTo>
                              <a:lnTo>
                                <a:pt x="11" y="59"/>
                              </a:lnTo>
                              <a:lnTo>
                                <a:pt x="582" y="0"/>
                              </a:lnTo>
                            </a:path>
                          </a:pathLst>
                        </a:custGeom>
                        <a:solidFill>
                          <a:srgbClr val="9F9F9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grpSp>
                      <p:nvGrpSpPr>
                        <p:cNvPr id="25855" name="Group 3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986" y="3488"/>
                          <a:ext cx="565" cy="423"/>
                          <a:chOff x="2986" y="3488"/>
                          <a:chExt cx="565" cy="423"/>
                        </a:xfrm>
                      </p:grpSpPr>
                      <p:sp>
                        <p:nvSpPr>
                          <p:cNvPr id="145441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86" y="3487"/>
                            <a:ext cx="406" cy="83"/>
                          </a:xfrm>
                          <a:custGeom>
                            <a:avLst/>
                            <a:gdLst>
                              <a:gd name="T0" fmla="*/ 372 w 407"/>
                              <a:gd name="T1" fmla="*/ 0 h 83"/>
                              <a:gd name="T2" fmla="*/ 0 w 407"/>
                              <a:gd name="T3" fmla="*/ 0 h 83"/>
                              <a:gd name="T4" fmla="*/ 38 w 407"/>
                              <a:gd name="T5" fmla="*/ 82 h 83"/>
                              <a:gd name="T6" fmla="*/ 406 w 407"/>
                              <a:gd name="T7" fmla="*/ 75 h 83"/>
                              <a:gd name="T8" fmla="*/ 372 w 407"/>
                              <a:gd name="T9" fmla="*/ 0 h 83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407" h="83">
                                <a:moveTo>
                                  <a:pt x="372" y="0"/>
                                </a:moveTo>
                                <a:lnTo>
                                  <a:pt x="0" y="0"/>
                                </a:lnTo>
                                <a:lnTo>
                                  <a:pt x="38" y="82"/>
                                </a:lnTo>
                                <a:lnTo>
                                  <a:pt x="406" y="75"/>
                                </a:lnTo>
                                <a:lnTo>
                                  <a:pt x="372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grpSp>
                        <p:nvGrpSpPr>
                          <p:cNvPr id="25860" name="Group 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49" y="3504"/>
                            <a:ext cx="288" cy="39"/>
                            <a:chOff x="3049" y="3504"/>
                            <a:chExt cx="288" cy="39"/>
                          </a:xfrm>
                        </p:grpSpPr>
                        <p:sp>
                          <p:nvSpPr>
                            <p:cNvPr id="145443" name="Freeform 3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49" y="3504"/>
                              <a:ext cx="270" cy="11"/>
                            </a:xfrm>
                            <a:custGeom>
                              <a:avLst/>
                              <a:gdLst>
                                <a:gd name="T0" fmla="*/ 270 w 271"/>
                                <a:gd name="T1" fmla="*/ 0 h 11"/>
                                <a:gd name="T2" fmla="*/ 261 w 271"/>
                                <a:gd name="T3" fmla="*/ 10 h 11"/>
                                <a:gd name="T4" fmla="*/ 5 w 271"/>
                                <a:gd name="T5" fmla="*/ 10 h 11"/>
                                <a:gd name="T6" fmla="*/ 0 w 271"/>
                                <a:gd name="T7" fmla="*/ 0 h 11"/>
                                <a:gd name="T8" fmla="*/ 270 w 271"/>
                                <a:gd name="T9" fmla="*/ 0 h 1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1" h="11">
                                  <a:moveTo>
                                    <a:pt x="270" y="0"/>
                                  </a:moveTo>
                                  <a:lnTo>
                                    <a:pt x="261" y="10"/>
                                  </a:lnTo>
                                  <a:lnTo>
                                    <a:pt x="5" y="1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270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44" name="Freeform 3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09" y="3504"/>
                              <a:ext cx="28" cy="37"/>
                            </a:xfrm>
                            <a:custGeom>
                              <a:avLst/>
                              <a:gdLst>
                                <a:gd name="T0" fmla="*/ 10 w 28"/>
                                <a:gd name="T1" fmla="*/ 0 h 37"/>
                                <a:gd name="T2" fmla="*/ 27 w 28"/>
                                <a:gd name="T3" fmla="*/ 36 h 37"/>
                                <a:gd name="T4" fmla="*/ 8 w 28"/>
                                <a:gd name="T5" fmla="*/ 27 h 37"/>
                                <a:gd name="T6" fmla="*/ 0 w 28"/>
                                <a:gd name="T7" fmla="*/ 10 h 37"/>
                                <a:gd name="T8" fmla="*/ 10 w 28"/>
                                <a:gd name="T9" fmla="*/ 0 h 37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8" h="37">
                                  <a:moveTo>
                                    <a:pt x="10" y="0"/>
                                  </a:moveTo>
                                  <a:lnTo>
                                    <a:pt x="27" y="36"/>
                                  </a:lnTo>
                                  <a:lnTo>
                                    <a:pt x="8" y="27"/>
                                  </a:lnTo>
                                  <a:lnTo>
                                    <a:pt x="0" y="10"/>
                                  </a:lnTo>
                                  <a:lnTo>
                                    <a:pt x="10" y="0"/>
                                  </a:lnTo>
                                </a:path>
                              </a:pathLst>
                            </a:custGeom>
                            <a:solidFill>
                              <a:srgbClr val="9F9F9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45" name="Freeform 3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63" y="3531"/>
                              <a:ext cx="274" cy="12"/>
                            </a:xfrm>
                            <a:custGeom>
                              <a:avLst/>
                              <a:gdLst>
                                <a:gd name="T0" fmla="*/ 273 w 274"/>
                                <a:gd name="T1" fmla="*/ 10 h 12"/>
                                <a:gd name="T2" fmla="*/ 253 w 274"/>
                                <a:gd name="T3" fmla="*/ 0 h 12"/>
                                <a:gd name="T4" fmla="*/ 0 w 274"/>
                                <a:gd name="T5" fmla="*/ 0 h 12"/>
                                <a:gd name="T6" fmla="*/ 5 w 274"/>
                                <a:gd name="T7" fmla="*/ 11 h 12"/>
                                <a:gd name="T8" fmla="*/ 273 w 274"/>
                                <a:gd name="T9" fmla="*/ 10 h 12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4" h="12">
                                  <a:moveTo>
                                    <a:pt x="273" y="10"/>
                                  </a:moveTo>
                                  <a:lnTo>
                                    <a:pt x="253" y="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5" y="11"/>
                                  </a:lnTo>
                                  <a:lnTo>
                                    <a:pt x="273" y="1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46" name="Freeform 3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54" y="3513"/>
                              <a:ext cx="263" cy="18"/>
                            </a:xfrm>
                            <a:custGeom>
                              <a:avLst/>
                              <a:gdLst>
                                <a:gd name="T0" fmla="*/ 0 w 264"/>
                                <a:gd name="T1" fmla="*/ 0 h 18"/>
                                <a:gd name="T2" fmla="*/ 256 w 264"/>
                                <a:gd name="T3" fmla="*/ 0 h 18"/>
                                <a:gd name="T4" fmla="*/ 263 w 264"/>
                                <a:gd name="T5" fmla="*/ 17 h 18"/>
                                <a:gd name="T6" fmla="*/ 9 w 264"/>
                                <a:gd name="T7" fmla="*/ 17 h 18"/>
                                <a:gd name="T8" fmla="*/ 0 w 264"/>
                                <a:gd name="T9" fmla="*/ 0 h 1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4" h="18">
                                  <a:moveTo>
                                    <a:pt x="0" y="0"/>
                                  </a:moveTo>
                                  <a:lnTo>
                                    <a:pt x="256" y="0"/>
                                  </a:lnTo>
                                  <a:lnTo>
                                    <a:pt x="263" y="17"/>
                                  </a:lnTo>
                                  <a:lnTo>
                                    <a:pt x="9" y="17"/>
                                  </a:lnTo>
                                  <a:lnTo>
                                    <a:pt x="0" y="0"/>
                                  </a:lnTo>
                                </a:path>
                              </a:pathLst>
                            </a:custGeom>
                            <a:solidFill>
                              <a:srgbClr val="DFDFD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sp>
                        <p:nvSpPr>
                          <p:cNvPr id="145447" name="Freeform 3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026" y="3583"/>
                            <a:ext cx="525" cy="329"/>
                          </a:xfrm>
                          <a:custGeom>
                            <a:avLst/>
                            <a:gdLst>
                              <a:gd name="T0" fmla="*/ 372 w 525"/>
                              <a:gd name="T1" fmla="*/ 0 h 328"/>
                              <a:gd name="T2" fmla="*/ 0 w 525"/>
                              <a:gd name="T3" fmla="*/ 12 h 328"/>
                              <a:gd name="T4" fmla="*/ 139 w 525"/>
                              <a:gd name="T5" fmla="*/ 327 h 328"/>
                              <a:gd name="T6" fmla="*/ 524 w 525"/>
                              <a:gd name="T7" fmla="*/ 292 h 328"/>
                              <a:gd name="T8" fmla="*/ 372 w 525"/>
                              <a:gd name="T9" fmla="*/ 0 h 32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525" h="328">
                                <a:moveTo>
                                  <a:pt x="372" y="0"/>
                                </a:moveTo>
                                <a:lnTo>
                                  <a:pt x="0" y="12"/>
                                </a:lnTo>
                                <a:lnTo>
                                  <a:pt x="139" y="327"/>
                                </a:lnTo>
                                <a:lnTo>
                                  <a:pt x="524" y="292"/>
                                </a:lnTo>
                                <a:lnTo>
                                  <a:pt x="372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5856" name="Group 4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71" y="3489"/>
                          <a:ext cx="181" cy="387"/>
                          <a:chOff x="3371" y="3489"/>
                          <a:chExt cx="181" cy="387"/>
                        </a:xfrm>
                      </p:grpSpPr>
                      <p:sp>
                        <p:nvSpPr>
                          <p:cNvPr id="145449" name="Freeform 4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398" y="3568"/>
                            <a:ext cx="153" cy="308"/>
                          </a:xfrm>
                          <a:custGeom>
                            <a:avLst/>
                            <a:gdLst>
                              <a:gd name="T0" fmla="*/ 12 w 154"/>
                              <a:gd name="T1" fmla="*/ 0 h 308"/>
                              <a:gd name="T2" fmla="*/ 0 w 154"/>
                              <a:gd name="T3" fmla="*/ 15 h 308"/>
                              <a:gd name="T4" fmla="*/ 153 w 154"/>
                              <a:gd name="T5" fmla="*/ 307 h 308"/>
                              <a:gd name="T6" fmla="*/ 12 w 154"/>
                              <a:gd name="T7" fmla="*/ 0 h 30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154" h="308">
                                <a:moveTo>
                                  <a:pt x="12" y="0"/>
                                </a:moveTo>
                                <a:lnTo>
                                  <a:pt x="0" y="15"/>
                                </a:lnTo>
                                <a:lnTo>
                                  <a:pt x="153" y="307"/>
                                </a:lnTo>
                                <a:lnTo>
                                  <a:pt x="12" y="0"/>
                                </a:lnTo>
                              </a:path>
                            </a:pathLst>
                          </a:custGeom>
                          <a:solidFill>
                            <a:srgbClr val="3F3F3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sp>
                        <p:nvSpPr>
                          <p:cNvPr id="145450" name="Freeform 4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371" y="3488"/>
                            <a:ext cx="40" cy="80"/>
                          </a:xfrm>
                          <a:custGeom>
                            <a:avLst/>
                            <a:gdLst>
                              <a:gd name="T0" fmla="*/ 0 w 40"/>
                              <a:gd name="T1" fmla="*/ 0 h 80"/>
                              <a:gd name="T2" fmla="*/ 39 w 40"/>
                              <a:gd name="T3" fmla="*/ 79 h 8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</a:cxnLst>
                            <a:rect l="0" t="0" r="r" b="b"/>
                            <a:pathLst>
                              <a:path w="40" h="80">
                                <a:moveTo>
                                  <a:pt x="0" y="0"/>
                                </a:moveTo>
                                <a:lnTo>
                                  <a:pt x="39" y="79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</p:grpSp>
                  <p:grpSp>
                    <p:nvGrpSpPr>
                      <p:cNvPr id="25668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66" y="3616"/>
                        <a:ext cx="247" cy="258"/>
                        <a:chOff x="3066" y="3616"/>
                        <a:chExt cx="247" cy="258"/>
                      </a:xfrm>
                    </p:grpSpPr>
                    <p:grpSp>
                      <p:nvGrpSpPr>
                        <p:cNvPr id="25721" name="Group 4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134" y="3616"/>
                          <a:ext cx="179" cy="253"/>
                          <a:chOff x="3134" y="3616"/>
                          <a:chExt cx="179" cy="253"/>
                        </a:xfrm>
                      </p:grpSpPr>
                      <p:grpSp>
                        <p:nvGrpSpPr>
                          <p:cNvPr id="25787" name="Group 4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34" y="3616"/>
                            <a:ext cx="78" cy="35"/>
                            <a:chOff x="3134" y="3616"/>
                            <a:chExt cx="78" cy="35"/>
                          </a:xfrm>
                        </p:grpSpPr>
                        <p:grpSp>
                          <p:nvGrpSpPr>
                            <p:cNvPr id="25844" name="Group 4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34" y="3616"/>
                              <a:ext cx="78" cy="35"/>
                              <a:chOff x="3134" y="3616"/>
                              <a:chExt cx="78" cy="35"/>
                            </a:xfrm>
                          </p:grpSpPr>
                          <p:sp>
                            <p:nvSpPr>
                              <p:cNvPr id="145455" name="Freeform 4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8" y="3616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56" name="Freeform 4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6" y="3641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57" name="Freeform 4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4" y="3619"/>
                                <a:ext cx="18" cy="32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458" name="Freeform 5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85" y="3617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5"/>
                                <a:gd name="T2" fmla="*/ 13 w 14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5">
                                  <a:moveTo>
                                    <a:pt x="0" y="0"/>
                                  </a:moveTo>
                                  <a:lnTo>
                                    <a:pt x="13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59" name="Oval 5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95" y="3622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460" name="Oval 5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1" y="3631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88" name="Group 5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48" y="3647"/>
                            <a:ext cx="78" cy="35"/>
                            <a:chOff x="3148" y="3647"/>
                            <a:chExt cx="78" cy="35"/>
                          </a:xfrm>
                        </p:grpSpPr>
                        <p:grpSp>
                          <p:nvGrpSpPr>
                            <p:cNvPr id="25837" name="Group 5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48" y="3647"/>
                              <a:ext cx="78" cy="35"/>
                              <a:chOff x="3148" y="3647"/>
                              <a:chExt cx="78" cy="35"/>
                            </a:xfrm>
                          </p:grpSpPr>
                          <p:sp>
                            <p:nvSpPr>
                              <p:cNvPr id="145463" name="Freeform 5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1" y="3647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64" name="Freeform 5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9" y="3671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65" name="Freeform 5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8" y="3649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466" name="Freeform 5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00" y="3648"/>
                              <a:ext cx="14" cy="24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4"/>
                                <a:gd name="T2" fmla="*/ 12 w 13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4">
                                  <a:moveTo>
                                    <a:pt x="0" y="0"/>
                                  </a:moveTo>
                                  <a:lnTo>
                                    <a:pt x="12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67" name="Oval 5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8" y="3653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468" name="Oval 6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15" y="3661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89" name="Group 6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63" y="3678"/>
                            <a:ext cx="78" cy="36"/>
                            <a:chOff x="3163" y="3678"/>
                            <a:chExt cx="78" cy="36"/>
                          </a:xfrm>
                        </p:grpSpPr>
                        <p:grpSp>
                          <p:nvGrpSpPr>
                            <p:cNvPr id="25830" name="Group 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63" y="3678"/>
                              <a:ext cx="78" cy="36"/>
                              <a:chOff x="3163" y="3678"/>
                              <a:chExt cx="78" cy="36"/>
                            </a:xfrm>
                          </p:grpSpPr>
                          <p:sp>
                            <p:nvSpPr>
                              <p:cNvPr id="145471" name="Freeform 6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67" y="3678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5 h 29"/>
                                  <a:gd name="T2" fmla="*/ 13 w 74"/>
                                  <a:gd name="T3" fmla="*/ 28 h 29"/>
                                  <a:gd name="T4" fmla="*/ 0 w 74"/>
                                  <a:gd name="T5" fmla="*/ 3 h 29"/>
                                  <a:gd name="T6" fmla="*/ 61 w 74"/>
                                  <a:gd name="T7" fmla="*/ 0 h 29"/>
                                  <a:gd name="T8" fmla="*/ 73 w 74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9">
                                    <a:moveTo>
                                      <a:pt x="73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72" name="Freeform 6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75" y="3703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73" name="Freeform 6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63" y="3681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474" name="Freeform 6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15" y="3679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75" name="Oval 6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4" y="3684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476" name="Oval 6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31" y="3693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90" name="Group 6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77" y="3709"/>
                            <a:ext cx="79" cy="35"/>
                            <a:chOff x="3177" y="3709"/>
                            <a:chExt cx="79" cy="35"/>
                          </a:xfrm>
                        </p:grpSpPr>
                        <p:grpSp>
                          <p:nvGrpSpPr>
                            <p:cNvPr id="25823" name="Group 7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77" y="3709"/>
                              <a:ext cx="79" cy="35"/>
                              <a:chOff x="3177" y="3709"/>
                              <a:chExt cx="79" cy="35"/>
                            </a:xfrm>
                          </p:grpSpPr>
                          <p:sp>
                            <p:nvSpPr>
                              <p:cNvPr id="145479" name="Freeform 7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80" y="3709"/>
                                <a:ext cx="75" cy="29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4 h 28"/>
                                  <a:gd name="T2" fmla="*/ 13 w 75"/>
                                  <a:gd name="T3" fmla="*/ 27 h 28"/>
                                  <a:gd name="T4" fmla="*/ 0 w 75"/>
                                  <a:gd name="T5" fmla="*/ 3 h 28"/>
                                  <a:gd name="T6" fmla="*/ 61 w 75"/>
                                  <a:gd name="T7" fmla="*/ 0 h 28"/>
                                  <a:gd name="T8" fmla="*/ 74 w 75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8">
                                    <a:moveTo>
                                      <a:pt x="74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80" name="Freeform 7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89" y="3733"/>
                                <a:ext cx="67" cy="12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81" name="Freeform 7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76" y="3712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482" name="Freeform 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29" y="3710"/>
                              <a:ext cx="13" cy="24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4"/>
                                <a:gd name="T2" fmla="*/ 12 w 13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4">
                                  <a:moveTo>
                                    <a:pt x="0" y="0"/>
                                  </a:moveTo>
                                  <a:lnTo>
                                    <a:pt x="12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83" name="Oval 7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38" y="3714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484" name="Oval 7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44" y="372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91" name="Group 7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91" y="3740"/>
                            <a:ext cx="79" cy="35"/>
                            <a:chOff x="3191" y="3740"/>
                            <a:chExt cx="79" cy="35"/>
                          </a:xfrm>
                        </p:grpSpPr>
                        <p:grpSp>
                          <p:nvGrpSpPr>
                            <p:cNvPr id="25816" name="Group 7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91" y="3740"/>
                              <a:ext cx="79" cy="35"/>
                              <a:chOff x="3191" y="3740"/>
                              <a:chExt cx="79" cy="35"/>
                            </a:xfrm>
                          </p:grpSpPr>
                          <p:sp>
                            <p:nvSpPr>
                              <p:cNvPr id="145487" name="Freeform 7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96" y="3740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88" name="Freeform 8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03" y="3764"/>
                                <a:ext cx="67" cy="12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89" name="Freeform 8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91" y="3741"/>
                                <a:ext cx="19" cy="34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5 h 33"/>
                                  <a:gd name="T2" fmla="*/ 13 w 19"/>
                                  <a:gd name="T3" fmla="*/ 32 h 33"/>
                                  <a:gd name="T4" fmla="*/ 0 w 19"/>
                                  <a:gd name="T5" fmla="*/ 7 h 33"/>
                                  <a:gd name="T6" fmla="*/ 5 w 19"/>
                                  <a:gd name="T7" fmla="*/ 0 h 33"/>
                                  <a:gd name="T8" fmla="*/ 18 w 19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3">
                                    <a:moveTo>
                                      <a:pt x="18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490" name="Freeform 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43" y="3740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91" name="Oval 8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53" y="374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492" name="Oval 8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59" y="375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92" name="Group 8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206" y="3771"/>
                            <a:ext cx="78" cy="35"/>
                            <a:chOff x="3206" y="3771"/>
                            <a:chExt cx="78" cy="35"/>
                          </a:xfrm>
                        </p:grpSpPr>
                        <p:grpSp>
                          <p:nvGrpSpPr>
                            <p:cNvPr id="25809" name="Group 8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206" y="3771"/>
                              <a:ext cx="78" cy="35"/>
                              <a:chOff x="3206" y="3771"/>
                              <a:chExt cx="78" cy="35"/>
                            </a:xfrm>
                          </p:grpSpPr>
                          <p:sp>
                            <p:nvSpPr>
                              <p:cNvPr id="145495" name="Freeform 8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09" y="3771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96" name="Freeform 8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17" y="3797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497" name="Freeform 8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05" y="3774"/>
                                <a:ext cx="18" cy="32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498" name="Freeform 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57" y="3772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5"/>
                                <a:gd name="T2" fmla="*/ 13 w 14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5">
                                  <a:moveTo>
                                    <a:pt x="0" y="0"/>
                                  </a:moveTo>
                                  <a:lnTo>
                                    <a:pt x="13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499" name="Oval 9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66" y="377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00" name="Oval 9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72" y="378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93" name="Group 9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221" y="3802"/>
                            <a:ext cx="78" cy="35"/>
                            <a:chOff x="3221" y="3802"/>
                            <a:chExt cx="78" cy="35"/>
                          </a:xfrm>
                        </p:grpSpPr>
                        <p:grpSp>
                          <p:nvGrpSpPr>
                            <p:cNvPr id="25802" name="Group 9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221" y="3802"/>
                              <a:ext cx="78" cy="35"/>
                              <a:chOff x="3221" y="3802"/>
                              <a:chExt cx="78" cy="35"/>
                            </a:xfrm>
                          </p:grpSpPr>
                          <p:sp>
                            <p:nvSpPr>
                              <p:cNvPr id="145503" name="Freeform 9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25" y="3802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04" name="Freeform 9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32" y="3827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05" name="Freeform 9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21" y="3804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3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06" name="Freeform 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72" y="3803"/>
                              <a:ext cx="14" cy="24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4"/>
                                <a:gd name="T2" fmla="*/ 13 w 14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4">
                                  <a:moveTo>
                                    <a:pt x="0" y="0"/>
                                  </a:moveTo>
                                  <a:lnTo>
                                    <a:pt x="13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07" name="Oval 9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82" y="3808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08" name="Oval 10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87" y="381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94" name="Group 10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235" y="3833"/>
                            <a:ext cx="78" cy="36"/>
                            <a:chOff x="3235" y="3833"/>
                            <a:chExt cx="78" cy="36"/>
                          </a:xfrm>
                        </p:grpSpPr>
                        <p:grpSp>
                          <p:nvGrpSpPr>
                            <p:cNvPr id="25795" name="Group 10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235" y="3833"/>
                              <a:ext cx="78" cy="36"/>
                              <a:chOff x="3235" y="3833"/>
                              <a:chExt cx="78" cy="36"/>
                            </a:xfrm>
                          </p:grpSpPr>
                          <p:sp>
                            <p:nvSpPr>
                              <p:cNvPr id="145511" name="Freeform 10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38" y="3833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5 h 29"/>
                                  <a:gd name="T2" fmla="*/ 13 w 74"/>
                                  <a:gd name="T3" fmla="*/ 28 h 29"/>
                                  <a:gd name="T4" fmla="*/ 0 w 74"/>
                                  <a:gd name="T5" fmla="*/ 3 h 29"/>
                                  <a:gd name="T6" fmla="*/ 61 w 74"/>
                                  <a:gd name="T7" fmla="*/ 0 h 29"/>
                                  <a:gd name="T8" fmla="*/ 73 w 74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9">
                                    <a:moveTo>
                                      <a:pt x="73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12" name="Freeform 10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46" y="3858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13" name="Freeform 10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34" y="3836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14" name="Freeform 10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86" y="3834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15" name="Oval 10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95" y="384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16" name="Oval 10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302" y="3849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  <p:grpSp>
                      <p:nvGrpSpPr>
                        <p:cNvPr id="25722" name="Group 10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066" y="3621"/>
                          <a:ext cx="180" cy="253"/>
                          <a:chOff x="3066" y="3621"/>
                          <a:chExt cx="180" cy="253"/>
                        </a:xfrm>
                      </p:grpSpPr>
                      <p:grpSp>
                        <p:nvGrpSpPr>
                          <p:cNvPr id="25723" name="Group 1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66" y="3621"/>
                            <a:ext cx="79" cy="36"/>
                            <a:chOff x="3066" y="3621"/>
                            <a:chExt cx="79" cy="36"/>
                          </a:xfrm>
                        </p:grpSpPr>
                        <p:grpSp>
                          <p:nvGrpSpPr>
                            <p:cNvPr id="25780" name="Group 11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66" y="3621"/>
                              <a:ext cx="79" cy="36"/>
                              <a:chOff x="3066" y="3621"/>
                              <a:chExt cx="79" cy="36"/>
                            </a:xfrm>
                          </p:grpSpPr>
                          <p:sp>
                            <p:nvSpPr>
                              <p:cNvPr id="145520" name="Freeform 11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70" y="3621"/>
                                <a:ext cx="75" cy="29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5 h 29"/>
                                  <a:gd name="T2" fmla="*/ 13 w 75"/>
                                  <a:gd name="T3" fmla="*/ 28 h 29"/>
                                  <a:gd name="T4" fmla="*/ 0 w 75"/>
                                  <a:gd name="T5" fmla="*/ 3 h 29"/>
                                  <a:gd name="T6" fmla="*/ 61 w 75"/>
                                  <a:gd name="T7" fmla="*/ 0 h 29"/>
                                  <a:gd name="T8" fmla="*/ 74 w 75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9">
                                    <a:moveTo>
                                      <a:pt x="74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21" name="Freeform 11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79" y="3646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22" name="Freeform 11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66" y="3624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3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23" name="Freeform 1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19" y="3622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24" name="Oval 11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28" y="3627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25" name="Oval 11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34" y="3636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24" name="Group 11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80" y="3652"/>
                            <a:ext cx="79" cy="35"/>
                            <a:chOff x="3080" y="3652"/>
                            <a:chExt cx="79" cy="35"/>
                          </a:xfrm>
                        </p:grpSpPr>
                        <p:grpSp>
                          <p:nvGrpSpPr>
                            <p:cNvPr id="25773" name="Group 11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80" y="3652"/>
                              <a:ext cx="79" cy="35"/>
                              <a:chOff x="3080" y="3652"/>
                              <a:chExt cx="79" cy="35"/>
                            </a:xfrm>
                          </p:grpSpPr>
                          <p:sp>
                            <p:nvSpPr>
                              <p:cNvPr id="145528" name="Freeform 12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85" y="3652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29" name="Freeform 12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92" y="3677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30" name="Freeform 12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80" y="3655"/>
                                <a:ext cx="19" cy="32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4 h 32"/>
                                  <a:gd name="T2" fmla="*/ 13 w 19"/>
                                  <a:gd name="T3" fmla="*/ 31 h 32"/>
                                  <a:gd name="T4" fmla="*/ 0 w 19"/>
                                  <a:gd name="T5" fmla="*/ 7 h 32"/>
                                  <a:gd name="T6" fmla="*/ 5 w 19"/>
                                  <a:gd name="T7" fmla="*/ 0 h 32"/>
                                  <a:gd name="T8" fmla="*/ 18 w 19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2">
                                    <a:moveTo>
                                      <a:pt x="18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31" name="Freeform 1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32" y="3653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32" name="Oval 12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42" y="365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33" name="Oval 12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48" y="366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25" name="Group 12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95" y="3684"/>
                            <a:ext cx="79" cy="35"/>
                            <a:chOff x="3095" y="3684"/>
                            <a:chExt cx="79" cy="35"/>
                          </a:xfrm>
                        </p:grpSpPr>
                        <p:grpSp>
                          <p:nvGrpSpPr>
                            <p:cNvPr id="25766" name="Group 12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95" y="3684"/>
                              <a:ext cx="79" cy="35"/>
                              <a:chOff x="3095" y="3684"/>
                              <a:chExt cx="79" cy="35"/>
                            </a:xfrm>
                          </p:grpSpPr>
                          <p:sp>
                            <p:nvSpPr>
                              <p:cNvPr id="145536" name="Freeform 1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00" y="3684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37" name="Freeform 12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08" y="3708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38" name="Freeform 13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95" y="3685"/>
                                <a:ext cx="19" cy="33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5 h 33"/>
                                  <a:gd name="T2" fmla="*/ 13 w 19"/>
                                  <a:gd name="T3" fmla="*/ 32 h 33"/>
                                  <a:gd name="T4" fmla="*/ 0 w 19"/>
                                  <a:gd name="T5" fmla="*/ 7 h 33"/>
                                  <a:gd name="T6" fmla="*/ 5 w 19"/>
                                  <a:gd name="T7" fmla="*/ 0 h 33"/>
                                  <a:gd name="T8" fmla="*/ 18 w 19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3">
                                    <a:moveTo>
                                      <a:pt x="18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39" name="Freeform 13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48" y="3684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40" name="Oval 13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57" y="3689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41" name="Oval 13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63" y="3698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26" name="Group 1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10" y="3714"/>
                            <a:ext cx="78" cy="35"/>
                            <a:chOff x="3110" y="3714"/>
                            <a:chExt cx="78" cy="35"/>
                          </a:xfrm>
                        </p:grpSpPr>
                        <p:grpSp>
                          <p:nvGrpSpPr>
                            <p:cNvPr id="25759" name="Group 13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10" y="3714"/>
                              <a:ext cx="78" cy="35"/>
                              <a:chOff x="3110" y="3714"/>
                              <a:chExt cx="78" cy="35"/>
                            </a:xfrm>
                          </p:grpSpPr>
                          <p:sp>
                            <p:nvSpPr>
                              <p:cNvPr id="145544" name="Freeform 13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4" y="3713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45" name="Freeform 13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1" y="3739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46" name="Freeform 13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0" y="3716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47" name="Freeform 13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61" y="3714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5"/>
                                <a:gd name="T2" fmla="*/ 13 w 14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5">
                                  <a:moveTo>
                                    <a:pt x="0" y="0"/>
                                  </a:moveTo>
                                  <a:lnTo>
                                    <a:pt x="13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48" name="Oval 14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71" y="372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49" name="Oval 14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76" y="373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27" name="Group 14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24" y="3745"/>
                            <a:ext cx="78" cy="35"/>
                            <a:chOff x="3124" y="3745"/>
                            <a:chExt cx="78" cy="35"/>
                          </a:xfrm>
                        </p:grpSpPr>
                        <p:grpSp>
                          <p:nvGrpSpPr>
                            <p:cNvPr id="25752" name="Group 14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24" y="3745"/>
                              <a:ext cx="78" cy="35"/>
                              <a:chOff x="3124" y="3745"/>
                              <a:chExt cx="78" cy="35"/>
                            </a:xfrm>
                          </p:grpSpPr>
                          <p:sp>
                            <p:nvSpPr>
                              <p:cNvPr id="145552" name="Freeform 14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8" y="3744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53" name="Freeform 14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6" y="3769"/>
                                <a:ext cx="67" cy="12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54" name="Freeform 14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4" y="3746"/>
                                <a:ext cx="18" cy="34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55" name="Freeform 14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76" y="3745"/>
                              <a:ext cx="14" cy="24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4"/>
                                <a:gd name="T2" fmla="*/ 12 w 13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4">
                                  <a:moveTo>
                                    <a:pt x="0" y="0"/>
                                  </a:moveTo>
                                  <a:lnTo>
                                    <a:pt x="12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56" name="Oval 14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85" y="375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57" name="Oval 14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92" y="3760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28" name="Group 15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38" y="3776"/>
                            <a:ext cx="79" cy="36"/>
                            <a:chOff x="3138" y="3776"/>
                            <a:chExt cx="79" cy="36"/>
                          </a:xfrm>
                        </p:grpSpPr>
                        <p:grpSp>
                          <p:nvGrpSpPr>
                            <p:cNvPr id="25745" name="Group 15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38" y="3776"/>
                              <a:ext cx="79" cy="36"/>
                              <a:chOff x="3138" y="3776"/>
                              <a:chExt cx="79" cy="36"/>
                            </a:xfrm>
                          </p:grpSpPr>
                          <p:sp>
                            <p:nvSpPr>
                              <p:cNvPr id="145560" name="Freeform 15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2" y="3776"/>
                                <a:ext cx="75" cy="29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5 h 29"/>
                                  <a:gd name="T2" fmla="*/ 13 w 75"/>
                                  <a:gd name="T3" fmla="*/ 28 h 29"/>
                                  <a:gd name="T4" fmla="*/ 0 w 75"/>
                                  <a:gd name="T5" fmla="*/ 3 h 29"/>
                                  <a:gd name="T6" fmla="*/ 61 w 75"/>
                                  <a:gd name="T7" fmla="*/ 0 h 29"/>
                                  <a:gd name="T8" fmla="*/ 74 w 75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9">
                                    <a:moveTo>
                                      <a:pt x="74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61" name="Freeform 15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0" y="3801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62" name="Freeform 15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8" y="3779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3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63" name="Freeform 15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90" y="3777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64" name="Oval 15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0" y="3783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65" name="Oval 15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5" y="3792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29" name="Group 15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53" y="3807"/>
                            <a:ext cx="79" cy="35"/>
                            <a:chOff x="3153" y="3807"/>
                            <a:chExt cx="79" cy="35"/>
                          </a:xfrm>
                        </p:grpSpPr>
                        <p:grpSp>
                          <p:nvGrpSpPr>
                            <p:cNvPr id="25738" name="Group 15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53" y="3807"/>
                              <a:ext cx="79" cy="35"/>
                              <a:chOff x="3153" y="3807"/>
                              <a:chExt cx="79" cy="35"/>
                            </a:xfrm>
                          </p:grpSpPr>
                          <p:sp>
                            <p:nvSpPr>
                              <p:cNvPr id="145568" name="Freeform 16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7" y="3807"/>
                                <a:ext cx="75" cy="28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4 h 28"/>
                                  <a:gd name="T2" fmla="*/ 13 w 75"/>
                                  <a:gd name="T3" fmla="*/ 27 h 28"/>
                                  <a:gd name="T4" fmla="*/ 0 w 75"/>
                                  <a:gd name="T5" fmla="*/ 3 h 28"/>
                                  <a:gd name="T6" fmla="*/ 61 w 75"/>
                                  <a:gd name="T7" fmla="*/ 0 h 28"/>
                                  <a:gd name="T8" fmla="*/ 74 w 75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8">
                                    <a:moveTo>
                                      <a:pt x="74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69" name="Freeform 16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66" y="3832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70" name="Freeform 16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3" y="3810"/>
                                <a:ext cx="18" cy="32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71" name="Freeform 1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05" y="3808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72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15" y="3813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73" name="Oval 16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1" y="3823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5730" name="Group 16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67" y="3839"/>
                            <a:ext cx="79" cy="35"/>
                            <a:chOff x="3167" y="3839"/>
                            <a:chExt cx="79" cy="35"/>
                          </a:xfrm>
                        </p:grpSpPr>
                        <p:grpSp>
                          <p:nvGrpSpPr>
                            <p:cNvPr id="25731" name="Group 16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67" y="3839"/>
                              <a:ext cx="79" cy="35"/>
                              <a:chOff x="3167" y="3839"/>
                              <a:chExt cx="79" cy="35"/>
                            </a:xfrm>
                          </p:grpSpPr>
                          <p:sp>
                            <p:nvSpPr>
                              <p:cNvPr id="145576" name="Freeform 16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72" y="3839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77" name="Freeform 16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79" y="3863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5578" name="Freeform 17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67" y="3841"/>
                                <a:ext cx="19" cy="33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5 h 33"/>
                                  <a:gd name="T2" fmla="*/ 13 w 19"/>
                                  <a:gd name="T3" fmla="*/ 32 h 33"/>
                                  <a:gd name="T4" fmla="*/ 0 w 19"/>
                                  <a:gd name="T5" fmla="*/ 7 h 33"/>
                                  <a:gd name="T6" fmla="*/ 5 w 19"/>
                                  <a:gd name="T7" fmla="*/ 0 h 33"/>
                                  <a:gd name="T8" fmla="*/ 18 w 19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3">
                                    <a:moveTo>
                                      <a:pt x="18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5579" name="Freeform 1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19" y="3839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80" name="Oval 17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9" y="384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5581" name="Oval 17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34" y="3854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</p:grpSp>
                  <p:grpSp>
                    <p:nvGrpSpPr>
                      <p:cNvPr id="25669" name="Group 1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14" y="3664"/>
                        <a:ext cx="174" cy="140"/>
                        <a:chOff x="3314" y="3664"/>
                        <a:chExt cx="174" cy="140"/>
                      </a:xfrm>
                    </p:grpSpPr>
                    <p:grpSp>
                      <p:nvGrpSpPr>
                        <p:cNvPr id="25670" name="Group 17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90" y="3664"/>
                          <a:ext cx="98" cy="137"/>
                          <a:chOff x="3390" y="3664"/>
                          <a:chExt cx="98" cy="137"/>
                        </a:xfrm>
                      </p:grpSpPr>
                      <p:grpSp>
                        <p:nvGrpSpPr>
                          <p:cNvPr id="25705" name="Group 17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90" y="3664"/>
                            <a:ext cx="46" cy="33"/>
                            <a:chOff x="3390" y="3664"/>
                            <a:chExt cx="46" cy="33"/>
                          </a:xfrm>
                        </p:grpSpPr>
                        <p:sp>
                          <p:nvSpPr>
                            <p:cNvPr id="145585" name="Freeform 17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92" y="3664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86" name="Freeform 17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5" y="3693"/>
                              <a:ext cx="31" cy="3"/>
                            </a:xfrm>
                            <a:custGeom>
                              <a:avLst/>
                              <a:gdLst>
                                <a:gd name="T0" fmla="*/ 30 w 31"/>
                                <a:gd name="T1" fmla="*/ 0 h 3"/>
                                <a:gd name="T2" fmla="*/ 27 w 31"/>
                                <a:gd name="T3" fmla="*/ 1 h 3"/>
                                <a:gd name="T4" fmla="*/ 0 w 31"/>
                                <a:gd name="T5" fmla="*/ 2 h 3"/>
                                <a:gd name="T6" fmla="*/ 2 w 31"/>
                                <a:gd name="T7" fmla="*/ 1 h 3"/>
                                <a:gd name="T8" fmla="*/ 30 w 31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1" h="3">
                                  <a:moveTo>
                                    <a:pt x="30" y="0"/>
                                  </a:moveTo>
                                  <a:lnTo>
                                    <a:pt x="27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0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87" name="Freeform 1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90" y="3666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706" name="Group 1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07" y="3698"/>
                            <a:ext cx="47" cy="33"/>
                            <a:chOff x="3407" y="3698"/>
                            <a:chExt cx="47" cy="33"/>
                          </a:xfrm>
                        </p:grpSpPr>
                        <p:sp>
                          <p:nvSpPr>
                            <p:cNvPr id="145589" name="Freeform 1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10" y="3698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90" name="Freeform 1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23" y="3728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91" name="Freeform 1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7" y="3700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707" name="Group 1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25" y="3733"/>
                            <a:ext cx="46" cy="33"/>
                            <a:chOff x="3425" y="3733"/>
                            <a:chExt cx="46" cy="33"/>
                          </a:xfrm>
                        </p:grpSpPr>
                        <p:sp>
                          <p:nvSpPr>
                            <p:cNvPr id="145593" name="Freeform 18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26" y="3734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94" name="Freeform 18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39" y="3764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95" name="Freeform 18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25" y="3736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3"/>
                                <a:gd name="T1" fmla="*/ 0 h 31"/>
                                <a:gd name="T2" fmla="*/ 0 w 13"/>
                                <a:gd name="T3" fmla="*/ 4 h 31"/>
                                <a:gd name="T4" fmla="*/ 10 w 13"/>
                                <a:gd name="T5" fmla="*/ 30 h 31"/>
                                <a:gd name="T6" fmla="*/ 12 w 13"/>
                                <a:gd name="T7" fmla="*/ 26 h 31"/>
                                <a:gd name="T8" fmla="*/ 2 w 13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3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0" y="30"/>
                                  </a:lnTo>
                                  <a:lnTo>
                                    <a:pt x="12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708" name="Group 18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42" y="3768"/>
                            <a:ext cx="46" cy="33"/>
                            <a:chOff x="3442" y="3768"/>
                            <a:chExt cx="46" cy="33"/>
                          </a:xfrm>
                        </p:grpSpPr>
                        <p:sp>
                          <p:nvSpPr>
                            <p:cNvPr id="145597" name="Freeform 1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44" y="3769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98" name="Freeform 1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56" y="3798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599" name="Freeform 19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42" y="3770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5671" name="Group 19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53" y="3665"/>
                          <a:ext cx="98" cy="137"/>
                          <a:chOff x="3353" y="3665"/>
                          <a:chExt cx="98" cy="137"/>
                        </a:xfrm>
                      </p:grpSpPr>
                      <p:grpSp>
                        <p:nvGrpSpPr>
                          <p:cNvPr id="25689" name="Group 19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53" y="3665"/>
                            <a:ext cx="46" cy="33"/>
                            <a:chOff x="3353" y="3665"/>
                            <a:chExt cx="46" cy="33"/>
                          </a:xfrm>
                        </p:grpSpPr>
                        <p:sp>
                          <p:nvSpPr>
                            <p:cNvPr id="145602" name="Freeform 19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55" y="3665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03" name="Freeform 19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8" y="3695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04" name="Freeform 19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53" y="3667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3"/>
                                <a:gd name="T1" fmla="*/ 0 h 31"/>
                                <a:gd name="T2" fmla="*/ 0 w 13"/>
                                <a:gd name="T3" fmla="*/ 4 h 31"/>
                                <a:gd name="T4" fmla="*/ 10 w 13"/>
                                <a:gd name="T5" fmla="*/ 30 h 31"/>
                                <a:gd name="T6" fmla="*/ 12 w 13"/>
                                <a:gd name="T7" fmla="*/ 26 h 31"/>
                                <a:gd name="T8" fmla="*/ 2 w 13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3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0" y="30"/>
                                  </a:lnTo>
                                  <a:lnTo>
                                    <a:pt x="12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690" name="Group 19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70" y="3700"/>
                            <a:ext cx="46" cy="32"/>
                            <a:chOff x="3370" y="3700"/>
                            <a:chExt cx="46" cy="32"/>
                          </a:xfrm>
                        </p:grpSpPr>
                        <p:sp>
                          <p:nvSpPr>
                            <p:cNvPr id="145606" name="Freeform 1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72" y="3700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07" name="Freeform 19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5" y="3729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08" name="Freeform 20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70" y="3702"/>
                              <a:ext cx="14" cy="30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0"/>
                                <a:gd name="T2" fmla="*/ 0 w 14"/>
                                <a:gd name="T3" fmla="*/ 4 h 30"/>
                                <a:gd name="T4" fmla="*/ 11 w 14"/>
                                <a:gd name="T5" fmla="*/ 29 h 30"/>
                                <a:gd name="T6" fmla="*/ 13 w 14"/>
                                <a:gd name="T7" fmla="*/ 26 h 30"/>
                                <a:gd name="T8" fmla="*/ 2 w 14"/>
                                <a:gd name="T9" fmla="*/ 0 h 3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0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29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691" name="Group 20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87" y="3735"/>
                            <a:ext cx="46" cy="33"/>
                            <a:chOff x="3387" y="3735"/>
                            <a:chExt cx="46" cy="33"/>
                          </a:xfrm>
                        </p:grpSpPr>
                        <p:sp>
                          <p:nvSpPr>
                            <p:cNvPr id="145610" name="Freeform 20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9" y="3736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11" name="Freeform 20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2" y="3765"/>
                              <a:ext cx="31" cy="3"/>
                            </a:xfrm>
                            <a:custGeom>
                              <a:avLst/>
                              <a:gdLst>
                                <a:gd name="T0" fmla="*/ 30 w 31"/>
                                <a:gd name="T1" fmla="*/ 0 h 3"/>
                                <a:gd name="T2" fmla="*/ 27 w 31"/>
                                <a:gd name="T3" fmla="*/ 1 h 3"/>
                                <a:gd name="T4" fmla="*/ 0 w 31"/>
                                <a:gd name="T5" fmla="*/ 2 h 3"/>
                                <a:gd name="T6" fmla="*/ 2 w 31"/>
                                <a:gd name="T7" fmla="*/ 1 h 3"/>
                                <a:gd name="T8" fmla="*/ 30 w 31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1" h="3">
                                  <a:moveTo>
                                    <a:pt x="30" y="0"/>
                                  </a:moveTo>
                                  <a:lnTo>
                                    <a:pt x="27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0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12" name="Freeform 20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7" y="3738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692" name="Group 20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04" y="3769"/>
                            <a:ext cx="47" cy="33"/>
                            <a:chOff x="3404" y="3769"/>
                            <a:chExt cx="47" cy="33"/>
                          </a:xfrm>
                        </p:grpSpPr>
                        <p:sp>
                          <p:nvSpPr>
                            <p:cNvPr id="145614" name="Freeform 20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7" y="3770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15" name="Freeform 20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20" y="3799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16" name="Freeform 20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4" y="3771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5672" name="Group 20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14" y="3667"/>
                          <a:ext cx="98" cy="137"/>
                          <a:chOff x="3314" y="3667"/>
                          <a:chExt cx="98" cy="137"/>
                        </a:xfrm>
                      </p:grpSpPr>
                      <p:grpSp>
                        <p:nvGrpSpPr>
                          <p:cNvPr id="25673" name="Group 2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14" y="3667"/>
                            <a:ext cx="46" cy="33"/>
                            <a:chOff x="3314" y="3667"/>
                            <a:chExt cx="46" cy="33"/>
                          </a:xfrm>
                        </p:grpSpPr>
                        <p:sp>
                          <p:nvSpPr>
                            <p:cNvPr id="145619" name="Freeform 21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5" y="3667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20" name="Freeform 21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28" y="3696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21" name="Freeform 21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14" y="3669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674" name="Group 21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31" y="3701"/>
                            <a:ext cx="46" cy="33"/>
                            <a:chOff x="3331" y="3701"/>
                            <a:chExt cx="46" cy="33"/>
                          </a:xfrm>
                        </p:grpSpPr>
                        <p:sp>
                          <p:nvSpPr>
                            <p:cNvPr id="145623" name="Freeform 2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33" y="3701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24" name="Freeform 21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5" y="3730"/>
                              <a:ext cx="32" cy="4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4"/>
                                <a:gd name="T2" fmla="*/ 28 w 32"/>
                                <a:gd name="T3" fmla="*/ 2 h 4"/>
                                <a:gd name="T4" fmla="*/ 0 w 32"/>
                                <a:gd name="T5" fmla="*/ 3 h 4"/>
                                <a:gd name="T6" fmla="*/ 2 w 32"/>
                                <a:gd name="T7" fmla="*/ 1 h 4"/>
                                <a:gd name="T8" fmla="*/ 31 w 32"/>
                                <a:gd name="T9" fmla="*/ 0 h 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4">
                                  <a:moveTo>
                                    <a:pt x="31" y="0"/>
                                  </a:moveTo>
                                  <a:lnTo>
                                    <a:pt x="28" y="2"/>
                                  </a:lnTo>
                                  <a:lnTo>
                                    <a:pt x="0" y="3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25" name="Freeform 21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31" y="3703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675" name="Group 21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48" y="3736"/>
                            <a:ext cx="46" cy="33"/>
                            <a:chOff x="3348" y="3736"/>
                            <a:chExt cx="46" cy="33"/>
                          </a:xfrm>
                        </p:grpSpPr>
                        <p:sp>
                          <p:nvSpPr>
                            <p:cNvPr id="145627" name="Freeform 21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9" y="3737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28" name="Freeform 22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3" y="3767"/>
                              <a:ext cx="31" cy="3"/>
                            </a:xfrm>
                            <a:custGeom>
                              <a:avLst/>
                              <a:gdLst>
                                <a:gd name="T0" fmla="*/ 30 w 31"/>
                                <a:gd name="T1" fmla="*/ 0 h 3"/>
                                <a:gd name="T2" fmla="*/ 27 w 31"/>
                                <a:gd name="T3" fmla="*/ 1 h 3"/>
                                <a:gd name="T4" fmla="*/ 0 w 31"/>
                                <a:gd name="T5" fmla="*/ 2 h 3"/>
                                <a:gd name="T6" fmla="*/ 2 w 31"/>
                                <a:gd name="T7" fmla="*/ 1 h 3"/>
                                <a:gd name="T8" fmla="*/ 30 w 31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1" h="3">
                                  <a:moveTo>
                                    <a:pt x="30" y="0"/>
                                  </a:moveTo>
                                  <a:lnTo>
                                    <a:pt x="27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0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29" name="Freeform 2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7" y="3739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5676" name="Group 22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65" y="3771"/>
                            <a:ext cx="47" cy="33"/>
                            <a:chOff x="3365" y="3771"/>
                            <a:chExt cx="47" cy="33"/>
                          </a:xfrm>
                        </p:grpSpPr>
                        <p:sp>
                          <p:nvSpPr>
                            <p:cNvPr id="145631" name="Freeform 2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8" y="3771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32" name="Freeform 22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0" y="3800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5633" name="Freeform 22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5" y="3773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45634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663" y="3834"/>
                      <a:ext cx="15" cy="25"/>
                    </a:xfrm>
                    <a:custGeom>
                      <a:avLst/>
                      <a:gdLst>
                        <a:gd name="T0" fmla="*/ 7 w 15"/>
                        <a:gd name="T1" fmla="*/ 0 h 25"/>
                        <a:gd name="T2" fmla="*/ 13 w 15"/>
                        <a:gd name="T3" fmla="*/ 10 h 25"/>
                        <a:gd name="T4" fmla="*/ 14 w 15"/>
                        <a:gd name="T5" fmla="*/ 13 h 25"/>
                        <a:gd name="T6" fmla="*/ 13 w 15"/>
                        <a:gd name="T7" fmla="*/ 16 h 25"/>
                        <a:gd name="T8" fmla="*/ 13 w 15"/>
                        <a:gd name="T9" fmla="*/ 18 h 25"/>
                        <a:gd name="T10" fmla="*/ 11 w 15"/>
                        <a:gd name="T11" fmla="*/ 20 h 25"/>
                        <a:gd name="T12" fmla="*/ 9 w 15"/>
                        <a:gd name="T13" fmla="*/ 22 h 25"/>
                        <a:gd name="T14" fmla="*/ 7 w 15"/>
                        <a:gd name="T15" fmla="*/ 23 h 25"/>
                        <a:gd name="T16" fmla="*/ 4 w 15"/>
                        <a:gd name="T17" fmla="*/ 24 h 25"/>
                        <a:gd name="T18" fmla="*/ 0 w 15"/>
                        <a:gd name="T19" fmla="*/ 24 h 25"/>
                        <a:gd name="T20" fmla="*/ 2 w 15"/>
                        <a:gd name="T21" fmla="*/ 23 h 25"/>
                        <a:gd name="T22" fmla="*/ 5 w 15"/>
                        <a:gd name="T23" fmla="*/ 18 h 25"/>
                        <a:gd name="T24" fmla="*/ 5 w 15"/>
                        <a:gd name="T25" fmla="*/ 16 h 25"/>
                        <a:gd name="T26" fmla="*/ 5 w 15"/>
                        <a:gd name="T27" fmla="*/ 14 h 25"/>
                        <a:gd name="T28" fmla="*/ 6 w 15"/>
                        <a:gd name="T29" fmla="*/ 5 h 25"/>
                        <a:gd name="T30" fmla="*/ 7 w 15"/>
                        <a:gd name="T31" fmla="*/ 0 h 2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15" h="25">
                          <a:moveTo>
                            <a:pt x="7" y="0"/>
                          </a:moveTo>
                          <a:lnTo>
                            <a:pt x="13" y="10"/>
                          </a:lnTo>
                          <a:lnTo>
                            <a:pt x="14" y="13"/>
                          </a:lnTo>
                          <a:lnTo>
                            <a:pt x="13" y="16"/>
                          </a:lnTo>
                          <a:lnTo>
                            <a:pt x="13" y="18"/>
                          </a:lnTo>
                          <a:lnTo>
                            <a:pt x="11" y="20"/>
                          </a:lnTo>
                          <a:lnTo>
                            <a:pt x="9" y="22"/>
                          </a:lnTo>
                          <a:lnTo>
                            <a:pt x="7" y="23"/>
                          </a:lnTo>
                          <a:lnTo>
                            <a:pt x="4" y="24"/>
                          </a:lnTo>
                          <a:lnTo>
                            <a:pt x="0" y="24"/>
                          </a:lnTo>
                          <a:lnTo>
                            <a:pt x="2" y="23"/>
                          </a:lnTo>
                          <a:lnTo>
                            <a:pt x="5" y="18"/>
                          </a:lnTo>
                          <a:lnTo>
                            <a:pt x="5" y="16"/>
                          </a:lnTo>
                          <a:lnTo>
                            <a:pt x="5" y="14"/>
                          </a:lnTo>
                          <a:lnTo>
                            <a:pt x="6" y="5"/>
                          </a:lnTo>
                          <a:lnTo>
                            <a:pt x="7" y="0"/>
                          </a:lnTo>
                        </a:path>
                      </a:pathLst>
                    </a:custGeom>
                    <a:solidFill>
                      <a:srgbClr val="3F3F3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1" hangingPunct="1">
                        <a:defRPr/>
                      </a:pPr>
                      <a:endParaRPr lang="de-DE"/>
                    </a:p>
                  </p:txBody>
                </p:sp>
              </p:grpSp>
              <p:sp>
                <p:nvSpPr>
                  <p:cNvPr id="145635" name="Freeform 227"/>
                  <p:cNvSpPr>
                    <a:spLocks/>
                  </p:cNvSpPr>
                  <p:nvPr/>
                </p:nvSpPr>
                <p:spPr bwMode="auto">
                  <a:xfrm>
                    <a:off x="3516" y="3748"/>
                    <a:ext cx="14" cy="28"/>
                  </a:xfrm>
                  <a:custGeom>
                    <a:avLst/>
                    <a:gdLst>
                      <a:gd name="T0" fmla="*/ 13 w 14"/>
                      <a:gd name="T1" fmla="*/ 0 h 28"/>
                      <a:gd name="T2" fmla="*/ 6 w 14"/>
                      <a:gd name="T3" fmla="*/ 1 h 28"/>
                      <a:gd name="T4" fmla="*/ 3 w 14"/>
                      <a:gd name="T5" fmla="*/ 2 h 28"/>
                      <a:gd name="T6" fmla="*/ 2 w 14"/>
                      <a:gd name="T7" fmla="*/ 3 h 28"/>
                      <a:gd name="T8" fmla="*/ 1 w 14"/>
                      <a:gd name="T9" fmla="*/ 5 h 28"/>
                      <a:gd name="T10" fmla="*/ 0 w 14"/>
                      <a:gd name="T11" fmla="*/ 7 h 28"/>
                      <a:gd name="T12" fmla="*/ 1 w 14"/>
                      <a:gd name="T13" fmla="*/ 9 h 28"/>
                      <a:gd name="T14" fmla="*/ 9 w 14"/>
                      <a:gd name="T15" fmla="*/ 27 h 28"/>
                      <a:gd name="T16" fmla="*/ 13 w 14"/>
                      <a:gd name="T17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4" h="28">
                        <a:moveTo>
                          <a:pt x="13" y="0"/>
                        </a:moveTo>
                        <a:lnTo>
                          <a:pt x="6" y="1"/>
                        </a:lnTo>
                        <a:lnTo>
                          <a:pt x="3" y="2"/>
                        </a:lnTo>
                        <a:lnTo>
                          <a:pt x="2" y="3"/>
                        </a:lnTo>
                        <a:lnTo>
                          <a:pt x="1" y="5"/>
                        </a:lnTo>
                        <a:lnTo>
                          <a:pt x="0" y="7"/>
                        </a:lnTo>
                        <a:lnTo>
                          <a:pt x="1" y="9"/>
                        </a:lnTo>
                        <a:lnTo>
                          <a:pt x="9" y="27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5F5F5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5650" name="Group 228"/>
                <p:cNvGrpSpPr>
                  <a:grpSpLocks/>
                </p:cNvGrpSpPr>
                <p:nvPr/>
              </p:nvGrpSpPr>
              <p:grpSpPr bwMode="auto">
                <a:xfrm>
                  <a:off x="3394" y="3469"/>
                  <a:ext cx="284" cy="398"/>
                  <a:chOff x="3394" y="3469"/>
                  <a:chExt cx="284" cy="398"/>
                </a:xfrm>
              </p:grpSpPr>
              <p:sp>
                <p:nvSpPr>
                  <p:cNvPr id="145637" name="Freeform 229"/>
                  <p:cNvSpPr>
                    <a:spLocks/>
                  </p:cNvSpPr>
                  <p:nvPr/>
                </p:nvSpPr>
                <p:spPr bwMode="auto">
                  <a:xfrm>
                    <a:off x="3525" y="3741"/>
                    <a:ext cx="146" cy="126"/>
                  </a:xfrm>
                  <a:custGeom>
                    <a:avLst/>
                    <a:gdLst>
                      <a:gd name="T0" fmla="*/ 140 w 145"/>
                      <a:gd name="T1" fmla="*/ 117 h 126"/>
                      <a:gd name="T2" fmla="*/ 142 w 145"/>
                      <a:gd name="T3" fmla="*/ 112 h 126"/>
                      <a:gd name="T4" fmla="*/ 143 w 145"/>
                      <a:gd name="T5" fmla="*/ 108 h 126"/>
                      <a:gd name="T6" fmla="*/ 144 w 145"/>
                      <a:gd name="T7" fmla="*/ 104 h 126"/>
                      <a:gd name="T8" fmla="*/ 144 w 145"/>
                      <a:gd name="T9" fmla="*/ 101 h 126"/>
                      <a:gd name="T10" fmla="*/ 144 w 145"/>
                      <a:gd name="T11" fmla="*/ 96 h 126"/>
                      <a:gd name="T12" fmla="*/ 144 w 145"/>
                      <a:gd name="T13" fmla="*/ 93 h 126"/>
                      <a:gd name="T14" fmla="*/ 141 w 145"/>
                      <a:gd name="T15" fmla="*/ 98 h 126"/>
                      <a:gd name="T16" fmla="*/ 139 w 145"/>
                      <a:gd name="T17" fmla="*/ 101 h 126"/>
                      <a:gd name="T18" fmla="*/ 135 w 145"/>
                      <a:gd name="T19" fmla="*/ 103 h 126"/>
                      <a:gd name="T20" fmla="*/ 87 w 145"/>
                      <a:gd name="T21" fmla="*/ 108 h 126"/>
                      <a:gd name="T22" fmla="*/ 80 w 145"/>
                      <a:gd name="T23" fmla="*/ 108 h 126"/>
                      <a:gd name="T24" fmla="*/ 76 w 145"/>
                      <a:gd name="T25" fmla="*/ 107 h 126"/>
                      <a:gd name="T26" fmla="*/ 72 w 145"/>
                      <a:gd name="T27" fmla="*/ 107 h 126"/>
                      <a:gd name="T28" fmla="*/ 67 w 145"/>
                      <a:gd name="T29" fmla="*/ 105 h 126"/>
                      <a:gd name="T30" fmla="*/ 63 w 145"/>
                      <a:gd name="T31" fmla="*/ 103 h 126"/>
                      <a:gd name="T32" fmla="*/ 59 w 145"/>
                      <a:gd name="T33" fmla="*/ 101 h 126"/>
                      <a:gd name="T34" fmla="*/ 55 w 145"/>
                      <a:gd name="T35" fmla="*/ 98 h 126"/>
                      <a:gd name="T36" fmla="*/ 52 w 145"/>
                      <a:gd name="T37" fmla="*/ 94 h 126"/>
                      <a:gd name="T38" fmla="*/ 48 w 145"/>
                      <a:gd name="T39" fmla="*/ 89 h 126"/>
                      <a:gd name="T40" fmla="*/ 15 w 145"/>
                      <a:gd name="T41" fmla="*/ 0 h 126"/>
                      <a:gd name="T42" fmla="*/ 12 w 145"/>
                      <a:gd name="T43" fmla="*/ 1 h 126"/>
                      <a:gd name="T44" fmla="*/ 10 w 145"/>
                      <a:gd name="T45" fmla="*/ 2 h 126"/>
                      <a:gd name="T46" fmla="*/ 7 w 145"/>
                      <a:gd name="T47" fmla="*/ 4 h 126"/>
                      <a:gd name="T48" fmla="*/ 6 w 145"/>
                      <a:gd name="T49" fmla="*/ 6 h 126"/>
                      <a:gd name="T50" fmla="*/ 5 w 145"/>
                      <a:gd name="T51" fmla="*/ 9 h 126"/>
                      <a:gd name="T52" fmla="*/ 0 w 145"/>
                      <a:gd name="T53" fmla="*/ 32 h 126"/>
                      <a:gd name="T54" fmla="*/ 40 w 145"/>
                      <a:gd name="T55" fmla="*/ 122 h 126"/>
                      <a:gd name="T56" fmla="*/ 44 w 145"/>
                      <a:gd name="T57" fmla="*/ 124 h 126"/>
                      <a:gd name="T58" fmla="*/ 48 w 145"/>
                      <a:gd name="T59" fmla="*/ 125 h 126"/>
                      <a:gd name="T60" fmla="*/ 52 w 145"/>
                      <a:gd name="T61" fmla="*/ 125 h 126"/>
                      <a:gd name="T62" fmla="*/ 140 w 145"/>
                      <a:gd name="T63" fmla="*/ 117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45" h="126">
                        <a:moveTo>
                          <a:pt x="140" y="117"/>
                        </a:moveTo>
                        <a:lnTo>
                          <a:pt x="142" y="112"/>
                        </a:lnTo>
                        <a:lnTo>
                          <a:pt x="143" y="108"/>
                        </a:lnTo>
                        <a:lnTo>
                          <a:pt x="144" y="104"/>
                        </a:lnTo>
                        <a:lnTo>
                          <a:pt x="144" y="101"/>
                        </a:lnTo>
                        <a:lnTo>
                          <a:pt x="144" y="96"/>
                        </a:lnTo>
                        <a:lnTo>
                          <a:pt x="144" y="93"/>
                        </a:lnTo>
                        <a:lnTo>
                          <a:pt x="141" y="98"/>
                        </a:lnTo>
                        <a:lnTo>
                          <a:pt x="139" y="101"/>
                        </a:lnTo>
                        <a:lnTo>
                          <a:pt x="135" y="103"/>
                        </a:lnTo>
                        <a:lnTo>
                          <a:pt x="87" y="108"/>
                        </a:lnTo>
                        <a:lnTo>
                          <a:pt x="80" y="108"/>
                        </a:lnTo>
                        <a:lnTo>
                          <a:pt x="76" y="107"/>
                        </a:lnTo>
                        <a:lnTo>
                          <a:pt x="72" y="107"/>
                        </a:lnTo>
                        <a:lnTo>
                          <a:pt x="67" y="105"/>
                        </a:lnTo>
                        <a:lnTo>
                          <a:pt x="63" y="103"/>
                        </a:lnTo>
                        <a:lnTo>
                          <a:pt x="59" y="101"/>
                        </a:lnTo>
                        <a:lnTo>
                          <a:pt x="55" y="98"/>
                        </a:lnTo>
                        <a:lnTo>
                          <a:pt x="52" y="94"/>
                        </a:lnTo>
                        <a:lnTo>
                          <a:pt x="48" y="89"/>
                        </a:lnTo>
                        <a:lnTo>
                          <a:pt x="15" y="0"/>
                        </a:lnTo>
                        <a:lnTo>
                          <a:pt x="12" y="1"/>
                        </a:lnTo>
                        <a:lnTo>
                          <a:pt x="10" y="2"/>
                        </a:lnTo>
                        <a:lnTo>
                          <a:pt x="7" y="4"/>
                        </a:lnTo>
                        <a:lnTo>
                          <a:pt x="6" y="6"/>
                        </a:lnTo>
                        <a:lnTo>
                          <a:pt x="5" y="9"/>
                        </a:lnTo>
                        <a:lnTo>
                          <a:pt x="0" y="32"/>
                        </a:lnTo>
                        <a:lnTo>
                          <a:pt x="40" y="122"/>
                        </a:lnTo>
                        <a:lnTo>
                          <a:pt x="44" y="124"/>
                        </a:lnTo>
                        <a:lnTo>
                          <a:pt x="48" y="125"/>
                        </a:lnTo>
                        <a:lnTo>
                          <a:pt x="52" y="125"/>
                        </a:lnTo>
                        <a:lnTo>
                          <a:pt x="140" y="117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38" name="Freeform 230"/>
                  <p:cNvSpPr>
                    <a:spLocks/>
                  </p:cNvSpPr>
                  <p:nvPr/>
                </p:nvSpPr>
                <p:spPr bwMode="auto">
                  <a:xfrm>
                    <a:off x="3394" y="3470"/>
                    <a:ext cx="285" cy="380"/>
                  </a:xfrm>
                  <a:custGeom>
                    <a:avLst/>
                    <a:gdLst>
                      <a:gd name="T0" fmla="*/ 276 w 284"/>
                      <a:gd name="T1" fmla="*/ 365 h 380"/>
                      <a:gd name="T2" fmla="*/ 278 w 284"/>
                      <a:gd name="T3" fmla="*/ 359 h 380"/>
                      <a:gd name="T4" fmla="*/ 280 w 284"/>
                      <a:gd name="T5" fmla="*/ 352 h 380"/>
                      <a:gd name="T6" fmla="*/ 281 w 284"/>
                      <a:gd name="T7" fmla="*/ 346 h 380"/>
                      <a:gd name="T8" fmla="*/ 282 w 284"/>
                      <a:gd name="T9" fmla="*/ 339 h 380"/>
                      <a:gd name="T10" fmla="*/ 283 w 284"/>
                      <a:gd name="T11" fmla="*/ 330 h 380"/>
                      <a:gd name="T12" fmla="*/ 283 w 284"/>
                      <a:gd name="T13" fmla="*/ 320 h 380"/>
                      <a:gd name="T14" fmla="*/ 283 w 284"/>
                      <a:gd name="T15" fmla="*/ 313 h 380"/>
                      <a:gd name="T16" fmla="*/ 232 w 284"/>
                      <a:gd name="T17" fmla="*/ 313 h 380"/>
                      <a:gd name="T18" fmla="*/ 222 w 284"/>
                      <a:gd name="T19" fmla="*/ 281 h 380"/>
                      <a:gd name="T20" fmla="*/ 204 w 284"/>
                      <a:gd name="T21" fmla="*/ 238 h 380"/>
                      <a:gd name="T22" fmla="*/ 169 w 284"/>
                      <a:gd name="T23" fmla="*/ 159 h 380"/>
                      <a:gd name="T24" fmla="*/ 153 w 284"/>
                      <a:gd name="T25" fmla="*/ 127 h 380"/>
                      <a:gd name="T26" fmla="*/ 132 w 284"/>
                      <a:gd name="T27" fmla="*/ 95 h 380"/>
                      <a:gd name="T28" fmla="*/ 94 w 284"/>
                      <a:gd name="T29" fmla="*/ 50 h 380"/>
                      <a:gd name="T30" fmla="*/ 68 w 284"/>
                      <a:gd name="T31" fmla="*/ 21 h 380"/>
                      <a:gd name="T32" fmla="*/ 46 w 284"/>
                      <a:gd name="T33" fmla="*/ 0 h 380"/>
                      <a:gd name="T34" fmla="*/ 18 w 284"/>
                      <a:gd name="T35" fmla="*/ 18 h 380"/>
                      <a:gd name="T36" fmla="*/ 6 w 284"/>
                      <a:gd name="T37" fmla="*/ 25 h 380"/>
                      <a:gd name="T38" fmla="*/ 3 w 284"/>
                      <a:gd name="T39" fmla="*/ 26 h 380"/>
                      <a:gd name="T40" fmla="*/ 2 w 284"/>
                      <a:gd name="T41" fmla="*/ 28 h 380"/>
                      <a:gd name="T42" fmla="*/ 0 w 284"/>
                      <a:gd name="T43" fmla="*/ 31 h 380"/>
                      <a:gd name="T44" fmla="*/ 0 w 284"/>
                      <a:gd name="T45" fmla="*/ 35 h 380"/>
                      <a:gd name="T46" fmla="*/ 1 w 284"/>
                      <a:gd name="T47" fmla="*/ 38 h 380"/>
                      <a:gd name="T48" fmla="*/ 4 w 284"/>
                      <a:gd name="T49" fmla="*/ 42 h 380"/>
                      <a:gd name="T50" fmla="*/ 25 w 284"/>
                      <a:gd name="T51" fmla="*/ 61 h 380"/>
                      <a:gd name="T52" fmla="*/ 37 w 284"/>
                      <a:gd name="T53" fmla="*/ 74 h 380"/>
                      <a:gd name="T54" fmla="*/ 58 w 284"/>
                      <a:gd name="T55" fmla="*/ 97 h 380"/>
                      <a:gd name="T56" fmla="*/ 61 w 284"/>
                      <a:gd name="T57" fmla="*/ 98 h 380"/>
                      <a:gd name="T58" fmla="*/ 65 w 284"/>
                      <a:gd name="T59" fmla="*/ 98 h 380"/>
                      <a:gd name="T60" fmla="*/ 81 w 284"/>
                      <a:gd name="T61" fmla="*/ 97 h 380"/>
                      <a:gd name="T62" fmla="*/ 86 w 284"/>
                      <a:gd name="T63" fmla="*/ 96 h 380"/>
                      <a:gd name="T64" fmla="*/ 91 w 284"/>
                      <a:gd name="T65" fmla="*/ 97 h 380"/>
                      <a:gd name="T66" fmla="*/ 96 w 284"/>
                      <a:gd name="T67" fmla="*/ 98 h 380"/>
                      <a:gd name="T68" fmla="*/ 100 w 284"/>
                      <a:gd name="T69" fmla="*/ 100 h 380"/>
                      <a:gd name="T70" fmla="*/ 104 w 284"/>
                      <a:gd name="T71" fmla="*/ 103 h 380"/>
                      <a:gd name="T72" fmla="*/ 113 w 284"/>
                      <a:gd name="T73" fmla="*/ 114 h 380"/>
                      <a:gd name="T74" fmla="*/ 129 w 284"/>
                      <a:gd name="T75" fmla="*/ 143 h 380"/>
                      <a:gd name="T76" fmla="*/ 139 w 284"/>
                      <a:gd name="T77" fmla="*/ 163 h 380"/>
                      <a:gd name="T78" fmla="*/ 149 w 284"/>
                      <a:gd name="T79" fmla="*/ 185 h 380"/>
                      <a:gd name="T80" fmla="*/ 157 w 284"/>
                      <a:gd name="T81" fmla="*/ 203 h 380"/>
                      <a:gd name="T82" fmla="*/ 163 w 284"/>
                      <a:gd name="T83" fmla="*/ 219 h 380"/>
                      <a:gd name="T84" fmla="*/ 147 w 284"/>
                      <a:gd name="T85" fmla="*/ 271 h 380"/>
                      <a:gd name="T86" fmla="*/ 180 w 284"/>
                      <a:gd name="T87" fmla="*/ 360 h 380"/>
                      <a:gd name="T88" fmla="*/ 183 w 284"/>
                      <a:gd name="T89" fmla="*/ 366 h 380"/>
                      <a:gd name="T90" fmla="*/ 188 w 284"/>
                      <a:gd name="T91" fmla="*/ 371 h 380"/>
                      <a:gd name="T92" fmla="*/ 198 w 284"/>
                      <a:gd name="T93" fmla="*/ 377 h 380"/>
                      <a:gd name="T94" fmla="*/ 207 w 284"/>
                      <a:gd name="T95" fmla="*/ 379 h 380"/>
                      <a:gd name="T96" fmla="*/ 219 w 284"/>
                      <a:gd name="T97" fmla="*/ 379 h 380"/>
                      <a:gd name="T98" fmla="*/ 268 w 284"/>
                      <a:gd name="T99" fmla="*/ 374 h 380"/>
                      <a:gd name="T100" fmla="*/ 271 w 284"/>
                      <a:gd name="T101" fmla="*/ 371 h 380"/>
                      <a:gd name="T102" fmla="*/ 273 w 284"/>
                      <a:gd name="T103" fmla="*/ 368 h 380"/>
                      <a:gd name="T104" fmla="*/ 276 w 284"/>
                      <a:gd name="T105" fmla="*/ 365 h 3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284" h="380">
                        <a:moveTo>
                          <a:pt x="276" y="365"/>
                        </a:moveTo>
                        <a:lnTo>
                          <a:pt x="278" y="359"/>
                        </a:lnTo>
                        <a:lnTo>
                          <a:pt x="280" y="352"/>
                        </a:lnTo>
                        <a:lnTo>
                          <a:pt x="281" y="346"/>
                        </a:lnTo>
                        <a:lnTo>
                          <a:pt x="282" y="339"/>
                        </a:lnTo>
                        <a:lnTo>
                          <a:pt x="283" y="330"/>
                        </a:lnTo>
                        <a:lnTo>
                          <a:pt x="283" y="320"/>
                        </a:lnTo>
                        <a:lnTo>
                          <a:pt x="283" y="313"/>
                        </a:lnTo>
                        <a:lnTo>
                          <a:pt x="232" y="313"/>
                        </a:lnTo>
                        <a:lnTo>
                          <a:pt x="222" y="281"/>
                        </a:lnTo>
                        <a:lnTo>
                          <a:pt x="204" y="238"/>
                        </a:lnTo>
                        <a:lnTo>
                          <a:pt x="169" y="159"/>
                        </a:lnTo>
                        <a:lnTo>
                          <a:pt x="153" y="127"/>
                        </a:lnTo>
                        <a:lnTo>
                          <a:pt x="132" y="95"/>
                        </a:lnTo>
                        <a:lnTo>
                          <a:pt x="94" y="50"/>
                        </a:lnTo>
                        <a:lnTo>
                          <a:pt x="68" y="21"/>
                        </a:lnTo>
                        <a:lnTo>
                          <a:pt x="46" y="0"/>
                        </a:lnTo>
                        <a:lnTo>
                          <a:pt x="18" y="18"/>
                        </a:lnTo>
                        <a:lnTo>
                          <a:pt x="6" y="25"/>
                        </a:lnTo>
                        <a:lnTo>
                          <a:pt x="3" y="26"/>
                        </a:lnTo>
                        <a:lnTo>
                          <a:pt x="2" y="28"/>
                        </a:lnTo>
                        <a:lnTo>
                          <a:pt x="0" y="31"/>
                        </a:lnTo>
                        <a:lnTo>
                          <a:pt x="0" y="35"/>
                        </a:lnTo>
                        <a:lnTo>
                          <a:pt x="1" y="38"/>
                        </a:lnTo>
                        <a:lnTo>
                          <a:pt x="4" y="42"/>
                        </a:lnTo>
                        <a:lnTo>
                          <a:pt x="25" y="61"/>
                        </a:lnTo>
                        <a:lnTo>
                          <a:pt x="37" y="74"/>
                        </a:lnTo>
                        <a:lnTo>
                          <a:pt x="58" y="97"/>
                        </a:lnTo>
                        <a:lnTo>
                          <a:pt x="61" y="98"/>
                        </a:lnTo>
                        <a:lnTo>
                          <a:pt x="65" y="98"/>
                        </a:lnTo>
                        <a:lnTo>
                          <a:pt x="81" y="97"/>
                        </a:lnTo>
                        <a:lnTo>
                          <a:pt x="86" y="96"/>
                        </a:lnTo>
                        <a:lnTo>
                          <a:pt x="91" y="97"/>
                        </a:lnTo>
                        <a:lnTo>
                          <a:pt x="96" y="98"/>
                        </a:lnTo>
                        <a:lnTo>
                          <a:pt x="100" y="100"/>
                        </a:lnTo>
                        <a:lnTo>
                          <a:pt x="104" y="103"/>
                        </a:lnTo>
                        <a:lnTo>
                          <a:pt x="113" y="114"/>
                        </a:lnTo>
                        <a:lnTo>
                          <a:pt x="129" y="143"/>
                        </a:lnTo>
                        <a:lnTo>
                          <a:pt x="139" y="163"/>
                        </a:lnTo>
                        <a:lnTo>
                          <a:pt x="149" y="185"/>
                        </a:lnTo>
                        <a:lnTo>
                          <a:pt x="157" y="203"/>
                        </a:lnTo>
                        <a:lnTo>
                          <a:pt x="163" y="219"/>
                        </a:lnTo>
                        <a:lnTo>
                          <a:pt x="147" y="271"/>
                        </a:lnTo>
                        <a:lnTo>
                          <a:pt x="180" y="360"/>
                        </a:lnTo>
                        <a:lnTo>
                          <a:pt x="183" y="366"/>
                        </a:lnTo>
                        <a:lnTo>
                          <a:pt x="188" y="371"/>
                        </a:lnTo>
                        <a:lnTo>
                          <a:pt x="198" y="377"/>
                        </a:lnTo>
                        <a:lnTo>
                          <a:pt x="207" y="379"/>
                        </a:lnTo>
                        <a:lnTo>
                          <a:pt x="219" y="379"/>
                        </a:lnTo>
                        <a:lnTo>
                          <a:pt x="268" y="374"/>
                        </a:lnTo>
                        <a:lnTo>
                          <a:pt x="271" y="371"/>
                        </a:lnTo>
                        <a:lnTo>
                          <a:pt x="273" y="368"/>
                        </a:lnTo>
                        <a:lnTo>
                          <a:pt x="276" y="365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39" name="Freeform 231"/>
                  <p:cNvSpPr>
                    <a:spLocks/>
                  </p:cNvSpPr>
                  <p:nvPr/>
                </p:nvSpPr>
                <p:spPr bwMode="auto">
                  <a:xfrm>
                    <a:off x="3397" y="3512"/>
                    <a:ext cx="160" cy="186"/>
                  </a:xfrm>
                  <a:custGeom>
                    <a:avLst/>
                    <a:gdLst>
                      <a:gd name="T0" fmla="*/ 159 w 160"/>
                      <a:gd name="T1" fmla="*/ 177 h 187"/>
                      <a:gd name="T2" fmla="*/ 153 w 160"/>
                      <a:gd name="T3" fmla="*/ 160 h 187"/>
                      <a:gd name="T4" fmla="*/ 143 w 160"/>
                      <a:gd name="T5" fmla="*/ 138 h 187"/>
                      <a:gd name="T6" fmla="*/ 130 w 160"/>
                      <a:gd name="T7" fmla="*/ 110 h 187"/>
                      <a:gd name="T8" fmla="*/ 125 w 160"/>
                      <a:gd name="T9" fmla="*/ 100 h 187"/>
                      <a:gd name="T10" fmla="*/ 109 w 160"/>
                      <a:gd name="T11" fmla="*/ 72 h 187"/>
                      <a:gd name="T12" fmla="*/ 100 w 160"/>
                      <a:gd name="T13" fmla="*/ 61 h 187"/>
                      <a:gd name="T14" fmla="*/ 95 w 160"/>
                      <a:gd name="T15" fmla="*/ 57 h 187"/>
                      <a:gd name="T16" fmla="*/ 91 w 160"/>
                      <a:gd name="T17" fmla="*/ 55 h 187"/>
                      <a:gd name="T18" fmla="*/ 88 w 160"/>
                      <a:gd name="T19" fmla="*/ 54 h 187"/>
                      <a:gd name="T20" fmla="*/ 83 w 160"/>
                      <a:gd name="T21" fmla="*/ 54 h 187"/>
                      <a:gd name="T22" fmla="*/ 67 w 160"/>
                      <a:gd name="T23" fmla="*/ 55 h 187"/>
                      <a:gd name="T24" fmla="*/ 61 w 160"/>
                      <a:gd name="T25" fmla="*/ 56 h 187"/>
                      <a:gd name="T26" fmla="*/ 57 w 160"/>
                      <a:gd name="T27" fmla="*/ 56 h 187"/>
                      <a:gd name="T28" fmla="*/ 56 w 160"/>
                      <a:gd name="T29" fmla="*/ 55 h 187"/>
                      <a:gd name="T30" fmla="*/ 54 w 160"/>
                      <a:gd name="T31" fmla="*/ 54 h 187"/>
                      <a:gd name="T32" fmla="*/ 36 w 160"/>
                      <a:gd name="T33" fmla="*/ 35 h 187"/>
                      <a:gd name="T34" fmla="*/ 22 w 160"/>
                      <a:gd name="T35" fmla="*/ 18 h 187"/>
                      <a:gd name="T36" fmla="*/ 0 w 160"/>
                      <a:gd name="T37" fmla="*/ 0 h 187"/>
                      <a:gd name="T38" fmla="*/ 39 w 160"/>
                      <a:gd name="T39" fmla="*/ 67 h 187"/>
                      <a:gd name="T40" fmla="*/ 41 w 160"/>
                      <a:gd name="T41" fmla="*/ 69 h 187"/>
                      <a:gd name="T42" fmla="*/ 43 w 160"/>
                      <a:gd name="T43" fmla="*/ 71 h 187"/>
                      <a:gd name="T44" fmla="*/ 45 w 160"/>
                      <a:gd name="T45" fmla="*/ 73 h 187"/>
                      <a:gd name="T46" fmla="*/ 52 w 160"/>
                      <a:gd name="T47" fmla="*/ 73 h 187"/>
                      <a:gd name="T48" fmla="*/ 62 w 160"/>
                      <a:gd name="T49" fmla="*/ 75 h 187"/>
                      <a:gd name="T50" fmla="*/ 70 w 160"/>
                      <a:gd name="T51" fmla="*/ 75 h 187"/>
                      <a:gd name="T52" fmla="*/ 79 w 160"/>
                      <a:gd name="T53" fmla="*/ 75 h 187"/>
                      <a:gd name="T54" fmla="*/ 86 w 160"/>
                      <a:gd name="T55" fmla="*/ 75 h 187"/>
                      <a:gd name="T56" fmla="*/ 91 w 160"/>
                      <a:gd name="T57" fmla="*/ 75 h 187"/>
                      <a:gd name="T58" fmla="*/ 98 w 160"/>
                      <a:gd name="T59" fmla="*/ 74 h 187"/>
                      <a:gd name="T60" fmla="*/ 101 w 160"/>
                      <a:gd name="T61" fmla="*/ 76 h 187"/>
                      <a:gd name="T62" fmla="*/ 103 w 160"/>
                      <a:gd name="T63" fmla="*/ 78 h 187"/>
                      <a:gd name="T64" fmla="*/ 104 w 160"/>
                      <a:gd name="T65" fmla="*/ 81 h 187"/>
                      <a:gd name="T66" fmla="*/ 117 w 160"/>
                      <a:gd name="T67" fmla="*/ 105 h 187"/>
                      <a:gd name="T68" fmla="*/ 131 w 160"/>
                      <a:gd name="T69" fmla="*/ 132 h 187"/>
                      <a:gd name="T70" fmla="*/ 140 w 160"/>
                      <a:gd name="T71" fmla="*/ 152 h 187"/>
                      <a:gd name="T72" fmla="*/ 156 w 160"/>
                      <a:gd name="T73" fmla="*/ 186 h 187"/>
                      <a:gd name="T74" fmla="*/ 159 w 160"/>
                      <a:gd name="T75" fmla="*/ 177 h 1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60" h="187">
                        <a:moveTo>
                          <a:pt x="159" y="177"/>
                        </a:moveTo>
                        <a:lnTo>
                          <a:pt x="153" y="160"/>
                        </a:lnTo>
                        <a:lnTo>
                          <a:pt x="143" y="138"/>
                        </a:lnTo>
                        <a:lnTo>
                          <a:pt x="130" y="110"/>
                        </a:lnTo>
                        <a:lnTo>
                          <a:pt x="125" y="100"/>
                        </a:lnTo>
                        <a:lnTo>
                          <a:pt x="109" y="72"/>
                        </a:lnTo>
                        <a:lnTo>
                          <a:pt x="100" y="61"/>
                        </a:lnTo>
                        <a:lnTo>
                          <a:pt x="95" y="57"/>
                        </a:lnTo>
                        <a:lnTo>
                          <a:pt x="91" y="55"/>
                        </a:lnTo>
                        <a:lnTo>
                          <a:pt x="88" y="54"/>
                        </a:lnTo>
                        <a:lnTo>
                          <a:pt x="83" y="54"/>
                        </a:lnTo>
                        <a:lnTo>
                          <a:pt x="67" y="55"/>
                        </a:lnTo>
                        <a:lnTo>
                          <a:pt x="61" y="56"/>
                        </a:lnTo>
                        <a:lnTo>
                          <a:pt x="57" y="56"/>
                        </a:lnTo>
                        <a:lnTo>
                          <a:pt x="56" y="55"/>
                        </a:lnTo>
                        <a:lnTo>
                          <a:pt x="54" y="54"/>
                        </a:lnTo>
                        <a:lnTo>
                          <a:pt x="36" y="35"/>
                        </a:lnTo>
                        <a:lnTo>
                          <a:pt x="22" y="18"/>
                        </a:lnTo>
                        <a:lnTo>
                          <a:pt x="0" y="0"/>
                        </a:lnTo>
                        <a:lnTo>
                          <a:pt x="39" y="67"/>
                        </a:lnTo>
                        <a:lnTo>
                          <a:pt x="41" y="69"/>
                        </a:lnTo>
                        <a:lnTo>
                          <a:pt x="43" y="71"/>
                        </a:lnTo>
                        <a:lnTo>
                          <a:pt x="45" y="73"/>
                        </a:lnTo>
                        <a:lnTo>
                          <a:pt x="52" y="73"/>
                        </a:lnTo>
                        <a:lnTo>
                          <a:pt x="62" y="75"/>
                        </a:lnTo>
                        <a:lnTo>
                          <a:pt x="70" y="75"/>
                        </a:lnTo>
                        <a:lnTo>
                          <a:pt x="79" y="75"/>
                        </a:lnTo>
                        <a:lnTo>
                          <a:pt x="86" y="75"/>
                        </a:lnTo>
                        <a:lnTo>
                          <a:pt x="91" y="75"/>
                        </a:lnTo>
                        <a:lnTo>
                          <a:pt x="98" y="74"/>
                        </a:lnTo>
                        <a:lnTo>
                          <a:pt x="101" y="76"/>
                        </a:lnTo>
                        <a:lnTo>
                          <a:pt x="103" y="78"/>
                        </a:lnTo>
                        <a:lnTo>
                          <a:pt x="104" y="81"/>
                        </a:lnTo>
                        <a:lnTo>
                          <a:pt x="117" y="105"/>
                        </a:lnTo>
                        <a:lnTo>
                          <a:pt x="131" y="132"/>
                        </a:lnTo>
                        <a:lnTo>
                          <a:pt x="140" y="152"/>
                        </a:lnTo>
                        <a:lnTo>
                          <a:pt x="156" y="186"/>
                        </a:lnTo>
                        <a:lnTo>
                          <a:pt x="159" y="177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0" name="Freeform 232"/>
                  <p:cNvSpPr>
                    <a:spLocks/>
                  </p:cNvSpPr>
                  <p:nvPr/>
                </p:nvSpPr>
                <p:spPr bwMode="auto">
                  <a:xfrm>
                    <a:off x="3439" y="3469"/>
                    <a:ext cx="239" cy="314"/>
                  </a:xfrm>
                  <a:custGeom>
                    <a:avLst/>
                    <a:gdLst>
                      <a:gd name="T0" fmla="*/ 238 w 239"/>
                      <a:gd name="T1" fmla="*/ 313 h 314"/>
                      <a:gd name="T2" fmla="*/ 237 w 239"/>
                      <a:gd name="T3" fmla="*/ 304 h 314"/>
                      <a:gd name="T4" fmla="*/ 235 w 239"/>
                      <a:gd name="T5" fmla="*/ 295 h 314"/>
                      <a:gd name="T6" fmla="*/ 233 w 239"/>
                      <a:gd name="T7" fmla="*/ 288 h 314"/>
                      <a:gd name="T8" fmla="*/ 230 w 239"/>
                      <a:gd name="T9" fmla="*/ 279 h 314"/>
                      <a:gd name="T10" fmla="*/ 221 w 239"/>
                      <a:gd name="T11" fmla="*/ 257 h 314"/>
                      <a:gd name="T12" fmla="*/ 214 w 239"/>
                      <a:gd name="T13" fmla="*/ 239 h 314"/>
                      <a:gd name="T14" fmla="*/ 201 w 239"/>
                      <a:gd name="T15" fmla="*/ 210 h 314"/>
                      <a:gd name="T16" fmla="*/ 185 w 239"/>
                      <a:gd name="T17" fmla="*/ 180 h 314"/>
                      <a:gd name="T18" fmla="*/ 169 w 239"/>
                      <a:gd name="T19" fmla="*/ 146 h 314"/>
                      <a:gd name="T20" fmla="*/ 145 w 239"/>
                      <a:gd name="T21" fmla="*/ 107 h 314"/>
                      <a:gd name="T22" fmla="*/ 138 w 239"/>
                      <a:gd name="T23" fmla="*/ 96 h 314"/>
                      <a:gd name="T24" fmla="*/ 129 w 239"/>
                      <a:gd name="T25" fmla="*/ 84 h 314"/>
                      <a:gd name="T26" fmla="*/ 117 w 239"/>
                      <a:gd name="T27" fmla="*/ 67 h 314"/>
                      <a:gd name="T28" fmla="*/ 105 w 239"/>
                      <a:gd name="T29" fmla="*/ 53 h 314"/>
                      <a:gd name="T30" fmla="*/ 90 w 239"/>
                      <a:gd name="T31" fmla="*/ 36 h 314"/>
                      <a:gd name="T32" fmla="*/ 55 w 239"/>
                      <a:gd name="T33" fmla="*/ 1 h 314"/>
                      <a:gd name="T34" fmla="*/ 0 w 239"/>
                      <a:gd name="T35" fmla="*/ 0 h 314"/>
                      <a:gd name="T36" fmla="*/ 23 w 239"/>
                      <a:gd name="T37" fmla="*/ 22 h 314"/>
                      <a:gd name="T38" fmla="*/ 39 w 239"/>
                      <a:gd name="T39" fmla="*/ 39 h 314"/>
                      <a:gd name="T40" fmla="*/ 70 w 239"/>
                      <a:gd name="T41" fmla="*/ 75 h 314"/>
                      <a:gd name="T42" fmla="*/ 87 w 239"/>
                      <a:gd name="T43" fmla="*/ 95 h 314"/>
                      <a:gd name="T44" fmla="*/ 107 w 239"/>
                      <a:gd name="T45" fmla="*/ 127 h 314"/>
                      <a:gd name="T46" fmla="*/ 125 w 239"/>
                      <a:gd name="T47" fmla="*/ 161 h 314"/>
                      <a:gd name="T48" fmla="*/ 159 w 239"/>
                      <a:gd name="T49" fmla="*/ 239 h 314"/>
                      <a:gd name="T50" fmla="*/ 176 w 239"/>
                      <a:gd name="T51" fmla="*/ 280 h 314"/>
                      <a:gd name="T52" fmla="*/ 187 w 239"/>
                      <a:gd name="T53" fmla="*/ 313 h 314"/>
                      <a:gd name="T54" fmla="*/ 238 w 239"/>
                      <a:gd name="T55" fmla="*/ 313 h 3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39" h="314">
                        <a:moveTo>
                          <a:pt x="238" y="313"/>
                        </a:moveTo>
                        <a:lnTo>
                          <a:pt x="237" y="304"/>
                        </a:lnTo>
                        <a:lnTo>
                          <a:pt x="235" y="295"/>
                        </a:lnTo>
                        <a:lnTo>
                          <a:pt x="233" y="288"/>
                        </a:lnTo>
                        <a:lnTo>
                          <a:pt x="230" y="279"/>
                        </a:lnTo>
                        <a:lnTo>
                          <a:pt x="221" y="257"/>
                        </a:lnTo>
                        <a:lnTo>
                          <a:pt x="214" y="239"/>
                        </a:lnTo>
                        <a:lnTo>
                          <a:pt x="201" y="210"/>
                        </a:lnTo>
                        <a:lnTo>
                          <a:pt x="185" y="180"/>
                        </a:lnTo>
                        <a:lnTo>
                          <a:pt x="169" y="146"/>
                        </a:lnTo>
                        <a:lnTo>
                          <a:pt x="145" y="107"/>
                        </a:lnTo>
                        <a:lnTo>
                          <a:pt x="138" y="96"/>
                        </a:lnTo>
                        <a:lnTo>
                          <a:pt x="129" y="84"/>
                        </a:lnTo>
                        <a:lnTo>
                          <a:pt x="117" y="67"/>
                        </a:lnTo>
                        <a:lnTo>
                          <a:pt x="105" y="53"/>
                        </a:lnTo>
                        <a:lnTo>
                          <a:pt x="90" y="36"/>
                        </a:lnTo>
                        <a:lnTo>
                          <a:pt x="55" y="1"/>
                        </a:lnTo>
                        <a:lnTo>
                          <a:pt x="0" y="0"/>
                        </a:lnTo>
                        <a:lnTo>
                          <a:pt x="23" y="22"/>
                        </a:lnTo>
                        <a:lnTo>
                          <a:pt x="39" y="39"/>
                        </a:lnTo>
                        <a:lnTo>
                          <a:pt x="70" y="75"/>
                        </a:lnTo>
                        <a:lnTo>
                          <a:pt x="87" y="95"/>
                        </a:lnTo>
                        <a:lnTo>
                          <a:pt x="107" y="127"/>
                        </a:lnTo>
                        <a:lnTo>
                          <a:pt x="125" y="161"/>
                        </a:lnTo>
                        <a:lnTo>
                          <a:pt x="159" y="239"/>
                        </a:lnTo>
                        <a:lnTo>
                          <a:pt x="176" y="280"/>
                        </a:lnTo>
                        <a:lnTo>
                          <a:pt x="187" y="313"/>
                        </a:lnTo>
                        <a:lnTo>
                          <a:pt x="238" y="313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5651" name="Group 233"/>
                <p:cNvGrpSpPr>
                  <a:grpSpLocks/>
                </p:cNvGrpSpPr>
                <p:nvPr/>
              </p:nvGrpSpPr>
              <p:grpSpPr bwMode="auto">
                <a:xfrm>
                  <a:off x="3474" y="3634"/>
                  <a:ext cx="79" cy="68"/>
                  <a:chOff x="3474" y="3634"/>
                  <a:chExt cx="79" cy="68"/>
                </a:xfrm>
              </p:grpSpPr>
              <p:sp>
                <p:nvSpPr>
                  <p:cNvPr id="145642" name="Freeform 234"/>
                  <p:cNvSpPr>
                    <a:spLocks/>
                  </p:cNvSpPr>
                  <p:nvPr/>
                </p:nvSpPr>
                <p:spPr bwMode="auto">
                  <a:xfrm>
                    <a:off x="3474" y="3634"/>
                    <a:ext cx="51" cy="3"/>
                  </a:xfrm>
                  <a:custGeom>
                    <a:avLst/>
                    <a:gdLst>
                      <a:gd name="T0" fmla="*/ 50 w 51"/>
                      <a:gd name="T1" fmla="*/ 0 h 3"/>
                      <a:gd name="T2" fmla="*/ 0 w 51"/>
                      <a:gd name="T3" fmla="*/ 2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51" h="3">
                        <a:moveTo>
                          <a:pt x="50" y="0"/>
                        </a:moveTo>
                        <a:lnTo>
                          <a:pt x="0" y="2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3" name="Freeform 235"/>
                  <p:cNvSpPr>
                    <a:spLocks/>
                  </p:cNvSpPr>
                  <p:nvPr/>
                </p:nvSpPr>
                <p:spPr bwMode="auto">
                  <a:xfrm>
                    <a:off x="3480" y="3644"/>
                    <a:ext cx="49" cy="3"/>
                  </a:xfrm>
                  <a:custGeom>
                    <a:avLst/>
                    <a:gdLst>
                      <a:gd name="T0" fmla="*/ 48 w 49"/>
                      <a:gd name="T1" fmla="*/ 0 h 3"/>
                      <a:gd name="T2" fmla="*/ 0 w 49"/>
                      <a:gd name="T3" fmla="*/ 2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9" h="3">
                        <a:moveTo>
                          <a:pt x="48" y="0"/>
                        </a:moveTo>
                        <a:lnTo>
                          <a:pt x="0" y="2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4" name="Freeform 236"/>
                  <p:cNvSpPr>
                    <a:spLocks/>
                  </p:cNvSpPr>
                  <p:nvPr/>
                </p:nvSpPr>
                <p:spPr bwMode="auto">
                  <a:xfrm>
                    <a:off x="3485" y="3655"/>
                    <a:ext cx="48" cy="4"/>
                  </a:xfrm>
                  <a:custGeom>
                    <a:avLst/>
                    <a:gdLst>
                      <a:gd name="T0" fmla="*/ 47 w 48"/>
                      <a:gd name="T1" fmla="*/ 0 h 4"/>
                      <a:gd name="T2" fmla="*/ 0 w 48"/>
                      <a:gd name="T3" fmla="*/ 3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8" h="4">
                        <a:moveTo>
                          <a:pt x="47" y="0"/>
                        </a:moveTo>
                        <a:lnTo>
                          <a:pt x="0" y="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5" name="Freeform 237"/>
                  <p:cNvSpPr>
                    <a:spLocks/>
                  </p:cNvSpPr>
                  <p:nvPr/>
                </p:nvSpPr>
                <p:spPr bwMode="auto">
                  <a:xfrm>
                    <a:off x="3492" y="3665"/>
                    <a:ext cx="46" cy="4"/>
                  </a:xfrm>
                  <a:custGeom>
                    <a:avLst/>
                    <a:gdLst>
                      <a:gd name="T0" fmla="*/ 46 w 47"/>
                      <a:gd name="T1" fmla="*/ 0 h 4"/>
                      <a:gd name="T2" fmla="*/ 0 w 47"/>
                      <a:gd name="T3" fmla="*/ 3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7" h="4">
                        <a:moveTo>
                          <a:pt x="46" y="0"/>
                        </a:moveTo>
                        <a:lnTo>
                          <a:pt x="0" y="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6" name="Freeform 238"/>
                  <p:cNvSpPr>
                    <a:spLocks/>
                  </p:cNvSpPr>
                  <p:nvPr/>
                </p:nvSpPr>
                <p:spPr bwMode="auto">
                  <a:xfrm>
                    <a:off x="3498" y="3676"/>
                    <a:ext cx="46" cy="4"/>
                  </a:xfrm>
                  <a:custGeom>
                    <a:avLst/>
                    <a:gdLst>
                      <a:gd name="T0" fmla="*/ 45 w 46"/>
                      <a:gd name="T1" fmla="*/ 0 h 4"/>
                      <a:gd name="T2" fmla="*/ 0 w 46"/>
                      <a:gd name="T3" fmla="*/ 3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6" h="4">
                        <a:moveTo>
                          <a:pt x="45" y="0"/>
                        </a:moveTo>
                        <a:lnTo>
                          <a:pt x="0" y="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7" name="Freeform 239"/>
                  <p:cNvSpPr>
                    <a:spLocks/>
                  </p:cNvSpPr>
                  <p:nvPr/>
                </p:nvSpPr>
                <p:spPr bwMode="auto">
                  <a:xfrm>
                    <a:off x="3503" y="3686"/>
                    <a:ext cx="45" cy="5"/>
                  </a:xfrm>
                  <a:custGeom>
                    <a:avLst/>
                    <a:gdLst>
                      <a:gd name="T0" fmla="*/ 44 w 45"/>
                      <a:gd name="T1" fmla="*/ 0 h 5"/>
                      <a:gd name="T2" fmla="*/ 0 w 45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5" h="5">
                        <a:moveTo>
                          <a:pt x="44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48" name="Freeform 240"/>
                  <p:cNvSpPr>
                    <a:spLocks/>
                  </p:cNvSpPr>
                  <p:nvPr/>
                </p:nvSpPr>
                <p:spPr bwMode="auto">
                  <a:xfrm>
                    <a:off x="3508" y="3697"/>
                    <a:ext cx="44" cy="5"/>
                  </a:xfrm>
                  <a:custGeom>
                    <a:avLst/>
                    <a:gdLst>
                      <a:gd name="T0" fmla="*/ 43 w 44"/>
                      <a:gd name="T1" fmla="*/ 0 h 5"/>
                      <a:gd name="T2" fmla="*/ 0 w 44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4" h="5">
                        <a:moveTo>
                          <a:pt x="43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5646" name="Group 241"/>
              <p:cNvGrpSpPr>
                <a:grpSpLocks/>
              </p:cNvGrpSpPr>
              <p:nvPr/>
            </p:nvGrpSpPr>
            <p:grpSpPr bwMode="auto">
              <a:xfrm>
                <a:off x="3637" y="3802"/>
                <a:ext cx="23" cy="15"/>
                <a:chOff x="3637" y="3802"/>
                <a:chExt cx="23" cy="15"/>
              </a:xfrm>
            </p:grpSpPr>
            <p:sp>
              <p:nvSpPr>
                <p:cNvPr id="145650" name="Freeform 242"/>
                <p:cNvSpPr>
                  <a:spLocks/>
                </p:cNvSpPr>
                <p:nvPr/>
              </p:nvSpPr>
              <p:spPr bwMode="auto">
                <a:xfrm>
                  <a:off x="3637" y="3802"/>
                  <a:ext cx="23" cy="14"/>
                </a:xfrm>
                <a:custGeom>
                  <a:avLst/>
                  <a:gdLst>
                    <a:gd name="T0" fmla="*/ 22 w 23"/>
                    <a:gd name="T1" fmla="*/ 0 h 15"/>
                    <a:gd name="T2" fmla="*/ 3 w 23"/>
                    <a:gd name="T3" fmla="*/ 0 h 15"/>
                    <a:gd name="T4" fmla="*/ 0 w 23"/>
                    <a:gd name="T5" fmla="*/ 14 h 15"/>
                    <a:gd name="T6" fmla="*/ 19 w 23"/>
                    <a:gd name="T7" fmla="*/ 13 h 15"/>
                    <a:gd name="T8" fmla="*/ 22 w 23"/>
                    <a:gd name="T9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5">
                      <a:moveTo>
                        <a:pt x="22" y="0"/>
                      </a:move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19" y="13"/>
                      </a:lnTo>
                      <a:lnTo>
                        <a:pt x="22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5651" name="Freeform 243"/>
                <p:cNvSpPr>
                  <a:spLocks/>
                </p:cNvSpPr>
                <p:nvPr/>
              </p:nvSpPr>
              <p:spPr bwMode="auto">
                <a:xfrm>
                  <a:off x="3637" y="3806"/>
                  <a:ext cx="20" cy="9"/>
                </a:xfrm>
                <a:custGeom>
                  <a:avLst/>
                  <a:gdLst>
                    <a:gd name="T0" fmla="*/ 19 w 20"/>
                    <a:gd name="T1" fmla="*/ 0 h 9"/>
                    <a:gd name="T2" fmla="*/ 17 w 20"/>
                    <a:gd name="T3" fmla="*/ 8 h 9"/>
                    <a:gd name="T4" fmla="*/ 0 w 20"/>
                    <a:gd name="T5" fmla="*/ 8 h 9"/>
                    <a:gd name="T6" fmla="*/ 2 w 20"/>
                    <a:gd name="T7" fmla="*/ 0 h 9"/>
                    <a:gd name="T8" fmla="*/ 19 w 20"/>
                    <a:gd name="T9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9">
                      <a:moveTo>
                        <a:pt x="19" y="0"/>
                      </a:moveTo>
                      <a:lnTo>
                        <a:pt x="17" y="8"/>
                      </a:lnTo>
                      <a:lnTo>
                        <a:pt x="0" y="8"/>
                      </a:lnTo>
                      <a:lnTo>
                        <a:pt x="2" y="0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5624" name="Group 244"/>
            <p:cNvGrpSpPr>
              <a:grpSpLocks/>
            </p:cNvGrpSpPr>
            <p:nvPr/>
          </p:nvGrpSpPr>
          <p:grpSpPr bwMode="auto">
            <a:xfrm>
              <a:off x="3633" y="3806"/>
              <a:ext cx="41" cy="164"/>
              <a:chOff x="3633" y="3806"/>
              <a:chExt cx="41" cy="164"/>
            </a:xfrm>
          </p:grpSpPr>
          <p:grpSp>
            <p:nvGrpSpPr>
              <p:cNvPr id="25625" name="Group 245"/>
              <p:cNvGrpSpPr>
                <a:grpSpLocks/>
              </p:cNvGrpSpPr>
              <p:nvPr/>
            </p:nvGrpSpPr>
            <p:grpSpPr bwMode="auto">
              <a:xfrm>
                <a:off x="3644" y="3882"/>
                <a:ext cx="30" cy="88"/>
                <a:chOff x="3644" y="3882"/>
                <a:chExt cx="30" cy="88"/>
              </a:xfrm>
            </p:grpSpPr>
            <p:grpSp>
              <p:nvGrpSpPr>
                <p:cNvPr id="25636" name="Group 246"/>
                <p:cNvGrpSpPr>
                  <a:grpSpLocks/>
                </p:cNvGrpSpPr>
                <p:nvPr/>
              </p:nvGrpSpPr>
              <p:grpSpPr bwMode="auto">
                <a:xfrm>
                  <a:off x="3651" y="3933"/>
                  <a:ext cx="23" cy="37"/>
                  <a:chOff x="3651" y="3933"/>
                  <a:chExt cx="23" cy="37"/>
                </a:xfrm>
              </p:grpSpPr>
              <p:sp>
                <p:nvSpPr>
                  <p:cNvPr id="145655" name="Freeform 247"/>
                  <p:cNvSpPr>
                    <a:spLocks/>
                  </p:cNvSpPr>
                  <p:nvPr/>
                </p:nvSpPr>
                <p:spPr bwMode="auto">
                  <a:xfrm>
                    <a:off x="3654" y="3934"/>
                    <a:ext cx="14" cy="14"/>
                  </a:xfrm>
                  <a:custGeom>
                    <a:avLst/>
                    <a:gdLst>
                      <a:gd name="T0" fmla="*/ 13 w 14"/>
                      <a:gd name="T1" fmla="*/ 0 h 14"/>
                      <a:gd name="T2" fmla="*/ 13 w 14"/>
                      <a:gd name="T3" fmla="*/ 7 h 14"/>
                      <a:gd name="T4" fmla="*/ 10 w 14"/>
                      <a:gd name="T5" fmla="*/ 9 h 14"/>
                      <a:gd name="T6" fmla="*/ 8 w 14"/>
                      <a:gd name="T7" fmla="*/ 9 h 14"/>
                      <a:gd name="T8" fmla="*/ 6 w 14"/>
                      <a:gd name="T9" fmla="*/ 10 h 14"/>
                      <a:gd name="T10" fmla="*/ 5 w 14"/>
                      <a:gd name="T11" fmla="*/ 11 h 14"/>
                      <a:gd name="T12" fmla="*/ 3 w 14"/>
                      <a:gd name="T13" fmla="*/ 13 h 14"/>
                      <a:gd name="T14" fmla="*/ 1 w 14"/>
                      <a:gd name="T15" fmla="*/ 10 h 14"/>
                      <a:gd name="T16" fmla="*/ 0 w 14"/>
                      <a:gd name="T17" fmla="*/ 9 h 14"/>
                      <a:gd name="T18" fmla="*/ 0 w 14"/>
                      <a:gd name="T19" fmla="*/ 8 h 14"/>
                      <a:gd name="T20" fmla="*/ 0 w 14"/>
                      <a:gd name="T21" fmla="*/ 6 h 14"/>
                      <a:gd name="T22" fmla="*/ 1 w 14"/>
                      <a:gd name="T23" fmla="*/ 4 h 14"/>
                      <a:gd name="T24" fmla="*/ 3 w 14"/>
                      <a:gd name="T25" fmla="*/ 3 h 14"/>
                      <a:gd name="T26" fmla="*/ 6 w 14"/>
                      <a:gd name="T27" fmla="*/ 1 h 14"/>
                      <a:gd name="T28" fmla="*/ 9 w 14"/>
                      <a:gd name="T29" fmla="*/ 1 h 14"/>
                      <a:gd name="T30" fmla="*/ 13 w 14"/>
                      <a:gd name="T3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4">
                        <a:moveTo>
                          <a:pt x="13" y="0"/>
                        </a:moveTo>
                        <a:lnTo>
                          <a:pt x="13" y="7"/>
                        </a:lnTo>
                        <a:lnTo>
                          <a:pt x="10" y="9"/>
                        </a:lnTo>
                        <a:lnTo>
                          <a:pt x="8" y="9"/>
                        </a:lnTo>
                        <a:lnTo>
                          <a:pt x="6" y="10"/>
                        </a:lnTo>
                        <a:lnTo>
                          <a:pt x="5" y="11"/>
                        </a:lnTo>
                        <a:lnTo>
                          <a:pt x="3" y="13"/>
                        </a:lnTo>
                        <a:lnTo>
                          <a:pt x="1" y="10"/>
                        </a:lnTo>
                        <a:lnTo>
                          <a:pt x="0" y="9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1" y="4"/>
                        </a:lnTo>
                        <a:lnTo>
                          <a:pt x="3" y="3"/>
                        </a:lnTo>
                        <a:lnTo>
                          <a:pt x="6" y="1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56" name="Freeform 248"/>
                  <p:cNvSpPr>
                    <a:spLocks/>
                  </p:cNvSpPr>
                  <p:nvPr/>
                </p:nvSpPr>
                <p:spPr bwMode="auto">
                  <a:xfrm>
                    <a:off x="3650" y="3933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6 h 37"/>
                      <a:gd name="T16" fmla="*/ 0 w 23"/>
                      <a:gd name="T17" fmla="*/ 21 h 37"/>
                      <a:gd name="T18" fmla="*/ 0 w 23"/>
                      <a:gd name="T19" fmla="*/ 24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5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3 h 37"/>
                      <a:gd name="T30" fmla="*/ 15 w 23"/>
                      <a:gd name="T31" fmla="*/ 35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2 w 23"/>
                      <a:gd name="T43" fmla="*/ 20 h 37"/>
                      <a:gd name="T44" fmla="*/ 10 w 23"/>
                      <a:gd name="T45" fmla="*/ 19 h 37"/>
                      <a:gd name="T46" fmla="*/ 7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10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21"/>
                        </a:lnTo>
                        <a:lnTo>
                          <a:pt x="0" y="24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8" y="31"/>
                        </a:lnTo>
                        <a:lnTo>
                          <a:pt x="11" y="33"/>
                        </a:lnTo>
                        <a:lnTo>
                          <a:pt x="15" y="35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2" y="20"/>
                        </a:lnTo>
                        <a:lnTo>
                          <a:pt x="10" y="19"/>
                        </a:lnTo>
                        <a:lnTo>
                          <a:pt x="7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10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5637" name="Group 249"/>
                <p:cNvGrpSpPr>
                  <a:grpSpLocks/>
                </p:cNvGrpSpPr>
                <p:nvPr/>
              </p:nvGrpSpPr>
              <p:grpSpPr bwMode="auto">
                <a:xfrm>
                  <a:off x="3649" y="3908"/>
                  <a:ext cx="22" cy="37"/>
                  <a:chOff x="3649" y="3908"/>
                  <a:chExt cx="22" cy="37"/>
                </a:xfrm>
              </p:grpSpPr>
              <p:sp>
                <p:nvSpPr>
                  <p:cNvPr id="145658" name="Freeform 250"/>
                  <p:cNvSpPr>
                    <a:spLocks/>
                  </p:cNvSpPr>
                  <p:nvPr/>
                </p:nvSpPr>
                <p:spPr bwMode="auto">
                  <a:xfrm>
                    <a:off x="3651" y="3908"/>
                    <a:ext cx="14" cy="14"/>
                  </a:xfrm>
                  <a:custGeom>
                    <a:avLst/>
                    <a:gdLst>
                      <a:gd name="T0" fmla="*/ 13 w 14"/>
                      <a:gd name="T1" fmla="*/ 0 h 15"/>
                      <a:gd name="T2" fmla="*/ 13 w 14"/>
                      <a:gd name="T3" fmla="*/ 8 h 15"/>
                      <a:gd name="T4" fmla="*/ 10 w 14"/>
                      <a:gd name="T5" fmla="*/ 9 h 15"/>
                      <a:gd name="T6" fmla="*/ 8 w 14"/>
                      <a:gd name="T7" fmla="*/ 10 h 15"/>
                      <a:gd name="T8" fmla="*/ 7 w 14"/>
                      <a:gd name="T9" fmla="*/ 11 h 15"/>
                      <a:gd name="T10" fmla="*/ 5 w 14"/>
                      <a:gd name="T11" fmla="*/ 12 h 15"/>
                      <a:gd name="T12" fmla="*/ 3 w 14"/>
                      <a:gd name="T13" fmla="*/ 14 h 15"/>
                      <a:gd name="T14" fmla="*/ 1 w 14"/>
                      <a:gd name="T15" fmla="*/ 11 h 15"/>
                      <a:gd name="T16" fmla="*/ 1 w 14"/>
                      <a:gd name="T17" fmla="*/ 10 h 15"/>
                      <a:gd name="T18" fmla="*/ 0 w 14"/>
                      <a:gd name="T19" fmla="*/ 8 h 15"/>
                      <a:gd name="T20" fmla="*/ 0 w 14"/>
                      <a:gd name="T21" fmla="*/ 7 h 15"/>
                      <a:gd name="T22" fmla="*/ 2 w 14"/>
                      <a:gd name="T23" fmla="*/ 5 h 15"/>
                      <a:gd name="T24" fmla="*/ 3 w 14"/>
                      <a:gd name="T25" fmla="*/ 4 h 15"/>
                      <a:gd name="T26" fmla="*/ 7 w 14"/>
                      <a:gd name="T27" fmla="*/ 2 h 15"/>
                      <a:gd name="T28" fmla="*/ 9 w 14"/>
                      <a:gd name="T29" fmla="*/ 1 h 15"/>
                      <a:gd name="T30" fmla="*/ 13 w 14"/>
                      <a:gd name="T31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5">
                        <a:moveTo>
                          <a:pt x="13" y="0"/>
                        </a:moveTo>
                        <a:lnTo>
                          <a:pt x="13" y="8"/>
                        </a:lnTo>
                        <a:lnTo>
                          <a:pt x="10" y="9"/>
                        </a:lnTo>
                        <a:lnTo>
                          <a:pt x="8" y="10"/>
                        </a:lnTo>
                        <a:lnTo>
                          <a:pt x="7" y="11"/>
                        </a:lnTo>
                        <a:lnTo>
                          <a:pt x="5" y="12"/>
                        </a:lnTo>
                        <a:lnTo>
                          <a:pt x="3" y="14"/>
                        </a:lnTo>
                        <a:lnTo>
                          <a:pt x="1" y="11"/>
                        </a:lnTo>
                        <a:lnTo>
                          <a:pt x="1" y="10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2" y="5"/>
                        </a:lnTo>
                        <a:lnTo>
                          <a:pt x="3" y="4"/>
                        </a:lnTo>
                        <a:lnTo>
                          <a:pt x="7" y="2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59" name="Freeform 251"/>
                  <p:cNvSpPr>
                    <a:spLocks/>
                  </p:cNvSpPr>
                  <p:nvPr/>
                </p:nvSpPr>
                <p:spPr bwMode="auto">
                  <a:xfrm>
                    <a:off x="3648" y="3908"/>
                    <a:ext cx="22" cy="37"/>
                  </a:xfrm>
                  <a:custGeom>
                    <a:avLst/>
                    <a:gdLst>
                      <a:gd name="T0" fmla="*/ 17 w 22"/>
                      <a:gd name="T1" fmla="*/ 0 h 37"/>
                      <a:gd name="T2" fmla="*/ 13 w 22"/>
                      <a:gd name="T3" fmla="*/ 1 h 37"/>
                      <a:gd name="T4" fmla="*/ 9 w 22"/>
                      <a:gd name="T5" fmla="*/ 2 h 37"/>
                      <a:gd name="T6" fmla="*/ 5 w 22"/>
                      <a:gd name="T7" fmla="*/ 4 h 37"/>
                      <a:gd name="T8" fmla="*/ 3 w 22"/>
                      <a:gd name="T9" fmla="*/ 6 h 37"/>
                      <a:gd name="T10" fmla="*/ 1 w 22"/>
                      <a:gd name="T11" fmla="*/ 8 h 37"/>
                      <a:gd name="T12" fmla="*/ 0 w 22"/>
                      <a:gd name="T13" fmla="*/ 10 h 37"/>
                      <a:gd name="T14" fmla="*/ 0 w 22"/>
                      <a:gd name="T15" fmla="*/ 16 h 37"/>
                      <a:gd name="T16" fmla="*/ 0 w 22"/>
                      <a:gd name="T17" fmla="*/ 22 h 37"/>
                      <a:gd name="T18" fmla="*/ 0 w 22"/>
                      <a:gd name="T19" fmla="*/ 23 h 37"/>
                      <a:gd name="T20" fmla="*/ 1 w 22"/>
                      <a:gd name="T21" fmla="*/ 25 h 37"/>
                      <a:gd name="T22" fmla="*/ 3 w 22"/>
                      <a:gd name="T23" fmla="*/ 27 h 37"/>
                      <a:gd name="T24" fmla="*/ 5 w 22"/>
                      <a:gd name="T25" fmla="*/ 29 h 37"/>
                      <a:gd name="T26" fmla="*/ 7 w 22"/>
                      <a:gd name="T27" fmla="*/ 31 h 37"/>
                      <a:gd name="T28" fmla="*/ 10 w 22"/>
                      <a:gd name="T29" fmla="*/ 32 h 37"/>
                      <a:gd name="T30" fmla="*/ 14 w 22"/>
                      <a:gd name="T31" fmla="*/ 34 h 37"/>
                      <a:gd name="T32" fmla="*/ 18 w 22"/>
                      <a:gd name="T33" fmla="*/ 36 h 37"/>
                      <a:gd name="T34" fmla="*/ 21 w 22"/>
                      <a:gd name="T35" fmla="*/ 36 h 37"/>
                      <a:gd name="T36" fmla="*/ 21 w 22"/>
                      <a:gd name="T37" fmla="*/ 23 h 37"/>
                      <a:gd name="T38" fmla="*/ 17 w 22"/>
                      <a:gd name="T39" fmla="*/ 22 h 37"/>
                      <a:gd name="T40" fmla="*/ 14 w 22"/>
                      <a:gd name="T41" fmla="*/ 21 h 37"/>
                      <a:gd name="T42" fmla="*/ 11 w 22"/>
                      <a:gd name="T43" fmla="*/ 20 h 37"/>
                      <a:gd name="T44" fmla="*/ 9 w 22"/>
                      <a:gd name="T45" fmla="*/ 18 h 37"/>
                      <a:gd name="T46" fmla="*/ 7 w 22"/>
                      <a:gd name="T47" fmla="*/ 17 h 37"/>
                      <a:gd name="T48" fmla="*/ 5 w 22"/>
                      <a:gd name="T49" fmla="*/ 15 h 37"/>
                      <a:gd name="T50" fmla="*/ 4 w 22"/>
                      <a:gd name="T51" fmla="*/ 13 h 37"/>
                      <a:gd name="T52" fmla="*/ 3 w 22"/>
                      <a:gd name="T53" fmla="*/ 10 h 37"/>
                      <a:gd name="T54" fmla="*/ 4 w 22"/>
                      <a:gd name="T55" fmla="*/ 8 h 37"/>
                      <a:gd name="T56" fmla="*/ 5 w 22"/>
                      <a:gd name="T57" fmla="*/ 5 h 37"/>
                      <a:gd name="T58" fmla="*/ 9 w 22"/>
                      <a:gd name="T59" fmla="*/ 3 h 37"/>
                      <a:gd name="T60" fmla="*/ 14 w 22"/>
                      <a:gd name="T61" fmla="*/ 2 h 37"/>
                      <a:gd name="T62" fmla="*/ 17 w 22"/>
                      <a:gd name="T63" fmla="*/ 1 h 37"/>
                      <a:gd name="T64" fmla="*/ 17 w 22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2" h="37">
                        <a:moveTo>
                          <a:pt x="17" y="0"/>
                        </a:moveTo>
                        <a:lnTo>
                          <a:pt x="13" y="1"/>
                        </a:lnTo>
                        <a:lnTo>
                          <a:pt x="9" y="2"/>
                        </a:lnTo>
                        <a:lnTo>
                          <a:pt x="5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22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7" y="31"/>
                        </a:lnTo>
                        <a:lnTo>
                          <a:pt x="10" y="32"/>
                        </a:lnTo>
                        <a:lnTo>
                          <a:pt x="14" y="34"/>
                        </a:lnTo>
                        <a:lnTo>
                          <a:pt x="18" y="36"/>
                        </a:lnTo>
                        <a:lnTo>
                          <a:pt x="21" y="36"/>
                        </a:lnTo>
                        <a:lnTo>
                          <a:pt x="21" y="23"/>
                        </a:lnTo>
                        <a:lnTo>
                          <a:pt x="17" y="22"/>
                        </a:lnTo>
                        <a:lnTo>
                          <a:pt x="14" y="21"/>
                        </a:lnTo>
                        <a:lnTo>
                          <a:pt x="11" y="20"/>
                        </a:lnTo>
                        <a:lnTo>
                          <a:pt x="9" y="18"/>
                        </a:lnTo>
                        <a:lnTo>
                          <a:pt x="7" y="17"/>
                        </a:lnTo>
                        <a:lnTo>
                          <a:pt x="5" y="15"/>
                        </a:lnTo>
                        <a:lnTo>
                          <a:pt x="4" y="13"/>
                        </a:lnTo>
                        <a:lnTo>
                          <a:pt x="3" y="10"/>
                        </a:lnTo>
                        <a:lnTo>
                          <a:pt x="4" y="8"/>
                        </a:lnTo>
                        <a:lnTo>
                          <a:pt x="5" y="5"/>
                        </a:lnTo>
                        <a:lnTo>
                          <a:pt x="9" y="3"/>
                        </a:lnTo>
                        <a:lnTo>
                          <a:pt x="14" y="2"/>
                        </a:lnTo>
                        <a:lnTo>
                          <a:pt x="17" y="1"/>
                        </a:lnTo>
                        <a:lnTo>
                          <a:pt x="17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5638" name="Group 252"/>
                <p:cNvGrpSpPr>
                  <a:grpSpLocks/>
                </p:cNvGrpSpPr>
                <p:nvPr/>
              </p:nvGrpSpPr>
              <p:grpSpPr bwMode="auto">
                <a:xfrm>
                  <a:off x="3644" y="3882"/>
                  <a:ext cx="23" cy="37"/>
                  <a:chOff x="3644" y="3882"/>
                  <a:chExt cx="23" cy="37"/>
                </a:xfrm>
              </p:grpSpPr>
              <p:sp>
                <p:nvSpPr>
                  <p:cNvPr id="145661" name="Freeform 253"/>
                  <p:cNvSpPr>
                    <a:spLocks/>
                  </p:cNvSpPr>
                  <p:nvPr/>
                </p:nvSpPr>
                <p:spPr bwMode="auto">
                  <a:xfrm>
                    <a:off x="3647" y="3883"/>
                    <a:ext cx="14" cy="14"/>
                  </a:xfrm>
                  <a:custGeom>
                    <a:avLst/>
                    <a:gdLst>
                      <a:gd name="T0" fmla="*/ 12 w 13"/>
                      <a:gd name="T1" fmla="*/ 0 h 14"/>
                      <a:gd name="T2" fmla="*/ 12 w 13"/>
                      <a:gd name="T3" fmla="*/ 7 h 14"/>
                      <a:gd name="T4" fmla="*/ 9 w 13"/>
                      <a:gd name="T5" fmla="*/ 8 h 14"/>
                      <a:gd name="T6" fmla="*/ 8 w 13"/>
                      <a:gd name="T7" fmla="*/ 9 h 14"/>
                      <a:gd name="T8" fmla="*/ 6 w 13"/>
                      <a:gd name="T9" fmla="*/ 10 h 14"/>
                      <a:gd name="T10" fmla="*/ 5 w 13"/>
                      <a:gd name="T11" fmla="*/ 11 h 14"/>
                      <a:gd name="T12" fmla="*/ 3 w 13"/>
                      <a:gd name="T13" fmla="*/ 13 h 14"/>
                      <a:gd name="T14" fmla="*/ 1 w 13"/>
                      <a:gd name="T15" fmla="*/ 10 h 14"/>
                      <a:gd name="T16" fmla="*/ 0 w 13"/>
                      <a:gd name="T17" fmla="*/ 9 h 14"/>
                      <a:gd name="T18" fmla="*/ 0 w 13"/>
                      <a:gd name="T19" fmla="*/ 8 h 14"/>
                      <a:gd name="T20" fmla="*/ 0 w 13"/>
                      <a:gd name="T21" fmla="*/ 6 h 14"/>
                      <a:gd name="T22" fmla="*/ 1 w 13"/>
                      <a:gd name="T23" fmla="*/ 4 h 14"/>
                      <a:gd name="T24" fmla="*/ 3 w 13"/>
                      <a:gd name="T25" fmla="*/ 3 h 14"/>
                      <a:gd name="T26" fmla="*/ 6 w 13"/>
                      <a:gd name="T27" fmla="*/ 1 h 14"/>
                      <a:gd name="T28" fmla="*/ 8 w 13"/>
                      <a:gd name="T29" fmla="*/ 1 h 14"/>
                      <a:gd name="T30" fmla="*/ 12 w 13"/>
                      <a:gd name="T3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3" h="14">
                        <a:moveTo>
                          <a:pt x="12" y="0"/>
                        </a:moveTo>
                        <a:lnTo>
                          <a:pt x="12" y="7"/>
                        </a:lnTo>
                        <a:lnTo>
                          <a:pt x="9" y="8"/>
                        </a:lnTo>
                        <a:lnTo>
                          <a:pt x="8" y="9"/>
                        </a:lnTo>
                        <a:lnTo>
                          <a:pt x="6" y="10"/>
                        </a:lnTo>
                        <a:lnTo>
                          <a:pt x="5" y="11"/>
                        </a:lnTo>
                        <a:lnTo>
                          <a:pt x="3" y="13"/>
                        </a:lnTo>
                        <a:lnTo>
                          <a:pt x="1" y="10"/>
                        </a:lnTo>
                        <a:lnTo>
                          <a:pt x="0" y="9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1" y="4"/>
                        </a:lnTo>
                        <a:lnTo>
                          <a:pt x="3" y="3"/>
                        </a:lnTo>
                        <a:lnTo>
                          <a:pt x="6" y="1"/>
                        </a:lnTo>
                        <a:lnTo>
                          <a:pt x="8" y="1"/>
                        </a:lnTo>
                        <a:lnTo>
                          <a:pt x="12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62" name="Freeform 254"/>
                  <p:cNvSpPr>
                    <a:spLocks/>
                  </p:cNvSpPr>
                  <p:nvPr/>
                </p:nvSpPr>
                <p:spPr bwMode="auto">
                  <a:xfrm>
                    <a:off x="3644" y="3882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5 h 37"/>
                      <a:gd name="T16" fmla="*/ 0 w 23"/>
                      <a:gd name="T17" fmla="*/ 21 h 37"/>
                      <a:gd name="T18" fmla="*/ 0 w 23"/>
                      <a:gd name="T19" fmla="*/ 23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5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3 h 37"/>
                      <a:gd name="T30" fmla="*/ 15 w 23"/>
                      <a:gd name="T31" fmla="*/ 34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1 w 23"/>
                      <a:gd name="T43" fmla="*/ 20 h 37"/>
                      <a:gd name="T44" fmla="*/ 10 w 23"/>
                      <a:gd name="T45" fmla="*/ 18 h 37"/>
                      <a:gd name="T46" fmla="*/ 7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10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5"/>
                        </a:lnTo>
                        <a:lnTo>
                          <a:pt x="0" y="21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8" y="31"/>
                        </a:lnTo>
                        <a:lnTo>
                          <a:pt x="11" y="33"/>
                        </a:lnTo>
                        <a:lnTo>
                          <a:pt x="15" y="34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1" y="20"/>
                        </a:lnTo>
                        <a:lnTo>
                          <a:pt x="10" y="18"/>
                        </a:lnTo>
                        <a:lnTo>
                          <a:pt x="7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10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5626" name="Group 255"/>
              <p:cNvGrpSpPr>
                <a:grpSpLocks/>
              </p:cNvGrpSpPr>
              <p:nvPr/>
            </p:nvGrpSpPr>
            <p:grpSpPr bwMode="auto">
              <a:xfrm>
                <a:off x="3633" y="3806"/>
                <a:ext cx="30" cy="88"/>
                <a:chOff x="3633" y="3806"/>
                <a:chExt cx="30" cy="88"/>
              </a:xfrm>
            </p:grpSpPr>
            <p:grpSp>
              <p:nvGrpSpPr>
                <p:cNvPr id="25627" name="Group 256"/>
                <p:cNvGrpSpPr>
                  <a:grpSpLocks/>
                </p:cNvGrpSpPr>
                <p:nvPr/>
              </p:nvGrpSpPr>
              <p:grpSpPr bwMode="auto">
                <a:xfrm>
                  <a:off x="3640" y="3857"/>
                  <a:ext cx="23" cy="37"/>
                  <a:chOff x="3640" y="3857"/>
                  <a:chExt cx="23" cy="37"/>
                </a:xfrm>
              </p:grpSpPr>
              <p:sp>
                <p:nvSpPr>
                  <p:cNvPr id="145665" name="Freeform 257"/>
                  <p:cNvSpPr>
                    <a:spLocks/>
                  </p:cNvSpPr>
                  <p:nvPr/>
                </p:nvSpPr>
                <p:spPr bwMode="auto">
                  <a:xfrm>
                    <a:off x="3644" y="3858"/>
                    <a:ext cx="14" cy="14"/>
                  </a:xfrm>
                  <a:custGeom>
                    <a:avLst/>
                    <a:gdLst>
                      <a:gd name="T0" fmla="*/ 13 w 14"/>
                      <a:gd name="T1" fmla="*/ 0 h 14"/>
                      <a:gd name="T2" fmla="*/ 13 w 14"/>
                      <a:gd name="T3" fmla="*/ 7 h 14"/>
                      <a:gd name="T4" fmla="*/ 10 w 14"/>
                      <a:gd name="T5" fmla="*/ 9 h 14"/>
                      <a:gd name="T6" fmla="*/ 8 w 14"/>
                      <a:gd name="T7" fmla="*/ 9 h 14"/>
                      <a:gd name="T8" fmla="*/ 7 w 14"/>
                      <a:gd name="T9" fmla="*/ 10 h 14"/>
                      <a:gd name="T10" fmla="*/ 5 w 14"/>
                      <a:gd name="T11" fmla="*/ 11 h 14"/>
                      <a:gd name="T12" fmla="*/ 3 w 14"/>
                      <a:gd name="T13" fmla="*/ 13 h 14"/>
                      <a:gd name="T14" fmla="*/ 1 w 14"/>
                      <a:gd name="T15" fmla="*/ 10 h 14"/>
                      <a:gd name="T16" fmla="*/ 1 w 14"/>
                      <a:gd name="T17" fmla="*/ 9 h 14"/>
                      <a:gd name="T18" fmla="*/ 0 w 14"/>
                      <a:gd name="T19" fmla="*/ 8 h 14"/>
                      <a:gd name="T20" fmla="*/ 0 w 14"/>
                      <a:gd name="T21" fmla="*/ 6 h 14"/>
                      <a:gd name="T22" fmla="*/ 2 w 14"/>
                      <a:gd name="T23" fmla="*/ 4 h 14"/>
                      <a:gd name="T24" fmla="*/ 3 w 14"/>
                      <a:gd name="T25" fmla="*/ 3 h 14"/>
                      <a:gd name="T26" fmla="*/ 7 w 14"/>
                      <a:gd name="T27" fmla="*/ 1 h 14"/>
                      <a:gd name="T28" fmla="*/ 9 w 14"/>
                      <a:gd name="T29" fmla="*/ 1 h 14"/>
                      <a:gd name="T30" fmla="*/ 13 w 14"/>
                      <a:gd name="T3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4">
                        <a:moveTo>
                          <a:pt x="13" y="0"/>
                        </a:moveTo>
                        <a:lnTo>
                          <a:pt x="13" y="7"/>
                        </a:lnTo>
                        <a:lnTo>
                          <a:pt x="10" y="9"/>
                        </a:lnTo>
                        <a:lnTo>
                          <a:pt x="8" y="9"/>
                        </a:lnTo>
                        <a:lnTo>
                          <a:pt x="7" y="10"/>
                        </a:lnTo>
                        <a:lnTo>
                          <a:pt x="5" y="11"/>
                        </a:lnTo>
                        <a:lnTo>
                          <a:pt x="3" y="13"/>
                        </a:lnTo>
                        <a:lnTo>
                          <a:pt x="1" y="10"/>
                        </a:lnTo>
                        <a:lnTo>
                          <a:pt x="1" y="9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2" y="4"/>
                        </a:lnTo>
                        <a:lnTo>
                          <a:pt x="3" y="3"/>
                        </a:lnTo>
                        <a:lnTo>
                          <a:pt x="7" y="1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66" name="Freeform 258"/>
                  <p:cNvSpPr>
                    <a:spLocks/>
                  </p:cNvSpPr>
                  <p:nvPr/>
                </p:nvSpPr>
                <p:spPr bwMode="auto">
                  <a:xfrm>
                    <a:off x="3640" y="3857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5 h 37"/>
                      <a:gd name="T16" fmla="*/ 0 w 23"/>
                      <a:gd name="T17" fmla="*/ 21 h 37"/>
                      <a:gd name="T18" fmla="*/ 1 w 23"/>
                      <a:gd name="T19" fmla="*/ 23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6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3 h 37"/>
                      <a:gd name="T30" fmla="*/ 15 w 23"/>
                      <a:gd name="T31" fmla="*/ 35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2 w 23"/>
                      <a:gd name="T43" fmla="*/ 20 h 37"/>
                      <a:gd name="T44" fmla="*/ 10 w 23"/>
                      <a:gd name="T45" fmla="*/ 19 h 37"/>
                      <a:gd name="T46" fmla="*/ 8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10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5"/>
                        </a:lnTo>
                        <a:lnTo>
                          <a:pt x="0" y="21"/>
                        </a:lnTo>
                        <a:lnTo>
                          <a:pt x="1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6" y="29"/>
                        </a:lnTo>
                        <a:lnTo>
                          <a:pt x="8" y="31"/>
                        </a:lnTo>
                        <a:lnTo>
                          <a:pt x="11" y="33"/>
                        </a:lnTo>
                        <a:lnTo>
                          <a:pt x="15" y="35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2" y="20"/>
                        </a:lnTo>
                        <a:lnTo>
                          <a:pt x="10" y="19"/>
                        </a:lnTo>
                        <a:lnTo>
                          <a:pt x="8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10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5628" name="Group 259"/>
                <p:cNvGrpSpPr>
                  <a:grpSpLocks/>
                </p:cNvGrpSpPr>
                <p:nvPr/>
              </p:nvGrpSpPr>
              <p:grpSpPr bwMode="auto">
                <a:xfrm>
                  <a:off x="3637" y="3832"/>
                  <a:ext cx="23" cy="37"/>
                  <a:chOff x="3637" y="3832"/>
                  <a:chExt cx="23" cy="37"/>
                </a:xfrm>
              </p:grpSpPr>
              <p:sp>
                <p:nvSpPr>
                  <p:cNvPr id="145668" name="Freeform 260"/>
                  <p:cNvSpPr>
                    <a:spLocks/>
                  </p:cNvSpPr>
                  <p:nvPr/>
                </p:nvSpPr>
                <p:spPr bwMode="auto">
                  <a:xfrm>
                    <a:off x="3641" y="3832"/>
                    <a:ext cx="14" cy="14"/>
                  </a:xfrm>
                  <a:custGeom>
                    <a:avLst/>
                    <a:gdLst>
                      <a:gd name="T0" fmla="*/ 13 w 14"/>
                      <a:gd name="T1" fmla="*/ 0 h 15"/>
                      <a:gd name="T2" fmla="*/ 13 w 14"/>
                      <a:gd name="T3" fmla="*/ 8 h 15"/>
                      <a:gd name="T4" fmla="*/ 10 w 14"/>
                      <a:gd name="T5" fmla="*/ 9 h 15"/>
                      <a:gd name="T6" fmla="*/ 8 w 14"/>
                      <a:gd name="T7" fmla="*/ 10 h 15"/>
                      <a:gd name="T8" fmla="*/ 7 w 14"/>
                      <a:gd name="T9" fmla="*/ 11 h 15"/>
                      <a:gd name="T10" fmla="*/ 5 w 14"/>
                      <a:gd name="T11" fmla="*/ 12 h 15"/>
                      <a:gd name="T12" fmla="*/ 3 w 14"/>
                      <a:gd name="T13" fmla="*/ 14 h 15"/>
                      <a:gd name="T14" fmla="*/ 1 w 14"/>
                      <a:gd name="T15" fmla="*/ 11 h 15"/>
                      <a:gd name="T16" fmla="*/ 0 w 14"/>
                      <a:gd name="T17" fmla="*/ 10 h 15"/>
                      <a:gd name="T18" fmla="*/ 0 w 14"/>
                      <a:gd name="T19" fmla="*/ 8 h 15"/>
                      <a:gd name="T20" fmla="*/ 0 w 14"/>
                      <a:gd name="T21" fmla="*/ 7 h 15"/>
                      <a:gd name="T22" fmla="*/ 1 w 14"/>
                      <a:gd name="T23" fmla="*/ 5 h 15"/>
                      <a:gd name="T24" fmla="*/ 3 w 14"/>
                      <a:gd name="T25" fmla="*/ 4 h 15"/>
                      <a:gd name="T26" fmla="*/ 7 w 14"/>
                      <a:gd name="T27" fmla="*/ 2 h 15"/>
                      <a:gd name="T28" fmla="*/ 9 w 14"/>
                      <a:gd name="T29" fmla="*/ 1 h 15"/>
                      <a:gd name="T30" fmla="*/ 13 w 14"/>
                      <a:gd name="T31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5">
                        <a:moveTo>
                          <a:pt x="13" y="0"/>
                        </a:moveTo>
                        <a:lnTo>
                          <a:pt x="13" y="8"/>
                        </a:lnTo>
                        <a:lnTo>
                          <a:pt x="10" y="9"/>
                        </a:lnTo>
                        <a:lnTo>
                          <a:pt x="8" y="10"/>
                        </a:lnTo>
                        <a:lnTo>
                          <a:pt x="7" y="11"/>
                        </a:lnTo>
                        <a:lnTo>
                          <a:pt x="5" y="12"/>
                        </a:lnTo>
                        <a:lnTo>
                          <a:pt x="3" y="14"/>
                        </a:lnTo>
                        <a:lnTo>
                          <a:pt x="1" y="11"/>
                        </a:lnTo>
                        <a:lnTo>
                          <a:pt x="0" y="10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1" y="5"/>
                        </a:lnTo>
                        <a:lnTo>
                          <a:pt x="3" y="4"/>
                        </a:lnTo>
                        <a:lnTo>
                          <a:pt x="7" y="2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69" name="Freeform 261"/>
                  <p:cNvSpPr>
                    <a:spLocks/>
                  </p:cNvSpPr>
                  <p:nvPr/>
                </p:nvSpPr>
                <p:spPr bwMode="auto">
                  <a:xfrm>
                    <a:off x="3637" y="3832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6 h 37"/>
                      <a:gd name="T16" fmla="*/ 0 w 23"/>
                      <a:gd name="T17" fmla="*/ 21 h 37"/>
                      <a:gd name="T18" fmla="*/ 0 w 23"/>
                      <a:gd name="T19" fmla="*/ 23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6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2 h 37"/>
                      <a:gd name="T30" fmla="*/ 15 w 23"/>
                      <a:gd name="T31" fmla="*/ 34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2 w 23"/>
                      <a:gd name="T43" fmla="*/ 19 h 37"/>
                      <a:gd name="T44" fmla="*/ 10 w 23"/>
                      <a:gd name="T45" fmla="*/ 18 h 37"/>
                      <a:gd name="T46" fmla="*/ 8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9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21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6" y="29"/>
                        </a:lnTo>
                        <a:lnTo>
                          <a:pt x="8" y="31"/>
                        </a:lnTo>
                        <a:lnTo>
                          <a:pt x="11" y="32"/>
                        </a:lnTo>
                        <a:lnTo>
                          <a:pt x="15" y="34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2" y="19"/>
                        </a:lnTo>
                        <a:lnTo>
                          <a:pt x="10" y="18"/>
                        </a:lnTo>
                        <a:lnTo>
                          <a:pt x="8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9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5629" name="Group 262"/>
                <p:cNvGrpSpPr>
                  <a:grpSpLocks/>
                </p:cNvGrpSpPr>
                <p:nvPr/>
              </p:nvGrpSpPr>
              <p:grpSpPr bwMode="auto">
                <a:xfrm>
                  <a:off x="3633" y="3806"/>
                  <a:ext cx="22" cy="37"/>
                  <a:chOff x="3633" y="3806"/>
                  <a:chExt cx="22" cy="37"/>
                </a:xfrm>
              </p:grpSpPr>
              <p:sp>
                <p:nvSpPr>
                  <p:cNvPr id="145671" name="Freeform 263"/>
                  <p:cNvSpPr>
                    <a:spLocks/>
                  </p:cNvSpPr>
                  <p:nvPr/>
                </p:nvSpPr>
                <p:spPr bwMode="auto">
                  <a:xfrm>
                    <a:off x="3636" y="3806"/>
                    <a:ext cx="14" cy="14"/>
                  </a:xfrm>
                  <a:custGeom>
                    <a:avLst/>
                    <a:gdLst>
                      <a:gd name="T0" fmla="*/ 13 w 14"/>
                      <a:gd name="T1" fmla="*/ 0 h 15"/>
                      <a:gd name="T2" fmla="*/ 13 w 14"/>
                      <a:gd name="T3" fmla="*/ 8 h 15"/>
                      <a:gd name="T4" fmla="*/ 10 w 14"/>
                      <a:gd name="T5" fmla="*/ 9 h 15"/>
                      <a:gd name="T6" fmla="*/ 8 w 14"/>
                      <a:gd name="T7" fmla="*/ 10 h 15"/>
                      <a:gd name="T8" fmla="*/ 7 w 14"/>
                      <a:gd name="T9" fmla="*/ 11 h 15"/>
                      <a:gd name="T10" fmla="*/ 5 w 14"/>
                      <a:gd name="T11" fmla="*/ 12 h 15"/>
                      <a:gd name="T12" fmla="*/ 3 w 14"/>
                      <a:gd name="T13" fmla="*/ 14 h 15"/>
                      <a:gd name="T14" fmla="*/ 1 w 14"/>
                      <a:gd name="T15" fmla="*/ 11 h 15"/>
                      <a:gd name="T16" fmla="*/ 1 w 14"/>
                      <a:gd name="T17" fmla="*/ 10 h 15"/>
                      <a:gd name="T18" fmla="*/ 0 w 14"/>
                      <a:gd name="T19" fmla="*/ 9 h 15"/>
                      <a:gd name="T20" fmla="*/ 0 w 14"/>
                      <a:gd name="T21" fmla="*/ 7 h 15"/>
                      <a:gd name="T22" fmla="*/ 2 w 14"/>
                      <a:gd name="T23" fmla="*/ 5 h 15"/>
                      <a:gd name="T24" fmla="*/ 3 w 14"/>
                      <a:gd name="T25" fmla="*/ 4 h 15"/>
                      <a:gd name="T26" fmla="*/ 7 w 14"/>
                      <a:gd name="T27" fmla="*/ 2 h 15"/>
                      <a:gd name="T28" fmla="*/ 9 w 14"/>
                      <a:gd name="T29" fmla="*/ 1 h 15"/>
                      <a:gd name="T30" fmla="*/ 13 w 14"/>
                      <a:gd name="T31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5">
                        <a:moveTo>
                          <a:pt x="13" y="0"/>
                        </a:moveTo>
                        <a:lnTo>
                          <a:pt x="13" y="8"/>
                        </a:lnTo>
                        <a:lnTo>
                          <a:pt x="10" y="9"/>
                        </a:lnTo>
                        <a:lnTo>
                          <a:pt x="8" y="10"/>
                        </a:lnTo>
                        <a:lnTo>
                          <a:pt x="7" y="11"/>
                        </a:lnTo>
                        <a:lnTo>
                          <a:pt x="5" y="12"/>
                        </a:lnTo>
                        <a:lnTo>
                          <a:pt x="3" y="14"/>
                        </a:lnTo>
                        <a:lnTo>
                          <a:pt x="1" y="11"/>
                        </a:lnTo>
                        <a:lnTo>
                          <a:pt x="1" y="10"/>
                        </a:lnTo>
                        <a:lnTo>
                          <a:pt x="0" y="9"/>
                        </a:lnTo>
                        <a:lnTo>
                          <a:pt x="0" y="7"/>
                        </a:lnTo>
                        <a:lnTo>
                          <a:pt x="2" y="5"/>
                        </a:lnTo>
                        <a:lnTo>
                          <a:pt x="3" y="4"/>
                        </a:lnTo>
                        <a:lnTo>
                          <a:pt x="7" y="2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5672" name="Freeform 264"/>
                  <p:cNvSpPr>
                    <a:spLocks/>
                  </p:cNvSpPr>
                  <p:nvPr/>
                </p:nvSpPr>
                <p:spPr bwMode="auto">
                  <a:xfrm>
                    <a:off x="3633" y="3806"/>
                    <a:ext cx="22" cy="37"/>
                  </a:xfrm>
                  <a:custGeom>
                    <a:avLst/>
                    <a:gdLst>
                      <a:gd name="T0" fmla="*/ 17 w 22"/>
                      <a:gd name="T1" fmla="*/ 0 h 37"/>
                      <a:gd name="T2" fmla="*/ 13 w 22"/>
                      <a:gd name="T3" fmla="*/ 1 h 37"/>
                      <a:gd name="T4" fmla="*/ 9 w 22"/>
                      <a:gd name="T5" fmla="*/ 2 h 37"/>
                      <a:gd name="T6" fmla="*/ 5 w 22"/>
                      <a:gd name="T7" fmla="*/ 4 h 37"/>
                      <a:gd name="T8" fmla="*/ 3 w 22"/>
                      <a:gd name="T9" fmla="*/ 5 h 37"/>
                      <a:gd name="T10" fmla="*/ 1 w 22"/>
                      <a:gd name="T11" fmla="*/ 8 h 37"/>
                      <a:gd name="T12" fmla="*/ 0 w 22"/>
                      <a:gd name="T13" fmla="*/ 10 h 37"/>
                      <a:gd name="T14" fmla="*/ 0 w 22"/>
                      <a:gd name="T15" fmla="*/ 15 h 37"/>
                      <a:gd name="T16" fmla="*/ 0 w 22"/>
                      <a:gd name="T17" fmla="*/ 21 h 37"/>
                      <a:gd name="T18" fmla="*/ 0 w 22"/>
                      <a:gd name="T19" fmla="*/ 23 h 37"/>
                      <a:gd name="T20" fmla="*/ 1 w 22"/>
                      <a:gd name="T21" fmla="*/ 25 h 37"/>
                      <a:gd name="T22" fmla="*/ 3 w 22"/>
                      <a:gd name="T23" fmla="*/ 27 h 37"/>
                      <a:gd name="T24" fmla="*/ 5 w 22"/>
                      <a:gd name="T25" fmla="*/ 29 h 37"/>
                      <a:gd name="T26" fmla="*/ 7 w 22"/>
                      <a:gd name="T27" fmla="*/ 31 h 37"/>
                      <a:gd name="T28" fmla="*/ 10 w 22"/>
                      <a:gd name="T29" fmla="*/ 32 h 37"/>
                      <a:gd name="T30" fmla="*/ 14 w 22"/>
                      <a:gd name="T31" fmla="*/ 34 h 37"/>
                      <a:gd name="T32" fmla="*/ 18 w 22"/>
                      <a:gd name="T33" fmla="*/ 36 h 37"/>
                      <a:gd name="T34" fmla="*/ 21 w 22"/>
                      <a:gd name="T35" fmla="*/ 36 h 37"/>
                      <a:gd name="T36" fmla="*/ 21 w 22"/>
                      <a:gd name="T37" fmla="*/ 23 h 37"/>
                      <a:gd name="T38" fmla="*/ 17 w 22"/>
                      <a:gd name="T39" fmla="*/ 22 h 37"/>
                      <a:gd name="T40" fmla="*/ 14 w 22"/>
                      <a:gd name="T41" fmla="*/ 21 h 37"/>
                      <a:gd name="T42" fmla="*/ 11 w 22"/>
                      <a:gd name="T43" fmla="*/ 20 h 37"/>
                      <a:gd name="T44" fmla="*/ 9 w 22"/>
                      <a:gd name="T45" fmla="*/ 18 h 37"/>
                      <a:gd name="T46" fmla="*/ 7 w 22"/>
                      <a:gd name="T47" fmla="*/ 17 h 37"/>
                      <a:gd name="T48" fmla="*/ 5 w 22"/>
                      <a:gd name="T49" fmla="*/ 15 h 37"/>
                      <a:gd name="T50" fmla="*/ 4 w 22"/>
                      <a:gd name="T51" fmla="*/ 12 h 37"/>
                      <a:gd name="T52" fmla="*/ 3 w 22"/>
                      <a:gd name="T53" fmla="*/ 10 h 37"/>
                      <a:gd name="T54" fmla="*/ 4 w 22"/>
                      <a:gd name="T55" fmla="*/ 7 h 37"/>
                      <a:gd name="T56" fmla="*/ 5 w 22"/>
                      <a:gd name="T57" fmla="*/ 5 h 37"/>
                      <a:gd name="T58" fmla="*/ 9 w 22"/>
                      <a:gd name="T59" fmla="*/ 3 h 37"/>
                      <a:gd name="T60" fmla="*/ 14 w 22"/>
                      <a:gd name="T61" fmla="*/ 1 h 37"/>
                      <a:gd name="T62" fmla="*/ 17 w 22"/>
                      <a:gd name="T63" fmla="*/ 0 h 37"/>
                      <a:gd name="T64" fmla="*/ 17 w 22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2" h="37">
                        <a:moveTo>
                          <a:pt x="17" y="0"/>
                        </a:moveTo>
                        <a:lnTo>
                          <a:pt x="13" y="1"/>
                        </a:lnTo>
                        <a:lnTo>
                          <a:pt x="9" y="2"/>
                        </a:lnTo>
                        <a:lnTo>
                          <a:pt x="5" y="4"/>
                        </a:lnTo>
                        <a:lnTo>
                          <a:pt x="3" y="5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5"/>
                        </a:lnTo>
                        <a:lnTo>
                          <a:pt x="0" y="21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7" y="31"/>
                        </a:lnTo>
                        <a:lnTo>
                          <a:pt x="10" y="32"/>
                        </a:lnTo>
                        <a:lnTo>
                          <a:pt x="14" y="34"/>
                        </a:lnTo>
                        <a:lnTo>
                          <a:pt x="18" y="36"/>
                        </a:lnTo>
                        <a:lnTo>
                          <a:pt x="21" y="36"/>
                        </a:lnTo>
                        <a:lnTo>
                          <a:pt x="21" y="23"/>
                        </a:lnTo>
                        <a:lnTo>
                          <a:pt x="17" y="22"/>
                        </a:lnTo>
                        <a:lnTo>
                          <a:pt x="14" y="21"/>
                        </a:lnTo>
                        <a:lnTo>
                          <a:pt x="11" y="20"/>
                        </a:lnTo>
                        <a:lnTo>
                          <a:pt x="9" y="18"/>
                        </a:lnTo>
                        <a:lnTo>
                          <a:pt x="7" y="17"/>
                        </a:lnTo>
                        <a:lnTo>
                          <a:pt x="5" y="15"/>
                        </a:lnTo>
                        <a:lnTo>
                          <a:pt x="4" y="12"/>
                        </a:lnTo>
                        <a:lnTo>
                          <a:pt x="3" y="10"/>
                        </a:lnTo>
                        <a:lnTo>
                          <a:pt x="4" y="7"/>
                        </a:lnTo>
                        <a:lnTo>
                          <a:pt x="5" y="5"/>
                        </a:lnTo>
                        <a:lnTo>
                          <a:pt x="9" y="3"/>
                        </a:lnTo>
                        <a:lnTo>
                          <a:pt x="14" y="1"/>
                        </a:lnTo>
                        <a:lnTo>
                          <a:pt x="17" y="0"/>
                        </a:lnTo>
                        <a:lnTo>
                          <a:pt x="17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</p:grpSp>
      </p:grpSp>
      <p:sp>
        <p:nvSpPr>
          <p:cNvPr id="145673" name="Rectangle 265"/>
          <p:cNvSpPr>
            <a:spLocks noChangeArrowheads="1"/>
          </p:cNvSpPr>
          <p:nvPr/>
        </p:nvSpPr>
        <p:spPr bwMode="auto">
          <a:xfrm>
            <a:off x="5016500" y="4114800"/>
            <a:ext cx="9525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2365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73075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112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77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4049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18621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193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7765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2500" b="1"/>
              <a:t>AT&amp;T</a:t>
            </a:r>
          </a:p>
        </p:txBody>
      </p:sp>
      <p:sp>
        <p:nvSpPr>
          <p:cNvPr id="145674" name="Rectangle 266"/>
          <p:cNvSpPr>
            <a:spLocks noChangeArrowheads="1"/>
          </p:cNvSpPr>
          <p:nvPr/>
        </p:nvSpPr>
        <p:spPr bwMode="auto">
          <a:xfrm>
            <a:off x="3792538" y="4360863"/>
            <a:ext cx="690562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2365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73075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112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77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4049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18621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193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7765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2500" b="1"/>
              <a:t>MCI</a:t>
            </a:r>
          </a:p>
        </p:txBody>
      </p:sp>
      <p:sp>
        <p:nvSpPr>
          <p:cNvPr id="145675" name="Rectangle 267"/>
          <p:cNvSpPr>
            <a:spLocks noChangeArrowheads="1"/>
          </p:cNvSpPr>
          <p:nvPr/>
        </p:nvSpPr>
        <p:spPr bwMode="auto">
          <a:xfrm>
            <a:off x="6477000" y="4360863"/>
            <a:ext cx="1025525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2365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73075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112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77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4049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18621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193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7765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2500" b="1"/>
              <a:t>Sprint</a:t>
            </a:r>
          </a:p>
        </p:txBody>
      </p:sp>
      <p:sp>
        <p:nvSpPr>
          <p:cNvPr id="145676" name="Line 268"/>
          <p:cNvSpPr>
            <a:spLocks noChangeShapeType="1"/>
          </p:cNvSpPr>
          <p:nvPr/>
        </p:nvSpPr>
        <p:spPr bwMode="auto">
          <a:xfrm>
            <a:off x="4181475" y="4903788"/>
            <a:ext cx="542925" cy="207962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5677" name="Line 269"/>
          <p:cNvSpPr>
            <a:spLocks noChangeShapeType="1"/>
          </p:cNvSpPr>
          <p:nvPr/>
        </p:nvSpPr>
        <p:spPr bwMode="auto">
          <a:xfrm>
            <a:off x="5386388" y="4667250"/>
            <a:ext cx="0" cy="395288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5678" name="Line 270"/>
          <p:cNvSpPr>
            <a:spLocks noChangeShapeType="1"/>
          </p:cNvSpPr>
          <p:nvPr/>
        </p:nvSpPr>
        <p:spPr bwMode="auto">
          <a:xfrm flipH="1">
            <a:off x="5938838" y="4864100"/>
            <a:ext cx="898525" cy="227013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5679" name="Rectangle 271"/>
          <p:cNvSpPr>
            <a:spLocks noChangeArrowheads="1"/>
          </p:cNvSpPr>
          <p:nvPr/>
        </p:nvSpPr>
        <p:spPr bwMode="auto">
          <a:xfrm>
            <a:off x="5456238" y="4573588"/>
            <a:ext cx="695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1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$0.20</a:t>
            </a:r>
            <a:endParaRPr lang="he-IL" altLang="x-none" sz="21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5680" name="Rectangle 272"/>
          <p:cNvSpPr>
            <a:spLocks noChangeArrowheads="1"/>
          </p:cNvSpPr>
          <p:nvPr/>
        </p:nvSpPr>
        <p:spPr bwMode="auto">
          <a:xfrm>
            <a:off x="3986213" y="5053013"/>
            <a:ext cx="695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1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$0.18</a:t>
            </a:r>
            <a:endParaRPr lang="he-IL" altLang="x-none" sz="21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5681" name="Rectangle 273"/>
          <p:cNvSpPr>
            <a:spLocks noChangeArrowheads="1"/>
          </p:cNvSpPr>
          <p:nvPr/>
        </p:nvSpPr>
        <p:spPr bwMode="auto">
          <a:xfrm>
            <a:off x="6657975" y="4997450"/>
            <a:ext cx="695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1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$0.23</a:t>
            </a:r>
            <a:endParaRPr lang="he-IL" altLang="x-none" sz="21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5682" name="Rectangle 274"/>
          <p:cNvSpPr>
            <a:spLocks noChangeArrowheads="1"/>
          </p:cNvSpPr>
          <p:nvPr/>
        </p:nvSpPr>
        <p:spPr bwMode="auto">
          <a:xfrm>
            <a:off x="5257800" y="1600200"/>
            <a:ext cx="3228975" cy="225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240" tIns="41121" rIns="82240" bIns="41121"/>
          <a:lstStyle>
            <a:lvl1pPr marL="355600" indent="-3556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77863" indent="-204788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17588" indent="-2032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4775" indent="-1524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782763" indent="-1524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2399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6971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1543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115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altLang="x-none" sz="2900" b="1"/>
              <a:t>Carriers have an incentive to invest effort in strategic behavior</a:t>
            </a:r>
          </a:p>
        </p:txBody>
      </p:sp>
      <p:grpSp>
        <p:nvGrpSpPr>
          <p:cNvPr id="25615" name="Group 275"/>
          <p:cNvGrpSpPr>
            <a:grpSpLocks/>
          </p:cNvGrpSpPr>
          <p:nvPr/>
        </p:nvGrpSpPr>
        <p:grpSpPr bwMode="auto">
          <a:xfrm>
            <a:off x="1309688" y="4302125"/>
            <a:ext cx="2330450" cy="1658938"/>
            <a:chOff x="796" y="2955"/>
            <a:chExt cx="1417" cy="1008"/>
          </a:xfrm>
        </p:grpSpPr>
        <p:sp>
          <p:nvSpPr>
            <p:cNvPr id="145684" name="Freeform 276"/>
            <p:cNvSpPr>
              <a:spLocks/>
            </p:cNvSpPr>
            <p:nvPr/>
          </p:nvSpPr>
          <p:spPr bwMode="auto">
            <a:xfrm>
              <a:off x="796" y="3079"/>
              <a:ext cx="1204" cy="884"/>
            </a:xfrm>
            <a:custGeom>
              <a:avLst/>
              <a:gdLst>
                <a:gd name="T0" fmla="*/ 1002 w 1204"/>
                <a:gd name="T1" fmla="*/ 698 h 884"/>
                <a:gd name="T2" fmla="*/ 963 w 1204"/>
                <a:gd name="T3" fmla="*/ 743 h 884"/>
                <a:gd name="T4" fmla="*/ 908 w 1204"/>
                <a:gd name="T5" fmla="*/ 768 h 884"/>
                <a:gd name="T6" fmla="*/ 831 w 1204"/>
                <a:gd name="T7" fmla="*/ 781 h 884"/>
                <a:gd name="T8" fmla="*/ 744 w 1204"/>
                <a:gd name="T9" fmla="*/ 767 h 884"/>
                <a:gd name="T10" fmla="*/ 695 w 1204"/>
                <a:gd name="T11" fmla="*/ 795 h 884"/>
                <a:gd name="T12" fmla="*/ 640 w 1204"/>
                <a:gd name="T13" fmla="*/ 851 h 884"/>
                <a:gd name="T14" fmla="*/ 547 w 1204"/>
                <a:gd name="T15" fmla="*/ 882 h 884"/>
                <a:gd name="T16" fmla="*/ 452 w 1204"/>
                <a:gd name="T17" fmla="*/ 876 h 884"/>
                <a:gd name="T18" fmla="*/ 363 w 1204"/>
                <a:gd name="T19" fmla="*/ 833 h 884"/>
                <a:gd name="T20" fmla="*/ 317 w 1204"/>
                <a:gd name="T21" fmla="*/ 780 h 884"/>
                <a:gd name="T22" fmla="*/ 278 w 1204"/>
                <a:gd name="T23" fmla="*/ 757 h 884"/>
                <a:gd name="T24" fmla="*/ 202 w 1204"/>
                <a:gd name="T25" fmla="*/ 743 h 884"/>
                <a:gd name="T26" fmla="*/ 151 w 1204"/>
                <a:gd name="T27" fmla="*/ 688 h 884"/>
                <a:gd name="T28" fmla="*/ 144 w 1204"/>
                <a:gd name="T29" fmla="*/ 629 h 884"/>
                <a:gd name="T30" fmla="*/ 99 w 1204"/>
                <a:gd name="T31" fmla="*/ 625 h 884"/>
                <a:gd name="T32" fmla="*/ 53 w 1204"/>
                <a:gd name="T33" fmla="*/ 600 h 884"/>
                <a:gd name="T34" fmla="*/ 29 w 1204"/>
                <a:gd name="T35" fmla="*/ 573 h 884"/>
                <a:gd name="T36" fmla="*/ 8 w 1204"/>
                <a:gd name="T37" fmla="*/ 530 h 884"/>
                <a:gd name="T38" fmla="*/ 11 w 1204"/>
                <a:gd name="T39" fmla="*/ 493 h 884"/>
                <a:gd name="T40" fmla="*/ 8 w 1204"/>
                <a:gd name="T41" fmla="*/ 444 h 884"/>
                <a:gd name="T42" fmla="*/ 1 w 1204"/>
                <a:gd name="T43" fmla="*/ 398 h 884"/>
                <a:gd name="T44" fmla="*/ 12 w 1204"/>
                <a:gd name="T45" fmla="*/ 351 h 884"/>
                <a:gd name="T46" fmla="*/ 7 w 1204"/>
                <a:gd name="T47" fmla="*/ 299 h 884"/>
                <a:gd name="T48" fmla="*/ 0 w 1204"/>
                <a:gd name="T49" fmla="*/ 252 h 884"/>
                <a:gd name="T50" fmla="*/ 14 w 1204"/>
                <a:gd name="T51" fmla="*/ 194 h 884"/>
                <a:gd name="T52" fmla="*/ 50 w 1204"/>
                <a:gd name="T53" fmla="*/ 152 h 884"/>
                <a:gd name="T54" fmla="*/ 124 w 1204"/>
                <a:gd name="T55" fmla="*/ 125 h 884"/>
                <a:gd name="T56" fmla="*/ 181 w 1204"/>
                <a:gd name="T57" fmla="*/ 141 h 884"/>
                <a:gd name="T58" fmla="*/ 213 w 1204"/>
                <a:gd name="T59" fmla="*/ 103 h 884"/>
                <a:gd name="T60" fmla="*/ 254 w 1204"/>
                <a:gd name="T61" fmla="*/ 78 h 884"/>
                <a:gd name="T62" fmla="*/ 314 w 1204"/>
                <a:gd name="T63" fmla="*/ 62 h 884"/>
                <a:gd name="T64" fmla="*/ 383 w 1204"/>
                <a:gd name="T65" fmla="*/ 72 h 884"/>
                <a:gd name="T66" fmla="*/ 432 w 1204"/>
                <a:gd name="T67" fmla="*/ 61 h 884"/>
                <a:gd name="T68" fmla="*/ 470 w 1204"/>
                <a:gd name="T69" fmla="*/ 30 h 884"/>
                <a:gd name="T70" fmla="*/ 523 w 1204"/>
                <a:gd name="T71" fmla="*/ 13 h 884"/>
                <a:gd name="T72" fmla="*/ 574 w 1204"/>
                <a:gd name="T73" fmla="*/ 18 h 884"/>
                <a:gd name="T74" fmla="*/ 623 w 1204"/>
                <a:gd name="T75" fmla="*/ 48 h 884"/>
                <a:gd name="T76" fmla="*/ 657 w 1204"/>
                <a:gd name="T77" fmla="*/ 18 h 884"/>
                <a:gd name="T78" fmla="*/ 710 w 1204"/>
                <a:gd name="T79" fmla="*/ 0 h 884"/>
                <a:gd name="T80" fmla="*/ 775 w 1204"/>
                <a:gd name="T81" fmla="*/ 11 h 884"/>
                <a:gd name="T82" fmla="*/ 824 w 1204"/>
                <a:gd name="T83" fmla="*/ 49 h 884"/>
                <a:gd name="T84" fmla="*/ 863 w 1204"/>
                <a:gd name="T85" fmla="*/ 64 h 884"/>
                <a:gd name="T86" fmla="*/ 926 w 1204"/>
                <a:gd name="T87" fmla="*/ 61 h 884"/>
                <a:gd name="T88" fmla="*/ 978 w 1204"/>
                <a:gd name="T89" fmla="*/ 87 h 884"/>
                <a:gd name="T90" fmla="*/ 1013 w 1204"/>
                <a:gd name="T91" fmla="*/ 127 h 884"/>
                <a:gd name="T92" fmla="*/ 1033 w 1204"/>
                <a:gd name="T93" fmla="*/ 146 h 884"/>
                <a:gd name="T94" fmla="*/ 1091 w 1204"/>
                <a:gd name="T95" fmla="*/ 152 h 884"/>
                <a:gd name="T96" fmla="*/ 1144 w 1204"/>
                <a:gd name="T97" fmla="*/ 191 h 884"/>
                <a:gd name="T98" fmla="*/ 1172 w 1204"/>
                <a:gd name="T99" fmla="*/ 252 h 884"/>
                <a:gd name="T100" fmla="*/ 1174 w 1204"/>
                <a:gd name="T101" fmla="*/ 323 h 884"/>
                <a:gd name="T102" fmla="*/ 1186 w 1204"/>
                <a:gd name="T103" fmla="*/ 389 h 884"/>
                <a:gd name="T104" fmla="*/ 1203 w 1204"/>
                <a:gd name="T105" fmla="*/ 453 h 884"/>
                <a:gd name="T106" fmla="*/ 1196 w 1204"/>
                <a:gd name="T107" fmla="*/ 524 h 884"/>
                <a:gd name="T108" fmla="*/ 1158 w 1204"/>
                <a:gd name="T109" fmla="*/ 581 h 884"/>
                <a:gd name="T110" fmla="*/ 1103 w 1204"/>
                <a:gd name="T111" fmla="*/ 625 h 884"/>
                <a:gd name="T112" fmla="*/ 1029 w 1204"/>
                <a:gd name="T113" fmla="*/ 648 h 884"/>
                <a:gd name="T114" fmla="*/ 1012 w 1204"/>
                <a:gd name="T115" fmla="*/ 674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04" h="884">
                  <a:moveTo>
                    <a:pt x="1012" y="674"/>
                  </a:moveTo>
                  <a:lnTo>
                    <a:pt x="1002" y="698"/>
                  </a:lnTo>
                  <a:lnTo>
                    <a:pt x="987" y="724"/>
                  </a:lnTo>
                  <a:lnTo>
                    <a:pt x="963" y="743"/>
                  </a:lnTo>
                  <a:lnTo>
                    <a:pt x="933" y="759"/>
                  </a:lnTo>
                  <a:lnTo>
                    <a:pt x="908" y="768"/>
                  </a:lnTo>
                  <a:lnTo>
                    <a:pt x="877" y="777"/>
                  </a:lnTo>
                  <a:lnTo>
                    <a:pt x="831" y="781"/>
                  </a:lnTo>
                  <a:lnTo>
                    <a:pt x="786" y="777"/>
                  </a:lnTo>
                  <a:lnTo>
                    <a:pt x="744" y="767"/>
                  </a:lnTo>
                  <a:lnTo>
                    <a:pt x="713" y="755"/>
                  </a:lnTo>
                  <a:lnTo>
                    <a:pt x="695" y="795"/>
                  </a:lnTo>
                  <a:lnTo>
                    <a:pt x="672" y="826"/>
                  </a:lnTo>
                  <a:lnTo>
                    <a:pt x="640" y="851"/>
                  </a:lnTo>
                  <a:lnTo>
                    <a:pt x="598" y="869"/>
                  </a:lnTo>
                  <a:lnTo>
                    <a:pt x="547" y="882"/>
                  </a:lnTo>
                  <a:lnTo>
                    <a:pt x="497" y="883"/>
                  </a:lnTo>
                  <a:lnTo>
                    <a:pt x="452" y="876"/>
                  </a:lnTo>
                  <a:lnTo>
                    <a:pt x="401" y="860"/>
                  </a:lnTo>
                  <a:lnTo>
                    <a:pt x="363" y="833"/>
                  </a:lnTo>
                  <a:lnTo>
                    <a:pt x="335" y="806"/>
                  </a:lnTo>
                  <a:lnTo>
                    <a:pt x="317" y="780"/>
                  </a:lnTo>
                  <a:lnTo>
                    <a:pt x="314" y="746"/>
                  </a:lnTo>
                  <a:lnTo>
                    <a:pt x="278" y="757"/>
                  </a:lnTo>
                  <a:lnTo>
                    <a:pt x="237" y="753"/>
                  </a:lnTo>
                  <a:lnTo>
                    <a:pt x="202" y="743"/>
                  </a:lnTo>
                  <a:lnTo>
                    <a:pt x="172" y="719"/>
                  </a:lnTo>
                  <a:lnTo>
                    <a:pt x="151" y="688"/>
                  </a:lnTo>
                  <a:lnTo>
                    <a:pt x="143" y="654"/>
                  </a:lnTo>
                  <a:lnTo>
                    <a:pt x="144" y="629"/>
                  </a:lnTo>
                  <a:lnTo>
                    <a:pt x="124" y="631"/>
                  </a:lnTo>
                  <a:lnTo>
                    <a:pt x="99" y="625"/>
                  </a:lnTo>
                  <a:lnTo>
                    <a:pt x="74" y="613"/>
                  </a:lnTo>
                  <a:lnTo>
                    <a:pt x="53" y="600"/>
                  </a:lnTo>
                  <a:lnTo>
                    <a:pt x="40" y="588"/>
                  </a:lnTo>
                  <a:lnTo>
                    <a:pt x="29" y="573"/>
                  </a:lnTo>
                  <a:lnTo>
                    <a:pt x="15" y="554"/>
                  </a:lnTo>
                  <a:lnTo>
                    <a:pt x="8" y="530"/>
                  </a:lnTo>
                  <a:lnTo>
                    <a:pt x="7" y="512"/>
                  </a:lnTo>
                  <a:lnTo>
                    <a:pt x="11" y="493"/>
                  </a:lnTo>
                  <a:lnTo>
                    <a:pt x="19" y="469"/>
                  </a:lnTo>
                  <a:lnTo>
                    <a:pt x="8" y="444"/>
                  </a:lnTo>
                  <a:lnTo>
                    <a:pt x="4" y="423"/>
                  </a:lnTo>
                  <a:lnTo>
                    <a:pt x="1" y="398"/>
                  </a:lnTo>
                  <a:lnTo>
                    <a:pt x="7" y="368"/>
                  </a:lnTo>
                  <a:lnTo>
                    <a:pt x="12" y="351"/>
                  </a:lnTo>
                  <a:lnTo>
                    <a:pt x="25" y="329"/>
                  </a:lnTo>
                  <a:lnTo>
                    <a:pt x="7" y="299"/>
                  </a:lnTo>
                  <a:lnTo>
                    <a:pt x="1" y="280"/>
                  </a:lnTo>
                  <a:lnTo>
                    <a:pt x="0" y="252"/>
                  </a:lnTo>
                  <a:lnTo>
                    <a:pt x="4" y="225"/>
                  </a:lnTo>
                  <a:lnTo>
                    <a:pt x="14" y="194"/>
                  </a:lnTo>
                  <a:lnTo>
                    <a:pt x="29" y="172"/>
                  </a:lnTo>
                  <a:lnTo>
                    <a:pt x="50" y="152"/>
                  </a:lnTo>
                  <a:lnTo>
                    <a:pt x="86" y="132"/>
                  </a:lnTo>
                  <a:lnTo>
                    <a:pt x="124" y="125"/>
                  </a:lnTo>
                  <a:lnTo>
                    <a:pt x="158" y="131"/>
                  </a:lnTo>
                  <a:lnTo>
                    <a:pt x="181" y="141"/>
                  </a:lnTo>
                  <a:lnTo>
                    <a:pt x="196" y="120"/>
                  </a:lnTo>
                  <a:lnTo>
                    <a:pt x="213" y="103"/>
                  </a:lnTo>
                  <a:lnTo>
                    <a:pt x="227" y="93"/>
                  </a:lnTo>
                  <a:lnTo>
                    <a:pt x="254" y="78"/>
                  </a:lnTo>
                  <a:lnTo>
                    <a:pt x="278" y="69"/>
                  </a:lnTo>
                  <a:lnTo>
                    <a:pt x="314" y="62"/>
                  </a:lnTo>
                  <a:lnTo>
                    <a:pt x="348" y="63"/>
                  </a:lnTo>
                  <a:lnTo>
                    <a:pt x="383" y="72"/>
                  </a:lnTo>
                  <a:lnTo>
                    <a:pt x="414" y="89"/>
                  </a:lnTo>
                  <a:lnTo>
                    <a:pt x="432" y="61"/>
                  </a:lnTo>
                  <a:lnTo>
                    <a:pt x="448" y="44"/>
                  </a:lnTo>
                  <a:lnTo>
                    <a:pt x="470" y="30"/>
                  </a:lnTo>
                  <a:lnTo>
                    <a:pt x="495" y="18"/>
                  </a:lnTo>
                  <a:lnTo>
                    <a:pt x="523" y="13"/>
                  </a:lnTo>
                  <a:lnTo>
                    <a:pt x="549" y="13"/>
                  </a:lnTo>
                  <a:lnTo>
                    <a:pt x="574" y="18"/>
                  </a:lnTo>
                  <a:lnTo>
                    <a:pt x="605" y="33"/>
                  </a:lnTo>
                  <a:lnTo>
                    <a:pt x="623" y="48"/>
                  </a:lnTo>
                  <a:lnTo>
                    <a:pt x="640" y="30"/>
                  </a:lnTo>
                  <a:lnTo>
                    <a:pt x="657" y="18"/>
                  </a:lnTo>
                  <a:lnTo>
                    <a:pt x="679" y="8"/>
                  </a:lnTo>
                  <a:lnTo>
                    <a:pt x="710" y="0"/>
                  </a:lnTo>
                  <a:lnTo>
                    <a:pt x="742" y="2"/>
                  </a:lnTo>
                  <a:lnTo>
                    <a:pt x="775" y="11"/>
                  </a:lnTo>
                  <a:lnTo>
                    <a:pt x="800" y="25"/>
                  </a:lnTo>
                  <a:lnTo>
                    <a:pt x="824" y="49"/>
                  </a:lnTo>
                  <a:lnTo>
                    <a:pt x="838" y="72"/>
                  </a:lnTo>
                  <a:lnTo>
                    <a:pt x="863" y="64"/>
                  </a:lnTo>
                  <a:lnTo>
                    <a:pt x="892" y="58"/>
                  </a:lnTo>
                  <a:lnTo>
                    <a:pt x="926" y="61"/>
                  </a:lnTo>
                  <a:lnTo>
                    <a:pt x="956" y="71"/>
                  </a:lnTo>
                  <a:lnTo>
                    <a:pt x="978" y="87"/>
                  </a:lnTo>
                  <a:lnTo>
                    <a:pt x="997" y="103"/>
                  </a:lnTo>
                  <a:lnTo>
                    <a:pt x="1013" y="127"/>
                  </a:lnTo>
                  <a:lnTo>
                    <a:pt x="1016" y="152"/>
                  </a:lnTo>
                  <a:lnTo>
                    <a:pt x="1033" y="146"/>
                  </a:lnTo>
                  <a:lnTo>
                    <a:pt x="1060" y="145"/>
                  </a:lnTo>
                  <a:lnTo>
                    <a:pt x="1091" y="152"/>
                  </a:lnTo>
                  <a:lnTo>
                    <a:pt x="1122" y="169"/>
                  </a:lnTo>
                  <a:lnTo>
                    <a:pt x="1144" y="191"/>
                  </a:lnTo>
                  <a:lnTo>
                    <a:pt x="1161" y="221"/>
                  </a:lnTo>
                  <a:lnTo>
                    <a:pt x="1172" y="252"/>
                  </a:lnTo>
                  <a:lnTo>
                    <a:pt x="1176" y="295"/>
                  </a:lnTo>
                  <a:lnTo>
                    <a:pt x="1174" y="323"/>
                  </a:lnTo>
                  <a:lnTo>
                    <a:pt x="1165" y="365"/>
                  </a:lnTo>
                  <a:lnTo>
                    <a:pt x="1186" y="389"/>
                  </a:lnTo>
                  <a:lnTo>
                    <a:pt x="1197" y="420"/>
                  </a:lnTo>
                  <a:lnTo>
                    <a:pt x="1203" y="453"/>
                  </a:lnTo>
                  <a:lnTo>
                    <a:pt x="1203" y="487"/>
                  </a:lnTo>
                  <a:lnTo>
                    <a:pt x="1196" y="524"/>
                  </a:lnTo>
                  <a:lnTo>
                    <a:pt x="1182" y="551"/>
                  </a:lnTo>
                  <a:lnTo>
                    <a:pt x="1158" y="581"/>
                  </a:lnTo>
                  <a:lnTo>
                    <a:pt x="1133" y="604"/>
                  </a:lnTo>
                  <a:lnTo>
                    <a:pt x="1103" y="625"/>
                  </a:lnTo>
                  <a:lnTo>
                    <a:pt x="1065" y="639"/>
                  </a:lnTo>
                  <a:lnTo>
                    <a:pt x="1029" y="648"/>
                  </a:lnTo>
                  <a:lnTo>
                    <a:pt x="1013" y="651"/>
                  </a:lnTo>
                  <a:lnTo>
                    <a:pt x="1012" y="674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de-DE"/>
            </a:p>
          </p:txBody>
        </p:sp>
        <p:grpSp>
          <p:nvGrpSpPr>
            <p:cNvPr id="25617" name="Group 277"/>
            <p:cNvGrpSpPr>
              <a:grpSpLocks/>
            </p:cNvGrpSpPr>
            <p:nvPr/>
          </p:nvGrpSpPr>
          <p:grpSpPr bwMode="auto">
            <a:xfrm>
              <a:off x="1895" y="2955"/>
              <a:ext cx="318" cy="274"/>
              <a:chOff x="1895" y="2955"/>
              <a:chExt cx="318" cy="274"/>
            </a:xfrm>
          </p:grpSpPr>
          <p:sp>
            <p:nvSpPr>
              <p:cNvPr id="145686" name="Oval 278"/>
              <p:cNvSpPr>
                <a:spLocks noChangeArrowheads="1"/>
              </p:cNvSpPr>
              <p:nvPr/>
            </p:nvSpPr>
            <p:spPr bwMode="auto">
              <a:xfrm>
                <a:off x="1895" y="3055"/>
                <a:ext cx="121" cy="174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de-DE" altLang="x-none"/>
              </a:p>
            </p:txBody>
          </p:sp>
          <p:sp>
            <p:nvSpPr>
              <p:cNvPr id="145687" name="Oval 279"/>
              <p:cNvSpPr>
                <a:spLocks noChangeArrowheads="1"/>
              </p:cNvSpPr>
              <p:nvPr/>
            </p:nvSpPr>
            <p:spPr bwMode="auto">
              <a:xfrm>
                <a:off x="2050" y="2976"/>
                <a:ext cx="79" cy="13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de-DE" altLang="x-none"/>
              </a:p>
            </p:txBody>
          </p:sp>
          <p:sp>
            <p:nvSpPr>
              <p:cNvPr id="145688" name="Oval 280"/>
              <p:cNvSpPr>
                <a:spLocks noChangeArrowheads="1"/>
              </p:cNvSpPr>
              <p:nvPr/>
            </p:nvSpPr>
            <p:spPr bwMode="auto">
              <a:xfrm>
                <a:off x="2152" y="2955"/>
                <a:ext cx="61" cy="75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de-DE" altLang="x-none"/>
              </a:p>
            </p:txBody>
          </p:sp>
        </p:grpSp>
        <p:sp>
          <p:nvSpPr>
            <p:cNvPr id="145689" name="Rectangle 281"/>
            <p:cNvSpPr>
              <a:spLocks noChangeArrowheads="1"/>
            </p:cNvSpPr>
            <p:nvPr/>
          </p:nvSpPr>
          <p:spPr bwMode="auto">
            <a:xfrm>
              <a:off x="932" y="3236"/>
              <a:ext cx="1025" cy="5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x-none" sz="2100" b="1">
                  <a:solidFill>
                    <a:schemeClr val="bg2"/>
                  </a:solidFill>
                  <a:latin typeface="Times New Roman" charset="0"/>
                </a:rPr>
                <a:t>“Maybe I can bid as high as $0.21...”</a:t>
              </a: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1C7E7DDB-9F6B-6D40-B760-985043214469}"/>
              </a:ext>
            </a:extLst>
          </p:cNvPr>
          <p:cNvSpPr txBox="1"/>
          <p:nvPr/>
        </p:nvSpPr>
        <p:spPr>
          <a:xfrm>
            <a:off x="811902" y="6091768"/>
            <a:ext cx="367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*) </a:t>
            </a:r>
            <a:r>
              <a:rPr lang="de-DE" dirty="0" err="1"/>
              <a:t>Mechanism</a:t>
            </a:r>
            <a:r>
              <a:rPr lang="de-DE" dirty="0"/>
              <a:t> design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later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C8095E2-0D1C-0946-AAA3-959A8712B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08880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-97631"/>
            <a:ext cx="8583613" cy="12223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defRPr/>
            </a:pPr>
            <a:r>
              <a:rPr lang="en-US" altLang="x-none"/>
              <a:t>Best Bid Wins, Gets Second Price (</a:t>
            </a:r>
            <a:r>
              <a:rPr lang="en-US" altLang="x-none" dirty="0" err="1"/>
              <a:t>Vickrey</a:t>
            </a:r>
            <a:r>
              <a:rPr lang="en-US" altLang="x-none" dirty="0"/>
              <a:t> Auction)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10488" cy="10953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marL="246063" indent="-246063" defTabSz="785813" eaLnBrk="1" hangingPunct="1">
              <a:defRPr/>
            </a:pPr>
            <a:r>
              <a:rPr lang="en-US" altLang="x-none"/>
              <a:t>Phone chooses carrier with lowest bid</a:t>
            </a:r>
          </a:p>
          <a:p>
            <a:pPr marL="246063" indent="-246063" defTabSz="785813" eaLnBrk="1" hangingPunct="1">
              <a:defRPr/>
            </a:pPr>
            <a:r>
              <a:rPr lang="en-US" altLang="x-none"/>
              <a:t>Carrier gets amount of second-best price</a:t>
            </a:r>
          </a:p>
        </p:txBody>
      </p:sp>
      <p:sp>
        <p:nvSpPr>
          <p:cNvPr id="146708" name="AutoShape 276"/>
          <p:cNvSpPr>
            <a:spLocks noChangeArrowheads="1"/>
          </p:cNvSpPr>
          <p:nvPr/>
        </p:nvSpPr>
        <p:spPr bwMode="auto">
          <a:xfrm>
            <a:off x="622300" y="2865438"/>
            <a:ext cx="1960563" cy="1249362"/>
          </a:xfrm>
          <a:prstGeom prst="star16">
            <a:avLst>
              <a:gd name="adj" fmla="val 37500"/>
            </a:avLst>
          </a:prstGeom>
          <a:solidFill>
            <a:schemeClr val="accent2">
              <a:alpha val="2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de-DE" altLang="x-none"/>
          </a:p>
        </p:txBody>
      </p:sp>
      <p:sp>
        <p:nvSpPr>
          <p:cNvPr id="146709" name="AutoShape 277"/>
          <p:cNvSpPr>
            <a:spLocks noChangeArrowheads="1"/>
          </p:cNvSpPr>
          <p:nvPr/>
        </p:nvSpPr>
        <p:spPr bwMode="auto">
          <a:xfrm>
            <a:off x="4419600" y="3962400"/>
            <a:ext cx="974725" cy="420688"/>
          </a:xfrm>
          <a:prstGeom prst="plus">
            <a:avLst>
              <a:gd name="adj" fmla="val 24995"/>
            </a:avLst>
          </a:prstGeom>
          <a:solidFill>
            <a:schemeClr val="accent2">
              <a:alpha val="2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de-DE" altLang="x-none"/>
          </a:p>
        </p:txBody>
      </p:sp>
      <p:grpSp>
        <p:nvGrpSpPr>
          <p:cNvPr id="26630" name="Group 278"/>
          <p:cNvGrpSpPr>
            <a:grpSpLocks/>
          </p:cNvGrpSpPr>
          <p:nvPr/>
        </p:nvGrpSpPr>
        <p:grpSpPr bwMode="auto">
          <a:xfrm>
            <a:off x="3240088" y="4559300"/>
            <a:ext cx="2549525" cy="1697038"/>
            <a:chOff x="1989" y="2920"/>
            <a:chExt cx="1551" cy="1031"/>
          </a:xfrm>
        </p:grpSpPr>
        <p:grpSp>
          <p:nvGrpSpPr>
            <p:cNvPr id="26640" name="Group 279"/>
            <p:cNvGrpSpPr>
              <a:grpSpLocks/>
            </p:cNvGrpSpPr>
            <p:nvPr/>
          </p:nvGrpSpPr>
          <p:grpSpPr bwMode="auto">
            <a:xfrm>
              <a:off x="3424" y="3764"/>
              <a:ext cx="110" cy="187"/>
              <a:chOff x="3424" y="3764"/>
              <a:chExt cx="110" cy="187"/>
            </a:xfrm>
          </p:grpSpPr>
          <p:grpSp>
            <p:nvGrpSpPr>
              <p:cNvPr id="26884" name="Group 280"/>
              <p:cNvGrpSpPr>
                <a:grpSpLocks/>
              </p:cNvGrpSpPr>
              <p:nvPr/>
            </p:nvGrpSpPr>
            <p:grpSpPr bwMode="auto">
              <a:xfrm>
                <a:off x="3424" y="3900"/>
                <a:ext cx="89" cy="51"/>
                <a:chOff x="3424" y="3900"/>
                <a:chExt cx="89" cy="51"/>
              </a:xfrm>
            </p:grpSpPr>
            <p:sp>
              <p:nvSpPr>
                <p:cNvPr id="146713" name="Freeform 281"/>
                <p:cNvSpPr>
                  <a:spLocks/>
                </p:cNvSpPr>
                <p:nvPr/>
              </p:nvSpPr>
              <p:spPr bwMode="auto">
                <a:xfrm>
                  <a:off x="3458" y="3918"/>
                  <a:ext cx="55" cy="31"/>
                </a:xfrm>
                <a:custGeom>
                  <a:avLst/>
                  <a:gdLst>
                    <a:gd name="T0" fmla="*/ 10 w 55"/>
                    <a:gd name="T1" fmla="*/ 3 h 31"/>
                    <a:gd name="T2" fmla="*/ 9 w 55"/>
                    <a:gd name="T3" fmla="*/ 4 h 31"/>
                    <a:gd name="T4" fmla="*/ 6 w 55"/>
                    <a:gd name="T5" fmla="*/ 5 h 31"/>
                    <a:gd name="T6" fmla="*/ 3 w 55"/>
                    <a:gd name="T7" fmla="*/ 9 h 31"/>
                    <a:gd name="T8" fmla="*/ 1 w 55"/>
                    <a:gd name="T9" fmla="*/ 12 h 31"/>
                    <a:gd name="T10" fmla="*/ 0 w 55"/>
                    <a:gd name="T11" fmla="*/ 16 h 31"/>
                    <a:gd name="T12" fmla="*/ 1 w 55"/>
                    <a:gd name="T13" fmla="*/ 19 h 31"/>
                    <a:gd name="T14" fmla="*/ 3 w 55"/>
                    <a:gd name="T15" fmla="*/ 23 h 31"/>
                    <a:gd name="T16" fmla="*/ 13 w 55"/>
                    <a:gd name="T17" fmla="*/ 28 h 31"/>
                    <a:gd name="T18" fmla="*/ 17 w 55"/>
                    <a:gd name="T19" fmla="*/ 30 h 31"/>
                    <a:gd name="T20" fmla="*/ 24 w 55"/>
                    <a:gd name="T21" fmla="*/ 30 h 31"/>
                    <a:gd name="T22" fmla="*/ 29 w 55"/>
                    <a:gd name="T23" fmla="*/ 30 h 31"/>
                    <a:gd name="T24" fmla="*/ 35 w 55"/>
                    <a:gd name="T25" fmla="*/ 29 h 31"/>
                    <a:gd name="T26" fmla="*/ 40 w 55"/>
                    <a:gd name="T27" fmla="*/ 28 h 31"/>
                    <a:gd name="T28" fmla="*/ 45 w 55"/>
                    <a:gd name="T29" fmla="*/ 26 h 31"/>
                    <a:gd name="T30" fmla="*/ 48 w 55"/>
                    <a:gd name="T31" fmla="*/ 24 h 31"/>
                    <a:gd name="T32" fmla="*/ 51 w 55"/>
                    <a:gd name="T33" fmla="*/ 21 h 31"/>
                    <a:gd name="T34" fmla="*/ 52 w 55"/>
                    <a:gd name="T35" fmla="*/ 19 h 31"/>
                    <a:gd name="T36" fmla="*/ 53 w 55"/>
                    <a:gd name="T37" fmla="*/ 15 h 31"/>
                    <a:gd name="T38" fmla="*/ 54 w 55"/>
                    <a:gd name="T39" fmla="*/ 9 h 31"/>
                    <a:gd name="T40" fmla="*/ 52 w 55"/>
                    <a:gd name="T41" fmla="*/ 0 h 31"/>
                    <a:gd name="T42" fmla="*/ 39 w 55"/>
                    <a:gd name="T43" fmla="*/ 2 h 31"/>
                    <a:gd name="T44" fmla="*/ 39 w 55"/>
                    <a:gd name="T45" fmla="*/ 9 h 31"/>
                    <a:gd name="T46" fmla="*/ 39 w 55"/>
                    <a:gd name="T47" fmla="*/ 17 h 31"/>
                    <a:gd name="T48" fmla="*/ 37 w 55"/>
                    <a:gd name="T49" fmla="*/ 19 h 31"/>
                    <a:gd name="T50" fmla="*/ 32 w 55"/>
                    <a:gd name="T51" fmla="*/ 20 h 31"/>
                    <a:gd name="T52" fmla="*/ 28 w 55"/>
                    <a:gd name="T53" fmla="*/ 21 h 31"/>
                    <a:gd name="T54" fmla="*/ 23 w 55"/>
                    <a:gd name="T55" fmla="*/ 20 h 31"/>
                    <a:gd name="T56" fmla="*/ 20 w 55"/>
                    <a:gd name="T57" fmla="*/ 17 h 31"/>
                    <a:gd name="T58" fmla="*/ 17 w 55"/>
                    <a:gd name="T59" fmla="*/ 6 h 31"/>
                    <a:gd name="T60" fmla="*/ 10 w 55"/>
                    <a:gd name="T61" fmla="*/ 3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5" h="31">
                      <a:moveTo>
                        <a:pt x="10" y="3"/>
                      </a:moveTo>
                      <a:lnTo>
                        <a:pt x="9" y="4"/>
                      </a:lnTo>
                      <a:lnTo>
                        <a:pt x="6" y="5"/>
                      </a:lnTo>
                      <a:lnTo>
                        <a:pt x="3" y="9"/>
                      </a:lnTo>
                      <a:lnTo>
                        <a:pt x="1" y="12"/>
                      </a:lnTo>
                      <a:lnTo>
                        <a:pt x="0" y="16"/>
                      </a:lnTo>
                      <a:lnTo>
                        <a:pt x="1" y="19"/>
                      </a:lnTo>
                      <a:lnTo>
                        <a:pt x="3" y="23"/>
                      </a:lnTo>
                      <a:lnTo>
                        <a:pt x="13" y="28"/>
                      </a:lnTo>
                      <a:lnTo>
                        <a:pt x="17" y="30"/>
                      </a:lnTo>
                      <a:lnTo>
                        <a:pt x="24" y="30"/>
                      </a:lnTo>
                      <a:lnTo>
                        <a:pt x="29" y="30"/>
                      </a:lnTo>
                      <a:lnTo>
                        <a:pt x="35" y="29"/>
                      </a:lnTo>
                      <a:lnTo>
                        <a:pt x="40" y="28"/>
                      </a:lnTo>
                      <a:lnTo>
                        <a:pt x="45" y="26"/>
                      </a:lnTo>
                      <a:lnTo>
                        <a:pt x="48" y="24"/>
                      </a:lnTo>
                      <a:lnTo>
                        <a:pt x="51" y="21"/>
                      </a:lnTo>
                      <a:lnTo>
                        <a:pt x="52" y="19"/>
                      </a:lnTo>
                      <a:lnTo>
                        <a:pt x="53" y="15"/>
                      </a:lnTo>
                      <a:lnTo>
                        <a:pt x="54" y="9"/>
                      </a:lnTo>
                      <a:lnTo>
                        <a:pt x="52" y="0"/>
                      </a:lnTo>
                      <a:lnTo>
                        <a:pt x="39" y="2"/>
                      </a:lnTo>
                      <a:lnTo>
                        <a:pt x="39" y="9"/>
                      </a:lnTo>
                      <a:lnTo>
                        <a:pt x="39" y="17"/>
                      </a:lnTo>
                      <a:lnTo>
                        <a:pt x="37" y="19"/>
                      </a:lnTo>
                      <a:lnTo>
                        <a:pt x="32" y="20"/>
                      </a:lnTo>
                      <a:lnTo>
                        <a:pt x="28" y="21"/>
                      </a:lnTo>
                      <a:lnTo>
                        <a:pt x="23" y="20"/>
                      </a:lnTo>
                      <a:lnTo>
                        <a:pt x="20" y="17"/>
                      </a:lnTo>
                      <a:lnTo>
                        <a:pt x="17" y="6"/>
                      </a:lnTo>
                      <a:lnTo>
                        <a:pt x="10" y="3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714" name="Freeform 282"/>
                <p:cNvSpPr>
                  <a:spLocks/>
                </p:cNvSpPr>
                <p:nvPr/>
              </p:nvSpPr>
              <p:spPr bwMode="auto">
                <a:xfrm>
                  <a:off x="3424" y="3900"/>
                  <a:ext cx="59" cy="50"/>
                </a:xfrm>
                <a:custGeom>
                  <a:avLst/>
                  <a:gdLst>
                    <a:gd name="T0" fmla="*/ 30 w 59"/>
                    <a:gd name="T1" fmla="*/ 0 h 50"/>
                    <a:gd name="T2" fmla="*/ 11 w 59"/>
                    <a:gd name="T3" fmla="*/ 4 h 50"/>
                    <a:gd name="T4" fmla="*/ 4 w 59"/>
                    <a:gd name="T5" fmla="*/ 9 h 50"/>
                    <a:gd name="T6" fmla="*/ 1 w 59"/>
                    <a:gd name="T7" fmla="*/ 15 h 50"/>
                    <a:gd name="T8" fmla="*/ 0 w 59"/>
                    <a:gd name="T9" fmla="*/ 22 h 50"/>
                    <a:gd name="T10" fmla="*/ 1 w 59"/>
                    <a:gd name="T11" fmla="*/ 29 h 50"/>
                    <a:gd name="T12" fmla="*/ 3 w 59"/>
                    <a:gd name="T13" fmla="*/ 35 h 50"/>
                    <a:gd name="T14" fmla="*/ 4 w 59"/>
                    <a:gd name="T15" fmla="*/ 40 h 50"/>
                    <a:gd name="T16" fmla="*/ 9 w 59"/>
                    <a:gd name="T17" fmla="*/ 44 h 50"/>
                    <a:gd name="T18" fmla="*/ 16 w 59"/>
                    <a:gd name="T19" fmla="*/ 46 h 50"/>
                    <a:gd name="T20" fmla="*/ 24 w 59"/>
                    <a:gd name="T21" fmla="*/ 49 h 50"/>
                    <a:gd name="T22" fmla="*/ 32 w 59"/>
                    <a:gd name="T23" fmla="*/ 49 h 50"/>
                    <a:gd name="T24" fmla="*/ 43 w 59"/>
                    <a:gd name="T25" fmla="*/ 46 h 50"/>
                    <a:gd name="T26" fmla="*/ 51 w 59"/>
                    <a:gd name="T27" fmla="*/ 42 h 50"/>
                    <a:gd name="T28" fmla="*/ 58 w 59"/>
                    <a:gd name="T29" fmla="*/ 36 h 50"/>
                    <a:gd name="T30" fmla="*/ 46 w 59"/>
                    <a:gd name="T31" fmla="*/ 30 h 50"/>
                    <a:gd name="T32" fmla="*/ 41 w 59"/>
                    <a:gd name="T33" fmla="*/ 35 h 50"/>
                    <a:gd name="T34" fmla="*/ 34 w 59"/>
                    <a:gd name="T35" fmla="*/ 38 h 50"/>
                    <a:gd name="T36" fmla="*/ 25 w 59"/>
                    <a:gd name="T37" fmla="*/ 39 h 50"/>
                    <a:gd name="T38" fmla="*/ 17 w 59"/>
                    <a:gd name="T39" fmla="*/ 36 h 50"/>
                    <a:gd name="T40" fmla="*/ 15 w 59"/>
                    <a:gd name="T41" fmla="*/ 34 h 50"/>
                    <a:gd name="T42" fmla="*/ 13 w 59"/>
                    <a:gd name="T43" fmla="*/ 31 h 50"/>
                    <a:gd name="T44" fmla="*/ 14 w 59"/>
                    <a:gd name="T45" fmla="*/ 28 h 50"/>
                    <a:gd name="T46" fmla="*/ 18 w 59"/>
                    <a:gd name="T47" fmla="*/ 25 h 50"/>
                    <a:gd name="T48" fmla="*/ 23 w 59"/>
                    <a:gd name="T49" fmla="*/ 22 h 50"/>
                    <a:gd name="T50" fmla="*/ 30 w 59"/>
                    <a:gd name="T51" fmla="*/ 21 h 50"/>
                    <a:gd name="T52" fmla="*/ 30 w 59"/>
                    <a:gd name="T53" fmla="*/ 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59" h="50">
                      <a:moveTo>
                        <a:pt x="30" y="0"/>
                      </a:moveTo>
                      <a:lnTo>
                        <a:pt x="11" y="4"/>
                      </a:lnTo>
                      <a:lnTo>
                        <a:pt x="4" y="9"/>
                      </a:lnTo>
                      <a:lnTo>
                        <a:pt x="1" y="15"/>
                      </a:lnTo>
                      <a:lnTo>
                        <a:pt x="0" y="22"/>
                      </a:lnTo>
                      <a:lnTo>
                        <a:pt x="1" y="29"/>
                      </a:lnTo>
                      <a:lnTo>
                        <a:pt x="3" y="35"/>
                      </a:lnTo>
                      <a:lnTo>
                        <a:pt x="4" y="40"/>
                      </a:lnTo>
                      <a:lnTo>
                        <a:pt x="9" y="44"/>
                      </a:lnTo>
                      <a:lnTo>
                        <a:pt x="16" y="46"/>
                      </a:lnTo>
                      <a:lnTo>
                        <a:pt x="24" y="49"/>
                      </a:lnTo>
                      <a:lnTo>
                        <a:pt x="32" y="49"/>
                      </a:lnTo>
                      <a:lnTo>
                        <a:pt x="43" y="46"/>
                      </a:lnTo>
                      <a:lnTo>
                        <a:pt x="51" y="42"/>
                      </a:lnTo>
                      <a:lnTo>
                        <a:pt x="58" y="36"/>
                      </a:lnTo>
                      <a:lnTo>
                        <a:pt x="46" y="30"/>
                      </a:lnTo>
                      <a:lnTo>
                        <a:pt x="41" y="35"/>
                      </a:lnTo>
                      <a:lnTo>
                        <a:pt x="34" y="38"/>
                      </a:lnTo>
                      <a:lnTo>
                        <a:pt x="25" y="39"/>
                      </a:lnTo>
                      <a:lnTo>
                        <a:pt x="17" y="36"/>
                      </a:lnTo>
                      <a:lnTo>
                        <a:pt x="15" y="34"/>
                      </a:lnTo>
                      <a:lnTo>
                        <a:pt x="13" y="31"/>
                      </a:lnTo>
                      <a:lnTo>
                        <a:pt x="14" y="28"/>
                      </a:lnTo>
                      <a:lnTo>
                        <a:pt x="18" y="25"/>
                      </a:lnTo>
                      <a:lnTo>
                        <a:pt x="23" y="22"/>
                      </a:lnTo>
                      <a:lnTo>
                        <a:pt x="30" y="21"/>
                      </a:lnTo>
                      <a:lnTo>
                        <a:pt x="30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715" name="Freeform 283"/>
                <p:cNvSpPr>
                  <a:spLocks/>
                </p:cNvSpPr>
                <p:nvPr/>
              </p:nvSpPr>
              <p:spPr bwMode="auto">
                <a:xfrm>
                  <a:off x="3428" y="3922"/>
                  <a:ext cx="56" cy="29"/>
                </a:xfrm>
                <a:custGeom>
                  <a:avLst/>
                  <a:gdLst>
                    <a:gd name="T0" fmla="*/ 0 w 56"/>
                    <a:gd name="T1" fmla="*/ 17 h 29"/>
                    <a:gd name="T2" fmla="*/ 10 w 56"/>
                    <a:gd name="T3" fmla="*/ 18 h 29"/>
                    <a:gd name="T4" fmla="*/ 23 w 56"/>
                    <a:gd name="T5" fmla="*/ 18 h 29"/>
                    <a:gd name="T6" fmla="*/ 33 w 56"/>
                    <a:gd name="T7" fmla="*/ 16 h 29"/>
                    <a:gd name="T8" fmla="*/ 39 w 56"/>
                    <a:gd name="T9" fmla="*/ 13 h 29"/>
                    <a:gd name="T10" fmla="*/ 42 w 56"/>
                    <a:gd name="T11" fmla="*/ 9 h 29"/>
                    <a:gd name="T12" fmla="*/ 42 w 56"/>
                    <a:gd name="T13" fmla="*/ 5 h 29"/>
                    <a:gd name="T14" fmla="*/ 38 w 56"/>
                    <a:gd name="T15" fmla="*/ 1 h 29"/>
                    <a:gd name="T16" fmla="*/ 34 w 56"/>
                    <a:gd name="T17" fmla="*/ 0 h 29"/>
                    <a:gd name="T18" fmla="*/ 50 w 56"/>
                    <a:gd name="T19" fmla="*/ 3 h 29"/>
                    <a:gd name="T20" fmla="*/ 53 w 56"/>
                    <a:gd name="T21" fmla="*/ 8 h 29"/>
                    <a:gd name="T22" fmla="*/ 55 w 56"/>
                    <a:gd name="T23" fmla="*/ 13 h 29"/>
                    <a:gd name="T24" fmla="*/ 55 w 56"/>
                    <a:gd name="T25" fmla="*/ 19 h 29"/>
                    <a:gd name="T26" fmla="*/ 52 w 56"/>
                    <a:gd name="T27" fmla="*/ 23 h 29"/>
                    <a:gd name="T28" fmla="*/ 45 w 56"/>
                    <a:gd name="T29" fmla="*/ 26 h 29"/>
                    <a:gd name="T30" fmla="*/ 35 w 56"/>
                    <a:gd name="T31" fmla="*/ 28 h 29"/>
                    <a:gd name="T32" fmla="*/ 26 w 56"/>
                    <a:gd name="T33" fmla="*/ 28 h 29"/>
                    <a:gd name="T34" fmla="*/ 16 w 56"/>
                    <a:gd name="T35" fmla="*/ 27 h 29"/>
                    <a:gd name="T36" fmla="*/ 5 w 56"/>
                    <a:gd name="T37" fmla="*/ 23 h 29"/>
                    <a:gd name="T38" fmla="*/ 0 w 56"/>
                    <a:gd name="T39" fmla="*/ 17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6" h="29">
                      <a:moveTo>
                        <a:pt x="0" y="17"/>
                      </a:moveTo>
                      <a:lnTo>
                        <a:pt x="10" y="18"/>
                      </a:lnTo>
                      <a:lnTo>
                        <a:pt x="23" y="18"/>
                      </a:lnTo>
                      <a:lnTo>
                        <a:pt x="33" y="16"/>
                      </a:lnTo>
                      <a:lnTo>
                        <a:pt x="39" y="13"/>
                      </a:lnTo>
                      <a:lnTo>
                        <a:pt x="42" y="9"/>
                      </a:lnTo>
                      <a:lnTo>
                        <a:pt x="42" y="5"/>
                      </a:lnTo>
                      <a:lnTo>
                        <a:pt x="38" y="1"/>
                      </a:lnTo>
                      <a:lnTo>
                        <a:pt x="34" y="0"/>
                      </a:lnTo>
                      <a:lnTo>
                        <a:pt x="50" y="3"/>
                      </a:lnTo>
                      <a:lnTo>
                        <a:pt x="53" y="8"/>
                      </a:lnTo>
                      <a:lnTo>
                        <a:pt x="55" y="13"/>
                      </a:lnTo>
                      <a:lnTo>
                        <a:pt x="55" y="19"/>
                      </a:lnTo>
                      <a:lnTo>
                        <a:pt x="52" y="23"/>
                      </a:lnTo>
                      <a:lnTo>
                        <a:pt x="45" y="26"/>
                      </a:lnTo>
                      <a:lnTo>
                        <a:pt x="35" y="28"/>
                      </a:lnTo>
                      <a:lnTo>
                        <a:pt x="26" y="28"/>
                      </a:lnTo>
                      <a:lnTo>
                        <a:pt x="16" y="27"/>
                      </a:lnTo>
                      <a:lnTo>
                        <a:pt x="5" y="23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6885" name="Group 284"/>
              <p:cNvGrpSpPr>
                <a:grpSpLocks/>
              </p:cNvGrpSpPr>
              <p:nvPr/>
            </p:nvGrpSpPr>
            <p:grpSpPr bwMode="auto">
              <a:xfrm>
                <a:off x="3492" y="3764"/>
                <a:ext cx="33" cy="54"/>
                <a:chOff x="3492" y="3764"/>
                <a:chExt cx="33" cy="54"/>
              </a:xfrm>
            </p:grpSpPr>
            <p:sp>
              <p:nvSpPr>
                <p:cNvPr id="146717" name="Freeform 285"/>
                <p:cNvSpPr>
                  <a:spLocks/>
                </p:cNvSpPr>
                <p:nvPr/>
              </p:nvSpPr>
              <p:spPr bwMode="auto">
                <a:xfrm>
                  <a:off x="3498" y="3797"/>
                  <a:ext cx="20" cy="20"/>
                </a:xfrm>
                <a:custGeom>
                  <a:avLst/>
                  <a:gdLst>
                    <a:gd name="T0" fmla="*/ 18 w 19"/>
                    <a:gd name="T1" fmla="*/ 19 h 20"/>
                    <a:gd name="T2" fmla="*/ 18 w 19"/>
                    <a:gd name="T3" fmla="*/ 8 h 20"/>
                    <a:gd name="T4" fmla="*/ 15 w 19"/>
                    <a:gd name="T5" fmla="*/ 7 h 20"/>
                    <a:gd name="T6" fmla="*/ 11 w 19"/>
                    <a:gd name="T7" fmla="*/ 6 h 20"/>
                    <a:gd name="T8" fmla="*/ 9 w 19"/>
                    <a:gd name="T9" fmla="*/ 5 h 20"/>
                    <a:gd name="T10" fmla="*/ 7 w 19"/>
                    <a:gd name="T11" fmla="*/ 3 h 20"/>
                    <a:gd name="T12" fmla="*/ 5 w 19"/>
                    <a:gd name="T13" fmla="*/ 0 h 20"/>
                    <a:gd name="T14" fmla="*/ 1 w 19"/>
                    <a:gd name="T15" fmla="*/ 4 h 20"/>
                    <a:gd name="T16" fmla="*/ 1 w 19"/>
                    <a:gd name="T17" fmla="*/ 6 h 20"/>
                    <a:gd name="T18" fmla="*/ 1 w 19"/>
                    <a:gd name="T19" fmla="*/ 8 h 20"/>
                    <a:gd name="T20" fmla="*/ 0 w 19"/>
                    <a:gd name="T21" fmla="*/ 10 h 20"/>
                    <a:gd name="T22" fmla="*/ 2 w 19"/>
                    <a:gd name="T23" fmla="*/ 13 h 20"/>
                    <a:gd name="T24" fmla="*/ 4 w 19"/>
                    <a:gd name="T25" fmla="*/ 14 h 20"/>
                    <a:gd name="T26" fmla="*/ 9 w 19"/>
                    <a:gd name="T27" fmla="*/ 17 h 20"/>
                    <a:gd name="T28" fmla="*/ 12 w 19"/>
                    <a:gd name="T29" fmla="*/ 18 h 20"/>
                    <a:gd name="T30" fmla="*/ 18 w 19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0">
                      <a:moveTo>
                        <a:pt x="18" y="19"/>
                      </a:moveTo>
                      <a:lnTo>
                        <a:pt x="18" y="8"/>
                      </a:lnTo>
                      <a:lnTo>
                        <a:pt x="15" y="7"/>
                      </a:lnTo>
                      <a:lnTo>
                        <a:pt x="11" y="6"/>
                      </a:lnTo>
                      <a:lnTo>
                        <a:pt x="9" y="5"/>
                      </a:lnTo>
                      <a:lnTo>
                        <a:pt x="7" y="3"/>
                      </a:ln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2" y="13"/>
                      </a:lnTo>
                      <a:lnTo>
                        <a:pt x="4" y="14"/>
                      </a:lnTo>
                      <a:lnTo>
                        <a:pt x="9" y="17"/>
                      </a:lnTo>
                      <a:lnTo>
                        <a:pt x="12" y="18"/>
                      </a:lnTo>
                      <a:lnTo>
                        <a:pt x="18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718" name="Freeform 286"/>
                <p:cNvSpPr>
                  <a:spLocks/>
                </p:cNvSpPr>
                <p:nvPr/>
              </p:nvSpPr>
              <p:spPr bwMode="auto">
                <a:xfrm>
                  <a:off x="3492" y="3764"/>
                  <a:ext cx="34" cy="54"/>
                </a:xfrm>
                <a:custGeom>
                  <a:avLst/>
                  <a:gdLst>
                    <a:gd name="T0" fmla="*/ 26 w 33"/>
                    <a:gd name="T1" fmla="*/ 53 h 54"/>
                    <a:gd name="T2" fmla="*/ 20 w 33"/>
                    <a:gd name="T3" fmla="*/ 51 h 54"/>
                    <a:gd name="T4" fmla="*/ 14 w 33"/>
                    <a:gd name="T5" fmla="*/ 50 h 54"/>
                    <a:gd name="T6" fmla="*/ 8 w 33"/>
                    <a:gd name="T7" fmla="*/ 47 h 54"/>
                    <a:gd name="T8" fmla="*/ 5 w 33"/>
                    <a:gd name="T9" fmla="*/ 44 h 54"/>
                    <a:gd name="T10" fmla="*/ 2 w 33"/>
                    <a:gd name="T11" fmla="*/ 42 h 54"/>
                    <a:gd name="T12" fmla="*/ 0 w 33"/>
                    <a:gd name="T13" fmla="*/ 39 h 54"/>
                    <a:gd name="T14" fmla="*/ 0 w 33"/>
                    <a:gd name="T15" fmla="*/ 30 h 54"/>
                    <a:gd name="T16" fmla="*/ 0 w 33"/>
                    <a:gd name="T17" fmla="*/ 22 h 54"/>
                    <a:gd name="T18" fmla="*/ 1 w 33"/>
                    <a:gd name="T19" fmla="*/ 18 h 54"/>
                    <a:gd name="T20" fmla="*/ 2 w 33"/>
                    <a:gd name="T21" fmla="*/ 16 h 54"/>
                    <a:gd name="T22" fmla="*/ 5 w 33"/>
                    <a:gd name="T23" fmla="*/ 13 h 54"/>
                    <a:gd name="T24" fmla="*/ 8 w 33"/>
                    <a:gd name="T25" fmla="*/ 10 h 54"/>
                    <a:gd name="T26" fmla="*/ 11 w 33"/>
                    <a:gd name="T27" fmla="*/ 8 h 54"/>
                    <a:gd name="T28" fmla="*/ 16 w 33"/>
                    <a:gd name="T29" fmla="*/ 5 h 54"/>
                    <a:gd name="T30" fmla="*/ 22 w 33"/>
                    <a:gd name="T31" fmla="*/ 3 h 54"/>
                    <a:gd name="T32" fmla="*/ 28 w 33"/>
                    <a:gd name="T33" fmla="*/ 1 h 54"/>
                    <a:gd name="T34" fmla="*/ 32 w 33"/>
                    <a:gd name="T35" fmla="*/ 0 h 54"/>
                    <a:gd name="T36" fmla="*/ 32 w 33"/>
                    <a:gd name="T37" fmla="*/ 19 h 54"/>
                    <a:gd name="T38" fmla="*/ 26 w 33"/>
                    <a:gd name="T39" fmla="*/ 21 h 54"/>
                    <a:gd name="T40" fmla="*/ 21 w 33"/>
                    <a:gd name="T41" fmla="*/ 23 h 54"/>
                    <a:gd name="T42" fmla="*/ 17 w 33"/>
                    <a:gd name="T43" fmla="*/ 24 h 54"/>
                    <a:gd name="T44" fmla="*/ 14 w 33"/>
                    <a:gd name="T45" fmla="*/ 26 h 54"/>
                    <a:gd name="T46" fmla="*/ 10 w 33"/>
                    <a:gd name="T47" fmla="*/ 29 h 54"/>
                    <a:gd name="T48" fmla="*/ 8 w 33"/>
                    <a:gd name="T49" fmla="*/ 31 h 54"/>
                    <a:gd name="T50" fmla="*/ 6 w 33"/>
                    <a:gd name="T51" fmla="*/ 35 h 54"/>
                    <a:gd name="T52" fmla="*/ 6 w 33"/>
                    <a:gd name="T53" fmla="*/ 39 h 54"/>
                    <a:gd name="T54" fmla="*/ 6 w 33"/>
                    <a:gd name="T55" fmla="*/ 43 h 54"/>
                    <a:gd name="T56" fmla="*/ 9 w 33"/>
                    <a:gd name="T57" fmla="*/ 45 h 54"/>
                    <a:gd name="T58" fmla="*/ 14 w 33"/>
                    <a:gd name="T59" fmla="*/ 49 h 54"/>
                    <a:gd name="T60" fmla="*/ 21 w 33"/>
                    <a:gd name="T61" fmla="*/ 50 h 54"/>
                    <a:gd name="T62" fmla="*/ 26 w 33"/>
                    <a:gd name="T63" fmla="*/ 52 h 54"/>
                    <a:gd name="T64" fmla="*/ 26 w 33"/>
                    <a:gd name="T65" fmla="*/ 53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3" h="54">
                      <a:moveTo>
                        <a:pt x="26" y="53"/>
                      </a:moveTo>
                      <a:lnTo>
                        <a:pt x="20" y="51"/>
                      </a:lnTo>
                      <a:lnTo>
                        <a:pt x="14" y="50"/>
                      </a:lnTo>
                      <a:lnTo>
                        <a:pt x="8" y="47"/>
                      </a:lnTo>
                      <a:lnTo>
                        <a:pt x="5" y="44"/>
                      </a:lnTo>
                      <a:lnTo>
                        <a:pt x="2" y="42"/>
                      </a:lnTo>
                      <a:lnTo>
                        <a:pt x="0" y="39"/>
                      </a:lnTo>
                      <a:lnTo>
                        <a:pt x="0" y="30"/>
                      </a:lnTo>
                      <a:lnTo>
                        <a:pt x="0" y="22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5" y="13"/>
                      </a:lnTo>
                      <a:lnTo>
                        <a:pt x="8" y="10"/>
                      </a:lnTo>
                      <a:lnTo>
                        <a:pt x="11" y="8"/>
                      </a:lnTo>
                      <a:lnTo>
                        <a:pt x="16" y="5"/>
                      </a:lnTo>
                      <a:lnTo>
                        <a:pt x="22" y="3"/>
                      </a:lnTo>
                      <a:lnTo>
                        <a:pt x="28" y="1"/>
                      </a:lnTo>
                      <a:lnTo>
                        <a:pt x="32" y="0"/>
                      </a:lnTo>
                      <a:lnTo>
                        <a:pt x="32" y="19"/>
                      </a:lnTo>
                      <a:lnTo>
                        <a:pt x="26" y="21"/>
                      </a:lnTo>
                      <a:lnTo>
                        <a:pt x="21" y="23"/>
                      </a:lnTo>
                      <a:lnTo>
                        <a:pt x="17" y="24"/>
                      </a:lnTo>
                      <a:lnTo>
                        <a:pt x="14" y="26"/>
                      </a:lnTo>
                      <a:lnTo>
                        <a:pt x="10" y="29"/>
                      </a:lnTo>
                      <a:lnTo>
                        <a:pt x="8" y="31"/>
                      </a:lnTo>
                      <a:lnTo>
                        <a:pt x="6" y="35"/>
                      </a:lnTo>
                      <a:lnTo>
                        <a:pt x="6" y="39"/>
                      </a:lnTo>
                      <a:lnTo>
                        <a:pt x="6" y="43"/>
                      </a:lnTo>
                      <a:lnTo>
                        <a:pt x="9" y="45"/>
                      </a:lnTo>
                      <a:lnTo>
                        <a:pt x="14" y="49"/>
                      </a:lnTo>
                      <a:lnTo>
                        <a:pt x="21" y="50"/>
                      </a:lnTo>
                      <a:lnTo>
                        <a:pt x="26" y="52"/>
                      </a:lnTo>
                      <a:lnTo>
                        <a:pt x="26" y="53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6886" name="Group 287"/>
              <p:cNvGrpSpPr>
                <a:grpSpLocks/>
              </p:cNvGrpSpPr>
              <p:nvPr/>
            </p:nvGrpSpPr>
            <p:grpSpPr bwMode="auto">
              <a:xfrm>
                <a:off x="3488" y="3803"/>
                <a:ext cx="32" cy="53"/>
                <a:chOff x="3488" y="3803"/>
                <a:chExt cx="32" cy="53"/>
              </a:xfrm>
            </p:grpSpPr>
            <p:sp>
              <p:nvSpPr>
                <p:cNvPr id="146720" name="Freeform 288"/>
                <p:cNvSpPr>
                  <a:spLocks/>
                </p:cNvSpPr>
                <p:nvPr/>
              </p:nvSpPr>
              <p:spPr bwMode="auto">
                <a:xfrm>
                  <a:off x="3494" y="3835"/>
                  <a:ext cx="18" cy="20"/>
                </a:xfrm>
                <a:custGeom>
                  <a:avLst/>
                  <a:gdLst>
                    <a:gd name="T0" fmla="*/ 17 w 18"/>
                    <a:gd name="T1" fmla="*/ 19 h 20"/>
                    <a:gd name="T2" fmla="*/ 17 w 18"/>
                    <a:gd name="T3" fmla="*/ 8 h 20"/>
                    <a:gd name="T4" fmla="*/ 14 w 18"/>
                    <a:gd name="T5" fmla="*/ 6 h 20"/>
                    <a:gd name="T6" fmla="*/ 11 w 18"/>
                    <a:gd name="T7" fmla="*/ 6 h 20"/>
                    <a:gd name="T8" fmla="*/ 8 w 18"/>
                    <a:gd name="T9" fmla="*/ 4 h 20"/>
                    <a:gd name="T10" fmla="*/ 7 w 18"/>
                    <a:gd name="T11" fmla="*/ 3 h 20"/>
                    <a:gd name="T12" fmla="*/ 4 w 18"/>
                    <a:gd name="T13" fmla="*/ 0 h 20"/>
                    <a:gd name="T14" fmla="*/ 1 w 18"/>
                    <a:gd name="T15" fmla="*/ 4 h 20"/>
                    <a:gd name="T16" fmla="*/ 1 w 18"/>
                    <a:gd name="T17" fmla="*/ 6 h 20"/>
                    <a:gd name="T18" fmla="*/ 0 w 18"/>
                    <a:gd name="T19" fmla="*/ 8 h 20"/>
                    <a:gd name="T20" fmla="*/ 0 w 18"/>
                    <a:gd name="T21" fmla="*/ 10 h 20"/>
                    <a:gd name="T22" fmla="*/ 1 w 18"/>
                    <a:gd name="T23" fmla="*/ 13 h 20"/>
                    <a:gd name="T24" fmla="*/ 4 w 18"/>
                    <a:gd name="T25" fmla="*/ 14 h 20"/>
                    <a:gd name="T26" fmla="*/ 8 w 18"/>
                    <a:gd name="T27" fmla="*/ 16 h 20"/>
                    <a:gd name="T28" fmla="*/ 12 w 18"/>
                    <a:gd name="T29" fmla="*/ 18 h 20"/>
                    <a:gd name="T30" fmla="*/ 17 w 18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" h="20">
                      <a:moveTo>
                        <a:pt x="17" y="19"/>
                      </a:moveTo>
                      <a:lnTo>
                        <a:pt x="17" y="8"/>
                      </a:lnTo>
                      <a:lnTo>
                        <a:pt x="14" y="6"/>
                      </a:lnTo>
                      <a:lnTo>
                        <a:pt x="11" y="6"/>
                      </a:lnTo>
                      <a:lnTo>
                        <a:pt x="8" y="4"/>
                      </a:lnTo>
                      <a:lnTo>
                        <a:pt x="7" y="3"/>
                      </a:lnTo>
                      <a:lnTo>
                        <a:pt x="4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4" y="14"/>
                      </a:lnTo>
                      <a:lnTo>
                        <a:pt x="8" y="16"/>
                      </a:lnTo>
                      <a:lnTo>
                        <a:pt x="12" y="18"/>
                      </a:lnTo>
                      <a:lnTo>
                        <a:pt x="17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721" name="Freeform 289"/>
                <p:cNvSpPr>
                  <a:spLocks/>
                </p:cNvSpPr>
                <p:nvPr/>
              </p:nvSpPr>
              <p:spPr bwMode="auto">
                <a:xfrm>
                  <a:off x="3488" y="3802"/>
                  <a:ext cx="32" cy="53"/>
                </a:xfrm>
                <a:custGeom>
                  <a:avLst/>
                  <a:gdLst>
                    <a:gd name="T0" fmla="*/ 25 w 32"/>
                    <a:gd name="T1" fmla="*/ 52 h 53"/>
                    <a:gd name="T2" fmla="*/ 19 w 32"/>
                    <a:gd name="T3" fmla="*/ 51 h 53"/>
                    <a:gd name="T4" fmla="*/ 14 w 32"/>
                    <a:gd name="T5" fmla="*/ 49 h 53"/>
                    <a:gd name="T6" fmla="*/ 8 w 32"/>
                    <a:gd name="T7" fmla="*/ 47 h 53"/>
                    <a:gd name="T8" fmla="*/ 4 w 32"/>
                    <a:gd name="T9" fmla="*/ 44 h 53"/>
                    <a:gd name="T10" fmla="*/ 2 w 32"/>
                    <a:gd name="T11" fmla="*/ 41 h 53"/>
                    <a:gd name="T12" fmla="*/ 0 w 32"/>
                    <a:gd name="T13" fmla="*/ 38 h 53"/>
                    <a:gd name="T14" fmla="*/ 0 w 32"/>
                    <a:gd name="T15" fmla="*/ 29 h 53"/>
                    <a:gd name="T16" fmla="*/ 0 w 32"/>
                    <a:gd name="T17" fmla="*/ 21 h 53"/>
                    <a:gd name="T18" fmla="*/ 1 w 32"/>
                    <a:gd name="T19" fmla="*/ 18 h 53"/>
                    <a:gd name="T20" fmla="*/ 2 w 32"/>
                    <a:gd name="T21" fmla="*/ 16 h 53"/>
                    <a:gd name="T22" fmla="*/ 4 w 32"/>
                    <a:gd name="T23" fmla="*/ 12 h 53"/>
                    <a:gd name="T24" fmla="*/ 7 w 32"/>
                    <a:gd name="T25" fmla="*/ 10 h 53"/>
                    <a:gd name="T26" fmla="*/ 10 w 32"/>
                    <a:gd name="T27" fmla="*/ 7 h 53"/>
                    <a:gd name="T28" fmla="*/ 15 w 32"/>
                    <a:gd name="T29" fmla="*/ 4 h 53"/>
                    <a:gd name="T30" fmla="*/ 21 w 32"/>
                    <a:gd name="T31" fmla="*/ 3 h 53"/>
                    <a:gd name="T32" fmla="*/ 27 w 32"/>
                    <a:gd name="T33" fmla="*/ 0 h 53"/>
                    <a:gd name="T34" fmla="*/ 31 w 32"/>
                    <a:gd name="T35" fmla="*/ 0 h 53"/>
                    <a:gd name="T36" fmla="*/ 31 w 32"/>
                    <a:gd name="T37" fmla="*/ 18 h 53"/>
                    <a:gd name="T38" fmla="*/ 25 w 32"/>
                    <a:gd name="T39" fmla="*/ 20 h 53"/>
                    <a:gd name="T40" fmla="*/ 20 w 32"/>
                    <a:gd name="T41" fmla="*/ 22 h 53"/>
                    <a:gd name="T42" fmla="*/ 17 w 32"/>
                    <a:gd name="T43" fmla="*/ 24 h 53"/>
                    <a:gd name="T44" fmla="*/ 14 w 32"/>
                    <a:gd name="T45" fmla="*/ 25 h 53"/>
                    <a:gd name="T46" fmla="*/ 10 w 32"/>
                    <a:gd name="T47" fmla="*/ 28 h 53"/>
                    <a:gd name="T48" fmla="*/ 8 w 32"/>
                    <a:gd name="T49" fmla="*/ 31 h 53"/>
                    <a:gd name="T50" fmla="*/ 6 w 32"/>
                    <a:gd name="T51" fmla="*/ 34 h 53"/>
                    <a:gd name="T52" fmla="*/ 5 w 32"/>
                    <a:gd name="T53" fmla="*/ 38 h 53"/>
                    <a:gd name="T54" fmla="*/ 6 w 32"/>
                    <a:gd name="T55" fmla="*/ 42 h 53"/>
                    <a:gd name="T56" fmla="*/ 8 w 32"/>
                    <a:gd name="T57" fmla="*/ 44 h 53"/>
                    <a:gd name="T58" fmla="*/ 14 w 32"/>
                    <a:gd name="T59" fmla="*/ 49 h 53"/>
                    <a:gd name="T60" fmla="*/ 20 w 32"/>
                    <a:gd name="T61" fmla="*/ 50 h 53"/>
                    <a:gd name="T62" fmla="*/ 25 w 32"/>
                    <a:gd name="T63" fmla="*/ 5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2" h="53">
                      <a:moveTo>
                        <a:pt x="25" y="52"/>
                      </a:moveTo>
                      <a:lnTo>
                        <a:pt x="19" y="51"/>
                      </a:lnTo>
                      <a:lnTo>
                        <a:pt x="14" y="49"/>
                      </a:lnTo>
                      <a:lnTo>
                        <a:pt x="8" y="47"/>
                      </a:lnTo>
                      <a:lnTo>
                        <a:pt x="4" y="44"/>
                      </a:lnTo>
                      <a:lnTo>
                        <a:pt x="2" y="41"/>
                      </a:lnTo>
                      <a:lnTo>
                        <a:pt x="0" y="38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4" y="12"/>
                      </a:lnTo>
                      <a:lnTo>
                        <a:pt x="7" y="10"/>
                      </a:lnTo>
                      <a:lnTo>
                        <a:pt x="10" y="7"/>
                      </a:lnTo>
                      <a:lnTo>
                        <a:pt x="15" y="4"/>
                      </a:lnTo>
                      <a:lnTo>
                        <a:pt x="21" y="3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1" y="18"/>
                      </a:lnTo>
                      <a:lnTo>
                        <a:pt x="25" y="20"/>
                      </a:lnTo>
                      <a:lnTo>
                        <a:pt x="20" y="22"/>
                      </a:lnTo>
                      <a:lnTo>
                        <a:pt x="17" y="24"/>
                      </a:lnTo>
                      <a:lnTo>
                        <a:pt x="14" y="25"/>
                      </a:lnTo>
                      <a:lnTo>
                        <a:pt x="10" y="28"/>
                      </a:lnTo>
                      <a:lnTo>
                        <a:pt x="8" y="31"/>
                      </a:lnTo>
                      <a:lnTo>
                        <a:pt x="6" y="34"/>
                      </a:lnTo>
                      <a:lnTo>
                        <a:pt x="5" y="38"/>
                      </a:lnTo>
                      <a:lnTo>
                        <a:pt x="6" y="42"/>
                      </a:lnTo>
                      <a:lnTo>
                        <a:pt x="8" y="44"/>
                      </a:lnTo>
                      <a:lnTo>
                        <a:pt x="14" y="49"/>
                      </a:lnTo>
                      <a:lnTo>
                        <a:pt x="20" y="50"/>
                      </a:lnTo>
                      <a:lnTo>
                        <a:pt x="25" y="52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6887" name="Group 290"/>
              <p:cNvGrpSpPr>
                <a:grpSpLocks/>
              </p:cNvGrpSpPr>
              <p:nvPr/>
            </p:nvGrpSpPr>
            <p:grpSpPr bwMode="auto">
              <a:xfrm>
                <a:off x="3502" y="3880"/>
                <a:ext cx="32" cy="54"/>
                <a:chOff x="3502" y="3880"/>
                <a:chExt cx="32" cy="54"/>
              </a:xfrm>
            </p:grpSpPr>
            <p:sp>
              <p:nvSpPr>
                <p:cNvPr id="146723" name="Freeform 291"/>
                <p:cNvSpPr>
                  <a:spLocks/>
                </p:cNvSpPr>
                <p:nvPr/>
              </p:nvSpPr>
              <p:spPr bwMode="auto">
                <a:xfrm>
                  <a:off x="3510" y="3881"/>
                  <a:ext cx="18" cy="20"/>
                </a:xfrm>
                <a:custGeom>
                  <a:avLst/>
                  <a:gdLst>
                    <a:gd name="T0" fmla="*/ 0 w 18"/>
                    <a:gd name="T1" fmla="*/ 0 h 20"/>
                    <a:gd name="T2" fmla="*/ 0 w 18"/>
                    <a:gd name="T3" fmla="*/ 11 h 20"/>
                    <a:gd name="T4" fmla="*/ 3 w 18"/>
                    <a:gd name="T5" fmla="*/ 12 h 20"/>
                    <a:gd name="T6" fmla="*/ 6 w 18"/>
                    <a:gd name="T7" fmla="*/ 13 h 20"/>
                    <a:gd name="T8" fmla="*/ 9 w 18"/>
                    <a:gd name="T9" fmla="*/ 14 h 20"/>
                    <a:gd name="T10" fmla="*/ 10 w 18"/>
                    <a:gd name="T11" fmla="*/ 16 h 20"/>
                    <a:gd name="T12" fmla="*/ 13 w 18"/>
                    <a:gd name="T13" fmla="*/ 19 h 20"/>
                    <a:gd name="T14" fmla="*/ 16 w 18"/>
                    <a:gd name="T15" fmla="*/ 15 h 20"/>
                    <a:gd name="T16" fmla="*/ 16 w 18"/>
                    <a:gd name="T17" fmla="*/ 13 h 20"/>
                    <a:gd name="T18" fmla="*/ 17 w 18"/>
                    <a:gd name="T19" fmla="*/ 11 h 20"/>
                    <a:gd name="T20" fmla="*/ 17 w 18"/>
                    <a:gd name="T21" fmla="*/ 9 h 20"/>
                    <a:gd name="T22" fmla="*/ 16 w 18"/>
                    <a:gd name="T23" fmla="*/ 6 h 20"/>
                    <a:gd name="T24" fmla="*/ 13 w 18"/>
                    <a:gd name="T25" fmla="*/ 5 h 20"/>
                    <a:gd name="T26" fmla="*/ 9 w 18"/>
                    <a:gd name="T27" fmla="*/ 2 h 20"/>
                    <a:gd name="T28" fmla="*/ 5 w 18"/>
                    <a:gd name="T29" fmla="*/ 1 h 20"/>
                    <a:gd name="T30" fmla="*/ 0 w 18"/>
                    <a:gd name="T3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" h="20">
                      <a:moveTo>
                        <a:pt x="0" y="0"/>
                      </a:moveTo>
                      <a:lnTo>
                        <a:pt x="0" y="11"/>
                      </a:lnTo>
                      <a:lnTo>
                        <a:pt x="3" y="12"/>
                      </a:lnTo>
                      <a:lnTo>
                        <a:pt x="6" y="13"/>
                      </a:lnTo>
                      <a:lnTo>
                        <a:pt x="9" y="14"/>
                      </a:lnTo>
                      <a:lnTo>
                        <a:pt x="10" y="16"/>
                      </a:lnTo>
                      <a:lnTo>
                        <a:pt x="13" y="19"/>
                      </a:lnTo>
                      <a:lnTo>
                        <a:pt x="16" y="15"/>
                      </a:lnTo>
                      <a:lnTo>
                        <a:pt x="16" y="13"/>
                      </a:lnTo>
                      <a:lnTo>
                        <a:pt x="17" y="11"/>
                      </a:lnTo>
                      <a:lnTo>
                        <a:pt x="17" y="9"/>
                      </a:lnTo>
                      <a:lnTo>
                        <a:pt x="16" y="6"/>
                      </a:lnTo>
                      <a:lnTo>
                        <a:pt x="13" y="5"/>
                      </a:lnTo>
                      <a:lnTo>
                        <a:pt x="9" y="2"/>
                      </a:lnTo>
                      <a:lnTo>
                        <a:pt x="5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724" name="Freeform 292"/>
                <p:cNvSpPr>
                  <a:spLocks/>
                </p:cNvSpPr>
                <p:nvPr/>
              </p:nvSpPr>
              <p:spPr bwMode="auto">
                <a:xfrm>
                  <a:off x="3502" y="3880"/>
                  <a:ext cx="32" cy="54"/>
                </a:xfrm>
                <a:custGeom>
                  <a:avLst/>
                  <a:gdLst>
                    <a:gd name="T0" fmla="*/ 6 w 32"/>
                    <a:gd name="T1" fmla="*/ 0 h 54"/>
                    <a:gd name="T2" fmla="*/ 12 w 32"/>
                    <a:gd name="T3" fmla="*/ 2 h 54"/>
                    <a:gd name="T4" fmla="*/ 17 w 32"/>
                    <a:gd name="T5" fmla="*/ 3 h 54"/>
                    <a:gd name="T6" fmla="*/ 23 w 32"/>
                    <a:gd name="T7" fmla="*/ 6 h 54"/>
                    <a:gd name="T8" fmla="*/ 27 w 32"/>
                    <a:gd name="T9" fmla="*/ 9 h 54"/>
                    <a:gd name="T10" fmla="*/ 29 w 32"/>
                    <a:gd name="T11" fmla="*/ 11 h 54"/>
                    <a:gd name="T12" fmla="*/ 31 w 32"/>
                    <a:gd name="T13" fmla="*/ 14 h 54"/>
                    <a:gd name="T14" fmla="*/ 31 w 32"/>
                    <a:gd name="T15" fmla="*/ 23 h 54"/>
                    <a:gd name="T16" fmla="*/ 31 w 32"/>
                    <a:gd name="T17" fmla="*/ 31 h 54"/>
                    <a:gd name="T18" fmla="*/ 30 w 32"/>
                    <a:gd name="T19" fmla="*/ 35 h 54"/>
                    <a:gd name="T20" fmla="*/ 29 w 32"/>
                    <a:gd name="T21" fmla="*/ 37 h 54"/>
                    <a:gd name="T22" fmla="*/ 27 w 32"/>
                    <a:gd name="T23" fmla="*/ 40 h 54"/>
                    <a:gd name="T24" fmla="*/ 24 w 32"/>
                    <a:gd name="T25" fmla="*/ 43 h 54"/>
                    <a:gd name="T26" fmla="*/ 21 w 32"/>
                    <a:gd name="T27" fmla="*/ 45 h 54"/>
                    <a:gd name="T28" fmla="*/ 16 w 32"/>
                    <a:gd name="T29" fmla="*/ 48 h 54"/>
                    <a:gd name="T30" fmla="*/ 10 w 32"/>
                    <a:gd name="T31" fmla="*/ 50 h 54"/>
                    <a:gd name="T32" fmla="*/ 4 w 32"/>
                    <a:gd name="T33" fmla="*/ 52 h 54"/>
                    <a:gd name="T34" fmla="*/ 0 w 32"/>
                    <a:gd name="T35" fmla="*/ 53 h 54"/>
                    <a:gd name="T36" fmla="*/ 0 w 32"/>
                    <a:gd name="T37" fmla="*/ 34 h 54"/>
                    <a:gd name="T38" fmla="*/ 6 w 32"/>
                    <a:gd name="T39" fmla="*/ 32 h 54"/>
                    <a:gd name="T40" fmla="*/ 11 w 32"/>
                    <a:gd name="T41" fmla="*/ 30 h 54"/>
                    <a:gd name="T42" fmla="*/ 14 w 32"/>
                    <a:gd name="T43" fmla="*/ 29 h 54"/>
                    <a:gd name="T44" fmla="*/ 17 w 32"/>
                    <a:gd name="T45" fmla="*/ 27 h 54"/>
                    <a:gd name="T46" fmla="*/ 21 w 32"/>
                    <a:gd name="T47" fmla="*/ 24 h 54"/>
                    <a:gd name="T48" fmla="*/ 23 w 32"/>
                    <a:gd name="T49" fmla="*/ 22 h 54"/>
                    <a:gd name="T50" fmla="*/ 25 w 32"/>
                    <a:gd name="T51" fmla="*/ 18 h 54"/>
                    <a:gd name="T52" fmla="*/ 26 w 32"/>
                    <a:gd name="T53" fmla="*/ 14 h 54"/>
                    <a:gd name="T54" fmla="*/ 25 w 32"/>
                    <a:gd name="T55" fmla="*/ 10 h 54"/>
                    <a:gd name="T56" fmla="*/ 23 w 32"/>
                    <a:gd name="T57" fmla="*/ 8 h 54"/>
                    <a:gd name="T58" fmla="*/ 17 w 32"/>
                    <a:gd name="T59" fmla="*/ 4 h 54"/>
                    <a:gd name="T60" fmla="*/ 11 w 32"/>
                    <a:gd name="T61" fmla="*/ 3 h 54"/>
                    <a:gd name="T62" fmla="*/ 6 w 32"/>
                    <a:gd name="T63" fmla="*/ 1 h 54"/>
                    <a:gd name="T64" fmla="*/ 6 w 32"/>
                    <a:gd name="T65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2" h="54">
                      <a:moveTo>
                        <a:pt x="6" y="0"/>
                      </a:moveTo>
                      <a:lnTo>
                        <a:pt x="12" y="2"/>
                      </a:lnTo>
                      <a:lnTo>
                        <a:pt x="17" y="3"/>
                      </a:lnTo>
                      <a:lnTo>
                        <a:pt x="23" y="6"/>
                      </a:lnTo>
                      <a:lnTo>
                        <a:pt x="27" y="9"/>
                      </a:lnTo>
                      <a:lnTo>
                        <a:pt x="29" y="11"/>
                      </a:lnTo>
                      <a:lnTo>
                        <a:pt x="31" y="14"/>
                      </a:lnTo>
                      <a:lnTo>
                        <a:pt x="31" y="23"/>
                      </a:lnTo>
                      <a:lnTo>
                        <a:pt x="31" y="31"/>
                      </a:lnTo>
                      <a:lnTo>
                        <a:pt x="30" y="35"/>
                      </a:lnTo>
                      <a:lnTo>
                        <a:pt x="29" y="37"/>
                      </a:lnTo>
                      <a:lnTo>
                        <a:pt x="27" y="40"/>
                      </a:lnTo>
                      <a:lnTo>
                        <a:pt x="24" y="43"/>
                      </a:lnTo>
                      <a:lnTo>
                        <a:pt x="21" y="45"/>
                      </a:lnTo>
                      <a:lnTo>
                        <a:pt x="16" y="48"/>
                      </a:lnTo>
                      <a:lnTo>
                        <a:pt x="10" y="50"/>
                      </a:lnTo>
                      <a:lnTo>
                        <a:pt x="4" y="52"/>
                      </a:lnTo>
                      <a:lnTo>
                        <a:pt x="0" y="53"/>
                      </a:lnTo>
                      <a:lnTo>
                        <a:pt x="0" y="34"/>
                      </a:lnTo>
                      <a:lnTo>
                        <a:pt x="6" y="32"/>
                      </a:lnTo>
                      <a:lnTo>
                        <a:pt x="11" y="30"/>
                      </a:lnTo>
                      <a:lnTo>
                        <a:pt x="14" y="29"/>
                      </a:lnTo>
                      <a:lnTo>
                        <a:pt x="17" y="27"/>
                      </a:lnTo>
                      <a:lnTo>
                        <a:pt x="21" y="24"/>
                      </a:lnTo>
                      <a:lnTo>
                        <a:pt x="23" y="22"/>
                      </a:lnTo>
                      <a:lnTo>
                        <a:pt x="25" y="18"/>
                      </a:lnTo>
                      <a:lnTo>
                        <a:pt x="26" y="14"/>
                      </a:lnTo>
                      <a:lnTo>
                        <a:pt x="25" y="10"/>
                      </a:lnTo>
                      <a:lnTo>
                        <a:pt x="23" y="8"/>
                      </a:lnTo>
                      <a:lnTo>
                        <a:pt x="17" y="4"/>
                      </a:lnTo>
                      <a:lnTo>
                        <a:pt x="11" y="3"/>
                      </a:lnTo>
                      <a:lnTo>
                        <a:pt x="6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6888" name="Group 293"/>
              <p:cNvGrpSpPr>
                <a:grpSpLocks/>
              </p:cNvGrpSpPr>
              <p:nvPr/>
            </p:nvGrpSpPr>
            <p:grpSpPr bwMode="auto">
              <a:xfrm>
                <a:off x="3488" y="3840"/>
                <a:ext cx="33" cy="53"/>
                <a:chOff x="3488" y="3840"/>
                <a:chExt cx="33" cy="53"/>
              </a:xfrm>
            </p:grpSpPr>
            <p:sp>
              <p:nvSpPr>
                <p:cNvPr id="146726" name="Freeform 294"/>
                <p:cNvSpPr>
                  <a:spLocks/>
                </p:cNvSpPr>
                <p:nvPr/>
              </p:nvSpPr>
              <p:spPr bwMode="auto">
                <a:xfrm>
                  <a:off x="3494" y="3873"/>
                  <a:ext cx="20" cy="20"/>
                </a:xfrm>
                <a:custGeom>
                  <a:avLst/>
                  <a:gdLst>
                    <a:gd name="T0" fmla="*/ 18 w 19"/>
                    <a:gd name="T1" fmla="*/ 19 h 20"/>
                    <a:gd name="T2" fmla="*/ 18 w 19"/>
                    <a:gd name="T3" fmla="*/ 8 h 20"/>
                    <a:gd name="T4" fmla="*/ 15 w 19"/>
                    <a:gd name="T5" fmla="*/ 6 h 20"/>
                    <a:gd name="T6" fmla="*/ 11 w 19"/>
                    <a:gd name="T7" fmla="*/ 6 h 20"/>
                    <a:gd name="T8" fmla="*/ 9 w 19"/>
                    <a:gd name="T9" fmla="*/ 4 h 20"/>
                    <a:gd name="T10" fmla="*/ 7 w 19"/>
                    <a:gd name="T11" fmla="*/ 3 h 20"/>
                    <a:gd name="T12" fmla="*/ 5 w 19"/>
                    <a:gd name="T13" fmla="*/ 0 h 20"/>
                    <a:gd name="T14" fmla="*/ 1 w 19"/>
                    <a:gd name="T15" fmla="*/ 4 h 20"/>
                    <a:gd name="T16" fmla="*/ 1 w 19"/>
                    <a:gd name="T17" fmla="*/ 6 h 20"/>
                    <a:gd name="T18" fmla="*/ 1 w 19"/>
                    <a:gd name="T19" fmla="*/ 8 h 20"/>
                    <a:gd name="T20" fmla="*/ 0 w 19"/>
                    <a:gd name="T21" fmla="*/ 10 h 20"/>
                    <a:gd name="T22" fmla="*/ 2 w 19"/>
                    <a:gd name="T23" fmla="*/ 13 h 20"/>
                    <a:gd name="T24" fmla="*/ 4 w 19"/>
                    <a:gd name="T25" fmla="*/ 14 h 20"/>
                    <a:gd name="T26" fmla="*/ 9 w 19"/>
                    <a:gd name="T27" fmla="*/ 16 h 20"/>
                    <a:gd name="T28" fmla="*/ 12 w 19"/>
                    <a:gd name="T29" fmla="*/ 18 h 20"/>
                    <a:gd name="T30" fmla="*/ 18 w 19"/>
                    <a:gd name="T31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0">
                      <a:moveTo>
                        <a:pt x="18" y="19"/>
                      </a:moveTo>
                      <a:lnTo>
                        <a:pt x="18" y="8"/>
                      </a:lnTo>
                      <a:lnTo>
                        <a:pt x="15" y="6"/>
                      </a:lnTo>
                      <a:lnTo>
                        <a:pt x="11" y="6"/>
                      </a:ln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5" y="0"/>
                      </a:lnTo>
                      <a:lnTo>
                        <a:pt x="1" y="4"/>
                      </a:lnTo>
                      <a:lnTo>
                        <a:pt x="1" y="6"/>
                      </a:lnTo>
                      <a:lnTo>
                        <a:pt x="1" y="8"/>
                      </a:lnTo>
                      <a:lnTo>
                        <a:pt x="0" y="10"/>
                      </a:lnTo>
                      <a:lnTo>
                        <a:pt x="2" y="13"/>
                      </a:lnTo>
                      <a:lnTo>
                        <a:pt x="4" y="14"/>
                      </a:lnTo>
                      <a:lnTo>
                        <a:pt x="9" y="16"/>
                      </a:lnTo>
                      <a:lnTo>
                        <a:pt x="12" y="18"/>
                      </a:lnTo>
                      <a:lnTo>
                        <a:pt x="18" y="1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727" name="Freeform 295"/>
                <p:cNvSpPr>
                  <a:spLocks/>
                </p:cNvSpPr>
                <p:nvPr/>
              </p:nvSpPr>
              <p:spPr bwMode="auto">
                <a:xfrm>
                  <a:off x="3488" y="3840"/>
                  <a:ext cx="34" cy="53"/>
                </a:xfrm>
                <a:custGeom>
                  <a:avLst/>
                  <a:gdLst>
                    <a:gd name="T0" fmla="*/ 26 w 33"/>
                    <a:gd name="T1" fmla="*/ 52 h 53"/>
                    <a:gd name="T2" fmla="*/ 20 w 33"/>
                    <a:gd name="T3" fmla="*/ 51 h 53"/>
                    <a:gd name="T4" fmla="*/ 14 w 33"/>
                    <a:gd name="T5" fmla="*/ 49 h 53"/>
                    <a:gd name="T6" fmla="*/ 8 w 33"/>
                    <a:gd name="T7" fmla="*/ 47 h 53"/>
                    <a:gd name="T8" fmla="*/ 5 w 33"/>
                    <a:gd name="T9" fmla="*/ 44 h 53"/>
                    <a:gd name="T10" fmla="*/ 2 w 33"/>
                    <a:gd name="T11" fmla="*/ 41 h 53"/>
                    <a:gd name="T12" fmla="*/ 0 w 33"/>
                    <a:gd name="T13" fmla="*/ 38 h 53"/>
                    <a:gd name="T14" fmla="*/ 0 w 33"/>
                    <a:gd name="T15" fmla="*/ 29 h 53"/>
                    <a:gd name="T16" fmla="*/ 0 w 33"/>
                    <a:gd name="T17" fmla="*/ 21 h 53"/>
                    <a:gd name="T18" fmla="*/ 1 w 33"/>
                    <a:gd name="T19" fmla="*/ 18 h 53"/>
                    <a:gd name="T20" fmla="*/ 2 w 33"/>
                    <a:gd name="T21" fmla="*/ 16 h 53"/>
                    <a:gd name="T22" fmla="*/ 5 w 33"/>
                    <a:gd name="T23" fmla="*/ 12 h 53"/>
                    <a:gd name="T24" fmla="*/ 8 w 33"/>
                    <a:gd name="T25" fmla="*/ 10 h 53"/>
                    <a:gd name="T26" fmla="*/ 11 w 33"/>
                    <a:gd name="T27" fmla="*/ 7 h 53"/>
                    <a:gd name="T28" fmla="*/ 16 w 33"/>
                    <a:gd name="T29" fmla="*/ 4 h 53"/>
                    <a:gd name="T30" fmla="*/ 22 w 33"/>
                    <a:gd name="T31" fmla="*/ 3 h 53"/>
                    <a:gd name="T32" fmla="*/ 28 w 33"/>
                    <a:gd name="T33" fmla="*/ 0 h 53"/>
                    <a:gd name="T34" fmla="*/ 32 w 33"/>
                    <a:gd name="T35" fmla="*/ 0 h 53"/>
                    <a:gd name="T36" fmla="*/ 32 w 33"/>
                    <a:gd name="T37" fmla="*/ 18 h 53"/>
                    <a:gd name="T38" fmla="*/ 26 w 33"/>
                    <a:gd name="T39" fmla="*/ 20 h 53"/>
                    <a:gd name="T40" fmla="*/ 21 w 33"/>
                    <a:gd name="T41" fmla="*/ 22 h 53"/>
                    <a:gd name="T42" fmla="*/ 17 w 33"/>
                    <a:gd name="T43" fmla="*/ 24 h 53"/>
                    <a:gd name="T44" fmla="*/ 14 w 33"/>
                    <a:gd name="T45" fmla="*/ 25 h 53"/>
                    <a:gd name="T46" fmla="*/ 10 w 33"/>
                    <a:gd name="T47" fmla="*/ 28 h 53"/>
                    <a:gd name="T48" fmla="*/ 8 w 33"/>
                    <a:gd name="T49" fmla="*/ 31 h 53"/>
                    <a:gd name="T50" fmla="*/ 6 w 33"/>
                    <a:gd name="T51" fmla="*/ 34 h 53"/>
                    <a:gd name="T52" fmla="*/ 6 w 33"/>
                    <a:gd name="T53" fmla="*/ 38 h 53"/>
                    <a:gd name="T54" fmla="*/ 6 w 33"/>
                    <a:gd name="T55" fmla="*/ 42 h 53"/>
                    <a:gd name="T56" fmla="*/ 9 w 33"/>
                    <a:gd name="T57" fmla="*/ 44 h 53"/>
                    <a:gd name="T58" fmla="*/ 14 w 33"/>
                    <a:gd name="T59" fmla="*/ 49 h 53"/>
                    <a:gd name="T60" fmla="*/ 21 w 33"/>
                    <a:gd name="T61" fmla="*/ 50 h 53"/>
                    <a:gd name="T62" fmla="*/ 26 w 33"/>
                    <a:gd name="T63" fmla="*/ 5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33" h="53">
                      <a:moveTo>
                        <a:pt x="26" y="52"/>
                      </a:moveTo>
                      <a:lnTo>
                        <a:pt x="20" y="51"/>
                      </a:lnTo>
                      <a:lnTo>
                        <a:pt x="14" y="49"/>
                      </a:lnTo>
                      <a:lnTo>
                        <a:pt x="8" y="47"/>
                      </a:lnTo>
                      <a:lnTo>
                        <a:pt x="5" y="44"/>
                      </a:lnTo>
                      <a:lnTo>
                        <a:pt x="2" y="41"/>
                      </a:lnTo>
                      <a:lnTo>
                        <a:pt x="0" y="38"/>
                      </a:lnTo>
                      <a:lnTo>
                        <a:pt x="0" y="29"/>
                      </a:lnTo>
                      <a:lnTo>
                        <a:pt x="0" y="21"/>
                      </a:lnTo>
                      <a:lnTo>
                        <a:pt x="1" y="18"/>
                      </a:lnTo>
                      <a:lnTo>
                        <a:pt x="2" y="16"/>
                      </a:lnTo>
                      <a:lnTo>
                        <a:pt x="5" y="12"/>
                      </a:lnTo>
                      <a:lnTo>
                        <a:pt x="8" y="10"/>
                      </a:lnTo>
                      <a:lnTo>
                        <a:pt x="11" y="7"/>
                      </a:lnTo>
                      <a:lnTo>
                        <a:pt x="16" y="4"/>
                      </a:lnTo>
                      <a:lnTo>
                        <a:pt x="22" y="3"/>
                      </a:lnTo>
                      <a:lnTo>
                        <a:pt x="28" y="0"/>
                      </a:lnTo>
                      <a:lnTo>
                        <a:pt x="32" y="0"/>
                      </a:lnTo>
                      <a:lnTo>
                        <a:pt x="32" y="18"/>
                      </a:lnTo>
                      <a:lnTo>
                        <a:pt x="26" y="20"/>
                      </a:lnTo>
                      <a:lnTo>
                        <a:pt x="21" y="22"/>
                      </a:lnTo>
                      <a:lnTo>
                        <a:pt x="17" y="24"/>
                      </a:lnTo>
                      <a:lnTo>
                        <a:pt x="14" y="25"/>
                      </a:lnTo>
                      <a:lnTo>
                        <a:pt x="10" y="28"/>
                      </a:lnTo>
                      <a:lnTo>
                        <a:pt x="8" y="31"/>
                      </a:lnTo>
                      <a:lnTo>
                        <a:pt x="6" y="34"/>
                      </a:lnTo>
                      <a:lnTo>
                        <a:pt x="6" y="38"/>
                      </a:lnTo>
                      <a:lnTo>
                        <a:pt x="6" y="42"/>
                      </a:lnTo>
                      <a:lnTo>
                        <a:pt x="9" y="44"/>
                      </a:lnTo>
                      <a:lnTo>
                        <a:pt x="14" y="49"/>
                      </a:lnTo>
                      <a:lnTo>
                        <a:pt x="21" y="50"/>
                      </a:lnTo>
                      <a:lnTo>
                        <a:pt x="26" y="52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6641" name="Group 296"/>
            <p:cNvGrpSpPr>
              <a:grpSpLocks/>
            </p:cNvGrpSpPr>
            <p:nvPr/>
          </p:nvGrpSpPr>
          <p:grpSpPr bwMode="auto">
            <a:xfrm>
              <a:off x="1989" y="2920"/>
              <a:ext cx="1551" cy="1007"/>
              <a:chOff x="1989" y="2920"/>
              <a:chExt cx="1551" cy="1007"/>
            </a:xfrm>
          </p:grpSpPr>
          <p:grpSp>
            <p:nvGrpSpPr>
              <p:cNvPr id="26663" name="Group 297"/>
              <p:cNvGrpSpPr>
                <a:grpSpLocks/>
              </p:cNvGrpSpPr>
              <p:nvPr/>
            </p:nvGrpSpPr>
            <p:grpSpPr bwMode="auto">
              <a:xfrm>
                <a:off x="1989" y="2920"/>
                <a:ext cx="1551" cy="1007"/>
                <a:chOff x="1989" y="2920"/>
                <a:chExt cx="1551" cy="1007"/>
              </a:xfrm>
            </p:grpSpPr>
            <p:grpSp>
              <p:nvGrpSpPr>
                <p:cNvPr id="26667" name="Group 298"/>
                <p:cNvGrpSpPr>
                  <a:grpSpLocks/>
                </p:cNvGrpSpPr>
                <p:nvPr/>
              </p:nvGrpSpPr>
              <p:grpSpPr bwMode="auto">
                <a:xfrm>
                  <a:off x="1989" y="2936"/>
                  <a:ext cx="1551" cy="991"/>
                  <a:chOff x="1989" y="2936"/>
                  <a:chExt cx="1551" cy="991"/>
                </a:xfrm>
              </p:grpSpPr>
              <p:grpSp>
                <p:nvGrpSpPr>
                  <p:cNvPr id="26681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1989" y="2936"/>
                    <a:ext cx="1551" cy="991"/>
                    <a:chOff x="1989" y="2936"/>
                    <a:chExt cx="1551" cy="991"/>
                  </a:xfrm>
                </p:grpSpPr>
                <p:grpSp>
                  <p:nvGrpSpPr>
                    <p:cNvPr id="26683" name="Group 3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89" y="2936"/>
                      <a:ext cx="1551" cy="991"/>
                      <a:chOff x="1989" y="2936"/>
                      <a:chExt cx="1551" cy="991"/>
                    </a:xfrm>
                  </p:grpSpPr>
                  <p:grpSp>
                    <p:nvGrpSpPr>
                      <p:cNvPr id="26685" name="Group 30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89" y="2936"/>
                        <a:ext cx="1551" cy="991"/>
                        <a:chOff x="1989" y="2936"/>
                        <a:chExt cx="1551" cy="991"/>
                      </a:xfrm>
                    </p:grpSpPr>
                    <p:sp>
                      <p:nvSpPr>
                        <p:cNvPr id="146734" name="Freeform 30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90" y="2990"/>
                          <a:ext cx="1515" cy="936"/>
                        </a:xfrm>
                        <a:custGeom>
                          <a:avLst/>
                          <a:gdLst>
                            <a:gd name="T0" fmla="*/ 1514 w 1515"/>
                            <a:gd name="T1" fmla="*/ 771 h 937"/>
                            <a:gd name="T2" fmla="*/ 1485 w 1515"/>
                            <a:gd name="T3" fmla="*/ 807 h 937"/>
                            <a:gd name="T4" fmla="*/ 371 w 1515"/>
                            <a:gd name="T5" fmla="*/ 936 h 937"/>
                            <a:gd name="T6" fmla="*/ 0 w 1515"/>
                            <a:gd name="T7" fmla="*/ 189 h 937"/>
                            <a:gd name="T8" fmla="*/ 22 w 1515"/>
                            <a:gd name="T9" fmla="*/ 0 h 937"/>
                            <a:gd name="T10" fmla="*/ 387 w 1515"/>
                            <a:gd name="T11" fmla="*/ 873 h 937"/>
                            <a:gd name="T12" fmla="*/ 1514 w 1515"/>
                            <a:gd name="T13" fmla="*/ 771 h 937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1515" h="937">
                              <a:moveTo>
                                <a:pt x="1514" y="771"/>
                              </a:moveTo>
                              <a:lnTo>
                                <a:pt x="1485" y="807"/>
                              </a:lnTo>
                              <a:lnTo>
                                <a:pt x="371" y="936"/>
                              </a:lnTo>
                              <a:lnTo>
                                <a:pt x="0" y="189"/>
                              </a:lnTo>
                              <a:lnTo>
                                <a:pt x="22" y="0"/>
                              </a:lnTo>
                              <a:lnTo>
                                <a:pt x="387" y="873"/>
                              </a:lnTo>
                              <a:lnTo>
                                <a:pt x="1514" y="771"/>
                              </a:lnTo>
                            </a:path>
                          </a:pathLst>
                        </a:custGeom>
                        <a:solidFill>
                          <a:srgbClr val="5F5F5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6735" name="Freeform 3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89" y="2936"/>
                          <a:ext cx="408" cy="954"/>
                        </a:xfrm>
                        <a:custGeom>
                          <a:avLst/>
                          <a:gdLst>
                            <a:gd name="T0" fmla="*/ 20 w 408"/>
                            <a:gd name="T1" fmla="*/ 0 h 954"/>
                            <a:gd name="T2" fmla="*/ 0 w 408"/>
                            <a:gd name="T3" fmla="*/ 34 h 954"/>
                            <a:gd name="T4" fmla="*/ 388 w 408"/>
                            <a:gd name="T5" fmla="*/ 953 h 954"/>
                            <a:gd name="T6" fmla="*/ 407 w 408"/>
                            <a:gd name="T7" fmla="*/ 917 h 954"/>
                            <a:gd name="T8" fmla="*/ 20 w 408"/>
                            <a:gd name="T9" fmla="*/ 0 h 954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408" h="954">
                              <a:moveTo>
                                <a:pt x="20" y="0"/>
                              </a:moveTo>
                              <a:lnTo>
                                <a:pt x="0" y="34"/>
                              </a:lnTo>
                              <a:lnTo>
                                <a:pt x="388" y="953"/>
                              </a:lnTo>
                              <a:lnTo>
                                <a:pt x="407" y="917"/>
                              </a:lnTo>
                              <a:lnTo>
                                <a:pt x="20" y="0"/>
                              </a:lnTo>
                            </a:path>
                          </a:pathLst>
                        </a:custGeom>
                        <a:solidFill>
                          <a:srgbClr val="3F3F3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6736" name="Freeform 3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09" y="2936"/>
                          <a:ext cx="1531" cy="917"/>
                        </a:xfrm>
                        <a:custGeom>
                          <a:avLst/>
                          <a:gdLst>
                            <a:gd name="T0" fmla="*/ 1530 w 1531"/>
                            <a:gd name="T1" fmla="*/ 798 h 918"/>
                            <a:gd name="T2" fmla="*/ 387 w 1531"/>
                            <a:gd name="T3" fmla="*/ 917 h 918"/>
                            <a:gd name="T4" fmla="*/ 0 w 1531"/>
                            <a:gd name="T5" fmla="*/ 0 h 918"/>
                            <a:gd name="T6" fmla="*/ 820 w 1531"/>
                            <a:gd name="T7" fmla="*/ 0 h 918"/>
                            <a:gd name="T8" fmla="*/ 843 w 1531"/>
                            <a:gd name="T9" fmla="*/ 25 h 918"/>
                            <a:gd name="T10" fmla="*/ 1100 w 1531"/>
                            <a:gd name="T11" fmla="*/ 24 h 918"/>
                            <a:gd name="T12" fmla="*/ 1530 w 1531"/>
                            <a:gd name="T13" fmla="*/ 798 h 91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1531" h="918">
                              <a:moveTo>
                                <a:pt x="1530" y="798"/>
                              </a:moveTo>
                              <a:lnTo>
                                <a:pt x="387" y="917"/>
                              </a:lnTo>
                              <a:lnTo>
                                <a:pt x="0" y="0"/>
                              </a:lnTo>
                              <a:lnTo>
                                <a:pt x="820" y="0"/>
                              </a:lnTo>
                              <a:lnTo>
                                <a:pt x="843" y="25"/>
                              </a:lnTo>
                              <a:lnTo>
                                <a:pt x="1100" y="24"/>
                              </a:lnTo>
                              <a:lnTo>
                                <a:pt x="1530" y="798"/>
                              </a:lnTo>
                            </a:path>
                          </a:pathLst>
                        </a:custGeom>
                        <a:solidFill>
                          <a:srgbClr val="C0C0C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6737" name="Freeform 30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6" y="3734"/>
                          <a:ext cx="1164" cy="158"/>
                        </a:xfrm>
                        <a:custGeom>
                          <a:avLst/>
                          <a:gdLst>
                            <a:gd name="T0" fmla="*/ 1163 w 1164"/>
                            <a:gd name="T1" fmla="*/ 0 h 158"/>
                            <a:gd name="T2" fmla="*/ 1148 w 1164"/>
                            <a:gd name="T3" fmla="*/ 34 h 158"/>
                            <a:gd name="T4" fmla="*/ 0 w 1164"/>
                            <a:gd name="T5" fmla="*/ 157 h 158"/>
                            <a:gd name="T6" fmla="*/ 22 w 1164"/>
                            <a:gd name="T7" fmla="*/ 117 h 158"/>
                            <a:gd name="T8" fmla="*/ 1163 w 1164"/>
                            <a:gd name="T9" fmla="*/ 0 h 15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1164" h="158">
                              <a:moveTo>
                                <a:pt x="1163" y="0"/>
                              </a:moveTo>
                              <a:lnTo>
                                <a:pt x="1148" y="34"/>
                              </a:lnTo>
                              <a:lnTo>
                                <a:pt x="0" y="157"/>
                              </a:lnTo>
                              <a:lnTo>
                                <a:pt x="22" y="117"/>
                              </a:lnTo>
                              <a:lnTo>
                                <a:pt x="1163" y="0"/>
                              </a:lnTo>
                            </a:path>
                          </a:pathLst>
                        </a:custGeom>
                        <a:solidFill>
                          <a:srgbClr val="9F9F9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grpSp>
                      <p:nvGrpSpPr>
                        <p:cNvPr id="26873" name="Group 30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081" y="2957"/>
                          <a:ext cx="1130" cy="845"/>
                          <a:chOff x="2081" y="2957"/>
                          <a:chExt cx="1130" cy="845"/>
                        </a:xfrm>
                      </p:grpSpPr>
                      <p:sp>
                        <p:nvSpPr>
                          <p:cNvPr id="146739" name="Freeform 30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081" y="2958"/>
                            <a:ext cx="813" cy="166"/>
                          </a:xfrm>
                          <a:custGeom>
                            <a:avLst/>
                            <a:gdLst>
                              <a:gd name="T0" fmla="*/ 743 w 813"/>
                              <a:gd name="T1" fmla="*/ 0 h 166"/>
                              <a:gd name="T2" fmla="*/ 0 w 813"/>
                              <a:gd name="T3" fmla="*/ 0 h 166"/>
                              <a:gd name="T4" fmla="*/ 75 w 813"/>
                              <a:gd name="T5" fmla="*/ 165 h 166"/>
                              <a:gd name="T6" fmla="*/ 812 w 813"/>
                              <a:gd name="T7" fmla="*/ 150 h 166"/>
                              <a:gd name="T8" fmla="*/ 743 w 813"/>
                              <a:gd name="T9" fmla="*/ 0 h 166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813" h="166">
                                <a:moveTo>
                                  <a:pt x="743" y="0"/>
                                </a:moveTo>
                                <a:lnTo>
                                  <a:pt x="0" y="0"/>
                                </a:lnTo>
                                <a:lnTo>
                                  <a:pt x="75" y="165"/>
                                </a:lnTo>
                                <a:lnTo>
                                  <a:pt x="812" y="150"/>
                                </a:lnTo>
                                <a:lnTo>
                                  <a:pt x="743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grpSp>
                        <p:nvGrpSpPr>
                          <p:cNvPr id="26878" name="Group 30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07" y="2989"/>
                            <a:ext cx="576" cy="77"/>
                            <a:chOff x="2207" y="2989"/>
                            <a:chExt cx="576" cy="77"/>
                          </a:xfrm>
                        </p:grpSpPr>
                        <p:sp>
                          <p:nvSpPr>
                            <p:cNvPr id="146741" name="Freeform 30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06" y="2989"/>
                              <a:ext cx="542" cy="21"/>
                            </a:xfrm>
                            <a:custGeom>
                              <a:avLst/>
                              <a:gdLst>
                                <a:gd name="T0" fmla="*/ 540 w 541"/>
                                <a:gd name="T1" fmla="*/ 0 h 21"/>
                                <a:gd name="T2" fmla="*/ 521 w 541"/>
                                <a:gd name="T3" fmla="*/ 19 h 21"/>
                                <a:gd name="T4" fmla="*/ 10 w 541"/>
                                <a:gd name="T5" fmla="*/ 20 h 21"/>
                                <a:gd name="T6" fmla="*/ 0 w 541"/>
                                <a:gd name="T7" fmla="*/ 0 h 21"/>
                                <a:gd name="T8" fmla="*/ 540 w 541"/>
                                <a:gd name="T9" fmla="*/ 0 h 2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1" h="21">
                                  <a:moveTo>
                                    <a:pt x="540" y="0"/>
                                  </a:moveTo>
                                  <a:lnTo>
                                    <a:pt x="521" y="19"/>
                                  </a:lnTo>
                                  <a:lnTo>
                                    <a:pt x="10" y="2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540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42" name="Freeform 31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28" y="2989"/>
                              <a:ext cx="54" cy="74"/>
                            </a:xfrm>
                            <a:custGeom>
                              <a:avLst/>
                              <a:gdLst>
                                <a:gd name="T0" fmla="*/ 19 w 54"/>
                                <a:gd name="T1" fmla="*/ 0 h 74"/>
                                <a:gd name="T2" fmla="*/ 53 w 54"/>
                                <a:gd name="T3" fmla="*/ 73 h 74"/>
                                <a:gd name="T4" fmla="*/ 15 w 54"/>
                                <a:gd name="T5" fmla="*/ 54 h 74"/>
                                <a:gd name="T6" fmla="*/ 0 w 54"/>
                                <a:gd name="T7" fmla="*/ 20 h 74"/>
                                <a:gd name="T8" fmla="*/ 19 w 54"/>
                                <a:gd name="T9" fmla="*/ 0 h 7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" h="74">
                                  <a:moveTo>
                                    <a:pt x="19" y="0"/>
                                  </a:moveTo>
                                  <a:lnTo>
                                    <a:pt x="53" y="73"/>
                                  </a:lnTo>
                                  <a:lnTo>
                                    <a:pt x="15" y="54"/>
                                  </a:lnTo>
                                  <a:lnTo>
                                    <a:pt x="0" y="20"/>
                                  </a:lnTo>
                                  <a:lnTo>
                                    <a:pt x="19" y="0"/>
                                  </a:lnTo>
                                </a:path>
                              </a:pathLst>
                            </a:custGeom>
                            <a:solidFill>
                              <a:srgbClr val="9F9F9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43" name="Freeform 31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34" y="3043"/>
                              <a:ext cx="549" cy="23"/>
                            </a:xfrm>
                            <a:custGeom>
                              <a:avLst/>
                              <a:gdLst>
                                <a:gd name="T0" fmla="*/ 547 w 548"/>
                                <a:gd name="T1" fmla="*/ 19 h 23"/>
                                <a:gd name="T2" fmla="*/ 507 w 548"/>
                                <a:gd name="T3" fmla="*/ 0 h 23"/>
                                <a:gd name="T4" fmla="*/ 0 w 548"/>
                                <a:gd name="T5" fmla="*/ 0 h 23"/>
                                <a:gd name="T6" fmla="*/ 10 w 548"/>
                                <a:gd name="T7" fmla="*/ 22 h 23"/>
                                <a:gd name="T8" fmla="*/ 547 w 548"/>
                                <a:gd name="T9" fmla="*/ 19 h 2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48" h="23">
                                  <a:moveTo>
                                    <a:pt x="547" y="19"/>
                                  </a:moveTo>
                                  <a:lnTo>
                                    <a:pt x="507" y="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10" y="22"/>
                                  </a:lnTo>
                                  <a:lnTo>
                                    <a:pt x="547" y="19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44" name="Freeform 31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216" y="3010"/>
                              <a:ext cx="528" cy="35"/>
                            </a:xfrm>
                            <a:custGeom>
                              <a:avLst/>
                              <a:gdLst>
                                <a:gd name="T0" fmla="*/ 0 w 527"/>
                                <a:gd name="T1" fmla="*/ 0 h 35"/>
                                <a:gd name="T2" fmla="*/ 511 w 527"/>
                                <a:gd name="T3" fmla="*/ 0 h 35"/>
                                <a:gd name="T4" fmla="*/ 526 w 527"/>
                                <a:gd name="T5" fmla="*/ 34 h 35"/>
                                <a:gd name="T6" fmla="*/ 18 w 527"/>
                                <a:gd name="T7" fmla="*/ 34 h 35"/>
                                <a:gd name="T8" fmla="*/ 0 w 527"/>
                                <a:gd name="T9" fmla="*/ 0 h 3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527" h="35">
                                  <a:moveTo>
                                    <a:pt x="0" y="0"/>
                                  </a:moveTo>
                                  <a:lnTo>
                                    <a:pt x="511" y="0"/>
                                  </a:lnTo>
                                  <a:lnTo>
                                    <a:pt x="526" y="34"/>
                                  </a:lnTo>
                                  <a:lnTo>
                                    <a:pt x="18" y="34"/>
                                  </a:lnTo>
                                  <a:lnTo>
                                    <a:pt x="0" y="0"/>
                                  </a:lnTo>
                                </a:path>
                              </a:pathLst>
                            </a:custGeom>
                            <a:solidFill>
                              <a:srgbClr val="DFDFD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sp>
                        <p:nvSpPr>
                          <p:cNvPr id="146745" name="Freeform 31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161" y="3149"/>
                            <a:ext cx="1050" cy="653"/>
                          </a:xfrm>
                          <a:custGeom>
                            <a:avLst/>
                            <a:gdLst>
                              <a:gd name="T0" fmla="*/ 744 w 1050"/>
                              <a:gd name="T1" fmla="*/ 0 h 654"/>
                              <a:gd name="T2" fmla="*/ 0 w 1050"/>
                              <a:gd name="T3" fmla="*/ 23 h 654"/>
                              <a:gd name="T4" fmla="*/ 279 w 1050"/>
                              <a:gd name="T5" fmla="*/ 653 h 654"/>
                              <a:gd name="T6" fmla="*/ 1049 w 1050"/>
                              <a:gd name="T7" fmla="*/ 583 h 654"/>
                              <a:gd name="T8" fmla="*/ 744 w 1050"/>
                              <a:gd name="T9" fmla="*/ 0 h 654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1050" h="654">
                                <a:moveTo>
                                  <a:pt x="744" y="0"/>
                                </a:moveTo>
                                <a:lnTo>
                                  <a:pt x="0" y="23"/>
                                </a:lnTo>
                                <a:lnTo>
                                  <a:pt x="279" y="653"/>
                                </a:lnTo>
                                <a:lnTo>
                                  <a:pt x="1049" y="583"/>
                                </a:lnTo>
                                <a:lnTo>
                                  <a:pt x="744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6874" name="Group 31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52" y="2959"/>
                          <a:ext cx="360" cy="773"/>
                          <a:chOff x="2852" y="2959"/>
                          <a:chExt cx="360" cy="773"/>
                        </a:xfrm>
                      </p:grpSpPr>
                      <p:sp>
                        <p:nvSpPr>
                          <p:cNvPr id="146747" name="Freeform 31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05" y="3119"/>
                            <a:ext cx="306" cy="613"/>
                          </a:xfrm>
                          <a:custGeom>
                            <a:avLst/>
                            <a:gdLst>
                              <a:gd name="T0" fmla="*/ 24 w 307"/>
                              <a:gd name="T1" fmla="*/ 0 h 614"/>
                              <a:gd name="T2" fmla="*/ 0 w 307"/>
                              <a:gd name="T3" fmla="*/ 29 h 614"/>
                              <a:gd name="T4" fmla="*/ 306 w 307"/>
                              <a:gd name="T5" fmla="*/ 613 h 614"/>
                              <a:gd name="T6" fmla="*/ 24 w 307"/>
                              <a:gd name="T7" fmla="*/ 0 h 614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307" h="614">
                                <a:moveTo>
                                  <a:pt x="24" y="0"/>
                                </a:moveTo>
                                <a:lnTo>
                                  <a:pt x="0" y="29"/>
                                </a:lnTo>
                                <a:lnTo>
                                  <a:pt x="306" y="613"/>
                                </a:lnTo>
                                <a:lnTo>
                                  <a:pt x="24" y="0"/>
                                </a:lnTo>
                              </a:path>
                            </a:pathLst>
                          </a:custGeom>
                          <a:solidFill>
                            <a:srgbClr val="3F3F3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sp>
                        <p:nvSpPr>
                          <p:cNvPr id="146748" name="Freeform 31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852" y="2960"/>
                            <a:ext cx="78" cy="160"/>
                          </a:xfrm>
                          <a:custGeom>
                            <a:avLst/>
                            <a:gdLst>
                              <a:gd name="T0" fmla="*/ 0 w 78"/>
                              <a:gd name="T1" fmla="*/ 0 h 160"/>
                              <a:gd name="T2" fmla="*/ 77 w 78"/>
                              <a:gd name="T3" fmla="*/ 159 h 16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</a:cxnLst>
                            <a:rect l="0" t="0" r="r" b="b"/>
                            <a:pathLst>
                              <a:path w="78" h="160">
                                <a:moveTo>
                                  <a:pt x="0" y="0"/>
                                </a:moveTo>
                                <a:lnTo>
                                  <a:pt x="77" y="159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</p:grpSp>
                  <p:grpSp>
                    <p:nvGrpSpPr>
                      <p:cNvPr id="26686" name="Group 3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242" y="3214"/>
                        <a:ext cx="493" cy="514"/>
                        <a:chOff x="2242" y="3214"/>
                        <a:chExt cx="493" cy="514"/>
                      </a:xfrm>
                    </p:grpSpPr>
                    <p:grpSp>
                      <p:nvGrpSpPr>
                        <p:cNvPr id="26739" name="Group 31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377" y="3214"/>
                          <a:ext cx="358" cy="504"/>
                          <a:chOff x="2377" y="3214"/>
                          <a:chExt cx="358" cy="504"/>
                        </a:xfrm>
                      </p:grpSpPr>
                      <p:grpSp>
                        <p:nvGrpSpPr>
                          <p:cNvPr id="26805" name="Group 31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77" y="3214"/>
                            <a:ext cx="156" cy="69"/>
                            <a:chOff x="2377" y="3214"/>
                            <a:chExt cx="156" cy="69"/>
                          </a:xfrm>
                        </p:grpSpPr>
                        <p:grpSp>
                          <p:nvGrpSpPr>
                            <p:cNvPr id="26862" name="Group 32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77" y="3214"/>
                              <a:ext cx="156" cy="69"/>
                              <a:chOff x="2377" y="3214"/>
                              <a:chExt cx="156" cy="69"/>
                            </a:xfrm>
                          </p:grpSpPr>
                          <p:sp>
                            <p:nvSpPr>
                              <p:cNvPr id="146753" name="Freeform 32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5" y="3214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54" name="Freeform 32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02" y="3263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55" name="Freeform 32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77" y="3219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756" name="Freeform 32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80" y="3215"/>
                              <a:ext cx="26" cy="49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57" name="Oval 32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00" y="322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758" name="Oval 32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10" y="324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06" name="Group 32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05" y="3275"/>
                            <a:ext cx="156" cy="70"/>
                            <a:chOff x="2405" y="3275"/>
                            <a:chExt cx="156" cy="70"/>
                          </a:xfrm>
                        </p:grpSpPr>
                        <p:grpSp>
                          <p:nvGrpSpPr>
                            <p:cNvPr id="26855" name="Group 32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05" y="3275"/>
                              <a:ext cx="156" cy="70"/>
                              <a:chOff x="2405" y="3275"/>
                              <a:chExt cx="156" cy="70"/>
                            </a:xfrm>
                          </p:grpSpPr>
                          <p:sp>
                            <p:nvSpPr>
                              <p:cNvPr id="146761" name="Freeform 32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4" y="3275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62" name="Freeform 33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30" y="3324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63" name="Freeform 33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05" y="3280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764" name="Freeform 33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09" y="3277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65" name="Oval 33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28" y="3288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766" name="Oval 33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39" y="330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07" name="Group 33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35" y="3338"/>
                            <a:ext cx="156" cy="70"/>
                            <a:chOff x="2435" y="3338"/>
                            <a:chExt cx="156" cy="70"/>
                          </a:xfrm>
                        </p:grpSpPr>
                        <p:grpSp>
                          <p:nvGrpSpPr>
                            <p:cNvPr id="26848" name="Group 33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35" y="3338"/>
                              <a:ext cx="156" cy="70"/>
                              <a:chOff x="2435" y="3338"/>
                              <a:chExt cx="156" cy="70"/>
                            </a:xfrm>
                          </p:grpSpPr>
                          <p:sp>
                            <p:nvSpPr>
                              <p:cNvPr id="146769" name="Freeform 33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4" y="3339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70" name="Freeform 33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0" y="3387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71" name="Freeform 33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35" y="3343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772" name="Freeform 34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39" y="3341"/>
                              <a:ext cx="25" cy="47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73" name="Oval 34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58" y="335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774" name="Oval 34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8" y="336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08" name="Group 34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64" y="3400"/>
                            <a:ext cx="156" cy="69"/>
                            <a:chOff x="2464" y="3400"/>
                            <a:chExt cx="156" cy="69"/>
                          </a:xfrm>
                        </p:grpSpPr>
                        <p:grpSp>
                          <p:nvGrpSpPr>
                            <p:cNvPr id="26841" name="Group 34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64" y="3400"/>
                              <a:ext cx="156" cy="69"/>
                              <a:chOff x="2464" y="3400"/>
                              <a:chExt cx="156" cy="69"/>
                            </a:xfrm>
                          </p:grpSpPr>
                          <p:sp>
                            <p:nvSpPr>
                              <p:cNvPr id="146777" name="Freeform 34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72" y="3400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78" name="Freeform 34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89" y="3449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79" name="Freeform 34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4" y="3405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8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8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8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780" name="Freeform 34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67" y="3401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81" name="Oval 34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87" y="3413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782" name="Oval 35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96" y="3431"/>
                              <a:ext cx="6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09" name="Group 35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92" y="3461"/>
                            <a:ext cx="156" cy="69"/>
                            <a:chOff x="2492" y="3461"/>
                            <a:chExt cx="156" cy="69"/>
                          </a:xfrm>
                        </p:grpSpPr>
                        <p:grpSp>
                          <p:nvGrpSpPr>
                            <p:cNvPr id="26834" name="Group 35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92" y="3461"/>
                              <a:ext cx="156" cy="69"/>
                              <a:chOff x="2492" y="3461"/>
                              <a:chExt cx="156" cy="69"/>
                            </a:xfrm>
                          </p:grpSpPr>
                          <p:sp>
                            <p:nvSpPr>
                              <p:cNvPr id="146785" name="Freeform 35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01" y="3461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86" name="Freeform 35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17" y="3510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87" name="Freeform 35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92" y="3466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788" name="Freeform 35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95" y="3462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89" name="Oval 35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15" y="3474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790" name="Oval 35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25" y="3492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10" name="Group 35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21" y="3524"/>
                            <a:ext cx="156" cy="69"/>
                            <a:chOff x="2521" y="3524"/>
                            <a:chExt cx="156" cy="69"/>
                          </a:xfrm>
                        </p:grpSpPr>
                        <p:grpSp>
                          <p:nvGrpSpPr>
                            <p:cNvPr id="26827" name="Group 36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21" y="3524"/>
                              <a:ext cx="156" cy="69"/>
                              <a:chOff x="2521" y="3524"/>
                              <a:chExt cx="156" cy="69"/>
                            </a:xfrm>
                          </p:grpSpPr>
                          <p:sp>
                            <p:nvSpPr>
                              <p:cNvPr id="146793" name="Freeform 36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29" y="3525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94" name="Freeform 36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46" y="3573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795" name="Freeform 36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21" y="3530"/>
                                <a:ext cx="35" cy="64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796" name="Freeform 36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23" y="3526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797" name="Oval 36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44" y="353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798" name="Oval 36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53" y="3556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11" name="Group 36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51" y="3585"/>
                            <a:ext cx="156" cy="70"/>
                            <a:chOff x="2551" y="3585"/>
                            <a:chExt cx="156" cy="70"/>
                          </a:xfrm>
                        </p:grpSpPr>
                        <p:grpSp>
                          <p:nvGrpSpPr>
                            <p:cNvPr id="26820" name="Group 36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51" y="3585"/>
                              <a:ext cx="156" cy="70"/>
                              <a:chOff x="2551" y="3585"/>
                              <a:chExt cx="156" cy="70"/>
                            </a:xfrm>
                          </p:grpSpPr>
                          <p:sp>
                            <p:nvSpPr>
                              <p:cNvPr id="146801" name="Freeform 36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59" y="3585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02" name="Freeform 37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76" y="3635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03" name="Freeform 37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51" y="3590"/>
                                <a:ext cx="35" cy="66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04" name="Freeform 37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53" y="3587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05" name="Oval 37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74" y="359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06" name="Oval 37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683" y="3616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812" name="Group 37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579" y="3648"/>
                            <a:ext cx="156" cy="70"/>
                            <a:chOff x="2579" y="3648"/>
                            <a:chExt cx="156" cy="70"/>
                          </a:xfrm>
                        </p:grpSpPr>
                        <p:grpSp>
                          <p:nvGrpSpPr>
                            <p:cNvPr id="26813" name="Group 37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579" y="3648"/>
                              <a:ext cx="156" cy="70"/>
                              <a:chOff x="2579" y="3648"/>
                              <a:chExt cx="156" cy="70"/>
                            </a:xfrm>
                          </p:grpSpPr>
                          <p:sp>
                            <p:nvSpPr>
                              <p:cNvPr id="146809" name="Freeform 37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88" y="3648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10" name="Freeform 37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604" y="3697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11" name="Freeform 37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579" y="3653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12" name="Freeform 3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82" y="3650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13" name="Oval 38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02" y="3662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14" name="Oval 38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712" y="367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  <p:grpSp>
                      <p:nvGrpSpPr>
                        <p:cNvPr id="26740" name="Group 38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242" y="3224"/>
                          <a:ext cx="358" cy="504"/>
                          <a:chOff x="2242" y="3224"/>
                          <a:chExt cx="358" cy="504"/>
                        </a:xfrm>
                      </p:grpSpPr>
                      <p:grpSp>
                        <p:nvGrpSpPr>
                          <p:cNvPr id="26741" name="Group 3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42" y="3224"/>
                            <a:ext cx="156" cy="70"/>
                            <a:chOff x="2242" y="3224"/>
                            <a:chExt cx="156" cy="70"/>
                          </a:xfrm>
                        </p:grpSpPr>
                        <p:grpSp>
                          <p:nvGrpSpPr>
                            <p:cNvPr id="26798" name="Group 38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242" y="3224"/>
                              <a:ext cx="156" cy="70"/>
                              <a:chOff x="2242" y="3224"/>
                              <a:chExt cx="156" cy="70"/>
                            </a:xfrm>
                          </p:grpSpPr>
                          <p:sp>
                            <p:nvSpPr>
                              <p:cNvPr id="146818" name="Freeform 38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50" y="3224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19" name="Freeform 38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67" y="3273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20" name="Freeform 38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42" y="3229"/>
                                <a:ext cx="35" cy="66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21" name="Freeform 3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44" y="3226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22" name="Oval 39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65" y="323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23" name="Oval 39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74" y="325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2" name="Group 39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70" y="3286"/>
                            <a:ext cx="156" cy="69"/>
                            <a:chOff x="2270" y="3286"/>
                            <a:chExt cx="156" cy="69"/>
                          </a:xfrm>
                        </p:grpSpPr>
                        <p:grpSp>
                          <p:nvGrpSpPr>
                            <p:cNvPr id="26791" name="Group 39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270" y="3286"/>
                              <a:ext cx="156" cy="69"/>
                              <a:chOff x="2270" y="3286"/>
                              <a:chExt cx="156" cy="69"/>
                            </a:xfrm>
                          </p:grpSpPr>
                          <p:sp>
                            <p:nvSpPr>
                              <p:cNvPr id="146826" name="Freeform 39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79" y="3286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27" name="Freeform 39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95" y="3335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28" name="Freeform 39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270" y="3290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29" name="Freeform 39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73" y="3286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30" name="Oval 39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393" y="3298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31" name="Oval 39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03" y="3316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3" name="Group 40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00" y="3349"/>
                            <a:ext cx="156" cy="69"/>
                            <a:chOff x="2300" y="3349"/>
                            <a:chExt cx="156" cy="69"/>
                          </a:xfrm>
                        </p:grpSpPr>
                        <p:grpSp>
                          <p:nvGrpSpPr>
                            <p:cNvPr id="26784" name="Group 40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00" y="3349"/>
                              <a:ext cx="156" cy="69"/>
                              <a:chOff x="2300" y="3349"/>
                              <a:chExt cx="156" cy="69"/>
                            </a:xfrm>
                          </p:grpSpPr>
                          <p:sp>
                            <p:nvSpPr>
                              <p:cNvPr id="146834" name="Freeform 40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09" y="3349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35" name="Freeform 40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25" y="3397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36" name="Freeform 40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00" y="3354"/>
                                <a:ext cx="36" cy="64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37" name="Freeform 40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3" y="3350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38" name="Oval 40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23" y="336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39" name="Oval 40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33" y="3380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4" name="Group 40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29" y="3410"/>
                            <a:ext cx="156" cy="69"/>
                            <a:chOff x="2329" y="3410"/>
                            <a:chExt cx="156" cy="69"/>
                          </a:xfrm>
                        </p:grpSpPr>
                        <p:grpSp>
                          <p:nvGrpSpPr>
                            <p:cNvPr id="26777" name="Group 40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29" y="3410"/>
                              <a:ext cx="156" cy="69"/>
                              <a:chOff x="2329" y="3410"/>
                              <a:chExt cx="156" cy="69"/>
                            </a:xfrm>
                          </p:grpSpPr>
                          <p:sp>
                            <p:nvSpPr>
                              <p:cNvPr id="146842" name="Freeform 41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37" y="3410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6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43" name="Freeform 41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54" y="3459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44" name="Freeform 41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29" y="3415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45" name="Freeform 41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1" y="3412"/>
                              <a:ext cx="26" cy="48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46" name="Oval 41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52" y="3423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47" name="Oval 41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61" y="344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5" name="Group 41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57" y="3471"/>
                            <a:ext cx="156" cy="70"/>
                            <a:chOff x="2357" y="3471"/>
                            <a:chExt cx="156" cy="70"/>
                          </a:xfrm>
                        </p:grpSpPr>
                        <p:grpSp>
                          <p:nvGrpSpPr>
                            <p:cNvPr id="26770" name="Group 41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57" y="3471"/>
                              <a:ext cx="156" cy="70"/>
                              <a:chOff x="2357" y="3471"/>
                              <a:chExt cx="156" cy="70"/>
                            </a:xfrm>
                          </p:grpSpPr>
                          <p:sp>
                            <p:nvSpPr>
                              <p:cNvPr id="146850" name="Freeform 41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66" y="3471"/>
                                <a:ext cx="147" cy="56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9 h 56"/>
                                  <a:gd name="T2" fmla="*/ 26 w 147"/>
                                  <a:gd name="T3" fmla="*/ 55 h 56"/>
                                  <a:gd name="T4" fmla="*/ 0 w 147"/>
                                  <a:gd name="T5" fmla="*/ 6 h 56"/>
                                  <a:gd name="T6" fmla="*/ 121 w 147"/>
                                  <a:gd name="T7" fmla="*/ 0 h 56"/>
                                  <a:gd name="T8" fmla="*/ 146 w 147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6">
                                    <a:moveTo>
                                      <a:pt x="146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51" name="Freeform 41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2" y="3520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10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10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52" name="Freeform 42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57" y="3476"/>
                                <a:ext cx="36" cy="66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5"/>
                                  <a:gd name="T2" fmla="*/ 25 w 36"/>
                                  <a:gd name="T3" fmla="*/ 64 h 65"/>
                                  <a:gd name="T4" fmla="*/ 0 w 36"/>
                                  <a:gd name="T5" fmla="*/ 14 h 65"/>
                                  <a:gd name="T6" fmla="*/ 9 w 36"/>
                                  <a:gd name="T7" fmla="*/ 0 h 65"/>
                                  <a:gd name="T8" fmla="*/ 35 w 36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5">
                                    <a:moveTo>
                                      <a:pt x="35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53" name="Freeform 4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60" y="3473"/>
                              <a:ext cx="25" cy="48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8"/>
                                <a:gd name="T2" fmla="*/ 24 w 25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8">
                                  <a:moveTo>
                                    <a:pt x="0" y="0"/>
                                  </a:moveTo>
                                  <a:lnTo>
                                    <a:pt x="24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54" name="Oval 42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80" y="3484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55" name="Oval 42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490" y="3502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6" name="Group 42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86" y="3534"/>
                            <a:ext cx="156" cy="70"/>
                            <a:chOff x="2386" y="3534"/>
                            <a:chExt cx="156" cy="70"/>
                          </a:xfrm>
                        </p:grpSpPr>
                        <p:grpSp>
                          <p:nvGrpSpPr>
                            <p:cNvPr id="26763" name="Group 42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386" y="3534"/>
                              <a:ext cx="156" cy="70"/>
                              <a:chOff x="2386" y="3534"/>
                              <a:chExt cx="156" cy="70"/>
                            </a:xfrm>
                          </p:grpSpPr>
                          <p:sp>
                            <p:nvSpPr>
                              <p:cNvPr id="146858" name="Freeform 42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94" y="3534"/>
                                <a:ext cx="148" cy="56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9 h 56"/>
                                  <a:gd name="T2" fmla="*/ 26 w 148"/>
                                  <a:gd name="T3" fmla="*/ 55 h 56"/>
                                  <a:gd name="T4" fmla="*/ 0 w 148"/>
                                  <a:gd name="T5" fmla="*/ 6 h 56"/>
                                  <a:gd name="T6" fmla="*/ 122 w 148"/>
                                  <a:gd name="T7" fmla="*/ 0 h 56"/>
                                  <a:gd name="T8" fmla="*/ 147 w 148"/>
                                  <a:gd name="T9" fmla="*/ 49 h 56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6">
                                    <a:moveTo>
                                      <a:pt x="147" y="49"/>
                                    </a:moveTo>
                                    <a:lnTo>
                                      <a:pt x="26" y="55"/>
                                    </a:lnTo>
                                    <a:lnTo>
                                      <a:pt x="0" y="6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59" name="Freeform 42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1" y="3583"/>
                                <a:ext cx="130" cy="21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1"/>
                                  <a:gd name="T2" fmla="*/ 119 w 131"/>
                                  <a:gd name="T3" fmla="*/ 13 h 21"/>
                                  <a:gd name="T4" fmla="*/ 0 w 131"/>
                                  <a:gd name="T5" fmla="*/ 20 h 21"/>
                                  <a:gd name="T6" fmla="*/ 9 w 131"/>
                                  <a:gd name="T7" fmla="*/ 6 h 21"/>
                                  <a:gd name="T8" fmla="*/ 130 w 131"/>
                                  <a:gd name="T9" fmla="*/ 0 h 2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1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20"/>
                                    </a:lnTo>
                                    <a:lnTo>
                                      <a:pt x="9" y="6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60" name="Freeform 4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386" y="3539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5"/>
                                  <a:gd name="T2" fmla="*/ 25 w 35"/>
                                  <a:gd name="T3" fmla="*/ 64 h 65"/>
                                  <a:gd name="T4" fmla="*/ 0 w 35"/>
                                  <a:gd name="T5" fmla="*/ 14 h 65"/>
                                  <a:gd name="T6" fmla="*/ 8 w 35"/>
                                  <a:gd name="T7" fmla="*/ 0 h 65"/>
                                  <a:gd name="T8" fmla="*/ 34 w 35"/>
                                  <a:gd name="T9" fmla="*/ 49 h 6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5">
                                    <a:moveTo>
                                      <a:pt x="34" y="49"/>
                                    </a:moveTo>
                                    <a:lnTo>
                                      <a:pt x="25" y="64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61" name="Freeform 42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88" y="3536"/>
                              <a:ext cx="26" cy="47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8"/>
                                <a:gd name="T2" fmla="*/ 25 w 26"/>
                                <a:gd name="T3" fmla="*/ 47 h 4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8">
                                  <a:moveTo>
                                    <a:pt x="0" y="0"/>
                                  </a:moveTo>
                                  <a:lnTo>
                                    <a:pt x="25" y="47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62" name="Oval 43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09" y="3547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63" name="Oval 43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18" y="3565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7" name="Group 43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16" y="3596"/>
                            <a:ext cx="156" cy="69"/>
                            <a:chOff x="2416" y="3596"/>
                            <a:chExt cx="156" cy="69"/>
                          </a:xfrm>
                        </p:grpSpPr>
                        <p:grpSp>
                          <p:nvGrpSpPr>
                            <p:cNvPr id="26756" name="Group 43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16" y="3596"/>
                              <a:ext cx="156" cy="69"/>
                              <a:chOff x="2416" y="3596"/>
                              <a:chExt cx="156" cy="69"/>
                            </a:xfrm>
                          </p:grpSpPr>
                          <p:sp>
                            <p:nvSpPr>
                              <p:cNvPr id="146866" name="Freeform 43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24" y="3596"/>
                                <a:ext cx="148" cy="55"/>
                              </a:xfrm>
                              <a:custGeom>
                                <a:avLst/>
                                <a:gdLst>
                                  <a:gd name="T0" fmla="*/ 147 w 148"/>
                                  <a:gd name="T1" fmla="*/ 48 h 55"/>
                                  <a:gd name="T2" fmla="*/ 26 w 148"/>
                                  <a:gd name="T3" fmla="*/ 54 h 55"/>
                                  <a:gd name="T4" fmla="*/ 0 w 148"/>
                                  <a:gd name="T5" fmla="*/ 5 h 55"/>
                                  <a:gd name="T6" fmla="*/ 122 w 148"/>
                                  <a:gd name="T7" fmla="*/ 0 h 55"/>
                                  <a:gd name="T8" fmla="*/ 147 w 148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8" h="55">
                                    <a:moveTo>
                                      <a:pt x="147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2" y="0"/>
                                    </a:lnTo>
                                    <a:lnTo>
                                      <a:pt x="147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67" name="Freeform 43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1" y="3645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9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9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68" name="Freeform 43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16" y="3601"/>
                                <a:ext cx="35" cy="65"/>
                              </a:xfrm>
                              <a:custGeom>
                                <a:avLst/>
                                <a:gdLst>
                                  <a:gd name="T0" fmla="*/ 34 w 35"/>
                                  <a:gd name="T1" fmla="*/ 49 h 64"/>
                                  <a:gd name="T2" fmla="*/ 25 w 35"/>
                                  <a:gd name="T3" fmla="*/ 63 h 64"/>
                                  <a:gd name="T4" fmla="*/ 0 w 35"/>
                                  <a:gd name="T5" fmla="*/ 14 h 64"/>
                                  <a:gd name="T6" fmla="*/ 8 w 35"/>
                                  <a:gd name="T7" fmla="*/ 0 h 64"/>
                                  <a:gd name="T8" fmla="*/ 34 w 35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5" h="64">
                                    <a:moveTo>
                                      <a:pt x="34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8" y="0"/>
                                    </a:lnTo>
                                    <a:lnTo>
                                      <a:pt x="34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69" name="Freeform 43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18" y="3597"/>
                              <a:ext cx="26" cy="49"/>
                            </a:xfrm>
                            <a:custGeom>
                              <a:avLst/>
                              <a:gdLst>
                                <a:gd name="T0" fmla="*/ 0 w 26"/>
                                <a:gd name="T1" fmla="*/ 0 h 49"/>
                                <a:gd name="T2" fmla="*/ 25 w 26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6" h="49">
                                  <a:moveTo>
                                    <a:pt x="0" y="0"/>
                                  </a:moveTo>
                                  <a:lnTo>
                                    <a:pt x="25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70" name="Oval 43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39" y="3609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71" name="Oval 43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48" y="3627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6748" name="Group 44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44" y="3659"/>
                            <a:ext cx="156" cy="69"/>
                            <a:chOff x="2444" y="3659"/>
                            <a:chExt cx="156" cy="69"/>
                          </a:xfrm>
                        </p:grpSpPr>
                        <p:grpSp>
                          <p:nvGrpSpPr>
                            <p:cNvPr id="26749" name="Group 44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44" y="3659"/>
                              <a:ext cx="156" cy="69"/>
                              <a:chOff x="2444" y="3659"/>
                              <a:chExt cx="156" cy="69"/>
                            </a:xfrm>
                          </p:grpSpPr>
                          <p:sp>
                            <p:nvSpPr>
                              <p:cNvPr id="146874" name="Freeform 44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53" y="3659"/>
                                <a:ext cx="147" cy="55"/>
                              </a:xfrm>
                              <a:custGeom>
                                <a:avLst/>
                                <a:gdLst>
                                  <a:gd name="T0" fmla="*/ 146 w 147"/>
                                  <a:gd name="T1" fmla="*/ 48 h 55"/>
                                  <a:gd name="T2" fmla="*/ 26 w 147"/>
                                  <a:gd name="T3" fmla="*/ 54 h 55"/>
                                  <a:gd name="T4" fmla="*/ 0 w 147"/>
                                  <a:gd name="T5" fmla="*/ 5 h 55"/>
                                  <a:gd name="T6" fmla="*/ 121 w 147"/>
                                  <a:gd name="T7" fmla="*/ 0 h 55"/>
                                  <a:gd name="T8" fmla="*/ 146 w 147"/>
                                  <a:gd name="T9" fmla="*/ 48 h 55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47" h="55">
                                    <a:moveTo>
                                      <a:pt x="146" y="48"/>
                                    </a:moveTo>
                                    <a:lnTo>
                                      <a:pt x="26" y="54"/>
                                    </a:lnTo>
                                    <a:lnTo>
                                      <a:pt x="0" y="5"/>
                                    </a:lnTo>
                                    <a:lnTo>
                                      <a:pt x="121" y="0"/>
                                    </a:lnTo>
                                    <a:lnTo>
                                      <a:pt x="146" y="48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75" name="Freeform 44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69" y="3708"/>
                                <a:ext cx="130" cy="20"/>
                              </a:xfrm>
                              <a:custGeom>
                                <a:avLst/>
                                <a:gdLst>
                                  <a:gd name="T0" fmla="*/ 130 w 131"/>
                                  <a:gd name="T1" fmla="*/ 0 h 20"/>
                                  <a:gd name="T2" fmla="*/ 119 w 131"/>
                                  <a:gd name="T3" fmla="*/ 13 h 20"/>
                                  <a:gd name="T4" fmla="*/ 0 w 131"/>
                                  <a:gd name="T5" fmla="*/ 19 h 20"/>
                                  <a:gd name="T6" fmla="*/ 10 w 131"/>
                                  <a:gd name="T7" fmla="*/ 5 h 20"/>
                                  <a:gd name="T8" fmla="*/ 130 w 131"/>
                                  <a:gd name="T9" fmla="*/ 0 h 2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31" h="20">
                                    <a:moveTo>
                                      <a:pt x="130" y="0"/>
                                    </a:moveTo>
                                    <a:lnTo>
                                      <a:pt x="119" y="13"/>
                                    </a:lnTo>
                                    <a:lnTo>
                                      <a:pt x="0" y="19"/>
                                    </a:lnTo>
                                    <a:lnTo>
                                      <a:pt x="10" y="5"/>
                                    </a:lnTo>
                                    <a:lnTo>
                                      <a:pt x="130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6876" name="Freeform 44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2444" y="3664"/>
                                <a:ext cx="36" cy="65"/>
                              </a:xfrm>
                              <a:custGeom>
                                <a:avLst/>
                                <a:gdLst>
                                  <a:gd name="T0" fmla="*/ 35 w 36"/>
                                  <a:gd name="T1" fmla="*/ 49 h 64"/>
                                  <a:gd name="T2" fmla="*/ 25 w 36"/>
                                  <a:gd name="T3" fmla="*/ 63 h 64"/>
                                  <a:gd name="T4" fmla="*/ 0 w 36"/>
                                  <a:gd name="T5" fmla="*/ 14 h 64"/>
                                  <a:gd name="T6" fmla="*/ 9 w 36"/>
                                  <a:gd name="T7" fmla="*/ 0 h 64"/>
                                  <a:gd name="T8" fmla="*/ 35 w 36"/>
                                  <a:gd name="T9" fmla="*/ 49 h 64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36" h="64">
                                    <a:moveTo>
                                      <a:pt x="35" y="49"/>
                                    </a:moveTo>
                                    <a:lnTo>
                                      <a:pt x="25" y="63"/>
                                    </a:lnTo>
                                    <a:lnTo>
                                      <a:pt x="0" y="14"/>
                                    </a:lnTo>
                                    <a:lnTo>
                                      <a:pt x="9" y="0"/>
                                    </a:lnTo>
                                    <a:lnTo>
                                      <a:pt x="35" y="49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6877" name="Freeform 44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47" y="3660"/>
                              <a:ext cx="25" cy="49"/>
                            </a:xfrm>
                            <a:custGeom>
                              <a:avLst/>
                              <a:gdLst>
                                <a:gd name="T0" fmla="*/ 0 w 25"/>
                                <a:gd name="T1" fmla="*/ 0 h 49"/>
                                <a:gd name="T2" fmla="*/ 24 w 25"/>
                                <a:gd name="T3" fmla="*/ 48 h 4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25" h="49">
                                  <a:moveTo>
                                    <a:pt x="0" y="0"/>
                                  </a:moveTo>
                                  <a:lnTo>
                                    <a:pt x="24" y="48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78" name="Oval 44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67" y="3671"/>
                              <a:ext cx="6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6879" name="Oval 44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577" y="3690"/>
                              <a:ext cx="5" cy="2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</p:grpSp>
                  <p:grpSp>
                    <p:nvGrpSpPr>
                      <p:cNvPr id="26687" name="Group 4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37" y="3309"/>
                        <a:ext cx="348" cy="279"/>
                        <a:chOff x="2737" y="3309"/>
                        <a:chExt cx="348" cy="279"/>
                      </a:xfrm>
                    </p:grpSpPr>
                    <p:grpSp>
                      <p:nvGrpSpPr>
                        <p:cNvPr id="26688" name="Group 44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90" y="3309"/>
                          <a:ext cx="195" cy="273"/>
                          <a:chOff x="2890" y="3309"/>
                          <a:chExt cx="195" cy="273"/>
                        </a:xfrm>
                      </p:grpSpPr>
                      <p:grpSp>
                        <p:nvGrpSpPr>
                          <p:cNvPr id="26723" name="Group 45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90" y="3309"/>
                            <a:ext cx="91" cy="65"/>
                            <a:chOff x="2890" y="3309"/>
                            <a:chExt cx="91" cy="65"/>
                          </a:xfrm>
                        </p:grpSpPr>
                        <p:sp>
                          <p:nvSpPr>
                            <p:cNvPr id="146883" name="Freeform 45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94" y="3310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84" name="Freeform 45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9" y="3368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85" name="Freeform 45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90" y="3313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724" name="Group 45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24" y="3378"/>
                            <a:ext cx="92" cy="64"/>
                            <a:chOff x="2924" y="3378"/>
                            <a:chExt cx="92" cy="64"/>
                          </a:xfrm>
                        </p:grpSpPr>
                        <p:sp>
                          <p:nvSpPr>
                            <p:cNvPr id="146887" name="Freeform 45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9" y="3379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88" name="Freeform 45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3" y="3438"/>
                              <a:ext cx="64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2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2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89" name="Freeform 45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4" y="3383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725" name="Group 45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59" y="3448"/>
                            <a:ext cx="91" cy="65"/>
                            <a:chOff x="2959" y="3448"/>
                            <a:chExt cx="91" cy="65"/>
                          </a:xfrm>
                        </p:grpSpPr>
                        <p:sp>
                          <p:nvSpPr>
                            <p:cNvPr id="146891" name="Freeform 45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62" y="3449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92" name="Freeform 46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88" y="3507"/>
                              <a:ext cx="63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93" name="Freeform 46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59" y="3452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726" name="Group 46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93" y="3517"/>
                            <a:ext cx="92" cy="65"/>
                            <a:chOff x="2993" y="3517"/>
                            <a:chExt cx="92" cy="65"/>
                          </a:xfrm>
                        </p:grpSpPr>
                        <p:sp>
                          <p:nvSpPr>
                            <p:cNvPr id="146895" name="Freeform 4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98" y="3518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96" name="Freeform 46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22" y="3577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897" name="Freeform 46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93" y="3522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6689" name="Group 46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15" y="3312"/>
                          <a:ext cx="195" cy="273"/>
                          <a:chOff x="2815" y="3312"/>
                          <a:chExt cx="195" cy="273"/>
                        </a:xfrm>
                      </p:grpSpPr>
                      <p:grpSp>
                        <p:nvGrpSpPr>
                          <p:cNvPr id="26707" name="Group 46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15" y="3312"/>
                            <a:ext cx="91" cy="65"/>
                            <a:chOff x="2815" y="3312"/>
                            <a:chExt cx="91" cy="65"/>
                          </a:xfrm>
                        </p:grpSpPr>
                        <p:sp>
                          <p:nvSpPr>
                            <p:cNvPr id="146900" name="Freeform 46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20" y="3313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01" name="Freeform 46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5" y="3371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02" name="Freeform 47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16" y="3316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708" name="Group 47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49" y="3381"/>
                            <a:ext cx="92" cy="64"/>
                            <a:chOff x="2849" y="3381"/>
                            <a:chExt cx="92" cy="64"/>
                          </a:xfrm>
                        </p:grpSpPr>
                        <p:sp>
                          <p:nvSpPr>
                            <p:cNvPr id="146904" name="Freeform 47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54" y="3382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1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1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05" name="Freeform 47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78" y="3440"/>
                              <a:ext cx="63" cy="6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6"/>
                                <a:gd name="T2" fmla="*/ 56 w 63"/>
                                <a:gd name="T3" fmla="*/ 3 h 6"/>
                                <a:gd name="T4" fmla="*/ 0 w 63"/>
                                <a:gd name="T5" fmla="*/ 5 h 6"/>
                                <a:gd name="T6" fmla="*/ 4 w 63"/>
                                <a:gd name="T7" fmla="*/ 2 h 6"/>
                                <a:gd name="T8" fmla="*/ 62 w 63"/>
                                <a:gd name="T9" fmla="*/ 0 h 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6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5"/>
                                  </a:lnTo>
                                  <a:lnTo>
                                    <a:pt x="4" y="2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06" name="Freeform 4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9" y="3386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709" name="Group 47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84" y="3451"/>
                            <a:ext cx="91" cy="65"/>
                            <a:chOff x="2884" y="3451"/>
                            <a:chExt cx="91" cy="65"/>
                          </a:xfrm>
                        </p:grpSpPr>
                        <p:sp>
                          <p:nvSpPr>
                            <p:cNvPr id="146908" name="Freeform 47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8" y="3451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09" name="Freeform 47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3" y="3510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10" name="Freeform 47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4" y="3455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710" name="Group 47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918" y="3520"/>
                            <a:ext cx="92" cy="65"/>
                            <a:chOff x="2918" y="3520"/>
                            <a:chExt cx="92" cy="65"/>
                          </a:xfrm>
                        </p:grpSpPr>
                        <p:sp>
                          <p:nvSpPr>
                            <p:cNvPr id="146912" name="Freeform 4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3" y="3521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13" name="Freeform 4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47" y="3580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14" name="Freeform 4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18" y="3525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6690" name="Group 48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737" y="3315"/>
                          <a:ext cx="195" cy="273"/>
                          <a:chOff x="2737" y="3315"/>
                          <a:chExt cx="195" cy="273"/>
                        </a:xfrm>
                      </p:grpSpPr>
                      <p:grpSp>
                        <p:nvGrpSpPr>
                          <p:cNvPr id="26691" name="Group 4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737" y="3315"/>
                            <a:ext cx="91" cy="65"/>
                            <a:chOff x="2737" y="3315"/>
                            <a:chExt cx="91" cy="65"/>
                          </a:xfrm>
                        </p:grpSpPr>
                        <p:sp>
                          <p:nvSpPr>
                            <p:cNvPr id="146917" name="Freeform 48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42" y="3315"/>
                              <a:ext cx="86" cy="56"/>
                            </a:xfrm>
                            <a:custGeom>
                              <a:avLst/>
                              <a:gdLst>
                                <a:gd name="T0" fmla="*/ 58 w 86"/>
                                <a:gd name="T1" fmla="*/ 0 h 56"/>
                                <a:gd name="T2" fmla="*/ 85 w 86"/>
                                <a:gd name="T3" fmla="*/ 52 h 56"/>
                                <a:gd name="T4" fmla="*/ 26 w 86"/>
                                <a:gd name="T5" fmla="*/ 55 h 56"/>
                                <a:gd name="T6" fmla="*/ 0 w 86"/>
                                <a:gd name="T7" fmla="*/ 3 h 56"/>
                                <a:gd name="T8" fmla="*/ 58 w 86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6" h="56">
                                  <a:moveTo>
                                    <a:pt x="58" y="0"/>
                                  </a:moveTo>
                                  <a:lnTo>
                                    <a:pt x="85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8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18" name="Freeform 48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66" y="3374"/>
                              <a:ext cx="62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19" name="Freeform 48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37" y="3319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692" name="Group 48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771" y="3384"/>
                            <a:ext cx="92" cy="64"/>
                            <a:chOff x="2771" y="3384"/>
                            <a:chExt cx="92" cy="64"/>
                          </a:xfrm>
                        </p:grpSpPr>
                        <p:sp>
                          <p:nvSpPr>
                            <p:cNvPr id="146921" name="Freeform 4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76" y="3385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1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1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22" name="Freeform 4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00" y="3443"/>
                              <a:ext cx="64" cy="6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6"/>
                                <a:gd name="T2" fmla="*/ 56 w 63"/>
                                <a:gd name="T3" fmla="*/ 3 h 6"/>
                                <a:gd name="T4" fmla="*/ 0 w 63"/>
                                <a:gd name="T5" fmla="*/ 5 h 6"/>
                                <a:gd name="T6" fmla="*/ 4 w 63"/>
                                <a:gd name="T7" fmla="*/ 2 h 6"/>
                                <a:gd name="T8" fmla="*/ 62 w 63"/>
                                <a:gd name="T9" fmla="*/ 0 h 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6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5"/>
                                  </a:lnTo>
                                  <a:lnTo>
                                    <a:pt x="4" y="2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23" name="Freeform 49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771" y="3389"/>
                              <a:ext cx="27" cy="60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0"/>
                                <a:gd name="T2" fmla="*/ 0 w 27"/>
                                <a:gd name="T3" fmla="*/ 8 h 60"/>
                                <a:gd name="T4" fmla="*/ 22 w 27"/>
                                <a:gd name="T5" fmla="*/ 59 h 60"/>
                                <a:gd name="T6" fmla="*/ 26 w 27"/>
                                <a:gd name="T7" fmla="*/ 52 h 60"/>
                                <a:gd name="T8" fmla="*/ 4 w 27"/>
                                <a:gd name="T9" fmla="*/ 0 h 6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0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59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693" name="Group 49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06" y="3454"/>
                            <a:ext cx="91" cy="65"/>
                            <a:chOff x="2806" y="3454"/>
                            <a:chExt cx="91" cy="65"/>
                          </a:xfrm>
                        </p:grpSpPr>
                        <p:sp>
                          <p:nvSpPr>
                            <p:cNvPr id="146925" name="Freeform 49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10" y="3454"/>
                              <a:ext cx="88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7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7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26" name="Freeform 49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35" y="3513"/>
                              <a:ext cx="63" cy="5"/>
                            </a:xfrm>
                            <a:custGeom>
                              <a:avLst/>
                              <a:gdLst>
                                <a:gd name="T0" fmla="*/ 61 w 62"/>
                                <a:gd name="T1" fmla="*/ 0 h 5"/>
                                <a:gd name="T2" fmla="*/ 56 w 62"/>
                                <a:gd name="T3" fmla="*/ 3 h 5"/>
                                <a:gd name="T4" fmla="*/ 0 w 62"/>
                                <a:gd name="T5" fmla="*/ 4 h 5"/>
                                <a:gd name="T6" fmla="*/ 4 w 62"/>
                                <a:gd name="T7" fmla="*/ 1 h 5"/>
                                <a:gd name="T8" fmla="*/ 61 w 62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2" h="5">
                                  <a:moveTo>
                                    <a:pt x="61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27" name="Freeform 49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06" y="3458"/>
                              <a:ext cx="26" cy="61"/>
                            </a:xfrm>
                            <a:custGeom>
                              <a:avLst/>
                              <a:gdLst>
                                <a:gd name="T0" fmla="*/ 4 w 26"/>
                                <a:gd name="T1" fmla="*/ 0 h 61"/>
                                <a:gd name="T2" fmla="*/ 0 w 26"/>
                                <a:gd name="T3" fmla="*/ 8 h 61"/>
                                <a:gd name="T4" fmla="*/ 21 w 26"/>
                                <a:gd name="T5" fmla="*/ 60 h 61"/>
                                <a:gd name="T6" fmla="*/ 25 w 26"/>
                                <a:gd name="T7" fmla="*/ 52 h 61"/>
                                <a:gd name="T8" fmla="*/ 4 w 26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1" y="60"/>
                                  </a:lnTo>
                                  <a:lnTo>
                                    <a:pt x="25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6694" name="Group 49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840" y="3523"/>
                            <a:ext cx="92" cy="65"/>
                            <a:chOff x="2840" y="3523"/>
                            <a:chExt cx="92" cy="65"/>
                          </a:xfrm>
                        </p:grpSpPr>
                        <p:sp>
                          <p:nvSpPr>
                            <p:cNvPr id="146929" name="Freeform 49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6" y="3524"/>
                              <a:ext cx="87" cy="56"/>
                            </a:xfrm>
                            <a:custGeom>
                              <a:avLst/>
                              <a:gdLst>
                                <a:gd name="T0" fmla="*/ 59 w 87"/>
                                <a:gd name="T1" fmla="*/ 0 h 56"/>
                                <a:gd name="T2" fmla="*/ 86 w 87"/>
                                <a:gd name="T3" fmla="*/ 52 h 56"/>
                                <a:gd name="T4" fmla="*/ 26 w 87"/>
                                <a:gd name="T5" fmla="*/ 55 h 56"/>
                                <a:gd name="T6" fmla="*/ 0 w 87"/>
                                <a:gd name="T7" fmla="*/ 3 h 56"/>
                                <a:gd name="T8" fmla="*/ 59 w 87"/>
                                <a:gd name="T9" fmla="*/ 0 h 56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87" h="56">
                                  <a:moveTo>
                                    <a:pt x="59" y="0"/>
                                  </a:moveTo>
                                  <a:lnTo>
                                    <a:pt x="86" y="52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0" y="3"/>
                                  </a:lnTo>
                                  <a:lnTo>
                                    <a:pt x="5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30" name="Freeform 4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70" y="3583"/>
                              <a:ext cx="63" cy="5"/>
                            </a:xfrm>
                            <a:custGeom>
                              <a:avLst/>
                              <a:gdLst>
                                <a:gd name="T0" fmla="*/ 62 w 63"/>
                                <a:gd name="T1" fmla="*/ 0 h 5"/>
                                <a:gd name="T2" fmla="*/ 56 w 63"/>
                                <a:gd name="T3" fmla="*/ 3 h 5"/>
                                <a:gd name="T4" fmla="*/ 0 w 63"/>
                                <a:gd name="T5" fmla="*/ 4 h 5"/>
                                <a:gd name="T6" fmla="*/ 4 w 63"/>
                                <a:gd name="T7" fmla="*/ 1 h 5"/>
                                <a:gd name="T8" fmla="*/ 62 w 63"/>
                                <a:gd name="T9" fmla="*/ 0 h 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63" h="5">
                                  <a:moveTo>
                                    <a:pt x="62" y="0"/>
                                  </a:moveTo>
                                  <a:lnTo>
                                    <a:pt x="56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1"/>
                                  </a:lnTo>
                                  <a:lnTo>
                                    <a:pt x="62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6931" name="Freeform 49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41" y="3528"/>
                              <a:ext cx="27" cy="61"/>
                            </a:xfrm>
                            <a:custGeom>
                              <a:avLst/>
                              <a:gdLst>
                                <a:gd name="T0" fmla="*/ 4 w 27"/>
                                <a:gd name="T1" fmla="*/ 0 h 61"/>
                                <a:gd name="T2" fmla="*/ 0 w 27"/>
                                <a:gd name="T3" fmla="*/ 8 h 61"/>
                                <a:gd name="T4" fmla="*/ 22 w 27"/>
                                <a:gd name="T5" fmla="*/ 60 h 61"/>
                                <a:gd name="T6" fmla="*/ 26 w 27"/>
                                <a:gd name="T7" fmla="*/ 52 h 61"/>
                                <a:gd name="T8" fmla="*/ 4 w 27"/>
                                <a:gd name="T9" fmla="*/ 0 h 6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" h="61">
                                  <a:moveTo>
                                    <a:pt x="4" y="0"/>
                                  </a:moveTo>
                                  <a:lnTo>
                                    <a:pt x="0" y="8"/>
                                  </a:lnTo>
                                  <a:lnTo>
                                    <a:pt x="22" y="60"/>
                                  </a:lnTo>
                                  <a:lnTo>
                                    <a:pt x="26" y="52"/>
                                  </a:lnTo>
                                  <a:lnTo>
                                    <a:pt x="4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46932" name="Freeform 500"/>
                    <p:cNvSpPr>
                      <a:spLocks/>
                    </p:cNvSpPr>
                    <p:nvPr/>
                  </p:nvSpPr>
                  <p:spPr bwMode="auto">
                    <a:xfrm>
                      <a:off x="3436" y="3649"/>
                      <a:ext cx="28" cy="49"/>
                    </a:xfrm>
                    <a:custGeom>
                      <a:avLst/>
                      <a:gdLst>
                        <a:gd name="T0" fmla="*/ 14 w 28"/>
                        <a:gd name="T1" fmla="*/ 0 h 49"/>
                        <a:gd name="T2" fmla="*/ 25 w 28"/>
                        <a:gd name="T3" fmla="*/ 19 h 49"/>
                        <a:gd name="T4" fmla="*/ 27 w 28"/>
                        <a:gd name="T5" fmla="*/ 25 h 49"/>
                        <a:gd name="T6" fmla="*/ 26 w 28"/>
                        <a:gd name="T7" fmla="*/ 31 h 49"/>
                        <a:gd name="T8" fmla="*/ 25 w 28"/>
                        <a:gd name="T9" fmla="*/ 36 h 49"/>
                        <a:gd name="T10" fmla="*/ 22 w 28"/>
                        <a:gd name="T11" fmla="*/ 40 h 49"/>
                        <a:gd name="T12" fmla="*/ 18 w 28"/>
                        <a:gd name="T13" fmla="*/ 43 h 49"/>
                        <a:gd name="T14" fmla="*/ 13 w 28"/>
                        <a:gd name="T15" fmla="*/ 46 h 49"/>
                        <a:gd name="T16" fmla="*/ 7 w 28"/>
                        <a:gd name="T17" fmla="*/ 48 h 49"/>
                        <a:gd name="T18" fmla="*/ 0 w 28"/>
                        <a:gd name="T19" fmla="*/ 48 h 49"/>
                        <a:gd name="T20" fmla="*/ 4 w 28"/>
                        <a:gd name="T21" fmla="*/ 46 h 49"/>
                        <a:gd name="T22" fmla="*/ 9 w 28"/>
                        <a:gd name="T23" fmla="*/ 35 h 49"/>
                        <a:gd name="T24" fmla="*/ 10 w 28"/>
                        <a:gd name="T25" fmla="*/ 31 h 49"/>
                        <a:gd name="T26" fmla="*/ 10 w 28"/>
                        <a:gd name="T27" fmla="*/ 28 h 49"/>
                        <a:gd name="T28" fmla="*/ 11 w 28"/>
                        <a:gd name="T29" fmla="*/ 9 h 49"/>
                        <a:gd name="T30" fmla="*/ 14 w 28"/>
                        <a:gd name="T31" fmla="*/ 0 h 4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28" h="49">
                          <a:moveTo>
                            <a:pt x="14" y="0"/>
                          </a:moveTo>
                          <a:lnTo>
                            <a:pt x="25" y="19"/>
                          </a:lnTo>
                          <a:lnTo>
                            <a:pt x="27" y="25"/>
                          </a:lnTo>
                          <a:lnTo>
                            <a:pt x="26" y="31"/>
                          </a:lnTo>
                          <a:lnTo>
                            <a:pt x="25" y="36"/>
                          </a:lnTo>
                          <a:lnTo>
                            <a:pt x="22" y="40"/>
                          </a:lnTo>
                          <a:lnTo>
                            <a:pt x="18" y="43"/>
                          </a:lnTo>
                          <a:lnTo>
                            <a:pt x="13" y="46"/>
                          </a:lnTo>
                          <a:lnTo>
                            <a:pt x="7" y="48"/>
                          </a:lnTo>
                          <a:lnTo>
                            <a:pt x="0" y="48"/>
                          </a:lnTo>
                          <a:lnTo>
                            <a:pt x="4" y="46"/>
                          </a:lnTo>
                          <a:lnTo>
                            <a:pt x="9" y="35"/>
                          </a:lnTo>
                          <a:lnTo>
                            <a:pt x="10" y="31"/>
                          </a:lnTo>
                          <a:lnTo>
                            <a:pt x="10" y="28"/>
                          </a:lnTo>
                          <a:lnTo>
                            <a:pt x="11" y="9"/>
                          </a:lnTo>
                          <a:lnTo>
                            <a:pt x="14" y="0"/>
                          </a:lnTo>
                        </a:path>
                      </a:pathLst>
                    </a:custGeom>
                    <a:solidFill>
                      <a:srgbClr val="3F3F3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1" hangingPunct="1">
                        <a:defRPr/>
                      </a:pPr>
                      <a:endParaRPr lang="de-DE"/>
                    </a:p>
                  </p:txBody>
                </p:sp>
              </p:grpSp>
              <p:sp>
                <p:nvSpPr>
                  <p:cNvPr id="146933" name="Freeform 501"/>
                  <p:cNvSpPr>
                    <a:spLocks/>
                  </p:cNvSpPr>
                  <p:nvPr/>
                </p:nvSpPr>
                <p:spPr bwMode="auto">
                  <a:xfrm>
                    <a:off x="3142" y="3477"/>
                    <a:ext cx="27" cy="55"/>
                  </a:xfrm>
                  <a:custGeom>
                    <a:avLst/>
                    <a:gdLst>
                      <a:gd name="T0" fmla="*/ 26 w 27"/>
                      <a:gd name="T1" fmla="*/ 0 h 55"/>
                      <a:gd name="T2" fmla="*/ 12 w 27"/>
                      <a:gd name="T3" fmla="*/ 2 h 55"/>
                      <a:gd name="T4" fmla="*/ 6 w 27"/>
                      <a:gd name="T5" fmla="*/ 3 h 55"/>
                      <a:gd name="T6" fmla="*/ 3 w 27"/>
                      <a:gd name="T7" fmla="*/ 6 h 55"/>
                      <a:gd name="T8" fmla="*/ 1 w 27"/>
                      <a:gd name="T9" fmla="*/ 10 h 55"/>
                      <a:gd name="T10" fmla="*/ 0 w 27"/>
                      <a:gd name="T11" fmla="*/ 13 h 55"/>
                      <a:gd name="T12" fmla="*/ 1 w 27"/>
                      <a:gd name="T13" fmla="*/ 18 h 55"/>
                      <a:gd name="T14" fmla="*/ 17 w 27"/>
                      <a:gd name="T15" fmla="*/ 54 h 55"/>
                      <a:gd name="T16" fmla="*/ 26 w 27"/>
                      <a:gd name="T17" fmla="*/ 0 h 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" h="55">
                        <a:moveTo>
                          <a:pt x="26" y="0"/>
                        </a:moveTo>
                        <a:lnTo>
                          <a:pt x="12" y="2"/>
                        </a:lnTo>
                        <a:lnTo>
                          <a:pt x="6" y="3"/>
                        </a:lnTo>
                        <a:lnTo>
                          <a:pt x="3" y="6"/>
                        </a:lnTo>
                        <a:lnTo>
                          <a:pt x="1" y="10"/>
                        </a:lnTo>
                        <a:lnTo>
                          <a:pt x="0" y="13"/>
                        </a:lnTo>
                        <a:lnTo>
                          <a:pt x="1" y="18"/>
                        </a:lnTo>
                        <a:lnTo>
                          <a:pt x="17" y="54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5F5F5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6668" name="Group 502"/>
                <p:cNvGrpSpPr>
                  <a:grpSpLocks/>
                </p:cNvGrpSpPr>
                <p:nvPr/>
              </p:nvGrpSpPr>
              <p:grpSpPr bwMode="auto">
                <a:xfrm>
                  <a:off x="2897" y="2920"/>
                  <a:ext cx="567" cy="794"/>
                  <a:chOff x="2897" y="2920"/>
                  <a:chExt cx="567" cy="794"/>
                </a:xfrm>
              </p:grpSpPr>
              <p:sp>
                <p:nvSpPr>
                  <p:cNvPr id="146935" name="Freeform 503"/>
                  <p:cNvSpPr>
                    <a:spLocks/>
                  </p:cNvSpPr>
                  <p:nvPr/>
                </p:nvSpPr>
                <p:spPr bwMode="auto">
                  <a:xfrm>
                    <a:off x="3159" y="3464"/>
                    <a:ext cx="290" cy="250"/>
                  </a:xfrm>
                  <a:custGeom>
                    <a:avLst/>
                    <a:gdLst>
                      <a:gd name="T0" fmla="*/ 280 w 290"/>
                      <a:gd name="T1" fmla="*/ 233 h 250"/>
                      <a:gd name="T2" fmla="*/ 285 w 290"/>
                      <a:gd name="T3" fmla="*/ 223 h 250"/>
                      <a:gd name="T4" fmla="*/ 287 w 290"/>
                      <a:gd name="T5" fmla="*/ 216 h 250"/>
                      <a:gd name="T6" fmla="*/ 288 w 290"/>
                      <a:gd name="T7" fmla="*/ 208 h 250"/>
                      <a:gd name="T8" fmla="*/ 288 w 290"/>
                      <a:gd name="T9" fmla="*/ 201 h 250"/>
                      <a:gd name="T10" fmla="*/ 288 w 290"/>
                      <a:gd name="T11" fmla="*/ 192 h 250"/>
                      <a:gd name="T12" fmla="*/ 289 w 290"/>
                      <a:gd name="T13" fmla="*/ 186 h 250"/>
                      <a:gd name="T14" fmla="*/ 282 w 290"/>
                      <a:gd name="T15" fmla="*/ 196 h 250"/>
                      <a:gd name="T16" fmla="*/ 278 w 290"/>
                      <a:gd name="T17" fmla="*/ 201 h 250"/>
                      <a:gd name="T18" fmla="*/ 271 w 290"/>
                      <a:gd name="T19" fmla="*/ 206 h 250"/>
                      <a:gd name="T20" fmla="*/ 175 w 290"/>
                      <a:gd name="T21" fmla="*/ 215 h 250"/>
                      <a:gd name="T22" fmla="*/ 161 w 290"/>
                      <a:gd name="T23" fmla="*/ 215 h 250"/>
                      <a:gd name="T24" fmla="*/ 152 w 290"/>
                      <a:gd name="T25" fmla="*/ 214 h 250"/>
                      <a:gd name="T26" fmla="*/ 145 w 290"/>
                      <a:gd name="T27" fmla="*/ 213 h 250"/>
                      <a:gd name="T28" fmla="*/ 135 w 290"/>
                      <a:gd name="T29" fmla="*/ 210 h 250"/>
                      <a:gd name="T30" fmla="*/ 127 w 290"/>
                      <a:gd name="T31" fmla="*/ 206 h 250"/>
                      <a:gd name="T32" fmla="*/ 119 w 290"/>
                      <a:gd name="T33" fmla="*/ 202 h 250"/>
                      <a:gd name="T34" fmla="*/ 110 w 290"/>
                      <a:gd name="T35" fmla="*/ 196 h 250"/>
                      <a:gd name="T36" fmla="*/ 104 w 290"/>
                      <a:gd name="T37" fmla="*/ 188 h 250"/>
                      <a:gd name="T38" fmla="*/ 97 w 290"/>
                      <a:gd name="T39" fmla="*/ 178 h 250"/>
                      <a:gd name="T40" fmla="*/ 31 w 290"/>
                      <a:gd name="T41" fmla="*/ 0 h 250"/>
                      <a:gd name="T42" fmla="*/ 25 w 290"/>
                      <a:gd name="T43" fmla="*/ 1 h 250"/>
                      <a:gd name="T44" fmla="*/ 21 w 290"/>
                      <a:gd name="T45" fmla="*/ 4 h 250"/>
                      <a:gd name="T46" fmla="*/ 15 w 290"/>
                      <a:gd name="T47" fmla="*/ 8 h 250"/>
                      <a:gd name="T48" fmla="*/ 12 w 290"/>
                      <a:gd name="T49" fmla="*/ 12 h 250"/>
                      <a:gd name="T50" fmla="*/ 10 w 290"/>
                      <a:gd name="T51" fmla="*/ 17 h 250"/>
                      <a:gd name="T52" fmla="*/ 0 w 290"/>
                      <a:gd name="T53" fmla="*/ 64 h 250"/>
                      <a:gd name="T54" fmla="*/ 81 w 290"/>
                      <a:gd name="T55" fmla="*/ 243 h 250"/>
                      <a:gd name="T56" fmla="*/ 88 w 290"/>
                      <a:gd name="T57" fmla="*/ 247 h 250"/>
                      <a:gd name="T58" fmla="*/ 96 w 290"/>
                      <a:gd name="T59" fmla="*/ 249 h 250"/>
                      <a:gd name="T60" fmla="*/ 104 w 290"/>
                      <a:gd name="T61" fmla="*/ 249 h 250"/>
                      <a:gd name="T62" fmla="*/ 280 w 290"/>
                      <a:gd name="T63" fmla="*/ 233 h 2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90" h="250">
                        <a:moveTo>
                          <a:pt x="280" y="233"/>
                        </a:moveTo>
                        <a:lnTo>
                          <a:pt x="285" y="223"/>
                        </a:lnTo>
                        <a:lnTo>
                          <a:pt x="287" y="216"/>
                        </a:lnTo>
                        <a:lnTo>
                          <a:pt x="288" y="208"/>
                        </a:lnTo>
                        <a:lnTo>
                          <a:pt x="288" y="201"/>
                        </a:lnTo>
                        <a:lnTo>
                          <a:pt x="288" y="192"/>
                        </a:lnTo>
                        <a:lnTo>
                          <a:pt x="289" y="186"/>
                        </a:lnTo>
                        <a:lnTo>
                          <a:pt x="282" y="196"/>
                        </a:lnTo>
                        <a:lnTo>
                          <a:pt x="278" y="201"/>
                        </a:lnTo>
                        <a:lnTo>
                          <a:pt x="271" y="206"/>
                        </a:lnTo>
                        <a:lnTo>
                          <a:pt x="175" y="215"/>
                        </a:lnTo>
                        <a:lnTo>
                          <a:pt x="161" y="215"/>
                        </a:lnTo>
                        <a:lnTo>
                          <a:pt x="152" y="214"/>
                        </a:lnTo>
                        <a:lnTo>
                          <a:pt x="145" y="213"/>
                        </a:lnTo>
                        <a:lnTo>
                          <a:pt x="135" y="210"/>
                        </a:lnTo>
                        <a:lnTo>
                          <a:pt x="127" y="206"/>
                        </a:lnTo>
                        <a:lnTo>
                          <a:pt x="119" y="202"/>
                        </a:lnTo>
                        <a:lnTo>
                          <a:pt x="110" y="196"/>
                        </a:lnTo>
                        <a:lnTo>
                          <a:pt x="104" y="188"/>
                        </a:lnTo>
                        <a:lnTo>
                          <a:pt x="97" y="178"/>
                        </a:lnTo>
                        <a:lnTo>
                          <a:pt x="31" y="0"/>
                        </a:lnTo>
                        <a:lnTo>
                          <a:pt x="25" y="1"/>
                        </a:lnTo>
                        <a:lnTo>
                          <a:pt x="21" y="4"/>
                        </a:lnTo>
                        <a:lnTo>
                          <a:pt x="15" y="8"/>
                        </a:lnTo>
                        <a:lnTo>
                          <a:pt x="12" y="12"/>
                        </a:lnTo>
                        <a:lnTo>
                          <a:pt x="10" y="17"/>
                        </a:lnTo>
                        <a:lnTo>
                          <a:pt x="0" y="64"/>
                        </a:lnTo>
                        <a:lnTo>
                          <a:pt x="81" y="243"/>
                        </a:lnTo>
                        <a:lnTo>
                          <a:pt x="88" y="247"/>
                        </a:lnTo>
                        <a:lnTo>
                          <a:pt x="96" y="249"/>
                        </a:lnTo>
                        <a:lnTo>
                          <a:pt x="104" y="249"/>
                        </a:lnTo>
                        <a:lnTo>
                          <a:pt x="280" y="233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36" name="Freeform 504"/>
                  <p:cNvSpPr>
                    <a:spLocks/>
                  </p:cNvSpPr>
                  <p:nvPr/>
                </p:nvSpPr>
                <p:spPr bwMode="auto">
                  <a:xfrm>
                    <a:off x="2897" y="2921"/>
                    <a:ext cx="567" cy="759"/>
                  </a:xfrm>
                  <a:custGeom>
                    <a:avLst/>
                    <a:gdLst>
                      <a:gd name="T0" fmla="*/ 551 w 567"/>
                      <a:gd name="T1" fmla="*/ 730 h 759"/>
                      <a:gd name="T2" fmla="*/ 555 w 567"/>
                      <a:gd name="T3" fmla="*/ 717 h 759"/>
                      <a:gd name="T4" fmla="*/ 559 w 567"/>
                      <a:gd name="T5" fmla="*/ 704 h 759"/>
                      <a:gd name="T6" fmla="*/ 562 w 567"/>
                      <a:gd name="T7" fmla="*/ 691 h 759"/>
                      <a:gd name="T8" fmla="*/ 563 w 567"/>
                      <a:gd name="T9" fmla="*/ 677 h 759"/>
                      <a:gd name="T10" fmla="*/ 565 w 567"/>
                      <a:gd name="T11" fmla="*/ 660 h 759"/>
                      <a:gd name="T12" fmla="*/ 566 w 567"/>
                      <a:gd name="T13" fmla="*/ 639 h 759"/>
                      <a:gd name="T14" fmla="*/ 566 w 567"/>
                      <a:gd name="T15" fmla="*/ 625 h 759"/>
                      <a:gd name="T16" fmla="*/ 464 w 567"/>
                      <a:gd name="T17" fmla="*/ 626 h 759"/>
                      <a:gd name="T18" fmla="*/ 443 w 567"/>
                      <a:gd name="T19" fmla="*/ 562 h 759"/>
                      <a:gd name="T20" fmla="*/ 407 w 567"/>
                      <a:gd name="T21" fmla="*/ 476 h 759"/>
                      <a:gd name="T22" fmla="*/ 337 w 567"/>
                      <a:gd name="T23" fmla="*/ 317 h 759"/>
                      <a:gd name="T24" fmla="*/ 305 w 567"/>
                      <a:gd name="T25" fmla="*/ 253 h 759"/>
                      <a:gd name="T26" fmla="*/ 264 w 567"/>
                      <a:gd name="T27" fmla="*/ 189 h 759"/>
                      <a:gd name="T28" fmla="*/ 187 w 567"/>
                      <a:gd name="T29" fmla="*/ 99 h 759"/>
                      <a:gd name="T30" fmla="*/ 135 w 567"/>
                      <a:gd name="T31" fmla="*/ 42 h 759"/>
                      <a:gd name="T32" fmla="*/ 91 w 567"/>
                      <a:gd name="T33" fmla="*/ 0 h 759"/>
                      <a:gd name="T34" fmla="*/ 35 w 567"/>
                      <a:gd name="T35" fmla="*/ 35 h 759"/>
                      <a:gd name="T36" fmla="*/ 11 w 567"/>
                      <a:gd name="T37" fmla="*/ 49 h 759"/>
                      <a:gd name="T38" fmla="*/ 6 w 567"/>
                      <a:gd name="T39" fmla="*/ 52 h 759"/>
                      <a:gd name="T40" fmla="*/ 3 w 567"/>
                      <a:gd name="T41" fmla="*/ 56 h 759"/>
                      <a:gd name="T42" fmla="*/ 0 w 567"/>
                      <a:gd name="T43" fmla="*/ 62 h 759"/>
                      <a:gd name="T44" fmla="*/ 0 w 567"/>
                      <a:gd name="T45" fmla="*/ 69 h 759"/>
                      <a:gd name="T46" fmla="*/ 2 w 567"/>
                      <a:gd name="T47" fmla="*/ 76 h 759"/>
                      <a:gd name="T48" fmla="*/ 7 w 567"/>
                      <a:gd name="T49" fmla="*/ 83 h 759"/>
                      <a:gd name="T50" fmla="*/ 50 w 567"/>
                      <a:gd name="T51" fmla="*/ 121 h 759"/>
                      <a:gd name="T52" fmla="*/ 73 w 567"/>
                      <a:gd name="T53" fmla="*/ 147 h 759"/>
                      <a:gd name="T54" fmla="*/ 116 w 567"/>
                      <a:gd name="T55" fmla="*/ 193 h 759"/>
                      <a:gd name="T56" fmla="*/ 121 w 567"/>
                      <a:gd name="T57" fmla="*/ 196 h 759"/>
                      <a:gd name="T58" fmla="*/ 129 w 567"/>
                      <a:gd name="T59" fmla="*/ 196 h 759"/>
                      <a:gd name="T60" fmla="*/ 161 w 567"/>
                      <a:gd name="T61" fmla="*/ 194 h 759"/>
                      <a:gd name="T62" fmla="*/ 171 w 567"/>
                      <a:gd name="T63" fmla="*/ 192 h 759"/>
                      <a:gd name="T64" fmla="*/ 181 w 567"/>
                      <a:gd name="T65" fmla="*/ 193 h 759"/>
                      <a:gd name="T66" fmla="*/ 191 w 567"/>
                      <a:gd name="T67" fmla="*/ 195 h 759"/>
                      <a:gd name="T68" fmla="*/ 200 w 567"/>
                      <a:gd name="T69" fmla="*/ 200 h 759"/>
                      <a:gd name="T70" fmla="*/ 208 w 567"/>
                      <a:gd name="T71" fmla="*/ 206 h 759"/>
                      <a:gd name="T72" fmla="*/ 226 w 567"/>
                      <a:gd name="T73" fmla="*/ 228 h 759"/>
                      <a:gd name="T74" fmla="*/ 258 w 567"/>
                      <a:gd name="T75" fmla="*/ 286 h 759"/>
                      <a:gd name="T76" fmla="*/ 277 w 567"/>
                      <a:gd name="T77" fmla="*/ 325 h 759"/>
                      <a:gd name="T78" fmla="*/ 297 w 567"/>
                      <a:gd name="T79" fmla="*/ 369 h 759"/>
                      <a:gd name="T80" fmla="*/ 313 w 567"/>
                      <a:gd name="T81" fmla="*/ 405 h 759"/>
                      <a:gd name="T82" fmla="*/ 326 w 567"/>
                      <a:gd name="T83" fmla="*/ 438 h 759"/>
                      <a:gd name="T84" fmla="*/ 293 w 567"/>
                      <a:gd name="T85" fmla="*/ 541 h 759"/>
                      <a:gd name="T86" fmla="*/ 360 w 567"/>
                      <a:gd name="T87" fmla="*/ 720 h 759"/>
                      <a:gd name="T88" fmla="*/ 366 w 567"/>
                      <a:gd name="T89" fmla="*/ 732 h 759"/>
                      <a:gd name="T90" fmla="*/ 376 w 567"/>
                      <a:gd name="T91" fmla="*/ 742 h 759"/>
                      <a:gd name="T92" fmla="*/ 396 w 567"/>
                      <a:gd name="T93" fmla="*/ 753 h 759"/>
                      <a:gd name="T94" fmla="*/ 414 w 567"/>
                      <a:gd name="T95" fmla="*/ 757 h 759"/>
                      <a:gd name="T96" fmla="*/ 438 w 567"/>
                      <a:gd name="T97" fmla="*/ 758 h 759"/>
                      <a:gd name="T98" fmla="*/ 535 w 567"/>
                      <a:gd name="T99" fmla="*/ 748 h 759"/>
                      <a:gd name="T100" fmla="*/ 541 w 567"/>
                      <a:gd name="T101" fmla="*/ 742 h 759"/>
                      <a:gd name="T102" fmla="*/ 546 w 567"/>
                      <a:gd name="T103" fmla="*/ 736 h 759"/>
                      <a:gd name="T104" fmla="*/ 551 w 567"/>
                      <a:gd name="T105" fmla="*/ 730 h 7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567" h="759">
                        <a:moveTo>
                          <a:pt x="551" y="730"/>
                        </a:moveTo>
                        <a:lnTo>
                          <a:pt x="555" y="717"/>
                        </a:lnTo>
                        <a:lnTo>
                          <a:pt x="559" y="704"/>
                        </a:lnTo>
                        <a:lnTo>
                          <a:pt x="562" y="691"/>
                        </a:lnTo>
                        <a:lnTo>
                          <a:pt x="563" y="677"/>
                        </a:lnTo>
                        <a:lnTo>
                          <a:pt x="565" y="660"/>
                        </a:lnTo>
                        <a:lnTo>
                          <a:pt x="566" y="639"/>
                        </a:lnTo>
                        <a:lnTo>
                          <a:pt x="566" y="625"/>
                        </a:lnTo>
                        <a:lnTo>
                          <a:pt x="464" y="626"/>
                        </a:lnTo>
                        <a:lnTo>
                          <a:pt x="443" y="562"/>
                        </a:lnTo>
                        <a:lnTo>
                          <a:pt x="407" y="476"/>
                        </a:lnTo>
                        <a:lnTo>
                          <a:pt x="337" y="317"/>
                        </a:lnTo>
                        <a:lnTo>
                          <a:pt x="305" y="253"/>
                        </a:lnTo>
                        <a:lnTo>
                          <a:pt x="264" y="189"/>
                        </a:lnTo>
                        <a:lnTo>
                          <a:pt x="187" y="99"/>
                        </a:lnTo>
                        <a:lnTo>
                          <a:pt x="135" y="42"/>
                        </a:lnTo>
                        <a:lnTo>
                          <a:pt x="91" y="0"/>
                        </a:lnTo>
                        <a:lnTo>
                          <a:pt x="35" y="35"/>
                        </a:lnTo>
                        <a:lnTo>
                          <a:pt x="11" y="49"/>
                        </a:lnTo>
                        <a:lnTo>
                          <a:pt x="6" y="52"/>
                        </a:lnTo>
                        <a:lnTo>
                          <a:pt x="3" y="56"/>
                        </a:lnTo>
                        <a:lnTo>
                          <a:pt x="0" y="62"/>
                        </a:lnTo>
                        <a:lnTo>
                          <a:pt x="0" y="69"/>
                        </a:lnTo>
                        <a:lnTo>
                          <a:pt x="2" y="76"/>
                        </a:lnTo>
                        <a:lnTo>
                          <a:pt x="7" y="83"/>
                        </a:lnTo>
                        <a:lnTo>
                          <a:pt x="50" y="121"/>
                        </a:lnTo>
                        <a:lnTo>
                          <a:pt x="73" y="147"/>
                        </a:lnTo>
                        <a:lnTo>
                          <a:pt x="116" y="193"/>
                        </a:lnTo>
                        <a:lnTo>
                          <a:pt x="121" y="196"/>
                        </a:lnTo>
                        <a:lnTo>
                          <a:pt x="129" y="196"/>
                        </a:lnTo>
                        <a:lnTo>
                          <a:pt x="161" y="194"/>
                        </a:lnTo>
                        <a:lnTo>
                          <a:pt x="171" y="192"/>
                        </a:lnTo>
                        <a:lnTo>
                          <a:pt x="181" y="193"/>
                        </a:lnTo>
                        <a:lnTo>
                          <a:pt x="191" y="195"/>
                        </a:lnTo>
                        <a:lnTo>
                          <a:pt x="200" y="200"/>
                        </a:lnTo>
                        <a:lnTo>
                          <a:pt x="208" y="206"/>
                        </a:lnTo>
                        <a:lnTo>
                          <a:pt x="226" y="228"/>
                        </a:lnTo>
                        <a:lnTo>
                          <a:pt x="258" y="286"/>
                        </a:lnTo>
                        <a:lnTo>
                          <a:pt x="277" y="325"/>
                        </a:lnTo>
                        <a:lnTo>
                          <a:pt x="297" y="369"/>
                        </a:lnTo>
                        <a:lnTo>
                          <a:pt x="313" y="405"/>
                        </a:lnTo>
                        <a:lnTo>
                          <a:pt x="326" y="438"/>
                        </a:lnTo>
                        <a:lnTo>
                          <a:pt x="293" y="541"/>
                        </a:lnTo>
                        <a:lnTo>
                          <a:pt x="360" y="720"/>
                        </a:lnTo>
                        <a:lnTo>
                          <a:pt x="366" y="732"/>
                        </a:lnTo>
                        <a:lnTo>
                          <a:pt x="376" y="742"/>
                        </a:lnTo>
                        <a:lnTo>
                          <a:pt x="396" y="753"/>
                        </a:lnTo>
                        <a:lnTo>
                          <a:pt x="414" y="757"/>
                        </a:lnTo>
                        <a:lnTo>
                          <a:pt x="438" y="758"/>
                        </a:lnTo>
                        <a:lnTo>
                          <a:pt x="535" y="748"/>
                        </a:lnTo>
                        <a:lnTo>
                          <a:pt x="541" y="742"/>
                        </a:lnTo>
                        <a:lnTo>
                          <a:pt x="546" y="736"/>
                        </a:lnTo>
                        <a:lnTo>
                          <a:pt x="551" y="730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37" name="Freeform 505"/>
                  <p:cNvSpPr>
                    <a:spLocks/>
                  </p:cNvSpPr>
                  <p:nvPr/>
                </p:nvSpPr>
                <p:spPr bwMode="auto">
                  <a:xfrm>
                    <a:off x="2905" y="3005"/>
                    <a:ext cx="320" cy="374"/>
                  </a:xfrm>
                  <a:custGeom>
                    <a:avLst/>
                    <a:gdLst>
                      <a:gd name="T0" fmla="*/ 318 w 319"/>
                      <a:gd name="T1" fmla="*/ 354 h 374"/>
                      <a:gd name="T2" fmla="*/ 305 w 319"/>
                      <a:gd name="T3" fmla="*/ 320 h 374"/>
                      <a:gd name="T4" fmla="*/ 285 w 319"/>
                      <a:gd name="T5" fmla="*/ 276 h 374"/>
                      <a:gd name="T6" fmla="*/ 259 w 319"/>
                      <a:gd name="T7" fmla="*/ 221 h 374"/>
                      <a:gd name="T8" fmla="*/ 250 w 319"/>
                      <a:gd name="T9" fmla="*/ 200 h 374"/>
                      <a:gd name="T10" fmla="*/ 217 w 319"/>
                      <a:gd name="T11" fmla="*/ 144 h 374"/>
                      <a:gd name="T12" fmla="*/ 200 w 319"/>
                      <a:gd name="T13" fmla="*/ 122 h 374"/>
                      <a:gd name="T14" fmla="*/ 189 w 319"/>
                      <a:gd name="T15" fmla="*/ 114 h 374"/>
                      <a:gd name="T16" fmla="*/ 182 w 319"/>
                      <a:gd name="T17" fmla="*/ 111 h 374"/>
                      <a:gd name="T18" fmla="*/ 175 w 319"/>
                      <a:gd name="T19" fmla="*/ 109 h 374"/>
                      <a:gd name="T20" fmla="*/ 165 w 319"/>
                      <a:gd name="T21" fmla="*/ 108 h 374"/>
                      <a:gd name="T22" fmla="*/ 133 w 319"/>
                      <a:gd name="T23" fmla="*/ 111 h 374"/>
                      <a:gd name="T24" fmla="*/ 121 w 319"/>
                      <a:gd name="T25" fmla="*/ 112 h 374"/>
                      <a:gd name="T26" fmla="*/ 114 w 319"/>
                      <a:gd name="T27" fmla="*/ 112 h 374"/>
                      <a:gd name="T28" fmla="*/ 111 w 319"/>
                      <a:gd name="T29" fmla="*/ 111 h 374"/>
                      <a:gd name="T30" fmla="*/ 107 w 319"/>
                      <a:gd name="T31" fmla="*/ 108 h 374"/>
                      <a:gd name="T32" fmla="*/ 72 w 319"/>
                      <a:gd name="T33" fmla="*/ 71 h 374"/>
                      <a:gd name="T34" fmla="*/ 43 w 319"/>
                      <a:gd name="T35" fmla="*/ 37 h 374"/>
                      <a:gd name="T36" fmla="*/ 0 w 319"/>
                      <a:gd name="T37" fmla="*/ 0 h 374"/>
                      <a:gd name="T38" fmla="*/ 78 w 319"/>
                      <a:gd name="T39" fmla="*/ 135 h 374"/>
                      <a:gd name="T40" fmla="*/ 81 w 319"/>
                      <a:gd name="T41" fmla="*/ 139 h 374"/>
                      <a:gd name="T42" fmla="*/ 85 w 319"/>
                      <a:gd name="T43" fmla="*/ 143 h 374"/>
                      <a:gd name="T44" fmla="*/ 90 w 319"/>
                      <a:gd name="T45" fmla="*/ 146 h 374"/>
                      <a:gd name="T46" fmla="*/ 103 w 319"/>
                      <a:gd name="T47" fmla="*/ 147 h 374"/>
                      <a:gd name="T48" fmla="*/ 123 w 319"/>
                      <a:gd name="T49" fmla="*/ 150 h 374"/>
                      <a:gd name="T50" fmla="*/ 140 w 319"/>
                      <a:gd name="T51" fmla="*/ 151 h 374"/>
                      <a:gd name="T52" fmla="*/ 158 w 319"/>
                      <a:gd name="T53" fmla="*/ 151 h 374"/>
                      <a:gd name="T54" fmla="*/ 171 w 319"/>
                      <a:gd name="T55" fmla="*/ 151 h 374"/>
                      <a:gd name="T56" fmla="*/ 182 w 319"/>
                      <a:gd name="T57" fmla="*/ 150 h 374"/>
                      <a:gd name="T58" fmla="*/ 196 w 319"/>
                      <a:gd name="T59" fmla="*/ 149 h 374"/>
                      <a:gd name="T60" fmla="*/ 202 w 319"/>
                      <a:gd name="T61" fmla="*/ 152 h 374"/>
                      <a:gd name="T62" fmla="*/ 205 w 319"/>
                      <a:gd name="T63" fmla="*/ 157 h 374"/>
                      <a:gd name="T64" fmla="*/ 208 w 319"/>
                      <a:gd name="T65" fmla="*/ 162 h 374"/>
                      <a:gd name="T66" fmla="*/ 233 w 319"/>
                      <a:gd name="T67" fmla="*/ 210 h 374"/>
                      <a:gd name="T68" fmla="*/ 261 w 319"/>
                      <a:gd name="T69" fmla="*/ 264 h 374"/>
                      <a:gd name="T70" fmla="*/ 280 w 319"/>
                      <a:gd name="T71" fmla="*/ 304 h 374"/>
                      <a:gd name="T72" fmla="*/ 312 w 319"/>
                      <a:gd name="T73" fmla="*/ 373 h 374"/>
                      <a:gd name="T74" fmla="*/ 318 w 319"/>
                      <a:gd name="T75" fmla="*/ 354 h 3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319" h="374">
                        <a:moveTo>
                          <a:pt x="318" y="354"/>
                        </a:moveTo>
                        <a:lnTo>
                          <a:pt x="305" y="320"/>
                        </a:lnTo>
                        <a:lnTo>
                          <a:pt x="285" y="276"/>
                        </a:lnTo>
                        <a:lnTo>
                          <a:pt x="259" y="221"/>
                        </a:lnTo>
                        <a:lnTo>
                          <a:pt x="250" y="200"/>
                        </a:lnTo>
                        <a:lnTo>
                          <a:pt x="217" y="144"/>
                        </a:lnTo>
                        <a:lnTo>
                          <a:pt x="200" y="122"/>
                        </a:lnTo>
                        <a:lnTo>
                          <a:pt x="189" y="114"/>
                        </a:lnTo>
                        <a:lnTo>
                          <a:pt x="182" y="111"/>
                        </a:lnTo>
                        <a:lnTo>
                          <a:pt x="175" y="109"/>
                        </a:lnTo>
                        <a:lnTo>
                          <a:pt x="165" y="108"/>
                        </a:lnTo>
                        <a:lnTo>
                          <a:pt x="133" y="111"/>
                        </a:lnTo>
                        <a:lnTo>
                          <a:pt x="121" y="112"/>
                        </a:lnTo>
                        <a:lnTo>
                          <a:pt x="114" y="112"/>
                        </a:lnTo>
                        <a:lnTo>
                          <a:pt x="111" y="111"/>
                        </a:lnTo>
                        <a:lnTo>
                          <a:pt x="107" y="108"/>
                        </a:lnTo>
                        <a:lnTo>
                          <a:pt x="72" y="71"/>
                        </a:lnTo>
                        <a:lnTo>
                          <a:pt x="43" y="37"/>
                        </a:lnTo>
                        <a:lnTo>
                          <a:pt x="0" y="0"/>
                        </a:lnTo>
                        <a:lnTo>
                          <a:pt x="78" y="135"/>
                        </a:lnTo>
                        <a:lnTo>
                          <a:pt x="81" y="139"/>
                        </a:lnTo>
                        <a:lnTo>
                          <a:pt x="85" y="143"/>
                        </a:lnTo>
                        <a:lnTo>
                          <a:pt x="90" y="146"/>
                        </a:lnTo>
                        <a:lnTo>
                          <a:pt x="103" y="147"/>
                        </a:lnTo>
                        <a:lnTo>
                          <a:pt x="123" y="150"/>
                        </a:lnTo>
                        <a:lnTo>
                          <a:pt x="140" y="151"/>
                        </a:lnTo>
                        <a:lnTo>
                          <a:pt x="158" y="151"/>
                        </a:lnTo>
                        <a:lnTo>
                          <a:pt x="171" y="151"/>
                        </a:lnTo>
                        <a:lnTo>
                          <a:pt x="182" y="150"/>
                        </a:lnTo>
                        <a:lnTo>
                          <a:pt x="196" y="149"/>
                        </a:lnTo>
                        <a:lnTo>
                          <a:pt x="202" y="152"/>
                        </a:lnTo>
                        <a:lnTo>
                          <a:pt x="205" y="157"/>
                        </a:lnTo>
                        <a:lnTo>
                          <a:pt x="208" y="162"/>
                        </a:lnTo>
                        <a:lnTo>
                          <a:pt x="233" y="210"/>
                        </a:lnTo>
                        <a:lnTo>
                          <a:pt x="261" y="264"/>
                        </a:lnTo>
                        <a:lnTo>
                          <a:pt x="280" y="304"/>
                        </a:lnTo>
                        <a:lnTo>
                          <a:pt x="312" y="373"/>
                        </a:lnTo>
                        <a:lnTo>
                          <a:pt x="318" y="354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38" name="Freeform 506"/>
                  <p:cNvSpPr>
                    <a:spLocks/>
                  </p:cNvSpPr>
                  <p:nvPr/>
                </p:nvSpPr>
                <p:spPr bwMode="auto">
                  <a:xfrm>
                    <a:off x="2987" y="2920"/>
                    <a:ext cx="477" cy="627"/>
                  </a:xfrm>
                  <a:custGeom>
                    <a:avLst/>
                    <a:gdLst>
                      <a:gd name="T0" fmla="*/ 476 w 477"/>
                      <a:gd name="T1" fmla="*/ 626 h 627"/>
                      <a:gd name="T2" fmla="*/ 474 w 477"/>
                      <a:gd name="T3" fmla="*/ 607 h 627"/>
                      <a:gd name="T4" fmla="*/ 469 w 477"/>
                      <a:gd name="T5" fmla="*/ 590 h 627"/>
                      <a:gd name="T6" fmla="*/ 465 w 477"/>
                      <a:gd name="T7" fmla="*/ 575 h 627"/>
                      <a:gd name="T8" fmla="*/ 459 w 477"/>
                      <a:gd name="T9" fmla="*/ 558 h 627"/>
                      <a:gd name="T10" fmla="*/ 442 w 477"/>
                      <a:gd name="T11" fmla="*/ 513 h 627"/>
                      <a:gd name="T12" fmla="*/ 427 w 477"/>
                      <a:gd name="T13" fmla="*/ 478 h 627"/>
                      <a:gd name="T14" fmla="*/ 401 w 477"/>
                      <a:gd name="T15" fmla="*/ 420 h 627"/>
                      <a:gd name="T16" fmla="*/ 370 w 477"/>
                      <a:gd name="T17" fmla="*/ 359 h 627"/>
                      <a:gd name="T18" fmla="*/ 337 w 477"/>
                      <a:gd name="T19" fmla="*/ 292 h 627"/>
                      <a:gd name="T20" fmla="*/ 289 w 477"/>
                      <a:gd name="T21" fmla="*/ 213 h 627"/>
                      <a:gd name="T22" fmla="*/ 275 w 477"/>
                      <a:gd name="T23" fmla="*/ 192 h 627"/>
                      <a:gd name="T24" fmla="*/ 258 w 477"/>
                      <a:gd name="T25" fmla="*/ 167 h 627"/>
                      <a:gd name="T26" fmla="*/ 234 w 477"/>
                      <a:gd name="T27" fmla="*/ 133 h 627"/>
                      <a:gd name="T28" fmla="*/ 209 w 477"/>
                      <a:gd name="T29" fmla="*/ 105 h 627"/>
                      <a:gd name="T30" fmla="*/ 179 w 477"/>
                      <a:gd name="T31" fmla="*/ 72 h 627"/>
                      <a:gd name="T32" fmla="*/ 109 w 477"/>
                      <a:gd name="T33" fmla="*/ 1 h 627"/>
                      <a:gd name="T34" fmla="*/ 0 w 477"/>
                      <a:gd name="T35" fmla="*/ 0 h 627"/>
                      <a:gd name="T36" fmla="*/ 45 w 477"/>
                      <a:gd name="T37" fmla="*/ 43 h 627"/>
                      <a:gd name="T38" fmla="*/ 77 w 477"/>
                      <a:gd name="T39" fmla="*/ 78 h 627"/>
                      <a:gd name="T40" fmla="*/ 140 w 477"/>
                      <a:gd name="T41" fmla="*/ 149 h 627"/>
                      <a:gd name="T42" fmla="*/ 174 w 477"/>
                      <a:gd name="T43" fmla="*/ 189 h 627"/>
                      <a:gd name="T44" fmla="*/ 214 w 477"/>
                      <a:gd name="T45" fmla="*/ 253 h 627"/>
                      <a:gd name="T46" fmla="*/ 250 w 477"/>
                      <a:gd name="T47" fmla="*/ 321 h 627"/>
                      <a:gd name="T48" fmla="*/ 318 w 477"/>
                      <a:gd name="T49" fmla="*/ 477 h 627"/>
                      <a:gd name="T50" fmla="*/ 352 w 477"/>
                      <a:gd name="T51" fmla="*/ 559 h 627"/>
                      <a:gd name="T52" fmla="*/ 374 w 477"/>
                      <a:gd name="T53" fmla="*/ 626 h 627"/>
                      <a:gd name="T54" fmla="*/ 476 w 477"/>
                      <a:gd name="T55" fmla="*/ 626 h 6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77" h="627">
                        <a:moveTo>
                          <a:pt x="476" y="626"/>
                        </a:moveTo>
                        <a:lnTo>
                          <a:pt x="474" y="607"/>
                        </a:lnTo>
                        <a:lnTo>
                          <a:pt x="469" y="590"/>
                        </a:lnTo>
                        <a:lnTo>
                          <a:pt x="465" y="575"/>
                        </a:lnTo>
                        <a:lnTo>
                          <a:pt x="459" y="558"/>
                        </a:lnTo>
                        <a:lnTo>
                          <a:pt x="442" y="513"/>
                        </a:lnTo>
                        <a:lnTo>
                          <a:pt x="427" y="478"/>
                        </a:lnTo>
                        <a:lnTo>
                          <a:pt x="401" y="420"/>
                        </a:lnTo>
                        <a:lnTo>
                          <a:pt x="370" y="359"/>
                        </a:lnTo>
                        <a:lnTo>
                          <a:pt x="337" y="292"/>
                        </a:lnTo>
                        <a:lnTo>
                          <a:pt x="289" y="213"/>
                        </a:lnTo>
                        <a:lnTo>
                          <a:pt x="275" y="192"/>
                        </a:lnTo>
                        <a:lnTo>
                          <a:pt x="258" y="167"/>
                        </a:lnTo>
                        <a:lnTo>
                          <a:pt x="234" y="133"/>
                        </a:lnTo>
                        <a:lnTo>
                          <a:pt x="209" y="105"/>
                        </a:lnTo>
                        <a:lnTo>
                          <a:pt x="179" y="72"/>
                        </a:lnTo>
                        <a:lnTo>
                          <a:pt x="109" y="1"/>
                        </a:lnTo>
                        <a:lnTo>
                          <a:pt x="0" y="0"/>
                        </a:lnTo>
                        <a:lnTo>
                          <a:pt x="45" y="43"/>
                        </a:lnTo>
                        <a:lnTo>
                          <a:pt x="77" y="78"/>
                        </a:lnTo>
                        <a:lnTo>
                          <a:pt x="140" y="149"/>
                        </a:lnTo>
                        <a:lnTo>
                          <a:pt x="174" y="189"/>
                        </a:lnTo>
                        <a:lnTo>
                          <a:pt x="214" y="253"/>
                        </a:lnTo>
                        <a:lnTo>
                          <a:pt x="250" y="321"/>
                        </a:lnTo>
                        <a:lnTo>
                          <a:pt x="318" y="477"/>
                        </a:lnTo>
                        <a:lnTo>
                          <a:pt x="352" y="559"/>
                        </a:lnTo>
                        <a:lnTo>
                          <a:pt x="374" y="626"/>
                        </a:lnTo>
                        <a:lnTo>
                          <a:pt x="476" y="626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6669" name="Group 507"/>
                <p:cNvGrpSpPr>
                  <a:grpSpLocks/>
                </p:cNvGrpSpPr>
                <p:nvPr/>
              </p:nvGrpSpPr>
              <p:grpSpPr bwMode="auto">
                <a:xfrm>
                  <a:off x="3058" y="3249"/>
                  <a:ext cx="157" cy="136"/>
                  <a:chOff x="3058" y="3249"/>
                  <a:chExt cx="157" cy="136"/>
                </a:xfrm>
              </p:grpSpPr>
              <p:sp>
                <p:nvSpPr>
                  <p:cNvPr id="146940" name="Freeform 508"/>
                  <p:cNvSpPr>
                    <a:spLocks/>
                  </p:cNvSpPr>
                  <p:nvPr/>
                </p:nvSpPr>
                <p:spPr bwMode="auto">
                  <a:xfrm>
                    <a:off x="3058" y="3249"/>
                    <a:ext cx="99" cy="5"/>
                  </a:xfrm>
                  <a:custGeom>
                    <a:avLst/>
                    <a:gdLst>
                      <a:gd name="T0" fmla="*/ 99 w 100"/>
                      <a:gd name="T1" fmla="*/ 0 h 5"/>
                      <a:gd name="T2" fmla="*/ 0 w 100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0" h="5">
                        <a:moveTo>
                          <a:pt x="99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41" name="Freeform 509"/>
                  <p:cNvSpPr>
                    <a:spLocks/>
                  </p:cNvSpPr>
                  <p:nvPr/>
                </p:nvSpPr>
                <p:spPr bwMode="auto">
                  <a:xfrm>
                    <a:off x="3069" y="3269"/>
                    <a:ext cx="97" cy="6"/>
                  </a:xfrm>
                  <a:custGeom>
                    <a:avLst/>
                    <a:gdLst>
                      <a:gd name="T0" fmla="*/ 96 w 97"/>
                      <a:gd name="T1" fmla="*/ 0 h 6"/>
                      <a:gd name="T2" fmla="*/ 0 w 97"/>
                      <a:gd name="T3" fmla="*/ 5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7" h="6">
                        <a:moveTo>
                          <a:pt x="96" y="0"/>
                        </a:moveTo>
                        <a:lnTo>
                          <a:pt x="0" y="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42" name="Freeform 510"/>
                  <p:cNvSpPr>
                    <a:spLocks/>
                  </p:cNvSpPr>
                  <p:nvPr/>
                </p:nvSpPr>
                <p:spPr bwMode="auto">
                  <a:xfrm>
                    <a:off x="3081" y="3290"/>
                    <a:ext cx="95" cy="7"/>
                  </a:xfrm>
                  <a:custGeom>
                    <a:avLst/>
                    <a:gdLst>
                      <a:gd name="T0" fmla="*/ 94 w 95"/>
                      <a:gd name="T1" fmla="*/ 0 h 7"/>
                      <a:gd name="T2" fmla="*/ 0 w 95"/>
                      <a:gd name="T3" fmla="*/ 6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5" h="7">
                        <a:moveTo>
                          <a:pt x="94" y="0"/>
                        </a:moveTo>
                        <a:lnTo>
                          <a:pt x="0" y="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43" name="Freeform 511"/>
                  <p:cNvSpPr>
                    <a:spLocks/>
                  </p:cNvSpPr>
                  <p:nvPr/>
                </p:nvSpPr>
                <p:spPr bwMode="auto">
                  <a:xfrm>
                    <a:off x="3093" y="3312"/>
                    <a:ext cx="94" cy="7"/>
                  </a:xfrm>
                  <a:custGeom>
                    <a:avLst/>
                    <a:gdLst>
                      <a:gd name="T0" fmla="*/ 93 w 94"/>
                      <a:gd name="T1" fmla="*/ 0 h 6"/>
                      <a:gd name="T2" fmla="*/ 0 w 94"/>
                      <a:gd name="T3" fmla="*/ 5 h 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4" h="6">
                        <a:moveTo>
                          <a:pt x="93" y="0"/>
                        </a:moveTo>
                        <a:lnTo>
                          <a:pt x="0" y="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44" name="Freeform 512"/>
                  <p:cNvSpPr>
                    <a:spLocks/>
                  </p:cNvSpPr>
                  <p:nvPr/>
                </p:nvSpPr>
                <p:spPr bwMode="auto">
                  <a:xfrm>
                    <a:off x="3104" y="3333"/>
                    <a:ext cx="91" cy="7"/>
                  </a:xfrm>
                  <a:custGeom>
                    <a:avLst/>
                    <a:gdLst>
                      <a:gd name="T0" fmla="*/ 90 w 91"/>
                      <a:gd name="T1" fmla="*/ 0 h 7"/>
                      <a:gd name="T2" fmla="*/ 0 w 91"/>
                      <a:gd name="T3" fmla="*/ 6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1" h="7">
                        <a:moveTo>
                          <a:pt x="90" y="0"/>
                        </a:moveTo>
                        <a:lnTo>
                          <a:pt x="0" y="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45" name="Freeform 513"/>
                  <p:cNvSpPr>
                    <a:spLocks/>
                  </p:cNvSpPr>
                  <p:nvPr/>
                </p:nvSpPr>
                <p:spPr bwMode="auto">
                  <a:xfrm>
                    <a:off x="3115" y="3354"/>
                    <a:ext cx="90" cy="9"/>
                  </a:xfrm>
                  <a:custGeom>
                    <a:avLst/>
                    <a:gdLst>
                      <a:gd name="T0" fmla="*/ 89 w 90"/>
                      <a:gd name="T1" fmla="*/ 0 h 9"/>
                      <a:gd name="T2" fmla="*/ 0 w 90"/>
                      <a:gd name="T3" fmla="*/ 8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90" h="9">
                        <a:moveTo>
                          <a:pt x="89" y="0"/>
                        </a:moveTo>
                        <a:lnTo>
                          <a:pt x="0" y="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46" name="Freeform 514"/>
                  <p:cNvSpPr>
                    <a:spLocks/>
                  </p:cNvSpPr>
                  <p:nvPr/>
                </p:nvSpPr>
                <p:spPr bwMode="auto">
                  <a:xfrm>
                    <a:off x="3127" y="3376"/>
                    <a:ext cx="88" cy="9"/>
                  </a:xfrm>
                  <a:custGeom>
                    <a:avLst/>
                    <a:gdLst>
                      <a:gd name="T0" fmla="*/ 87 w 88"/>
                      <a:gd name="T1" fmla="*/ 0 h 9"/>
                      <a:gd name="T2" fmla="*/ 0 w 88"/>
                      <a:gd name="T3" fmla="*/ 8 h 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8" h="9">
                        <a:moveTo>
                          <a:pt x="87" y="0"/>
                        </a:moveTo>
                        <a:lnTo>
                          <a:pt x="0" y="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6664" name="Group 515"/>
              <p:cNvGrpSpPr>
                <a:grpSpLocks/>
              </p:cNvGrpSpPr>
              <p:nvPr/>
            </p:nvGrpSpPr>
            <p:grpSpPr bwMode="auto">
              <a:xfrm>
                <a:off x="3383" y="3585"/>
                <a:ext cx="45" cy="29"/>
                <a:chOff x="3383" y="3585"/>
                <a:chExt cx="45" cy="29"/>
              </a:xfrm>
            </p:grpSpPr>
            <p:sp>
              <p:nvSpPr>
                <p:cNvPr id="146948" name="Freeform 516"/>
                <p:cNvSpPr>
                  <a:spLocks/>
                </p:cNvSpPr>
                <p:nvPr/>
              </p:nvSpPr>
              <p:spPr bwMode="auto">
                <a:xfrm>
                  <a:off x="3383" y="3585"/>
                  <a:ext cx="45" cy="29"/>
                </a:xfrm>
                <a:custGeom>
                  <a:avLst/>
                  <a:gdLst>
                    <a:gd name="T0" fmla="*/ 44 w 45"/>
                    <a:gd name="T1" fmla="*/ 0 h 29"/>
                    <a:gd name="T2" fmla="*/ 6 w 45"/>
                    <a:gd name="T3" fmla="*/ 0 h 29"/>
                    <a:gd name="T4" fmla="*/ 0 w 45"/>
                    <a:gd name="T5" fmla="*/ 28 h 29"/>
                    <a:gd name="T6" fmla="*/ 38 w 45"/>
                    <a:gd name="T7" fmla="*/ 26 h 29"/>
                    <a:gd name="T8" fmla="*/ 44 w 45"/>
                    <a:gd name="T9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29">
                      <a:moveTo>
                        <a:pt x="44" y="0"/>
                      </a:moveTo>
                      <a:lnTo>
                        <a:pt x="6" y="0"/>
                      </a:lnTo>
                      <a:lnTo>
                        <a:pt x="0" y="28"/>
                      </a:lnTo>
                      <a:lnTo>
                        <a:pt x="38" y="26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6949" name="Freeform 517"/>
                <p:cNvSpPr>
                  <a:spLocks/>
                </p:cNvSpPr>
                <p:nvPr/>
              </p:nvSpPr>
              <p:spPr bwMode="auto">
                <a:xfrm>
                  <a:off x="3384" y="3593"/>
                  <a:ext cx="39" cy="16"/>
                </a:xfrm>
                <a:custGeom>
                  <a:avLst/>
                  <a:gdLst>
                    <a:gd name="T0" fmla="*/ 37 w 38"/>
                    <a:gd name="T1" fmla="*/ 1 h 16"/>
                    <a:gd name="T2" fmla="*/ 34 w 38"/>
                    <a:gd name="T3" fmla="*/ 14 h 16"/>
                    <a:gd name="T4" fmla="*/ 0 w 38"/>
                    <a:gd name="T5" fmla="*/ 15 h 16"/>
                    <a:gd name="T6" fmla="*/ 4 w 38"/>
                    <a:gd name="T7" fmla="*/ 0 h 16"/>
                    <a:gd name="T8" fmla="*/ 37 w 38"/>
                    <a:gd name="T9" fmla="*/ 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16">
                      <a:moveTo>
                        <a:pt x="37" y="1"/>
                      </a:moveTo>
                      <a:lnTo>
                        <a:pt x="34" y="14"/>
                      </a:lnTo>
                      <a:lnTo>
                        <a:pt x="0" y="15"/>
                      </a:lnTo>
                      <a:lnTo>
                        <a:pt x="4" y="0"/>
                      </a:lnTo>
                      <a:lnTo>
                        <a:pt x="37" y="1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6642" name="Group 518"/>
            <p:cNvGrpSpPr>
              <a:grpSpLocks/>
            </p:cNvGrpSpPr>
            <p:nvPr/>
          </p:nvGrpSpPr>
          <p:grpSpPr bwMode="auto">
            <a:xfrm>
              <a:off x="3375" y="3594"/>
              <a:ext cx="81" cy="326"/>
              <a:chOff x="3375" y="3594"/>
              <a:chExt cx="81" cy="326"/>
            </a:xfrm>
          </p:grpSpPr>
          <p:grpSp>
            <p:nvGrpSpPr>
              <p:cNvPr id="26643" name="Group 519"/>
              <p:cNvGrpSpPr>
                <a:grpSpLocks/>
              </p:cNvGrpSpPr>
              <p:nvPr/>
            </p:nvGrpSpPr>
            <p:grpSpPr bwMode="auto">
              <a:xfrm>
                <a:off x="3397" y="3746"/>
                <a:ext cx="59" cy="174"/>
                <a:chOff x="3397" y="3746"/>
                <a:chExt cx="59" cy="174"/>
              </a:xfrm>
            </p:grpSpPr>
            <p:grpSp>
              <p:nvGrpSpPr>
                <p:cNvPr id="26654" name="Group 520"/>
                <p:cNvGrpSpPr>
                  <a:grpSpLocks/>
                </p:cNvGrpSpPr>
                <p:nvPr/>
              </p:nvGrpSpPr>
              <p:grpSpPr bwMode="auto">
                <a:xfrm>
                  <a:off x="3412" y="3848"/>
                  <a:ext cx="44" cy="72"/>
                  <a:chOff x="3412" y="3848"/>
                  <a:chExt cx="44" cy="72"/>
                </a:xfrm>
              </p:grpSpPr>
              <p:sp>
                <p:nvSpPr>
                  <p:cNvPr id="146953" name="Freeform 521"/>
                  <p:cNvSpPr>
                    <a:spLocks/>
                  </p:cNvSpPr>
                  <p:nvPr/>
                </p:nvSpPr>
                <p:spPr bwMode="auto">
                  <a:xfrm>
                    <a:off x="3420" y="3850"/>
                    <a:ext cx="26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8 h 28"/>
                      <a:gd name="T6" fmla="*/ 16 w 26"/>
                      <a:gd name="T7" fmla="*/ 19 h 28"/>
                      <a:gd name="T8" fmla="*/ 12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2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8"/>
                        </a:lnTo>
                        <a:lnTo>
                          <a:pt x="16" y="19"/>
                        </a:lnTo>
                        <a:lnTo>
                          <a:pt x="12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2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54" name="Freeform 522"/>
                  <p:cNvSpPr>
                    <a:spLocks/>
                  </p:cNvSpPr>
                  <p:nvPr/>
                </p:nvSpPr>
                <p:spPr bwMode="auto">
                  <a:xfrm>
                    <a:off x="3413" y="3849"/>
                    <a:ext cx="43" cy="71"/>
                  </a:xfrm>
                  <a:custGeom>
                    <a:avLst/>
                    <a:gdLst>
                      <a:gd name="T0" fmla="*/ 35 w 44"/>
                      <a:gd name="T1" fmla="*/ 0 h 72"/>
                      <a:gd name="T2" fmla="*/ 27 w 44"/>
                      <a:gd name="T3" fmla="*/ 2 h 72"/>
                      <a:gd name="T4" fmla="*/ 19 w 44"/>
                      <a:gd name="T5" fmla="*/ 4 h 72"/>
                      <a:gd name="T6" fmla="*/ 11 w 44"/>
                      <a:gd name="T7" fmla="*/ 8 h 72"/>
                      <a:gd name="T8" fmla="*/ 6 w 44"/>
                      <a:gd name="T9" fmla="*/ 12 h 72"/>
                      <a:gd name="T10" fmla="*/ 3 w 44"/>
                      <a:gd name="T11" fmla="*/ 15 h 72"/>
                      <a:gd name="T12" fmla="*/ 0 w 44"/>
                      <a:gd name="T13" fmla="*/ 20 h 72"/>
                      <a:gd name="T14" fmla="*/ 0 w 44"/>
                      <a:gd name="T15" fmla="*/ 31 h 72"/>
                      <a:gd name="T16" fmla="*/ 0 w 44"/>
                      <a:gd name="T17" fmla="*/ 42 h 72"/>
                      <a:gd name="T18" fmla="*/ 1 w 44"/>
                      <a:gd name="T19" fmla="*/ 47 h 72"/>
                      <a:gd name="T20" fmla="*/ 3 w 44"/>
                      <a:gd name="T21" fmla="*/ 49 h 72"/>
                      <a:gd name="T22" fmla="*/ 6 w 44"/>
                      <a:gd name="T23" fmla="*/ 54 h 72"/>
                      <a:gd name="T24" fmla="*/ 10 w 44"/>
                      <a:gd name="T25" fmla="*/ 58 h 72"/>
                      <a:gd name="T26" fmla="*/ 15 w 44"/>
                      <a:gd name="T27" fmla="*/ 61 h 72"/>
                      <a:gd name="T28" fmla="*/ 22 w 44"/>
                      <a:gd name="T29" fmla="*/ 65 h 72"/>
                      <a:gd name="T30" fmla="*/ 30 w 44"/>
                      <a:gd name="T31" fmla="*/ 68 h 72"/>
                      <a:gd name="T32" fmla="*/ 38 w 44"/>
                      <a:gd name="T33" fmla="*/ 71 h 72"/>
                      <a:gd name="T34" fmla="*/ 43 w 44"/>
                      <a:gd name="T35" fmla="*/ 71 h 72"/>
                      <a:gd name="T36" fmla="*/ 43 w 44"/>
                      <a:gd name="T37" fmla="*/ 46 h 72"/>
                      <a:gd name="T38" fmla="*/ 35 w 44"/>
                      <a:gd name="T39" fmla="*/ 44 h 72"/>
                      <a:gd name="T40" fmla="*/ 28 w 44"/>
                      <a:gd name="T41" fmla="*/ 41 h 72"/>
                      <a:gd name="T42" fmla="*/ 23 w 44"/>
                      <a:gd name="T43" fmla="*/ 39 h 72"/>
                      <a:gd name="T44" fmla="*/ 19 w 44"/>
                      <a:gd name="T45" fmla="*/ 37 h 72"/>
                      <a:gd name="T46" fmla="*/ 14 w 44"/>
                      <a:gd name="T47" fmla="*/ 33 h 72"/>
                      <a:gd name="T48" fmla="*/ 11 w 44"/>
                      <a:gd name="T49" fmla="*/ 29 h 72"/>
                      <a:gd name="T50" fmla="*/ 9 w 44"/>
                      <a:gd name="T51" fmla="*/ 25 h 72"/>
                      <a:gd name="T52" fmla="*/ 8 w 44"/>
                      <a:gd name="T53" fmla="*/ 19 h 72"/>
                      <a:gd name="T54" fmla="*/ 8 w 44"/>
                      <a:gd name="T55" fmla="*/ 14 h 72"/>
                      <a:gd name="T56" fmla="*/ 12 w 44"/>
                      <a:gd name="T57" fmla="*/ 11 h 72"/>
                      <a:gd name="T58" fmla="*/ 19 w 44"/>
                      <a:gd name="T59" fmla="*/ 6 h 72"/>
                      <a:gd name="T60" fmla="*/ 28 w 44"/>
                      <a:gd name="T61" fmla="*/ 3 h 72"/>
                      <a:gd name="T62" fmla="*/ 35 w 44"/>
                      <a:gd name="T63" fmla="*/ 1 h 72"/>
                      <a:gd name="T64" fmla="*/ 35 w 44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2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3" y="15"/>
                        </a:lnTo>
                        <a:lnTo>
                          <a:pt x="0" y="20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7"/>
                        </a:lnTo>
                        <a:lnTo>
                          <a:pt x="3" y="49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1"/>
                        </a:lnTo>
                        <a:lnTo>
                          <a:pt x="43" y="71"/>
                        </a:lnTo>
                        <a:lnTo>
                          <a:pt x="43" y="46"/>
                        </a:lnTo>
                        <a:lnTo>
                          <a:pt x="35" y="44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7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6"/>
                        </a:lnTo>
                        <a:lnTo>
                          <a:pt x="28" y="3"/>
                        </a:lnTo>
                        <a:lnTo>
                          <a:pt x="35" y="1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6655" name="Group 523"/>
                <p:cNvGrpSpPr>
                  <a:grpSpLocks/>
                </p:cNvGrpSpPr>
                <p:nvPr/>
              </p:nvGrpSpPr>
              <p:grpSpPr bwMode="auto">
                <a:xfrm>
                  <a:off x="3407" y="3797"/>
                  <a:ext cx="44" cy="73"/>
                  <a:chOff x="3407" y="3797"/>
                  <a:chExt cx="44" cy="73"/>
                </a:xfrm>
              </p:grpSpPr>
              <p:sp>
                <p:nvSpPr>
                  <p:cNvPr id="146956" name="Freeform 524"/>
                  <p:cNvSpPr>
                    <a:spLocks/>
                  </p:cNvSpPr>
                  <p:nvPr/>
                </p:nvSpPr>
                <p:spPr bwMode="auto">
                  <a:xfrm>
                    <a:off x="3413" y="3799"/>
                    <a:ext cx="28" cy="28"/>
                  </a:xfrm>
                  <a:custGeom>
                    <a:avLst/>
                    <a:gdLst>
                      <a:gd name="T0" fmla="*/ 26 w 27"/>
                      <a:gd name="T1" fmla="*/ 0 h 28"/>
                      <a:gd name="T2" fmla="*/ 26 w 27"/>
                      <a:gd name="T3" fmla="*/ 16 h 28"/>
                      <a:gd name="T4" fmla="*/ 21 w 27"/>
                      <a:gd name="T5" fmla="*/ 18 h 28"/>
                      <a:gd name="T6" fmla="*/ 16 w 27"/>
                      <a:gd name="T7" fmla="*/ 19 h 28"/>
                      <a:gd name="T8" fmla="*/ 13 w 27"/>
                      <a:gd name="T9" fmla="*/ 21 h 28"/>
                      <a:gd name="T10" fmla="*/ 10 w 27"/>
                      <a:gd name="T11" fmla="*/ 23 h 28"/>
                      <a:gd name="T12" fmla="*/ 7 w 27"/>
                      <a:gd name="T13" fmla="*/ 27 h 28"/>
                      <a:gd name="T14" fmla="*/ 2 w 27"/>
                      <a:gd name="T15" fmla="*/ 22 h 28"/>
                      <a:gd name="T16" fmla="*/ 2 w 27"/>
                      <a:gd name="T17" fmla="*/ 19 h 28"/>
                      <a:gd name="T18" fmla="*/ 1 w 27"/>
                      <a:gd name="T19" fmla="*/ 16 h 28"/>
                      <a:gd name="T20" fmla="*/ 0 w 27"/>
                      <a:gd name="T21" fmla="*/ 13 h 28"/>
                      <a:gd name="T22" fmla="*/ 3 w 27"/>
                      <a:gd name="T23" fmla="*/ 9 h 28"/>
                      <a:gd name="T24" fmla="*/ 6 w 27"/>
                      <a:gd name="T25" fmla="*/ 7 h 28"/>
                      <a:gd name="T26" fmla="*/ 13 w 27"/>
                      <a:gd name="T27" fmla="*/ 4 h 28"/>
                      <a:gd name="T28" fmla="*/ 18 w 27"/>
                      <a:gd name="T29" fmla="*/ 2 h 28"/>
                      <a:gd name="T30" fmla="*/ 26 w 27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8">
                        <a:moveTo>
                          <a:pt x="26" y="0"/>
                        </a:moveTo>
                        <a:lnTo>
                          <a:pt x="26" y="16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7"/>
                        </a:lnTo>
                        <a:lnTo>
                          <a:pt x="2" y="22"/>
                        </a:lnTo>
                        <a:lnTo>
                          <a:pt x="2" y="19"/>
                        </a:lnTo>
                        <a:lnTo>
                          <a:pt x="1" y="16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4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57" name="Freeform 525"/>
                  <p:cNvSpPr>
                    <a:spLocks/>
                  </p:cNvSpPr>
                  <p:nvPr/>
                </p:nvSpPr>
                <p:spPr bwMode="auto">
                  <a:xfrm>
                    <a:off x="3407" y="3798"/>
                    <a:ext cx="44" cy="72"/>
                  </a:xfrm>
                  <a:custGeom>
                    <a:avLst/>
                    <a:gdLst>
                      <a:gd name="T0" fmla="*/ 35 w 44"/>
                      <a:gd name="T1" fmla="*/ 0 h 73"/>
                      <a:gd name="T2" fmla="*/ 27 w 44"/>
                      <a:gd name="T3" fmla="*/ 2 h 73"/>
                      <a:gd name="T4" fmla="*/ 19 w 44"/>
                      <a:gd name="T5" fmla="*/ 5 h 73"/>
                      <a:gd name="T6" fmla="*/ 11 w 44"/>
                      <a:gd name="T7" fmla="*/ 8 h 73"/>
                      <a:gd name="T8" fmla="*/ 6 w 44"/>
                      <a:gd name="T9" fmla="*/ 12 h 73"/>
                      <a:gd name="T10" fmla="*/ 2 w 44"/>
                      <a:gd name="T11" fmla="*/ 15 h 73"/>
                      <a:gd name="T12" fmla="*/ 0 w 44"/>
                      <a:gd name="T13" fmla="*/ 20 h 73"/>
                      <a:gd name="T14" fmla="*/ 0 w 44"/>
                      <a:gd name="T15" fmla="*/ 32 h 73"/>
                      <a:gd name="T16" fmla="*/ 0 w 44"/>
                      <a:gd name="T17" fmla="*/ 43 h 73"/>
                      <a:gd name="T18" fmla="*/ 1 w 44"/>
                      <a:gd name="T19" fmla="*/ 47 h 73"/>
                      <a:gd name="T20" fmla="*/ 2 w 44"/>
                      <a:gd name="T21" fmla="*/ 50 h 73"/>
                      <a:gd name="T22" fmla="*/ 6 w 44"/>
                      <a:gd name="T23" fmla="*/ 54 h 73"/>
                      <a:gd name="T24" fmla="*/ 10 w 44"/>
                      <a:gd name="T25" fmla="*/ 58 h 73"/>
                      <a:gd name="T26" fmla="*/ 14 w 44"/>
                      <a:gd name="T27" fmla="*/ 61 h 73"/>
                      <a:gd name="T28" fmla="*/ 21 w 44"/>
                      <a:gd name="T29" fmla="*/ 65 h 73"/>
                      <a:gd name="T30" fmla="*/ 30 w 44"/>
                      <a:gd name="T31" fmla="*/ 68 h 73"/>
                      <a:gd name="T32" fmla="*/ 37 w 44"/>
                      <a:gd name="T33" fmla="*/ 71 h 73"/>
                      <a:gd name="T34" fmla="*/ 43 w 44"/>
                      <a:gd name="T35" fmla="*/ 72 h 73"/>
                      <a:gd name="T36" fmla="*/ 43 w 44"/>
                      <a:gd name="T37" fmla="*/ 46 h 73"/>
                      <a:gd name="T38" fmla="*/ 35 w 44"/>
                      <a:gd name="T39" fmla="*/ 44 h 73"/>
                      <a:gd name="T40" fmla="*/ 28 w 44"/>
                      <a:gd name="T41" fmla="*/ 41 h 73"/>
                      <a:gd name="T42" fmla="*/ 23 w 44"/>
                      <a:gd name="T43" fmla="*/ 40 h 73"/>
                      <a:gd name="T44" fmla="*/ 19 w 44"/>
                      <a:gd name="T45" fmla="*/ 37 h 73"/>
                      <a:gd name="T46" fmla="*/ 14 w 44"/>
                      <a:gd name="T47" fmla="*/ 33 h 73"/>
                      <a:gd name="T48" fmla="*/ 11 w 44"/>
                      <a:gd name="T49" fmla="*/ 30 h 73"/>
                      <a:gd name="T50" fmla="*/ 8 w 44"/>
                      <a:gd name="T51" fmla="*/ 25 h 73"/>
                      <a:gd name="T52" fmla="*/ 7 w 44"/>
                      <a:gd name="T53" fmla="*/ 20 h 73"/>
                      <a:gd name="T54" fmla="*/ 8 w 44"/>
                      <a:gd name="T55" fmla="*/ 15 h 73"/>
                      <a:gd name="T56" fmla="*/ 11 w 44"/>
                      <a:gd name="T57" fmla="*/ 11 h 73"/>
                      <a:gd name="T58" fmla="*/ 19 w 44"/>
                      <a:gd name="T59" fmla="*/ 6 h 73"/>
                      <a:gd name="T60" fmla="*/ 28 w 44"/>
                      <a:gd name="T61" fmla="*/ 4 h 73"/>
                      <a:gd name="T62" fmla="*/ 35 w 44"/>
                      <a:gd name="T63" fmla="*/ 2 h 73"/>
                      <a:gd name="T64" fmla="*/ 35 w 44"/>
                      <a:gd name="T65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3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5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2" y="15"/>
                        </a:lnTo>
                        <a:lnTo>
                          <a:pt x="0" y="20"/>
                        </a:lnTo>
                        <a:lnTo>
                          <a:pt x="0" y="32"/>
                        </a:lnTo>
                        <a:lnTo>
                          <a:pt x="0" y="43"/>
                        </a:lnTo>
                        <a:lnTo>
                          <a:pt x="1" y="47"/>
                        </a:lnTo>
                        <a:lnTo>
                          <a:pt x="2" y="50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4" y="61"/>
                        </a:lnTo>
                        <a:lnTo>
                          <a:pt x="21" y="65"/>
                        </a:lnTo>
                        <a:lnTo>
                          <a:pt x="30" y="68"/>
                        </a:lnTo>
                        <a:lnTo>
                          <a:pt x="37" y="71"/>
                        </a:lnTo>
                        <a:lnTo>
                          <a:pt x="43" y="72"/>
                        </a:lnTo>
                        <a:lnTo>
                          <a:pt x="43" y="46"/>
                        </a:lnTo>
                        <a:lnTo>
                          <a:pt x="35" y="44"/>
                        </a:lnTo>
                        <a:lnTo>
                          <a:pt x="28" y="41"/>
                        </a:lnTo>
                        <a:lnTo>
                          <a:pt x="23" y="40"/>
                        </a:lnTo>
                        <a:lnTo>
                          <a:pt x="19" y="37"/>
                        </a:lnTo>
                        <a:lnTo>
                          <a:pt x="14" y="33"/>
                        </a:lnTo>
                        <a:lnTo>
                          <a:pt x="11" y="30"/>
                        </a:lnTo>
                        <a:lnTo>
                          <a:pt x="8" y="25"/>
                        </a:lnTo>
                        <a:lnTo>
                          <a:pt x="7" y="20"/>
                        </a:lnTo>
                        <a:lnTo>
                          <a:pt x="8" y="15"/>
                        </a:lnTo>
                        <a:lnTo>
                          <a:pt x="11" y="11"/>
                        </a:lnTo>
                        <a:lnTo>
                          <a:pt x="19" y="6"/>
                        </a:lnTo>
                        <a:lnTo>
                          <a:pt x="28" y="4"/>
                        </a:lnTo>
                        <a:lnTo>
                          <a:pt x="35" y="2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6656" name="Group 526"/>
                <p:cNvGrpSpPr>
                  <a:grpSpLocks/>
                </p:cNvGrpSpPr>
                <p:nvPr/>
              </p:nvGrpSpPr>
              <p:grpSpPr bwMode="auto">
                <a:xfrm>
                  <a:off x="3397" y="3746"/>
                  <a:ext cx="45" cy="72"/>
                  <a:chOff x="3397" y="3746"/>
                  <a:chExt cx="45" cy="72"/>
                </a:xfrm>
              </p:grpSpPr>
              <p:sp>
                <p:nvSpPr>
                  <p:cNvPr id="146959" name="Freeform 527"/>
                  <p:cNvSpPr>
                    <a:spLocks/>
                  </p:cNvSpPr>
                  <p:nvPr/>
                </p:nvSpPr>
                <p:spPr bwMode="auto">
                  <a:xfrm>
                    <a:off x="3405" y="3747"/>
                    <a:ext cx="27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7 h 28"/>
                      <a:gd name="T6" fmla="*/ 16 w 26"/>
                      <a:gd name="T7" fmla="*/ 19 h 28"/>
                      <a:gd name="T8" fmla="*/ 12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2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7"/>
                        </a:lnTo>
                        <a:lnTo>
                          <a:pt x="16" y="19"/>
                        </a:lnTo>
                        <a:lnTo>
                          <a:pt x="12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2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60" name="Freeform 528"/>
                  <p:cNvSpPr>
                    <a:spLocks/>
                  </p:cNvSpPr>
                  <p:nvPr/>
                </p:nvSpPr>
                <p:spPr bwMode="auto">
                  <a:xfrm>
                    <a:off x="3397" y="3747"/>
                    <a:ext cx="45" cy="71"/>
                  </a:xfrm>
                  <a:custGeom>
                    <a:avLst/>
                    <a:gdLst>
                      <a:gd name="T0" fmla="*/ 36 w 45"/>
                      <a:gd name="T1" fmla="*/ 0 h 72"/>
                      <a:gd name="T2" fmla="*/ 27 w 45"/>
                      <a:gd name="T3" fmla="*/ 2 h 72"/>
                      <a:gd name="T4" fmla="*/ 19 w 45"/>
                      <a:gd name="T5" fmla="*/ 4 h 72"/>
                      <a:gd name="T6" fmla="*/ 11 w 45"/>
                      <a:gd name="T7" fmla="*/ 8 h 72"/>
                      <a:gd name="T8" fmla="*/ 6 w 45"/>
                      <a:gd name="T9" fmla="*/ 12 h 72"/>
                      <a:gd name="T10" fmla="*/ 3 w 45"/>
                      <a:gd name="T11" fmla="*/ 15 h 72"/>
                      <a:gd name="T12" fmla="*/ 0 w 45"/>
                      <a:gd name="T13" fmla="*/ 19 h 72"/>
                      <a:gd name="T14" fmla="*/ 0 w 45"/>
                      <a:gd name="T15" fmla="*/ 31 h 72"/>
                      <a:gd name="T16" fmla="*/ 0 w 45"/>
                      <a:gd name="T17" fmla="*/ 42 h 72"/>
                      <a:gd name="T18" fmla="*/ 1 w 45"/>
                      <a:gd name="T19" fmla="*/ 46 h 72"/>
                      <a:gd name="T20" fmla="*/ 3 w 45"/>
                      <a:gd name="T21" fmla="*/ 49 h 72"/>
                      <a:gd name="T22" fmla="*/ 6 w 45"/>
                      <a:gd name="T23" fmla="*/ 54 h 72"/>
                      <a:gd name="T24" fmla="*/ 10 w 45"/>
                      <a:gd name="T25" fmla="*/ 58 h 72"/>
                      <a:gd name="T26" fmla="*/ 15 w 45"/>
                      <a:gd name="T27" fmla="*/ 61 h 72"/>
                      <a:gd name="T28" fmla="*/ 22 w 45"/>
                      <a:gd name="T29" fmla="*/ 65 h 72"/>
                      <a:gd name="T30" fmla="*/ 30 w 45"/>
                      <a:gd name="T31" fmla="*/ 67 h 72"/>
                      <a:gd name="T32" fmla="*/ 38 w 45"/>
                      <a:gd name="T33" fmla="*/ 70 h 72"/>
                      <a:gd name="T34" fmla="*/ 43 w 45"/>
                      <a:gd name="T35" fmla="*/ 71 h 72"/>
                      <a:gd name="T36" fmla="*/ 44 w 45"/>
                      <a:gd name="T37" fmla="*/ 46 h 72"/>
                      <a:gd name="T38" fmla="*/ 36 w 45"/>
                      <a:gd name="T39" fmla="*/ 43 h 72"/>
                      <a:gd name="T40" fmla="*/ 28 w 45"/>
                      <a:gd name="T41" fmla="*/ 41 h 72"/>
                      <a:gd name="T42" fmla="*/ 23 w 45"/>
                      <a:gd name="T43" fmla="*/ 39 h 72"/>
                      <a:gd name="T44" fmla="*/ 19 w 45"/>
                      <a:gd name="T45" fmla="*/ 36 h 72"/>
                      <a:gd name="T46" fmla="*/ 14 w 45"/>
                      <a:gd name="T47" fmla="*/ 33 h 72"/>
                      <a:gd name="T48" fmla="*/ 11 w 45"/>
                      <a:gd name="T49" fmla="*/ 29 h 72"/>
                      <a:gd name="T50" fmla="*/ 9 w 45"/>
                      <a:gd name="T51" fmla="*/ 25 h 72"/>
                      <a:gd name="T52" fmla="*/ 8 w 45"/>
                      <a:gd name="T53" fmla="*/ 19 h 72"/>
                      <a:gd name="T54" fmla="*/ 8 w 45"/>
                      <a:gd name="T55" fmla="*/ 14 h 72"/>
                      <a:gd name="T56" fmla="*/ 12 w 45"/>
                      <a:gd name="T57" fmla="*/ 11 h 72"/>
                      <a:gd name="T58" fmla="*/ 19 w 45"/>
                      <a:gd name="T59" fmla="*/ 5 h 72"/>
                      <a:gd name="T60" fmla="*/ 28 w 45"/>
                      <a:gd name="T61" fmla="*/ 3 h 72"/>
                      <a:gd name="T62" fmla="*/ 36 w 45"/>
                      <a:gd name="T63" fmla="*/ 1 h 72"/>
                      <a:gd name="T64" fmla="*/ 36 w 45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2">
                        <a:moveTo>
                          <a:pt x="36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2"/>
                        </a:lnTo>
                        <a:lnTo>
                          <a:pt x="3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6"/>
                        </a:lnTo>
                        <a:lnTo>
                          <a:pt x="3" y="49"/>
                        </a:lnTo>
                        <a:lnTo>
                          <a:pt x="6" y="54"/>
                        </a:lnTo>
                        <a:lnTo>
                          <a:pt x="10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7"/>
                        </a:lnTo>
                        <a:lnTo>
                          <a:pt x="38" y="70"/>
                        </a:lnTo>
                        <a:lnTo>
                          <a:pt x="43" y="71"/>
                        </a:lnTo>
                        <a:lnTo>
                          <a:pt x="44" y="46"/>
                        </a:lnTo>
                        <a:lnTo>
                          <a:pt x="36" y="43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6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5"/>
                        </a:lnTo>
                        <a:lnTo>
                          <a:pt x="28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6644" name="Group 529"/>
              <p:cNvGrpSpPr>
                <a:grpSpLocks/>
              </p:cNvGrpSpPr>
              <p:nvPr/>
            </p:nvGrpSpPr>
            <p:grpSpPr bwMode="auto">
              <a:xfrm>
                <a:off x="3375" y="3594"/>
                <a:ext cx="59" cy="174"/>
                <a:chOff x="3375" y="3594"/>
                <a:chExt cx="59" cy="174"/>
              </a:xfrm>
            </p:grpSpPr>
            <p:grpSp>
              <p:nvGrpSpPr>
                <p:cNvPr id="26645" name="Group 530"/>
                <p:cNvGrpSpPr>
                  <a:grpSpLocks/>
                </p:cNvGrpSpPr>
                <p:nvPr/>
              </p:nvGrpSpPr>
              <p:grpSpPr bwMode="auto">
                <a:xfrm>
                  <a:off x="3389" y="3696"/>
                  <a:ext cx="45" cy="72"/>
                  <a:chOff x="3389" y="3696"/>
                  <a:chExt cx="45" cy="72"/>
                </a:xfrm>
              </p:grpSpPr>
              <p:sp>
                <p:nvSpPr>
                  <p:cNvPr id="146963" name="Freeform 531"/>
                  <p:cNvSpPr>
                    <a:spLocks/>
                  </p:cNvSpPr>
                  <p:nvPr/>
                </p:nvSpPr>
                <p:spPr bwMode="auto">
                  <a:xfrm>
                    <a:off x="3396" y="3697"/>
                    <a:ext cx="28" cy="28"/>
                  </a:xfrm>
                  <a:custGeom>
                    <a:avLst/>
                    <a:gdLst>
                      <a:gd name="T0" fmla="*/ 26 w 27"/>
                      <a:gd name="T1" fmla="*/ 0 h 28"/>
                      <a:gd name="T2" fmla="*/ 26 w 27"/>
                      <a:gd name="T3" fmla="*/ 15 h 28"/>
                      <a:gd name="T4" fmla="*/ 21 w 27"/>
                      <a:gd name="T5" fmla="*/ 18 h 28"/>
                      <a:gd name="T6" fmla="*/ 16 w 27"/>
                      <a:gd name="T7" fmla="*/ 19 h 28"/>
                      <a:gd name="T8" fmla="*/ 13 w 27"/>
                      <a:gd name="T9" fmla="*/ 21 h 28"/>
                      <a:gd name="T10" fmla="*/ 10 w 27"/>
                      <a:gd name="T11" fmla="*/ 23 h 28"/>
                      <a:gd name="T12" fmla="*/ 7 w 27"/>
                      <a:gd name="T13" fmla="*/ 27 h 28"/>
                      <a:gd name="T14" fmla="*/ 2 w 27"/>
                      <a:gd name="T15" fmla="*/ 22 h 28"/>
                      <a:gd name="T16" fmla="*/ 2 w 27"/>
                      <a:gd name="T17" fmla="*/ 19 h 28"/>
                      <a:gd name="T18" fmla="*/ 1 w 27"/>
                      <a:gd name="T19" fmla="*/ 16 h 28"/>
                      <a:gd name="T20" fmla="*/ 0 w 27"/>
                      <a:gd name="T21" fmla="*/ 13 h 28"/>
                      <a:gd name="T22" fmla="*/ 3 w 27"/>
                      <a:gd name="T23" fmla="*/ 9 h 28"/>
                      <a:gd name="T24" fmla="*/ 6 w 27"/>
                      <a:gd name="T25" fmla="*/ 7 h 28"/>
                      <a:gd name="T26" fmla="*/ 13 w 27"/>
                      <a:gd name="T27" fmla="*/ 3 h 28"/>
                      <a:gd name="T28" fmla="*/ 18 w 27"/>
                      <a:gd name="T29" fmla="*/ 2 h 28"/>
                      <a:gd name="T30" fmla="*/ 26 w 27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8">
                        <a:moveTo>
                          <a:pt x="26" y="0"/>
                        </a:moveTo>
                        <a:lnTo>
                          <a:pt x="26" y="15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7"/>
                        </a:lnTo>
                        <a:lnTo>
                          <a:pt x="2" y="22"/>
                        </a:lnTo>
                        <a:lnTo>
                          <a:pt x="2" y="19"/>
                        </a:lnTo>
                        <a:lnTo>
                          <a:pt x="1" y="16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3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64" name="Freeform 532"/>
                  <p:cNvSpPr>
                    <a:spLocks/>
                  </p:cNvSpPr>
                  <p:nvPr/>
                </p:nvSpPr>
                <p:spPr bwMode="auto">
                  <a:xfrm>
                    <a:off x="3388" y="3696"/>
                    <a:ext cx="45" cy="71"/>
                  </a:xfrm>
                  <a:custGeom>
                    <a:avLst/>
                    <a:gdLst>
                      <a:gd name="T0" fmla="*/ 36 w 45"/>
                      <a:gd name="T1" fmla="*/ 0 h 72"/>
                      <a:gd name="T2" fmla="*/ 28 w 45"/>
                      <a:gd name="T3" fmla="*/ 2 h 72"/>
                      <a:gd name="T4" fmla="*/ 19 w 45"/>
                      <a:gd name="T5" fmla="*/ 4 h 72"/>
                      <a:gd name="T6" fmla="*/ 12 w 45"/>
                      <a:gd name="T7" fmla="*/ 8 h 72"/>
                      <a:gd name="T8" fmla="*/ 7 w 45"/>
                      <a:gd name="T9" fmla="*/ 12 h 72"/>
                      <a:gd name="T10" fmla="*/ 3 w 45"/>
                      <a:gd name="T11" fmla="*/ 15 h 72"/>
                      <a:gd name="T12" fmla="*/ 0 w 45"/>
                      <a:gd name="T13" fmla="*/ 19 h 72"/>
                      <a:gd name="T14" fmla="*/ 0 w 45"/>
                      <a:gd name="T15" fmla="*/ 31 h 72"/>
                      <a:gd name="T16" fmla="*/ 0 w 45"/>
                      <a:gd name="T17" fmla="*/ 42 h 72"/>
                      <a:gd name="T18" fmla="*/ 2 w 45"/>
                      <a:gd name="T19" fmla="*/ 46 h 72"/>
                      <a:gd name="T20" fmla="*/ 3 w 45"/>
                      <a:gd name="T21" fmla="*/ 49 h 72"/>
                      <a:gd name="T22" fmla="*/ 7 w 45"/>
                      <a:gd name="T23" fmla="*/ 54 h 72"/>
                      <a:gd name="T24" fmla="*/ 11 w 45"/>
                      <a:gd name="T25" fmla="*/ 58 h 72"/>
                      <a:gd name="T26" fmla="*/ 15 w 45"/>
                      <a:gd name="T27" fmla="*/ 61 h 72"/>
                      <a:gd name="T28" fmla="*/ 22 w 45"/>
                      <a:gd name="T29" fmla="*/ 65 h 72"/>
                      <a:gd name="T30" fmla="*/ 30 w 45"/>
                      <a:gd name="T31" fmla="*/ 68 h 72"/>
                      <a:gd name="T32" fmla="*/ 38 w 45"/>
                      <a:gd name="T33" fmla="*/ 70 h 72"/>
                      <a:gd name="T34" fmla="*/ 44 w 45"/>
                      <a:gd name="T35" fmla="*/ 71 h 72"/>
                      <a:gd name="T36" fmla="*/ 44 w 45"/>
                      <a:gd name="T37" fmla="*/ 46 h 72"/>
                      <a:gd name="T38" fmla="*/ 36 w 45"/>
                      <a:gd name="T39" fmla="*/ 43 h 72"/>
                      <a:gd name="T40" fmla="*/ 29 w 45"/>
                      <a:gd name="T41" fmla="*/ 41 h 72"/>
                      <a:gd name="T42" fmla="*/ 24 w 45"/>
                      <a:gd name="T43" fmla="*/ 39 h 72"/>
                      <a:gd name="T44" fmla="*/ 19 w 45"/>
                      <a:gd name="T45" fmla="*/ 37 h 72"/>
                      <a:gd name="T46" fmla="*/ 15 w 45"/>
                      <a:gd name="T47" fmla="*/ 33 h 72"/>
                      <a:gd name="T48" fmla="*/ 12 w 45"/>
                      <a:gd name="T49" fmla="*/ 29 h 72"/>
                      <a:gd name="T50" fmla="*/ 9 w 45"/>
                      <a:gd name="T51" fmla="*/ 25 h 72"/>
                      <a:gd name="T52" fmla="*/ 8 w 45"/>
                      <a:gd name="T53" fmla="*/ 19 h 72"/>
                      <a:gd name="T54" fmla="*/ 8 w 45"/>
                      <a:gd name="T55" fmla="*/ 14 h 72"/>
                      <a:gd name="T56" fmla="*/ 12 w 45"/>
                      <a:gd name="T57" fmla="*/ 11 h 72"/>
                      <a:gd name="T58" fmla="*/ 20 w 45"/>
                      <a:gd name="T59" fmla="*/ 5 h 72"/>
                      <a:gd name="T60" fmla="*/ 29 w 45"/>
                      <a:gd name="T61" fmla="*/ 3 h 72"/>
                      <a:gd name="T62" fmla="*/ 36 w 45"/>
                      <a:gd name="T63" fmla="*/ 1 h 72"/>
                      <a:gd name="T64" fmla="*/ 36 w 45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2">
                        <a:moveTo>
                          <a:pt x="36" y="0"/>
                        </a:moveTo>
                        <a:lnTo>
                          <a:pt x="28" y="2"/>
                        </a:lnTo>
                        <a:lnTo>
                          <a:pt x="19" y="4"/>
                        </a:lnTo>
                        <a:lnTo>
                          <a:pt x="12" y="8"/>
                        </a:lnTo>
                        <a:lnTo>
                          <a:pt x="7" y="12"/>
                        </a:lnTo>
                        <a:lnTo>
                          <a:pt x="3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2" y="46"/>
                        </a:lnTo>
                        <a:lnTo>
                          <a:pt x="3" y="49"/>
                        </a:lnTo>
                        <a:lnTo>
                          <a:pt x="7" y="54"/>
                        </a:lnTo>
                        <a:lnTo>
                          <a:pt x="11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0"/>
                        </a:lnTo>
                        <a:lnTo>
                          <a:pt x="44" y="71"/>
                        </a:lnTo>
                        <a:lnTo>
                          <a:pt x="44" y="46"/>
                        </a:lnTo>
                        <a:lnTo>
                          <a:pt x="36" y="43"/>
                        </a:lnTo>
                        <a:lnTo>
                          <a:pt x="29" y="41"/>
                        </a:lnTo>
                        <a:lnTo>
                          <a:pt x="24" y="39"/>
                        </a:lnTo>
                        <a:lnTo>
                          <a:pt x="19" y="37"/>
                        </a:lnTo>
                        <a:lnTo>
                          <a:pt x="15" y="33"/>
                        </a:lnTo>
                        <a:lnTo>
                          <a:pt x="12" y="29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20" y="5"/>
                        </a:lnTo>
                        <a:lnTo>
                          <a:pt x="29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6646" name="Group 533"/>
                <p:cNvGrpSpPr>
                  <a:grpSpLocks/>
                </p:cNvGrpSpPr>
                <p:nvPr/>
              </p:nvGrpSpPr>
              <p:grpSpPr bwMode="auto">
                <a:xfrm>
                  <a:off x="3384" y="3645"/>
                  <a:ext cx="45" cy="73"/>
                  <a:chOff x="3384" y="3645"/>
                  <a:chExt cx="45" cy="73"/>
                </a:xfrm>
              </p:grpSpPr>
              <p:sp>
                <p:nvSpPr>
                  <p:cNvPr id="146966" name="Freeform 534"/>
                  <p:cNvSpPr>
                    <a:spLocks/>
                  </p:cNvSpPr>
                  <p:nvPr/>
                </p:nvSpPr>
                <p:spPr bwMode="auto">
                  <a:xfrm>
                    <a:off x="3391" y="3646"/>
                    <a:ext cx="27" cy="28"/>
                  </a:xfrm>
                  <a:custGeom>
                    <a:avLst/>
                    <a:gdLst>
                      <a:gd name="T0" fmla="*/ 25 w 26"/>
                      <a:gd name="T1" fmla="*/ 0 h 28"/>
                      <a:gd name="T2" fmla="*/ 25 w 26"/>
                      <a:gd name="T3" fmla="*/ 15 h 28"/>
                      <a:gd name="T4" fmla="*/ 20 w 26"/>
                      <a:gd name="T5" fmla="*/ 18 h 28"/>
                      <a:gd name="T6" fmla="*/ 16 w 26"/>
                      <a:gd name="T7" fmla="*/ 19 h 28"/>
                      <a:gd name="T8" fmla="*/ 13 w 26"/>
                      <a:gd name="T9" fmla="*/ 21 h 28"/>
                      <a:gd name="T10" fmla="*/ 10 w 26"/>
                      <a:gd name="T11" fmla="*/ 23 h 28"/>
                      <a:gd name="T12" fmla="*/ 6 w 26"/>
                      <a:gd name="T13" fmla="*/ 27 h 28"/>
                      <a:gd name="T14" fmla="*/ 2 w 26"/>
                      <a:gd name="T15" fmla="*/ 22 h 28"/>
                      <a:gd name="T16" fmla="*/ 1 w 26"/>
                      <a:gd name="T17" fmla="*/ 19 h 28"/>
                      <a:gd name="T18" fmla="*/ 0 w 26"/>
                      <a:gd name="T19" fmla="*/ 16 h 28"/>
                      <a:gd name="T20" fmla="*/ 0 w 26"/>
                      <a:gd name="T21" fmla="*/ 13 h 28"/>
                      <a:gd name="T22" fmla="*/ 2 w 26"/>
                      <a:gd name="T23" fmla="*/ 9 h 28"/>
                      <a:gd name="T24" fmla="*/ 6 w 26"/>
                      <a:gd name="T25" fmla="*/ 7 h 28"/>
                      <a:gd name="T26" fmla="*/ 13 w 26"/>
                      <a:gd name="T27" fmla="*/ 3 h 28"/>
                      <a:gd name="T28" fmla="*/ 17 w 26"/>
                      <a:gd name="T29" fmla="*/ 2 h 28"/>
                      <a:gd name="T30" fmla="*/ 25 w 26"/>
                      <a:gd name="T31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6" h="28">
                        <a:moveTo>
                          <a:pt x="25" y="0"/>
                        </a:moveTo>
                        <a:lnTo>
                          <a:pt x="25" y="15"/>
                        </a:lnTo>
                        <a:lnTo>
                          <a:pt x="20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6" y="27"/>
                        </a:lnTo>
                        <a:lnTo>
                          <a:pt x="2" y="22"/>
                        </a:lnTo>
                        <a:lnTo>
                          <a:pt x="1" y="19"/>
                        </a:lnTo>
                        <a:lnTo>
                          <a:pt x="0" y="16"/>
                        </a:lnTo>
                        <a:lnTo>
                          <a:pt x="0" y="13"/>
                        </a:lnTo>
                        <a:lnTo>
                          <a:pt x="2" y="9"/>
                        </a:lnTo>
                        <a:lnTo>
                          <a:pt x="6" y="7"/>
                        </a:lnTo>
                        <a:lnTo>
                          <a:pt x="13" y="3"/>
                        </a:lnTo>
                        <a:lnTo>
                          <a:pt x="17" y="2"/>
                        </a:lnTo>
                        <a:lnTo>
                          <a:pt x="25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67" name="Freeform 535"/>
                  <p:cNvSpPr>
                    <a:spLocks/>
                  </p:cNvSpPr>
                  <p:nvPr/>
                </p:nvSpPr>
                <p:spPr bwMode="auto">
                  <a:xfrm>
                    <a:off x="3384" y="3645"/>
                    <a:ext cx="45" cy="72"/>
                  </a:xfrm>
                  <a:custGeom>
                    <a:avLst/>
                    <a:gdLst>
                      <a:gd name="T0" fmla="*/ 36 w 45"/>
                      <a:gd name="T1" fmla="*/ 0 h 73"/>
                      <a:gd name="T2" fmla="*/ 28 w 45"/>
                      <a:gd name="T3" fmla="*/ 2 h 73"/>
                      <a:gd name="T4" fmla="*/ 19 w 45"/>
                      <a:gd name="T5" fmla="*/ 5 h 73"/>
                      <a:gd name="T6" fmla="*/ 11 w 45"/>
                      <a:gd name="T7" fmla="*/ 8 h 73"/>
                      <a:gd name="T8" fmla="*/ 7 w 45"/>
                      <a:gd name="T9" fmla="*/ 12 h 73"/>
                      <a:gd name="T10" fmla="*/ 3 w 45"/>
                      <a:gd name="T11" fmla="*/ 15 h 73"/>
                      <a:gd name="T12" fmla="*/ 0 w 45"/>
                      <a:gd name="T13" fmla="*/ 20 h 73"/>
                      <a:gd name="T14" fmla="*/ 0 w 45"/>
                      <a:gd name="T15" fmla="*/ 32 h 73"/>
                      <a:gd name="T16" fmla="*/ 0 w 45"/>
                      <a:gd name="T17" fmla="*/ 42 h 73"/>
                      <a:gd name="T18" fmla="*/ 1 w 45"/>
                      <a:gd name="T19" fmla="*/ 47 h 73"/>
                      <a:gd name="T20" fmla="*/ 3 w 45"/>
                      <a:gd name="T21" fmla="*/ 50 h 73"/>
                      <a:gd name="T22" fmla="*/ 6 w 45"/>
                      <a:gd name="T23" fmla="*/ 54 h 73"/>
                      <a:gd name="T24" fmla="*/ 11 w 45"/>
                      <a:gd name="T25" fmla="*/ 58 h 73"/>
                      <a:gd name="T26" fmla="*/ 15 w 45"/>
                      <a:gd name="T27" fmla="*/ 61 h 73"/>
                      <a:gd name="T28" fmla="*/ 22 w 45"/>
                      <a:gd name="T29" fmla="*/ 65 h 73"/>
                      <a:gd name="T30" fmla="*/ 30 w 45"/>
                      <a:gd name="T31" fmla="*/ 68 h 73"/>
                      <a:gd name="T32" fmla="*/ 38 w 45"/>
                      <a:gd name="T33" fmla="*/ 71 h 73"/>
                      <a:gd name="T34" fmla="*/ 43 w 45"/>
                      <a:gd name="T35" fmla="*/ 72 h 73"/>
                      <a:gd name="T36" fmla="*/ 44 w 45"/>
                      <a:gd name="T37" fmla="*/ 46 h 73"/>
                      <a:gd name="T38" fmla="*/ 36 w 45"/>
                      <a:gd name="T39" fmla="*/ 44 h 73"/>
                      <a:gd name="T40" fmla="*/ 28 w 45"/>
                      <a:gd name="T41" fmla="*/ 41 h 73"/>
                      <a:gd name="T42" fmla="*/ 24 w 45"/>
                      <a:gd name="T43" fmla="*/ 39 h 73"/>
                      <a:gd name="T44" fmla="*/ 19 w 45"/>
                      <a:gd name="T45" fmla="*/ 37 h 73"/>
                      <a:gd name="T46" fmla="*/ 15 w 45"/>
                      <a:gd name="T47" fmla="*/ 33 h 73"/>
                      <a:gd name="T48" fmla="*/ 11 w 45"/>
                      <a:gd name="T49" fmla="*/ 30 h 73"/>
                      <a:gd name="T50" fmla="*/ 9 w 45"/>
                      <a:gd name="T51" fmla="*/ 25 h 73"/>
                      <a:gd name="T52" fmla="*/ 8 w 45"/>
                      <a:gd name="T53" fmla="*/ 19 h 73"/>
                      <a:gd name="T54" fmla="*/ 8 w 45"/>
                      <a:gd name="T55" fmla="*/ 14 h 73"/>
                      <a:gd name="T56" fmla="*/ 12 w 45"/>
                      <a:gd name="T57" fmla="*/ 11 h 73"/>
                      <a:gd name="T58" fmla="*/ 19 w 45"/>
                      <a:gd name="T59" fmla="*/ 6 h 73"/>
                      <a:gd name="T60" fmla="*/ 28 w 45"/>
                      <a:gd name="T61" fmla="*/ 3 h 73"/>
                      <a:gd name="T62" fmla="*/ 36 w 45"/>
                      <a:gd name="T63" fmla="*/ 1 h 73"/>
                      <a:gd name="T64" fmla="*/ 36 w 45"/>
                      <a:gd name="T65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5" h="73">
                        <a:moveTo>
                          <a:pt x="36" y="0"/>
                        </a:moveTo>
                        <a:lnTo>
                          <a:pt x="28" y="2"/>
                        </a:lnTo>
                        <a:lnTo>
                          <a:pt x="19" y="5"/>
                        </a:lnTo>
                        <a:lnTo>
                          <a:pt x="11" y="8"/>
                        </a:lnTo>
                        <a:lnTo>
                          <a:pt x="7" y="12"/>
                        </a:lnTo>
                        <a:lnTo>
                          <a:pt x="3" y="15"/>
                        </a:lnTo>
                        <a:lnTo>
                          <a:pt x="0" y="20"/>
                        </a:lnTo>
                        <a:lnTo>
                          <a:pt x="0" y="32"/>
                        </a:lnTo>
                        <a:lnTo>
                          <a:pt x="0" y="42"/>
                        </a:lnTo>
                        <a:lnTo>
                          <a:pt x="1" y="47"/>
                        </a:lnTo>
                        <a:lnTo>
                          <a:pt x="3" y="50"/>
                        </a:lnTo>
                        <a:lnTo>
                          <a:pt x="6" y="54"/>
                        </a:lnTo>
                        <a:lnTo>
                          <a:pt x="11" y="58"/>
                        </a:lnTo>
                        <a:lnTo>
                          <a:pt x="15" y="61"/>
                        </a:lnTo>
                        <a:lnTo>
                          <a:pt x="22" y="65"/>
                        </a:lnTo>
                        <a:lnTo>
                          <a:pt x="30" y="68"/>
                        </a:lnTo>
                        <a:lnTo>
                          <a:pt x="38" y="71"/>
                        </a:lnTo>
                        <a:lnTo>
                          <a:pt x="43" y="72"/>
                        </a:lnTo>
                        <a:lnTo>
                          <a:pt x="44" y="46"/>
                        </a:lnTo>
                        <a:lnTo>
                          <a:pt x="36" y="44"/>
                        </a:lnTo>
                        <a:lnTo>
                          <a:pt x="28" y="41"/>
                        </a:lnTo>
                        <a:lnTo>
                          <a:pt x="24" y="39"/>
                        </a:lnTo>
                        <a:lnTo>
                          <a:pt x="19" y="37"/>
                        </a:lnTo>
                        <a:lnTo>
                          <a:pt x="15" y="33"/>
                        </a:lnTo>
                        <a:lnTo>
                          <a:pt x="11" y="30"/>
                        </a:lnTo>
                        <a:lnTo>
                          <a:pt x="9" y="25"/>
                        </a:lnTo>
                        <a:lnTo>
                          <a:pt x="8" y="19"/>
                        </a:lnTo>
                        <a:lnTo>
                          <a:pt x="8" y="14"/>
                        </a:lnTo>
                        <a:lnTo>
                          <a:pt x="12" y="11"/>
                        </a:lnTo>
                        <a:lnTo>
                          <a:pt x="19" y="6"/>
                        </a:lnTo>
                        <a:lnTo>
                          <a:pt x="28" y="3"/>
                        </a:lnTo>
                        <a:lnTo>
                          <a:pt x="36" y="1"/>
                        </a:lnTo>
                        <a:lnTo>
                          <a:pt x="36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6647" name="Group 536"/>
                <p:cNvGrpSpPr>
                  <a:grpSpLocks/>
                </p:cNvGrpSpPr>
                <p:nvPr/>
              </p:nvGrpSpPr>
              <p:grpSpPr bwMode="auto">
                <a:xfrm>
                  <a:off x="3375" y="3594"/>
                  <a:ext cx="44" cy="72"/>
                  <a:chOff x="3375" y="3594"/>
                  <a:chExt cx="44" cy="72"/>
                </a:xfrm>
              </p:grpSpPr>
              <p:sp>
                <p:nvSpPr>
                  <p:cNvPr id="146969" name="Freeform 537"/>
                  <p:cNvSpPr>
                    <a:spLocks/>
                  </p:cNvSpPr>
                  <p:nvPr/>
                </p:nvSpPr>
                <p:spPr bwMode="auto">
                  <a:xfrm>
                    <a:off x="3382" y="3594"/>
                    <a:ext cx="27" cy="29"/>
                  </a:xfrm>
                  <a:custGeom>
                    <a:avLst/>
                    <a:gdLst>
                      <a:gd name="T0" fmla="*/ 26 w 27"/>
                      <a:gd name="T1" fmla="*/ 0 h 29"/>
                      <a:gd name="T2" fmla="*/ 26 w 27"/>
                      <a:gd name="T3" fmla="*/ 16 h 29"/>
                      <a:gd name="T4" fmla="*/ 21 w 27"/>
                      <a:gd name="T5" fmla="*/ 18 h 29"/>
                      <a:gd name="T6" fmla="*/ 16 w 27"/>
                      <a:gd name="T7" fmla="*/ 19 h 29"/>
                      <a:gd name="T8" fmla="*/ 13 w 27"/>
                      <a:gd name="T9" fmla="*/ 21 h 29"/>
                      <a:gd name="T10" fmla="*/ 10 w 27"/>
                      <a:gd name="T11" fmla="*/ 23 h 29"/>
                      <a:gd name="T12" fmla="*/ 7 w 27"/>
                      <a:gd name="T13" fmla="*/ 28 h 29"/>
                      <a:gd name="T14" fmla="*/ 2 w 27"/>
                      <a:gd name="T15" fmla="*/ 23 h 29"/>
                      <a:gd name="T16" fmla="*/ 2 w 27"/>
                      <a:gd name="T17" fmla="*/ 19 h 29"/>
                      <a:gd name="T18" fmla="*/ 1 w 27"/>
                      <a:gd name="T19" fmla="*/ 17 h 29"/>
                      <a:gd name="T20" fmla="*/ 0 w 27"/>
                      <a:gd name="T21" fmla="*/ 13 h 29"/>
                      <a:gd name="T22" fmla="*/ 3 w 27"/>
                      <a:gd name="T23" fmla="*/ 9 h 29"/>
                      <a:gd name="T24" fmla="*/ 6 w 27"/>
                      <a:gd name="T25" fmla="*/ 7 h 29"/>
                      <a:gd name="T26" fmla="*/ 13 w 27"/>
                      <a:gd name="T27" fmla="*/ 4 h 29"/>
                      <a:gd name="T28" fmla="*/ 18 w 27"/>
                      <a:gd name="T29" fmla="*/ 2 h 29"/>
                      <a:gd name="T30" fmla="*/ 26 w 27"/>
                      <a:gd name="T31" fmla="*/ 0 h 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27" h="29">
                        <a:moveTo>
                          <a:pt x="26" y="0"/>
                        </a:moveTo>
                        <a:lnTo>
                          <a:pt x="26" y="16"/>
                        </a:lnTo>
                        <a:lnTo>
                          <a:pt x="21" y="18"/>
                        </a:lnTo>
                        <a:lnTo>
                          <a:pt x="16" y="19"/>
                        </a:lnTo>
                        <a:lnTo>
                          <a:pt x="13" y="21"/>
                        </a:lnTo>
                        <a:lnTo>
                          <a:pt x="10" y="23"/>
                        </a:lnTo>
                        <a:lnTo>
                          <a:pt x="7" y="28"/>
                        </a:lnTo>
                        <a:lnTo>
                          <a:pt x="2" y="23"/>
                        </a:lnTo>
                        <a:lnTo>
                          <a:pt x="2" y="19"/>
                        </a:lnTo>
                        <a:lnTo>
                          <a:pt x="1" y="17"/>
                        </a:lnTo>
                        <a:lnTo>
                          <a:pt x="0" y="13"/>
                        </a:lnTo>
                        <a:lnTo>
                          <a:pt x="3" y="9"/>
                        </a:lnTo>
                        <a:lnTo>
                          <a:pt x="6" y="7"/>
                        </a:lnTo>
                        <a:lnTo>
                          <a:pt x="13" y="4"/>
                        </a:lnTo>
                        <a:lnTo>
                          <a:pt x="18" y="2"/>
                        </a:lnTo>
                        <a:lnTo>
                          <a:pt x="26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6970" name="Freeform 538"/>
                  <p:cNvSpPr>
                    <a:spLocks/>
                  </p:cNvSpPr>
                  <p:nvPr/>
                </p:nvSpPr>
                <p:spPr bwMode="auto">
                  <a:xfrm>
                    <a:off x="3375" y="3594"/>
                    <a:ext cx="43" cy="71"/>
                  </a:xfrm>
                  <a:custGeom>
                    <a:avLst/>
                    <a:gdLst>
                      <a:gd name="T0" fmla="*/ 35 w 44"/>
                      <a:gd name="T1" fmla="*/ 0 h 72"/>
                      <a:gd name="T2" fmla="*/ 27 w 44"/>
                      <a:gd name="T3" fmla="*/ 2 h 72"/>
                      <a:gd name="T4" fmla="*/ 19 w 44"/>
                      <a:gd name="T5" fmla="*/ 4 h 72"/>
                      <a:gd name="T6" fmla="*/ 11 w 44"/>
                      <a:gd name="T7" fmla="*/ 8 h 72"/>
                      <a:gd name="T8" fmla="*/ 6 w 44"/>
                      <a:gd name="T9" fmla="*/ 11 h 72"/>
                      <a:gd name="T10" fmla="*/ 2 w 44"/>
                      <a:gd name="T11" fmla="*/ 15 h 72"/>
                      <a:gd name="T12" fmla="*/ 0 w 44"/>
                      <a:gd name="T13" fmla="*/ 19 h 72"/>
                      <a:gd name="T14" fmla="*/ 0 w 44"/>
                      <a:gd name="T15" fmla="*/ 31 h 72"/>
                      <a:gd name="T16" fmla="*/ 0 w 44"/>
                      <a:gd name="T17" fmla="*/ 42 h 72"/>
                      <a:gd name="T18" fmla="*/ 1 w 44"/>
                      <a:gd name="T19" fmla="*/ 46 h 72"/>
                      <a:gd name="T20" fmla="*/ 2 w 44"/>
                      <a:gd name="T21" fmla="*/ 49 h 72"/>
                      <a:gd name="T22" fmla="*/ 6 w 44"/>
                      <a:gd name="T23" fmla="*/ 53 h 72"/>
                      <a:gd name="T24" fmla="*/ 10 w 44"/>
                      <a:gd name="T25" fmla="*/ 58 h 72"/>
                      <a:gd name="T26" fmla="*/ 14 w 44"/>
                      <a:gd name="T27" fmla="*/ 60 h 72"/>
                      <a:gd name="T28" fmla="*/ 21 w 44"/>
                      <a:gd name="T29" fmla="*/ 64 h 72"/>
                      <a:gd name="T30" fmla="*/ 30 w 44"/>
                      <a:gd name="T31" fmla="*/ 67 h 72"/>
                      <a:gd name="T32" fmla="*/ 37 w 44"/>
                      <a:gd name="T33" fmla="*/ 70 h 72"/>
                      <a:gd name="T34" fmla="*/ 43 w 44"/>
                      <a:gd name="T35" fmla="*/ 71 h 72"/>
                      <a:gd name="T36" fmla="*/ 43 w 44"/>
                      <a:gd name="T37" fmla="*/ 46 h 72"/>
                      <a:gd name="T38" fmla="*/ 35 w 44"/>
                      <a:gd name="T39" fmla="*/ 43 h 72"/>
                      <a:gd name="T40" fmla="*/ 28 w 44"/>
                      <a:gd name="T41" fmla="*/ 41 h 72"/>
                      <a:gd name="T42" fmla="*/ 23 w 44"/>
                      <a:gd name="T43" fmla="*/ 39 h 72"/>
                      <a:gd name="T44" fmla="*/ 19 w 44"/>
                      <a:gd name="T45" fmla="*/ 36 h 72"/>
                      <a:gd name="T46" fmla="*/ 14 w 44"/>
                      <a:gd name="T47" fmla="*/ 33 h 72"/>
                      <a:gd name="T48" fmla="*/ 11 w 44"/>
                      <a:gd name="T49" fmla="*/ 29 h 72"/>
                      <a:gd name="T50" fmla="*/ 8 w 44"/>
                      <a:gd name="T51" fmla="*/ 24 h 72"/>
                      <a:gd name="T52" fmla="*/ 7 w 44"/>
                      <a:gd name="T53" fmla="*/ 19 h 72"/>
                      <a:gd name="T54" fmla="*/ 8 w 44"/>
                      <a:gd name="T55" fmla="*/ 14 h 72"/>
                      <a:gd name="T56" fmla="*/ 11 w 44"/>
                      <a:gd name="T57" fmla="*/ 11 h 72"/>
                      <a:gd name="T58" fmla="*/ 19 w 44"/>
                      <a:gd name="T59" fmla="*/ 5 h 72"/>
                      <a:gd name="T60" fmla="*/ 28 w 44"/>
                      <a:gd name="T61" fmla="*/ 3 h 72"/>
                      <a:gd name="T62" fmla="*/ 35 w 44"/>
                      <a:gd name="T63" fmla="*/ 1 h 72"/>
                      <a:gd name="T64" fmla="*/ 35 w 44"/>
                      <a:gd name="T65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44" h="72">
                        <a:moveTo>
                          <a:pt x="35" y="0"/>
                        </a:moveTo>
                        <a:lnTo>
                          <a:pt x="27" y="2"/>
                        </a:lnTo>
                        <a:lnTo>
                          <a:pt x="19" y="4"/>
                        </a:lnTo>
                        <a:lnTo>
                          <a:pt x="11" y="8"/>
                        </a:lnTo>
                        <a:lnTo>
                          <a:pt x="6" y="11"/>
                        </a:lnTo>
                        <a:lnTo>
                          <a:pt x="2" y="15"/>
                        </a:lnTo>
                        <a:lnTo>
                          <a:pt x="0" y="19"/>
                        </a:lnTo>
                        <a:lnTo>
                          <a:pt x="0" y="31"/>
                        </a:lnTo>
                        <a:lnTo>
                          <a:pt x="0" y="42"/>
                        </a:lnTo>
                        <a:lnTo>
                          <a:pt x="1" y="46"/>
                        </a:lnTo>
                        <a:lnTo>
                          <a:pt x="2" y="49"/>
                        </a:lnTo>
                        <a:lnTo>
                          <a:pt x="6" y="53"/>
                        </a:lnTo>
                        <a:lnTo>
                          <a:pt x="10" y="58"/>
                        </a:lnTo>
                        <a:lnTo>
                          <a:pt x="14" y="60"/>
                        </a:lnTo>
                        <a:lnTo>
                          <a:pt x="21" y="64"/>
                        </a:lnTo>
                        <a:lnTo>
                          <a:pt x="30" y="67"/>
                        </a:lnTo>
                        <a:lnTo>
                          <a:pt x="37" y="70"/>
                        </a:lnTo>
                        <a:lnTo>
                          <a:pt x="43" y="71"/>
                        </a:lnTo>
                        <a:lnTo>
                          <a:pt x="43" y="46"/>
                        </a:lnTo>
                        <a:lnTo>
                          <a:pt x="35" y="43"/>
                        </a:lnTo>
                        <a:lnTo>
                          <a:pt x="28" y="41"/>
                        </a:lnTo>
                        <a:lnTo>
                          <a:pt x="23" y="39"/>
                        </a:lnTo>
                        <a:lnTo>
                          <a:pt x="19" y="36"/>
                        </a:lnTo>
                        <a:lnTo>
                          <a:pt x="14" y="33"/>
                        </a:lnTo>
                        <a:lnTo>
                          <a:pt x="11" y="29"/>
                        </a:lnTo>
                        <a:lnTo>
                          <a:pt x="8" y="24"/>
                        </a:lnTo>
                        <a:lnTo>
                          <a:pt x="7" y="19"/>
                        </a:lnTo>
                        <a:lnTo>
                          <a:pt x="8" y="14"/>
                        </a:lnTo>
                        <a:lnTo>
                          <a:pt x="11" y="11"/>
                        </a:lnTo>
                        <a:lnTo>
                          <a:pt x="19" y="5"/>
                        </a:lnTo>
                        <a:lnTo>
                          <a:pt x="28" y="3"/>
                        </a:lnTo>
                        <a:lnTo>
                          <a:pt x="35" y="1"/>
                        </a:lnTo>
                        <a:lnTo>
                          <a:pt x="35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</p:grpSp>
      </p:grpSp>
      <p:sp>
        <p:nvSpPr>
          <p:cNvPr id="146971" name="Rectangle 539"/>
          <p:cNvSpPr>
            <a:spLocks noChangeArrowheads="1"/>
          </p:cNvSpPr>
          <p:nvPr/>
        </p:nvSpPr>
        <p:spPr bwMode="auto">
          <a:xfrm>
            <a:off x="3651250" y="3148013"/>
            <a:ext cx="1317625" cy="608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AT&amp;T</a:t>
            </a:r>
          </a:p>
        </p:txBody>
      </p:sp>
      <p:sp>
        <p:nvSpPr>
          <p:cNvPr id="146972" name="Rectangle 540"/>
          <p:cNvSpPr>
            <a:spLocks noChangeArrowheads="1"/>
          </p:cNvSpPr>
          <p:nvPr/>
        </p:nvSpPr>
        <p:spPr bwMode="auto">
          <a:xfrm>
            <a:off x="1144588" y="3168650"/>
            <a:ext cx="968375" cy="608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MCI</a:t>
            </a:r>
          </a:p>
        </p:txBody>
      </p:sp>
      <p:sp>
        <p:nvSpPr>
          <p:cNvPr id="146973" name="Rectangle 541"/>
          <p:cNvSpPr>
            <a:spLocks noChangeArrowheads="1"/>
          </p:cNvSpPr>
          <p:nvPr/>
        </p:nvSpPr>
        <p:spPr bwMode="auto">
          <a:xfrm>
            <a:off x="6532563" y="3148013"/>
            <a:ext cx="1409700" cy="6080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730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47738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420813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95475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26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098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670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724275" defTabSz="947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3300" b="1"/>
              <a:t>Sprint</a:t>
            </a:r>
          </a:p>
        </p:txBody>
      </p:sp>
      <p:sp>
        <p:nvSpPr>
          <p:cNvPr id="146974" name="Line 542"/>
          <p:cNvSpPr>
            <a:spLocks noChangeShapeType="1"/>
          </p:cNvSpPr>
          <p:nvPr/>
        </p:nvSpPr>
        <p:spPr bwMode="auto">
          <a:xfrm>
            <a:off x="1935163" y="4073525"/>
            <a:ext cx="1085850" cy="414338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6975" name="Line 543"/>
          <p:cNvSpPr>
            <a:spLocks noChangeShapeType="1"/>
          </p:cNvSpPr>
          <p:nvPr/>
        </p:nvSpPr>
        <p:spPr bwMode="auto">
          <a:xfrm>
            <a:off x="4343400" y="3954463"/>
            <a:ext cx="0" cy="434975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6976" name="Line 544"/>
          <p:cNvSpPr>
            <a:spLocks noChangeShapeType="1"/>
          </p:cNvSpPr>
          <p:nvPr/>
        </p:nvSpPr>
        <p:spPr bwMode="auto">
          <a:xfrm flipH="1">
            <a:off x="5448300" y="3994150"/>
            <a:ext cx="1795463" cy="454025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6977" name="Rectangle 545"/>
          <p:cNvSpPr>
            <a:spLocks noChangeArrowheads="1"/>
          </p:cNvSpPr>
          <p:nvPr/>
        </p:nvSpPr>
        <p:spPr bwMode="auto">
          <a:xfrm>
            <a:off x="4465638" y="3919538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$0.20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6978" name="Rectangle 546"/>
          <p:cNvSpPr>
            <a:spLocks noChangeArrowheads="1"/>
          </p:cNvSpPr>
          <p:nvPr/>
        </p:nvSpPr>
        <p:spPr bwMode="auto">
          <a:xfrm>
            <a:off x="1684338" y="4256088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$0.18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6979" name="Rectangle 547"/>
          <p:cNvSpPr>
            <a:spLocks noChangeArrowheads="1"/>
          </p:cNvSpPr>
          <p:nvPr/>
        </p:nvSpPr>
        <p:spPr bwMode="auto">
          <a:xfrm>
            <a:off x="6361113" y="4176713"/>
            <a:ext cx="9017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755" tIns="46055" rIns="93755" bIns="46055">
            <a:spAutoFit/>
          </a:bodyPr>
          <a:lstStyle>
            <a:lvl1pPr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477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$0.23</a:t>
            </a:r>
            <a:endParaRPr lang="he-IL" altLang="x-none" sz="25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A795D35-0C5C-CE43-8E01-EF241102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31005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11620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 anchor="ctr"/>
          <a:lstStyle/>
          <a:p>
            <a:pPr defTabSz="785813" eaLnBrk="1" hangingPunct="1">
              <a:defRPr/>
            </a:pPr>
            <a:r>
              <a:rPr lang="en-US" altLang="x-none"/>
              <a:t>Attributes of the Vickrey Mechanism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3640138" cy="30083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40" tIns="41121" rIns="82240" bIns="41121"/>
          <a:lstStyle/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 dirty="0"/>
              <a:t>Distributed</a:t>
            </a:r>
          </a:p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 dirty="0"/>
              <a:t>Symmetric</a:t>
            </a:r>
          </a:p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 dirty="0"/>
              <a:t>Stable</a:t>
            </a:r>
          </a:p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 dirty="0"/>
              <a:t>Simple</a:t>
            </a:r>
          </a:p>
          <a:p>
            <a:pPr defTabSz="785813" eaLnBrk="1" hangingPunct="1">
              <a:buFont typeface="Wingdings" charset="2"/>
              <a:buChar char="ü"/>
              <a:defRPr/>
            </a:pPr>
            <a:r>
              <a:rPr lang="en-US" altLang="x-none" i="1" dirty="0"/>
              <a:t>Efficient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795838" y="5224463"/>
            <a:ext cx="1276350" cy="847725"/>
            <a:chOff x="2916" y="3469"/>
            <a:chExt cx="776" cy="516"/>
          </a:xfrm>
        </p:grpSpPr>
        <p:grpSp>
          <p:nvGrpSpPr>
            <p:cNvPr id="27670" name="Group 5"/>
            <p:cNvGrpSpPr>
              <a:grpSpLocks/>
            </p:cNvGrpSpPr>
            <p:nvPr/>
          </p:nvGrpSpPr>
          <p:grpSpPr bwMode="auto">
            <a:xfrm>
              <a:off x="3633" y="3891"/>
              <a:ext cx="56" cy="94"/>
              <a:chOff x="3633" y="3891"/>
              <a:chExt cx="56" cy="94"/>
            </a:xfrm>
          </p:grpSpPr>
          <p:grpSp>
            <p:nvGrpSpPr>
              <p:cNvPr id="27914" name="Group 6"/>
              <p:cNvGrpSpPr>
                <a:grpSpLocks/>
              </p:cNvGrpSpPr>
              <p:nvPr/>
            </p:nvGrpSpPr>
            <p:grpSpPr bwMode="auto">
              <a:xfrm>
                <a:off x="3633" y="3959"/>
                <a:ext cx="45" cy="26"/>
                <a:chOff x="3633" y="3959"/>
                <a:chExt cx="45" cy="26"/>
              </a:xfrm>
            </p:grpSpPr>
            <p:sp>
              <p:nvSpPr>
                <p:cNvPr id="147463" name="Freeform 7"/>
                <p:cNvSpPr>
                  <a:spLocks/>
                </p:cNvSpPr>
                <p:nvPr/>
              </p:nvSpPr>
              <p:spPr bwMode="auto">
                <a:xfrm>
                  <a:off x="3650" y="3968"/>
                  <a:ext cx="28" cy="16"/>
                </a:xfrm>
                <a:custGeom>
                  <a:avLst/>
                  <a:gdLst>
                    <a:gd name="T0" fmla="*/ 5 w 28"/>
                    <a:gd name="T1" fmla="*/ 2 h 16"/>
                    <a:gd name="T2" fmla="*/ 4 w 28"/>
                    <a:gd name="T3" fmla="*/ 2 h 16"/>
                    <a:gd name="T4" fmla="*/ 3 w 28"/>
                    <a:gd name="T5" fmla="*/ 2 h 16"/>
                    <a:gd name="T6" fmla="*/ 1 w 28"/>
                    <a:gd name="T7" fmla="*/ 4 h 16"/>
                    <a:gd name="T8" fmla="*/ 0 w 28"/>
                    <a:gd name="T9" fmla="*/ 6 h 16"/>
                    <a:gd name="T10" fmla="*/ 0 w 28"/>
                    <a:gd name="T11" fmla="*/ 8 h 16"/>
                    <a:gd name="T12" fmla="*/ 0 w 28"/>
                    <a:gd name="T13" fmla="*/ 9 h 16"/>
                    <a:gd name="T14" fmla="*/ 1 w 28"/>
                    <a:gd name="T15" fmla="*/ 11 h 16"/>
                    <a:gd name="T16" fmla="*/ 7 w 28"/>
                    <a:gd name="T17" fmla="*/ 14 h 16"/>
                    <a:gd name="T18" fmla="*/ 9 w 28"/>
                    <a:gd name="T19" fmla="*/ 15 h 16"/>
                    <a:gd name="T20" fmla="*/ 12 w 28"/>
                    <a:gd name="T21" fmla="*/ 15 h 16"/>
                    <a:gd name="T22" fmla="*/ 14 w 28"/>
                    <a:gd name="T23" fmla="*/ 15 h 16"/>
                    <a:gd name="T24" fmla="*/ 17 w 28"/>
                    <a:gd name="T25" fmla="*/ 15 h 16"/>
                    <a:gd name="T26" fmla="*/ 20 w 28"/>
                    <a:gd name="T27" fmla="*/ 14 h 16"/>
                    <a:gd name="T28" fmla="*/ 23 w 28"/>
                    <a:gd name="T29" fmla="*/ 13 h 16"/>
                    <a:gd name="T30" fmla="*/ 24 w 28"/>
                    <a:gd name="T31" fmla="*/ 12 h 16"/>
                    <a:gd name="T32" fmla="*/ 25 w 28"/>
                    <a:gd name="T33" fmla="*/ 11 h 16"/>
                    <a:gd name="T34" fmla="*/ 26 w 28"/>
                    <a:gd name="T35" fmla="*/ 9 h 16"/>
                    <a:gd name="T36" fmla="*/ 27 w 28"/>
                    <a:gd name="T37" fmla="*/ 8 h 16"/>
                    <a:gd name="T38" fmla="*/ 27 w 28"/>
                    <a:gd name="T39" fmla="*/ 4 h 16"/>
                    <a:gd name="T40" fmla="*/ 26 w 28"/>
                    <a:gd name="T41" fmla="*/ 0 h 16"/>
                    <a:gd name="T42" fmla="*/ 20 w 28"/>
                    <a:gd name="T43" fmla="*/ 1 h 16"/>
                    <a:gd name="T44" fmla="*/ 20 w 28"/>
                    <a:gd name="T45" fmla="*/ 5 h 16"/>
                    <a:gd name="T46" fmla="*/ 20 w 28"/>
                    <a:gd name="T47" fmla="*/ 8 h 16"/>
                    <a:gd name="T48" fmla="*/ 18 w 28"/>
                    <a:gd name="T49" fmla="*/ 9 h 16"/>
                    <a:gd name="T50" fmla="*/ 16 w 28"/>
                    <a:gd name="T51" fmla="*/ 10 h 16"/>
                    <a:gd name="T52" fmla="*/ 14 w 28"/>
                    <a:gd name="T53" fmla="*/ 10 h 16"/>
                    <a:gd name="T54" fmla="*/ 11 w 28"/>
                    <a:gd name="T55" fmla="*/ 10 h 16"/>
                    <a:gd name="T56" fmla="*/ 10 w 28"/>
                    <a:gd name="T57" fmla="*/ 8 h 16"/>
                    <a:gd name="T58" fmla="*/ 9 w 28"/>
                    <a:gd name="T59" fmla="*/ 3 h 16"/>
                    <a:gd name="T60" fmla="*/ 5 w 28"/>
                    <a:gd name="T61" fmla="*/ 2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8" h="16">
                      <a:moveTo>
                        <a:pt x="5" y="2"/>
                      </a:moveTo>
                      <a:lnTo>
                        <a:pt x="4" y="2"/>
                      </a:lnTo>
                      <a:lnTo>
                        <a:pt x="3" y="2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1" y="11"/>
                      </a:lnTo>
                      <a:lnTo>
                        <a:pt x="7" y="14"/>
                      </a:lnTo>
                      <a:lnTo>
                        <a:pt x="9" y="15"/>
                      </a:lnTo>
                      <a:lnTo>
                        <a:pt x="12" y="15"/>
                      </a:lnTo>
                      <a:lnTo>
                        <a:pt x="14" y="15"/>
                      </a:lnTo>
                      <a:lnTo>
                        <a:pt x="17" y="15"/>
                      </a:lnTo>
                      <a:lnTo>
                        <a:pt x="20" y="14"/>
                      </a:lnTo>
                      <a:lnTo>
                        <a:pt x="23" y="13"/>
                      </a:lnTo>
                      <a:lnTo>
                        <a:pt x="24" y="12"/>
                      </a:lnTo>
                      <a:lnTo>
                        <a:pt x="25" y="11"/>
                      </a:lnTo>
                      <a:lnTo>
                        <a:pt x="26" y="9"/>
                      </a:lnTo>
                      <a:lnTo>
                        <a:pt x="27" y="8"/>
                      </a:lnTo>
                      <a:lnTo>
                        <a:pt x="27" y="4"/>
                      </a:lnTo>
                      <a:lnTo>
                        <a:pt x="26" y="0"/>
                      </a:lnTo>
                      <a:lnTo>
                        <a:pt x="20" y="1"/>
                      </a:lnTo>
                      <a:lnTo>
                        <a:pt x="20" y="5"/>
                      </a:lnTo>
                      <a:lnTo>
                        <a:pt x="20" y="8"/>
                      </a:lnTo>
                      <a:lnTo>
                        <a:pt x="18" y="9"/>
                      </a:lnTo>
                      <a:lnTo>
                        <a:pt x="16" y="10"/>
                      </a:lnTo>
                      <a:lnTo>
                        <a:pt x="14" y="10"/>
                      </a:lnTo>
                      <a:lnTo>
                        <a:pt x="11" y="10"/>
                      </a:lnTo>
                      <a:lnTo>
                        <a:pt x="10" y="8"/>
                      </a:lnTo>
                      <a:lnTo>
                        <a:pt x="9" y="3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464" name="Freeform 8"/>
                <p:cNvSpPr>
                  <a:spLocks/>
                </p:cNvSpPr>
                <p:nvPr/>
              </p:nvSpPr>
              <p:spPr bwMode="auto">
                <a:xfrm>
                  <a:off x="3633" y="3959"/>
                  <a:ext cx="30" cy="26"/>
                </a:xfrm>
                <a:custGeom>
                  <a:avLst/>
                  <a:gdLst>
                    <a:gd name="T0" fmla="*/ 15 w 30"/>
                    <a:gd name="T1" fmla="*/ 0 h 26"/>
                    <a:gd name="T2" fmla="*/ 6 w 30"/>
                    <a:gd name="T3" fmla="*/ 2 h 26"/>
                    <a:gd name="T4" fmla="*/ 2 w 30"/>
                    <a:gd name="T5" fmla="*/ 5 h 26"/>
                    <a:gd name="T6" fmla="*/ 0 w 30"/>
                    <a:gd name="T7" fmla="*/ 7 h 26"/>
                    <a:gd name="T8" fmla="*/ 0 w 30"/>
                    <a:gd name="T9" fmla="*/ 11 h 26"/>
                    <a:gd name="T10" fmla="*/ 0 w 30"/>
                    <a:gd name="T11" fmla="*/ 15 h 26"/>
                    <a:gd name="T12" fmla="*/ 1 w 30"/>
                    <a:gd name="T13" fmla="*/ 18 h 26"/>
                    <a:gd name="T14" fmla="*/ 2 w 30"/>
                    <a:gd name="T15" fmla="*/ 20 h 26"/>
                    <a:gd name="T16" fmla="*/ 4 w 30"/>
                    <a:gd name="T17" fmla="*/ 22 h 26"/>
                    <a:gd name="T18" fmla="*/ 8 w 30"/>
                    <a:gd name="T19" fmla="*/ 24 h 26"/>
                    <a:gd name="T20" fmla="*/ 12 w 30"/>
                    <a:gd name="T21" fmla="*/ 25 h 26"/>
                    <a:gd name="T22" fmla="*/ 16 w 30"/>
                    <a:gd name="T23" fmla="*/ 25 h 26"/>
                    <a:gd name="T24" fmla="*/ 22 w 30"/>
                    <a:gd name="T25" fmla="*/ 24 h 26"/>
                    <a:gd name="T26" fmla="*/ 25 w 30"/>
                    <a:gd name="T27" fmla="*/ 21 h 26"/>
                    <a:gd name="T28" fmla="*/ 29 w 30"/>
                    <a:gd name="T29" fmla="*/ 18 h 26"/>
                    <a:gd name="T30" fmla="*/ 23 w 30"/>
                    <a:gd name="T31" fmla="*/ 15 h 26"/>
                    <a:gd name="T32" fmla="*/ 21 w 30"/>
                    <a:gd name="T33" fmla="*/ 18 h 26"/>
                    <a:gd name="T34" fmla="*/ 17 w 30"/>
                    <a:gd name="T35" fmla="*/ 19 h 26"/>
                    <a:gd name="T36" fmla="*/ 12 w 30"/>
                    <a:gd name="T37" fmla="*/ 20 h 26"/>
                    <a:gd name="T38" fmla="*/ 8 w 30"/>
                    <a:gd name="T39" fmla="*/ 18 h 26"/>
                    <a:gd name="T40" fmla="*/ 7 w 30"/>
                    <a:gd name="T41" fmla="*/ 18 h 26"/>
                    <a:gd name="T42" fmla="*/ 7 w 30"/>
                    <a:gd name="T43" fmla="*/ 16 h 26"/>
                    <a:gd name="T44" fmla="*/ 7 w 30"/>
                    <a:gd name="T45" fmla="*/ 14 h 26"/>
                    <a:gd name="T46" fmla="*/ 9 w 30"/>
                    <a:gd name="T47" fmla="*/ 13 h 26"/>
                    <a:gd name="T48" fmla="*/ 11 w 30"/>
                    <a:gd name="T49" fmla="*/ 11 h 26"/>
                    <a:gd name="T50" fmla="*/ 15 w 30"/>
                    <a:gd name="T51" fmla="*/ 11 h 26"/>
                    <a:gd name="T52" fmla="*/ 15 w 30"/>
                    <a:gd name="T53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" h="26">
                      <a:moveTo>
                        <a:pt x="15" y="0"/>
                      </a:moveTo>
                      <a:lnTo>
                        <a:pt x="6" y="2"/>
                      </a:lnTo>
                      <a:lnTo>
                        <a:pt x="2" y="5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0" y="15"/>
                      </a:lnTo>
                      <a:lnTo>
                        <a:pt x="1" y="18"/>
                      </a:lnTo>
                      <a:lnTo>
                        <a:pt x="2" y="20"/>
                      </a:lnTo>
                      <a:lnTo>
                        <a:pt x="4" y="22"/>
                      </a:lnTo>
                      <a:lnTo>
                        <a:pt x="8" y="24"/>
                      </a:lnTo>
                      <a:lnTo>
                        <a:pt x="12" y="25"/>
                      </a:lnTo>
                      <a:lnTo>
                        <a:pt x="16" y="25"/>
                      </a:lnTo>
                      <a:lnTo>
                        <a:pt x="22" y="24"/>
                      </a:lnTo>
                      <a:lnTo>
                        <a:pt x="25" y="21"/>
                      </a:lnTo>
                      <a:lnTo>
                        <a:pt x="29" y="18"/>
                      </a:lnTo>
                      <a:lnTo>
                        <a:pt x="23" y="15"/>
                      </a:lnTo>
                      <a:lnTo>
                        <a:pt x="21" y="18"/>
                      </a:lnTo>
                      <a:lnTo>
                        <a:pt x="17" y="19"/>
                      </a:lnTo>
                      <a:lnTo>
                        <a:pt x="12" y="20"/>
                      </a:lnTo>
                      <a:lnTo>
                        <a:pt x="8" y="18"/>
                      </a:lnTo>
                      <a:lnTo>
                        <a:pt x="7" y="18"/>
                      </a:lnTo>
                      <a:lnTo>
                        <a:pt x="7" y="16"/>
                      </a:lnTo>
                      <a:lnTo>
                        <a:pt x="7" y="14"/>
                      </a:lnTo>
                      <a:lnTo>
                        <a:pt x="9" y="13"/>
                      </a:lnTo>
                      <a:lnTo>
                        <a:pt x="11" y="11"/>
                      </a:lnTo>
                      <a:lnTo>
                        <a:pt x="15" y="11"/>
                      </a:lnTo>
                      <a:lnTo>
                        <a:pt x="15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465" name="Freeform 9"/>
                <p:cNvSpPr>
                  <a:spLocks/>
                </p:cNvSpPr>
                <p:nvPr/>
              </p:nvSpPr>
              <p:spPr bwMode="auto">
                <a:xfrm>
                  <a:off x="3635" y="3970"/>
                  <a:ext cx="29" cy="15"/>
                </a:xfrm>
                <a:custGeom>
                  <a:avLst/>
                  <a:gdLst>
                    <a:gd name="T0" fmla="*/ 0 w 29"/>
                    <a:gd name="T1" fmla="*/ 9 h 15"/>
                    <a:gd name="T2" fmla="*/ 5 w 29"/>
                    <a:gd name="T3" fmla="*/ 9 h 15"/>
                    <a:gd name="T4" fmla="*/ 12 w 29"/>
                    <a:gd name="T5" fmla="*/ 9 h 15"/>
                    <a:gd name="T6" fmla="*/ 17 w 29"/>
                    <a:gd name="T7" fmla="*/ 8 h 15"/>
                    <a:gd name="T8" fmla="*/ 20 w 29"/>
                    <a:gd name="T9" fmla="*/ 7 h 15"/>
                    <a:gd name="T10" fmla="*/ 21 w 29"/>
                    <a:gd name="T11" fmla="*/ 5 h 15"/>
                    <a:gd name="T12" fmla="*/ 21 w 29"/>
                    <a:gd name="T13" fmla="*/ 3 h 15"/>
                    <a:gd name="T14" fmla="*/ 19 w 29"/>
                    <a:gd name="T15" fmla="*/ 0 h 15"/>
                    <a:gd name="T16" fmla="*/ 17 w 29"/>
                    <a:gd name="T17" fmla="*/ 0 h 15"/>
                    <a:gd name="T18" fmla="*/ 25 w 29"/>
                    <a:gd name="T19" fmla="*/ 2 h 15"/>
                    <a:gd name="T20" fmla="*/ 27 w 29"/>
                    <a:gd name="T21" fmla="*/ 4 h 15"/>
                    <a:gd name="T22" fmla="*/ 28 w 29"/>
                    <a:gd name="T23" fmla="*/ 7 h 15"/>
                    <a:gd name="T24" fmla="*/ 28 w 29"/>
                    <a:gd name="T25" fmla="*/ 9 h 15"/>
                    <a:gd name="T26" fmla="*/ 26 w 29"/>
                    <a:gd name="T27" fmla="*/ 12 h 15"/>
                    <a:gd name="T28" fmla="*/ 23 w 29"/>
                    <a:gd name="T29" fmla="*/ 13 h 15"/>
                    <a:gd name="T30" fmla="*/ 18 w 29"/>
                    <a:gd name="T31" fmla="*/ 14 h 15"/>
                    <a:gd name="T32" fmla="*/ 13 w 29"/>
                    <a:gd name="T33" fmla="*/ 14 h 15"/>
                    <a:gd name="T34" fmla="*/ 8 w 29"/>
                    <a:gd name="T35" fmla="*/ 14 h 15"/>
                    <a:gd name="T36" fmla="*/ 3 w 29"/>
                    <a:gd name="T37" fmla="*/ 12 h 15"/>
                    <a:gd name="T38" fmla="*/ 0 w 29"/>
                    <a:gd name="T39" fmla="*/ 9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9" h="15">
                      <a:moveTo>
                        <a:pt x="0" y="9"/>
                      </a:moveTo>
                      <a:lnTo>
                        <a:pt x="5" y="9"/>
                      </a:lnTo>
                      <a:lnTo>
                        <a:pt x="12" y="9"/>
                      </a:lnTo>
                      <a:lnTo>
                        <a:pt x="17" y="8"/>
                      </a:lnTo>
                      <a:lnTo>
                        <a:pt x="20" y="7"/>
                      </a:lnTo>
                      <a:lnTo>
                        <a:pt x="21" y="5"/>
                      </a:lnTo>
                      <a:lnTo>
                        <a:pt x="21" y="3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25" y="2"/>
                      </a:lnTo>
                      <a:lnTo>
                        <a:pt x="27" y="4"/>
                      </a:lnTo>
                      <a:lnTo>
                        <a:pt x="28" y="7"/>
                      </a:lnTo>
                      <a:lnTo>
                        <a:pt x="28" y="9"/>
                      </a:lnTo>
                      <a:lnTo>
                        <a:pt x="26" y="12"/>
                      </a:lnTo>
                      <a:lnTo>
                        <a:pt x="23" y="13"/>
                      </a:lnTo>
                      <a:lnTo>
                        <a:pt x="18" y="14"/>
                      </a:lnTo>
                      <a:lnTo>
                        <a:pt x="13" y="14"/>
                      </a:lnTo>
                      <a:lnTo>
                        <a:pt x="8" y="14"/>
                      </a:lnTo>
                      <a:lnTo>
                        <a:pt x="3" y="12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7915" name="Group 10"/>
              <p:cNvGrpSpPr>
                <a:grpSpLocks/>
              </p:cNvGrpSpPr>
              <p:nvPr/>
            </p:nvGrpSpPr>
            <p:grpSpPr bwMode="auto">
              <a:xfrm>
                <a:off x="3667" y="3891"/>
                <a:ext cx="17" cy="28"/>
                <a:chOff x="3667" y="3891"/>
                <a:chExt cx="17" cy="28"/>
              </a:xfrm>
            </p:grpSpPr>
            <p:sp>
              <p:nvSpPr>
                <p:cNvPr id="147467" name="Freeform 11"/>
                <p:cNvSpPr>
                  <a:spLocks/>
                </p:cNvSpPr>
                <p:nvPr/>
              </p:nvSpPr>
              <p:spPr bwMode="auto">
                <a:xfrm>
                  <a:off x="3670" y="3909"/>
                  <a:ext cx="11" cy="10"/>
                </a:xfrm>
                <a:custGeom>
                  <a:avLst/>
                  <a:gdLst>
                    <a:gd name="T0" fmla="*/ 9 w 10"/>
                    <a:gd name="T1" fmla="*/ 9 h 10"/>
                    <a:gd name="T2" fmla="*/ 9 w 10"/>
                    <a:gd name="T3" fmla="*/ 4 h 10"/>
                    <a:gd name="T4" fmla="*/ 7 w 10"/>
                    <a:gd name="T5" fmla="*/ 3 h 10"/>
                    <a:gd name="T6" fmla="*/ 6 w 10"/>
                    <a:gd name="T7" fmla="*/ 3 h 10"/>
                    <a:gd name="T8" fmla="*/ 5 w 10"/>
                    <a:gd name="T9" fmla="*/ 2 h 10"/>
                    <a:gd name="T10" fmla="*/ 3 w 10"/>
                    <a:gd name="T11" fmla="*/ 1 h 10"/>
                    <a:gd name="T12" fmla="*/ 2 w 10"/>
                    <a:gd name="T13" fmla="*/ 0 h 10"/>
                    <a:gd name="T14" fmla="*/ 1 w 10"/>
                    <a:gd name="T15" fmla="*/ 2 h 10"/>
                    <a:gd name="T16" fmla="*/ 0 w 10"/>
                    <a:gd name="T17" fmla="*/ 3 h 10"/>
                    <a:gd name="T18" fmla="*/ 0 w 10"/>
                    <a:gd name="T19" fmla="*/ 4 h 10"/>
                    <a:gd name="T20" fmla="*/ 0 w 10"/>
                    <a:gd name="T21" fmla="*/ 5 h 10"/>
                    <a:gd name="T22" fmla="*/ 1 w 10"/>
                    <a:gd name="T23" fmla="*/ 6 h 10"/>
                    <a:gd name="T24" fmla="*/ 2 w 10"/>
                    <a:gd name="T25" fmla="*/ 7 h 10"/>
                    <a:gd name="T26" fmla="*/ 5 w 10"/>
                    <a:gd name="T27" fmla="*/ 8 h 10"/>
                    <a:gd name="T28" fmla="*/ 6 w 10"/>
                    <a:gd name="T29" fmla="*/ 8 h 10"/>
                    <a:gd name="T30" fmla="*/ 9 w 10"/>
                    <a:gd name="T31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0">
                      <a:moveTo>
                        <a:pt x="9" y="9"/>
                      </a:move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2"/>
                      </a:lnTo>
                      <a:lnTo>
                        <a:pt x="3" y="1"/>
                      </a:lnTo>
                      <a:lnTo>
                        <a:pt x="2" y="0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9" y="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468" name="Freeform 12"/>
                <p:cNvSpPr>
                  <a:spLocks/>
                </p:cNvSpPr>
                <p:nvPr/>
              </p:nvSpPr>
              <p:spPr bwMode="auto">
                <a:xfrm>
                  <a:off x="3667" y="3891"/>
                  <a:ext cx="17" cy="28"/>
                </a:xfrm>
                <a:custGeom>
                  <a:avLst/>
                  <a:gdLst>
                    <a:gd name="T0" fmla="*/ 13 w 17"/>
                    <a:gd name="T1" fmla="*/ 27 h 28"/>
                    <a:gd name="T2" fmla="*/ 10 w 17"/>
                    <a:gd name="T3" fmla="*/ 26 h 28"/>
                    <a:gd name="T4" fmla="*/ 7 w 17"/>
                    <a:gd name="T5" fmla="*/ 25 h 28"/>
                    <a:gd name="T6" fmla="*/ 4 w 17"/>
                    <a:gd name="T7" fmla="*/ 24 h 28"/>
                    <a:gd name="T8" fmla="*/ 2 w 17"/>
                    <a:gd name="T9" fmla="*/ 23 h 28"/>
                    <a:gd name="T10" fmla="*/ 1 w 17"/>
                    <a:gd name="T11" fmla="*/ 21 h 28"/>
                    <a:gd name="T12" fmla="*/ 0 w 17"/>
                    <a:gd name="T13" fmla="*/ 20 h 28"/>
                    <a:gd name="T14" fmla="*/ 0 w 17"/>
                    <a:gd name="T15" fmla="*/ 15 h 28"/>
                    <a:gd name="T16" fmla="*/ 0 w 17"/>
                    <a:gd name="T17" fmla="*/ 11 h 28"/>
                    <a:gd name="T18" fmla="*/ 0 w 17"/>
                    <a:gd name="T19" fmla="*/ 9 h 28"/>
                    <a:gd name="T20" fmla="*/ 1 w 17"/>
                    <a:gd name="T21" fmla="*/ 8 h 28"/>
                    <a:gd name="T22" fmla="*/ 2 w 17"/>
                    <a:gd name="T23" fmla="*/ 7 h 28"/>
                    <a:gd name="T24" fmla="*/ 4 w 17"/>
                    <a:gd name="T25" fmla="*/ 5 h 28"/>
                    <a:gd name="T26" fmla="*/ 6 w 17"/>
                    <a:gd name="T27" fmla="*/ 4 h 28"/>
                    <a:gd name="T28" fmla="*/ 8 w 17"/>
                    <a:gd name="T29" fmla="*/ 3 h 28"/>
                    <a:gd name="T30" fmla="*/ 11 w 17"/>
                    <a:gd name="T31" fmla="*/ 1 h 28"/>
                    <a:gd name="T32" fmla="*/ 14 w 17"/>
                    <a:gd name="T33" fmla="*/ 0 h 28"/>
                    <a:gd name="T34" fmla="*/ 16 w 17"/>
                    <a:gd name="T35" fmla="*/ 0 h 28"/>
                    <a:gd name="T36" fmla="*/ 16 w 17"/>
                    <a:gd name="T37" fmla="*/ 10 h 28"/>
                    <a:gd name="T38" fmla="*/ 13 w 17"/>
                    <a:gd name="T39" fmla="*/ 11 h 28"/>
                    <a:gd name="T40" fmla="*/ 10 w 17"/>
                    <a:gd name="T41" fmla="*/ 12 h 28"/>
                    <a:gd name="T42" fmla="*/ 8 w 17"/>
                    <a:gd name="T43" fmla="*/ 12 h 28"/>
                    <a:gd name="T44" fmla="*/ 7 w 17"/>
                    <a:gd name="T45" fmla="*/ 13 h 28"/>
                    <a:gd name="T46" fmla="*/ 5 w 17"/>
                    <a:gd name="T47" fmla="*/ 15 h 28"/>
                    <a:gd name="T48" fmla="*/ 4 w 17"/>
                    <a:gd name="T49" fmla="*/ 16 h 28"/>
                    <a:gd name="T50" fmla="*/ 3 w 17"/>
                    <a:gd name="T51" fmla="*/ 18 h 28"/>
                    <a:gd name="T52" fmla="*/ 3 w 17"/>
                    <a:gd name="T53" fmla="*/ 20 h 28"/>
                    <a:gd name="T54" fmla="*/ 3 w 17"/>
                    <a:gd name="T55" fmla="*/ 22 h 28"/>
                    <a:gd name="T56" fmla="*/ 4 w 17"/>
                    <a:gd name="T57" fmla="*/ 23 h 28"/>
                    <a:gd name="T58" fmla="*/ 7 w 17"/>
                    <a:gd name="T59" fmla="*/ 25 h 28"/>
                    <a:gd name="T60" fmla="*/ 10 w 17"/>
                    <a:gd name="T61" fmla="*/ 26 h 28"/>
                    <a:gd name="T62" fmla="*/ 13 w 17"/>
                    <a:gd name="T63" fmla="*/ 27 h 28"/>
                    <a:gd name="T64" fmla="*/ 13 w 17"/>
                    <a:gd name="T65" fmla="*/ 27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" h="28">
                      <a:moveTo>
                        <a:pt x="13" y="27"/>
                      </a:moveTo>
                      <a:lnTo>
                        <a:pt x="10" y="26"/>
                      </a:lnTo>
                      <a:lnTo>
                        <a:pt x="7" y="25"/>
                      </a:lnTo>
                      <a:lnTo>
                        <a:pt x="4" y="24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20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0" y="9"/>
                      </a:lnTo>
                      <a:lnTo>
                        <a:pt x="1" y="8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6" y="4"/>
                      </a:lnTo>
                      <a:lnTo>
                        <a:pt x="8" y="3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10"/>
                      </a:lnTo>
                      <a:lnTo>
                        <a:pt x="13" y="11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7" y="13"/>
                      </a:lnTo>
                      <a:lnTo>
                        <a:pt x="5" y="15"/>
                      </a:lnTo>
                      <a:lnTo>
                        <a:pt x="4" y="16"/>
                      </a:lnTo>
                      <a:lnTo>
                        <a:pt x="3" y="18"/>
                      </a:lnTo>
                      <a:lnTo>
                        <a:pt x="3" y="20"/>
                      </a:lnTo>
                      <a:lnTo>
                        <a:pt x="3" y="22"/>
                      </a:lnTo>
                      <a:lnTo>
                        <a:pt x="4" y="23"/>
                      </a:lnTo>
                      <a:lnTo>
                        <a:pt x="7" y="25"/>
                      </a:lnTo>
                      <a:lnTo>
                        <a:pt x="10" y="26"/>
                      </a:lnTo>
                      <a:lnTo>
                        <a:pt x="13" y="27"/>
                      </a:lnTo>
                      <a:lnTo>
                        <a:pt x="13" y="27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7916" name="Group 13"/>
              <p:cNvGrpSpPr>
                <a:grpSpLocks/>
              </p:cNvGrpSpPr>
              <p:nvPr/>
            </p:nvGrpSpPr>
            <p:grpSpPr bwMode="auto">
              <a:xfrm>
                <a:off x="3665" y="3911"/>
                <a:ext cx="17" cy="27"/>
                <a:chOff x="3665" y="3911"/>
                <a:chExt cx="17" cy="27"/>
              </a:xfrm>
            </p:grpSpPr>
            <p:sp>
              <p:nvSpPr>
                <p:cNvPr id="147470" name="Freeform 14"/>
                <p:cNvSpPr>
                  <a:spLocks/>
                </p:cNvSpPr>
                <p:nvPr/>
              </p:nvSpPr>
              <p:spPr bwMode="auto">
                <a:xfrm>
                  <a:off x="3668" y="3928"/>
                  <a:ext cx="11" cy="11"/>
                </a:xfrm>
                <a:custGeom>
                  <a:avLst/>
                  <a:gdLst>
                    <a:gd name="T0" fmla="*/ 9 w 10"/>
                    <a:gd name="T1" fmla="*/ 10 h 11"/>
                    <a:gd name="T2" fmla="*/ 9 w 10"/>
                    <a:gd name="T3" fmla="*/ 4 h 11"/>
                    <a:gd name="T4" fmla="*/ 7 w 10"/>
                    <a:gd name="T5" fmla="*/ 3 h 11"/>
                    <a:gd name="T6" fmla="*/ 6 w 10"/>
                    <a:gd name="T7" fmla="*/ 3 h 11"/>
                    <a:gd name="T8" fmla="*/ 4 w 10"/>
                    <a:gd name="T9" fmla="*/ 2 h 11"/>
                    <a:gd name="T10" fmla="*/ 4 w 10"/>
                    <a:gd name="T11" fmla="*/ 1 h 11"/>
                    <a:gd name="T12" fmla="*/ 2 w 10"/>
                    <a:gd name="T13" fmla="*/ 0 h 11"/>
                    <a:gd name="T14" fmla="*/ 0 w 10"/>
                    <a:gd name="T15" fmla="*/ 2 h 11"/>
                    <a:gd name="T16" fmla="*/ 0 w 10"/>
                    <a:gd name="T17" fmla="*/ 3 h 11"/>
                    <a:gd name="T18" fmla="*/ 0 w 10"/>
                    <a:gd name="T19" fmla="*/ 4 h 11"/>
                    <a:gd name="T20" fmla="*/ 0 w 10"/>
                    <a:gd name="T21" fmla="*/ 5 h 11"/>
                    <a:gd name="T22" fmla="*/ 1 w 10"/>
                    <a:gd name="T23" fmla="*/ 7 h 11"/>
                    <a:gd name="T24" fmla="*/ 2 w 10"/>
                    <a:gd name="T25" fmla="*/ 7 h 11"/>
                    <a:gd name="T26" fmla="*/ 4 w 10"/>
                    <a:gd name="T27" fmla="*/ 9 h 11"/>
                    <a:gd name="T28" fmla="*/ 6 w 10"/>
                    <a:gd name="T29" fmla="*/ 9 h 11"/>
                    <a:gd name="T30" fmla="*/ 9 w 10"/>
                    <a:gd name="T31" fmla="*/ 1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1">
                      <a:moveTo>
                        <a:pt x="9" y="10"/>
                      </a:move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4" y="2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2" y="7"/>
                      </a:lnTo>
                      <a:lnTo>
                        <a:pt x="4" y="9"/>
                      </a:lnTo>
                      <a:lnTo>
                        <a:pt x="6" y="9"/>
                      </a:lnTo>
                      <a:lnTo>
                        <a:pt x="9" y="1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471" name="Freeform 15"/>
                <p:cNvSpPr>
                  <a:spLocks/>
                </p:cNvSpPr>
                <p:nvPr/>
              </p:nvSpPr>
              <p:spPr bwMode="auto">
                <a:xfrm>
                  <a:off x="3665" y="3912"/>
                  <a:ext cx="17" cy="27"/>
                </a:xfrm>
                <a:custGeom>
                  <a:avLst/>
                  <a:gdLst>
                    <a:gd name="T0" fmla="*/ 13 w 17"/>
                    <a:gd name="T1" fmla="*/ 26 h 27"/>
                    <a:gd name="T2" fmla="*/ 10 w 17"/>
                    <a:gd name="T3" fmla="*/ 26 h 27"/>
                    <a:gd name="T4" fmla="*/ 7 w 17"/>
                    <a:gd name="T5" fmla="*/ 25 h 27"/>
                    <a:gd name="T6" fmla="*/ 4 w 17"/>
                    <a:gd name="T7" fmla="*/ 23 h 27"/>
                    <a:gd name="T8" fmla="*/ 2 w 17"/>
                    <a:gd name="T9" fmla="*/ 22 h 27"/>
                    <a:gd name="T10" fmla="*/ 1 w 17"/>
                    <a:gd name="T11" fmla="*/ 20 h 27"/>
                    <a:gd name="T12" fmla="*/ 0 w 17"/>
                    <a:gd name="T13" fmla="*/ 19 h 27"/>
                    <a:gd name="T14" fmla="*/ 0 w 17"/>
                    <a:gd name="T15" fmla="*/ 15 h 27"/>
                    <a:gd name="T16" fmla="*/ 0 w 17"/>
                    <a:gd name="T17" fmla="*/ 10 h 27"/>
                    <a:gd name="T18" fmla="*/ 0 w 17"/>
                    <a:gd name="T19" fmla="*/ 9 h 27"/>
                    <a:gd name="T20" fmla="*/ 1 w 17"/>
                    <a:gd name="T21" fmla="*/ 8 h 27"/>
                    <a:gd name="T22" fmla="*/ 2 w 17"/>
                    <a:gd name="T23" fmla="*/ 6 h 27"/>
                    <a:gd name="T24" fmla="*/ 4 w 17"/>
                    <a:gd name="T25" fmla="*/ 5 h 27"/>
                    <a:gd name="T26" fmla="*/ 5 w 17"/>
                    <a:gd name="T27" fmla="*/ 3 h 27"/>
                    <a:gd name="T28" fmla="*/ 8 w 17"/>
                    <a:gd name="T29" fmla="*/ 2 h 27"/>
                    <a:gd name="T30" fmla="*/ 11 w 17"/>
                    <a:gd name="T31" fmla="*/ 1 h 27"/>
                    <a:gd name="T32" fmla="*/ 14 w 17"/>
                    <a:gd name="T33" fmla="*/ 0 h 27"/>
                    <a:gd name="T34" fmla="*/ 16 w 17"/>
                    <a:gd name="T35" fmla="*/ 0 h 27"/>
                    <a:gd name="T36" fmla="*/ 16 w 17"/>
                    <a:gd name="T37" fmla="*/ 9 h 27"/>
                    <a:gd name="T38" fmla="*/ 13 w 17"/>
                    <a:gd name="T39" fmla="*/ 10 h 27"/>
                    <a:gd name="T40" fmla="*/ 10 w 17"/>
                    <a:gd name="T41" fmla="*/ 11 h 27"/>
                    <a:gd name="T42" fmla="*/ 9 w 17"/>
                    <a:gd name="T43" fmla="*/ 12 h 27"/>
                    <a:gd name="T44" fmla="*/ 7 w 17"/>
                    <a:gd name="T45" fmla="*/ 13 h 27"/>
                    <a:gd name="T46" fmla="*/ 5 w 17"/>
                    <a:gd name="T47" fmla="*/ 14 h 27"/>
                    <a:gd name="T48" fmla="*/ 4 w 17"/>
                    <a:gd name="T49" fmla="*/ 16 h 27"/>
                    <a:gd name="T50" fmla="*/ 3 w 17"/>
                    <a:gd name="T51" fmla="*/ 17 h 27"/>
                    <a:gd name="T52" fmla="*/ 2 w 17"/>
                    <a:gd name="T53" fmla="*/ 19 h 27"/>
                    <a:gd name="T54" fmla="*/ 3 w 17"/>
                    <a:gd name="T55" fmla="*/ 21 h 27"/>
                    <a:gd name="T56" fmla="*/ 4 w 17"/>
                    <a:gd name="T57" fmla="*/ 22 h 27"/>
                    <a:gd name="T58" fmla="*/ 7 w 17"/>
                    <a:gd name="T59" fmla="*/ 24 h 27"/>
                    <a:gd name="T60" fmla="*/ 10 w 17"/>
                    <a:gd name="T61" fmla="*/ 25 h 27"/>
                    <a:gd name="T62" fmla="*/ 13 w 17"/>
                    <a:gd name="T63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7" h="27">
                      <a:moveTo>
                        <a:pt x="13" y="26"/>
                      </a:moveTo>
                      <a:lnTo>
                        <a:pt x="10" y="26"/>
                      </a:lnTo>
                      <a:lnTo>
                        <a:pt x="7" y="25"/>
                      </a:lnTo>
                      <a:lnTo>
                        <a:pt x="4" y="23"/>
                      </a:lnTo>
                      <a:lnTo>
                        <a:pt x="2" y="22"/>
                      </a:lnTo>
                      <a:lnTo>
                        <a:pt x="1" y="20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10" y="11"/>
                      </a:lnTo>
                      <a:lnTo>
                        <a:pt x="9" y="12"/>
                      </a:lnTo>
                      <a:lnTo>
                        <a:pt x="7" y="13"/>
                      </a:lnTo>
                      <a:lnTo>
                        <a:pt x="5" y="14"/>
                      </a:ln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9"/>
                      </a:lnTo>
                      <a:lnTo>
                        <a:pt x="3" y="21"/>
                      </a:lnTo>
                      <a:lnTo>
                        <a:pt x="4" y="22"/>
                      </a:lnTo>
                      <a:lnTo>
                        <a:pt x="7" y="24"/>
                      </a:lnTo>
                      <a:lnTo>
                        <a:pt x="10" y="25"/>
                      </a:lnTo>
                      <a:lnTo>
                        <a:pt x="13" y="26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7917" name="Group 16"/>
              <p:cNvGrpSpPr>
                <a:grpSpLocks/>
              </p:cNvGrpSpPr>
              <p:nvPr/>
            </p:nvGrpSpPr>
            <p:grpSpPr bwMode="auto">
              <a:xfrm>
                <a:off x="3672" y="3949"/>
                <a:ext cx="17" cy="28"/>
                <a:chOff x="3672" y="3949"/>
                <a:chExt cx="17" cy="28"/>
              </a:xfrm>
            </p:grpSpPr>
            <p:sp>
              <p:nvSpPr>
                <p:cNvPr id="147473" name="Freeform 17"/>
                <p:cNvSpPr>
                  <a:spLocks/>
                </p:cNvSpPr>
                <p:nvPr/>
              </p:nvSpPr>
              <p:spPr bwMode="auto">
                <a:xfrm>
                  <a:off x="3676" y="3950"/>
                  <a:ext cx="11" cy="10"/>
                </a:xfrm>
                <a:custGeom>
                  <a:avLst/>
                  <a:gdLst>
                    <a:gd name="T0" fmla="*/ 0 w 10"/>
                    <a:gd name="T1" fmla="*/ 0 h 10"/>
                    <a:gd name="T2" fmla="*/ 0 w 10"/>
                    <a:gd name="T3" fmla="*/ 5 h 10"/>
                    <a:gd name="T4" fmla="*/ 2 w 10"/>
                    <a:gd name="T5" fmla="*/ 6 h 10"/>
                    <a:gd name="T6" fmla="*/ 3 w 10"/>
                    <a:gd name="T7" fmla="*/ 6 h 10"/>
                    <a:gd name="T8" fmla="*/ 5 w 10"/>
                    <a:gd name="T9" fmla="*/ 7 h 10"/>
                    <a:gd name="T10" fmla="*/ 5 w 10"/>
                    <a:gd name="T11" fmla="*/ 8 h 10"/>
                    <a:gd name="T12" fmla="*/ 7 w 10"/>
                    <a:gd name="T13" fmla="*/ 9 h 10"/>
                    <a:gd name="T14" fmla="*/ 9 w 10"/>
                    <a:gd name="T15" fmla="*/ 7 h 10"/>
                    <a:gd name="T16" fmla="*/ 9 w 10"/>
                    <a:gd name="T17" fmla="*/ 6 h 10"/>
                    <a:gd name="T18" fmla="*/ 9 w 10"/>
                    <a:gd name="T19" fmla="*/ 5 h 10"/>
                    <a:gd name="T20" fmla="*/ 9 w 10"/>
                    <a:gd name="T21" fmla="*/ 4 h 10"/>
                    <a:gd name="T22" fmla="*/ 8 w 10"/>
                    <a:gd name="T23" fmla="*/ 3 h 10"/>
                    <a:gd name="T24" fmla="*/ 7 w 10"/>
                    <a:gd name="T25" fmla="*/ 2 h 10"/>
                    <a:gd name="T26" fmla="*/ 5 w 10"/>
                    <a:gd name="T27" fmla="*/ 1 h 10"/>
                    <a:gd name="T28" fmla="*/ 3 w 10"/>
                    <a:gd name="T29" fmla="*/ 1 h 10"/>
                    <a:gd name="T30" fmla="*/ 0 w 10"/>
                    <a:gd name="T31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0">
                      <a:moveTo>
                        <a:pt x="0" y="0"/>
                      </a:moveTo>
                      <a:lnTo>
                        <a:pt x="0" y="5"/>
                      </a:lnTo>
                      <a:lnTo>
                        <a:pt x="2" y="6"/>
                      </a:lnTo>
                      <a:lnTo>
                        <a:pt x="3" y="6"/>
                      </a:lnTo>
                      <a:lnTo>
                        <a:pt x="5" y="7"/>
                      </a:lnTo>
                      <a:lnTo>
                        <a:pt x="5" y="8"/>
                      </a:lnTo>
                      <a:lnTo>
                        <a:pt x="7" y="9"/>
                      </a:lnTo>
                      <a:lnTo>
                        <a:pt x="9" y="7"/>
                      </a:lnTo>
                      <a:lnTo>
                        <a:pt x="9" y="6"/>
                      </a:lnTo>
                      <a:lnTo>
                        <a:pt x="9" y="5"/>
                      </a:lnTo>
                      <a:lnTo>
                        <a:pt x="9" y="4"/>
                      </a:lnTo>
                      <a:lnTo>
                        <a:pt x="8" y="3"/>
                      </a:lnTo>
                      <a:lnTo>
                        <a:pt x="7" y="2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474" name="Freeform 18"/>
                <p:cNvSpPr>
                  <a:spLocks/>
                </p:cNvSpPr>
                <p:nvPr/>
              </p:nvSpPr>
              <p:spPr bwMode="auto">
                <a:xfrm>
                  <a:off x="3672" y="3949"/>
                  <a:ext cx="17" cy="28"/>
                </a:xfrm>
                <a:custGeom>
                  <a:avLst/>
                  <a:gdLst>
                    <a:gd name="T0" fmla="*/ 3 w 17"/>
                    <a:gd name="T1" fmla="*/ 0 h 28"/>
                    <a:gd name="T2" fmla="*/ 6 w 17"/>
                    <a:gd name="T3" fmla="*/ 1 h 28"/>
                    <a:gd name="T4" fmla="*/ 9 w 17"/>
                    <a:gd name="T5" fmla="*/ 2 h 28"/>
                    <a:gd name="T6" fmla="*/ 12 w 17"/>
                    <a:gd name="T7" fmla="*/ 3 h 28"/>
                    <a:gd name="T8" fmla="*/ 14 w 17"/>
                    <a:gd name="T9" fmla="*/ 4 h 28"/>
                    <a:gd name="T10" fmla="*/ 15 w 17"/>
                    <a:gd name="T11" fmla="*/ 6 h 28"/>
                    <a:gd name="T12" fmla="*/ 16 w 17"/>
                    <a:gd name="T13" fmla="*/ 7 h 28"/>
                    <a:gd name="T14" fmla="*/ 16 w 17"/>
                    <a:gd name="T15" fmla="*/ 12 h 28"/>
                    <a:gd name="T16" fmla="*/ 16 w 17"/>
                    <a:gd name="T17" fmla="*/ 16 h 28"/>
                    <a:gd name="T18" fmla="*/ 16 w 17"/>
                    <a:gd name="T19" fmla="*/ 18 h 28"/>
                    <a:gd name="T20" fmla="*/ 15 w 17"/>
                    <a:gd name="T21" fmla="*/ 19 h 28"/>
                    <a:gd name="T22" fmla="*/ 14 w 17"/>
                    <a:gd name="T23" fmla="*/ 20 h 28"/>
                    <a:gd name="T24" fmla="*/ 12 w 17"/>
                    <a:gd name="T25" fmla="*/ 22 h 28"/>
                    <a:gd name="T26" fmla="*/ 11 w 17"/>
                    <a:gd name="T27" fmla="*/ 23 h 28"/>
                    <a:gd name="T28" fmla="*/ 8 w 17"/>
                    <a:gd name="T29" fmla="*/ 24 h 28"/>
                    <a:gd name="T30" fmla="*/ 5 w 17"/>
                    <a:gd name="T31" fmla="*/ 26 h 28"/>
                    <a:gd name="T32" fmla="*/ 2 w 17"/>
                    <a:gd name="T33" fmla="*/ 27 h 28"/>
                    <a:gd name="T34" fmla="*/ 0 w 17"/>
                    <a:gd name="T35" fmla="*/ 27 h 28"/>
                    <a:gd name="T36" fmla="*/ 0 w 17"/>
                    <a:gd name="T37" fmla="*/ 17 h 28"/>
                    <a:gd name="T38" fmla="*/ 3 w 17"/>
                    <a:gd name="T39" fmla="*/ 16 h 28"/>
                    <a:gd name="T40" fmla="*/ 6 w 17"/>
                    <a:gd name="T41" fmla="*/ 15 h 28"/>
                    <a:gd name="T42" fmla="*/ 7 w 17"/>
                    <a:gd name="T43" fmla="*/ 15 h 28"/>
                    <a:gd name="T44" fmla="*/ 9 w 17"/>
                    <a:gd name="T45" fmla="*/ 14 h 28"/>
                    <a:gd name="T46" fmla="*/ 11 w 17"/>
                    <a:gd name="T47" fmla="*/ 12 h 28"/>
                    <a:gd name="T48" fmla="*/ 12 w 17"/>
                    <a:gd name="T49" fmla="*/ 11 h 28"/>
                    <a:gd name="T50" fmla="*/ 13 w 17"/>
                    <a:gd name="T51" fmla="*/ 9 h 28"/>
                    <a:gd name="T52" fmla="*/ 14 w 17"/>
                    <a:gd name="T53" fmla="*/ 7 h 28"/>
                    <a:gd name="T54" fmla="*/ 13 w 17"/>
                    <a:gd name="T55" fmla="*/ 5 h 28"/>
                    <a:gd name="T56" fmla="*/ 12 w 17"/>
                    <a:gd name="T57" fmla="*/ 4 h 28"/>
                    <a:gd name="T58" fmla="*/ 9 w 17"/>
                    <a:gd name="T59" fmla="*/ 2 h 28"/>
                    <a:gd name="T60" fmla="*/ 6 w 17"/>
                    <a:gd name="T61" fmla="*/ 1 h 28"/>
                    <a:gd name="T62" fmla="*/ 3 w 17"/>
                    <a:gd name="T63" fmla="*/ 0 h 28"/>
                    <a:gd name="T64" fmla="*/ 3 w 17"/>
                    <a:gd name="T65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7" h="28">
                      <a:moveTo>
                        <a:pt x="3" y="0"/>
                      </a:moveTo>
                      <a:lnTo>
                        <a:pt x="6" y="1"/>
                      </a:lnTo>
                      <a:lnTo>
                        <a:pt x="9" y="2"/>
                      </a:lnTo>
                      <a:lnTo>
                        <a:pt x="12" y="3"/>
                      </a:lnTo>
                      <a:lnTo>
                        <a:pt x="14" y="4"/>
                      </a:lnTo>
                      <a:lnTo>
                        <a:pt x="15" y="6"/>
                      </a:lnTo>
                      <a:lnTo>
                        <a:pt x="16" y="7"/>
                      </a:lnTo>
                      <a:lnTo>
                        <a:pt x="16" y="12"/>
                      </a:lnTo>
                      <a:lnTo>
                        <a:pt x="16" y="16"/>
                      </a:lnTo>
                      <a:lnTo>
                        <a:pt x="16" y="18"/>
                      </a:lnTo>
                      <a:lnTo>
                        <a:pt x="15" y="19"/>
                      </a:lnTo>
                      <a:lnTo>
                        <a:pt x="14" y="20"/>
                      </a:lnTo>
                      <a:lnTo>
                        <a:pt x="12" y="22"/>
                      </a:lnTo>
                      <a:lnTo>
                        <a:pt x="11" y="23"/>
                      </a:lnTo>
                      <a:lnTo>
                        <a:pt x="8" y="24"/>
                      </a:lnTo>
                      <a:lnTo>
                        <a:pt x="5" y="26"/>
                      </a:lnTo>
                      <a:lnTo>
                        <a:pt x="2" y="27"/>
                      </a:lnTo>
                      <a:lnTo>
                        <a:pt x="0" y="27"/>
                      </a:lnTo>
                      <a:lnTo>
                        <a:pt x="0" y="17"/>
                      </a:lnTo>
                      <a:lnTo>
                        <a:pt x="3" y="16"/>
                      </a:lnTo>
                      <a:lnTo>
                        <a:pt x="6" y="15"/>
                      </a:lnTo>
                      <a:lnTo>
                        <a:pt x="7" y="15"/>
                      </a:lnTo>
                      <a:lnTo>
                        <a:pt x="9" y="14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9"/>
                      </a:lnTo>
                      <a:lnTo>
                        <a:pt x="14" y="7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9" y="2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  <p:grpSp>
            <p:nvGrpSpPr>
              <p:cNvPr id="27918" name="Group 19"/>
              <p:cNvGrpSpPr>
                <a:grpSpLocks/>
              </p:cNvGrpSpPr>
              <p:nvPr/>
            </p:nvGrpSpPr>
            <p:grpSpPr bwMode="auto">
              <a:xfrm>
                <a:off x="3665" y="3929"/>
                <a:ext cx="17" cy="27"/>
                <a:chOff x="3665" y="3929"/>
                <a:chExt cx="17" cy="27"/>
              </a:xfrm>
            </p:grpSpPr>
            <p:sp>
              <p:nvSpPr>
                <p:cNvPr id="147476" name="Freeform 20"/>
                <p:cNvSpPr>
                  <a:spLocks/>
                </p:cNvSpPr>
                <p:nvPr/>
              </p:nvSpPr>
              <p:spPr bwMode="auto">
                <a:xfrm>
                  <a:off x="3668" y="3946"/>
                  <a:ext cx="11" cy="10"/>
                </a:xfrm>
                <a:custGeom>
                  <a:avLst/>
                  <a:gdLst>
                    <a:gd name="T0" fmla="*/ 9 w 10"/>
                    <a:gd name="T1" fmla="*/ 9 h 10"/>
                    <a:gd name="T2" fmla="*/ 9 w 10"/>
                    <a:gd name="T3" fmla="*/ 4 h 10"/>
                    <a:gd name="T4" fmla="*/ 7 w 10"/>
                    <a:gd name="T5" fmla="*/ 3 h 10"/>
                    <a:gd name="T6" fmla="*/ 6 w 10"/>
                    <a:gd name="T7" fmla="*/ 3 h 10"/>
                    <a:gd name="T8" fmla="*/ 5 w 10"/>
                    <a:gd name="T9" fmla="*/ 2 h 10"/>
                    <a:gd name="T10" fmla="*/ 3 w 10"/>
                    <a:gd name="T11" fmla="*/ 1 h 10"/>
                    <a:gd name="T12" fmla="*/ 2 w 10"/>
                    <a:gd name="T13" fmla="*/ 0 h 10"/>
                    <a:gd name="T14" fmla="*/ 1 w 10"/>
                    <a:gd name="T15" fmla="*/ 2 h 10"/>
                    <a:gd name="T16" fmla="*/ 0 w 10"/>
                    <a:gd name="T17" fmla="*/ 3 h 10"/>
                    <a:gd name="T18" fmla="*/ 0 w 10"/>
                    <a:gd name="T19" fmla="*/ 4 h 10"/>
                    <a:gd name="T20" fmla="*/ 0 w 10"/>
                    <a:gd name="T21" fmla="*/ 5 h 10"/>
                    <a:gd name="T22" fmla="*/ 1 w 10"/>
                    <a:gd name="T23" fmla="*/ 6 h 10"/>
                    <a:gd name="T24" fmla="*/ 2 w 10"/>
                    <a:gd name="T25" fmla="*/ 7 h 10"/>
                    <a:gd name="T26" fmla="*/ 5 w 10"/>
                    <a:gd name="T27" fmla="*/ 8 h 10"/>
                    <a:gd name="T28" fmla="*/ 6 w 10"/>
                    <a:gd name="T29" fmla="*/ 8 h 10"/>
                    <a:gd name="T30" fmla="*/ 9 w 10"/>
                    <a:gd name="T31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0" h="10">
                      <a:moveTo>
                        <a:pt x="9" y="9"/>
                      </a:moveTo>
                      <a:lnTo>
                        <a:pt x="9" y="4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2"/>
                      </a:lnTo>
                      <a:lnTo>
                        <a:pt x="3" y="1"/>
                      </a:lnTo>
                      <a:lnTo>
                        <a:pt x="2" y="0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8"/>
                      </a:lnTo>
                      <a:lnTo>
                        <a:pt x="6" y="8"/>
                      </a:lnTo>
                      <a:lnTo>
                        <a:pt x="9" y="9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477" name="Freeform 21"/>
                <p:cNvSpPr>
                  <a:spLocks/>
                </p:cNvSpPr>
                <p:nvPr/>
              </p:nvSpPr>
              <p:spPr bwMode="auto">
                <a:xfrm>
                  <a:off x="3665" y="3929"/>
                  <a:ext cx="17" cy="27"/>
                </a:xfrm>
                <a:custGeom>
                  <a:avLst/>
                  <a:gdLst>
                    <a:gd name="T0" fmla="*/ 13 w 17"/>
                    <a:gd name="T1" fmla="*/ 26 h 27"/>
                    <a:gd name="T2" fmla="*/ 10 w 17"/>
                    <a:gd name="T3" fmla="*/ 26 h 27"/>
                    <a:gd name="T4" fmla="*/ 7 w 17"/>
                    <a:gd name="T5" fmla="*/ 25 h 27"/>
                    <a:gd name="T6" fmla="*/ 4 w 17"/>
                    <a:gd name="T7" fmla="*/ 23 h 27"/>
                    <a:gd name="T8" fmla="*/ 2 w 17"/>
                    <a:gd name="T9" fmla="*/ 22 h 27"/>
                    <a:gd name="T10" fmla="*/ 1 w 17"/>
                    <a:gd name="T11" fmla="*/ 20 h 27"/>
                    <a:gd name="T12" fmla="*/ 0 w 17"/>
                    <a:gd name="T13" fmla="*/ 19 h 27"/>
                    <a:gd name="T14" fmla="*/ 0 w 17"/>
                    <a:gd name="T15" fmla="*/ 15 h 27"/>
                    <a:gd name="T16" fmla="*/ 0 w 17"/>
                    <a:gd name="T17" fmla="*/ 10 h 27"/>
                    <a:gd name="T18" fmla="*/ 0 w 17"/>
                    <a:gd name="T19" fmla="*/ 9 h 27"/>
                    <a:gd name="T20" fmla="*/ 1 w 17"/>
                    <a:gd name="T21" fmla="*/ 8 h 27"/>
                    <a:gd name="T22" fmla="*/ 2 w 17"/>
                    <a:gd name="T23" fmla="*/ 6 h 27"/>
                    <a:gd name="T24" fmla="*/ 4 w 17"/>
                    <a:gd name="T25" fmla="*/ 5 h 27"/>
                    <a:gd name="T26" fmla="*/ 6 w 17"/>
                    <a:gd name="T27" fmla="*/ 3 h 27"/>
                    <a:gd name="T28" fmla="*/ 8 w 17"/>
                    <a:gd name="T29" fmla="*/ 2 h 27"/>
                    <a:gd name="T30" fmla="*/ 11 w 17"/>
                    <a:gd name="T31" fmla="*/ 1 h 27"/>
                    <a:gd name="T32" fmla="*/ 14 w 17"/>
                    <a:gd name="T33" fmla="*/ 0 h 27"/>
                    <a:gd name="T34" fmla="*/ 16 w 17"/>
                    <a:gd name="T35" fmla="*/ 0 h 27"/>
                    <a:gd name="T36" fmla="*/ 16 w 17"/>
                    <a:gd name="T37" fmla="*/ 9 h 27"/>
                    <a:gd name="T38" fmla="*/ 13 w 17"/>
                    <a:gd name="T39" fmla="*/ 10 h 27"/>
                    <a:gd name="T40" fmla="*/ 10 w 17"/>
                    <a:gd name="T41" fmla="*/ 11 h 27"/>
                    <a:gd name="T42" fmla="*/ 8 w 17"/>
                    <a:gd name="T43" fmla="*/ 12 h 27"/>
                    <a:gd name="T44" fmla="*/ 7 w 17"/>
                    <a:gd name="T45" fmla="*/ 13 h 27"/>
                    <a:gd name="T46" fmla="*/ 5 w 17"/>
                    <a:gd name="T47" fmla="*/ 14 h 27"/>
                    <a:gd name="T48" fmla="*/ 4 w 17"/>
                    <a:gd name="T49" fmla="*/ 16 h 27"/>
                    <a:gd name="T50" fmla="*/ 3 w 17"/>
                    <a:gd name="T51" fmla="*/ 17 h 27"/>
                    <a:gd name="T52" fmla="*/ 3 w 17"/>
                    <a:gd name="T53" fmla="*/ 19 h 27"/>
                    <a:gd name="T54" fmla="*/ 3 w 17"/>
                    <a:gd name="T55" fmla="*/ 21 h 27"/>
                    <a:gd name="T56" fmla="*/ 4 w 17"/>
                    <a:gd name="T57" fmla="*/ 22 h 27"/>
                    <a:gd name="T58" fmla="*/ 7 w 17"/>
                    <a:gd name="T59" fmla="*/ 24 h 27"/>
                    <a:gd name="T60" fmla="*/ 10 w 17"/>
                    <a:gd name="T61" fmla="*/ 25 h 27"/>
                    <a:gd name="T62" fmla="*/ 13 w 17"/>
                    <a:gd name="T63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7" h="27">
                      <a:moveTo>
                        <a:pt x="13" y="26"/>
                      </a:moveTo>
                      <a:lnTo>
                        <a:pt x="10" y="26"/>
                      </a:lnTo>
                      <a:lnTo>
                        <a:pt x="7" y="25"/>
                      </a:lnTo>
                      <a:lnTo>
                        <a:pt x="4" y="23"/>
                      </a:lnTo>
                      <a:lnTo>
                        <a:pt x="2" y="22"/>
                      </a:lnTo>
                      <a:lnTo>
                        <a:pt x="1" y="20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6" y="3"/>
                      </a:lnTo>
                      <a:lnTo>
                        <a:pt x="8" y="2"/>
                      </a:lnTo>
                      <a:lnTo>
                        <a:pt x="11" y="1"/>
                      </a:lnTo>
                      <a:lnTo>
                        <a:pt x="14" y="0"/>
                      </a:lnTo>
                      <a:lnTo>
                        <a:pt x="16" y="0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10" y="11"/>
                      </a:lnTo>
                      <a:lnTo>
                        <a:pt x="8" y="12"/>
                      </a:lnTo>
                      <a:lnTo>
                        <a:pt x="7" y="13"/>
                      </a:lnTo>
                      <a:lnTo>
                        <a:pt x="5" y="14"/>
                      </a:ln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3" y="19"/>
                      </a:lnTo>
                      <a:lnTo>
                        <a:pt x="3" y="21"/>
                      </a:lnTo>
                      <a:lnTo>
                        <a:pt x="4" y="22"/>
                      </a:lnTo>
                      <a:lnTo>
                        <a:pt x="7" y="24"/>
                      </a:lnTo>
                      <a:lnTo>
                        <a:pt x="10" y="25"/>
                      </a:lnTo>
                      <a:lnTo>
                        <a:pt x="13" y="26"/>
                      </a:lnTo>
                    </a:path>
                  </a:pathLst>
                </a:custGeom>
                <a:solidFill>
                  <a:srgbClr val="9F9F9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7671" name="Group 22"/>
            <p:cNvGrpSpPr>
              <a:grpSpLocks/>
            </p:cNvGrpSpPr>
            <p:nvPr/>
          </p:nvGrpSpPr>
          <p:grpSpPr bwMode="auto">
            <a:xfrm>
              <a:off x="2916" y="3469"/>
              <a:ext cx="776" cy="504"/>
              <a:chOff x="2916" y="3469"/>
              <a:chExt cx="776" cy="504"/>
            </a:xfrm>
          </p:grpSpPr>
          <p:grpSp>
            <p:nvGrpSpPr>
              <p:cNvPr id="27693" name="Group 23"/>
              <p:cNvGrpSpPr>
                <a:grpSpLocks/>
              </p:cNvGrpSpPr>
              <p:nvPr/>
            </p:nvGrpSpPr>
            <p:grpSpPr bwMode="auto">
              <a:xfrm>
                <a:off x="2916" y="3469"/>
                <a:ext cx="776" cy="504"/>
                <a:chOff x="2916" y="3469"/>
                <a:chExt cx="776" cy="504"/>
              </a:xfrm>
            </p:grpSpPr>
            <p:grpSp>
              <p:nvGrpSpPr>
                <p:cNvPr id="27697" name="Group 24"/>
                <p:cNvGrpSpPr>
                  <a:grpSpLocks/>
                </p:cNvGrpSpPr>
                <p:nvPr/>
              </p:nvGrpSpPr>
              <p:grpSpPr bwMode="auto">
                <a:xfrm>
                  <a:off x="2916" y="3477"/>
                  <a:ext cx="776" cy="496"/>
                  <a:chOff x="2916" y="3477"/>
                  <a:chExt cx="776" cy="496"/>
                </a:xfrm>
              </p:grpSpPr>
              <p:grpSp>
                <p:nvGrpSpPr>
                  <p:cNvPr id="27711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2916" y="3477"/>
                    <a:ext cx="776" cy="496"/>
                    <a:chOff x="2916" y="3477"/>
                    <a:chExt cx="776" cy="496"/>
                  </a:xfrm>
                </p:grpSpPr>
                <p:grpSp>
                  <p:nvGrpSpPr>
                    <p:cNvPr id="27713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16" y="3477"/>
                      <a:ext cx="776" cy="496"/>
                      <a:chOff x="2916" y="3477"/>
                      <a:chExt cx="776" cy="496"/>
                    </a:xfrm>
                  </p:grpSpPr>
                  <p:grpSp>
                    <p:nvGrpSpPr>
                      <p:cNvPr id="27715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16" y="3477"/>
                        <a:ext cx="776" cy="496"/>
                        <a:chOff x="2916" y="3477"/>
                        <a:chExt cx="776" cy="496"/>
                      </a:xfrm>
                    </p:grpSpPr>
                    <p:sp>
                      <p:nvSpPr>
                        <p:cNvPr id="147484" name="Freeform 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16" y="3504"/>
                          <a:ext cx="758" cy="470"/>
                        </a:xfrm>
                        <a:custGeom>
                          <a:avLst/>
                          <a:gdLst>
                            <a:gd name="T0" fmla="*/ 757 w 758"/>
                            <a:gd name="T1" fmla="*/ 386 h 469"/>
                            <a:gd name="T2" fmla="*/ 743 w 758"/>
                            <a:gd name="T3" fmla="*/ 404 h 469"/>
                            <a:gd name="T4" fmla="*/ 186 w 758"/>
                            <a:gd name="T5" fmla="*/ 468 h 469"/>
                            <a:gd name="T6" fmla="*/ 0 w 758"/>
                            <a:gd name="T7" fmla="*/ 95 h 469"/>
                            <a:gd name="T8" fmla="*/ 11 w 758"/>
                            <a:gd name="T9" fmla="*/ 0 h 469"/>
                            <a:gd name="T10" fmla="*/ 194 w 758"/>
                            <a:gd name="T11" fmla="*/ 437 h 469"/>
                            <a:gd name="T12" fmla="*/ 757 w 758"/>
                            <a:gd name="T13" fmla="*/ 386 h 46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758" h="469">
                              <a:moveTo>
                                <a:pt x="757" y="386"/>
                              </a:moveTo>
                              <a:lnTo>
                                <a:pt x="743" y="404"/>
                              </a:lnTo>
                              <a:lnTo>
                                <a:pt x="186" y="468"/>
                              </a:lnTo>
                              <a:lnTo>
                                <a:pt x="0" y="95"/>
                              </a:lnTo>
                              <a:lnTo>
                                <a:pt x="11" y="0"/>
                              </a:lnTo>
                              <a:lnTo>
                                <a:pt x="194" y="437"/>
                              </a:lnTo>
                              <a:lnTo>
                                <a:pt x="757" y="386"/>
                              </a:lnTo>
                            </a:path>
                          </a:pathLst>
                        </a:custGeom>
                        <a:solidFill>
                          <a:srgbClr val="5F5F5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7485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16" y="3477"/>
                          <a:ext cx="204" cy="478"/>
                        </a:xfrm>
                        <a:custGeom>
                          <a:avLst/>
                          <a:gdLst>
                            <a:gd name="T0" fmla="*/ 10 w 204"/>
                            <a:gd name="T1" fmla="*/ 0 h 478"/>
                            <a:gd name="T2" fmla="*/ 0 w 204"/>
                            <a:gd name="T3" fmla="*/ 17 h 478"/>
                            <a:gd name="T4" fmla="*/ 194 w 204"/>
                            <a:gd name="T5" fmla="*/ 477 h 478"/>
                            <a:gd name="T6" fmla="*/ 203 w 204"/>
                            <a:gd name="T7" fmla="*/ 459 h 478"/>
                            <a:gd name="T8" fmla="*/ 10 w 204"/>
                            <a:gd name="T9" fmla="*/ 0 h 47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204" h="478">
                              <a:moveTo>
                                <a:pt x="10" y="0"/>
                              </a:moveTo>
                              <a:lnTo>
                                <a:pt x="0" y="17"/>
                              </a:lnTo>
                              <a:lnTo>
                                <a:pt x="194" y="477"/>
                              </a:lnTo>
                              <a:lnTo>
                                <a:pt x="203" y="459"/>
                              </a:lnTo>
                              <a:lnTo>
                                <a:pt x="10" y="0"/>
                              </a:lnTo>
                            </a:path>
                          </a:pathLst>
                        </a:custGeom>
                        <a:solidFill>
                          <a:srgbClr val="3F3F3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7486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6" y="3477"/>
                          <a:ext cx="766" cy="461"/>
                        </a:xfrm>
                        <a:custGeom>
                          <a:avLst/>
                          <a:gdLst>
                            <a:gd name="T0" fmla="*/ 765 w 766"/>
                            <a:gd name="T1" fmla="*/ 399 h 460"/>
                            <a:gd name="T2" fmla="*/ 194 w 766"/>
                            <a:gd name="T3" fmla="*/ 459 h 460"/>
                            <a:gd name="T4" fmla="*/ 0 w 766"/>
                            <a:gd name="T5" fmla="*/ 0 h 460"/>
                            <a:gd name="T6" fmla="*/ 410 w 766"/>
                            <a:gd name="T7" fmla="*/ 0 h 460"/>
                            <a:gd name="T8" fmla="*/ 422 w 766"/>
                            <a:gd name="T9" fmla="*/ 13 h 460"/>
                            <a:gd name="T10" fmla="*/ 550 w 766"/>
                            <a:gd name="T11" fmla="*/ 12 h 460"/>
                            <a:gd name="T12" fmla="*/ 765 w 766"/>
                            <a:gd name="T13" fmla="*/ 399 h 46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</a:cxnLst>
                          <a:rect l="0" t="0" r="r" b="b"/>
                          <a:pathLst>
                            <a:path w="766" h="460">
                              <a:moveTo>
                                <a:pt x="765" y="399"/>
                              </a:moveTo>
                              <a:lnTo>
                                <a:pt x="194" y="459"/>
                              </a:lnTo>
                              <a:lnTo>
                                <a:pt x="0" y="0"/>
                              </a:lnTo>
                              <a:lnTo>
                                <a:pt x="410" y="0"/>
                              </a:lnTo>
                              <a:lnTo>
                                <a:pt x="422" y="13"/>
                              </a:lnTo>
                              <a:lnTo>
                                <a:pt x="550" y="12"/>
                              </a:lnTo>
                              <a:lnTo>
                                <a:pt x="765" y="399"/>
                              </a:lnTo>
                            </a:path>
                          </a:pathLst>
                        </a:custGeom>
                        <a:solidFill>
                          <a:srgbClr val="C0C0C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sp>
                      <p:nvSpPr>
                        <p:cNvPr id="147487" name="Freeform 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09" y="3876"/>
                          <a:ext cx="583" cy="80"/>
                        </a:xfrm>
                        <a:custGeom>
                          <a:avLst/>
                          <a:gdLst>
                            <a:gd name="T0" fmla="*/ 582 w 583"/>
                            <a:gd name="T1" fmla="*/ 0 h 80"/>
                            <a:gd name="T2" fmla="*/ 574 w 583"/>
                            <a:gd name="T3" fmla="*/ 17 h 80"/>
                            <a:gd name="T4" fmla="*/ 0 w 583"/>
                            <a:gd name="T5" fmla="*/ 79 h 80"/>
                            <a:gd name="T6" fmla="*/ 11 w 583"/>
                            <a:gd name="T7" fmla="*/ 59 h 80"/>
                            <a:gd name="T8" fmla="*/ 582 w 583"/>
                            <a:gd name="T9" fmla="*/ 0 h 8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</a:cxnLst>
                          <a:rect l="0" t="0" r="r" b="b"/>
                          <a:pathLst>
                            <a:path w="583" h="80">
                              <a:moveTo>
                                <a:pt x="582" y="0"/>
                              </a:moveTo>
                              <a:lnTo>
                                <a:pt x="574" y="17"/>
                              </a:lnTo>
                              <a:lnTo>
                                <a:pt x="0" y="79"/>
                              </a:lnTo>
                              <a:lnTo>
                                <a:pt x="11" y="59"/>
                              </a:lnTo>
                              <a:lnTo>
                                <a:pt x="582" y="0"/>
                              </a:lnTo>
                            </a:path>
                          </a:pathLst>
                        </a:custGeom>
                        <a:solidFill>
                          <a:srgbClr val="9F9F9F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eaLnBrk="1" hangingPunct="1">
                            <a:defRPr/>
                          </a:pPr>
                          <a:endParaRPr lang="de-DE"/>
                        </a:p>
                      </p:txBody>
                    </p:sp>
                    <p:grpSp>
                      <p:nvGrpSpPr>
                        <p:cNvPr id="27903" name="Group 3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962" y="3488"/>
                          <a:ext cx="565" cy="423"/>
                          <a:chOff x="2962" y="3488"/>
                          <a:chExt cx="565" cy="423"/>
                        </a:xfrm>
                      </p:grpSpPr>
                      <p:sp>
                        <p:nvSpPr>
                          <p:cNvPr id="147489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62" y="3487"/>
                            <a:ext cx="406" cy="83"/>
                          </a:xfrm>
                          <a:custGeom>
                            <a:avLst/>
                            <a:gdLst>
                              <a:gd name="T0" fmla="*/ 372 w 407"/>
                              <a:gd name="T1" fmla="*/ 0 h 83"/>
                              <a:gd name="T2" fmla="*/ 0 w 407"/>
                              <a:gd name="T3" fmla="*/ 0 h 83"/>
                              <a:gd name="T4" fmla="*/ 38 w 407"/>
                              <a:gd name="T5" fmla="*/ 82 h 83"/>
                              <a:gd name="T6" fmla="*/ 406 w 407"/>
                              <a:gd name="T7" fmla="*/ 75 h 83"/>
                              <a:gd name="T8" fmla="*/ 372 w 407"/>
                              <a:gd name="T9" fmla="*/ 0 h 83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407" h="83">
                                <a:moveTo>
                                  <a:pt x="372" y="0"/>
                                </a:moveTo>
                                <a:lnTo>
                                  <a:pt x="0" y="0"/>
                                </a:lnTo>
                                <a:lnTo>
                                  <a:pt x="38" y="82"/>
                                </a:lnTo>
                                <a:lnTo>
                                  <a:pt x="406" y="75"/>
                                </a:lnTo>
                                <a:lnTo>
                                  <a:pt x="372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grpSp>
                        <p:nvGrpSpPr>
                          <p:cNvPr id="27908" name="Group 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25" y="3504"/>
                            <a:ext cx="288" cy="39"/>
                            <a:chOff x="3025" y="3504"/>
                            <a:chExt cx="288" cy="39"/>
                          </a:xfrm>
                        </p:grpSpPr>
                        <p:sp>
                          <p:nvSpPr>
                            <p:cNvPr id="147491" name="Freeform 3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25" y="3504"/>
                              <a:ext cx="270" cy="11"/>
                            </a:xfrm>
                            <a:custGeom>
                              <a:avLst/>
                              <a:gdLst>
                                <a:gd name="T0" fmla="*/ 270 w 271"/>
                                <a:gd name="T1" fmla="*/ 0 h 11"/>
                                <a:gd name="T2" fmla="*/ 261 w 271"/>
                                <a:gd name="T3" fmla="*/ 10 h 11"/>
                                <a:gd name="T4" fmla="*/ 5 w 271"/>
                                <a:gd name="T5" fmla="*/ 10 h 11"/>
                                <a:gd name="T6" fmla="*/ 0 w 271"/>
                                <a:gd name="T7" fmla="*/ 0 h 11"/>
                                <a:gd name="T8" fmla="*/ 270 w 271"/>
                                <a:gd name="T9" fmla="*/ 0 h 1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1" h="11">
                                  <a:moveTo>
                                    <a:pt x="270" y="0"/>
                                  </a:moveTo>
                                  <a:lnTo>
                                    <a:pt x="261" y="10"/>
                                  </a:lnTo>
                                  <a:lnTo>
                                    <a:pt x="5" y="1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270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492" name="Freeform 3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85" y="3504"/>
                              <a:ext cx="28" cy="37"/>
                            </a:xfrm>
                            <a:custGeom>
                              <a:avLst/>
                              <a:gdLst>
                                <a:gd name="T0" fmla="*/ 10 w 28"/>
                                <a:gd name="T1" fmla="*/ 0 h 37"/>
                                <a:gd name="T2" fmla="*/ 27 w 28"/>
                                <a:gd name="T3" fmla="*/ 36 h 37"/>
                                <a:gd name="T4" fmla="*/ 8 w 28"/>
                                <a:gd name="T5" fmla="*/ 27 h 37"/>
                                <a:gd name="T6" fmla="*/ 0 w 28"/>
                                <a:gd name="T7" fmla="*/ 10 h 37"/>
                                <a:gd name="T8" fmla="*/ 10 w 28"/>
                                <a:gd name="T9" fmla="*/ 0 h 37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8" h="37">
                                  <a:moveTo>
                                    <a:pt x="10" y="0"/>
                                  </a:moveTo>
                                  <a:lnTo>
                                    <a:pt x="27" y="36"/>
                                  </a:lnTo>
                                  <a:lnTo>
                                    <a:pt x="8" y="27"/>
                                  </a:lnTo>
                                  <a:lnTo>
                                    <a:pt x="0" y="10"/>
                                  </a:lnTo>
                                  <a:lnTo>
                                    <a:pt x="10" y="0"/>
                                  </a:lnTo>
                                </a:path>
                              </a:pathLst>
                            </a:custGeom>
                            <a:solidFill>
                              <a:srgbClr val="9F9F9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493" name="Freeform 3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39" y="3531"/>
                              <a:ext cx="274" cy="12"/>
                            </a:xfrm>
                            <a:custGeom>
                              <a:avLst/>
                              <a:gdLst>
                                <a:gd name="T0" fmla="*/ 273 w 274"/>
                                <a:gd name="T1" fmla="*/ 10 h 12"/>
                                <a:gd name="T2" fmla="*/ 253 w 274"/>
                                <a:gd name="T3" fmla="*/ 0 h 12"/>
                                <a:gd name="T4" fmla="*/ 0 w 274"/>
                                <a:gd name="T5" fmla="*/ 0 h 12"/>
                                <a:gd name="T6" fmla="*/ 5 w 274"/>
                                <a:gd name="T7" fmla="*/ 11 h 12"/>
                                <a:gd name="T8" fmla="*/ 273 w 274"/>
                                <a:gd name="T9" fmla="*/ 10 h 12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74" h="12">
                                  <a:moveTo>
                                    <a:pt x="273" y="10"/>
                                  </a:moveTo>
                                  <a:lnTo>
                                    <a:pt x="253" y="0"/>
                                  </a:lnTo>
                                  <a:lnTo>
                                    <a:pt x="0" y="0"/>
                                  </a:lnTo>
                                  <a:lnTo>
                                    <a:pt x="5" y="11"/>
                                  </a:lnTo>
                                  <a:lnTo>
                                    <a:pt x="273" y="1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494" name="Freeform 3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30" y="3513"/>
                              <a:ext cx="263" cy="18"/>
                            </a:xfrm>
                            <a:custGeom>
                              <a:avLst/>
                              <a:gdLst>
                                <a:gd name="T0" fmla="*/ 0 w 264"/>
                                <a:gd name="T1" fmla="*/ 0 h 18"/>
                                <a:gd name="T2" fmla="*/ 256 w 264"/>
                                <a:gd name="T3" fmla="*/ 0 h 18"/>
                                <a:gd name="T4" fmla="*/ 263 w 264"/>
                                <a:gd name="T5" fmla="*/ 17 h 18"/>
                                <a:gd name="T6" fmla="*/ 9 w 264"/>
                                <a:gd name="T7" fmla="*/ 17 h 18"/>
                                <a:gd name="T8" fmla="*/ 0 w 264"/>
                                <a:gd name="T9" fmla="*/ 0 h 1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264" h="18">
                                  <a:moveTo>
                                    <a:pt x="0" y="0"/>
                                  </a:moveTo>
                                  <a:lnTo>
                                    <a:pt x="256" y="0"/>
                                  </a:lnTo>
                                  <a:lnTo>
                                    <a:pt x="263" y="17"/>
                                  </a:lnTo>
                                  <a:lnTo>
                                    <a:pt x="9" y="17"/>
                                  </a:lnTo>
                                  <a:lnTo>
                                    <a:pt x="0" y="0"/>
                                  </a:lnTo>
                                </a:path>
                              </a:pathLst>
                            </a:custGeom>
                            <a:solidFill>
                              <a:srgbClr val="DFDFDF"/>
                            </a:solidFill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sp>
                        <p:nvSpPr>
                          <p:cNvPr id="147495" name="Freeform 3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002" y="3583"/>
                            <a:ext cx="525" cy="329"/>
                          </a:xfrm>
                          <a:custGeom>
                            <a:avLst/>
                            <a:gdLst>
                              <a:gd name="T0" fmla="*/ 372 w 525"/>
                              <a:gd name="T1" fmla="*/ 0 h 328"/>
                              <a:gd name="T2" fmla="*/ 0 w 525"/>
                              <a:gd name="T3" fmla="*/ 12 h 328"/>
                              <a:gd name="T4" fmla="*/ 139 w 525"/>
                              <a:gd name="T5" fmla="*/ 327 h 328"/>
                              <a:gd name="T6" fmla="*/ 524 w 525"/>
                              <a:gd name="T7" fmla="*/ 292 h 328"/>
                              <a:gd name="T8" fmla="*/ 372 w 525"/>
                              <a:gd name="T9" fmla="*/ 0 h 32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</a:cxnLst>
                            <a:rect l="0" t="0" r="r" b="b"/>
                            <a:pathLst>
                              <a:path w="525" h="328">
                                <a:moveTo>
                                  <a:pt x="372" y="0"/>
                                </a:moveTo>
                                <a:lnTo>
                                  <a:pt x="0" y="12"/>
                                </a:lnTo>
                                <a:lnTo>
                                  <a:pt x="139" y="327"/>
                                </a:lnTo>
                                <a:lnTo>
                                  <a:pt x="524" y="292"/>
                                </a:lnTo>
                                <a:lnTo>
                                  <a:pt x="372" y="0"/>
                                </a:lnTo>
                              </a:path>
                            </a:pathLst>
                          </a:custGeom>
                          <a:solidFill>
                            <a:srgbClr val="5F5F5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  <p:grpSp>
                      <p:nvGrpSpPr>
                        <p:cNvPr id="27904" name="Group 4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47" y="3489"/>
                          <a:ext cx="181" cy="387"/>
                          <a:chOff x="3347" y="3489"/>
                          <a:chExt cx="181" cy="387"/>
                        </a:xfrm>
                      </p:grpSpPr>
                      <p:sp>
                        <p:nvSpPr>
                          <p:cNvPr id="147497" name="Freeform 4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374" y="3568"/>
                            <a:ext cx="153" cy="308"/>
                          </a:xfrm>
                          <a:custGeom>
                            <a:avLst/>
                            <a:gdLst>
                              <a:gd name="T0" fmla="*/ 12 w 154"/>
                              <a:gd name="T1" fmla="*/ 0 h 308"/>
                              <a:gd name="T2" fmla="*/ 0 w 154"/>
                              <a:gd name="T3" fmla="*/ 15 h 308"/>
                              <a:gd name="T4" fmla="*/ 153 w 154"/>
                              <a:gd name="T5" fmla="*/ 307 h 308"/>
                              <a:gd name="T6" fmla="*/ 12 w 154"/>
                              <a:gd name="T7" fmla="*/ 0 h 308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154" h="308">
                                <a:moveTo>
                                  <a:pt x="12" y="0"/>
                                </a:moveTo>
                                <a:lnTo>
                                  <a:pt x="0" y="15"/>
                                </a:lnTo>
                                <a:lnTo>
                                  <a:pt x="153" y="307"/>
                                </a:lnTo>
                                <a:lnTo>
                                  <a:pt x="12" y="0"/>
                                </a:lnTo>
                              </a:path>
                            </a:pathLst>
                          </a:custGeom>
                          <a:solidFill>
                            <a:srgbClr val="3F3F3F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  <p:sp>
                        <p:nvSpPr>
                          <p:cNvPr id="147498" name="Freeform 4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347" y="3488"/>
                            <a:ext cx="40" cy="80"/>
                          </a:xfrm>
                          <a:custGeom>
                            <a:avLst/>
                            <a:gdLst>
                              <a:gd name="T0" fmla="*/ 0 w 40"/>
                              <a:gd name="T1" fmla="*/ 0 h 80"/>
                              <a:gd name="T2" fmla="*/ 39 w 40"/>
                              <a:gd name="T3" fmla="*/ 79 h 8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</a:cxnLst>
                            <a:rect l="0" t="0" r="r" b="b"/>
                            <a:pathLst>
                              <a:path w="40" h="80">
                                <a:moveTo>
                                  <a:pt x="0" y="0"/>
                                </a:moveTo>
                                <a:lnTo>
                                  <a:pt x="39" y="79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pPr eaLnBrk="1" hangingPunct="1">
                              <a:defRPr/>
                            </a:pPr>
                            <a:endParaRPr lang="de-DE"/>
                          </a:p>
                        </p:txBody>
                      </p:sp>
                    </p:grpSp>
                  </p:grpSp>
                  <p:grpSp>
                    <p:nvGrpSpPr>
                      <p:cNvPr id="27716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2" y="3616"/>
                        <a:ext cx="247" cy="258"/>
                        <a:chOff x="3042" y="3616"/>
                        <a:chExt cx="247" cy="258"/>
                      </a:xfrm>
                    </p:grpSpPr>
                    <p:grpSp>
                      <p:nvGrpSpPr>
                        <p:cNvPr id="27769" name="Group 4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110" y="3616"/>
                          <a:ext cx="179" cy="253"/>
                          <a:chOff x="3110" y="3616"/>
                          <a:chExt cx="179" cy="253"/>
                        </a:xfrm>
                      </p:grpSpPr>
                      <p:grpSp>
                        <p:nvGrpSpPr>
                          <p:cNvPr id="27835" name="Group 4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10" y="3616"/>
                            <a:ext cx="78" cy="35"/>
                            <a:chOff x="3110" y="3616"/>
                            <a:chExt cx="78" cy="35"/>
                          </a:xfrm>
                        </p:grpSpPr>
                        <p:grpSp>
                          <p:nvGrpSpPr>
                            <p:cNvPr id="27892" name="Group 4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10" y="3616"/>
                              <a:ext cx="78" cy="35"/>
                              <a:chOff x="3110" y="3616"/>
                              <a:chExt cx="78" cy="35"/>
                            </a:xfrm>
                          </p:grpSpPr>
                          <p:sp>
                            <p:nvSpPr>
                              <p:cNvPr id="147503" name="Freeform 4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4" y="3616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04" name="Freeform 4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2" y="3641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05" name="Freeform 4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0" y="3619"/>
                                <a:ext cx="18" cy="32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06" name="Freeform 5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61" y="3617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5"/>
                                <a:gd name="T2" fmla="*/ 13 w 14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5">
                                  <a:moveTo>
                                    <a:pt x="0" y="0"/>
                                  </a:moveTo>
                                  <a:lnTo>
                                    <a:pt x="13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07" name="Oval 5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71" y="3622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08" name="Oval 5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77" y="3631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36" name="Group 5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24" y="3647"/>
                            <a:ext cx="78" cy="35"/>
                            <a:chOff x="3124" y="3647"/>
                            <a:chExt cx="78" cy="35"/>
                          </a:xfrm>
                        </p:grpSpPr>
                        <p:grpSp>
                          <p:nvGrpSpPr>
                            <p:cNvPr id="27885" name="Group 5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24" y="3647"/>
                              <a:ext cx="78" cy="35"/>
                              <a:chOff x="3124" y="3647"/>
                              <a:chExt cx="78" cy="35"/>
                            </a:xfrm>
                          </p:grpSpPr>
                          <p:sp>
                            <p:nvSpPr>
                              <p:cNvPr id="147511" name="Freeform 5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7" y="3647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12" name="Freeform 5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5" y="3671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13" name="Freeform 5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4" y="3649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14" name="Freeform 5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76" y="3648"/>
                              <a:ext cx="14" cy="24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4"/>
                                <a:gd name="T2" fmla="*/ 12 w 13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4">
                                  <a:moveTo>
                                    <a:pt x="0" y="0"/>
                                  </a:moveTo>
                                  <a:lnTo>
                                    <a:pt x="12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15" name="Oval 5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84" y="3653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16" name="Oval 6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91" y="3661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37" name="Group 6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39" y="3678"/>
                            <a:ext cx="78" cy="36"/>
                            <a:chOff x="3139" y="3678"/>
                            <a:chExt cx="78" cy="36"/>
                          </a:xfrm>
                        </p:grpSpPr>
                        <p:grpSp>
                          <p:nvGrpSpPr>
                            <p:cNvPr id="27878" name="Group 6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39" y="3678"/>
                              <a:ext cx="78" cy="36"/>
                              <a:chOff x="3139" y="3678"/>
                              <a:chExt cx="78" cy="36"/>
                            </a:xfrm>
                          </p:grpSpPr>
                          <p:sp>
                            <p:nvSpPr>
                              <p:cNvPr id="147519" name="Freeform 6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3" y="3678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5 h 29"/>
                                  <a:gd name="T2" fmla="*/ 13 w 74"/>
                                  <a:gd name="T3" fmla="*/ 28 h 29"/>
                                  <a:gd name="T4" fmla="*/ 0 w 74"/>
                                  <a:gd name="T5" fmla="*/ 3 h 29"/>
                                  <a:gd name="T6" fmla="*/ 61 w 74"/>
                                  <a:gd name="T7" fmla="*/ 0 h 29"/>
                                  <a:gd name="T8" fmla="*/ 73 w 74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9">
                                    <a:moveTo>
                                      <a:pt x="73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20" name="Freeform 6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1" y="3703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21" name="Freeform 6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9" y="3681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22" name="Freeform 6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91" y="3679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23" name="Oval 6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0" y="3684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24" name="Oval 6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7" y="3693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38" name="Group 6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53" y="3709"/>
                            <a:ext cx="79" cy="35"/>
                            <a:chOff x="3153" y="3709"/>
                            <a:chExt cx="79" cy="35"/>
                          </a:xfrm>
                        </p:grpSpPr>
                        <p:grpSp>
                          <p:nvGrpSpPr>
                            <p:cNvPr id="27871" name="Group 70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53" y="3709"/>
                              <a:ext cx="79" cy="35"/>
                              <a:chOff x="3153" y="3709"/>
                              <a:chExt cx="79" cy="35"/>
                            </a:xfrm>
                          </p:grpSpPr>
                          <p:sp>
                            <p:nvSpPr>
                              <p:cNvPr id="147527" name="Freeform 7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6" y="3709"/>
                                <a:ext cx="75" cy="29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4 h 28"/>
                                  <a:gd name="T2" fmla="*/ 13 w 75"/>
                                  <a:gd name="T3" fmla="*/ 27 h 28"/>
                                  <a:gd name="T4" fmla="*/ 0 w 75"/>
                                  <a:gd name="T5" fmla="*/ 3 h 28"/>
                                  <a:gd name="T6" fmla="*/ 61 w 75"/>
                                  <a:gd name="T7" fmla="*/ 0 h 28"/>
                                  <a:gd name="T8" fmla="*/ 74 w 75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8">
                                    <a:moveTo>
                                      <a:pt x="74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28" name="Freeform 7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65" y="3733"/>
                                <a:ext cx="67" cy="12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29" name="Freeform 7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2" y="3712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30" name="Freeform 7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05" y="3710"/>
                              <a:ext cx="13" cy="24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4"/>
                                <a:gd name="T2" fmla="*/ 12 w 13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4">
                                  <a:moveTo>
                                    <a:pt x="0" y="0"/>
                                  </a:moveTo>
                                  <a:lnTo>
                                    <a:pt x="12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31" name="Oval 7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14" y="3714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32" name="Oval 7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0" y="372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39" name="Group 7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67" y="3740"/>
                            <a:ext cx="79" cy="35"/>
                            <a:chOff x="3167" y="3740"/>
                            <a:chExt cx="79" cy="35"/>
                          </a:xfrm>
                        </p:grpSpPr>
                        <p:grpSp>
                          <p:nvGrpSpPr>
                            <p:cNvPr id="27864" name="Group 78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67" y="3740"/>
                              <a:ext cx="79" cy="35"/>
                              <a:chOff x="3167" y="3740"/>
                              <a:chExt cx="79" cy="35"/>
                            </a:xfrm>
                          </p:grpSpPr>
                          <p:sp>
                            <p:nvSpPr>
                              <p:cNvPr id="147535" name="Freeform 7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72" y="3740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36" name="Freeform 8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79" y="3764"/>
                                <a:ext cx="67" cy="12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37" name="Freeform 8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67" y="3741"/>
                                <a:ext cx="19" cy="34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5 h 33"/>
                                  <a:gd name="T2" fmla="*/ 13 w 19"/>
                                  <a:gd name="T3" fmla="*/ 32 h 33"/>
                                  <a:gd name="T4" fmla="*/ 0 w 19"/>
                                  <a:gd name="T5" fmla="*/ 7 h 33"/>
                                  <a:gd name="T6" fmla="*/ 5 w 19"/>
                                  <a:gd name="T7" fmla="*/ 0 h 33"/>
                                  <a:gd name="T8" fmla="*/ 18 w 19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3">
                                    <a:moveTo>
                                      <a:pt x="18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38" name="Freeform 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19" y="3740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39" name="Oval 8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29" y="374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40" name="Oval 8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35" y="375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40" name="Group 8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82" y="3771"/>
                            <a:ext cx="78" cy="35"/>
                            <a:chOff x="3182" y="3771"/>
                            <a:chExt cx="78" cy="35"/>
                          </a:xfrm>
                        </p:grpSpPr>
                        <p:grpSp>
                          <p:nvGrpSpPr>
                            <p:cNvPr id="27857" name="Group 8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82" y="3771"/>
                              <a:ext cx="78" cy="35"/>
                              <a:chOff x="3182" y="3771"/>
                              <a:chExt cx="78" cy="35"/>
                            </a:xfrm>
                          </p:grpSpPr>
                          <p:sp>
                            <p:nvSpPr>
                              <p:cNvPr id="147543" name="Freeform 8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85" y="3771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44" name="Freeform 8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93" y="3797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45" name="Freeform 8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81" y="3774"/>
                                <a:ext cx="18" cy="32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46" name="Freeform 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33" y="3772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5"/>
                                <a:gd name="T2" fmla="*/ 13 w 14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5">
                                  <a:moveTo>
                                    <a:pt x="0" y="0"/>
                                  </a:moveTo>
                                  <a:lnTo>
                                    <a:pt x="13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47" name="Oval 9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42" y="377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48" name="Oval 9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48" y="378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41" name="Group 9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97" y="3802"/>
                            <a:ext cx="78" cy="35"/>
                            <a:chOff x="3197" y="3802"/>
                            <a:chExt cx="78" cy="35"/>
                          </a:xfrm>
                        </p:grpSpPr>
                        <p:grpSp>
                          <p:nvGrpSpPr>
                            <p:cNvPr id="27850" name="Group 9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97" y="3802"/>
                              <a:ext cx="78" cy="35"/>
                              <a:chOff x="3197" y="3802"/>
                              <a:chExt cx="78" cy="35"/>
                            </a:xfrm>
                          </p:grpSpPr>
                          <p:sp>
                            <p:nvSpPr>
                              <p:cNvPr id="147551" name="Freeform 9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01" y="3802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52" name="Freeform 9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08" y="3827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53" name="Freeform 9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97" y="3804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3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54" name="Freeform 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48" y="3803"/>
                              <a:ext cx="14" cy="24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4"/>
                                <a:gd name="T2" fmla="*/ 13 w 14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4">
                                  <a:moveTo>
                                    <a:pt x="0" y="0"/>
                                  </a:moveTo>
                                  <a:lnTo>
                                    <a:pt x="13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55" name="Oval 9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58" y="3808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56" name="Oval 10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63" y="381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842" name="Group 10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211" y="3833"/>
                            <a:ext cx="78" cy="36"/>
                            <a:chOff x="3211" y="3833"/>
                            <a:chExt cx="78" cy="36"/>
                          </a:xfrm>
                        </p:grpSpPr>
                        <p:grpSp>
                          <p:nvGrpSpPr>
                            <p:cNvPr id="27843" name="Group 10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211" y="3833"/>
                              <a:ext cx="78" cy="36"/>
                              <a:chOff x="3211" y="3833"/>
                              <a:chExt cx="78" cy="36"/>
                            </a:xfrm>
                          </p:grpSpPr>
                          <p:sp>
                            <p:nvSpPr>
                              <p:cNvPr id="147559" name="Freeform 10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14" y="3833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5 h 29"/>
                                  <a:gd name="T2" fmla="*/ 13 w 74"/>
                                  <a:gd name="T3" fmla="*/ 28 h 29"/>
                                  <a:gd name="T4" fmla="*/ 0 w 74"/>
                                  <a:gd name="T5" fmla="*/ 3 h 29"/>
                                  <a:gd name="T6" fmla="*/ 61 w 74"/>
                                  <a:gd name="T7" fmla="*/ 0 h 29"/>
                                  <a:gd name="T8" fmla="*/ 73 w 74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9">
                                    <a:moveTo>
                                      <a:pt x="73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60" name="Freeform 10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22" y="3858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61" name="Freeform 10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210" y="3836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62" name="Freeform 10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62" y="3834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63" name="Oval 10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71" y="384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64" name="Oval 10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78" y="3849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  <p:grpSp>
                      <p:nvGrpSpPr>
                        <p:cNvPr id="27770" name="Group 10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042" y="3621"/>
                          <a:ext cx="180" cy="253"/>
                          <a:chOff x="3042" y="3621"/>
                          <a:chExt cx="180" cy="253"/>
                        </a:xfrm>
                      </p:grpSpPr>
                      <p:grpSp>
                        <p:nvGrpSpPr>
                          <p:cNvPr id="27771" name="Group 1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42" y="3621"/>
                            <a:ext cx="79" cy="36"/>
                            <a:chOff x="3042" y="3621"/>
                            <a:chExt cx="79" cy="36"/>
                          </a:xfrm>
                        </p:grpSpPr>
                        <p:grpSp>
                          <p:nvGrpSpPr>
                            <p:cNvPr id="27828" name="Group 11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42" y="3621"/>
                              <a:ext cx="79" cy="36"/>
                              <a:chOff x="3042" y="3621"/>
                              <a:chExt cx="79" cy="36"/>
                            </a:xfrm>
                          </p:grpSpPr>
                          <p:sp>
                            <p:nvSpPr>
                              <p:cNvPr id="147568" name="Freeform 11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46" y="3621"/>
                                <a:ext cx="75" cy="29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5 h 29"/>
                                  <a:gd name="T2" fmla="*/ 13 w 75"/>
                                  <a:gd name="T3" fmla="*/ 28 h 29"/>
                                  <a:gd name="T4" fmla="*/ 0 w 75"/>
                                  <a:gd name="T5" fmla="*/ 3 h 29"/>
                                  <a:gd name="T6" fmla="*/ 61 w 75"/>
                                  <a:gd name="T7" fmla="*/ 0 h 29"/>
                                  <a:gd name="T8" fmla="*/ 74 w 75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9">
                                    <a:moveTo>
                                      <a:pt x="74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69" name="Freeform 11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55" y="3646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70" name="Freeform 11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42" y="3624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3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71" name="Freeform 1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095" y="3622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72" name="Oval 11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04" y="3627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73" name="Oval 11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10" y="3636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2" name="Group 11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56" y="3652"/>
                            <a:ext cx="79" cy="35"/>
                            <a:chOff x="3056" y="3652"/>
                            <a:chExt cx="79" cy="35"/>
                          </a:xfrm>
                        </p:grpSpPr>
                        <p:grpSp>
                          <p:nvGrpSpPr>
                            <p:cNvPr id="27821" name="Group 11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56" y="3652"/>
                              <a:ext cx="79" cy="35"/>
                              <a:chOff x="3056" y="3652"/>
                              <a:chExt cx="79" cy="35"/>
                            </a:xfrm>
                          </p:grpSpPr>
                          <p:sp>
                            <p:nvSpPr>
                              <p:cNvPr id="147576" name="Freeform 12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61" y="3652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77" name="Freeform 12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68" y="3677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78" name="Freeform 12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56" y="3655"/>
                                <a:ext cx="19" cy="32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4 h 32"/>
                                  <a:gd name="T2" fmla="*/ 13 w 19"/>
                                  <a:gd name="T3" fmla="*/ 31 h 32"/>
                                  <a:gd name="T4" fmla="*/ 0 w 19"/>
                                  <a:gd name="T5" fmla="*/ 7 h 32"/>
                                  <a:gd name="T6" fmla="*/ 5 w 19"/>
                                  <a:gd name="T7" fmla="*/ 0 h 32"/>
                                  <a:gd name="T8" fmla="*/ 18 w 19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2">
                                    <a:moveTo>
                                      <a:pt x="18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79" name="Freeform 1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08" y="3653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80" name="Oval 12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18" y="365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81" name="Oval 12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24" y="3667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3" name="Group 12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71" y="3684"/>
                            <a:ext cx="79" cy="35"/>
                            <a:chOff x="3071" y="3684"/>
                            <a:chExt cx="79" cy="35"/>
                          </a:xfrm>
                        </p:grpSpPr>
                        <p:grpSp>
                          <p:nvGrpSpPr>
                            <p:cNvPr id="27814" name="Group 12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71" y="3684"/>
                              <a:ext cx="79" cy="35"/>
                              <a:chOff x="3071" y="3684"/>
                              <a:chExt cx="79" cy="35"/>
                            </a:xfrm>
                          </p:grpSpPr>
                          <p:sp>
                            <p:nvSpPr>
                              <p:cNvPr id="147584" name="Freeform 12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76" y="3684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85" name="Freeform 12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84" y="3708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86" name="Freeform 13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71" y="3685"/>
                                <a:ext cx="19" cy="33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5 h 33"/>
                                  <a:gd name="T2" fmla="*/ 13 w 19"/>
                                  <a:gd name="T3" fmla="*/ 32 h 33"/>
                                  <a:gd name="T4" fmla="*/ 0 w 19"/>
                                  <a:gd name="T5" fmla="*/ 7 h 33"/>
                                  <a:gd name="T6" fmla="*/ 5 w 19"/>
                                  <a:gd name="T7" fmla="*/ 0 h 33"/>
                                  <a:gd name="T8" fmla="*/ 18 w 19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3">
                                    <a:moveTo>
                                      <a:pt x="18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87" name="Freeform 13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24" y="3684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88" name="Oval 13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33" y="3689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89" name="Oval 13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39" y="3698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4" name="Group 13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86" y="3714"/>
                            <a:ext cx="78" cy="35"/>
                            <a:chOff x="3086" y="3714"/>
                            <a:chExt cx="78" cy="35"/>
                          </a:xfrm>
                        </p:grpSpPr>
                        <p:grpSp>
                          <p:nvGrpSpPr>
                            <p:cNvPr id="27807" name="Group 135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086" y="3714"/>
                              <a:ext cx="78" cy="35"/>
                              <a:chOff x="3086" y="3714"/>
                              <a:chExt cx="78" cy="35"/>
                            </a:xfrm>
                          </p:grpSpPr>
                          <p:sp>
                            <p:nvSpPr>
                              <p:cNvPr id="147592" name="Freeform 13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90" y="3713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93" name="Freeform 137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97" y="3739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594" name="Freeform 13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086" y="3716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595" name="Freeform 13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37" y="3714"/>
                              <a:ext cx="14" cy="25"/>
                            </a:xfrm>
                            <a:custGeom>
                              <a:avLst/>
                              <a:gdLst>
                                <a:gd name="T0" fmla="*/ 0 w 14"/>
                                <a:gd name="T1" fmla="*/ 0 h 25"/>
                                <a:gd name="T2" fmla="*/ 13 w 14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4" h="25">
                                  <a:moveTo>
                                    <a:pt x="0" y="0"/>
                                  </a:moveTo>
                                  <a:lnTo>
                                    <a:pt x="13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596" name="Oval 14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47" y="372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597" name="Oval 14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52" y="373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5" name="Group 14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00" y="3745"/>
                            <a:ext cx="78" cy="35"/>
                            <a:chOff x="3100" y="3745"/>
                            <a:chExt cx="78" cy="35"/>
                          </a:xfrm>
                        </p:grpSpPr>
                        <p:grpSp>
                          <p:nvGrpSpPr>
                            <p:cNvPr id="27800" name="Group 14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00" y="3745"/>
                              <a:ext cx="78" cy="35"/>
                              <a:chOff x="3100" y="3745"/>
                              <a:chExt cx="78" cy="35"/>
                            </a:xfrm>
                          </p:grpSpPr>
                          <p:sp>
                            <p:nvSpPr>
                              <p:cNvPr id="147600" name="Freeform 14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04" y="3744"/>
                                <a:ext cx="74" cy="29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01" name="Freeform 145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2" y="3769"/>
                                <a:ext cx="67" cy="12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02" name="Freeform 146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00" y="3746"/>
                                <a:ext cx="18" cy="34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2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2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603" name="Freeform 14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52" y="3745"/>
                              <a:ext cx="14" cy="24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4"/>
                                <a:gd name="T2" fmla="*/ 12 w 13"/>
                                <a:gd name="T3" fmla="*/ 23 h 2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4">
                                  <a:moveTo>
                                    <a:pt x="0" y="0"/>
                                  </a:moveTo>
                                  <a:lnTo>
                                    <a:pt x="12" y="23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04" name="Oval 148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61" y="3750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605" name="Oval 14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68" y="3760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6" name="Group 15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14" y="3776"/>
                            <a:ext cx="79" cy="36"/>
                            <a:chOff x="3114" y="3776"/>
                            <a:chExt cx="79" cy="36"/>
                          </a:xfrm>
                        </p:grpSpPr>
                        <p:grpSp>
                          <p:nvGrpSpPr>
                            <p:cNvPr id="27793" name="Group 15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14" y="3776"/>
                              <a:ext cx="79" cy="36"/>
                              <a:chOff x="3114" y="3776"/>
                              <a:chExt cx="79" cy="36"/>
                            </a:xfrm>
                          </p:grpSpPr>
                          <p:sp>
                            <p:nvSpPr>
                              <p:cNvPr id="147608" name="Freeform 15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8" y="3776"/>
                                <a:ext cx="75" cy="29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5 h 29"/>
                                  <a:gd name="T2" fmla="*/ 13 w 75"/>
                                  <a:gd name="T3" fmla="*/ 28 h 29"/>
                                  <a:gd name="T4" fmla="*/ 0 w 75"/>
                                  <a:gd name="T5" fmla="*/ 3 h 29"/>
                                  <a:gd name="T6" fmla="*/ 61 w 75"/>
                                  <a:gd name="T7" fmla="*/ 0 h 29"/>
                                  <a:gd name="T8" fmla="*/ 74 w 75"/>
                                  <a:gd name="T9" fmla="*/ 25 h 29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9">
                                    <a:moveTo>
                                      <a:pt x="74" y="25"/>
                                    </a:moveTo>
                                    <a:lnTo>
                                      <a:pt x="13" y="28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09" name="Freeform 153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6" y="3801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10" name="Freeform 154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14" y="3779"/>
                                <a:ext cx="18" cy="33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5 h 33"/>
                                  <a:gd name="T2" fmla="*/ 13 w 18"/>
                                  <a:gd name="T3" fmla="*/ 32 h 33"/>
                                  <a:gd name="T4" fmla="*/ 0 w 18"/>
                                  <a:gd name="T5" fmla="*/ 7 h 33"/>
                                  <a:gd name="T6" fmla="*/ 4 w 18"/>
                                  <a:gd name="T7" fmla="*/ 0 h 33"/>
                                  <a:gd name="T8" fmla="*/ 17 w 18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3">
                                    <a:moveTo>
                                      <a:pt x="17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611" name="Freeform 15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66" y="3777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12" name="Oval 15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76" y="3783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613" name="Oval 15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81" y="3792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7" name="Group 15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29" y="3807"/>
                            <a:ext cx="79" cy="35"/>
                            <a:chOff x="3129" y="3807"/>
                            <a:chExt cx="79" cy="35"/>
                          </a:xfrm>
                        </p:grpSpPr>
                        <p:grpSp>
                          <p:nvGrpSpPr>
                            <p:cNvPr id="27786" name="Group 15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29" y="3807"/>
                              <a:ext cx="79" cy="35"/>
                              <a:chOff x="3129" y="3807"/>
                              <a:chExt cx="79" cy="35"/>
                            </a:xfrm>
                          </p:grpSpPr>
                          <p:sp>
                            <p:nvSpPr>
                              <p:cNvPr id="147616" name="Freeform 16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33" y="3807"/>
                                <a:ext cx="75" cy="28"/>
                              </a:xfrm>
                              <a:custGeom>
                                <a:avLst/>
                                <a:gdLst>
                                  <a:gd name="T0" fmla="*/ 74 w 75"/>
                                  <a:gd name="T1" fmla="*/ 24 h 28"/>
                                  <a:gd name="T2" fmla="*/ 13 w 75"/>
                                  <a:gd name="T3" fmla="*/ 27 h 28"/>
                                  <a:gd name="T4" fmla="*/ 0 w 75"/>
                                  <a:gd name="T5" fmla="*/ 3 h 28"/>
                                  <a:gd name="T6" fmla="*/ 61 w 75"/>
                                  <a:gd name="T7" fmla="*/ 0 h 28"/>
                                  <a:gd name="T8" fmla="*/ 74 w 75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5" h="28">
                                    <a:moveTo>
                                      <a:pt x="74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4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17" name="Freeform 161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2" y="3832"/>
                                <a:ext cx="67" cy="10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0"/>
                                  <a:gd name="T2" fmla="*/ 60 w 66"/>
                                  <a:gd name="T3" fmla="*/ 6 h 10"/>
                                  <a:gd name="T4" fmla="*/ 0 w 66"/>
                                  <a:gd name="T5" fmla="*/ 9 h 10"/>
                                  <a:gd name="T6" fmla="*/ 5 w 66"/>
                                  <a:gd name="T7" fmla="*/ 2 h 10"/>
                                  <a:gd name="T8" fmla="*/ 65 w 66"/>
                                  <a:gd name="T9" fmla="*/ 0 h 10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0">
                                    <a:moveTo>
                                      <a:pt x="65" y="0"/>
                                    </a:moveTo>
                                    <a:lnTo>
                                      <a:pt x="60" y="6"/>
                                    </a:lnTo>
                                    <a:lnTo>
                                      <a:pt x="0" y="9"/>
                                    </a:lnTo>
                                    <a:lnTo>
                                      <a:pt x="5" y="2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18" name="Freeform 162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29" y="3810"/>
                                <a:ext cx="18" cy="32"/>
                              </a:xfrm>
                              <a:custGeom>
                                <a:avLst/>
                                <a:gdLst>
                                  <a:gd name="T0" fmla="*/ 17 w 18"/>
                                  <a:gd name="T1" fmla="*/ 24 h 32"/>
                                  <a:gd name="T2" fmla="*/ 13 w 18"/>
                                  <a:gd name="T3" fmla="*/ 31 h 32"/>
                                  <a:gd name="T4" fmla="*/ 0 w 18"/>
                                  <a:gd name="T5" fmla="*/ 7 h 32"/>
                                  <a:gd name="T6" fmla="*/ 4 w 18"/>
                                  <a:gd name="T7" fmla="*/ 0 h 32"/>
                                  <a:gd name="T8" fmla="*/ 17 w 18"/>
                                  <a:gd name="T9" fmla="*/ 24 h 32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8" h="32">
                                    <a:moveTo>
                                      <a:pt x="17" y="24"/>
                                    </a:moveTo>
                                    <a:lnTo>
                                      <a:pt x="13" y="31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4" y="0"/>
                                    </a:lnTo>
                                    <a:lnTo>
                                      <a:pt x="17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619" name="Freeform 1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81" y="3808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20" name="Oval 164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91" y="3813"/>
                              <a:ext cx="2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621" name="Oval 16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197" y="3823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  <p:grpSp>
                        <p:nvGrpSpPr>
                          <p:cNvPr id="27778" name="Group 16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143" y="3839"/>
                            <a:ext cx="79" cy="35"/>
                            <a:chOff x="3143" y="3839"/>
                            <a:chExt cx="79" cy="35"/>
                          </a:xfrm>
                        </p:grpSpPr>
                        <p:grpSp>
                          <p:nvGrpSpPr>
                            <p:cNvPr id="27779" name="Group 167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143" y="3839"/>
                              <a:ext cx="79" cy="35"/>
                              <a:chOff x="3143" y="3839"/>
                              <a:chExt cx="79" cy="35"/>
                            </a:xfrm>
                          </p:grpSpPr>
                          <p:sp>
                            <p:nvSpPr>
                              <p:cNvPr id="147624" name="Freeform 168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8" y="3839"/>
                                <a:ext cx="74" cy="28"/>
                              </a:xfrm>
                              <a:custGeom>
                                <a:avLst/>
                                <a:gdLst>
                                  <a:gd name="T0" fmla="*/ 73 w 74"/>
                                  <a:gd name="T1" fmla="*/ 24 h 28"/>
                                  <a:gd name="T2" fmla="*/ 13 w 74"/>
                                  <a:gd name="T3" fmla="*/ 27 h 28"/>
                                  <a:gd name="T4" fmla="*/ 0 w 74"/>
                                  <a:gd name="T5" fmla="*/ 3 h 28"/>
                                  <a:gd name="T6" fmla="*/ 61 w 74"/>
                                  <a:gd name="T7" fmla="*/ 0 h 28"/>
                                  <a:gd name="T8" fmla="*/ 73 w 74"/>
                                  <a:gd name="T9" fmla="*/ 24 h 28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74" h="28">
                                    <a:moveTo>
                                      <a:pt x="73" y="24"/>
                                    </a:moveTo>
                                    <a:lnTo>
                                      <a:pt x="13" y="27"/>
                                    </a:lnTo>
                                    <a:lnTo>
                                      <a:pt x="0" y="3"/>
                                    </a:lnTo>
                                    <a:lnTo>
                                      <a:pt x="61" y="0"/>
                                    </a:lnTo>
                                    <a:lnTo>
                                      <a:pt x="73" y="24"/>
                                    </a:lnTo>
                                  </a:path>
                                </a:pathLst>
                              </a:custGeom>
                              <a:solidFill>
                                <a:srgbClr val="BFBFB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25" name="Freeform 169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55" y="3863"/>
                                <a:ext cx="67" cy="11"/>
                              </a:xfrm>
                              <a:custGeom>
                                <a:avLst/>
                                <a:gdLst>
                                  <a:gd name="T0" fmla="*/ 65 w 66"/>
                                  <a:gd name="T1" fmla="*/ 0 h 11"/>
                                  <a:gd name="T2" fmla="*/ 60 w 66"/>
                                  <a:gd name="T3" fmla="*/ 7 h 11"/>
                                  <a:gd name="T4" fmla="*/ 0 w 66"/>
                                  <a:gd name="T5" fmla="*/ 10 h 11"/>
                                  <a:gd name="T6" fmla="*/ 5 w 66"/>
                                  <a:gd name="T7" fmla="*/ 3 h 11"/>
                                  <a:gd name="T8" fmla="*/ 65 w 66"/>
                                  <a:gd name="T9" fmla="*/ 0 h 11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66" h="11">
                                    <a:moveTo>
                                      <a:pt x="65" y="0"/>
                                    </a:moveTo>
                                    <a:lnTo>
                                      <a:pt x="60" y="7"/>
                                    </a:lnTo>
                                    <a:lnTo>
                                      <a:pt x="0" y="10"/>
                                    </a:lnTo>
                                    <a:lnTo>
                                      <a:pt x="5" y="3"/>
                                    </a:lnTo>
                                    <a:lnTo>
                                      <a:pt x="65" y="0"/>
                                    </a:lnTo>
                                  </a:path>
                                </a:pathLst>
                              </a:custGeom>
                              <a:solidFill>
                                <a:srgbClr val="5F5F5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  <p:sp>
                            <p:nvSpPr>
                              <p:cNvPr id="147626" name="Freeform 170"/>
                              <p:cNvSpPr>
                                <a:spLocks/>
                              </p:cNvSpPr>
                              <p:nvPr/>
                            </p:nvSpPr>
                            <p:spPr bwMode="auto">
                              <a:xfrm>
                                <a:off x="3143" y="3841"/>
                                <a:ext cx="19" cy="33"/>
                              </a:xfrm>
                              <a:custGeom>
                                <a:avLst/>
                                <a:gdLst>
                                  <a:gd name="T0" fmla="*/ 18 w 19"/>
                                  <a:gd name="T1" fmla="*/ 25 h 33"/>
                                  <a:gd name="T2" fmla="*/ 13 w 19"/>
                                  <a:gd name="T3" fmla="*/ 32 h 33"/>
                                  <a:gd name="T4" fmla="*/ 0 w 19"/>
                                  <a:gd name="T5" fmla="*/ 7 h 33"/>
                                  <a:gd name="T6" fmla="*/ 5 w 19"/>
                                  <a:gd name="T7" fmla="*/ 0 h 33"/>
                                  <a:gd name="T8" fmla="*/ 18 w 19"/>
                                  <a:gd name="T9" fmla="*/ 25 h 33"/>
                                </a:gdLst>
                                <a:ahLst/>
                                <a:cxnLst>
                                  <a:cxn ang="0">
                                    <a:pos x="T0" y="T1"/>
                                  </a:cxn>
                                  <a:cxn ang="0">
                                    <a:pos x="T2" y="T3"/>
                                  </a:cxn>
                                  <a:cxn ang="0">
                                    <a:pos x="T4" y="T5"/>
                                  </a:cxn>
                                  <a:cxn ang="0">
                                    <a:pos x="T6" y="T7"/>
                                  </a:cxn>
                                  <a:cxn ang="0">
                                    <a:pos x="T8" y="T9"/>
                                  </a:cxn>
                                </a:cxnLst>
                                <a:rect l="0" t="0" r="r" b="b"/>
                                <a:pathLst>
                                  <a:path w="19" h="33">
                                    <a:moveTo>
                                      <a:pt x="18" y="25"/>
                                    </a:moveTo>
                                    <a:lnTo>
                                      <a:pt x="13" y="32"/>
                                    </a:lnTo>
                                    <a:lnTo>
                                      <a:pt x="0" y="7"/>
                                    </a:lnTo>
                                    <a:lnTo>
                                      <a:pt x="5" y="0"/>
                                    </a:lnTo>
                                    <a:lnTo>
                                      <a:pt x="18" y="25"/>
                                    </a:lnTo>
                                  </a:path>
                                </a:pathLst>
                              </a:custGeom>
                              <a:solidFill>
                                <a:srgbClr val="7F7F7F"/>
                              </a:solidFill>
                              <a:ln w="12700" cap="rnd" cmpd="sng">
                                <a:solidFill>
                                  <a:srgbClr val="0000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  <a:extLs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blurRad="63500" dist="38099" dir="2700000" algn="ctr" rotWithShape="0">
                                        <a:schemeClr val="bg2">
                                          <a:alpha val="74998"/>
                                        </a:schemeClr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eaLnBrk="1" hangingPunct="1">
                                  <a:defRPr/>
                                </a:pPr>
                                <a:endParaRPr lang="de-DE"/>
                              </a:p>
                            </p:txBody>
                          </p:sp>
                        </p:grpSp>
                        <p:sp>
                          <p:nvSpPr>
                            <p:cNvPr id="147627" name="Freeform 17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95" y="3839"/>
                              <a:ext cx="13" cy="25"/>
                            </a:xfrm>
                            <a:custGeom>
                              <a:avLst/>
                              <a:gdLst>
                                <a:gd name="T0" fmla="*/ 0 w 13"/>
                                <a:gd name="T1" fmla="*/ 0 h 25"/>
                                <a:gd name="T2" fmla="*/ 12 w 13"/>
                                <a:gd name="T3" fmla="*/ 24 h 25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</a:cxnLst>
                              <a:rect l="0" t="0" r="r" b="b"/>
                              <a:pathLst>
                                <a:path w="13" h="25">
                                  <a:moveTo>
                                    <a:pt x="0" y="0"/>
                                  </a:moveTo>
                                  <a:lnTo>
                                    <a:pt x="12" y="24"/>
                                  </a:lnTo>
                                </a:path>
                              </a:pathLst>
                            </a:custGeom>
                            <a:noFill/>
                            <a:ln w="12700" cap="rnd" cmpd="sng">
                              <a:solidFill>
                                <a:srgbClr val="0000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bg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28" name="Oval 17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05" y="3845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  <p:sp>
                          <p:nvSpPr>
                            <p:cNvPr id="147629" name="Oval 17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210" y="3854"/>
                              <a:ext cx="3" cy="1"/>
                            </a:xfrm>
                            <a:prstGeom prst="ellipse">
                              <a:avLst/>
                            </a:prstGeom>
                            <a:solidFill>
                              <a:srgbClr val="FF0000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>
                              <a:lvl1pPr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1pPr>
                              <a:lvl2pPr marL="742950" indent="-28575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2pPr>
                              <a:lvl3pPr marL="11430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3pPr>
                              <a:lvl4pPr marL="16002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4pPr>
                              <a:lvl5pPr marL="2057400" indent="-228600"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>
                                  <a:solidFill>
                                    <a:schemeClr val="tx1"/>
                                  </a:solidFill>
                                  <a:latin typeface="Arial" charset="0"/>
                                  <a:ea typeface="Arial" charset="0"/>
                                  <a:cs typeface="Arial" charset="0"/>
                                </a:defRPr>
                              </a:lvl9pPr>
                            </a:lstStyle>
                            <a:p>
                              <a:pPr eaLnBrk="1" hangingPunct="1"/>
                              <a:endParaRPr lang="de-DE" altLang="x-none"/>
                            </a:p>
                          </p:txBody>
                        </p:sp>
                      </p:grpSp>
                    </p:grpSp>
                  </p:grpSp>
                  <p:grpSp>
                    <p:nvGrpSpPr>
                      <p:cNvPr id="27717" name="Group 1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0" y="3664"/>
                        <a:ext cx="174" cy="140"/>
                        <a:chOff x="3290" y="3664"/>
                        <a:chExt cx="174" cy="140"/>
                      </a:xfrm>
                    </p:grpSpPr>
                    <p:grpSp>
                      <p:nvGrpSpPr>
                        <p:cNvPr id="27718" name="Group 17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66" y="3664"/>
                          <a:ext cx="98" cy="137"/>
                          <a:chOff x="3366" y="3664"/>
                          <a:chExt cx="98" cy="137"/>
                        </a:xfrm>
                      </p:grpSpPr>
                      <p:grpSp>
                        <p:nvGrpSpPr>
                          <p:cNvPr id="27753" name="Group 176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66" y="3664"/>
                            <a:ext cx="46" cy="33"/>
                            <a:chOff x="3366" y="3664"/>
                            <a:chExt cx="46" cy="33"/>
                          </a:xfrm>
                        </p:grpSpPr>
                        <p:sp>
                          <p:nvSpPr>
                            <p:cNvPr id="147633" name="Freeform 17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8" y="3664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34" name="Freeform 17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1" y="3693"/>
                              <a:ext cx="31" cy="3"/>
                            </a:xfrm>
                            <a:custGeom>
                              <a:avLst/>
                              <a:gdLst>
                                <a:gd name="T0" fmla="*/ 30 w 31"/>
                                <a:gd name="T1" fmla="*/ 0 h 3"/>
                                <a:gd name="T2" fmla="*/ 27 w 31"/>
                                <a:gd name="T3" fmla="*/ 1 h 3"/>
                                <a:gd name="T4" fmla="*/ 0 w 31"/>
                                <a:gd name="T5" fmla="*/ 2 h 3"/>
                                <a:gd name="T6" fmla="*/ 2 w 31"/>
                                <a:gd name="T7" fmla="*/ 1 h 3"/>
                                <a:gd name="T8" fmla="*/ 30 w 31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1" h="3">
                                  <a:moveTo>
                                    <a:pt x="30" y="0"/>
                                  </a:moveTo>
                                  <a:lnTo>
                                    <a:pt x="27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0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35" name="Freeform 1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6" y="3666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54" name="Group 18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83" y="3698"/>
                            <a:ext cx="47" cy="33"/>
                            <a:chOff x="3383" y="3698"/>
                            <a:chExt cx="47" cy="33"/>
                          </a:xfrm>
                        </p:grpSpPr>
                        <p:sp>
                          <p:nvSpPr>
                            <p:cNvPr id="147637" name="Freeform 18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6" y="3698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38" name="Freeform 1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99" y="3728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39" name="Freeform 1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3" y="3700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55" name="Group 1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01" y="3733"/>
                            <a:ext cx="46" cy="33"/>
                            <a:chOff x="3401" y="3733"/>
                            <a:chExt cx="46" cy="33"/>
                          </a:xfrm>
                        </p:grpSpPr>
                        <p:sp>
                          <p:nvSpPr>
                            <p:cNvPr id="147641" name="Freeform 18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2" y="3734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42" name="Freeform 18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15" y="3764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43" name="Freeform 18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01" y="3736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3"/>
                                <a:gd name="T1" fmla="*/ 0 h 31"/>
                                <a:gd name="T2" fmla="*/ 0 w 13"/>
                                <a:gd name="T3" fmla="*/ 4 h 31"/>
                                <a:gd name="T4" fmla="*/ 10 w 13"/>
                                <a:gd name="T5" fmla="*/ 30 h 31"/>
                                <a:gd name="T6" fmla="*/ 12 w 13"/>
                                <a:gd name="T7" fmla="*/ 26 h 31"/>
                                <a:gd name="T8" fmla="*/ 2 w 13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3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0" y="30"/>
                                  </a:lnTo>
                                  <a:lnTo>
                                    <a:pt x="12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56" name="Group 18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418" y="3768"/>
                            <a:ext cx="46" cy="33"/>
                            <a:chOff x="3418" y="3768"/>
                            <a:chExt cx="46" cy="33"/>
                          </a:xfrm>
                        </p:grpSpPr>
                        <p:sp>
                          <p:nvSpPr>
                            <p:cNvPr id="147645" name="Freeform 1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20" y="3769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46" name="Freeform 1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32" y="3798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47" name="Freeform 19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18" y="3770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7719" name="Group 19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329" y="3665"/>
                          <a:ext cx="98" cy="137"/>
                          <a:chOff x="3329" y="3665"/>
                          <a:chExt cx="98" cy="137"/>
                        </a:xfrm>
                      </p:grpSpPr>
                      <p:grpSp>
                        <p:nvGrpSpPr>
                          <p:cNvPr id="27737" name="Group 19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29" y="3665"/>
                            <a:ext cx="46" cy="33"/>
                            <a:chOff x="3329" y="3665"/>
                            <a:chExt cx="46" cy="33"/>
                          </a:xfrm>
                        </p:grpSpPr>
                        <p:sp>
                          <p:nvSpPr>
                            <p:cNvPr id="147650" name="Freeform 19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31" y="3665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51" name="Freeform 19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4" y="3695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52" name="Freeform 19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29" y="3667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3"/>
                                <a:gd name="T1" fmla="*/ 0 h 31"/>
                                <a:gd name="T2" fmla="*/ 0 w 13"/>
                                <a:gd name="T3" fmla="*/ 4 h 31"/>
                                <a:gd name="T4" fmla="*/ 10 w 13"/>
                                <a:gd name="T5" fmla="*/ 30 h 31"/>
                                <a:gd name="T6" fmla="*/ 12 w 13"/>
                                <a:gd name="T7" fmla="*/ 26 h 31"/>
                                <a:gd name="T8" fmla="*/ 2 w 13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3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0" y="30"/>
                                  </a:lnTo>
                                  <a:lnTo>
                                    <a:pt x="12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38" name="Group 19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46" y="3700"/>
                            <a:ext cx="46" cy="32"/>
                            <a:chOff x="3346" y="3700"/>
                            <a:chExt cx="46" cy="32"/>
                          </a:xfrm>
                        </p:grpSpPr>
                        <p:sp>
                          <p:nvSpPr>
                            <p:cNvPr id="147654" name="Freeform 19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8" y="3700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55" name="Freeform 19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1" y="3729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56" name="Freeform 20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6" y="3702"/>
                              <a:ext cx="14" cy="30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0"/>
                                <a:gd name="T2" fmla="*/ 0 w 14"/>
                                <a:gd name="T3" fmla="*/ 4 h 30"/>
                                <a:gd name="T4" fmla="*/ 11 w 14"/>
                                <a:gd name="T5" fmla="*/ 29 h 30"/>
                                <a:gd name="T6" fmla="*/ 13 w 14"/>
                                <a:gd name="T7" fmla="*/ 26 h 30"/>
                                <a:gd name="T8" fmla="*/ 2 w 14"/>
                                <a:gd name="T9" fmla="*/ 0 h 30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0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29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39" name="Group 20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63" y="3735"/>
                            <a:ext cx="46" cy="33"/>
                            <a:chOff x="3363" y="3735"/>
                            <a:chExt cx="46" cy="33"/>
                          </a:xfrm>
                        </p:grpSpPr>
                        <p:sp>
                          <p:nvSpPr>
                            <p:cNvPr id="147658" name="Freeform 20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5" y="3736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59" name="Freeform 20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78" y="3765"/>
                              <a:ext cx="31" cy="3"/>
                            </a:xfrm>
                            <a:custGeom>
                              <a:avLst/>
                              <a:gdLst>
                                <a:gd name="T0" fmla="*/ 30 w 31"/>
                                <a:gd name="T1" fmla="*/ 0 h 3"/>
                                <a:gd name="T2" fmla="*/ 27 w 31"/>
                                <a:gd name="T3" fmla="*/ 1 h 3"/>
                                <a:gd name="T4" fmla="*/ 0 w 31"/>
                                <a:gd name="T5" fmla="*/ 2 h 3"/>
                                <a:gd name="T6" fmla="*/ 2 w 31"/>
                                <a:gd name="T7" fmla="*/ 1 h 3"/>
                                <a:gd name="T8" fmla="*/ 30 w 31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1" h="3">
                                  <a:moveTo>
                                    <a:pt x="30" y="0"/>
                                  </a:moveTo>
                                  <a:lnTo>
                                    <a:pt x="27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0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60" name="Freeform 20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63" y="3738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40" name="Group 20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80" y="3769"/>
                            <a:ext cx="47" cy="33"/>
                            <a:chOff x="3380" y="3769"/>
                            <a:chExt cx="47" cy="33"/>
                          </a:xfrm>
                        </p:grpSpPr>
                        <p:sp>
                          <p:nvSpPr>
                            <p:cNvPr id="147662" name="Freeform 20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3" y="3770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63" name="Freeform 20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96" y="3799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64" name="Freeform 20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80" y="3771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  <p:grpSp>
                      <p:nvGrpSpPr>
                        <p:cNvPr id="27720" name="Group 20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290" y="3667"/>
                          <a:ext cx="98" cy="137"/>
                          <a:chOff x="3290" y="3667"/>
                          <a:chExt cx="98" cy="137"/>
                        </a:xfrm>
                      </p:grpSpPr>
                      <p:grpSp>
                        <p:nvGrpSpPr>
                          <p:cNvPr id="27721" name="Group 2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290" y="3667"/>
                            <a:ext cx="46" cy="33"/>
                            <a:chOff x="3290" y="3667"/>
                            <a:chExt cx="46" cy="33"/>
                          </a:xfrm>
                        </p:grpSpPr>
                        <p:sp>
                          <p:nvSpPr>
                            <p:cNvPr id="147667" name="Freeform 21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91" y="3667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68" name="Freeform 21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04" y="3696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69" name="Freeform 21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90" y="3669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22" name="Group 21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07" y="3701"/>
                            <a:ext cx="46" cy="33"/>
                            <a:chOff x="3307" y="3701"/>
                            <a:chExt cx="46" cy="33"/>
                          </a:xfrm>
                        </p:grpSpPr>
                        <p:sp>
                          <p:nvSpPr>
                            <p:cNvPr id="147671" name="Freeform 2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09" y="3701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72" name="Freeform 21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21" y="3730"/>
                              <a:ext cx="32" cy="4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4"/>
                                <a:gd name="T2" fmla="*/ 28 w 32"/>
                                <a:gd name="T3" fmla="*/ 2 h 4"/>
                                <a:gd name="T4" fmla="*/ 0 w 32"/>
                                <a:gd name="T5" fmla="*/ 3 h 4"/>
                                <a:gd name="T6" fmla="*/ 2 w 32"/>
                                <a:gd name="T7" fmla="*/ 1 h 4"/>
                                <a:gd name="T8" fmla="*/ 31 w 32"/>
                                <a:gd name="T9" fmla="*/ 0 h 4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4">
                                  <a:moveTo>
                                    <a:pt x="31" y="0"/>
                                  </a:moveTo>
                                  <a:lnTo>
                                    <a:pt x="28" y="2"/>
                                  </a:lnTo>
                                  <a:lnTo>
                                    <a:pt x="0" y="3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73" name="Freeform 21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07" y="3703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23" name="Group 21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24" y="3736"/>
                            <a:ext cx="46" cy="33"/>
                            <a:chOff x="3324" y="3736"/>
                            <a:chExt cx="46" cy="33"/>
                          </a:xfrm>
                        </p:grpSpPr>
                        <p:sp>
                          <p:nvSpPr>
                            <p:cNvPr id="147675" name="Freeform 21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25" y="3737"/>
                              <a:ext cx="44" cy="29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9"/>
                                <a:gd name="T2" fmla="*/ 43 w 44"/>
                                <a:gd name="T3" fmla="*/ 26 h 29"/>
                                <a:gd name="T4" fmla="*/ 13 w 44"/>
                                <a:gd name="T5" fmla="*/ 28 h 29"/>
                                <a:gd name="T6" fmla="*/ 0 w 44"/>
                                <a:gd name="T7" fmla="*/ 2 h 29"/>
                                <a:gd name="T8" fmla="*/ 29 w 44"/>
                                <a:gd name="T9" fmla="*/ 0 h 29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9">
                                  <a:moveTo>
                                    <a:pt x="29" y="0"/>
                                  </a:moveTo>
                                  <a:lnTo>
                                    <a:pt x="43" y="26"/>
                                  </a:lnTo>
                                  <a:lnTo>
                                    <a:pt x="13" y="28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76" name="Freeform 22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39" y="3767"/>
                              <a:ext cx="31" cy="3"/>
                            </a:xfrm>
                            <a:custGeom>
                              <a:avLst/>
                              <a:gdLst>
                                <a:gd name="T0" fmla="*/ 30 w 31"/>
                                <a:gd name="T1" fmla="*/ 0 h 3"/>
                                <a:gd name="T2" fmla="*/ 27 w 31"/>
                                <a:gd name="T3" fmla="*/ 1 h 3"/>
                                <a:gd name="T4" fmla="*/ 0 w 31"/>
                                <a:gd name="T5" fmla="*/ 2 h 3"/>
                                <a:gd name="T6" fmla="*/ 2 w 31"/>
                                <a:gd name="T7" fmla="*/ 1 h 3"/>
                                <a:gd name="T8" fmla="*/ 30 w 31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1" h="3">
                                  <a:moveTo>
                                    <a:pt x="30" y="0"/>
                                  </a:moveTo>
                                  <a:lnTo>
                                    <a:pt x="27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0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77" name="Freeform 2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23" y="3739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  <p:grpSp>
                        <p:nvGrpSpPr>
                          <p:cNvPr id="27724" name="Group 22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341" y="3771"/>
                            <a:ext cx="47" cy="33"/>
                            <a:chOff x="3341" y="3771"/>
                            <a:chExt cx="47" cy="33"/>
                          </a:xfrm>
                        </p:grpSpPr>
                        <p:sp>
                          <p:nvSpPr>
                            <p:cNvPr id="147679" name="Freeform 2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4" y="3771"/>
                              <a:ext cx="44" cy="28"/>
                            </a:xfrm>
                            <a:custGeom>
                              <a:avLst/>
                              <a:gdLst>
                                <a:gd name="T0" fmla="*/ 29 w 44"/>
                                <a:gd name="T1" fmla="*/ 0 h 28"/>
                                <a:gd name="T2" fmla="*/ 43 w 44"/>
                                <a:gd name="T3" fmla="*/ 25 h 28"/>
                                <a:gd name="T4" fmla="*/ 13 w 44"/>
                                <a:gd name="T5" fmla="*/ 27 h 28"/>
                                <a:gd name="T6" fmla="*/ 0 w 44"/>
                                <a:gd name="T7" fmla="*/ 2 h 28"/>
                                <a:gd name="T8" fmla="*/ 29 w 44"/>
                                <a:gd name="T9" fmla="*/ 0 h 28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44" h="28">
                                  <a:moveTo>
                                    <a:pt x="29" y="0"/>
                                  </a:moveTo>
                                  <a:lnTo>
                                    <a:pt x="43" y="25"/>
                                  </a:lnTo>
                                  <a:lnTo>
                                    <a:pt x="13" y="27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9" y="0"/>
                                  </a:lnTo>
                                </a:path>
                              </a:pathLst>
                            </a:custGeom>
                            <a:solidFill>
                              <a:srgbClr val="FFFF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80" name="Freeform 22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56" y="3800"/>
                              <a:ext cx="32" cy="3"/>
                            </a:xfrm>
                            <a:custGeom>
                              <a:avLst/>
                              <a:gdLst>
                                <a:gd name="T0" fmla="*/ 31 w 32"/>
                                <a:gd name="T1" fmla="*/ 0 h 3"/>
                                <a:gd name="T2" fmla="*/ 28 w 32"/>
                                <a:gd name="T3" fmla="*/ 1 h 3"/>
                                <a:gd name="T4" fmla="*/ 0 w 32"/>
                                <a:gd name="T5" fmla="*/ 2 h 3"/>
                                <a:gd name="T6" fmla="*/ 2 w 32"/>
                                <a:gd name="T7" fmla="*/ 1 h 3"/>
                                <a:gd name="T8" fmla="*/ 31 w 32"/>
                                <a:gd name="T9" fmla="*/ 0 h 3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32" h="3">
                                  <a:moveTo>
                                    <a:pt x="31" y="0"/>
                                  </a:moveTo>
                                  <a:lnTo>
                                    <a:pt x="28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2" y="1"/>
                                  </a:lnTo>
                                  <a:lnTo>
                                    <a:pt x="31" y="0"/>
                                  </a:lnTo>
                                </a:path>
                              </a:pathLst>
                            </a:custGeom>
                            <a:solidFill>
                              <a:srgbClr val="7F7F7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  <p:sp>
                          <p:nvSpPr>
                            <p:cNvPr id="147681" name="Freeform 22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341" y="3773"/>
                              <a:ext cx="14" cy="31"/>
                            </a:xfrm>
                            <a:custGeom>
                              <a:avLst/>
                              <a:gdLst>
                                <a:gd name="T0" fmla="*/ 2 w 14"/>
                                <a:gd name="T1" fmla="*/ 0 h 31"/>
                                <a:gd name="T2" fmla="*/ 0 w 14"/>
                                <a:gd name="T3" fmla="*/ 4 h 31"/>
                                <a:gd name="T4" fmla="*/ 11 w 14"/>
                                <a:gd name="T5" fmla="*/ 30 h 31"/>
                                <a:gd name="T6" fmla="*/ 13 w 14"/>
                                <a:gd name="T7" fmla="*/ 26 h 31"/>
                                <a:gd name="T8" fmla="*/ 2 w 14"/>
                                <a:gd name="T9" fmla="*/ 0 h 3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  <a:cxn ang="0">
                                  <a:pos x="T6" y="T7"/>
                                </a:cxn>
                                <a:cxn ang="0">
                                  <a:pos x="T8" y="T9"/>
                                </a:cxn>
                              </a:cxnLst>
                              <a:rect l="0" t="0" r="r" b="b"/>
                              <a:pathLst>
                                <a:path w="14" h="31">
                                  <a:moveTo>
                                    <a:pt x="2" y="0"/>
                                  </a:moveTo>
                                  <a:lnTo>
                                    <a:pt x="0" y="4"/>
                                  </a:lnTo>
                                  <a:lnTo>
                                    <a:pt x="11" y="30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2" y="0"/>
                                  </a:lnTo>
                                </a:path>
                              </a:pathLst>
                            </a:custGeom>
                            <a:solidFill>
                              <a:srgbClr val="3F3F3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12700" cap="rnd" cmpd="sng">
                                  <a:solidFill>
                                    <a:schemeClr val="tx1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none" w="med" len="med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blurRad="63500" dist="38099" dir="2700000" algn="ctr" rotWithShape="0">
                                      <a:schemeClr val="bg2">
                                        <a:alpha val="74998"/>
                                      </a:scheme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1" hangingPunct="1">
                                <a:defRPr/>
                              </a:pPr>
                              <a:endParaRPr lang="de-DE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47682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639" y="3834"/>
                      <a:ext cx="15" cy="25"/>
                    </a:xfrm>
                    <a:custGeom>
                      <a:avLst/>
                      <a:gdLst>
                        <a:gd name="T0" fmla="*/ 7 w 15"/>
                        <a:gd name="T1" fmla="*/ 0 h 25"/>
                        <a:gd name="T2" fmla="*/ 13 w 15"/>
                        <a:gd name="T3" fmla="*/ 10 h 25"/>
                        <a:gd name="T4" fmla="*/ 14 w 15"/>
                        <a:gd name="T5" fmla="*/ 13 h 25"/>
                        <a:gd name="T6" fmla="*/ 13 w 15"/>
                        <a:gd name="T7" fmla="*/ 16 h 25"/>
                        <a:gd name="T8" fmla="*/ 13 w 15"/>
                        <a:gd name="T9" fmla="*/ 18 h 25"/>
                        <a:gd name="T10" fmla="*/ 11 w 15"/>
                        <a:gd name="T11" fmla="*/ 20 h 25"/>
                        <a:gd name="T12" fmla="*/ 9 w 15"/>
                        <a:gd name="T13" fmla="*/ 22 h 25"/>
                        <a:gd name="T14" fmla="*/ 7 w 15"/>
                        <a:gd name="T15" fmla="*/ 23 h 25"/>
                        <a:gd name="T16" fmla="*/ 4 w 15"/>
                        <a:gd name="T17" fmla="*/ 24 h 25"/>
                        <a:gd name="T18" fmla="*/ 0 w 15"/>
                        <a:gd name="T19" fmla="*/ 24 h 25"/>
                        <a:gd name="T20" fmla="*/ 2 w 15"/>
                        <a:gd name="T21" fmla="*/ 23 h 25"/>
                        <a:gd name="T22" fmla="*/ 5 w 15"/>
                        <a:gd name="T23" fmla="*/ 18 h 25"/>
                        <a:gd name="T24" fmla="*/ 5 w 15"/>
                        <a:gd name="T25" fmla="*/ 16 h 25"/>
                        <a:gd name="T26" fmla="*/ 5 w 15"/>
                        <a:gd name="T27" fmla="*/ 14 h 25"/>
                        <a:gd name="T28" fmla="*/ 6 w 15"/>
                        <a:gd name="T29" fmla="*/ 5 h 25"/>
                        <a:gd name="T30" fmla="*/ 7 w 15"/>
                        <a:gd name="T31" fmla="*/ 0 h 2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15" h="25">
                          <a:moveTo>
                            <a:pt x="7" y="0"/>
                          </a:moveTo>
                          <a:lnTo>
                            <a:pt x="13" y="10"/>
                          </a:lnTo>
                          <a:lnTo>
                            <a:pt x="14" y="13"/>
                          </a:lnTo>
                          <a:lnTo>
                            <a:pt x="13" y="16"/>
                          </a:lnTo>
                          <a:lnTo>
                            <a:pt x="13" y="18"/>
                          </a:lnTo>
                          <a:lnTo>
                            <a:pt x="11" y="20"/>
                          </a:lnTo>
                          <a:lnTo>
                            <a:pt x="9" y="22"/>
                          </a:lnTo>
                          <a:lnTo>
                            <a:pt x="7" y="23"/>
                          </a:lnTo>
                          <a:lnTo>
                            <a:pt x="4" y="24"/>
                          </a:lnTo>
                          <a:lnTo>
                            <a:pt x="0" y="24"/>
                          </a:lnTo>
                          <a:lnTo>
                            <a:pt x="2" y="23"/>
                          </a:lnTo>
                          <a:lnTo>
                            <a:pt x="5" y="18"/>
                          </a:lnTo>
                          <a:lnTo>
                            <a:pt x="5" y="16"/>
                          </a:lnTo>
                          <a:lnTo>
                            <a:pt x="5" y="14"/>
                          </a:lnTo>
                          <a:lnTo>
                            <a:pt x="6" y="5"/>
                          </a:lnTo>
                          <a:lnTo>
                            <a:pt x="7" y="0"/>
                          </a:lnTo>
                        </a:path>
                      </a:pathLst>
                    </a:custGeom>
                    <a:solidFill>
                      <a:srgbClr val="3F3F3F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1" hangingPunct="1">
                        <a:defRPr/>
                      </a:pPr>
                      <a:endParaRPr lang="de-DE"/>
                    </a:p>
                  </p:txBody>
                </p:sp>
              </p:grpSp>
              <p:sp>
                <p:nvSpPr>
                  <p:cNvPr id="147683" name="Freeform 227"/>
                  <p:cNvSpPr>
                    <a:spLocks/>
                  </p:cNvSpPr>
                  <p:nvPr/>
                </p:nvSpPr>
                <p:spPr bwMode="auto">
                  <a:xfrm>
                    <a:off x="3492" y="3748"/>
                    <a:ext cx="14" cy="28"/>
                  </a:xfrm>
                  <a:custGeom>
                    <a:avLst/>
                    <a:gdLst>
                      <a:gd name="T0" fmla="*/ 13 w 14"/>
                      <a:gd name="T1" fmla="*/ 0 h 28"/>
                      <a:gd name="T2" fmla="*/ 6 w 14"/>
                      <a:gd name="T3" fmla="*/ 1 h 28"/>
                      <a:gd name="T4" fmla="*/ 3 w 14"/>
                      <a:gd name="T5" fmla="*/ 2 h 28"/>
                      <a:gd name="T6" fmla="*/ 2 w 14"/>
                      <a:gd name="T7" fmla="*/ 3 h 28"/>
                      <a:gd name="T8" fmla="*/ 1 w 14"/>
                      <a:gd name="T9" fmla="*/ 5 h 28"/>
                      <a:gd name="T10" fmla="*/ 0 w 14"/>
                      <a:gd name="T11" fmla="*/ 7 h 28"/>
                      <a:gd name="T12" fmla="*/ 1 w 14"/>
                      <a:gd name="T13" fmla="*/ 9 h 28"/>
                      <a:gd name="T14" fmla="*/ 9 w 14"/>
                      <a:gd name="T15" fmla="*/ 27 h 28"/>
                      <a:gd name="T16" fmla="*/ 13 w 14"/>
                      <a:gd name="T17" fmla="*/ 0 h 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4" h="28">
                        <a:moveTo>
                          <a:pt x="13" y="0"/>
                        </a:moveTo>
                        <a:lnTo>
                          <a:pt x="6" y="1"/>
                        </a:lnTo>
                        <a:lnTo>
                          <a:pt x="3" y="2"/>
                        </a:lnTo>
                        <a:lnTo>
                          <a:pt x="2" y="3"/>
                        </a:lnTo>
                        <a:lnTo>
                          <a:pt x="1" y="5"/>
                        </a:lnTo>
                        <a:lnTo>
                          <a:pt x="0" y="7"/>
                        </a:lnTo>
                        <a:lnTo>
                          <a:pt x="1" y="9"/>
                        </a:lnTo>
                        <a:lnTo>
                          <a:pt x="9" y="27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5F5F5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7698" name="Group 228"/>
                <p:cNvGrpSpPr>
                  <a:grpSpLocks/>
                </p:cNvGrpSpPr>
                <p:nvPr/>
              </p:nvGrpSpPr>
              <p:grpSpPr bwMode="auto">
                <a:xfrm>
                  <a:off x="3370" y="3469"/>
                  <a:ext cx="284" cy="398"/>
                  <a:chOff x="3370" y="3469"/>
                  <a:chExt cx="284" cy="398"/>
                </a:xfrm>
              </p:grpSpPr>
              <p:sp>
                <p:nvSpPr>
                  <p:cNvPr id="147685" name="Freeform 229"/>
                  <p:cNvSpPr>
                    <a:spLocks/>
                  </p:cNvSpPr>
                  <p:nvPr/>
                </p:nvSpPr>
                <p:spPr bwMode="auto">
                  <a:xfrm>
                    <a:off x="3501" y="3741"/>
                    <a:ext cx="146" cy="126"/>
                  </a:xfrm>
                  <a:custGeom>
                    <a:avLst/>
                    <a:gdLst>
                      <a:gd name="T0" fmla="*/ 140 w 145"/>
                      <a:gd name="T1" fmla="*/ 117 h 126"/>
                      <a:gd name="T2" fmla="*/ 142 w 145"/>
                      <a:gd name="T3" fmla="*/ 112 h 126"/>
                      <a:gd name="T4" fmla="*/ 143 w 145"/>
                      <a:gd name="T5" fmla="*/ 108 h 126"/>
                      <a:gd name="T6" fmla="*/ 144 w 145"/>
                      <a:gd name="T7" fmla="*/ 104 h 126"/>
                      <a:gd name="T8" fmla="*/ 144 w 145"/>
                      <a:gd name="T9" fmla="*/ 101 h 126"/>
                      <a:gd name="T10" fmla="*/ 144 w 145"/>
                      <a:gd name="T11" fmla="*/ 96 h 126"/>
                      <a:gd name="T12" fmla="*/ 144 w 145"/>
                      <a:gd name="T13" fmla="*/ 93 h 126"/>
                      <a:gd name="T14" fmla="*/ 141 w 145"/>
                      <a:gd name="T15" fmla="*/ 98 h 126"/>
                      <a:gd name="T16" fmla="*/ 139 w 145"/>
                      <a:gd name="T17" fmla="*/ 101 h 126"/>
                      <a:gd name="T18" fmla="*/ 135 w 145"/>
                      <a:gd name="T19" fmla="*/ 103 h 126"/>
                      <a:gd name="T20" fmla="*/ 87 w 145"/>
                      <a:gd name="T21" fmla="*/ 108 h 126"/>
                      <a:gd name="T22" fmla="*/ 80 w 145"/>
                      <a:gd name="T23" fmla="*/ 108 h 126"/>
                      <a:gd name="T24" fmla="*/ 76 w 145"/>
                      <a:gd name="T25" fmla="*/ 107 h 126"/>
                      <a:gd name="T26" fmla="*/ 72 w 145"/>
                      <a:gd name="T27" fmla="*/ 107 h 126"/>
                      <a:gd name="T28" fmla="*/ 67 w 145"/>
                      <a:gd name="T29" fmla="*/ 105 h 126"/>
                      <a:gd name="T30" fmla="*/ 63 w 145"/>
                      <a:gd name="T31" fmla="*/ 103 h 126"/>
                      <a:gd name="T32" fmla="*/ 59 w 145"/>
                      <a:gd name="T33" fmla="*/ 101 h 126"/>
                      <a:gd name="T34" fmla="*/ 55 w 145"/>
                      <a:gd name="T35" fmla="*/ 98 h 126"/>
                      <a:gd name="T36" fmla="*/ 52 w 145"/>
                      <a:gd name="T37" fmla="*/ 94 h 126"/>
                      <a:gd name="T38" fmla="*/ 48 w 145"/>
                      <a:gd name="T39" fmla="*/ 89 h 126"/>
                      <a:gd name="T40" fmla="*/ 15 w 145"/>
                      <a:gd name="T41" fmla="*/ 0 h 126"/>
                      <a:gd name="T42" fmla="*/ 12 w 145"/>
                      <a:gd name="T43" fmla="*/ 1 h 126"/>
                      <a:gd name="T44" fmla="*/ 10 w 145"/>
                      <a:gd name="T45" fmla="*/ 2 h 126"/>
                      <a:gd name="T46" fmla="*/ 7 w 145"/>
                      <a:gd name="T47" fmla="*/ 4 h 126"/>
                      <a:gd name="T48" fmla="*/ 6 w 145"/>
                      <a:gd name="T49" fmla="*/ 6 h 126"/>
                      <a:gd name="T50" fmla="*/ 5 w 145"/>
                      <a:gd name="T51" fmla="*/ 9 h 126"/>
                      <a:gd name="T52" fmla="*/ 0 w 145"/>
                      <a:gd name="T53" fmla="*/ 32 h 126"/>
                      <a:gd name="T54" fmla="*/ 40 w 145"/>
                      <a:gd name="T55" fmla="*/ 122 h 126"/>
                      <a:gd name="T56" fmla="*/ 44 w 145"/>
                      <a:gd name="T57" fmla="*/ 124 h 126"/>
                      <a:gd name="T58" fmla="*/ 48 w 145"/>
                      <a:gd name="T59" fmla="*/ 125 h 126"/>
                      <a:gd name="T60" fmla="*/ 52 w 145"/>
                      <a:gd name="T61" fmla="*/ 125 h 126"/>
                      <a:gd name="T62" fmla="*/ 140 w 145"/>
                      <a:gd name="T63" fmla="*/ 117 h 1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145" h="126">
                        <a:moveTo>
                          <a:pt x="140" y="117"/>
                        </a:moveTo>
                        <a:lnTo>
                          <a:pt x="142" y="112"/>
                        </a:lnTo>
                        <a:lnTo>
                          <a:pt x="143" y="108"/>
                        </a:lnTo>
                        <a:lnTo>
                          <a:pt x="144" y="104"/>
                        </a:lnTo>
                        <a:lnTo>
                          <a:pt x="144" y="101"/>
                        </a:lnTo>
                        <a:lnTo>
                          <a:pt x="144" y="96"/>
                        </a:lnTo>
                        <a:lnTo>
                          <a:pt x="144" y="93"/>
                        </a:lnTo>
                        <a:lnTo>
                          <a:pt x="141" y="98"/>
                        </a:lnTo>
                        <a:lnTo>
                          <a:pt x="139" y="101"/>
                        </a:lnTo>
                        <a:lnTo>
                          <a:pt x="135" y="103"/>
                        </a:lnTo>
                        <a:lnTo>
                          <a:pt x="87" y="108"/>
                        </a:lnTo>
                        <a:lnTo>
                          <a:pt x="80" y="108"/>
                        </a:lnTo>
                        <a:lnTo>
                          <a:pt x="76" y="107"/>
                        </a:lnTo>
                        <a:lnTo>
                          <a:pt x="72" y="107"/>
                        </a:lnTo>
                        <a:lnTo>
                          <a:pt x="67" y="105"/>
                        </a:lnTo>
                        <a:lnTo>
                          <a:pt x="63" y="103"/>
                        </a:lnTo>
                        <a:lnTo>
                          <a:pt x="59" y="101"/>
                        </a:lnTo>
                        <a:lnTo>
                          <a:pt x="55" y="98"/>
                        </a:lnTo>
                        <a:lnTo>
                          <a:pt x="52" y="94"/>
                        </a:lnTo>
                        <a:lnTo>
                          <a:pt x="48" y="89"/>
                        </a:lnTo>
                        <a:lnTo>
                          <a:pt x="15" y="0"/>
                        </a:lnTo>
                        <a:lnTo>
                          <a:pt x="12" y="1"/>
                        </a:lnTo>
                        <a:lnTo>
                          <a:pt x="10" y="2"/>
                        </a:lnTo>
                        <a:lnTo>
                          <a:pt x="7" y="4"/>
                        </a:lnTo>
                        <a:lnTo>
                          <a:pt x="6" y="6"/>
                        </a:lnTo>
                        <a:lnTo>
                          <a:pt x="5" y="9"/>
                        </a:lnTo>
                        <a:lnTo>
                          <a:pt x="0" y="32"/>
                        </a:lnTo>
                        <a:lnTo>
                          <a:pt x="40" y="122"/>
                        </a:lnTo>
                        <a:lnTo>
                          <a:pt x="44" y="124"/>
                        </a:lnTo>
                        <a:lnTo>
                          <a:pt x="48" y="125"/>
                        </a:lnTo>
                        <a:lnTo>
                          <a:pt x="52" y="125"/>
                        </a:lnTo>
                        <a:lnTo>
                          <a:pt x="140" y="117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86" name="Freeform 230"/>
                  <p:cNvSpPr>
                    <a:spLocks/>
                  </p:cNvSpPr>
                  <p:nvPr/>
                </p:nvSpPr>
                <p:spPr bwMode="auto">
                  <a:xfrm>
                    <a:off x="3370" y="3470"/>
                    <a:ext cx="285" cy="380"/>
                  </a:xfrm>
                  <a:custGeom>
                    <a:avLst/>
                    <a:gdLst>
                      <a:gd name="T0" fmla="*/ 276 w 284"/>
                      <a:gd name="T1" fmla="*/ 365 h 380"/>
                      <a:gd name="T2" fmla="*/ 278 w 284"/>
                      <a:gd name="T3" fmla="*/ 359 h 380"/>
                      <a:gd name="T4" fmla="*/ 280 w 284"/>
                      <a:gd name="T5" fmla="*/ 352 h 380"/>
                      <a:gd name="T6" fmla="*/ 281 w 284"/>
                      <a:gd name="T7" fmla="*/ 346 h 380"/>
                      <a:gd name="T8" fmla="*/ 282 w 284"/>
                      <a:gd name="T9" fmla="*/ 339 h 380"/>
                      <a:gd name="T10" fmla="*/ 283 w 284"/>
                      <a:gd name="T11" fmla="*/ 330 h 380"/>
                      <a:gd name="T12" fmla="*/ 283 w 284"/>
                      <a:gd name="T13" fmla="*/ 320 h 380"/>
                      <a:gd name="T14" fmla="*/ 283 w 284"/>
                      <a:gd name="T15" fmla="*/ 313 h 380"/>
                      <a:gd name="T16" fmla="*/ 232 w 284"/>
                      <a:gd name="T17" fmla="*/ 313 h 380"/>
                      <a:gd name="T18" fmla="*/ 222 w 284"/>
                      <a:gd name="T19" fmla="*/ 281 h 380"/>
                      <a:gd name="T20" fmla="*/ 204 w 284"/>
                      <a:gd name="T21" fmla="*/ 238 h 380"/>
                      <a:gd name="T22" fmla="*/ 169 w 284"/>
                      <a:gd name="T23" fmla="*/ 159 h 380"/>
                      <a:gd name="T24" fmla="*/ 153 w 284"/>
                      <a:gd name="T25" fmla="*/ 127 h 380"/>
                      <a:gd name="T26" fmla="*/ 132 w 284"/>
                      <a:gd name="T27" fmla="*/ 95 h 380"/>
                      <a:gd name="T28" fmla="*/ 94 w 284"/>
                      <a:gd name="T29" fmla="*/ 50 h 380"/>
                      <a:gd name="T30" fmla="*/ 68 w 284"/>
                      <a:gd name="T31" fmla="*/ 21 h 380"/>
                      <a:gd name="T32" fmla="*/ 46 w 284"/>
                      <a:gd name="T33" fmla="*/ 0 h 380"/>
                      <a:gd name="T34" fmla="*/ 18 w 284"/>
                      <a:gd name="T35" fmla="*/ 18 h 380"/>
                      <a:gd name="T36" fmla="*/ 6 w 284"/>
                      <a:gd name="T37" fmla="*/ 25 h 380"/>
                      <a:gd name="T38" fmla="*/ 3 w 284"/>
                      <a:gd name="T39" fmla="*/ 26 h 380"/>
                      <a:gd name="T40" fmla="*/ 2 w 284"/>
                      <a:gd name="T41" fmla="*/ 28 h 380"/>
                      <a:gd name="T42" fmla="*/ 0 w 284"/>
                      <a:gd name="T43" fmla="*/ 31 h 380"/>
                      <a:gd name="T44" fmla="*/ 0 w 284"/>
                      <a:gd name="T45" fmla="*/ 35 h 380"/>
                      <a:gd name="T46" fmla="*/ 1 w 284"/>
                      <a:gd name="T47" fmla="*/ 38 h 380"/>
                      <a:gd name="T48" fmla="*/ 4 w 284"/>
                      <a:gd name="T49" fmla="*/ 42 h 380"/>
                      <a:gd name="T50" fmla="*/ 25 w 284"/>
                      <a:gd name="T51" fmla="*/ 61 h 380"/>
                      <a:gd name="T52" fmla="*/ 37 w 284"/>
                      <a:gd name="T53" fmla="*/ 74 h 380"/>
                      <a:gd name="T54" fmla="*/ 58 w 284"/>
                      <a:gd name="T55" fmla="*/ 97 h 380"/>
                      <a:gd name="T56" fmla="*/ 61 w 284"/>
                      <a:gd name="T57" fmla="*/ 98 h 380"/>
                      <a:gd name="T58" fmla="*/ 65 w 284"/>
                      <a:gd name="T59" fmla="*/ 98 h 380"/>
                      <a:gd name="T60" fmla="*/ 81 w 284"/>
                      <a:gd name="T61" fmla="*/ 97 h 380"/>
                      <a:gd name="T62" fmla="*/ 86 w 284"/>
                      <a:gd name="T63" fmla="*/ 96 h 380"/>
                      <a:gd name="T64" fmla="*/ 91 w 284"/>
                      <a:gd name="T65" fmla="*/ 97 h 380"/>
                      <a:gd name="T66" fmla="*/ 96 w 284"/>
                      <a:gd name="T67" fmla="*/ 98 h 380"/>
                      <a:gd name="T68" fmla="*/ 100 w 284"/>
                      <a:gd name="T69" fmla="*/ 100 h 380"/>
                      <a:gd name="T70" fmla="*/ 104 w 284"/>
                      <a:gd name="T71" fmla="*/ 103 h 380"/>
                      <a:gd name="T72" fmla="*/ 113 w 284"/>
                      <a:gd name="T73" fmla="*/ 114 h 380"/>
                      <a:gd name="T74" fmla="*/ 129 w 284"/>
                      <a:gd name="T75" fmla="*/ 143 h 380"/>
                      <a:gd name="T76" fmla="*/ 139 w 284"/>
                      <a:gd name="T77" fmla="*/ 163 h 380"/>
                      <a:gd name="T78" fmla="*/ 149 w 284"/>
                      <a:gd name="T79" fmla="*/ 185 h 380"/>
                      <a:gd name="T80" fmla="*/ 157 w 284"/>
                      <a:gd name="T81" fmla="*/ 203 h 380"/>
                      <a:gd name="T82" fmla="*/ 163 w 284"/>
                      <a:gd name="T83" fmla="*/ 219 h 380"/>
                      <a:gd name="T84" fmla="*/ 147 w 284"/>
                      <a:gd name="T85" fmla="*/ 271 h 380"/>
                      <a:gd name="T86" fmla="*/ 180 w 284"/>
                      <a:gd name="T87" fmla="*/ 360 h 380"/>
                      <a:gd name="T88" fmla="*/ 183 w 284"/>
                      <a:gd name="T89" fmla="*/ 366 h 380"/>
                      <a:gd name="T90" fmla="*/ 188 w 284"/>
                      <a:gd name="T91" fmla="*/ 371 h 380"/>
                      <a:gd name="T92" fmla="*/ 198 w 284"/>
                      <a:gd name="T93" fmla="*/ 377 h 380"/>
                      <a:gd name="T94" fmla="*/ 207 w 284"/>
                      <a:gd name="T95" fmla="*/ 379 h 380"/>
                      <a:gd name="T96" fmla="*/ 219 w 284"/>
                      <a:gd name="T97" fmla="*/ 379 h 380"/>
                      <a:gd name="T98" fmla="*/ 268 w 284"/>
                      <a:gd name="T99" fmla="*/ 374 h 380"/>
                      <a:gd name="T100" fmla="*/ 271 w 284"/>
                      <a:gd name="T101" fmla="*/ 371 h 380"/>
                      <a:gd name="T102" fmla="*/ 273 w 284"/>
                      <a:gd name="T103" fmla="*/ 368 h 380"/>
                      <a:gd name="T104" fmla="*/ 276 w 284"/>
                      <a:gd name="T105" fmla="*/ 365 h 3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284" h="380">
                        <a:moveTo>
                          <a:pt x="276" y="365"/>
                        </a:moveTo>
                        <a:lnTo>
                          <a:pt x="278" y="359"/>
                        </a:lnTo>
                        <a:lnTo>
                          <a:pt x="280" y="352"/>
                        </a:lnTo>
                        <a:lnTo>
                          <a:pt x="281" y="346"/>
                        </a:lnTo>
                        <a:lnTo>
                          <a:pt x="282" y="339"/>
                        </a:lnTo>
                        <a:lnTo>
                          <a:pt x="283" y="330"/>
                        </a:lnTo>
                        <a:lnTo>
                          <a:pt x="283" y="320"/>
                        </a:lnTo>
                        <a:lnTo>
                          <a:pt x="283" y="313"/>
                        </a:lnTo>
                        <a:lnTo>
                          <a:pt x="232" y="313"/>
                        </a:lnTo>
                        <a:lnTo>
                          <a:pt x="222" y="281"/>
                        </a:lnTo>
                        <a:lnTo>
                          <a:pt x="204" y="238"/>
                        </a:lnTo>
                        <a:lnTo>
                          <a:pt x="169" y="159"/>
                        </a:lnTo>
                        <a:lnTo>
                          <a:pt x="153" y="127"/>
                        </a:lnTo>
                        <a:lnTo>
                          <a:pt x="132" y="95"/>
                        </a:lnTo>
                        <a:lnTo>
                          <a:pt x="94" y="50"/>
                        </a:lnTo>
                        <a:lnTo>
                          <a:pt x="68" y="21"/>
                        </a:lnTo>
                        <a:lnTo>
                          <a:pt x="46" y="0"/>
                        </a:lnTo>
                        <a:lnTo>
                          <a:pt x="18" y="18"/>
                        </a:lnTo>
                        <a:lnTo>
                          <a:pt x="6" y="25"/>
                        </a:lnTo>
                        <a:lnTo>
                          <a:pt x="3" y="26"/>
                        </a:lnTo>
                        <a:lnTo>
                          <a:pt x="2" y="28"/>
                        </a:lnTo>
                        <a:lnTo>
                          <a:pt x="0" y="31"/>
                        </a:lnTo>
                        <a:lnTo>
                          <a:pt x="0" y="35"/>
                        </a:lnTo>
                        <a:lnTo>
                          <a:pt x="1" y="38"/>
                        </a:lnTo>
                        <a:lnTo>
                          <a:pt x="4" y="42"/>
                        </a:lnTo>
                        <a:lnTo>
                          <a:pt x="25" y="61"/>
                        </a:lnTo>
                        <a:lnTo>
                          <a:pt x="37" y="74"/>
                        </a:lnTo>
                        <a:lnTo>
                          <a:pt x="58" y="97"/>
                        </a:lnTo>
                        <a:lnTo>
                          <a:pt x="61" y="98"/>
                        </a:lnTo>
                        <a:lnTo>
                          <a:pt x="65" y="98"/>
                        </a:lnTo>
                        <a:lnTo>
                          <a:pt x="81" y="97"/>
                        </a:lnTo>
                        <a:lnTo>
                          <a:pt x="86" y="96"/>
                        </a:lnTo>
                        <a:lnTo>
                          <a:pt x="91" y="97"/>
                        </a:lnTo>
                        <a:lnTo>
                          <a:pt x="96" y="98"/>
                        </a:lnTo>
                        <a:lnTo>
                          <a:pt x="100" y="100"/>
                        </a:lnTo>
                        <a:lnTo>
                          <a:pt x="104" y="103"/>
                        </a:lnTo>
                        <a:lnTo>
                          <a:pt x="113" y="114"/>
                        </a:lnTo>
                        <a:lnTo>
                          <a:pt x="129" y="143"/>
                        </a:lnTo>
                        <a:lnTo>
                          <a:pt x="139" y="163"/>
                        </a:lnTo>
                        <a:lnTo>
                          <a:pt x="149" y="185"/>
                        </a:lnTo>
                        <a:lnTo>
                          <a:pt x="157" y="203"/>
                        </a:lnTo>
                        <a:lnTo>
                          <a:pt x="163" y="219"/>
                        </a:lnTo>
                        <a:lnTo>
                          <a:pt x="147" y="271"/>
                        </a:lnTo>
                        <a:lnTo>
                          <a:pt x="180" y="360"/>
                        </a:lnTo>
                        <a:lnTo>
                          <a:pt x="183" y="366"/>
                        </a:lnTo>
                        <a:lnTo>
                          <a:pt x="188" y="371"/>
                        </a:lnTo>
                        <a:lnTo>
                          <a:pt x="198" y="377"/>
                        </a:lnTo>
                        <a:lnTo>
                          <a:pt x="207" y="379"/>
                        </a:lnTo>
                        <a:lnTo>
                          <a:pt x="219" y="379"/>
                        </a:lnTo>
                        <a:lnTo>
                          <a:pt x="268" y="374"/>
                        </a:lnTo>
                        <a:lnTo>
                          <a:pt x="271" y="371"/>
                        </a:lnTo>
                        <a:lnTo>
                          <a:pt x="273" y="368"/>
                        </a:lnTo>
                        <a:lnTo>
                          <a:pt x="276" y="365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87" name="Freeform 231"/>
                  <p:cNvSpPr>
                    <a:spLocks/>
                  </p:cNvSpPr>
                  <p:nvPr/>
                </p:nvSpPr>
                <p:spPr bwMode="auto">
                  <a:xfrm>
                    <a:off x="3373" y="3512"/>
                    <a:ext cx="160" cy="186"/>
                  </a:xfrm>
                  <a:custGeom>
                    <a:avLst/>
                    <a:gdLst>
                      <a:gd name="T0" fmla="*/ 159 w 160"/>
                      <a:gd name="T1" fmla="*/ 177 h 187"/>
                      <a:gd name="T2" fmla="*/ 153 w 160"/>
                      <a:gd name="T3" fmla="*/ 160 h 187"/>
                      <a:gd name="T4" fmla="*/ 143 w 160"/>
                      <a:gd name="T5" fmla="*/ 138 h 187"/>
                      <a:gd name="T6" fmla="*/ 130 w 160"/>
                      <a:gd name="T7" fmla="*/ 110 h 187"/>
                      <a:gd name="T8" fmla="*/ 125 w 160"/>
                      <a:gd name="T9" fmla="*/ 100 h 187"/>
                      <a:gd name="T10" fmla="*/ 109 w 160"/>
                      <a:gd name="T11" fmla="*/ 72 h 187"/>
                      <a:gd name="T12" fmla="*/ 100 w 160"/>
                      <a:gd name="T13" fmla="*/ 61 h 187"/>
                      <a:gd name="T14" fmla="*/ 95 w 160"/>
                      <a:gd name="T15" fmla="*/ 57 h 187"/>
                      <a:gd name="T16" fmla="*/ 91 w 160"/>
                      <a:gd name="T17" fmla="*/ 55 h 187"/>
                      <a:gd name="T18" fmla="*/ 88 w 160"/>
                      <a:gd name="T19" fmla="*/ 54 h 187"/>
                      <a:gd name="T20" fmla="*/ 83 w 160"/>
                      <a:gd name="T21" fmla="*/ 54 h 187"/>
                      <a:gd name="T22" fmla="*/ 67 w 160"/>
                      <a:gd name="T23" fmla="*/ 55 h 187"/>
                      <a:gd name="T24" fmla="*/ 61 w 160"/>
                      <a:gd name="T25" fmla="*/ 56 h 187"/>
                      <a:gd name="T26" fmla="*/ 57 w 160"/>
                      <a:gd name="T27" fmla="*/ 56 h 187"/>
                      <a:gd name="T28" fmla="*/ 56 w 160"/>
                      <a:gd name="T29" fmla="*/ 55 h 187"/>
                      <a:gd name="T30" fmla="*/ 54 w 160"/>
                      <a:gd name="T31" fmla="*/ 54 h 187"/>
                      <a:gd name="T32" fmla="*/ 36 w 160"/>
                      <a:gd name="T33" fmla="*/ 35 h 187"/>
                      <a:gd name="T34" fmla="*/ 22 w 160"/>
                      <a:gd name="T35" fmla="*/ 18 h 187"/>
                      <a:gd name="T36" fmla="*/ 0 w 160"/>
                      <a:gd name="T37" fmla="*/ 0 h 187"/>
                      <a:gd name="T38" fmla="*/ 39 w 160"/>
                      <a:gd name="T39" fmla="*/ 67 h 187"/>
                      <a:gd name="T40" fmla="*/ 41 w 160"/>
                      <a:gd name="T41" fmla="*/ 69 h 187"/>
                      <a:gd name="T42" fmla="*/ 43 w 160"/>
                      <a:gd name="T43" fmla="*/ 71 h 187"/>
                      <a:gd name="T44" fmla="*/ 45 w 160"/>
                      <a:gd name="T45" fmla="*/ 73 h 187"/>
                      <a:gd name="T46" fmla="*/ 52 w 160"/>
                      <a:gd name="T47" fmla="*/ 73 h 187"/>
                      <a:gd name="T48" fmla="*/ 62 w 160"/>
                      <a:gd name="T49" fmla="*/ 75 h 187"/>
                      <a:gd name="T50" fmla="*/ 70 w 160"/>
                      <a:gd name="T51" fmla="*/ 75 h 187"/>
                      <a:gd name="T52" fmla="*/ 79 w 160"/>
                      <a:gd name="T53" fmla="*/ 75 h 187"/>
                      <a:gd name="T54" fmla="*/ 86 w 160"/>
                      <a:gd name="T55" fmla="*/ 75 h 187"/>
                      <a:gd name="T56" fmla="*/ 91 w 160"/>
                      <a:gd name="T57" fmla="*/ 75 h 187"/>
                      <a:gd name="T58" fmla="*/ 98 w 160"/>
                      <a:gd name="T59" fmla="*/ 74 h 187"/>
                      <a:gd name="T60" fmla="*/ 101 w 160"/>
                      <a:gd name="T61" fmla="*/ 76 h 187"/>
                      <a:gd name="T62" fmla="*/ 103 w 160"/>
                      <a:gd name="T63" fmla="*/ 78 h 187"/>
                      <a:gd name="T64" fmla="*/ 104 w 160"/>
                      <a:gd name="T65" fmla="*/ 81 h 187"/>
                      <a:gd name="T66" fmla="*/ 117 w 160"/>
                      <a:gd name="T67" fmla="*/ 105 h 187"/>
                      <a:gd name="T68" fmla="*/ 131 w 160"/>
                      <a:gd name="T69" fmla="*/ 132 h 187"/>
                      <a:gd name="T70" fmla="*/ 140 w 160"/>
                      <a:gd name="T71" fmla="*/ 152 h 187"/>
                      <a:gd name="T72" fmla="*/ 156 w 160"/>
                      <a:gd name="T73" fmla="*/ 186 h 187"/>
                      <a:gd name="T74" fmla="*/ 159 w 160"/>
                      <a:gd name="T75" fmla="*/ 177 h 1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60" h="187">
                        <a:moveTo>
                          <a:pt x="159" y="177"/>
                        </a:moveTo>
                        <a:lnTo>
                          <a:pt x="153" y="160"/>
                        </a:lnTo>
                        <a:lnTo>
                          <a:pt x="143" y="138"/>
                        </a:lnTo>
                        <a:lnTo>
                          <a:pt x="130" y="110"/>
                        </a:lnTo>
                        <a:lnTo>
                          <a:pt x="125" y="100"/>
                        </a:lnTo>
                        <a:lnTo>
                          <a:pt x="109" y="72"/>
                        </a:lnTo>
                        <a:lnTo>
                          <a:pt x="100" y="61"/>
                        </a:lnTo>
                        <a:lnTo>
                          <a:pt x="95" y="57"/>
                        </a:lnTo>
                        <a:lnTo>
                          <a:pt x="91" y="55"/>
                        </a:lnTo>
                        <a:lnTo>
                          <a:pt x="88" y="54"/>
                        </a:lnTo>
                        <a:lnTo>
                          <a:pt x="83" y="54"/>
                        </a:lnTo>
                        <a:lnTo>
                          <a:pt x="67" y="55"/>
                        </a:lnTo>
                        <a:lnTo>
                          <a:pt x="61" y="56"/>
                        </a:lnTo>
                        <a:lnTo>
                          <a:pt x="57" y="56"/>
                        </a:lnTo>
                        <a:lnTo>
                          <a:pt x="56" y="55"/>
                        </a:lnTo>
                        <a:lnTo>
                          <a:pt x="54" y="54"/>
                        </a:lnTo>
                        <a:lnTo>
                          <a:pt x="36" y="35"/>
                        </a:lnTo>
                        <a:lnTo>
                          <a:pt x="22" y="18"/>
                        </a:lnTo>
                        <a:lnTo>
                          <a:pt x="0" y="0"/>
                        </a:lnTo>
                        <a:lnTo>
                          <a:pt x="39" y="67"/>
                        </a:lnTo>
                        <a:lnTo>
                          <a:pt x="41" y="69"/>
                        </a:lnTo>
                        <a:lnTo>
                          <a:pt x="43" y="71"/>
                        </a:lnTo>
                        <a:lnTo>
                          <a:pt x="45" y="73"/>
                        </a:lnTo>
                        <a:lnTo>
                          <a:pt x="52" y="73"/>
                        </a:lnTo>
                        <a:lnTo>
                          <a:pt x="62" y="75"/>
                        </a:lnTo>
                        <a:lnTo>
                          <a:pt x="70" y="75"/>
                        </a:lnTo>
                        <a:lnTo>
                          <a:pt x="79" y="75"/>
                        </a:lnTo>
                        <a:lnTo>
                          <a:pt x="86" y="75"/>
                        </a:lnTo>
                        <a:lnTo>
                          <a:pt x="91" y="75"/>
                        </a:lnTo>
                        <a:lnTo>
                          <a:pt x="98" y="74"/>
                        </a:lnTo>
                        <a:lnTo>
                          <a:pt x="101" y="76"/>
                        </a:lnTo>
                        <a:lnTo>
                          <a:pt x="103" y="78"/>
                        </a:lnTo>
                        <a:lnTo>
                          <a:pt x="104" y="81"/>
                        </a:lnTo>
                        <a:lnTo>
                          <a:pt x="117" y="105"/>
                        </a:lnTo>
                        <a:lnTo>
                          <a:pt x="131" y="132"/>
                        </a:lnTo>
                        <a:lnTo>
                          <a:pt x="140" y="152"/>
                        </a:lnTo>
                        <a:lnTo>
                          <a:pt x="156" y="186"/>
                        </a:lnTo>
                        <a:lnTo>
                          <a:pt x="159" y="177"/>
                        </a:lnTo>
                      </a:path>
                    </a:pathLst>
                  </a:custGeom>
                  <a:solidFill>
                    <a:srgbClr val="BFBFBF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88" name="Freeform 232"/>
                  <p:cNvSpPr>
                    <a:spLocks/>
                  </p:cNvSpPr>
                  <p:nvPr/>
                </p:nvSpPr>
                <p:spPr bwMode="auto">
                  <a:xfrm>
                    <a:off x="3415" y="3469"/>
                    <a:ext cx="239" cy="314"/>
                  </a:xfrm>
                  <a:custGeom>
                    <a:avLst/>
                    <a:gdLst>
                      <a:gd name="T0" fmla="*/ 238 w 239"/>
                      <a:gd name="T1" fmla="*/ 313 h 314"/>
                      <a:gd name="T2" fmla="*/ 237 w 239"/>
                      <a:gd name="T3" fmla="*/ 304 h 314"/>
                      <a:gd name="T4" fmla="*/ 235 w 239"/>
                      <a:gd name="T5" fmla="*/ 295 h 314"/>
                      <a:gd name="T6" fmla="*/ 233 w 239"/>
                      <a:gd name="T7" fmla="*/ 288 h 314"/>
                      <a:gd name="T8" fmla="*/ 230 w 239"/>
                      <a:gd name="T9" fmla="*/ 279 h 314"/>
                      <a:gd name="T10" fmla="*/ 221 w 239"/>
                      <a:gd name="T11" fmla="*/ 257 h 314"/>
                      <a:gd name="T12" fmla="*/ 214 w 239"/>
                      <a:gd name="T13" fmla="*/ 239 h 314"/>
                      <a:gd name="T14" fmla="*/ 201 w 239"/>
                      <a:gd name="T15" fmla="*/ 210 h 314"/>
                      <a:gd name="T16" fmla="*/ 185 w 239"/>
                      <a:gd name="T17" fmla="*/ 180 h 314"/>
                      <a:gd name="T18" fmla="*/ 169 w 239"/>
                      <a:gd name="T19" fmla="*/ 146 h 314"/>
                      <a:gd name="T20" fmla="*/ 145 w 239"/>
                      <a:gd name="T21" fmla="*/ 107 h 314"/>
                      <a:gd name="T22" fmla="*/ 138 w 239"/>
                      <a:gd name="T23" fmla="*/ 96 h 314"/>
                      <a:gd name="T24" fmla="*/ 129 w 239"/>
                      <a:gd name="T25" fmla="*/ 84 h 314"/>
                      <a:gd name="T26" fmla="*/ 117 w 239"/>
                      <a:gd name="T27" fmla="*/ 67 h 314"/>
                      <a:gd name="T28" fmla="*/ 105 w 239"/>
                      <a:gd name="T29" fmla="*/ 53 h 314"/>
                      <a:gd name="T30" fmla="*/ 90 w 239"/>
                      <a:gd name="T31" fmla="*/ 36 h 314"/>
                      <a:gd name="T32" fmla="*/ 55 w 239"/>
                      <a:gd name="T33" fmla="*/ 1 h 314"/>
                      <a:gd name="T34" fmla="*/ 0 w 239"/>
                      <a:gd name="T35" fmla="*/ 0 h 314"/>
                      <a:gd name="T36" fmla="*/ 23 w 239"/>
                      <a:gd name="T37" fmla="*/ 22 h 314"/>
                      <a:gd name="T38" fmla="*/ 39 w 239"/>
                      <a:gd name="T39" fmla="*/ 39 h 314"/>
                      <a:gd name="T40" fmla="*/ 70 w 239"/>
                      <a:gd name="T41" fmla="*/ 75 h 314"/>
                      <a:gd name="T42" fmla="*/ 87 w 239"/>
                      <a:gd name="T43" fmla="*/ 95 h 314"/>
                      <a:gd name="T44" fmla="*/ 107 w 239"/>
                      <a:gd name="T45" fmla="*/ 127 h 314"/>
                      <a:gd name="T46" fmla="*/ 125 w 239"/>
                      <a:gd name="T47" fmla="*/ 161 h 314"/>
                      <a:gd name="T48" fmla="*/ 159 w 239"/>
                      <a:gd name="T49" fmla="*/ 239 h 314"/>
                      <a:gd name="T50" fmla="*/ 176 w 239"/>
                      <a:gd name="T51" fmla="*/ 280 h 314"/>
                      <a:gd name="T52" fmla="*/ 187 w 239"/>
                      <a:gd name="T53" fmla="*/ 313 h 314"/>
                      <a:gd name="T54" fmla="*/ 238 w 239"/>
                      <a:gd name="T55" fmla="*/ 313 h 3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39" h="314">
                        <a:moveTo>
                          <a:pt x="238" y="313"/>
                        </a:moveTo>
                        <a:lnTo>
                          <a:pt x="237" y="304"/>
                        </a:lnTo>
                        <a:lnTo>
                          <a:pt x="235" y="295"/>
                        </a:lnTo>
                        <a:lnTo>
                          <a:pt x="233" y="288"/>
                        </a:lnTo>
                        <a:lnTo>
                          <a:pt x="230" y="279"/>
                        </a:lnTo>
                        <a:lnTo>
                          <a:pt x="221" y="257"/>
                        </a:lnTo>
                        <a:lnTo>
                          <a:pt x="214" y="239"/>
                        </a:lnTo>
                        <a:lnTo>
                          <a:pt x="201" y="210"/>
                        </a:lnTo>
                        <a:lnTo>
                          <a:pt x="185" y="180"/>
                        </a:lnTo>
                        <a:lnTo>
                          <a:pt x="169" y="146"/>
                        </a:lnTo>
                        <a:lnTo>
                          <a:pt x="145" y="107"/>
                        </a:lnTo>
                        <a:lnTo>
                          <a:pt x="138" y="96"/>
                        </a:lnTo>
                        <a:lnTo>
                          <a:pt x="129" y="84"/>
                        </a:lnTo>
                        <a:lnTo>
                          <a:pt x="117" y="67"/>
                        </a:lnTo>
                        <a:lnTo>
                          <a:pt x="105" y="53"/>
                        </a:lnTo>
                        <a:lnTo>
                          <a:pt x="90" y="36"/>
                        </a:lnTo>
                        <a:lnTo>
                          <a:pt x="55" y="1"/>
                        </a:lnTo>
                        <a:lnTo>
                          <a:pt x="0" y="0"/>
                        </a:lnTo>
                        <a:lnTo>
                          <a:pt x="23" y="22"/>
                        </a:lnTo>
                        <a:lnTo>
                          <a:pt x="39" y="39"/>
                        </a:lnTo>
                        <a:lnTo>
                          <a:pt x="70" y="75"/>
                        </a:lnTo>
                        <a:lnTo>
                          <a:pt x="87" y="95"/>
                        </a:lnTo>
                        <a:lnTo>
                          <a:pt x="107" y="127"/>
                        </a:lnTo>
                        <a:lnTo>
                          <a:pt x="125" y="161"/>
                        </a:lnTo>
                        <a:lnTo>
                          <a:pt x="159" y="239"/>
                        </a:lnTo>
                        <a:lnTo>
                          <a:pt x="176" y="280"/>
                        </a:lnTo>
                        <a:lnTo>
                          <a:pt x="187" y="313"/>
                        </a:lnTo>
                        <a:lnTo>
                          <a:pt x="238" y="313"/>
                        </a:lnTo>
                      </a:path>
                    </a:pathLst>
                  </a:custGeom>
                  <a:solidFill>
                    <a:srgbClr val="C0C0C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7699" name="Group 233"/>
                <p:cNvGrpSpPr>
                  <a:grpSpLocks/>
                </p:cNvGrpSpPr>
                <p:nvPr/>
              </p:nvGrpSpPr>
              <p:grpSpPr bwMode="auto">
                <a:xfrm>
                  <a:off x="3450" y="3634"/>
                  <a:ext cx="79" cy="68"/>
                  <a:chOff x="3450" y="3634"/>
                  <a:chExt cx="79" cy="68"/>
                </a:xfrm>
              </p:grpSpPr>
              <p:sp>
                <p:nvSpPr>
                  <p:cNvPr id="147690" name="Freeform 234"/>
                  <p:cNvSpPr>
                    <a:spLocks/>
                  </p:cNvSpPr>
                  <p:nvPr/>
                </p:nvSpPr>
                <p:spPr bwMode="auto">
                  <a:xfrm>
                    <a:off x="3450" y="3634"/>
                    <a:ext cx="51" cy="3"/>
                  </a:xfrm>
                  <a:custGeom>
                    <a:avLst/>
                    <a:gdLst>
                      <a:gd name="T0" fmla="*/ 50 w 51"/>
                      <a:gd name="T1" fmla="*/ 0 h 3"/>
                      <a:gd name="T2" fmla="*/ 0 w 51"/>
                      <a:gd name="T3" fmla="*/ 2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51" h="3">
                        <a:moveTo>
                          <a:pt x="50" y="0"/>
                        </a:moveTo>
                        <a:lnTo>
                          <a:pt x="0" y="2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91" name="Freeform 235"/>
                  <p:cNvSpPr>
                    <a:spLocks/>
                  </p:cNvSpPr>
                  <p:nvPr/>
                </p:nvSpPr>
                <p:spPr bwMode="auto">
                  <a:xfrm>
                    <a:off x="3456" y="3644"/>
                    <a:ext cx="49" cy="3"/>
                  </a:xfrm>
                  <a:custGeom>
                    <a:avLst/>
                    <a:gdLst>
                      <a:gd name="T0" fmla="*/ 48 w 49"/>
                      <a:gd name="T1" fmla="*/ 0 h 3"/>
                      <a:gd name="T2" fmla="*/ 0 w 49"/>
                      <a:gd name="T3" fmla="*/ 2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9" h="3">
                        <a:moveTo>
                          <a:pt x="48" y="0"/>
                        </a:moveTo>
                        <a:lnTo>
                          <a:pt x="0" y="2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92" name="Freeform 236"/>
                  <p:cNvSpPr>
                    <a:spLocks/>
                  </p:cNvSpPr>
                  <p:nvPr/>
                </p:nvSpPr>
                <p:spPr bwMode="auto">
                  <a:xfrm>
                    <a:off x="3461" y="3655"/>
                    <a:ext cx="48" cy="4"/>
                  </a:xfrm>
                  <a:custGeom>
                    <a:avLst/>
                    <a:gdLst>
                      <a:gd name="T0" fmla="*/ 47 w 48"/>
                      <a:gd name="T1" fmla="*/ 0 h 4"/>
                      <a:gd name="T2" fmla="*/ 0 w 48"/>
                      <a:gd name="T3" fmla="*/ 3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8" h="4">
                        <a:moveTo>
                          <a:pt x="47" y="0"/>
                        </a:moveTo>
                        <a:lnTo>
                          <a:pt x="0" y="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93" name="Freeform 237"/>
                  <p:cNvSpPr>
                    <a:spLocks/>
                  </p:cNvSpPr>
                  <p:nvPr/>
                </p:nvSpPr>
                <p:spPr bwMode="auto">
                  <a:xfrm>
                    <a:off x="3468" y="3665"/>
                    <a:ext cx="46" cy="4"/>
                  </a:xfrm>
                  <a:custGeom>
                    <a:avLst/>
                    <a:gdLst>
                      <a:gd name="T0" fmla="*/ 46 w 47"/>
                      <a:gd name="T1" fmla="*/ 0 h 4"/>
                      <a:gd name="T2" fmla="*/ 0 w 47"/>
                      <a:gd name="T3" fmla="*/ 3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7" h="4">
                        <a:moveTo>
                          <a:pt x="46" y="0"/>
                        </a:moveTo>
                        <a:lnTo>
                          <a:pt x="0" y="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94" name="Freeform 238"/>
                  <p:cNvSpPr>
                    <a:spLocks/>
                  </p:cNvSpPr>
                  <p:nvPr/>
                </p:nvSpPr>
                <p:spPr bwMode="auto">
                  <a:xfrm>
                    <a:off x="3474" y="3676"/>
                    <a:ext cx="46" cy="4"/>
                  </a:xfrm>
                  <a:custGeom>
                    <a:avLst/>
                    <a:gdLst>
                      <a:gd name="T0" fmla="*/ 45 w 46"/>
                      <a:gd name="T1" fmla="*/ 0 h 4"/>
                      <a:gd name="T2" fmla="*/ 0 w 46"/>
                      <a:gd name="T3" fmla="*/ 3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6" h="4">
                        <a:moveTo>
                          <a:pt x="45" y="0"/>
                        </a:moveTo>
                        <a:lnTo>
                          <a:pt x="0" y="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95" name="Freeform 239"/>
                  <p:cNvSpPr>
                    <a:spLocks/>
                  </p:cNvSpPr>
                  <p:nvPr/>
                </p:nvSpPr>
                <p:spPr bwMode="auto">
                  <a:xfrm>
                    <a:off x="3479" y="3686"/>
                    <a:ext cx="45" cy="5"/>
                  </a:xfrm>
                  <a:custGeom>
                    <a:avLst/>
                    <a:gdLst>
                      <a:gd name="T0" fmla="*/ 44 w 45"/>
                      <a:gd name="T1" fmla="*/ 0 h 5"/>
                      <a:gd name="T2" fmla="*/ 0 w 45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5" h="5">
                        <a:moveTo>
                          <a:pt x="44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696" name="Freeform 240"/>
                  <p:cNvSpPr>
                    <a:spLocks/>
                  </p:cNvSpPr>
                  <p:nvPr/>
                </p:nvSpPr>
                <p:spPr bwMode="auto">
                  <a:xfrm>
                    <a:off x="3484" y="3697"/>
                    <a:ext cx="44" cy="5"/>
                  </a:xfrm>
                  <a:custGeom>
                    <a:avLst/>
                    <a:gdLst>
                      <a:gd name="T0" fmla="*/ 43 w 44"/>
                      <a:gd name="T1" fmla="*/ 0 h 5"/>
                      <a:gd name="T2" fmla="*/ 0 w 44"/>
                      <a:gd name="T3" fmla="*/ 4 h 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44" h="5">
                        <a:moveTo>
                          <a:pt x="43" y="0"/>
                        </a:moveTo>
                        <a:lnTo>
                          <a:pt x="0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7694" name="Group 241"/>
              <p:cNvGrpSpPr>
                <a:grpSpLocks/>
              </p:cNvGrpSpPr>
              <p:nvPr/>
            </p:nvGrpSpPr>
            <p:grpSpPr bwMode="auto">
              <a:xfrm>
                <a:off x="3613" y="3802"/>
                <a:ext cx="23" cy="15"/>
                <a:chOff x="3613" y="3802"/>
                <a:chExt cx="23" cy="15"/>
              </a:xfrm>
            </p:grpSpPr>
            <p:sp>
              <p:nvSpPr>
                <p:cNvPr id="147698" name="Freeform 242"/>
                <p:cNvSpPr>
                  <a:spLocks/>
                </p:cNvSpPr>
                <p:nvPr/>
              </p:nvSpPr>
              <p:spPr bwMode="auto">
                <a:xfrm>
                  <a:off x="3613" y="3802"/>
                  <a:ext cx="23" cy="14"/>
                </a:xfrm>
                <a:custGeom>
                  <a:avLst/>
                  <a:gdLst>
                    <a:gd name="T0" fmla="*/ 22 w 23"/>
                    <a:gd name="T1" fmla="*/ 0 h 15"/>
                    <a:gd name="T2" fmla="*/ 3 w 23"/>
                    <a:gd name="T3" fmla="*/ 0 h 15"/>
                    <a:gd name="T4" fmla="*/ 0 w 23"/>
                    <a:gd name="T5" fmla="*/ 14 h 15"/>
                    <a:gd name="T6" fmla="*/ 19 w 23"/>
                    <a:gd name="T7" fmla="*/ 13 h 15"/>
                    <a:gd name="T8" fmla="*/ 22 w 23"/>
                    <a:gd name="T9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5">
                      <a:moveTo>
                        <a:pt x="22" y="0"/>
                      </a:move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19" y="13"/>
                      </a:lnTo>
                      <a:lnTo>
                        <a:pt x="22" y="0"/>
                      </a:lnTo>
                    </a:path>
                  </a:pathLst>
                </a:cu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  <p:sp>
              <p:nvSpPr>
                <p:cNvPr id="147699" name="Freeform 243"/>
                <p:cNvSpPr>
                  <a:spLocks/>
                </p:cNvSpPr>
                <p:nvPr/>
              </p:nvSpPr>
              <p:spPr bwMode="auto">
                <a:xfrm>
                  <a:off x="3613" y="3806"/>
                  <a:ext cx="20" cy="9"/>
                </a:xfrm>
                <a:custGeom>
                  <a:avLst/>
                  <a:gdLst>
                    <a:gd name="T0" fmla="*/ 19 w 20"/>
                    <a:gd name="T1" fmla="*/ 0 h 9"/>
                    <a:gd name="T2" fmla="*/ 17 w 20"/>
                    <a:gd name="T3" fmla="*/ 8 h 9"/>
                    <a:gd name="T4" fmla="*/ 0 w 20"/>
                    <a:gd name="T5" fmla="*/ 8 h 9"/>
                    <a:gd name="T6" fmla="*/ 2 w 20"/>
                    <a:gd name="T7" fmla="*/ 0 h 9"/>
                    <a:gd name="T8" fmla="*/ 19 w 20"/>
                    <a:gd name="T9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9">
                      <a:moveTo>
                        <a:pt x="19" y="0"/>
                      </a:moveTo>
                      <a:lnTo>
                        <a:pt x="17" y="8"/>
                      </a:lnTo>
                      <a:lnTo>
                        <a:pt x="0" y="8"/>
                      </a:lnTo>
                      <a:lnTo>
                        <a:pt x="2" y="0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27672" name="Group 244"/>
            <p:cNvGrpSpPr>
              <a:grpSpLocks/>
            </p:cNvGrpSpPr>
            <p:nvPr/>
          </p:nvGrpSpPr>
          <p:grpSpPr bwMode="auto">
            <a:xfrm>
              <a:off x="3609" y="3806"/>
              <a:ext cx="41" cy="164"/>
              <a:chOff x="3609" y="3806"/>
              <a:chExt cx="41" cy="164"/>
            </a:xfrm>
          </p:grpSpPr>
          <p:grpSp>
            <p:nvGrpSpPr>
              <p:cNvPr id="27673" name="Group 245"/>
              <p:cNvGrpSpPr>
                <a:grpSpLocks/>
              </p:cNvGrpSpPr>
              <p:nvPr/>
            </p:nvGrpSpPr>
            <p:grpSpPr bwMode="auto">
              <a:xfrm>
                <a:off x="3620" y="3882"/>
                <a:ext cx="30" cy="88"/>
                <a:chOff x="3620" y="3882"/>
                <a:chExt cx="30" cy="88"/>
              </a:xfrm>
            </p:grpSpPr>
            <p:grpSp>
              <p:nvGrpSpPr>
                <p:cNvPr id="27684" name="Group 246"/>
                <p:cNvGrpSpPr>
                  <a:grpSpLocks/>
                </p:cNvGrpSpPr>
                <p:nvPr/>
              </p:nvGrpSpPr>
              <p:grpSpPr bwMode="auto">
                <a:xfrm>
                  <a:off x="3627" y="3933"/>
                  <a:ext cx="23" cy="37"/>
                  <a:chOff x="3627" y="3933"/>
                  <a:chExt cx="23" cy="37"/>
                </a:xfrm>
              </p:grpSpPr>
              <p:sp>
                <p:nvSpPr>
                  <p:cNvPr id="147703" name="Freeform 247"/>
                  <p:cNvSpPr>
                    <a:spLocks/>
                  </p:cNvSpPr>
                  <p:nvPr/>
                </p:nvSpPr>
                <p:spPr bwMode="auto">
                  <a:xfrm>
                    <a:off x="3630" y="3934"/>
                    <a:ext cx="14" cy="14"/>
                  </a:xfrm>
                  <a:custGeom>
                    <a:avLst/>
                    <a:gdLst>
                      <a:gd name="T0" fmla="*/ 13 w 14"/>
                      <a:gd name="T1" fmla="*/ 0 h 14"/>
                      <a:gd name="T2" fmla="*/ 13 w 14"/>
                      <a:gd name="T3" fmla="*/ 7 h 14"/>
                      <a:gd name="T4" fmla="*/ 10 w 14"/>
                      <a:gd name="T5" fmla="*/ 9 h 14"/>
                      <a:gd name="T6" fmla="*/ 8 w 14"/>
                      <a:gd name="T7" fmla="*/ 9 h 14"/>
                      <a:gd name="T8" fmla="*/ 6 w 14"/>
                      <a:gd name="T9" fmla="*/ 10 h 14"/>
                      <a:gd name="T10" fmla="*/ 5 w 14"/>
                      <a:gd name="T11" fmla="*/ 11 h 14"/>
                      <a:gd name="T12" fmla="*/ 3 w 14"/>
                      <a:gd name="T13" fmla="*/ 13 h 14"/>
                      <a:gd name="T14" fmla="*/ 1 w 14"/>
                      <a:gd name="T15" fmla="*/ 10 h 14"/>
                      <a:gd name="T16" fmla="*/ 0 w 14"/>
                      <a:gd name="T17" fmla="*/ 9 h 14"/>
                      <a:gd name="T18" fmla="*/ 0 w 14"/>
                      <a:gd name="T19" fmla="*/ 8 h 14"/>
                      <a:gd name="T20" fmla="*/ 0 w 14"/>
                      <a:gd name="T21" fmla="*/ 6 h 14"/>
                      <a:gd name="T22" fmla="*/ 1 w 14"/>
                      <a:gd name="T23" fmla="*/ 4 h 14"/>
                      <a:gd name="T24" fmla="*/ 3 w 14"/>
                      <a:gd name="T25" fmla="*/ 3 h 14"/>
                      <a:gd name="T26" fmla="*/ 6 w 14"/>
                      <a:gd name="T27" fmla="*/ 1 h 14"/>
                      <a:gd name="T28" fmla="*/ 9 w 14"/>
                      <a:gd name="T29" fmla="*/ 1 h 14"/>
                      <a:gd name="T30" fmla="*/ 13 w 14"/>
                      <a:gd name="T3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4">
                        <a:moveTo>
                          <a:pt x="13" y="0"/>
                        </a:moveTo>
                        <a:lnTo>
                          <a:pt x="13" y="7"/>
                        </a:lnTo>
                        <a:lnTo>
                          <a:pt x="10" y="9"/>
                        </a:lnTo>
                        <a:lnTo>
                          <a:pt x="8" y="9"/>
                        </a:lnTo>
                        <a:lnTo>
                          <a:pt x="6" y="10"/>
                        </a:lnTo>
                        <a:lnTo>
                          <a:pt x="5" y="11"/>
                        </a:lnTo>
                        <a:lnTo>
                          <a:pt x="3" y="13"/>
                        </a:lnTo>
                        <a:lnTo>
                          <a:pt x="1" y="10"/>
                        </a:lnTo>
                        <a:lnTo>
                          <a:pt x="0" y="9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1" y="4"/>
                        </a:lnTo>
                        <a:lnTo>
                          <a:pt x="3" y="3"/>
                        </a:lnTo>
                        <a:lnTo>
                          <a:pt x="6" y="1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704" name="Freeform 248"/>
                  <p:cNvSpPr>
                    <a:spLocks/>
                  </p:cNvSpPr>
                  <p:nvPr/>
                </p:nvSpPr>
                <p:spPr bwMode="auto">
                  <a:xfrm>
                    <a:off x="3626" y="3933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6 h 37"/>
                      <a:gd name="T16" fmla="*/ 0 w 23"/>
                      <a:gd name="T17" fmla="*/ 21 h 37"/>
                      <a:gd name="T18" fmla="*/ 0 w 23"/>
                      <a:gd name="T19" fmla="*/ 24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5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3 h 37"/>
                      <a:gd name="T30" fmla="*/ 15 w 23"/>
                      <a:gd name="T31" fmla="*/ 35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2 w 23"/>
                      <a:gd name="T43" fmla="*/ 20 h 37"/>
                      <a:gd name="T44" fmla="*/ 10 w 23"/>
                      <a:gd name="T45" fmla="*/ 19 h 37"/>
                      <a:gd name="T46" fmla="*/ 7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10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21"/>
                        </a:lnTo>
                        <a:lnTo>
                          <a:pt x="0" y="24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8" y="31"/>
                        </a:lnTo>
                        <a:lnTo>
                          <a:pt x="11" y="33"/>
                        </a:lnTo>
                        <a:lnTo>
                          <a:pt x="15" y="35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2" y="20"/>
                        </a:lnTo>
                        <a:lnTo>
                          <a:pt x="10" y="19"/>
                        </a:lnTo>
                        <a:lnTo>
                          <a:pt x="7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10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7685" name="Group 249"/>
                <p:cNvGrpSpPr>
                  <a:grpSpLocks/>
                </p:cNvGrpSpPr>
                <p:nvPr/>
              </p:nvGrpSpPr>
              <p:grpSpPr bwMode="auto">
                <a:xfrm>
                  <a:off x="3625" y="3908"/>
                  <a:ext cx="22" cy="37"/>
                  <a:chOff x="3625" y="3908"/>
                  <a:chExt cx="22" cy="37"/>
                </a:xfrm>
              </p:grpSpPr>
              <p:sp>
                <p:nvSpPr>
                  <p:cNvPr id="147706" name="Freeform 250"/>
                  <p:cNvSpPr>
                    <a:spLocks/>
                  </p:cNvSpPr>
                  <p:nvPr/>
                </p:nvSpPr>
                <p:spPr bwMode="auto">
                  <a:xfrm>
                    <a:off x="3627" y="3908"/>
                    <a:ext cx="14" cy="14"/>
                  </a:xfrm>
                  <a:custGeom>
                    <a:avLst/>
                    <a:gdLst>
                      <a:gd name="T0" fmla="*/ 13 w 14"/>
                      <a:gd name="T1" fmla="*/ 0 h 15"/>
                      <a:gd name="T2" fmla="*/ 13 w 14"/>
                      <a:gd name="T3" fmla="*/ 8 h 15"/>
                      <a:gd name="T4" fmla="*/ 10 w 14"/>
                      <a:gd name="T5" fmla="*/ 9 h 15"/>
                      <a:gd name="T6" fmla="*/ 8 w 14"/>
                      <a:gd name="T7" fmla="*/ 10 h 15"/>
                      <a:gd name="T8" fmla="*/ 7 w 14"/>
                      <a:gd name="T9" fmla="*/ 11 h 15"/>
                      <a:gd name="T10" fmla="*/ 5 w 14"/>
                      <a:gd name="T11" fmla="*/ 12 h 15"/>
                      <a:gd name="T12" fmla="*/ 3 w 14"/>
                      <a:gd name="T13" fmla="*/ 14 h 15"/>
                      <a:gd name="T14" fmla="*/ 1 w 14"/>
                      <a:gd name="T15" fmla="*/ 11 h 15"/>
                      <a:gd name="T16" fmla="*/ 1 w 14"/>
                      <a:gd name="T17" fmla="*/ 10 h 15"/>
                      <a:gd name="T18" fmla="*/ 0 w 14"/>
                      <a:gd name="T19" fmla="*/ 8 h 15"/>
                      <a:gd name="T20" fmla="*/ 0 w 14"/>
                      <a:gd name="T21" fmla="*/ 7 h 15"/>
                      <a:gd name="T22" fmla="*/ 2 w 14"/>
                      <a:gd name="T23" fmla="*/ 5 h 15"/>
                      <a:gd name="T24" fmla="*/ 3 w 14"/>
                      <a:gd name="T25" fmla="*/ 4 h 15"/>
                      <a:gd name="T26" fmla="*/ 7 w 14"/>
                      <a:gd name="T27" fmla="*/ 2 h 15"/>
                      <a:gd name="T28" fmla="*/ 9 w 14"/>
                      <a:gd name="T29" fmla="*/ 1 h 15"/>
                      <a:gd name="T30" fmla="*/ 13 w 14"/>
                      <a:gd name="T31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5">
                        <a:moveTo>
                          <a:pt x="13" y="0"/>
                        </a:moveTo>
                        <a:lnTo>
                          <a:pt x="13" y="8"/>
                        </a:lnTo>
                        <a:lnTo>
                          <a:pt x="10" y="9"/>
                        </a:lnTo>
                        <a:lnTo>
                          <a:pt x="8" y="10"/>
                        </a:lnTo>
                        <a:lnTo>
                          <a:pt x="7" y="11"/>
                        </a:lnTo>
                        <a:lnTo>
                          <a:pt x="5" y="12"/>
                        </a:lnTo>
                        <a:lnTo>
                          <a:pt x="3" y="14"/>
                        </a:lnTo>
                        <a:lnTo>
                          <a:pt x="1" y="11"/>
                        </a:lnTo>
                        <a:lnTo>
                          <a:pt x="1" y="10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2" y="5"/>
                        </a:lnTo>
                        <a:lnTo>
                          <a:pt x="3" y="4"/>
                        </a:lnTo>
                        <a:lnTo>
                          <a:pt x="7" y="2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707" name="Freeform 251"/>
                  <p:cNvSpPr>
                    <a:spLocks/>
                  </p:cNvSpPr>
                  <p:nvPr/>
                </p:nvSpPr>
                <p:spPr bwMode="auto">
                  <a:xfrm>
                    <a:off x="3624" y="3908"/>
                    <a:ext cx="22" cy="37"/>
                  </a:xfrm>
                  <a:custGeom>
                    <a:avLst/>
                    <a:gdLst>
                      <a:gd name="T0" fmla="*/ 17 w 22"/>
                      <a:gd name="T1" fmla="*/ 0 h 37"/>
                      <a:gd name="T2" fmla="*/ 13 w 22"/>
                      <a:gd name="T3" fmla="*/ 1 h 37"/>
                      <a:gd name="T4" fmla="*/ 9 w 22"/>
                      <a:gd name="T5" fmla="*/ 2 h 37"/>
                      <a:gd name="T6" fmla="*/ 5 w 22"/>
                      <a:gd name="T7" fmla="*/ 4 h 37"/>
                      <a:gd name="T8" fmla="*/ 3 w 22"/>
                      <a:gd name="T9" fmla="*/ 6 h 37"/>
                      <a:gd name="T10" fmla="*/ 1 w 22"/>
                      <a:gd name="T11" fmla="*/ 8 h 37"/>
                      <a:gd name="T12" fmla="*/ 0 w 22"/>
                      <a:gd name="T13" fmla="*/ 10 h 37"/>
                      <a:gd name="T14" fmla="*/ 0 w 22"/>
                      <a:gd name="T15" fmla="*/ 16 h 37"/>
                      <a:gd name="T16" fmla="*/ 0 w 22"/>
                      <a:gd name="T17" fmla="*/ 22 h 37"/>
                      <a:gd name="T18" fmla="*/ 0 w 22"/>
                      <a:gd name="T19" fmla="*/ 23 h 37"/>
                      <a:gd name="T20" fmla="*/ 1 w 22"/>
                      <a:gd name="T21" fmla="*/ 25 h 37"/>
                      <a:gd name="T22" fmla="*/ 3 w 22"/>
                      <a:gd name="T23" fmla="*/ 27 h 37"/>
                      <a:gd name="T24" fmla="*/ 5 w 22"/>
                      <a:gd name="T25" fmla="*/ 29 h 37"/>
                      <a:gd name="T26" fmla="*/ 7 w 22"/>
                      <a:gd name="T27" fmla="*/ 31 h 37"/>
                      <a:gd name="T28" fmla="*/ 10 w 22"/>
                      <a:gd name="T29" fmla="*/ 32 h 37"/>
                      <a:gd name="T30" fmla="*/ 14 w 22"/>
                      <a:gd name="T31" fmla="*/ 34 h 37"/>
                      <a:gd name="T32" fmla="*/ 18 w 22"/>
                      <a:gd name="T33" fmla="*/ 36 h 37"/>
                      <a:gd name="T34" fmla="*/ 21 w 22"/>
                      <a:gd name="T35" fmla="*/ 36 h 37"/>
                      <a:gd name="T36" fmla="*/ 21 w 22"/>
                      <a:gd name="T37" fmla="*/ 23 h 37"/>
                      <a:gd name="T38" fmla="*/ 17 w 22"/>
                      <a:gd name="T39" fmla="*/ 22 h 37"/>
                      <a:gd name="T40" fmla="*/ 14 w 22"/>
                      <a:gd name="T41" fmla="*/ 21 h 37"/>
                      <a:gd name="T42" fmla="*/ 11 w 22"/>
                      <a:gd name="T43" fmla="*/ 20 h 37"/>
                      <a:gd name="T44" fmla="*/ 9 w 22"/>
                      <a:gd name="T45" fmla="*/ 18 h 37"/>
                      <a:gd name="T46" fmla="*/ 7 w 22"/>
                      <a:gd name="T47" fmla="*/ 17 h 37"/>
                      <a:gd name="T48" fmla="*/ 5 w 22"/>
                      <a:gd name="T49" fmla="*/ 15 h 37"/>
                      <a:gd name="T50" fmla="*/ 4 w 22"/>
                      <a:gd name="T51" fmla="*/ 13 h 37"/>
                      <a:gd name="T52" fmla="*/ 3 w 22"/>
                      <a:gd name="T53" fmla="*/ 10 h 37"/>
                      <a:gd name="T54" fmla="*/ 4 w 22"/>
                      <a:gd name="T55" fmla="*/ 8 h 37"/>
                      <a:gd name="T56" fmla="*/ 5 w 22"/>
                      <a:gd name="T57" fmla="*/ 5 h 37"/>
                      <a:gd name="T58" fmla="*/ 9 w 22"/>
                      <a:gd name="T59" fmla="*/ 3 h 37"/>
                      <a:gd name="T60" fmla="*/ 14 w 22"/>
                      <a:gd name="T61" fmla="*/ 2 h 37"/>
                      <a:gd name="T62" fmla="*/ 17 w 22"/>
                      <a:gd name="T63" fmla="*/ 1 h 37"/>
                      <a:gd name="T64" fmla="*/ 17 w 22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2" h="37">
                        <a:moveTo>
                          <a:pt x="17" y="0"/>
                        </a:moveTo>
                        <a:lnTo>
                          <a:pt x="13" y="1"/>
                        </a:lnTo>
                        <a:lnTo>
                          <a:pt x="9" y="2"/>
                        </a:lnTo>
                        <a:lnTo>
                          <a:pt x="5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22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7" y="31"/>
                        </a:lnTo>
                        <a:lnTo>
                          <a:pt x="10" y="32"/>
                        </a:lnTo>
                        <a:lnTo>
                          <a:pt x="14" y="34"/>
                        </a:lnTo>
                        <a:lnTo>
                          <a:pt x="18" y="36"/>
                        </a:lnTo>
                        <a:lnTo>
                          <a:pt x="21" y="36"/>
                        </a:lnTo>
                        <a:lnTo>
                          <a:pt x="21" y="23"/>
                        </a:lnTo>
                        <a:lnTo>
                          <a:pt x="17" y="22"/>
                        </a:lnTo>
                        <a:lnTo>
                          <a:pt x="14" y="21"/>
                        </a:lnTo>
                        <a:lnTo>
                          <a:pt x="11" y="20"/>
                        </a:lnTo>
                        <a:lnTo>
                          <a:pt x="9" y="18"/>
                        </a:lnTo>
                        <a:lnTo>
                          <a:pt x="7" y="17"/>
                        </a:lnTo>
                        <a:lnTo>
                          <a:pt x="5" y="15"/>
                        </a:lnTo>
                        <a:lnTo>
                          <a:pt x="4" y="13"/>
                        </a:lnTo>
                        <a:lnTo>
                          <a:pt x="3" y="10"/>
                        </a:lnTo>
                        <a:lnTo>
                          <a:pt x="4" y="8"/>
                        </a:lnTo>
                        <a:lnTo>
                          <a:pt x="5" y="5"/>
                        </a:lnTo>
                        <a:lnTo>
                          <a:pt x="9" y="3"/>
                        </a:lnTo>
                        <a:lnTo>
                          <a:pt x="14" y="2"/>
                        </a:lnTo>
                        <a:lnTo>
                          <a:pt x="17" y="1"/>
                        </a:lnTo>
                        <a:lnTo>
                          <a:pt x="17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7686" name="Group 252"/>
                <p:cNvGrpSpPr>
                  <a:grpSpLocks/>
                </p:cNvGrpSpPr>
                <p:nvPr/>
              </p:nvGrpSpPr>
              <p:grpSpPr bwMode="auto">
                <a:xfrm>
                  <a:off x="3620" y="3882"/>
                  <a:ext cx="23" cy="37"/>
                  <a:chOff x="3620" y="3882"/>
                  <a:chExt cx="23" cy="37"/>
                </a:xfrm>
              </p:grpSpPr>
              <p:sp>
                <p:nvSpPr>
                  <p:cNvPr id="147709" name="Freeform 253"/>
                  <p:cNvSpPr>
                    <a:spLocks/>
                  </p:cNvSpPr>
                  <p:nvPr/>
                </p:nvSpPr>
                <p:spPr bwMode="auto">
                  <a:xfrm>
                    <a:off x="3623" y="3883"/>
                    <a:ext cx="14" cy="14"/>
                  </a:xfrm>
                  <a:custGeom>
                    <a:avLst/>
                    <a:gdLst>
                      <a:gd name="T0" fmla="*/ 12 w 13"/>
                      <a:gd name="T1" fmla="*/ 0 h 14"/>
                      <a:gd name="T2" fmla="*/ 12 w 13"/>
                      <a:gd name="T3" fmla="*/ 7 h 14"/>
                      <a:gd name="T4" fmla="*/ 9 w 13"/>
                      <a:gd name="T5" fmla="*/ 8 h 14"/>
                      <a:gd name="T6" fmla="*/ 8 w 13"/>
                      <a:gd name="T7" fmla="*/ 9 h 14"/>
                      <a:gd name="T8" fmla="*/ 6 w 13"/>
                      <a:gd name="T9" fmla="*/ 10 h 14"/>
                      <a:gd name="T10" fmla="*/ 5 w 13"/>
                      <a:gd name="T11" fmla="*/ 11 h 14"/>
                      <a:gd name="T12" fmla="*/ 3 w 13"/>
                      <a:gd name="T13" fmla="*/ 13 h 14"/>
                      <a:gd name="T14" fmla="*/ 1 w 13"/>
                      <a:gd name="T15" fmla="*/ 10 h 14"/>
                      <a:gd name="T16" fmla="*/ 0 w 13"/>
                      <a:gd name="T17" fmla="*/ 9 h 14"/>
                      <a:gd name="T18" fmla="*/ 0 w 13"/>
                      <a:gd name="T19" fmla="*/ 8 h 14"/>
                      <a:gd name="T20" fmla="*/ 0 w 13"/>
                      <a:gd name="T21" fmla="*/ 6 h 14"/>
                      <a:gd name="T22" fmla="*/ 1 w 13"/>
                      <a:gd name="T23" fmla="*/ 4 h 14"/>
                      <a:gd name="T24" fmla="*/ 3 w 13"/>
                      <a:gd name="T25" fmla="*/ 3 h 14"/>
                      <a:gd name="T26" fmla="*/ 6 w 13"/>
                      <a:gd name="T27" fmla="*/ 1 h 14"/>
                      <a:gd name="T28" fmla="*/ 8 w 13"/>
                      <a:gd name="T29" fmla="*/ 1 h 14"/>
                      <a:gd name="T30" fmla="*/ 12 w 13"/>
                      <a:gd name="T3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3" h="14">
                        <a:moveTo>
                          <a:pt x="12" y="0"/>
                        </a:moveTo>
                        <a:lnTo>
                          <a:pt x="12" y="7"/>
                        </a:lnTo>
                        <a:lnTo>
                          <a:pt x="9" y="8"/>
                        </a:lnTo>
                        <a:lnTo>
                          <a:pt x="8" y="9"/>
                        </a:lnTo>
                        <a:lnTo>
                          <a:pt x="6" y="10"/>
                        </a:lnTo>
                        <a:lnTo>
                          <a:pt x="5" y="11"/>
                        </a:lnTo>
                        <a:lnTo>
                          <a:pt x="3" y="13"/>
                        </a:lnTo>
                        <a:lnTo>
                          <a:pt x="1" y="10"/>
                        </a:lnTo>
                        <a:lnTo>
                          <a:pt x="0" y="9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1" y="4"/>
                        </a:lnTo>
                        <a:lnTo>
                          <a:pt x="3" y="3"/>
                        </a:lnTo>
                        <a:lnTo>
                          <a:pt x="6" y="1"/>
                        </a:lnTo>
                        <a:lnTo>
                          <a:pt x="8" y="1"/>
                        </a:lnTo>
                        <a:lnTo>
                          <a:pt x="12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710" name="Freeform 254"/>
                  <p:cNvSpPr>
                    <a:spLocks/>
                  </p:cNvSpPr>
                  <p:nvPr/>
                </p:nvSpPr>
                <p:spPr bwMode="auto">
                  <a:xfrm>
                    <a:off x="3620" y="3882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5 h 37"/>
                      <a:gd name="T16" fmla="*/ 0 w 23"/>
                      <a:gd name="T17" fmla="*/ 21 h 37"/>
                      <a:gd name="T18" fmla="*/ 0 w 23"/>
                      <a:gd name="T19" fmla="*/ 23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5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3 h 37"/>
                      <a:gd name="T30" fmla="*/ 15 w 23"/>
                      <a:gd name="T31" fmla="*/ 34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1 w 23"/>
                      <a:gd name="T43" fmla="*/ 20 h 37"/>
                      <a:gd name="T44" fmla="*/ 10 w 23"/>
                      <a:gd name="T45" fmla="*/ 18 h 37"/>
                      <a:gd name="T46" fmla="*/ 7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10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5"/>
                        </a:lnTo>
                        <a:lnTo>
                          <a:pt x="0" y="21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8" y="31"/>
                        </a:lnTo>
                        <a:lnTo>
                          <a:pt x="11" y="33"/>
                        </a:lnTo>
                        <a:lnTo>
                          <a:pt x="15" y="34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1" y="20"/>
                        </a:lnTo>
                        <a:lnTo>
                          <a:pt x="10" y="18"/>
                        </a:lnTo>
                        <a:lnTo>
                          <a:pt x="7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10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  <p:grpSp>
            <p:nvGrpSpPr>
              <p:cNvPr id="27674" name="Group 255"/>
              <p:cNvGrpSpPr>
                <a:grpSpLocks/>
              </p:cNvGrpSpPr>
              <p:nvPr/>
            </p:nvGrpSpPr>
            <p:grpSpPr bwMode="auto">
              <a:xfrm>
                <a:off x="3609" y="3806"/>
                <a:ext cx="30" cy="88"/>
                <a:chOff x="3609" y="3806"/>
                <a:chExt cx="30" cy="88"/>
              </a:xfrm>
            </p:grpSpPr>
            <p:grpSp>
              <p:nvGrpSpPr>
                <p:cNvPr id="27675" name="Group 256"/>
                <p:cNvGrpSpPr>
                  <a:grpSpLocks/>
                </p:cNvGrpSpPr>
                <p:nvPr/>
              </p:nvGrpSpPr>
              <p:grpSpPr bwMode="auto">
                <a:xfrm>
                  <a:off x="3616" y="3857"/>
                  <a:ext cx="23" cy="37"/>
                  <a:chOff x="3616" y="3857"/>
                  <a:chExt cx="23" cy="37"/>
                </a:xfrm>
              </p:grpSpPr>
              <p:sp>
                <p:nvSpPr>
                  <p:cNvPr id="147713" name="Freeform 257"/>
                  <p:cNvSpPr>
                    <a:spLocks/>
                  </p:cNvSpPr>
                  <p:nvPr/>
                </p:nvSpPr>
                <p:spPr bwMode="auto">
                  <a:xfrm>
                    <a:off x="3620" y="3858"/>
                    <a:ext cx="14" cy="14"/>
                  </a:xfrm>
                  <a:custGeom>
                    <a:avLst/>
                    <a:gdLst>
                      <a:gd name="T0" fmla="*/ 13 w 14"/>
                      <a:gd name="T1" fmla="*/ 0 h 14"/>
                      <a:gd name="T2" fmla="*/ 13 w 14"/>
                      <a:gd name="T3" fmla="*/ 7 h 14"/>
                      <a:gd name="T4" fmla="*/ 10 w 14"/>
                      <a:gd name="T5" fmla="*/ 9 h 14"/>
                      <a:gd name="T6" fmla="*/ 8 w 14"/>
                      <a:gd name="T7" fmla="*/ 9 h 14"/>
                      <a:gd name="T8" fmla="*/ 7 w 14"/>
                      <a:gd name="T9" fmla="*/ 10 h 14"/>
                      <a:gd name="T10" fmla="*/ 5 w 14"/>
                      <a:gd name="T11" fmla="*/ 11 h 14"/>
                      <a:gd name="T12" fmla="*/ 3 w 14"/>
                      <a:gd name="T13" fmla="*/ 13 h 14"/>
                      <a:gd name="T14" fmla="*/ 1 w 14"/>
                      <a:gd name="T15" fmla="*/ 10 h 14"/>
                      <a:gd name="T16" fmla="*/ 1 w 14"/>
                      <a:gd name="T17" fmla="*/ 9 h 14"/>
                      <a:gd name="T18" fmla="*/ 0 w 14"/>
                      <a:gd name="T19" fmla="*/ 8 h 14"/>
                      <a:gd name="T20" fmla="*/ 0 w 14"/>
                      <a:gd name="T21" fmla="*/ 6 h 14"/>
                      <a:gd name="T22" fmla="*/ 2 w 14"/>
                      <a:gd name="T23" fmla="*/ 4 h 14"/>
                      <a:gd name="T24" fmla="*/ 3 w 14"/>
                      <a:gd name="T25" fmla="*/ 3 h 14"/>
                      <a:gd name="T26" fmla="*/ 7 w 14"/>
                      <a:gd name="T27" fmla="*/ 1 h 14"/>
                      <a:gd name="T28" fmla="*/ 9 w 14"/>
                      <a:gd name="T29" fmla="*/ 1 h 14"/>
                      <a:gd name="T30" fmla="*/ 13 w 14"/>
                      <a:gd name="T31" fmla="*/ 0 h 1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4">
                        <a:moveTo>
                          <a:pt x="13" y="0"/>
                        </a:moveTo>
                        <a:lnTo>
                          <a:pt x="13" y="7"/>
                        </a:lnTo>
                        <a:lnTo>
                          <a:pt x="10" y="9"/>
                        </a:lnTo>
                        <a:lnTo>
                          <a:pt x="8" y="9"/>
                        </a:lnTo>
                        <a:lnTo>
                          <a:pt x="7" y="10"/>
                        </a:lnTo>
                        <a:lnTo>
                          <a:pt x="5" y="11"/>
                        </a:lnTo>
                        <a:lnTo>
                          <a:pt x="3" y="13"/>
                        </a:lnTo>
                        <a:lnTo>
                          <a:pt x="1" y="10"/>
                        </a:lnTo>
                        <a:lnTo>
                          <a:pt x="1" y="9"/>
                        </a:lnTo>
                        <a:lnTo>
                          <a:pt x="0" y="8"/>
                        </a:lnTo>
                        <a:lnTo>
                          <a:pt x="0" y="6"/>
                        </a:lnTo>
                        <a:lnTo>
                          <a:pt x="2" y="4"/>
                        </a:lnTo>
                        <a:lnTo>
                          <a:pt x="3" y="3"/>
                        </a:lnTo>
                        <a:lnTo>
                          <a:pt x="7" y="1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714" name="Freeform 258"/>
                  <p:cNvSpPr>
                    <a:spLocks/>
                  </p:cNvSpPr>
                  <p:nvPr/>
                </p:nvSpPr>
                <p:spPr bwMode="auto">
                  <a:xfrm>
                    <a:off x="3616" y="3857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5 h 37"/>
                      <a:gd name="T16" fmla="*/ 0 w 23"/>
                      <a:gd name="T17" fmla="*/ 21 h 37"/>
                      <a:gd name="T18" fmla="*/ 1 w 23"/>
                      <a:gd name="T19" fmla="*/ 23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6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3 h 37"/>
                      <a:gd name="T30" fmla="*/ 15 w 23"/>
                      <a:gd name="T31" fmla="*/ 35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2 w 23"/>
                      <a:gd name="T43" fmla="*/ 20 h 37"/>
                      <a:gd name="T44" fmla="*/ 10 w 23"/>
                      <a:gd name="T45" fmla="*/ 19 h 37"/>
                      <a:gd name="T46" fmla="*/ 8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10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5"/>
                        </a:lnTo>
                        <a:lnTo>
                          <a:pt x="0" y="21"/>
                        </a:lnTo>
                        <a:lnTo>
                          <a:pt x="1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6" y="29"/>
                        </a:lnTo>
                        <a:lnTo>
                          <a:pt x="8" y="31"/>
                        </a:lnTo>
                        <a:lnTo>
                          <a:pt x="11" y="33"/>
                        </a:lnTo>
                        <a:lnTo>
                          <a:pt x="15" y="35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2" y="20"/>
                        </a:lnTo>
                        <a:lnTo>
                          <a:pt x="10" y="19"/>
                        </a:lnTo>
                        <a:lnTo>
                          <a:pt x="8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10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7676" name="Group 259"/>
                <p:cNvGrpSpPr>
                  <a:grpSpLocks/>
                </p:cNvGrpSpPr>
                <p:nvPr/>
              </p:nvGrpSpPr>
              <p:grpSpPr bwMode="auto">
                <a:xfrm>
                  <a:off x="3613" y="3832"/>
                  <a:ext cx="23" cy="37"/>
                  <a:chOff x="3613" y="3832"/>
                  <a:chExt cx="23" cy="37"/>
                </a:xfrm>
              </p:grpSpPr>
              <p:sp>
                <p:nvSpPr>
                  <p:cNvPr id="147716" name="Freeform 260"/>
                  <p:cNvSpPr>
                    <a:spLocks/>
                  </p:cNvSpPr>
                  <p:nvPr/>
                </p:nvSpPr>
                <p:spPr bwMode="auto">
                  <a:xfrm>
                    <a:off x="3617" y="3832"/>
                    <a:ext cx="14" cy="14"/>
                  </a:xfrm>
                  <a:custGeom>
                    <a:avLst/>
                    <a:gdLst>
                      <a:gd name="T0" fmla="*/ 13 w 14"/>
                      <a:gd name="T1" fmla="*/ 0 h 15"/>
                      <a:gd name="T2" fmla="*/ 13 w 14"/>
                      <a:gd name="T3" fmla="*/ 8 h 15"/>
                      <a:gd name="T4" fmla="*/ 10 w 14"/>
                      <a:gd name="T5" fmla="*/ 9 h 15"/>
                      <a:gd name="T6" fmla="*/ 8 w 14"/>
                      <a:gd name="T7" fmla="*/ 10 h 15"/>
                      <a:gd name="T8" fmla="*/ 7 w 14"/>
                      <a:gd name="T9" fmla="*/ 11 h 15"/>
                      <a:gd name="T10" fmla="*/ 5 w 14"/>
                      <a:gd name="T11" fmla="*/ 12 h 15"/>
                      <a:gd name="T12" fmla="*/ 3 w 14"/>
                      <a:gd name="T13" fmla="*/ 14 h 15"/>
                      <a:gd name="T14" fmla="*/ 1 w 14"/>
                      <a:gd name="T15" fmla="*/ 11 h 15"/>
                      <a:gd name="T16" fmla="*/ 0 w 14"/>
                      <a:gd name="T17" fmla="*/ 10 h 15"/>
                      <a:gd name="T18" fmla="*/ 0 w 14"/>
                      <a:gd name="T19" fmla="*/ 8 h 15"/>
                      <a:gd name="T20" fmla="*/ 0 w 14"/>
                      <a:gd name="T21" fmla="*/ 7 h 15"/>
                      <a:gd name="T22" fmla="*/ 1 w 14"/>
                      <a:gd name="T23" fmla="*/ 5 h 15"/>
                      <a:gd name="T24" fmla="*/ 3 w 14"/>
                      <a:gd name="T25" fmla="*/ 4 h 15"/>
                      <a:gd name="T26" fmla="*/ 7 w 14"/>
                      <a:gd name="T27" fmla="*/ 2 h 15"/>
                      <a:gd name="T28" fmla="*/ 9 w 14"/>
                      <a:gd name="T29" fmla="*/ 1 h 15"/>
                      <a:gd name="T30" fmla="*/ 13 w 14"/>
                      <a:gd name="T31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5">
                        <a:moveTo>
                          <a:pt x="13" y="0"/>
                        </a:moveTo>
                        <a:lnTo>
                          <a:pt x="13" y="8"/>
                        </a:lnTo>
                        <a:lnTo>
                          <a:pt x="10" y="9"/>
                        </a:lnTo>
                        <a:lnTo>
                          <a:pt x="8" y="10"/>
                        </a:lnTo>
                        <a:lnTo>
                          <a:pt x="7" y="11"/>
                        </a:lnTo>
                        <a:lnTo>
                          <a:pt x="5" y="12"/>
                        </a:lnTo>
                        <a:lnTo>
                          <a:pt x="3" y="14"/>
                        </a:lnTo>
                        <a:lnTo>
                          <a:pt x="1" y="11"/>
                        </a:lnTo>
                        <a:lnTo>
                          <a:pt x="0" y="10"/>
                        </a:lnTo>
                        <a:lnTo>
                          <a:pt x="0" y="8"/>
                        </a:lnTo>
                        <a:lnTo>
                          <a:pt x="0" y="7"/>
                        </a:lnTo>
                        <a:lnTo>
                          <a:pt x="1" y="5"/>
                        </a:lnTo>
                        <a:lnTo>
                          <a:pt x="3" y="4"/>
                        </a:lnTo>
                        <a:lnTo>
                          <a:pt x="7" y="2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717" name="Freeform 261"/>
                  <p:cNvSpPr>
                    <a:spLocks/>
                  </p:cNvSpPr>
                  <p:nvPr/>
                </p:nvSpPr>
                <p:spPr bwMode="auto">
                  <a:xfrm>
                    <a:off x="3613" y="3832"/>
                    <a:ext cx="23" cy="37"/>
                  </a:xfrm>
                  <a:custGeom>
                    <a:avLst/>
                    <a:gdLst>
                      <a:gd name="T0" fmla="*/ 18 w 23"/>
                      <a:gd name="T1" fmla="*/ 0 h 37"/>
                      <a:gd name="T2" fmla="*/ 14 w 23"/>
                      <a:gd name="T3" fmla="*/ 1 h 37"/>
                      <a:gd name="T4" fmla="*/ 10 w 23"/>
                      <a:gd name="T5" fmla="*/ 2 h 37"/>
                      <a:gd name="T6" fmla="*/ 6 w 23"/>
                      <a:gd name="T7" fmla="*/ 4 h 37"/>
                      <a:gd name="T8" fmla="*/ 3 w 23"/>
                      <a:gd name="T9" fmla="*/ 6 h 37"/>
                      <a:gd name="T10" fmla="*/ 1 w 23"/>
                      <a:gd name="T11" fmla="*/ 8 h 37"/>
                      <a:gd name="T12" fmla="*/ 0 w 23"/>
                      <a:gd name="T13" fmla="*/ 10 h 37"/>
                      <a:gd name="T14" fmla="*/ 0 w 23"/>
                      <a:gd name="T15" fmla="*/ 16 h 37"/>
                      <a:gd name="T16" fmla="*/ 0 w 23"/>
                      <a:gd name="T17" fmla="*/ 21 h 37"/>
                      <a:gd name="T18" fmla="*/ 0 w 23"/>
                      <a:gd name="T19" fmla="*/ 23 h 37"/>
                      <a:gd name="T20" fmla="*/ 1 w 23"/>
                      <a:gd name="T21" fmla="*/ 25 h 37"/>
                      <a:gd name="T22" fmla="*/ 3 w 23"/>
                      <a:gd name="T23" fmla="*/ 27 h 37"/>
                      <a:gd name="T24" fmla="*/ 6 w 23"/>
                      <a:gd name="T25" fmla="*/ 29 h 37"/>
                      <a:gd name="T26" fmla="*/ 8 w 23"/>
                      <a:gd name="T27" fmla="*/ 31 h 37"/>
                      <a:gd name="T28" fmla="*/ 11 w 23"/>
                      <a:gd name="T29" fmla="*/ 32 h 37"/>
                      <a:gd name="T30" fmla="*/ 15 w 23"/>
                      <a:gd name="T31" fmla="*/ 34 h 37"/>
                      <a:gd name="T32" fmla="*/ 19 w 23"/>
                      <a:gd name="T33" fmla="*/ 36 h 37"/>
                      <a:gd name="T34" fmla="*/ 22 w 23"/>
                      <a:gd name="T35" fmla="*/ 36 h 37"/>
                      <a:gd name="T36" fmla="*/ 22 w 23"/>
                      <a:gd name="T37" fmla="*/ 23 h 37"/>
                      <a:gd name="T38" fmla="*/ 18 w 23"/>
                      <a:gd name="T39" fmla="*/ 22 h 37"/>
                      <a:gd name="T40" fmla="*/ 14 w 23"/>
                      <a:gd name="T41" fmla="*/ 21 h 37"/>
                      <a:gd name="T42" fmla="*/ 12 w 23"/>
                      <a:gd name="T43" fmla="*/ 19 h 37"/>
                      <a:gd name="T44" fmla="*/ 10 w 23"/>
                      <a:gd name="T45" fmla="*/ 18 h 37"/>
                      <a:gd name="T46" fmla="*/ 8 w 23"/>
                      <a:gd name="T47" fmla="*/ 17 h 37"/>
                      <a:gd name="T48" fmla="*/ 6 w 23"/>
                      <a:gd name="T49" fmla="*/ 15 h 37"/>
                      <a:gd name="T50" fmla="*/ 5 w 23"/>
                      <a:gd name="T51" fmla="*/ 13 h 37"/>
                      <a:gd name="T52" fmla="*/ 4 w 23"/>
                      <a:gd name="T53" fmla="*/ 9 h 37"/>
                      <a:gd name="T54" fmla="*/ 4 w 23"/>
                      <a:gd name="T55" fmla="*/ 7 h 37"/>
                      <a:gd name="T56" fmla="*/ 6 w 23"/>
                      <a:gd name="T57" fmla="*/ 5 h 37"/>
                      <a:gd name="T58" fmla="*/ 10 w 23"/>
                      <a:gd name="T59" fmla="*/ 3 h 37"/>
                      <a:gd name="T60" fmla="*/ 14 w 23"/>
                      <a:gd name="T61" fmla="*/ 1 h 37"/>
                      <a:gd name="T62" fmla="*/ 18 w 23"/>
                      <a:gd name="T63" fmla="*/ 0 h 37"/>
                      <a:gd name="T64" fmla="*/ 18 w 23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3" h="37">
                        <a:moveTo>
                          <a:pt x="18" y="0"/>
                        </a:moveTo>
                        <a:lnTo>
                          <a:pt x="14" y="1"/>
                        </a:lnTo>
                        <a:lnTo>
                          <a:pt x="10" y="2"/>
                        </a:lnTo>
                        <a:lnTo>
                          <a:pt x="6" y="4"/>
                        </a:lnTo>
                        <a:lnTo>
                          <a:pt x="3" y="6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6"/>
                        </a:lnTo>
                        <a:lnTo>
                          <a:pt x="0" y="21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6" y="29"/>
                        </a:lnTo>
                        <a:lnTo>
                          <a:pt x="8" y="31"/>
                        </a:lnTo>
                        <a:lnTo>
                          <a:pt x="11" y="32"/>
                        </a:lnTo>
                        <a:lnTo>
                          <a:pt x="15" y="34"/>
                        </a:lnTo>
                        <a:lnTo>
                          <a:pt x="19" y="36"/>
                        </a:lnTo>
                        <a:lnTo>
                          <a:pt x="22" y="36"/>
                        </a:lnTo>
                        <a:lnTo>
                          <a:pt x="22" y="23"/>
                        </a:lnTo>
                        <a:lnTo>
                          <a:pt x="18" y="22"/>
                        </a:lnTo>
                        <a:lnTo>
                          <a:pt x="14" y="21"/>
                        </a:lnTo>
                        <a:lnTo>
                          <a:pt x="12" y="19"/>
                        </a:lnTo>
                        <a:lnTo>
                          <a:pt x="10" y="18"/>
                        </a:lnTo>
                        <a:lnTo>
                          <a:pt x="8" y="17"/>
                        </a:lnTo>
                        <a:lnTo>
                          <a:pt x="6" y="15"/>
                        </a:lnTo>
                        <a:lnTo>
                          <a:pt x="5" y="13"/>
                        </a:lnTo>
                        <a:lnTo>
                          <a:pt x="4" y="9"/>
                        </a:lnTo>
                        <a:lnTo>
                          <a:pt x="4" y="7"/>
                        </a:lnTo>
                        <a:lnTo>
                          <a:pt x="6" y="5"/>
                        </a:lnTo>
                        <a:lnTo>
                          <a:pt x="10" y="3"/>
                        </a:lnTo>
                        <a:lnTo>
                          <a:pt x="14" y="1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  <p:grpSp>
              <p:nvGrpSpPr>
                <p:cNvPr id="27677" name="Group 262"/>
                <p:cNvGrpSpPr>
                  <a:grpSpLocks/>
                </p:cNvGrpSpPr>
                <p:nvPr/>
              </p:nvGrpSpPr>
              <p:grpSpPr bwMode="auto">
                <a:xfrm>
                  <a:off x="3609" y="3806"/>
                  <a:ext cx="22" cy="37"/>
                  <a:chOff x="3609" y="3806"/>
                  <a:chExt cx="22" cy="37"/>
                </a:xfrm>
              </p:grpSpPr>
              <p:sp>
                <p:nvSpPr>
                  <p:cNvPr id="147719" name="Freeform 263"/>
                  <p:cNvSpPr>
                    <a:spLocks/>
                  </p:cNvSpPr>
                  <p:nvPr/>
                </p:nvSpPr>
                <p:spPr bwMode="auto">
                  <a:xfrm>
                    <a:off x="3612" y="3806"/>
                    <a:ext cx="14" cy="14"/>
                  </a:xfrm>
                  <a:custGeom>
                    <a:avLst/>
                    <a:gdLst>
                      <a:gd name="T0" fmla="*/ 13 w 14"/>
                      <a:gd name="T1" fmla="*/ 0 h 15"/>
                      <a:gd name="T2" fmla="*/ 13 w 14"/>
                      <a:gd name="T3" fmla="*/ 8 h 15"/>
                      <a:gd name="T4" fmla="*/ 10 w 14"/>
                      <a:gd name="T5" fmla="*/ 9 h 15"/>
                      <a:gd name="T6" fmla="*/ 8 w 14"/>
                      <a:gd name="T7" fmla="*/ 10 h 15"/>
                      <a:gd name="T8" fmla="*/ 7 w 14"/>
                      <a:gd name="T9" fmla="*/ 11 h 15"/>
                      <a:gd name="T10" fmla="*/ 5 w 14"/>
                      <a:gd name="T11" fmla="*/ 12 h 15"/>
                      <a:gd name="T12" fmla="*/ 3 w 14"/>
                      <a:gd name="T13" fmla="*/ 14 h 15"/>
                      <a:gd name="T14" fmla="*/ 1 w 14"/>
                      <a:gd name="T15" fmla="*/ 11 h 15"/>
                      <a:gd name="T16" fmla="*/ 1 w 14"/>
                      <a:gd name="T17" fmla="*/ 10 h 15"/>
                      <a:gd name="T18" fmla="*/ 0 w 14"/>
                      <a:gd name="T19" fmla="*/ 9 h 15"/>
                      <a:gd name="T20" fmla="*/ 0 w 14"/>
                      <a:gd name="T21" fmla="*/ 7 h 15"/>
                      <a:gd name="T22" fmla="*/ 2 w 14"/>
                      <a:gd name="T23" fmla="*/ 5 h 15"/>
                      <a:gd name="T24" fmla="*/ 3 w 14"/>
                      <a:gd name="T25" fmla="*/ 4 h 15"/>
                      <a:gd name="T26" fmla="*/ 7 w 14"/>
                      <a:gd name="T27" fmla="*/ 2 h 15"/>
                      <a:gd name="T28" fmla="*/ 9 w 14"/>
                      <a:gd name="T29" fmla="*/ 1 h 15"/>
                      <a:gd name="T30" fmla="*/ 13 w 14"/>
                      <a:gd name="T31" fmla="*/ 0 h 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4" h="15">
                        <a:moveTo>
                          <a:pt x="13" y="0"/>
                        </a:moveTo>
                        <a:lnTo>
                          <a:pt x="13" y="8"/>
                        </a:lnTo>
                        <a:lnTo>
                          <a:pt x="10" y="9"/>
                        </a:lnTo>
                        <a:lnTo>
                          <a:pt x="8" y="10"/>
                        </a:lnTo>
                        <a:lnTo>
                          <a:pt x="7" y="11"/>
                        </a:lnTo>
                        <a:lnTo>
                          <a:pt x="5" y="12"/>
                        </a:lnTo>
                        <a:lnTo>
                          <a:pt x="3" y="14"/>
                        </a:lnTo>
                        <a:lnTo>
                          <a:pt x="1" y="11"/>
                        </a:lnTo>
                        <a:lnTo>
                          <a:pt x="1" y="10"/>
                        </a:lnTo>
                        <a:lnTo>
                          <a:pt x="0" y="9"/>
                        </a:lnTo>
                        <a:lnTo>
                          <a:pt x="0" y="7"/>
                        </a:lnTo>
                        <a:lnTo>
                          <a:pt x="2" y="5"/>
                        </a:lnTo>
                        <a:lnTo>
                          <a:pt x="3" y="4"/>
                        </a:lnTo>
                        <a:lnTo>
                          <a:pt x="7" y="2"/>
                        </a:lnTo>
                        <a:lnTo>
                          <a:pt x="9" y="1"/>
                        </a:lnTo>
                        <a:lnTo>
                          <a:pt x="13" y="0"/>
                        </a:lnTo>
                      </a:path>
                    </a:pathLst>
                  </a:custGeom>
                  <a:solidFill>
                    <a:srgbClr val="3F3F3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  <p:sp>
                <p:nvSpPr>
                  <p:cNvPr id="147720" name="Freeform 264"/>
                  <p:cNvSpPr>
                    <a:spLocks/>
                  </p:cNvSpPr>
                  <p:nvPr/>
                </p:nvSpPr>
                <p:spPr bwMode="auto">
                  <a:xfrm>
                    <a:off x="3609" y="3806"/>
                    <a:ext cx="22" cy="37"/>
                  </a:xfrm>
                  <a:custGeom>
                    <a:avLst/>
                    <a:gdLst>
                      <a:gd name="T0" fmla="*/ 17 w 22"/>
                      <a:gd name="T1" fmla="*/ 0 h 37"/>
                      <a:gd name="T2" fmla="*/ 13 w 22"/>
                      <a:gd name="T3" fmla="*/ 1 h 37"/>
                      <a:gd name="T4" fmla="*/ 9 w 22"/>
                      <a:gd name="T5" fmla="*/ 2 h 37"/>
                      <a:gd name="T6" fmla="*/ 5 w 22"/>
                      <a:gd name="T7" fmla="*/ 4 h 37"/>
                      <a:gd name="T8" fmla="*/ 3 w 22"/>
                      <a:gd name="T9" fmla="*/ 5 h 37"/>
                      <a:gd name="T10" fmla="*/ 1 w 22"/>
                      <a:gd name="T11" fmla="*/ 8 h 37"/>
                      <a:gd name="T12" fmla="*/ 0 w 22"/>
                      <a:gd name="T13" fmla="*/ 10 h 37"/>
                      <a:gd name="T14" fmla="*/ 0 w 22"/>
                      <a:gd name="T15" fmla="*/ 15 h 37"/>
                      <a:gd name="T16" fmla="*/ 0 w 22"/>
                      <a:gd name="T17" fmla="*/ 21 h 37"/>
                      <a:gd name="T18" fmla="*/ 0 w 22"/>
                      <a:gd name="T19" fmla="*/ 23 h 37"/>
                      <a:gd name="T20" fmla="*/ 1 w 22"/>
                      <a:gd name="T21" fmla="*/ 25 h 37"/>
                      <a:gd name="T22" fmla="*/ 3 w 22"/>
                      <a:gd name="T23" fmla="*/ 27 h 37"/>
                      <a:gd name="T24" fmla="*/ 5 w 22"/>
                      <a:gd name="T25" fmla="*/ 29 h 37"/>
                      <a:gd name="T26" fmla="*/ 7 w 22"/>
                      <a:gd name="T27" fmla="*/ 31 h 37"/>
                      <a:gd name="T28" fmla="*/ 10 w 22"/>
                      <a:gd name="T29" fmla="*/ 32 h 37"/>
                      <a:gd name="T30" fmla="*/ 14 w 22"/>
                      <a:gd name="T31" fmla="*/ 34 h 37"/>
                      <a:gd name="T32" fmla="*/ 18 w 22"/>
                      <a:gd name="T33" fmla="*/ 36 h 37"/>
                      <a:gd name="T34" fmla="*/ 21 w 22"/>
                      <a:gd name="T35" fmla="*/ 36 h 37"/>
                      <a:gd name="T36" fmla="*/ 21 w 22"/>
                      <a:gd name="T37" fmla="*/ 23 h 37"/>
                      <a:gd name="T38" fmla="*/ 17 w 22"/>
                      <a:gd name="T39" fmla="*/ 22 h 37"/>
                      <a:gd name="T40" fmla="*/ 14 w 22"/>
                      <a:gd name="T41" fmla="*/ 21 h 37"/>
                      <a:gd name="T42" fmla="*/ 11 w 22"/>
                      <a:gd name="T43" fmla="*/ 20 h 37"/>
                      <a:gd name="T44" fmla="*/ 9 w 22"/>
                      <a:gd name="T45" fmla="*/ 18 h 37"/>
                      <a:gd name="T46" fmla="*/ 7 w 22"/>
                      <a:gd name="T47" fmla="*/ 17 h 37"/>
                      <a:gd name="T48" fmla="*/ 5 w 22"/>
                      <a:gd name="T49" fmla="*/ 15 h 37"/>
                      <a:gd name="T50" fmla="*/ 4 w 22"/>
                      <a:gd name="T51" fmla="*/ 12 h 37"/>
                      <a:gd name="T52" fmla="*/ 3 w 22"/>
                      <a:gd name="T53" fmla="*/ 10 h 37"/>
                      <a:gd name="T54" fmla="*/ 4 w 22"/>
                      <a:gd name="T55" fmla="*/ 7 h 37"/>
                      <a:gd name="T56" fmla="*/ 5 w 22"/>
                      <a:gd name="T57" fmla="*/ 5 h 37"/>
                      <a:gd name="T58" fmla="*/ 9 w 22"/>
                      <a:gd name="T59" fmla="*/ 3 h 37"/>
                      <a:gd name="T60" fmla="*/ 14 w 22"/>
                      <a:gd name="T61" fmla="*/ 1 h 37"/>
                      <a:gd name="T62" fmla="*/ 17 w 22"/>
                      <a:gd name="T63" fmla="*/ 0 h 37"/>
                      <a:gd name="T64" fmla="*/ 17 w 22"/>
                      <a:gd name="T65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22" h="37">
                        <a:moveTo>
                          <a:pt x="17" y="0"/>
                        </a:moveTo>
                        <a:lnTo>
                          <a:pt x="13" y="1"/>
                        </a:lnTo>
                        <a:lnTo>
                          <a:pt x="9" y="2"/>
                        </a:lnTo>
                        <a:lnTo>
                          <a:pt x="5" y="4"/>
                        </a:lnTo>
                        <a:lnTo>
                          <a:pt x="3" y="5"/>
                        </a:lnTo>
                        <a:lnTo>
                          <a:pt x="1" y="8"/>
                        </a:lnTo>
                        <a:lnTo>
                          <a:pt x="0" y="10"/>
                        </a:lnTo>
                        <a:lnTo>
                          <a:pt x="0" y="15"/>
                        </a:lnTo>
                        <a:lnTo>
                          <a:pt x="0" y="21"/>
                        </a:lnTo>
                        <a:lnTo>
                          <a:pt x="0" y="23"/>
                        </a:lnTo>
                        <a:lnTo>
                          <a:pt x="1" y="25"/>
                        </a:lnTo>
                        <a:lnTo>
                          <a:pt x="3" y="27"/>
                        </a:lnTo>
                        <a:lnTo>
                          <a:pt x="5" y="29"/>
                        </a:lnTo>
                        <a:lnTo>
                          <a:pt x="7" y="31"/>
                        </a:lnTo>
                        <a:lnTo>
                          <a:pt x="10" y="32"/>
                        </a:lnTo>
                        <a:lnTo>
                          <a:pt x="14" y="34"/>
                        </a:lnTo>
                        <a:lnTo>
                          <a:pt x="18" y="36"/>
                        </a:lnTo>
                        <a:lnTo>
                          <a:pt x="21" y="36"/>
                        </a:lnTo>
                        <a:lnTo>
                          <a:pt x="21" y="23"/>
                        </a:lnTo>
                        <a:lnTo>
                          <a:pt x="17" y="22"/>
                        </a:lnTo>
                        <a:lnTo>
                          <a:pt x="14" y="21"/>
                        </a:lnTo>
                        <a:lnTo>
                          <a:pt x="11" y="20"/>
                        </a:lnTo>
                        <a:lnTo>
                          <a:pt x="9" y="18"/>
                        </a:lnTo>
                        <a:lnTo>
                          <a:pt x="7" y="17"/>
                        </a:lnTo>
                        <a:lnTo>
                          <a:pt x="5" y="15"/>
                        </a:lnTo>
                        <a:lnTo>
                          <a:pt x="4" y="12"/>
                        </a:lnTo>
                        <a:lnTo>
                          <a:pt x="3" y="10"/>
                        </a:lnTo>
                        <a:lnTo>
                          <a:pt x="4" y="7"/>
                        </a:lnTo>
                        <a:lnTo>
                          <a:pt x="5" y="5"/>
                        </a:lnTo>
                        <a:lnTo>
                          <a:pt x="9" y="3"/>
                        </a:lnTo>
                        <a:lnTo>
                          <a:pt x="14" y="1"/>
                        </a:lnTo>
                        <a:lnTo>
                          <a:pt x="17" y="0"/>
                        </a:lnTo>
                        <a:lnTo>
                          <a:pt x="17" y="0"/>
                        </a:lnTo>
                      </a:path>
                    </a:pathLst>
                  </a:custGeom>
                  <a:solidFill>
                    <a:srgbClr val="9F9F9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de-DE"/>
                  </a:p>
                </p:txBody>
              </p:sp>
            </p:grpSp>
          </p:grpSp>
        </p:grpSp>
      </p:grpSp>
      <p:sp>
        <p:nvSpPr>
          <p:cNvPr id="147721" name="Rectangle 265"/>
          <p:cNvSpPr>
            <a:spLocks noChangeArrowheads="1"/>
          </p:cNvSpPr>
          <p:nvPr/>
        </p:nvSpPr>
        <p:spPr bwMode="auto">
          <a:xfrm>
            <a:off x="4976813" y="4191000"/>
            <a:ext cx="9525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2365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73075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112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77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4049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18621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193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7765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2500" b="1"/>
              <a:t>AT&amp;T</a:t>
            </a:r>
          </a:p>
        </p:txBody>
      </p:sp>
      <p:sp>
        <p:nvSpPr>
          <p:cNvPr id="147722" name="Rectangle 266"/>
          <p:cNvSpPr>
            <a:spLocks noChangeArrowheads="1"/>
          </p:cNvSpPr>
          <p:nvPr/>
        </p:nvSpPr>
        <p:spPr bwMode="auto">
          <a:xfrm>
            <a:off x="3752850" y="4437063"/>
            <a:ext cx="690563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2365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73075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112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77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4049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18621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193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7765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2500" b="1"/>
              <a:t>MCI</a:t>
            </a:r>
          </a:p>
        </p:txBody>
      </p:sp>
      <p:sp>
        <p:nvSpPr>
          <p:cNvPr id="147723" name="Rectangle 267"/>
          <p:cNvSpPr>
            <a:spLocks noChangeArrowheads="1"/>
          </p:cNvSpPr>
          <p:nvPr/>
        </p:nvSpPr>
        <p:spPr bwMode="auto">
          <a:xfrm>
            <a:off x="6437313" y="4437063"/>
            <a:ext cx="1025525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63DE8"/>
                </a:solidFill>
              </a14:hiddenFill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2365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473075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112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7738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4049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18621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193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776538" defTabSz="236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>
              <a:defRPr/>
            </a:pPr>
            <a:r>
              <a:rPr lang="en-US" altLang="x-none" sz="2500" b="1"/>
              <a:t>Sprint</a:t>
            </a:r>
          </a:p>
        </p:txBody>
      </p:sp>
      <p:sp>
        <p:nvSpPr>
          <p:cNvPr id="147724" name="Line 268"/>
          <p:cNvSpPr>
            <a:spLocks noChangeShapeType="1"/>
          </p:cNvSpPr>
          <p:nvPr/>
        </p:nvSpPr>
        <p:spPr bwMode="auto">
          <a:xfrm>
            <a:off x="4143375" y="4979988"/>
            <a:ext cx="541338" cy="207962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7725" name="Line 269"/>
          <p:cNvSpPr>
            <a:spLocks noChangeShapeType="1"/>
          </p:cNvSpPr>
          <p:nvPr/>
        </p:nvSpPr>
        <p:spPr bwMode="auto">
          <a:xfrm>
            <a:off x="5346700" y="4743450"/>
            <a:ext cx="0" cy="395288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7726" name="Line 270"/>
          <p:cNvSpPr>
            <a:spLocks noChangeShapeType="1"/>
          </p:cNvSpPr>
          <p:nvPr/>
        </p:nvSpPr>
        <p:spPr bwMode="auto">
          <a:xfrm flipH="1">
            <a:off x="5899150" y="4940300"/>
            <a:ext cx="898525" cy="227013"/>
          </a:xfrm>
          <a:prstGeom prst="line">
            <a:avLst/>
          </a:prstGeom>
          <a:noFill/>
          <a:ln w="38100" cmpd="dbl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47727" name="Rectangle 271"/>
          <p:cNvSpPr>
            <a:spLocks noChangeArrowheads="1"/>
          </p:cNvSpPr>
          <p:nvPr/>
        </p:nvSpPr>
        <p:spPr bwMode="auto">
          <a:xfrm>
            <a:off x="5416550" y="4649788"/>
            <a:ext cx="695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1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$0.20</a:t>
            </a:r>
            <a:endParaRPr lang="he-IL" altLang="x-none" sz="21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7728" name="Rectangle 272"/>
          <p:cNvSpPr>
            <a:spLocks noChangeArrowheads="1"/>
          </p:cNvSpPr>
          <p:nvPr/>
        </p:nvSpPr>
        <p:spPr bwMode="auto">
          <a:xfrm>
            <a:off x="3946525" y="5129213"/>
            <a:ext cx="695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1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$0.18</a:t>
            </a:r>
            <a:endParaRPr lang="he-IL" altLang="x-none" sz="21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7729" name="Rectangle 273"/>
          <p:cNvSpPr>
            <a:spLocks noChangeArrowheads="1"/>
          </p:cNvSpPr>
          <p:nvPr/>
        </p:nvSpPr>
        <p:spPr bwMode="auto">
          <a:xfrm>
            <a:off x="6618288" y="5073650"/>
            <a:ext cx="695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7700" tIns="24673" rIns="47700" bIns="24673">
            <a:spAutoFit/>
          </a:bodyPr>
          <a:lstStyle>
            <a:lvl1pPr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23653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rtl="1"/>
            <a:r>
              <a:rPr lang="en-US" altLang="x-none" sz="21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$0.23</a:t>
            </a:r>
            <a:endParaRPr lang="he-IL" altLang="x-none" sz="2100" b="1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47730" name="Rectangle 274"/>
          <p:cNvSpPr>
            <a:spLocks noChangeArrowheads="1"/>
          </p:cNvSpPr>
          <p:nvPr/>
        </p:nvSpPr>
        <p:spPr bwMode="auto">
          <a:xfrm>
            <a:off x="5334000" y="1447800"/>
            <a:ext cx="3230563" cy="225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240" tIns="41121" rIns="82240" bIns="41121"/>
          <a:lstStyle>
            <a:lvl1pPr marL="355600" indent="-3556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77863" indent="-204788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17588" indent="-2032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4775" indent="-1524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782763" indent="-152400" defTabSz="814388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2399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6971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1543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11563" indent="-152400"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altLang="x-none" sz="2900" b="1" dirty="0"/>
              <a:t>Carriers have </a:t>
            </a:r>
            <a:r>
              <a:rPr lang="en-US" altLang="x-none" sz="2900" b="1" i="1" dirty="0">
                <a:solidFill>
                  <a:srgbClr val="FF0000"/>
                </a:solidFill>
              </a:rPr>
              <a:t>no</a:t>
            </a:r>
            <a:r>
              <a:rPr lang="en-US" altLang="x-none" sz="2900" b="1" dirty="0"/>
              <a:t> incentive to invest effort in strategic behavior</a:t>
            </a:r>
          </a:p>
        </p:txBody>
      </p:sp>
      <p:grpSp>
        <p:nvGrpSpPr>
          <p:cNvPr id="27663" name="Group 275"/>
          <p:cNvGrpSpPr>
            <a:grpSpLocks/>
          </p:cNvGrpSpPr>
          <p:nvPr/>
        </p:nvGrpSpPr>
        <p:grpSpPr bwMode="auto">
          <a:xfrm>
            <a:off x="1270000" y="4437063"/>
            <a:ext cx="2330450" cy="1658937"/>
            <a:chOff x="772" y="2991"/>
            <a:chExt cx="1417" cy="1008"/>
          </a:xfrm>
        </p:grpSpPr>
        <p:sp>
          <p:nvSpPr>
            <p:cNvPr id="147732" name="Freeform 276"/>
            <p:cNvSpPr>
              <a:spLocks/>
            </p:cNvSpPr>
            <p:nvPr/>
          </p:nvSpPr>
          <p:spPr bwMode="auto">
            <a:xfrm>
              <a:off x="772" y="3115"/>
              <a:ext cx="1204" cy="884"/>
            </a:xfrm>
            <a:custGeom>
              <a:avLst/>
              <a:gdLst>
                <a:gd name="T0" fmla="*/ 1002 w 1204"/>
                <a:gd name="T1" fmla="*/ 698 h 884"/>
                <a:gd name="T2" fmla="*/ 963 w 1204"/>
                <a:gd name="T3" fmla="*/ 743 h 884"/>
                <a:gd name="T4" fmla="*/ 908 w 1204"/>
                <a:gd name="T5" fmla="*/ 768 h 884"/>
                <a:gd name="T6" fmla="*/ 831 w 1204"/>
                <a:gd name="T7" fmla="*/ 781 h 884"/>
                <a:gd name="T8" fmla="*/ 744 w 1204"/>
                <a:gd name="T9" fmla="*/ 767 h 884"/>
                <a:gd name="T10" fmla="*/ 695 w 1204"/>
                <a:gd name="T11" fmla="*/ 795 h 884"/>
                <a:gd name="T12" fmla="*/ 640 w 1204"/>
                <a:gd name="T13" fmla="*/ 851 h 884"/>
                <a:gd name="T14" fmla="*/ 547 w 1204"/>
                <a:gd name="T15" fmla="*/ 882 h 884"/>
                <a:gd name="T16" fmla="*/ 452 w 1204"/>
                <a:gd name="T17" fmla="*/ 876 h 884"/>
                <a:gd name="T18" fmla="*/ 363 w 1204"/>
                <a:gd name="T19" fmla="*/ 833 h 884"/>
                <a:gd name="T20" fmla="*/ 317 w 1204"/>
                <a:gd name="T21" fmla="*/ 780 h 884"/>
                <a:gd name="T22" fmla="*/ 278 w 1204"/>
                <a:gd name="T23" fmla="*/ 757 h 884"/>
                <a:gd name="T24" fmla="*/ 202 w 1204"/>
                <a:gd name="T25" fmla="*/ 743 h 884"/>
                <a:gd name="T26" fmla="*/ 151 w 1204"/>
                <a:gd name="T27" fmla="*/ 688 h 884"/>
                <a:gd name="T28" fmla="*/ 144 w 1204"/>
                <a:gd name="T29" fmla="*/ 629 h 884"/>
                <a:gd name="T30" fmla="*/ 99 w 1204"/>
                <a:gd name="T31" fmla="*/ 625 h 884"/>
                <a:gd name="T32" fmla="*/ 53 w 1204"/>
                <a:gd name="T33" fmla="*/ 600 h 884"/>
                <a:gd name="T34" fmla="*/ 29 w 1204"/>
                <a:gd name="T35" fmla="*/ 573 h 884"/>
                <a:gd name="T36" fmla="*/ 8 w 1204"/>
                <a:gd name="T37" fmla="*/ 530 h 884"/>
                <a:gd name="T38" fmla="*/ 11 w 1204"/>
                <a:gd name="T39" fmla="*/ 493 h 884"/>
                <a:gd name="T40" fmla="*/ 8 w 1204"/>
                <a:gd name="T41" fmla="*/ 444 h 884"/>
                <a:gd name="T42" fmla="*/ 1 w 1204"/>
                <a:gd name="T43" fmla="*/ 398 h 884"/>
                <a:gd name="T44" fmla="*/ 12 w 1204"/>
                <a:gd name="T45" fmla="*/ 351 h 884"/>
                <a:gd name="T46" fmla="*/ 7 w 1204"/>
                <a:gd name="T47" fmla="*/ 299 h 884"/>
                <a:gd name="T48" fmla="*/ 0 w 1204"/>
                <a:gd name="T49" fmla="*/ 252 h 884"/>
                <a:gd name="T50" fmla="*/ 14 w 1204"/>
                <a:gd name="T51" fmla="*/ 194 h 884"/>
                <a:gd name="T52" fmla="*/ 50 w 1204"/>
                <a:gd name="T53" fmla="*/ 152 h 884"/>
                <a:gd name="T54" fmla="*/ 124 w 1204"/>
                <a:gd name="T55" fmla="*/ 125 h 884"/>
                <a:gd name="T56" fmla="*/ 181 w 1204"/>
                <a:gd name="T57" fmla="*/ 141 h 884"/>
                <a:gd name="T58" fmla="*/ 213 w 1204"/>
                <a:gd name="T59" fmla="*/ 103 h 884"/>
                <a:gd name="T60" fmla="*/ 254 w 1204"/>
                <a:gd name="T61" fmla="*/ 78 h 884"/>
                <a:gd name="T62" fmla="*/ 314 w 1204"/>
                <a:gd name="T63" fmla="*/ 62 h 884"/>
                <a:gd name="T64" fmla="*/ 383 w 1204"/>
                <a:gd name="T65" fmla="*/ 72 h 884"/>
                <a:gd name="T66" fmla="*/ 432 w 1204"/>
                <a:gd name="T67" fmla="*/ 61 h 884"/>
                <a:gd name="T68" fmla="*/ 470 w 1204"/>
                <a:gd name="T69" fmla="*/ 30 h 884"/>
                <a:gd name="T70" fmla="*/ 523 w 1204"/>
                <a:gd name="T71" fmla="*/ 13 h 884"/>
                <a:gd name="T72" fmla="*/ 574 w 1204"/>
                <a:gd name="T73" fmla="*/ 18 h 884"/>
                <a:gd name="T74" fmla="*/ 623 w 1204"/>
                <a:gd name="T75" fmla="*/ 48 h 884"/>
                <a:gd name="T76" fmla="*/ 657 w 1204"/>
                <a:gd name="T77" fmla="*/ 18 h 884"/>
                <a:gd name="T78" fmla="*/ 710 w 1204"/>
                <a:gd name="T79" fmla="*/ 0 h 884"/>
                <a:gd name="T80" fmla="*/ 775 w 1204"/>
                <a:gd name="T81" fmla="*/ 11 h 884"/>
                <a:gd name="T82" fmla="*/ 824 w 1204"/>
                <a:gd name="T83" fmla="*/ 49 h 884"/>
                <a:gd name="T84" fmla="*/ 863 w 1204"/>
                <a:gd name="T85" fmla="*/ 64 h 884"/>
                <a:gd name="T86" fmla="*/ 926 w 1204"/>
                <a:gd name="T87" fmla="*/ 61 h 884"/>
                <a:gd name="T88" fmla="*/ 978 w 1204"/>
                <a:gd name="T89" fmla="*/ 87 h 884"/>
                <a:gd name="T90" fmla="*/ 1013 w 1204"/>
                <a:gd name="T91" fmla="*/ 127 h 884"/>
                <a:gd name="T92" fmla="*/ 1033 w 1204"/>
                <a:gd name="T93" fmla="*/ 146 h 884"/>
                <a:gd name="T94" fmla="*/ 1091 w 1204"/>
                <a:gd name="T95" fmla="*/ 152 h 884"/>
                <a:gd name="T96" fmla="*/ 1144 w 1204"/>
                <a:gd name="T97" fmla="*/ 191 h 884"/>
                <a:gd name="T98" fmla="*/ 1172 w 1204"/>
                <a:gd name="T99" fmla="*/ 252 h 884"/>
                <a:gd name="T100" fmla="*/ 1174 w 1204"/>
                <a:gd name="T101" fmla="*/ 323 h 884"/>
                <a:gd name="T102" fmla="*/ 1186 w 1204"/>
                <a:gd name="T103" fmla="*/ 389 h 884"/>
                <a:gd name="T104" fmla="*/ 1203 w 1204"/>
                <a:gd name="T105" fmla="*/ 453 h 884"/>
                <a:gd name="T106" fmla="*/ 1196 w 1204"/>
                <a:gd name="T107" fmla="*/ 524 h 884"/>
                <a:gd name="T108" fmla="*/ 1158 w 1204"/>
                <a:gd name="T109" fmla="*/ 581 h 884"/>
                <a:gd name="T110" fmla="*/ 1103 w 1204"/>
                <a:gd name="T111" fmla="*/ 625 h 884"/>
                <a:gd name="T112" fmla="*/ 1029 w 1204"/>
                <a:gd name="T113" fmla="*/ 648 h 884"/>
                <a:gd name="T114" fmla="*/ 1012 w 1204"/>
                <a:gd name="T115" fmla="*/ 674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04" h="884">
                  <a:moveTo>
                    <a:pt x="1012" y="674"/>
                  </a:moveTo>
                  <a:lnTo>
                    <a:pt x="1002" y="698"/>
                  </a:lnTo>
                  <a:lnTo>
                    <a:pt x="987" y="724"/>
                  </a:lnTo>
                  <a:lnTo>
                    <a:pt x="963" y="743"/>
                  </a:lnTo>
                  <a:lnTo>
                    <a:pt x="933" y="759"/>
                  </a:lnTo>
                  <a:lnTo>
                    <a:pt x="908" y="768"/>
                  </a:lnTo>
                  <a:lnTo>
                    <a:pt x="877" y="777"/>
                  </a:lnTo>
                  <a:lnTo>
                    <a:pt x="831" y="781"/>
                  </a:lnTo>
                  <a:lnTo>
                    <a:pt x="786" y="777"/>
                  </a:lnTo>
                  <a:lnTo>
                    <a:pt x="744" y="767"/>
                  </a:lnTo>
                  <a:lnTo>
                    <a:pt x="713" y="755"/>
                  </a:lnTo>
                  <a:lnTo>
                    <a:pt x="695" y="795"/>
                  </a:lnTo>
                  <a:lnTo>
                    <a:pt x="672" y="826"/>
                  </a:lnTo>
                  <a:lnTo>
                    <a:pt x="640" y="851"/>
                  </a:lnTo>
                  <a:lnTo>
                    <a:pt x="598" y="869"/>
                  </a:lnTo>
                  <a:lnTo>
                    <a:pt x="547" y="882"/>
                  </a:lnTo>
                  <a:lnTo>
                    <a:pt x="497" y="883"/>
                  </a:lnTo>
                  <a:lnTo>
                    <a:pt x="452" y="876"/>
                  </a:lnTo>
                  <a:lnTo>
                    <a:pt x="401" y="860"/>
                  </a:lnTo>
                  <a:lnTo>
                    <a:pt x="363" y="833"/>
                  </a:lnTo>
                  <a:lnTo>
                    <a:pt x="335" y="806"/>
                  </a:lnTo>
                  <a:lnTo>
                    <a:pt x="317" y="780"/>
                  </a:lnTo>
                  <a:lnTo>
                    <a:pt x="314" y="746"/>
                  </a:lnTo>
                  <a:lnTo>
                    <a:pt x="278" y="757"/>
                  </a:lnTo>
                  <a:lnTo>
                    <a:pt x="237" y="753"/>
                  </a:lnTo>
                  <a:lnTo>
                    <a:pt x="202" y="743"/>
                  </a:lnTo>
                  <a:lnTo>
                    <a:pt x="172" y="719"/>
                  </a:lnTo>
                  <a:lnTo>
                    <a:pt x="151" y="688"/>
                  </a:lnTo>
                  <a:lnTo>
                    <a:pt x="143" y="654"/>
                  </a:lnTo>
                  <a:lnTo>
                    <a:pt x="144" y="629"/>
                  </a:lnTo>
                  <a:lnTo>
                    <a:pt x="124" y="631"/>
                  </a:lnTo>
                  <a:lnTo>
                    <a:pt x="99" y="625"/>
                  </a:lnTo>
                  <a:lnTo>
                    <a:pt x="74" y="613"/>
                  </a:lnTo>
                  <a:lnTo>
                    <a:pt x="53" y="600"/>
                  </a:lnTo>
                  <a:lnTo>
                    <a:pt x="40" y="588"/>
                  </a:lnTo>
                  <a:lnTo>
                    <a:pt x="29" y="573"/>
                  </a:lnTo>
                  <a:lnTo>
                    <a:pt x="15" y="554"/>
                  </a:lnTo>
                  <a:lnTo>
                    <a:pt x="8" y="530"/>
                  </a:lnTo>
                  <a:lnTo>
                    <a:pt x="7" y="512"/>
                  </a:lnTo>
                  <a:lnTo>
                    <a:pt x="11" y="493"/>
                  </a:lnTo>
                  <a:lnTo>
                    <a:pt x="19" y="469"/>
                  </a:lnTo>
                  <a:lnTo>
                    <a:pt x="8" y="444"/>
                  </a:lnTo>
                  <a:lnTo>
                    <a:pt x="4" y="423"/>
                  </a:lnTo>
                  <a:lnTo>
                    <a:pt x="1" y="398"/>
                  </a:lnTo>
                  <a:lnTo>
                    <a:pt x="7" y="368"/>
                  </a:lnTo>
                  <a:lnTo>
                    <a:pt x="12" y="351"/>
                  </a:lnTo>
                  <a:lnTo>
                    <a:pt x="25" y="329"/>
                  </a:lnTo>
                  <a:lnTo>
                    <a:pt x="7" y="299"/>
                  </a:lnTo>
                  <a:lnTo>
                    <a:pt x="1" y="280"/>
                  </a:lnTo>
                  <a:lnTo>
                    <a:pt x="0" y="252"/>
                  </a:lnTo>
                  <a:lnTo>
                    <a:pt x="4" y="225"/>
                  </a:lnTo>
                  <a:lnTo>
                    <a:pt x="14" y="194"/>
                  </a:lnTo>
                  <a:lnTo>
                    <a:pt x="29" y="172"/>
                  </a:lnTo>
                  <a:lnTo>
                    <a:pt x="50" y="152"/>
                  </a:lnTo>
                  <a:lnTo>
                    <a:pt x="86" y="132"/>
                  </a:lnTo>
                  <a:lnTo>
                    <a:pt x="124" y="125"/>
                  </a:lnTo>
                  <a:lnTo>
                    <a:pt x="158" y="131"/>
                  </a:lnTo>
                  <a:lnTo>
                    <a:pt x="181" y="141"/>
                  </a:lnTo>
                  <a:lnTo>
                    <a:pt x="196" y="120"/>
                  </a:lnTo>
                  <a:lnTo>
                    <a:pt x="213" y="103"/>
                  </a:lnTo>
                  <a:lnTo>
                    <a:pt x="227" y="93"/>
                  </a:lnTo>
                  <a:lnTo>
                    <a:pt x="254" y="78"/>
                  </a:lnTo>
                  <a:lnTo>
                    <a:pt x="278" y="69"/>
                  </a:lnTo>
                  <a:lnTo>
                    <a:pt x="314" y="62"/>
                  </a:lnTo>
                  <a:lnTo>
                    <a:pt x="348" y="63"/>
                  </a:lnTo>
                  <a:lnTo>
                    <a:pt x="383" y="72"/>
                  </a:lnTo>
                  <a:lnTo>
                    <a:pt x="414" y="89"/>
                  </a:lnTo>
                  <a:lnTo>
                    <a:pt x="432" y="61"/>
                  </a:lnTo>
                  <a:lnTo>
                    <a:pt x="448" y="44"/>
                  </a:lnTo>
                  <a:lnTo>
                    <a:pt x="470" y="30"/>
                  </a:lnTo>
                  <a:lnTo>
                    <a:pt x="495" y="18"/>
                  </a:lnTo>
                  <a:lnTo>
                    <a:pt x="523" y="13"/>
                  </a:lnTo>
                  <a:lnTo>
                    <a:pt x="549" y="13"/>
                  </a:lnTo>
                  <a:lnTo>
                    <a:pt x="574" y="18"/>
                  </a:lnTo>
                  <a:lnTo>
                    <a:pt x="605" y="33"/>
                  </a:lnTo>
                  <a:lnTo>
                    <a:pt x="623" y="48"/>
                  </a:lnTo>
                  <a:lnTo>
                    <a:pt x="640" y="30"/>
                  </a:lnTo>
                  <a:lnTo>
                    <a:pt x="657" y="18"/>
                  </a:lnTo>
                  <a:lnTo>
                    <a:pt x="679" y="8"/>
                  </a:lnTo>
                  <a:lnTo>
                    <a:pt x="710" y="0"/>
                  </a:lnTo>
                  <a:lnTo>
                    <a:pt x="742" y="2"/>
                  </a:lnTo>
                  <a:lnTo>
                    <a:pt x="775" y="11"/>
                  </a:lnTo>
                  <a:lnTo>
                    <a:pt x="800" y="25"/>
                  </a:lnTo>
                  <a:lnTo>
                    <a:pt x="824" y="49"/>
                  </a:lnTo>
                  <a:lnTo>
                    <a:pt x="838" y="72"/>
                  </a:lnTo>
                  <a:lnTo>
                    <a:pt x="863" y="64"/>
                  </a:lnTo>
                  <a:lnTo>
                    <a:pt x="892" y="58"/>
                  </a:lnTo>
                  <a:lnTo>
                    <a:pt x="926" y="61"/>
                  </a:lnTo>
                  <a:lnTo>
                    <a:pt x="956" y="71"/>
                  </a:lnTo>
                  <a:lnTo>
                    <a:pt x="978" y="87"/>
                  </a:lnTo>
                  <a:lnTo>
                    <a:pt x="997" y="103"/>
                  </a:lnTo>
                  <a:lnTo>
                    <a:pt x="1013" y="127"/>
                  </a:lnTo>
                  <a:lnTo>
                    <a:pt x="1016" y="152"/>
                  </a:lnTo>
                  <a:lnTo>
                    <a:pt x="1033" y="146"/>
                  </a:lnTo>
                  <a:lnTo>
                    <a:pt x="1060" y="145"/>
                  </a:lnTo>
                  <a:lnTo>
                    <a:pt x="1091" y="152"/>
                  </a:lnTo>
                  <a:lnTo>
                    <a:pt x="1122" y="169"/>
                  </a:lnTo>
                  <a:lnTo>
                    <a:pt x="1144" y="191"/>
                  </a:lnTo>
                  <a:lnTo>
                    <a:pt x="1161" y="221"/>
                  </a:lnTo>
                  <a:lnTo>
                    <a:pt x="1172" y="252"/>
                  </a:lnTo>
                  <a:lnTo>
                    <a:pt x="1176" y="295"/>
                  </a:lnTo>
                  <a:lnTo>
                    <a:pt x="1174" y="323"/>
                  </a:lnTo>
                  <a:lnTo>
                    <a:pt x="1165" y="365"/>
                  </a:lnTo>
                  <a:lnTo>
                    <a:pt x="1186" y="389"/>
                  </a:lnTo>
                  <a:lnTo>
                    <a:pt x="1197" y="420"/>
                  </a:lnTo>
                  <a:lnTo>
                    <a:pt x="1203" y="453"/>
                  </a:lnTo>
                  <a:lnTo>
                    <a:pt x="1203" y="487"/>
                  </a:lnTo>
                  <a:lnTo>
                    <a:pt x="1196" y="524"/>
                  </a:lnTo>
                  <a:lnTo>
                    <a:pt x="1182" y="551"/>
                  </a:lnTo>
                  <a:lnTo>
                    <a:pt x="1158" y="581"/>
                  </a:lnTo>
                  <a:lnTo>
                    <a:pt x="1133" y="604"/>
                  </a:lnTo>
                  <a:lnTo>
                    <a:pt x="1103" y="625"/>
                  </a:lnTo>
                  <a:lnTo>
                    <a:pt x="1065" y="639"/>
                  </a:lnTo>
                  <a:lnTo>
                    <a:pt x="1029" y="648"/>
                  </a:lnTo>
                  <a:lnTo>
                    <a:pt x="1013" y="651"/>
                  </a:lnTo>
                  <a:lnTo>
                    <a:pt x="1012" y="674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de-DE"/>
            </a:p>
          </p:txBody>
        </p:sp>
        <p:grpSp>
          <p:nvGrpSpPr>
            <p:cNvPr id="27665" name="Group 277"/>
            <p:cNvGrpSpPr>
              <a:grpSpLocks/>
            </p:cNvGrpSpPr>
            <p:nvPr/>
          </p:nvGrpSpPr>
          <p:grpSpPr bwMode="auto">
            <a:xfrm>
              <a:off x="1871" y="2991"/>
              <a:ext cx="318" cy="274"/>
              <a:chOff x="1871" y="2991"/>
              <a:chExt cx="318" cy="274"/>
            </a:xfrm>
          </p:grpSpPr>
          <p:sp>
            <p:nvSpPr>
              <p:cNvPr id="147734" name="Oval 278"/>
              <p:cNvSpPr>
                <a:spLocks noChangeArrowheads="1"/>
              </p:cNvSpPr>
              <p:nvPr/>
            </p:nvSpPr>
            <p:spPr bwMode="auto">
              <a:xfrm>
                <a:off x="1871" y="3091"/>
                <a:ext cx="121" cy="174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de-DE" altLang="x-none"/>
              </a:p>
            </p:txBody>
          </p:sp>
          <p:sp>
            <p:nvSpPr>
              <p:cNvPr id="147735" name="Oval 279"/>
              <p:cNvSpPr>
                <a:spLocks noChangeArrowheads="1"/>
              </p:cNvSpPr>
              <p:nvPr/>
            </p:nvSpPr>
            <p:spPr bwMode="auto">
              <a:xfrm>
                <a:off x="2026" y="3012"/>
                <a:ext cx="79" cy="13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de-DE" altLang="x-none"/>
              </a:p>
            </p:txBody>
          </p:sp>
          <p:sp>
            <p:nvSpPr>
              <p:cNvPr id="147736" name="Oval 280"/>
              <p:cNvSpPr>
                <a:spLocks noChangeArrowheads="1"/>
              </p:cNvSpPr>
              <p:nvPr/>
            </p:nvSpPr>
            <p:spPr bwMode="auto">
              <a:xfrm>
                <a:off x="2128" y="2991"/>
                <a:ext cx="61" cy="75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de-DE" altLang="x-none"/>
              </a:p>
            </p:txBody>
          </p:sp>
        </p:grpSp>
        <p:sp>
          <p:nvSpPr>
            <p:cNvPr id="147737" name="Rectangle 281"/>
            <p:cNvSpPr>
              <a:spLocks noChangeArrowheads="1"/>
            </p:cNvSpPr>
            <p:nvPr/>
          </p:nvSpPr>
          <p:spPr bwMode="auto">
            <a:xfrm>
              <a:off x="956" y="3284"/>
              <a:ext cx="1025" cy="5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5792" tIns="26317" rIns="65792" bIns="26317">
              <a:spAutoFit/>
            </a:bodyPr>
            <a:lstStyle>
              <a:lvl1pPr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defTabSz="947738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defTabSz="947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x-none" sz="2100" b="1">
                  <a:solidFill>
                    <a:schemeClr val="bg2"/>
                  </a:solidFill>
                  <a:latin typeface="Times New Roman" charset="0"/>
                </a:rPr>
                <a:t>“I have no reason to overbid...”</a:t>
              </a:r>
            </a:p>
          </p:txBody>
        </p:sp>
      </p:grp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D856930-8AE2-E14E-AB7F-E62FDD97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82960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424056" y="372201"/>
            <a:ext cx="9144000" cy="1143000"/>
          </a:xfrm>
        </p:spPr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Example: Bach or Stravinsky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4056" y="1279525"/>
            <a:ext cx="8229600" cy="4191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 couple likes going to concerts together.  One loves Bach but not Stravinsky.  The other loves Stravinsky but not Bach.  However, they prefer being together than being apart.</a:t>
            </a:r>
          </a:p>
        </p:txBody>
      </p:sp>
      <p:graphicFrame>
        <p:nvGraphicFramePr>
          <p:cNvPr id="59085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14408"/>
              </p:ext>
            </p:extLst>
          </p:nvPr>
        </p:nvGraphicFramePr>
        <p:xfrm>
          <a:off x="1986459" y="3619128"/>
          <a:ext cx="4572000" cy="21844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2,1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239" name="Text Box 16"/>
          <p:cNvSpPr txBox="1">
            <a:spLocks noChangeArrowheads="1"/>
          </p:cNvSpPr>
          <p:nvPr/>
        </p:nvSpPr>
        <p:spPr bwMode="auto">
          <a:xfrm>
            <a:off x="827584" y="3844553"/>
            <a:ext cx="3786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52240" name="Text Box 17"/>
          <p:cNvSpPr txBox="1">
            <a:spLocks noChangeArrowheads="1"/>
          </p:cNvSpPr>
          <p:nvPr/>
        </p:nvSpPr>
        <p:spPr bwMode="auto">
          <a:xfrm>
            <a:off x="2824659" y="2780928"/>
            <a:ext cx="3786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52241" name="Text Box 18"/>
          <p:cNvSpPr txBox="1">
            <a:spLocks noChangeArrowheads="1"/>
          </p:cNvSpPr>
          <p:nvPr/>
        </p:nvSpPr>
        <p:spPr bwMode="auto">
          <a:xfrm>
            <a:off x="5034459" y="2780928"/>
            <a:ext cx="360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S</a:t>
            </a:r>
          </a:p>
        </p:txBody>
      </p:sp>
      <p:sp>
        <p:nvSpPr>
          <p:cNvPr id="52242" name="Text Box 19"/>
          <p:cNvSpPr txBox="1">
            <a:spLocks noChangeArrowheads="1"/>
          </p:cNvSpPr>
          <p:nvPr/>
        </p:nvSpPr>
        <p:spPr bwMode="auto">
          <a:xfrm>
            <a:off x="892672" y="5066928"/>
            <a:ext cx="360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S</a:t>
            </a:r>
          </a:p>
        </p:txBody>
      </p:sp>
      <p:sp>
        <p:nvSpPr>
          <p:cNvPr id="52243" name="Text Box 20"/>
          <p:cNvSpPr txBox="1">
            <a:spLocks noChangeArrowheads="1"/>
          </p:cNvSpPr>
          <p:nvPr/>
        </p:nvSpPr>
        <p:spPr bwMode="auto">
          <a:xfrm>
            <a:off x="6863259" y="4171578"/>
            <a:ext cx="1981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No dom. str. equil.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6201805-943B-4440-8829-4012D6E6C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40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1116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Nash Equilibrium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371600"/>
            <a:ext cx="8610600" cy="31242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Sometimes an agent’s best-response depends on the strategies other agents are playing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No dominant strategy equilibria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 strategy profile is a </a:t>
            </a:r>
            <a:r>
              <a:rPr lang="en-US" sz="2400" b="1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Nash equilibrium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if no player has incentive to deviate from his strategy given that others do not deviate: </a:t>
            </a:r>
          </a:p>
          <a:p>
            <a:pPr eaLnBrk="1" hangingPunct="1">
              <a:spcBef>
                <a:spcPct val="0"/>
              </a:spcBef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for every agent 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*,s*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 ≥ 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’,s*</a:t>
            </a:r>
            <a:r>
              <a:rPr lang="en-US" sz="2000" baseline="-2500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 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for all 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’</a:t>
            </a:r>
          </a:p>
        </p:txBody>
      </p:sp>
      <p:graphicFrame>
        <p:nvGraphicFramePr>
          <p:cNvPr id="5918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81460"/>
              </p:ext>
            </p:extLst>
          </p:nvPr>
        </p:nvGraphicFramePr>
        <p:xfrm>
          <a:off x="2133600" y="5266928"/>
          <a:ext cx="4572000" cy="103663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2,1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0,0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0,0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1,2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287" name="Text Box 16"/>
          <p:cNvSpPr txBox="1">
            <a:spLocks noChangeArrowheads="1"/>
          </p:cNvSpPr>
          <p:nvPr/>
        </p:nvSpPr>
        <p:spPr bwMode="auto">
          <a:xfrm>
            <a:off x="1295400" y="5187553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54288" name="Text Box 17"/>
          <p:cNvSpPr txBox="1">
            <a:spLocks noChangeArrowheads="1"/>
          </p:cNvSpPr>
          <p:nvPr/>
        </p:nvSpPr>
        <p:spPr bwMode="auto">
          <a:xfrm>
            <a:off x="1289050" y="5800328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S</a:t>
            </a:r>
          </a:p>
        </p:txBody>
      </p:sp>
      <p:sp>
        <p:nvSpPr>
          <p:cNvPr id="54289" name="Text Box 18"/>
          <p:cNvSpPr txBox="1">
            <a:spLocks noChangeArrowheads="1"/>
          </p:cNvSpPr>
          <p:nvPr/>
        </p:nvSpPr>
        <p:spPr bwMode="auto">
          <a:xfrm>
            <a:off x="3124200" y="4581128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54290" name="Text Box 19"/>
          <p:cNvSpPr txBox="1">
            <a:spLocks noChangeArrowheads="1"/>
          </p:cNvSpPr>
          <p:nvPr/>
        </p:nvSpPr>
        <p:spPr bwMode="auto">
          <a:xfrm>
            <a:off x="5334000" y="4657328"/>
            <a:ext cx="620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667000" y="5266928"/>
            <a:ext cx="3581400" cy="990600"/>
            <a:chOff x="1680" y="3456"/>
            <a:chExt cx="2256" cy="624"/>
          </a:xfrm>
        </p:grpSpPr>
        <p:sp>
          <p:nvSpPr>
            <p:cNvPr id="54292" name="Oval 21"/>
            <p:cNvSpPr>
              <a:spLocks noChangeArrowheads="1"/>
            </p:cNvSpPr>
            <p:nvPr/>
          </p:nvSpPr>
          <p:spPr bwMode="auto">
            <a:xfrm>
              <a:off x="1728" y="3456"/>
              <a:ext cx="72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54293" name="Oval 22"/>
            <p:cNvSpPr>
              <a:spLocks noChangeArrowheads="1"/>
            </p:cNvSpPr>
            <p:nvPr/>
          </p:nvSpPr>
          <p:spPr bwMode="auto">
            <a:xfrm>
              <a:off x="3120" y="3792"/>
              <a:ext cx="72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54294" name="Line 23"/>
            <p:cNvSpPr>
              <a:spLocks noChangeShapeType="1"/>
            </p:cNvSpPr>
            <p:nvPr/>
          </p:nvSpPr>
          <p:spPr bwMode="auto">
            <a:xfrm flipV="1">
              <a:off x="1680" y="3648"/>
              <a:ext cx="0" cy="3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  <p:sp>
          <p:nvSpPr>
            <p:cNvPr id="54295" name="Line 24"/>
            <p:cNvSpPr>
              <a:spLocks noChangeShapeType="1"/>
            </p:cNvSpPr>
            <p:nvPr/>
          </p:nvSpPr>
          <p:spPr bwMode="auto">
            <a:xfrm>
              <a:off x="3936" y="3648"/>
              <a:ext cx="0" cy="33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  <p:sp>
          <p:nvSpPr>
            <p:cNvPr id="54296" name="Line 25"/>
            <p:cNvSpPr>
              <a:spLocks noChangeShapeType="1"/>
            </p:cNvSpPr>
            <p:nvPr/>
          </p:nvSpPr>
          <p:spPr bwMode="auto">
            <a:xfrm>
              <a:off x="2496" y="3936"/>
              <a:ext cx="576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  <p:sp>
          <p:nvSpPr>
            <p:cNvPr id="54297" name="Line 26"/>
            <p:cNvSpPr>
              <a:spLocks noChangeShapeType="1"/>
            </p:cNvSpPr>
            <p:nvPr/>
          </p:nvSpPr>
          <p:spPr bwMode="auto">
            <a:xfrm flipH="1">
              <a:off x="2640" y="3648"/>
              <a:ext cx="48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</p:grp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A7F76AD-A31E-DA44-8458-372AFC993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16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Nash Equilibrium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Interpretations: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Focal points, self-enforcing agreements, stable social convention, consequence of rational inference..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Criticisms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They may not be unique (Bach or Stravinsky)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Ways of overcoming this</a:t>
            </a:r>
          </a:p>
          <a:p>
            <a:pPr marL="1600200" lvl="3" eaLnBrk="1" hangingPunct="1">
              <a:lnSpc>
                <a:spcPct val="90000"/>
              </a:lnSpc>
            </a:pPr>
            <a:r>
              <a:rPr lang="en-US" sz="1800" dirty="0">
                <a:latin typeface="Myriad Pro" charset="0"/>
                <a:ea typeface="Myriad Pro" charset="0"/>
                <a:cs typeface="Myriad Pro" charset="0"/>
              </a:rPr>
              <a:t>Refinements of equilibrium concept, Mediation,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Do not exist in all games (in the form defined above)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They may be hard to find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People don’t always behave based on what equilibria would predict </a:t>
            </a:r>
            <a:r>
              <a:rPr lang="en-US" sz="1800" dirty="0">
                <a:latin typeface="Myriad Pro" charset="0"/>
                <a:ea typeface="Myriad Pro" charset="0"/>
                <a:cs typeface="Myriad Pro" charset="0"/>
              </a:rPr>
              <a:t>(ultimatum games and notions of fairness,…)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0D9E31B-432B-0147-BB43-38F6DB7D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9346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Example: Matching Pennies</a:t>
            </a:r>
          </a:p>
        </p:txBody>
      </p:sp>
      <p:graphicFrame>
        <p:nvGraphicFramePr>
          <p:cNvPr id="5959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333391"/>
              </p:ext>
            </p:extLst>
          </p:nvPr>
        </p:nvGraphicFramePr>
        <p:xfrm>
          <a:off x="2819400" y="2800350"/>
          <a:ext cx="3276600" cy="1408113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,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,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8382" name="Text Box 15"/>
          <p:cNvSpPr txBox="1">
            <a:spLocks noChangeArrowheads="1"/>
          </p:cNvSpPr>
          <p:nvPr/>
        </p:nvSpPr>
        <p:spPr bwMode="auto">
          <a:xfrm>
            <a:off x="1905000" y="3048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58383" name="Text Box 16"/>
          <p:cNvSpPr txBox="1">
            <a:spLocks noChangeArrowheads="1"/>
          </p:cNvSpPr>
          <p:nvPr/>
        </p:nvSpPr>
        <p:spPr bwMode="auto">
          <a:xfrm>
            <a:off x="3352800" y="2133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58384" name="Text Box 17"/>
          <p:cNvSpPr txBox="1">
            <a:spLocks noChangeArrowheads="1"/>
          </p:cNvSpPr>
          <p:nvPr/>
        </p:nvSpPr>
        <p:spPr bwMode="auto">
          <a:xfrm>
            <a:off x="4953000" y="2133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58385" name="Text Box 18"/>
          <p:cNvSpPr txBox="1">
            <a:spLocks noChangeArrowheads="1"/>
          </p:cNvSpPr>
          <p:nvPr/>
        </p:nvSpPr>
        <p:spPr bwMode="auto">
          <a:xfrm>
            <a:off x="1905000" y="3657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048000" y="3048000"/>
            <a:ext cx="2819400" cy="990600"/>
            <a:chOff x="1920" y="2160"/>
            <a:chExt cx="1776" cy="624"/>
          </a:xfrm>
        </p:grpSpPr>
        <p:sp>
          <p:nvSpPr>
            <p:cNvPr id="58388" name="Line 20"/>
            <p:cNvSpPr>
              <a:spLocks noChangeShapeType="1"/>
            </p:cNvSpPr>
            <p:nvPr/>
          </p:nvSpPr>
          <p:spPr bwMode="auto">
            <a:xfrm>
              <a:off x="1920" y="2304"/>
              <a:ext cx="0" cy="4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  <p:sp>
          <p:nvSpPr>
            <p:cNvPr id="58389" name="Line 21"/>
            <p:cNvSpPr>
              <a:spLocks noChangeShapeType="1"/>
            </p:cNvSpPr>
            <p:nvPr/>
          </p:nvSpPr>
          <p:spPr bwMode="auto">
            <a:xfrm>
              <a:off x="2688" y="2736"/>
              <a:ext cx="62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  <p:sp>
          <p:nvSpPr>
            <p:cNvPr id="58390" name="Line 22"/>
            <p:cNvSpPr>
              <a:spLocks noChangeShapeType="1"/>
            </p:cNvSpPr>
            <p:nvPr/>
          </p:nvSpPr>
          <p:spPr bwMode="auto">
            <a:xfrm flipV="1">
              <a:off x="3696" y="2160"/>
              <a:ext cx="0" cy="43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  <p:sp>
          <p:nvSpPr>
            <p:cNvPr id="58391" name="Line 23"/>
            <p:cNvSpPr>
              <a:spLocks noChangeShapeType="1"/>
            </p:cNvSpPr>
            <p:nvPr/>
          </p:nvSpPr>
          <p:spPr bwMode="auto">
            <a:xfrm flipH="1">
              <a:off x="2544" y="2208"/>
              <a:ext cx="38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ea typeface="Myriad Pro" charset="0"/>
                <a:cs typeface="Myriad Pro" charset="0"/>
              </a:endParaRPr>
            </a:p>
          </p:txBody>
        </p:sp>
      </p:grpSp>
      <p:sp>
        <p:nvSpPr>
          <p:cNvPr id="595992" name="Text Box 24"/>
          <p:cNvSpPr txBox="1">
            <a:spLocks noChangeArrowheads="1"/>
          </p:cNvSpPr>
          <p:nvPr/>
        </p:nvSpPr>
        <p:spPr bwMode="auto">
          <a:xfrm>
            <a:off x="838200" y="4495800"/>
            <a:ext cx="7239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So far we have talked only about </a:t>
            </a:r>
            <a:r>
              <a:rPr lang="en-US" b="1" i="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pure</a:t>
            </a:r>
            <a:r>
              <a:rPr lang="en-US" i="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(deterministic) strategy equilibria.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Not all games have pure strategy equilibria.  Some equilibria are </a:t>
            </a:r>
            <a:r>
              <a:rPr lang="en-US" b="1" i="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mixed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(randomized)</a:t>
            </a:r>
            <a:r>
              <a:rPr lang="en-US" i="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strategy equilibria.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8EDA079-0395-9B4A-BE8E-25DD3456A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48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9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88" y="320834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Mixed strategy equilibria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56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11162" y="1268760"/>
                <a:ext cx="8534400" cy="4800600"/>
              </a:xfrm>
            </p:spPr>
            <p:txBody>
              <a:bodyPr/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Let </a:t>
                </a: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</a:t>
                </a:r>
                <a:r>
                  <a:rPr lang="en-US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be the set of probability distributions over </a:t>
                </a: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S</a:t>
                </a:r>
                <a:r>
                  <a:rPr lang="en-US" baseline="-25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</a:p>
              <a:p>
                <a:pPr>
                  <a:spcBef>
                    <a:spcPct val="50000"/>
                  </a:spcBef>
                </a:pPr>
                <a:r>
                  <a:rPr lang="de-DE" b="0" dirty="0">
                    <a:ea typeface="Myriad Pro" charset="0"/>
                    <a:cs typeface="Myriad Pro" charset="0"/>
                    <a:sym typeface="Symbol" charset="0"/>
                  </a:rPr>
                  <a:t>All </a:t>
                </a:r>
                <a:r>
                  <a:rPr lang="de-DE" b="0" dirty="0" err="1">
                    <a:ea typeface="Myriad Pro" charset="0"/>
                    <a:cs typeface="Myriad Pro" charset="0"/>
                    <a:sym typeface="Symbol" charset="0"/>
                  </a:rPr>
                  <a:t>possible</a:t>
                </a:r>
                <a:r>
                  <a:rPr lang="de-DE" b="0" dirty="0">
                    <a:ea typeface="Myriad Pro" charset="0"/>
                    <a:cs typeface="Myriad Pro" charset="0"/>
                    <a:sym typeface="Symbol" charset="0"/>
                  </a:rPr>
                  <a:t> pure </a:t>
                </a:r>
                <a:r>
                  <a:rPr lang="de-DE" b="0" dirty="0" err="1">
                    <a:ea typeface="Myriad Pro" charset="0"/>
                    <a:cs typeface="Myriad Pro" charset="0"/>
                    <a:sym typeface="Symbol" charset="0"/>
                  </a:rPr>
                  <a:t>strategy</a:t>
                </a:r>
                <a:r>
                  <a:rPr lang="de-DE" b="0" dirty="0">
                    <a:ea typeface="Myriad Pro" charset="0"/>
                    <a:cs typeface="Myriad Pro" charset="0"/>
                    <a:sym typeface="Symbol" charset="0"/>
                  </a:rPr>
                  <a:t> </a:t>
                </a:r>
                <a:r>
                  <a:rPr lang="de-DE" b="0" dirty="0" err="1">
                    <a:ea typeface="Myriad Pro" charset="0"/>
                    <a:cs typeface="Myriad Pro" charset="0"/>
                    <a:sym typeface="Symbol" charset="0"/>
                  </a:rPr>
                  <a:t>profiles</a:t>
                </a:r>
                <a:r>
                  <a:rPr lang="de-DE" b="0" dirty="0">
                    <a:ea typeface="Myriad Pro" charset="0"/>
                    <a:cs typeface="Myriad Pro" charset="0"/>
                    <a:sym typeface="Symbol" charset="0"/>
                  </a:rPr>
                  <a:t>:</a:t>
                </a:r>
                <a:r>
                  <a:rPr lang="de-DE" b="0" dirty="0">
                    <a:solidFill>
                      <a:srgbClr val="008380"/>
                    </a:solidFill>
                    <a:ea typeface="Myriad Pro" charset="0"/>
                    <a:cs typeface="Myriad Pro" charset="0"/>
                    <a:sym typeface="Symbo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𝑆</m:t>
                    </m:r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𝑆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×…×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𝑆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𝑛</m:t>
                        </m:r>
                      </m:sub>
                    </m:sSub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 </m:t>
                    </m:r>
                  </m:oMath>
                </a14:m>
                <a:r>
                  <a:rPr lang="de-DE" b="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</a:t>
                </a:r>
                <a:r>
                  <a:rPr lang="en-US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baseline="-25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</a:t>
                </a:r>
                <a:r>
                  <a:rPr lang="en-US" baseline="-250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</a:t>
                </a: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in </a:t>
                </a: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</a:t>
                </a:r>
                <a:r>
                  <a:rPr lang="en-US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endParaRPr lang="en-US" dirty="0">
                  <a:latin typeface="Myriad Pro" charset="0"/>
                  <a:ea typeface="Myriad Pro" charset="0"/>
                  <a:cs typeface="Myriad Pro" charset="0"/>
                </a:endParaRPr>
              </a:p>
              <a:p>
                <a:pPr eaLnBrk="1" hangingPunct="1">
                  <a:defRPr/>
                </a:pP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</a:rPr>
                  <a:t>Strategy profile: </a:t>
                </a: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=(</a:t>
                </a:r>
                <a:r>
                  <a:rPr lang="en-US" baseline="-25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1</a:t>
                </a: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,…, </a:t>
                </a:r>
                <a:r>
                  <a:rPr lang="en-US" baseline="-25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n</a:t>
                </a:r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)</a:t>
                </a:r>
              </a:p>
              <a:p>
                <a:pPr eaLnBrk="1" hangingPunct="1">
                  <a:defRPr/>
                </a:pP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Expected utility for pure strategy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∈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𝜎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</a:t>
                </a: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for agent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𝑖</m:t>
                    </m:r>
                  </m:oMath>
                </a14:m>
                <a: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</a:t>
                </a:r>
                <a:br>
                  <a:rPr lang="en-US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𝑢</m:t>
                        </m:r>
                      </m:e>
                      <m:sub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, 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  <m:t>−</m:t>
                            </m:r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Myriad Pro" charset="0"/>
                                <a:cs typeface="Myriad Pro" charset="0"/>
                                <a:sym typeface="Symbol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</m:ctrlPr>
                      </m:naryPr>
                      <m:sub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𝑠</m:t>
                        </m:r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∈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−</m:t>
                            </m:r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d>
                          <m:dPr>
                            <m:ctrlPr>
                              <a:rPr lang="de-DE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∏"/>
                                <m:limLoc m:val="subSup"/>
                                <m:supHide m:val="on"/>
                                <m:ctrlPr>
                                  <a:rPr lang="de-DE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9"/>
                                  </m:rPr>
                                  <a:rPr lang="de-DE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1</m:t>
                                </m:r>
                                <m:r>
                                  <a:rPr lang="de-DE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≤</m:t>
                                </m:r>
                                <m:r>
                                  <a:rPr lang="de-DE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𝑗</m:t>
                                </m:r>
                                <m:r>
                                  <a:rPr lang="de-DE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≤</m:t>
                                </m:r>
                                <m:r>
                                  <a:rPr lang="de-DE" i="1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𝑛</m:t>
                                </m:r>
                                <m: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, </m:t>
                                </m:r>
                                <m: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𝑗</m:t>
                                </m:r>
                                <m: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≠</m:t>
                                </m:r>
                                <m: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𝑖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de-DE" i="1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de-DE" i="1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i="1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i="1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sym typeface="Symbo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i="1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sym typeface="Symbol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de-DE" i="1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sym typeface="Symbol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d>
                      </m:e>
                    </m:nary>
                    <m:sSub>
                      <m:sSubPr>
                        <m:ctrlP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𝑢</m:t>
                        </m:r>
                      </m:e>
                      <m:sub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(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,</m:t>
                    </m:r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𝑠</m:t>
                    </m:r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eaLnBrk="1" hangingPunct="1">
                  <a:defRPr/>
                </a:pPr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Expected utility for strategy profile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𝜎</m:t>
                    </m:r>
                  </m:oMath>
                </a14:m>
                <a: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: </a:t>
                </a:r>
                <a:br>
                  <a:rPr lang="en-US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𝑢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Myriad Pro" charset="0"/>
                            <a:cs typeface="Myriad Pro" charset="0"/>
                            <a:sym typeface="Symbol" charset="0"/>
                          </a:rPr>
                          <m:t>𝜎</m:t>
                        </m:r>
                      </m:e>
                    </m:d>
                    <m:r>
                      <a:rPr lang="de-DE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</m:ctrlPr>
                      </m:naryPr>
                      <m:sub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𝑠</m:t>
                        </m:r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∈</m:t>
                        </m:r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𝑆</m:t>
                        </m:r>
                      </m:sub>
                      <m:sup/>
                      <m:e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(</m:t>
                        </m:r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1</m:t>
                            </m:r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≤</m:t>
                            </m:r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𝑗</m:t>
                            </m:r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≤</m:t>
                            </m:r>
                            <m:r>
                              <a:rPr lang="de-DE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sym typeface="Symbol" charset="0"/>
                              </a:rPr>
                              <m:t>𝑛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b="0" i="1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sym typeface="Symbol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sym typeface="Symbol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  <m:r>
                          <a:rPr lang="de-DE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)</m:t>
                        </m:r>
                      </m:e>
                    </m:nary>
                    <m:sSub>
                      <m:sSubPr>
                        <m:ctrlP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𝑢</m:t>
                        </m:r>
                      </m:e>
                      <m:sub>
                        <m:r>
                          <a:rPr lang="de-DE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(</m:t>
                    </m:r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𝑠</m:t>
                    </m:r>
                    <m:r>
                      <a:rPr lang="de-DE" i="1">
                        <a:solidFill>
                          <a:srgbClr val="008380"/>
                        </a:solidFill>
                        <a:latin typeface="Cambria Math" panose="02040503050406030204" pitchFamily="18" charset="0"/>
                        <a:sym typeface="Symbol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lvl="1" eaLnBrk="1" hangingPunct="1">
                  <a:defRPr/>
                </a:pPr>
                <a:endParaRPr lang="en-US" sz="2400" dirty="0">
                  <a:latin typeface="Myriad Pro" charset="0"/>
                  <a:ea typeface="Myriad Pro" charset="0"/>
                  <a:cs typeface="Myriad Pro" charset="0"/>
                </a:endParaRPr>
              </a:p>
              <a:p>
                <a:pPr lvl="1" eaLnBrk="1" hangingPunct="1">
                  <a:buFont typeface="Wingdings" charset="0"/>
                  <a:buNone/>
                  <a:defRPr/>
                </a:pPr>
                <a:endParaRPr lang="en-US" dirty="0">
                  <a:latin typeface="Myriad Pro" charset="0"/>
                  <a:ea typeface="Myriad Pro" charset="0"/>
                  <a:cs typeface="Myriad Pro" charset="0"/>
                </a:endParaRPr>
              </a:p>
            </p:txBody>
          </p:sp>
        </mc:Choice>
        <mc:Fallback>
          <p:sp>
            <p:nvSpPr>
              <p:cNvPr id="6656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11162" y="1268760"/>
                <a:ext cx="8534400" cy="4800600"/>
              </a:xfrm>
              <a:blipFill>
                <a:blip r:embed="rId3"/>
                <a:stretch>
                  <a:fillRect l="-1189" t="-1316" b="-4236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2803525" y="2327275"/>
            <a:ext cx="374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i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9A37041-FFFB-5A46-BF73-41FE39C1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530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Mixed strategy equilibria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Nash Equilibrium: 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*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is a </a:t>
            </a:r>
            <a:r>
              <a:rPr lang="en-US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(mixed) Nash equilibrium </a:t>
            </a:r>
            <a:r>
              <a:rPr lang="en-US" dirty="0" err="1">
                <a:latin typeface="Myriad Pro" charset="0"/>
                <a:ea typeface="Myriad Pro" charset="0"/>
                <a:cs typeface="Myriad Pro" charset="0"/>
                <a:sym typeface="Symbol" charset="0"/>
              </a:rPr>
              <a:t>iff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  </a:t>
            </a:r>
          </a:p>
          <a:p>
            <a:pPr marL="457200" lvl="1" indent="0" eaLnBrk="1" hangingPunct="1">
              <a:buNone/>
              <a:defRPr/>
            </a:pP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   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*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, *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-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 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u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(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, *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-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for all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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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, for all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</a:t>
            </a:r>
          </a:p>
          <a:p>
            <a:pPr lvl="1" eaLnBrk="1" hangingPunct="1">
              <a:defRPr/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>
              <a:buFont typeface="Wingdings" charset="0"/>
              <a:buNone/>
              <a:defRPr/>
            </a:pPr>
            <a:endParaRPr lang="en-US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2803525" y="2327275"/>
            <a:ext cx="374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i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2A69285-F5F5-C84D-BD19-4A898154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58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260648"/>
            <a:ext cx="9144000" cy="838200"/>
          </a:xfrm>
        </p:spPr>
        <p:txBody>
          <a:bodyPr/>
          <a:lstStyle/>
          <a:p>
            <a:pPr eaLnBrk="1" hangingPunct="1"/>
            <a:r>
              <a:rPr lang="en-US" sz="3200">
                <a:latin typeface="Lucida Grande" charset="0"/>
                <a:ea typeface="ＭＳ Ｐゴシック" charset="0"/>
                <a:cs typeface="ＭＳ Ｐゴシック" charset="0"/>
              </a:rPr>
              <a:t>Multiagent</a:t>
            </a:r>
            <a:r>
              <a:rPr lang="en-US" sz="3200" dirty="0">
                <a:latin typeface="Lucida Grande" charset="0"/>
                <a:ea typeface="ＭＳ Ｐゴシック" charset="0"/>
                <a:cs typeface="ＭＳ Ｐゴシック" charset="0"/>
              </a:rPr>
              <a:t> Systems: Criteria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40768"/>
            <a:ext cx="8763000" cy="4572000"/>
          </a:xfrm>
        </p:spPr>
        <p:txBody>
          <a:bodyPr/>
          <a:lstStyle/>
          <a:p>
            <a:pPr eaLnBrk="1" hangingPunct="1"/>
            <a:r>
              <a:rPr lang="en-US" sz="2000" dirty="0">
                <a:solidFill>
                  <a:srgbClr val="0000FC"/>
                </a:solidFill>
                <a:latin typeface="Myriad Pro" charset="0"/>
                <a:ea typeface="Myriad Pro" charset="0"/>
                <a:cs typeface="Myriad Pro" charset="0"/>
              </a:rPr>
              <a:t>Social welfare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: </a:t>
            </a:r>
            <a:r>
              <a:rPr lang="en-US" sz="2000" dirty="0" err="1">
                <a:latin typeface="Myriad Pro" charset="0"/>
                <a:ea typeface="Myriad Pro" charset="0"/>
                <a:cs typeface="Myriad Pro" charset="0"/>
              </a:rPr>
              <a:t>max</a:t>
            </a:r>
            <a:r>
              <a:rPr lang="en-US" sz="2000" baseline="-25000" dirty="0" err="1">
                <a:latin typeface="Myriad Pro" charset="0"/>
                <a:ea typeface="Myriad Pro" charset="0"/>
                <a:cs typeface="Myriad Pro" charset="0"/>
              </a:rPr>
              <a:t>outcome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∑</a:t>
            </a:r>
            <a:r>
              <a:rPr lang="en-US" sz="2000" baseline="-25000" dirty="0" err="1"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000" dirty="0" err="1"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000" baseline="-25000" dirty="0" err="1"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(outcome)</a:t>
            </a:r>
          </a:p>
          <a:p>
            <a:pPr eaLnBrk="1" hangingPunct="1"/>
            <a:r>
              <a:rPr lang="en-US" sz="2000" dirty="0">
                <a:solidFill>
                  <a:srgbClr val="0000FC"/>
                </a:solidFill>
                <a:latin typeface="Myriad Pro" charset="0"/>
                <a:ea typeface="Myriad Pro" charset="0"/>
                <a:cs typeface="Myriad Pro" charset="0"/>
              </a:rPr>
              <a:t>Surplus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: social welfare of outcome – social welfare of status quo</a:t>
            </a: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Constant sum games have 0 surplus.  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Markets are not constant sum </a:t>
            </a:r>
          </a:p>
          <a:p>
            <a:pPr eaLnBrk="1" hangingPunct="1"/>
            <a:r>
              <a:rPr lang="en-US" sz="2000" dirty="0">
                <a:solidFill>
                  <a:srgbClr val="0000FC"/>
                </a:solidFill>
                <a:latin typeface="Myriad Pro" charset="0"/>
                <a:ea typeface="Myriad Pro" charset="0"/>
                <a:cs typeface="Myriad Pro" charset="0"/>
              </a:rPr>
              <a:t>Pareto efficiency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: An outcome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o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is Pareto efficient if there exists no other outcome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o’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000" dirty="0" err="1">
                <a:latin typeface="Myriad Pro" charset="0"/>
                <a:ea typeface="Myriad Pro" charset="0"/>
                <a:cs typeface="Myriad Pro" charset="0"/>
              </a:rPr>
              <a:t>s.t.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some agent has higher utility in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o’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than in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o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and no agent has lower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Implied by social welfare maximization</a:t>
            </a:r>
          </a:p>
          <a:p>
            <a:pPr eaLnBrk="1" hangingPunct="1"/>
            <a:r>
              <a:rPr lang="en-US" sz="2000" dirty="0">
                <a:solidFill>
                  <a:srgbClr val="0000FC"/>
                </a:solidFill>
                <a:latin typeface="Myriad Pro" charset="0"/>
                <a:ea typeface="Myriad Pro" charset="0"/>
                <a:cs typeface="Myriad Pro" charset="0"/>
              </a:rPr>
              <a:t>Individual rationality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: Participating in the negotiation (or individual deal) is no worse than not participating</a:t>
            </a:r>
          </a:p>
          <a:p>
            <a:pPr eaLnBrk="1" hangingPunct="1"/>
            <a:r>
              <a:rPr lang="en-US" sz="2000" dirty="0">
                <a:solidFill>
                  <a:srgbClr val="0000FC"/>
                </a:solidFill>
                <a:latin typeface="Myriad Pro" charset="0"/>
                <a:ea typeface="Myriad Pro" charset="0"/>
                <a:cs typeface="Myriad Pro" charset="0"/>
              </a:rPr>
              <a:t>Stability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: No agents can increase their utility by changing their strategies (aka policies)</a:t>
            </a:r>
          </a:p>
          <a:p>
            <a:pPr eaLnBrk="1" hangingPunct="1"/>
            <a:r>
              <a:rPr lang="en-US" sz="2000" dirty="0">
                <a:solidFill>
                  <a:srgbClr val="0000FC"/>
                </a:solidFill>
                <a:latin typeface="Myriad Pro" charset="0"/>
                <a:ea typeface="Myriad Pro" charset="0"/>
                <a:cs typeface="Myriad Pro" charset="0"/>
              </a:rPr>
              <a:t>Symmetry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: No agent should be inherently preferred, e.g. dictator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4E1A5D6-1C14-0143-8A4B-B930B8C1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517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8019" name="Group 3"/>
          <p:cNvGraphicFramePr>
            <a:graphicFrameLocks noGrp="1"/>
          </p:cNvGraphicFramePr>
          <p:nvPr/>
        </p:nvGraphicFramePr>
        <p:xfrm>
          <a:off x="2819400" y="2286000"/>
          <a:ext cx="3276600" cy="1408113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-1, 1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1,-1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Grande" charset="0"/>
                          <a:ea typeface="ＭＳ Ｐゴシック" charset="0"/>
                          <a:cs typeface="ＭＳ Ｐゴシック" charset="0"/>
                        </a:rPr>
                        <a:t>-1, 1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478" name="Text Box 15"/>
          <p:cNvSpPr txBox="1">
            <a:spLocks noChangeArrowheads="1"/>
          </p:cNvSpPr>
          <p:nvPr/>
        </p:nvSpPr>
        <p:spPr bwMode="auto">
          <a:xfrm>
            <a:off x="1447800" y="24384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   H</a:t>
            </a:r>
          </a:p>
        </p:txBody>
      </p:sp>
      <p:sp>
        <p:nvSpPr>
          <p:cNvPr id="62479" name="Text Box 16"/>
          <p:cNvSpPr txBox="1">
            <a:spLocks noChangeArrowheads="1"/>
          </p:cNvSpPr>
          <p:nvPr/>
        </p:nvSpPr>
        <p:spPr bwMode="auto">
          <a:xfrm>
            <a:off x="3048000" y="18288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q  H</a:t>
            </a:r>
          </a:p>
        </p:txBody>
      </p:sp>
      <p:sp>
        <p:nvSpPr>
          <p:cNvPr id="62480" name="Text Box 17"/>
          <p:cNvSpPr txBox="1">
            <a:spLocks noChangeArrowheads="1"/>
          </p:cNvSpPr>
          <p:nvPr/>
        </p:nvSpPr>
        <p:spPr bwMode="auto">
          <a:xfrm>
            <a:off x="4648200" y="1828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1-q  T</a:t>
            </a:r>
          </a:p>
        </p:txBody>
      </p:sp>
      <p:sp>
        <p:nvSpPr>
          <p:cNvPr id="62481" name="Text Box 18"/>
          <p:cNvSpPr txBox="1">
            <a:spLocks noChangeArrowheads="1"/>
          </p:cNvSpPr>
          <p:nvPr/>
        </p:nvSpPr>
        <p:spPr bwMode="auto">
          <a:xfrm>
            <a:off x="1371600" y="3048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1-p  T</a:t>
            </a:r>
          </a:p>
        </p:txBody>
      </p:sp>
      <p:sp>
        <p:nvSpPr>
          <p:cNvPr id="62482" name="Text Box 19"/>
          <p:cNvSpPr txBox="1">
            <a:spLocks noChangeArrowheads="1"/>
          </p:cNvSpPr>
          <p:nvPr/>
        </p:nvSpPr>
        <p:spPr bwMode="auto">
          <a:xfrm>
            <a:off x="304800" y="3886200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Want to play each strategy with a certain probability so that the competitor is indifferent between its own strategies.</a:t>
            </a:r>
          </a:p>
        </p:txBody>
      </p:sp>
      <p:grpSp>
        <p:nvGrpSpPr>
          <p:cNvPr id="62483" name="Group 20"/>
          <p:cNvGrpSpPr>
            <a:grpSpLocks/>
          </p:cNvGrpSpPr>
          <p:nvPr/>
        </p:nvGrpSpPr>
        <p:grpSpPr bwMode="auto">
          <a:xfrm>
            <a:off x="1524000" y="5257800"/>
            <a:ext cx="6721475" cy="457200"/>
            <a:chOff x="960" y="3072"/>
            <a:chExt cx="4234" cy="288"/>
          </a:xfrm>
        </p:grpSpPr>
        <p:sp>
          <p:nvSpPr>
            <p:cNvPr id="62494" name="Text Box 21"/>
            <p:cNvSpPr txBox="1">
              <a:spLocks noChangeArrowheads="1"/>
            </p:cNvSpPr>
            <p:nvPr/>
          </p:nvSpPr>
          <p:spPr bwMode="auto">
            <a:xfrm>
              <a:off x="960" y="3072"/>
              <a:ext cx="37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</a:rPr>
                <a:t>1p+(-1)(1-p)=(-1)p+1(1-p) </a:t>
              </a:r>
            </a:p>
          </p:txBody>
        </p:sp>
        <p:sp>
          <p:nvSpPr>
            <p:cNvPr id="62495" name="AutoShape 22"/>
            <p:cNvSpPr>
              <a:spLocks noChangeArrowheads="1"/>
            </p:cNvSpPr>
            <p:nvPr/>
          </p:nvSpPr>
          <p:spPr bwMode="auto">
            <a:xfrm>
              <a:off x="3312" y="3120"/>
              <a:ext cx="615" cy="210"/>
            </a:xfrm>
            <a:prstGeom prst="rightArrow">
              <a:avLst>
                <a:gd name="adj1" fmla="val 50000"/>
                <a:gd name="adj2" fmla="val 73214"/>
              </a:avLst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62496" name="Text Box 23"/>
            <p:cNvSpPr txBox="1">
              <a:spLocks noChangeArrowheads="1"/>
            </p:cNvSpPr>
            <p:nvPr/>
          </p:nvSpPr>
          <p:spPr bwMode="auto">
            <a:xfrm>
              <a:off x="4032" y="3072"/>
              <a:ext cx="11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</a:rPr>
                <a:t>p=1/2</a:t>
              </a:r>
            </a:p>
          </p:txBody>
        </p:sp>
      </p:grpSp>
      <p:grpSp>
        <p:nvGrpSpPr>
          <p:cNvPr id="62484" name="Group 24"/>
          <p:cNvGrpSpPr>
            <a:grpSpLocks/>
          </p:cNvGrpSpPr>
          <p:nvPr/>
        </p:nvGrpSpPr>
        <p:grpSpPr bwMode="auto">
          <a:xfrm>
            <a:off x="2819400" y="6019800"/>
            <a:ext cx="5426075" cy="457200"/>
            <a:chOff x="1776" y="3072"/>
            <a:chExt cx="3418" cy="288"/>
          </a:xfrm>
        </p:grpSpPr>
        <p:sp>
          <p:nvSpPr>
            <p:cNvPr id="62491" name="Text Box 25"/>
            <p:cNvSpPr txBox="1">
              <a:spLocks noChangeArrowheads="1"/>
            </p:cNvSpPr>
            <p:nvPr/>
          </p:nvSpPr>
          <p:spPr bwMode="auto">
            <a:xfrm>
              <a:off x="1776" y="3072"/>
              <a:ext cx="29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</a:rPr>
                <a:t>q-(1-q)=-q+(1-q) </a:t>
              </a:r>
            </a:p>
          </p:txBody>
        </p:sp>
        <p:sp>
          <p:nvSpPr>
            <p:cNvPr id="62492" name="AutoShape 26"/>
            <p:cNvSpPr>
              <a:spLocks noChangeArrowheads="1"/>
            </p:cNvSpPr>
            <p:nvPr/>
          </p:nvSpPr>
          <p:spPr bwMode="auto">
            <a:xfrm>
              <a:off x="3312" y="3120"/>
              <a:ext cx="615" cy="210"/>
            </a:xfrm>
            <a:prstGeom prst="rightArrow">
              <a:avLst>
                <a:gd name="adj1" fmla="val 50000"/>
                <a:gd name="adj2" fmla="val 73214"/>
              </a:avLst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ea typeface="Myriad Pro" charset="0"/>
                <a:cs typeface="Myriad Pro" charset="0"/>
              </a:endParaRPr>
            </a:p>
          </p:txBody>
        </p:sp>
        <p:sp>
          <p:nvSpPr>
            <p:cNvPr id="62493" name="Text Box 27"/>
            <p:cNvSpPr txBox="1">
              <a:spLocks noChangeArrowheads="1"/>
            </p:cNvSpPr>
            <p:nvPr/>
          </p:nvSpPr>
          <p:spPr bwMode="auto">
            <a:xfrm>
              <a:off x="4032" y="3072"/>
              <a:ext cx="11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</a:rPr>
                <a:t>q=1/2</a:t>
              </a:r>
            </a:p>
          </p:txBody>
        </p:sp>
      </p:grpSp>
      <p:sp>
        <p:nvSpPr>
          <p:cNvPr id="62485" name="Oval 16"/>
          <p:cNvSpPr>
            <a:spLocks noChangeArrowheads="1"/>
          </p:cNvSpPr>
          <p:nvPr/>
        </p:nvSpPr>
        <p:spPr bwMode="auto">
          <a:xfrm>
            <a:off x="3276600" y="5257800"/>
            <a:ext cx="1905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cxnSp>
        <p:nvCxnSpPr>
          <p:cNvPr id="62486" name="Gerade Verbindung mit Pfeil 18"/>
          <p:cNvCxnSpPr>
            <a:cxnSpLocks noChangeShapeType="1"/>
            <a:endCxn id="62487" idx="4"/>
          </p:cNvCxnSpPr>
          <p:nvPr/>
        </p:nvCxnSpPr>
        <p:spPr bwMode="auto">
          <a:xfrm flipV="1">
            <a:off x="3581400" y="3581400"/>
            <a:ext cx="2000250" cy="1752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2487" name="Oval 19"/>
          <p:cNvSpPr>
            <a:spLocks noChangeArrowheads="1"/>
          </p:cNvSpPr>
          <p:nvPr/>
        </p:nvSpPr>
        <p:spPr bwMode="auto">
          <a:xfrm>
            <a:off x="5181600" y="2286000"/>
            <a:ext cx="8001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62488" name="Oval 21"/>
          <p:cNvSpPr>
            <a:spLocks noChangeArrowheads="1"/>
          </p:cNvSpPr>
          <p:nvPr/>
        </p:nvSpPr>
        <p:spPr bwMode="auto">
          <a:xfrm>
            <a:off x="3505200" y="2247900"/>
            <a:ext cx="824459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62489" name="Oval 22"/>
          <p:cNvSpPr>
            <a:spLocks noChangeArrowheads="1"/>
          </p:cNvSpPr>
          <p:nvPr/>
        </p:nvSpPr>
        <p:spPr bwMode="auto">
          <a:xfrm>
            <a:off x="1371600" y="5257800"/>
            <a:ext cx="1905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cxnSp>
        <p:nvCxnSpPr>
          <p:cNvPr id="62490" name="Gerade Verbindung mit Pfeil 23"/>
          <p:cNvCxnSpPr>
            <a:cxnSpLocks noChangeShapeType="1"/>
            <a:stCxn id="62489" idx="0"/>
            <a:endCxn id="62488" idx="4"/>
          </p:cNvCxnSpPr>
          <p:nvPr/>
        </p:nvCxnSpPr>
        <p:spPr bwMode="auto">
          <a:xfrm flipV="1">
            <a:off x="2324100" y="3543300"/>
            <a:ext cx="1593330" cy="171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2C07A15-302A-E642-AAD9-5A7054113AC0}"/>
                  </a:ext>
                </a:extLst>
              </p:cNvPr>
              <p:cNvSpPr txBox="1"/>
              <p:nvPr/>
            </p:nvSpPr>
            <p:spPr>
              <a:xfrm>
                <a:off x="1212858" y="4727615"/>
                <a:ext cx="44409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         =              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2C07A15-302A-E642-AAD9-5A7054113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858" y="4727615"/>
                <a:ext cx="4440932" cy="369332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B3E6547B-1EBA-5B48-B4DC-148A9C868FB8}"/>
                  </a:ext>
                </a:extLst>
              </p:cNvPr>
              <p:cNvSpPr txBox="1"/>
              <p:nvPr/>
            </p:nvSpPr>
            <p:spPr>
              <a:xfrm>
                <a:off x="491552" y="2482334"/>
                <a:ext cx="6187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B3E6547B-1EBA-5B48-B4DC-148A9C868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52" y="2482334"/>
                <a:ext cx="618759" cy="369332"/>
              </a:xfrm>
              <a:prstGeom prst="rect">
                <a:avLst/>
              </a:prstGeom>
              <a:blipFill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B5F4AE22-1DD6-6C48-939C-2EA15F96DC84}"/>
                  </a:ext>
                </a:extLst>
              </p:cNvPr>
              <p:cNvSpPr txBox="1"/>
              <p:nvPr/>
            </p:nvSpPr>
            <p:spPr>
              <a:xfrm>
                <a:off x="6324600" y="1857956"/>
                <a:ext cx="761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de-DE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B5F4AE22-1DD6-6C48-939C-2EA15F96D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857956"/>
                <a:ext cx="76194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el 2">
            <a:extLst>
              <a:ext uri="{FF2B5EF4-FFF2-40B4-BE49-F238E27FC236}">
                <a16:creationId xmlns:a16="http://schemas.microsoft.com/office/drawing/2014/main" id="{3FED932C-96F2-EB40-BFBA-D48DCAAC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Example: Matching Pennies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7409268-07D4-8D41-A818-3D746D18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022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Mixed Nash Equilibrium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Theorem (Nash 50):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Every game in which the strategy sets,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,…,S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have a finite number of elements has a mixed strategy equilibrium.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Complexity of finding Nash Equilibria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“Together with prime factoring, the complexity of finding a Nash </a:t>
            </a:r>
            <a:r>
              <a:rPr lang="en-US" dirty="0" err="1">
                <a:latin typeface="Myriad Pro" charset="0"/>
                <a:ea typeface="Myriad Pro" charset="0"/>
                <a:cs typeface="Myriad Pro" charset="0"/>
              </a:rPr>
              <a:t>Eq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is, in my opinion, the most important concrete open question on the boundary of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P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today” (Papadimitriou)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dirty="0" err="1">
                <a:latin typeface="Myriad Pro" charset="0"/>
                <a:ea typeface="Myriad Pro" charset="0"/>
                <a:cs typeface="Myriad Pro" charset="0"/>
              </a:rPr>
              <a:t>Daskalakis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, Goldberg/Papadimitriou, 2005): Finding Nash equilibrium is very hard (though not NP complete):  PPAD  complete (</a:t>
            </a:r>
            <a:r>
              <a:rPr lang="en-US" dirty="0"/>
              <a:t>Polynomial Parity Arguments on Directed graphs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)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11F81BE-EAF4-9C4B-8FF8-18AE1ABB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5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Imperfect Information</a:t>
            </a:r>
            <a:br>
              <a:rPr lang="en-US" dirty="0">
                <a:latin typeface="Myriad Pro" charset="0"/>
                <a:ea typeface="Myriad Pro" charset="0"/>
                <a:cs typeface="Myriad Pro" charset="0"/>
              </a:rPr>
            </a:b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about Strategies and Payoffs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7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So far we have assumed that agents have complete information about each other (including payoffs)</a:t>
            </a:r>
          </a:p>
          <a:p>
            <a:pPr lvl="1" eaLnBrk="1" hangingPunct="1"/>
            <a:r>
              <a:rPr lang="en-US" sz="2400" dirty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Very strong assumption!</a:t>
            </a:r>
          </a:p>
          <a:p>
            <a:pPr eaLnBrk="1" hangingPunct="1"/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Assume agent 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 has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type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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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,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 which defines the payoff 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u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(s, 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</a:t>
            </a:r>
          </a:p>
          <a:p>
            <a:pPr eaLnBrk="1" hangingPunct="1"/>
            <a:r>
              <a:rPr lang="en-US" sz="280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Agents have common prior over distribution of types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p()</a:t>
            </a:r>
          </a:p>
          <a:p>
            <a:pPr lvl="1"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Conditional probability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p(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-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| 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Symbol" charset="0"/>
              </a:rPr>
              <a:t>) 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  <a:sym typeface="Symbol" charset="0"/>
              </a:rPr>
              <a:t>(obtained by Bayes Rule when possible)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4F82CFA-854B-9442-9BE7-ED5C9F43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2985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Bayesian-Nash Equilibrium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61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>
                    <a:solidFill>
                      <a:srgbClr val="1E0AFF"/>
                    </a:solidFill>
                    <a:latin typeface="Myriad Pro" charset="0"/>
                    <a:ea typeface="Myriad Pro" charset="0"/>
                    <a:cs typeface="Myriad Pro" charset="0"/>
                  </a:rPr>
                  <a:t>Strategy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</a:rPr>
                  <a:t>: 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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(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) 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is the (mixed) strategy agent 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plays if its type is 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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endParaRPr lang="en-US" sz="2400" baseline="-2500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>
                    <a:solidFill>
                      <a:srgbClr val="1E0AFF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Strategy profile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=(</m:t>
                    </m:r>
                    <m:r>
                      <a:rPr lang="en-US" sz="2400" i="1" baseline="-25000" dirty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1</m:t>
                    </m:r>
                    <m:r>
                      <a:rPr lang="en-US" sz="2400" i="1" dirty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,…, </m:t>
                    </m:r>
                    <m:r>
                      <a:rPr lang="en-US" sz="2400" i="1" baseline="-25000" dirty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𝑛</m:t>
                    </m:r>
                    <m:r>
                      <a:rPr lang="en-US" sz="2400" i="1" dirty="0">
                        <a:solidFill>
                          <a:srgbClr val="008380"/>
                        </a:solidFill>
                        <a:latin typeface="Cambria Math" panose="02040503050406030204" pitchFamily="18" charset="0"/>
                        <a:ea typeface="Myriad Pro" charset="0"/>
                        <a:cs typeface="Myriad Pro" charset="0"/>
                        <a:sym typeface="Symbol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>
                    <a:solidFill>
                      <a:srgbClr val="1E0AFF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Expected utility:</a:t>
                </a: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  <a:ea typeface="Myriad Pro" charset="0"/>
                          <a:cs typeface="Myriad Pro" charset="0"/>
                          <a:sym typeface="Symbol" charset="0"/>
                        </a:rPr>
                        <m:t>𝐸</m:t>
                      </m:r>
                      <m:sSub>
                        <m:sSubPr>
                          <m:ctrlP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</m:ctrlPr>
                        </m:sSubPr>
                        <m:e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  <m:t>𝑈</m:t>
                          </m:r>
                        </m:e>
                        <m:sub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ea typeface="Myriad Pro" charset="0"/>
                                      <a:cs typeface="Myriad Pro" charset="0"/>
                                      <a:sym typeface="Symbol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ea typeface="Myriad Pro" charset="0"/>
                                      <a:cs typeface="Myriad Pro" charset="0"/>
                                      <a:sym typeface="Symbol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ea typeface="Myriad Pro" charset="0"/>
                                      <a:cs typeface="Myriad Pro" charset="0"/>
                                      <a:sym typeface="Symbol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−</m:t>
                              </m:r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  <m:t>()</m:t>
                          </m:r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ea typeface="Myriad Pro" charset="0"/>
                              <a:cs typeface="Myriad Pro" charset="0"/>
                              <a:sym typeface="Symbol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ea typeface="Myriad Pro" charset="0"/>
                                  <a:cs typeface="Myriad Pro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de-DE" sz="2000" b="0" i="1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  <a:ea typeface="Myriad Pro" charset="0"/>
                          <a:cs typeface="Myriad Pro" charset="0"/>
                          <a:sym typeface="Symbol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−</m:t>
                              </m:r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  <m:t>𝑝</m:t>
                          </m:r>
                          <m:d>
                            <m:dPr>
                              <m:endChr m:val="|"/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−</m:t>
                                  </m:r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−</m:t>
                              </m:r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−</m:t>
                                  </m:r>
                                  <m:r>
                                    <a:rPr lang="de-DE" sz="20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</m:ctrlPr>
                            </m:sSubPr>
                            <m:e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de-DE" sz="20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sz="20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>
                  <a:solidFill>
                    <a:srgbClr val="008380"/>
                  </a:solidFill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endParaRPr lang="en-US" sz="2000" dirty="0"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sz="2400" dirty="0">
                    <a:solidFill>
                      <a:srgbClr val="1E0AFF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Bayesian Nash Eq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: Strategy profile 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*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is a Bayesian-Nash Eq </a:t>
                </a:r>
                <a:r>
                  <a:rPr lang="en-US" sz="2400" dirty="0" err="1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iff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 for all </a:t>
                </a:r>
                <a:r>
                  <a:rPr lang="en-US" sz="24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, for all </a:t>
                </a:r>
                <a:r>
                  <a:rPr lang="en-US" sz="24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</a:t>
                </a:r>
                <a:r>
                  <a:rPr lang="en-US" sz="24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4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,</a:t>
                </a:r>
                <a:br>
                  <a:rPr lang="en-US" sz="20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</a:br>
                <a:r>
                  <a:rPr lang="en-US" sz="20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	</a:t>
                </a:r>
                <a:r>
                  <a:rPr lang="en-US" sz="2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EU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(*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(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),*</a:t>
                </a:r>
                <a:r>
                  <a:rPr lang="en-US" sz="2000" baseline="-25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-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(),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) </a:t>
                </a:r>
                <a:r>
                  <a:rPr lang="en-US" sz="2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EU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(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(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),*</a:t>
                </a:r>
                <a:r>
                  <a:rPr lang="en-US" sz="2000" baseline="-25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-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(),</a:t>
                </a:r>
                <a:r>
                  <a:rPr lang="en-US" sz="2000" baseline="-25000" dirty="0" err="1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i</a:t>
                </a:r>
                <a:r>
                  <a:rPr lang="en-US" sz="2000" dirty="0">
                    <a:solidFill>
                      <a:srgbClr val="008380"/>
                    </a:solidFill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)</a:t>
                </a:r>
              </a:p>
              <a:p>
                <a:pPr lvl="1" eaLnBrk="1" hangingPunct="1">
                  <a:lnSpc>
                    <a:spcPct val="90000"/>
                  </a:lnSpc>
                  <a:buFont typeface="Wingdings" charset="0"/>
                  <a:buNone/>
                </a:pPr>
                <a:endParaRPr lang="en-US" sz="2000" dirty="0">
                  <a:latin typeface="Myriad Pro" charset="0"/>
                  <a:ea typeface="Myriad Pro" charset="0"/>
                  <a:cs typeface="Myriad Pro" charset="0"/>
                  <a:sym typeface="Symbol" charset="0"/>
                </a:endParaRPr>
              </a:p>
              <a:p>
                <a:pPr lvl="1" eaLnBrk="1" hangingPunct="1">
                  <a:lnSpc>
                    <a:spcPct val="90000"/>
                  </a:lnSpc>
                  <a:buFont typeface="Wingdings" charset="0"/>
                  <a:buNone/>
                </a:pPr>
                <a:r>
                  <a:rPr lang="en-US" sz="20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(best responding </a:t>
                </a:r>
                <a:r>
                  <a:rPr lang="en-US" sz="2000" dirty="0" err="1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w.r.t</a:t>
                </a:r>
                <a:r>
                  <a:rPr lang="en-US" sz="2000" dirty="0">
                    <a:latin typeface="Myriad Pro" charset="0"/>
                    <a:ea typeface="Myriad Pro" charset="0"/>
                    <a:cs typeface="Myriad Pro" charset="0"/>
                    <a:sym typeface="Symbol" charset="0"/>
                  </a:rPr>
                  <a:t>. its beliefs about the types of the other agents, assuming they are also playing a best response)</a:t>
                </a:r>
              </a:p>
            </p:txBody>
          </p:sp>
        </mc:Choice>
        <mc:Fallback>
          <p:sp>
            <p:nvSpPr>
              <p:cNvPr id="6861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 t="-2041" r="-3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ABB405F-95F8-E745-98CE-1410881D3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288032" y="5662989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err="1">
                <a:solidFill>
                  <a:srgbClr val="0000FF"/>
                </a:solidFill>
              </a:rPr>
              <a:t>Harsanyi</a:t>
            </a:r>
            <a:r>
              <a:rPr lang="de-DE" sz="1200" dirty="0">
                <a:solidFill>
                  <a:srgbClr val="0000FF"/>
                </a:solidFill>
              </a:rPr>
              <a:t>, John C., "Games </a:t>
            </a:r>
            <a:r>
              <a:rPr lang="de-DE" sz="1200" dirty="0" err="1">
                <a:solidFill>
                  <a:srgbClr val="0000FF"/>
                </a:solidFill>
              </a:rPr>
              <a:t>with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Incomplete</a:t>
            </a:r>
            <a:r>
              <a:rPr lang="de-DE" sz="1200" dirty="0">
                <a:solidFill>
                  <a:srgbClr val="0000FF"/>
                </a:solidFill>
              </a:rPr>
              <a:t> Information </a:t>
            </a:r>
            <a:r>
              <a:rPr lang="de-DE" sz="1200" dirty="0" err="1">
                <a:solidFill>
                  <a:srgbClr val="0000FF"/>
                </a:solidFill>
              </a:rPr>
              <a:t>Played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by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Bayesian</a:t>
            </a:r>
            <a:r>
              <a:rPr lang="de-DE" sz="1200" dirty="0">
                <a:solidFill>
                  <a:srgbClr val="0000FF"/>
                </a:solidFill>
              </a:rPr>
              <a:t> Players, I-III." Management Science 14 (3): 159-183 (Part I), 14 (5): 320-334 (Part II), 14 (7): 486-502 (Part III)</a:t>
            </a:r>
            <a:r>
              <a:rPr lang="de-DE" sz="1200" dirty="0"/>
              <a:t> </a:t>
            </a:r>
            <a:r>
              <a:rPr lang="de-DE" sz="1200" i="0" dirty="0">
                <a:solidFill>
                  <a:srgbClr val="0000FF"/>
                </a:solidFill>
              </a:rPr>
              <a:t>(</a:t>
            </a:r>
            <a:r>
              <a:rPr lang="de-DE" sz="1200" b="1" i="0" dirty="0">
                <a:solidFill>
                  <a:srgbClr val="FF0000"/>
                </a:solidFill>
              </a:rPr>
              <a:t>1967/68</a:t>
            </a:r>
            <a:r>
              <a:rPr lang="de-DE" sz="1200" i="0" dirty="0">
                <a:solidFill>
                  <a:srgbClr val="0000FF"/>
                </a:solidFill>
              </a:rPr>
              <a:t>)</a:t>
            </a:r>
            <a:endParaRPr lang="de-DE" sz="1200" dirty="0">
              <a:solidFill>
                <a:srgbClr val="0000FF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616624" y="5662989"/>
            <a:ext cx="3203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John </a:t>
            </a:r>
            <a:r>
              <a:rPr lang="de-DE" sz="1200" dirty="0" err="1">
                <a:solidFill>
                  <a:srgbClr val="0000FF"/>
                </a:solidFill>
              </a:rPr>
              <a:t>Harsanyi</a:t>
            </a:r>
            <a:r>
              <a:rPr lang="de-DE" sz="1200" dirty="0">
                <a:solidFill>
                  <a:srgbClr val="0000FF"/>
                </a:solidFill>
              </a:rPr>
              <a:t> was a </a:t>
            </a:r>
            <a:r>
              <a:rPr lang="de-DE" sz="1200" dirty="0" err="1">
                <a:solidFill>
                  <a:srgbClr val="0000FF"/>
                </a:solidFill>
              </a:rPr>
              <a:t>co-recipient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along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with</a:t>
            </a:r>
            <a:r>
              <a:rPr lang="de-DE" sz="1200" dirty="0">
                <a:solidFill>
                  <a:srgbClr val="0000FF"/>
                </a:solidFill>
              </a:rPr>
              <a:t> John Nash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Reinhard Selten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1994 Nobel Memorial </a:t>
            </a:r>
            <a:r>
              <a:rPr lang="de-DE" sz="1200" dirty="0" err="1">
                <a:solidFill>
                  <a:srgbClr val="0000FF"/>
                </a:solidFill>
              </a:rPr>
              <a:t>Prize</a:t>
            </a:r>
            <a:r>
              <a:rPr lang="de-DE" sz="1200" dirty="0">
                <a:solidFill>
                  <a:srgbClr val="0000FF"/>
                </a:solidFill>
              </a:rPr>
              <a:t> in Economics</a:t>
            </a:r>
          </a:p>
        </p:txBody>
      </p:sp>
    </p:spTree>
    <p:extLst>
      <p:ext uri="{BB962C8B-B14F-4D97-AF65-F5344CB8AC3E}">
        <p14:creationId xmlns:p14="http://schemas.microsoft.com/office/powerpoint/2010/main" val="15110948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Social Choice Theory</a:t>
            </a:r>
          </a:p>
        </p:txBody>
      </p:sp>
      <p:sp>
        <p:nvSpPr>
          <p:cNvPr id="931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Times" charset="0"/>
              <a:buNone/>
              <a:defRPr/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Assume a group of agents make a decision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Agents have preferences over alternatives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Agents can </a:t>
            </a:r>
            <a:r>
              <a:rPr lang="en-US" sz="240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rank order 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the outcomes</a:t>
            </a:r>
          </a:p>
          <a:p>
            <a:pPr marL="1371600" lvl="2" indent="-457200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a&gt;b&gt;c=d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is read as “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is preferred to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 which is preferred to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 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which is equivalent to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d</a:t>
            </a: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”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Voters are </a:t>
            </a:r>
            <a:r>
              <a:rPr lang="en-US" sz="280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sincere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They truthfully tell the center their preferences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Outcome is enforced on all agents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159753B-FD86-8748-91FB-24A8745E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884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The problem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Majority decision: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If more agents prefer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to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, then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should be chosen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Two outcome setting is easy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Choose outcome with more votes!</a:t>
            </a:r>
          </a:p>
          <a:p>
            <a:pPr lvl="1" eaLnBrk="1" hangingPunct="1"/>
            <a:endParaRPr lang="en-US" dirty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What happens if you have 3 or more possible outcomes?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3633E1A-81B8-4E40-9038-78818E9F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72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Lucida Grande" charset="0"/>
                <a:ea typeface="ＭＳ Ｐゴシック" charset="0"/>
                <a:cs typeface="ＭＳ Ｐゴシック" charset="0"/>
              </a:rPr>
              <a:t>Case 1: Agents specify their top preference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DF7795-B590-A742-B624-1F4379671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BA6AC5C-8C56-E64C-B67A-3F7C6D80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76802" name="Text Box 3"/>
          <p:cNvSpPr txBox="1">
            <a:spLocks noChangeArrowheads="1"/>
          </p:cNvSpPr>
          <p:nvPr/>
        </p:nvSpPr>
        <p:spPr bwMode="auto">
          <a:xfrm>
            <a:off x="4648200" y="2743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Comic Sans MS" charset="0"/>
              </a:rPr>
              <a:t>Ballot</a:t>
            </a:r>
          </a:p>
        </p:txBody>
      </p:sp>
      <p:pic>
        <p:nvPicPr>
          <p:cNvPr id="76803" name="Picture 4" descr="top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81400"/>
            <a:ext cx="254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Text Box 5"/>
          <p:cNvSpPr txBox="1">
            <a:spLocks noChangeArrowheads="1"/>
          </p:cNvSpPr>
          <p:nvPr/>
        </p:nvSpPr>
        <p:spPr bwMode="auto">
          <a:xfrm>
            <a:off x="4876800" y="3429000"/>
            <a:ext cx="381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Comic Sans MS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343426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Election System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Plurality Voting</a:t>
            </a:r>
          </a:p>
          <a:p>
            <a:pPr lvl="1"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One name is ticked on a ballot</a:t>
            </a:r>
          </a:p>
          <a:p>
            <a:pPr lvl="1"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One round of voting</a:t>
            </a:r>
          </a:p>
          <a:p>
            <a:pPr lvl="1"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One candidate is chosen</a:t>
            </a:r>
          </a:p>
          <a:p>
            <a:pPr lvl="1" eaLnBrk="1" hangingPunct="1"/>
            <a:endParaRPr lang="en-US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/>
            <a:endParaRPr lang="en-US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/>
            <a:endParaRPr lang="en-US"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/>
            <a:endParaRPr lang="en-US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CF800AD-5024-B34F-86F2-18B7EC3B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2438400" y="4648200"/>
            <a:ext cx="4267200" cy="58477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i="0">
                <a:latin typeface="Myriad Pro" charset="0"/>
                <a:ea typeface="Myriad Pro" charset="0"/>
                <a:cs typeface="Myriad Pro" charset="0"/>
              </a:rPr>
              <a:t>Is this a “good” system?</a:t>
            </a:r>
          </a:p>
        </p:txBody>
      </p:sp>
      <p:sp>
        <p:nvSpPr>
          <p:cNvPr id="78852" name="Text Box 5"/>
          <p:cNvSpPr txBox="1">
            <a:spLocks noChangeArrowheads="1"/>
          </p:cNvSpPr>
          <p:nvPr/>
        </p:nvSpPr>
        <p:spPr bwMode="auto">
          <a:xfrm>
            <a:off x="609600" y="5903913"/>
            <a:ext cx="411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latin typeface="Myriad Pro" charset="0"/>
                <a:ea typeface="Myriad Pro" charset="0"/>
                <a:cs typeface="Myriad Pro" charset="0"/>
              </a:rPr>
              <a:t>What do we mean by good?</a:t>
            </a:r>
          </a:p>
        </p:txBody>
      </p:sp>
    </p:spTree>
    <p:extLst>
      <p:ext uri="{BB962C8B-B14F-4D97-AF65-F5344CB8AC3E}">
        <p14:creationId xmlns:p14="http://schemas.microsoft.com/office/powerpoint/2010/main" val="131501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Example: Plurality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3 candidates 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Lib, NDP, C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21 voters with the preferences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10 Lib&gt;NDP&gt;C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6 NDP&gt;C&gt;Lib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5 C&gt;NDP&gt;Lib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Result: </a:t>
            </a:r>
            <a:r>
              <a:rPr lang="en-US" dirty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Lib 10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, NDP 6, C 5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But a majority of voters (11) prefer all other parties more than the Libs!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E72237E-582D-8347-A529-954579D0A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40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1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What can we do?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Majority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Works well when there are 2 alternatives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Not great when there are more than 2 choices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Proposal: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Organize a series of votes between 2 alternatives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How this is organized is called an agenda 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Or a cup (often in sports)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CC5DEE6-1F34-7648-96FC-58F2C20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89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97509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Game Theory: The Basics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209" y="1414470"/>
            <a:ext cx="8001000" cy="4152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A game: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Formal representation of a situation of strategic interdependence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Set of 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agents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 (|I|=n)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Aka players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Each agent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j,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  has a set of 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actions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j</a:t>
            </a:r>
            <a:endParaRPr lang="en-US" sz="2400" baseline="-25000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marL="1143000" lvl="2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Aka moves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Actions define 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outcomes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For each possible action there is an outcome.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Outcomes define 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payoffs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Myriad Pro" charset="0"/>
                <a:cs typeface="Myriad Pro" charset="0"/>
              </a:rPr>
              <a:t>Agents’ derive utility from different outcomes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2E85F06-6CDE-F34B-BA99-AE257289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2529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Agendas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3 candidates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{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a,b,c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}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Agenda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a,b,c</a:t>
            </a:r>
            <a:endParaRPr lang="en-US" dirty="0">
              <a:solidFill>
                <a:srgbClr val="008380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81CD396-C0A0-BC4D-A5AC-91E26927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1412875" y="4038600"/>
            <a:ext cx="333746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a</a:t>
            </a:r>
          </a:p>
        </p:txBody>
      </p:sp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1387475" y="4876800"/>
            <a:ext cx="359394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84997" name="Text Box 6"/>
          <p:cNvSpPr txBox="1">
            <a:spLocks noChangeArrowheads="1"/>
          </p:cNvSpPr>
          <p:nvPr/>
        </p:nvSpPr>
        <p:spPr bwMode="auto">
          <a:xfrm>
            <a:off x="1382713" y="5791200"/>
            <a:ext cx="322524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c</a:t>
            </a:r>
          </a:p>
        </p:txBody>
      </p:sp>
      <p:sp>
        <p:nvSpPr>
          <p:cNvPr id="84998" name="Text Box 7"/>
          <p:cNvSpPr txBox="1">
            <a:spLocks noChangeArrowheads="1"/>
          </p:cNvSpPr>
          <p:nvPr/>
        </p:nvSpPr>
        <p:spPr bwMode="auto">
          <a:xfrm>
            <a:off x="3200400" y="4038600"/>
            <a:ext cx="250390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 </a:t>
            </a:r>
          </a:p>
        </p:txBody>
      </p:sp>
      <p:sp>
        <p:nvSpPr>
          <p:cNvPr id="84999" name="Text Box 8"/>
          <p:cNvSpPr txBox="1">
            <a:spLocks noChangeArrowheads="1"/>
          </p:cNvSpPr>
          <p:nvPr/>
        </p:nvSpPr>
        <p:spPr bwMode="auto">
          <a:xfrm>
            <a:off x="4800600" y="4038600"/>
            <a:ext cx="250390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 </a:t>
            </a:r>
          </a:p>
        </p:txBody>
      </p:sp>
      <p:cxnSp>
        <p:nvCxnSpPr>
          <p:cNvPr id="85000" name="AutoShape 9"/>
          <p:cNvCxnSpPr>
            <a:cxnSpLocks noChangeShapeType="1"/>
            <a:stCxn id="84995" idx="3"/>
            <a:endCxn id="84998" idx="1"/>
          </p:cNvCxnSpPr>
          <p:nvPr/>
        </p:nvCxnSpPr>
        <p:spPr bwMode="auto">
          <a:xfrm>
            <a:off x="1746621" y="4269433"/>
            <a:ext cx="145377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5001" name="AutoShape 10"/>
          <p:cNvCxnSpPr>
            <a:cxnSpLocks noChangeShapeType="1"/>
            <a:stCxn id="84996" idx="3"/>
            <a:endCxn id="84998" idx="1"/>
          </p:cNvCxnSpPr>
          <p:nvPr/>
        </p:nvCxnSpPr>
        <p:spPr bwMode="auto">
          <a:xfrm flipV="1">
            <a:off x="1746869" y="4269433"/>
            <a:ext cx="1453531" cy="838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5002" name="AutoShape 11"/>
          <p:cNvCxnSpPr>
            <a:cxnSpLocks noChangeShapeType="1"/>
            <a:stCxn id="84998" idx="3"/>
            <a:endCxn id="84999" idx="1"/>
          </p:cNvCxnSpPr>
          <p:nvPr/>
        </p:nvCxnSpPr>
        <p:spPr bwMode="auto">
          <a:xfrm>
            <a:off x="3450790" y="4269433"/>
            <a:ext cx="134981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5003" name="AutoShape 12"/>
          <p:cNvCxnSpPr>
            <a:cxnSpLocks noChangeShapeType="1"/>
            <a:stCxn id="84997" idx="3"/>
            <a:endCxn id="84999" idx="1"/>
          </p:cNvCxnSpPr>
          <p:nvPr/>
        </p:nvCxnSpPr>
        <p:spPr bwMode="auto">
          <a:xfrm flipV="1">
            <a:off x="1705237" y="4269433"/>
            <a:ext cx="3095363" cy="1752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5004" name="Text Box 13"/>
          <p:cNvSpPr txBox="1">
            <a:spLocks noChangeArrowheads="1"/>
          </p:cNvSpPr>
          <p:nvPr/>
        </p:nvSpPr>
        <p:spPr bwMode="auto">
          <a:xfrm>
            <a:off x="3810000" y="5943600"/>
            <a:ext cx="2497800" cy="46166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Chosen candidate</a:t>
            </a:r>
          </a:p>
        </p:txBody>
      </p:sp>
      <p:cxnSp>
        <p:nvCxnSpPr>
          <p:cNvPr id="85005" name="AutoShape 14"/>
          <p:cNvCxnSpPr>
            <a:cxnSpLocks noChangeShapeType="1"/>
            <a:stCxn id="85004" idx="0"/>
            <a:endCxn id="84999" idx="2"/>
          </p:cNvCxnSpPr>
          <p:nvPr/>
        </p:nvCxnSpPr>
        <p:spPr bwMode="auto">
          <a:xfrm flipH="1" flipV="1">
            <a:off x="4925795" y="4500265"/>
            <a:ext cx="133105" cy="1443335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5006" name="Text Box 15"/>
          <p:cNvSpPr txBox="1">
            <a:spLocks noChangeArrowheads="1"/>
          </p:cNvSpPr>
          <p:nvPr/>
        </p:nvSpPr>
        <p:spPr bwMode="auto">
          <a:xfrm>
            <a:off x="3657600" y="3276600"/>
            <a:ext cx="34435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0" dirty="0">
                <a:latin typeface="Myriad Pro" charset="0"/>
                <a:ea typeface="Myriad Pro" charset="0"/>
                <a:cs typeface="Myriad Pro" charset="0"/>
              </a:rPr>
              <a:t>Majority vote between 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 </a:t>
            </a:r>
            <a:r>
              <a:rPr lang="en-US" sz="2000" i="0" dirty="0">
                <a:latin typeface="Myriad Pro" charset="0"/>
                <a:ea typeface="Myriad Pro" charset="0"/>
                <a:cs typeface="Myriad Pro" charset="0"/>
              </a:rPr>
              <a:t>and </a:t>
            </a:r>
            <a:r>
              <a:rPr lang="en-US" sz="20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85007" name="Line 16"/>
          <p:cNvSpPr>
            <a:spLocks noChangeShapeType="1"/>
          </p:cNvSpPr>
          <p:nvPr/>
        </p:nvSpPr>
        <p:spPr bwMode="auto">
          <a:xfrm flipH="1">
            <a:off x="3429000" y="3581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12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Agenda paradox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i="1">
                <a:latin typeface="Myriad Pro" charset="0"/>
                <a:ea typeface="Myriad Pro" charset="0"/>
                <a:cs typeface="Myriad Pro" charset="0"/>
              </a:rPr>
              <a:t>Binary protocol (majority rule) = cup</a:t>
            </a:r>
            <a:endParaRPr lang="en-US" sz="200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/>
            <a:r>
              <a:rPr lang="en-US" sz="2000">
                <a:latin typeface="Myriad Pro" charset="0"/>
                <a:ea typeface="Myriad Pro" charset="0"/>
                <a:cs typeface="Myriad Pro" charset="0"/>
              </a:rPr>
              <a:t>Three types of agents: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048B3A-0B1B-5F4D-BF34-ED7F9A632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784388" name="Text Box 4"/>
          <p:cNvSpPr txBox="1">
            <a:spLocks noChangeArrowheads="1"/>
          </p:cNvSpPr>
          <p:nvPr/>
        </p:nvSpPr>
        <p:spPr bwMode="auto">
          <a:xfrm>
            <a:off x="805656" y="4765119"/>
            <a:ext cx="801481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200" b="1" i="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Power of agenda setter (e.g. chairman)</a:t>
            </a:r>
          </a:p>
          <a:p>
            <a:pPr>
              <a:buFontTx/>
              <a:buChar char="•"/>
            </a:pP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Vulnerable to irrelevant alternatives (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z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)</a:t>
            </a:r>
          </a:p>
          <a:p>
            <a:pPr lvl="1">
              <a:buFontTx/>
              <a:buChar char="•"/>
            </a:pP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 vs.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 only leads to  winner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</a:p>
          <a:p>
            <a:pPr lvl="1">
              <a:buFontTx/>
              <a:buChar char="•"/>
            </a:pP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But adding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z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 may lead to </a:t>
            </a:r>
            <a:r>
              <a:rPr lang="en-US" sz="2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600" i="0" dirty="0">
                <a:latin typeface="Myriad Pro" charset="0"/>
                <a:ea typeface="Myriad Pro" charset="0"/>
                <a:cs typeface="Myriad Pro" charset="0"/>
              </a:rPr>
              <a:t> winning (last agenda) </a:t>
            </a: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5609650" y="1217388"/>
            <a:ext cx="3048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 &gt; z &gt; y	(35%)  </a:t>
            </a:r>
          </a:p>
          <a:p>
            <a:pPr>
              <a:buFontTx/>
              <a:buAutoNum type="arabicPeriod"/>
            </a:pP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 &gt; x &gt; z	(33%)</a:t>
            </a:r>
          </a:p>
          <a:p>
            <a:pPr>
              <a:buFontTx/>
              <a:buAutoNum type="arabicPeriod"/>
            </a:pP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z &gt; y &gt; x	(32%)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2513237"/>
            <a:ext cx="1611313" cy="2062163"/>
            <a:chOff x="672" y="1584"/>
            <a:chExt cx="1015" cy="1299"/>
          </a:xfrm>
        </p:grpSpPr>
        <p:sp>
          <p:nvSpPr>
            <p:cNvPr id="87066" name="Text Box 7"/>
            <p:cNvSpPr txBox="1">
              <a:spLocks noChangeArrowheads="1"/>
            </p:cNvSpPr>
            <p:nvPr/>
          </p:nvSpPr>
          <p:spPr bwMode="auto">
            <a:xfrm>
              <a:off x="672" y="1584"/>
              <a:ext cx="206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x</a:t>
              </a:r>
            </a:p>
          </p:txBody>
        </p:sp>
        <p:sp>
          <p:nvSpPr>
            <p:cNvPr id="87067" name="Text Box 8"/>
            <p:cNvSpPr txBox="1">
              <a:spLocks noChangeArrowheads="1"/>
            </p:cNvSpPr>
            <p:nvPr/>
          </p:nvSpPr>
          <p:spPr bwMode="auto">
            <a:xfrm>
              <a:off x="1104" y="1584"/>
              <a:ext cx="207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y</a:t>
              </a:r>
            </a:p>
          </p:txBody>
        </p:sp>
        <p:sp>
          <p:nvSpPr>
            <p:cNvPr id="87068" name="Text Box 9"/>
            <p:cNvSpPr txBox="1">
              <a:spLocks noChangeArrowheads="1"/>
            </p:cNvSpPr>
            <p:nvPr/>
          </p:nvSpPr>
          <p:spPr bwMode="auto">
            <a:xfrm>
              <a:off x="1488" y="1584"/>
              <a:ext cx="199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z</a:t>
              </a:r>
            </a:p>
          </p:txBody>
        </p:sp>
        <p:sp>
          <p:nvSpPr>
            <p:cNvPr id="87069" name="Text Box 10"/>
            <p:cNvSpPr txBox="1">
              <a:spLocks noChangeArrowheads="1"/>
            </p:cNvSpPr>
            <p:nvPr/>
          </p:nvSpPr>
          <p:spPr bwMode="auto">
            <a:xfrm>
              <a:off x="672" y="2112"/>
              <a:ext cx="207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y</a:t>
              </a:r>
            </a:p>
          </p:txBody>
        </p:sp>
        <p:sp>
          <p:nvSpPr>
            <p:cNvPr id="87070" name="Text Box 11"/>
            <p:cNvSpPr txBox="1">
              <a:spLocks noChangeArrowheads="1"/>
            </p:cNvSpPr>
            <p:nvPr/>
          </p:nvSpPr>
          <p:spPr bwMode="auto">
            <a:xfrm>
              <a:off x="683" y="2592"/>
              <a:ext cx="199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solidFill>
                    <a:srgbClr val="CC0000"/>
                  </a:solidFill>
                  <a:latin typeface="Myriad Pro" charset="0"/>
                  <a:ea typeface="Myriad Pro" charset="0"/>
                  <a:cs typeface="Myriad Pro" charset="0"/>
                </a:rPr>
                <a:t>z</a:t>
              </a:r>
            </a:p>
          </p:txBody>
        </p:sp>
        <p:cxnSp>
          <p:nvCxnSpPr>
            <p:cNvPr id="87071" name="AutoShape 12"/>
            <p:cNvCxnSpPr>
              <a:cxnSpLocks noChangeShapeType="1"/>
              <a:endCxn id="87069" idx="0"/>
            </p:cNvCxnSpPr>
            <p:nvPr/>
          </p:nvCxnSpPr>
          <p:spPr bwMode="auto">
            <a:xfrm flipH="1">
              <a:off x="776" y="1863"/>
              <a:ext cx="1" cy="24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72" name="AutoShape 13"/>
            <p:cNvCxnSpPr>
              <a:cxnSpLocks noChangeShapeType="1"/>
              <a:stCxn id="87069" idx="2"/>
              <a:endCxn id="87070" idx="0"/>
            </p:cNvCxnSpPr>
            <p:nvPr/>
          </p:nvCxnSpPr>
          <p:spPr bwMode="auto">
            <a:xfrm>
              <a:off x="776" y="2403"/>
              <a:ext cx="7" cy="18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73" name="AutoShape 14"/>
            <p:cNvCxnSpPr>
              <a:cxnSpLocks noChangeShapeType="1"/>
              <a:stCxn id="87067" idx="2"/>
              <a:endCxn id="87069" idx="0"/>
            </p:cNvCxnSpPr>
            <p:nvPr/>
          </p:nvCxnSpPr>
          <p:spPr bwMode="auto">
            <a:xfrm flipH="1">
              <a:off x="776" y="1875"/>
              <a:ext cx="432" cy="2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74" name="AutoShape 15"/>
            <p:cNvCxnSpPr>
              <a:cxnSpLocks noChangeShapeType="1"/>
              <a:stCxn id="87068" idx="2"/>
              <a:endCxn id="87070" idx="0"/>
            </p:cNvCxnSpPr>
            <p:nvPr/>
          </p:nvCxnSpPr>
          <p:spPr bwMode="auto">
            <a:xfrm flipH="1">
              <a:off x="783" y="1875"/>
              <a:ext cx="805" cy="71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657600" y="2513237"/>
            <a:ext cx="1624013" cy="2062163"/>
            <a:chOff x="672" y="1584"/>
            <a:chExt cx="1023" cy="1299"/>
          </a:xfrm>
        </p:grpSpPr>
        <p:sp>
          <p:nvSpPr>
            <p:cNvPr id="87057" name="Text Box 17"/>
            <p:cNvSpPr txBox="1">
              <a:spLocks noChangeArrowheads="1"/>
            </p:cNvSpPr>
            <p:nvPr/>
          </p:nvSpPr>
          <p:spPr bwMode="auto">
            <a:xfrm>
              <a:off x="672" y="1584"/>
              <a:ext cx="206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x</a:t>
              </a:r>
            </a:p>
          </p:txBody>
        </p:sp>
        <p:sp>
          <p:nvSpPr>
            <p:cNvPr id="87058" name="Text Box 18"/>
            <p:cNvSpPr txBox="1">
              <a:spLocks noChangeArrowheads="1"/>
            </p:cNvSpPr>
            <p:nvPr/>
          </p:nvSpPr>
          <p:spPr bwMode="auto">
            <a:xfrm>
              <a:off x="1104" y="1584"/>
              <a:ext cx="199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z</a:t>
              </a:r>
            </a:p>
          </p:txBody>
        </p:sp>
        <p:sp>
          <p:nvSpPr>
            <p:cNvPr id="87059" name="Text Box 19"/>
            <p:cNvSpPr txBox="1">
              <a:spLocks noChangeArrowheads="1"/>
            </p:cNvSpPr>
            <p:nvPr/>
          </p:nvSpPr>
          <p:spPr bwMode="auto">
            <a:xfrm>
              <a:off x="1488" y="1584"/>
              <a:ext cx="207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y</a:t>
              </a:r>
            </a:p>
          </p:txBody>
        </p:sp>
        <p:sp>
          <p:nvSpPr>
            <p:cNvPr id="87060" name="Text Box 20"/>
            <p:cNvSpPr txBox="1">
              <a:spLocks noChangeArrowheads="1"/>
            </p:cNvSpPr>
            <p:nvPr/>
          </p:nvSpPr>
          <p:spPr bwMode="auto">
            <a:xfrm>
              <a:off x="672" y="2112"/>
              <a:ext cx="206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x</a:t>
              </a:r>
            </a:p>
          </p:txBody>
        </p:sp>
        <p:sp>
          <p:nvSpPr>
            <p:cNvPr id="87061" name="Text Box 21"/>
            <p:cNvSpPr txBox="1">
              <a:spLocks noChangeArrowheads="1"/>
            </p:cNvSpPr>
            <p:nvPr/>
          </p:nvSpPr>
          <p:spPr bwMode="auto">
            <a:xfrm>
              <a:off x="683" y="2592"/>
              <a:ext cx="207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solidFill>
                    <a:srgbClr val="CC0000"/>
                  </a:solidFill>
                  <a:latin typeface="Myriad Pro" charset="0"/>
                  <a:ea typeface="Myriad Pro" charset="0"/>
                  <a:cs typeface="Myriad Pro" charset="0"/>
                </a:rPr>
                <a:t>y</a:t>
              </a:r>
            </a:p>
          </p:txBody>
        </p:sp>
        <p:cxnSp>
          <p:nvCxnSpPr>
            <p:cNvPr id="87062" name="AutoShape 22"/>
            <p:cNvCxnSpPr>
              <a:cxnSpLocks noChangeShapeType="1"/>
              <a:endCxn id="87060" idx="0"/>
            </p:cNvCxnSpPr>
            <p:nvPr/>
          </p:nvCxnSpPr>
          <p:spPr bwMode="auto">
            <a:xfrm flipH="1">
              <a:off x="775" y="1863"/>
              <a:ext cx="2" cy="24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63" name="AutoShape 23"/>
            <p:cNvCxnSpPr>
              <a:cxnSpLocks noChangeShapeType="1"/>
              <a:stCxn id="87060" idx="2"/>
              <a:endCxn id="87061" idx="0"/>
            </p:cNvCxnSpPr>
            <p:nvPr/>
          </p:nvCxnSpPr>
          <p:spPr bwMode="auto">
            <a:xfrm>
              <a:off x="775" y="2403"/>
              <a:ext cx="12" cy="18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64" name="AutoShape 24"/>
            <p:cNvCxnSpPr>
              <a:cxnSpLocks noChangeShapeType="1"/>
              <a:stCxn id="87058" idx="2"/>
              <a:endCxn id="87060" idx="0"/>
            </p:cNvCxnSpPr>
            <p:nvPr/>
          </p:nvCxnSpPr>
          <p:spPr bwMode="auto">
            <a:xfrm flipH="1">
              <a:off x="775" y="1875"/>
              <a:ext cx="429" cy="2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65" name="AutoShape 25"/>
            <p:cNvCxnSpPr>
              <a:cxnSpLocks noChangeShapeType="1"/>
              <a:stCxn id="87059" idx="2"/>
              <a:endCxn id="87061" idx="0"/>
            </p:cNvCxnSpPr>
            <p:nvPr/>
          </p:nvCxnSpPr>
          <p:spPr bwMode="auto">
            <a:xfrm flipH="1">
              <a:off x="787" y="1875"/>
              <a:ext cx="805" cy="71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477000" y="2513237"/>
            <a:ext cx="1622425" cy="2062163"/>
            <a:chOff x="672" y="1584"/>
            <a:chExt cx="1022" cy="1299"/>
          </a:xfrm>
        </p:grpSpPr>
        <p:sp>
          <p:nvSpPr>
            <p:cNvPr id="87048" name="Text Box 27"/>
            <p:cNvSpPr txBox="1">
              <a:spLocks noChangeArrowheads="1"/>
            </p:cNvSpPr>
            <p:nvPr/>
          </p:nvSpPr>
          <p:spPr bwMode="auto">
            <a:xfrm>
              <a:off x="672" y="1584"/>
              <a:ext cx="207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y</a:t>
              </a:r>
            </a:p>
          </p:txBody>
        </p:sp>
        <p:sp>
          <p:nvSpPr>
            <p:cNvPr id="87049" name="Text Box 28"/>
            <p:cNvSpPr txBox="1">
              <a:spLocks noChangeArrowheads="1"/>
            </p:cNvSpPr>
            <p:nvPr/>
          </p:nvSpPr>
          <p:spPr bwMode="auto">
            <a:xfrm>
              <a:off x="1104" y="1584"/>
              <a:ext cx="199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z</a:t>
              </a:r>
            </a:p>
          </p:txBody>
        </p:sp>
        <p:sp>
          <p:nvSpPr>
            <p:cNvPr id="87050" name="Text Box 29"/>
            <p:cNvSpPr txBox="1">
              <a:spLocks noChangeArrowheads="1"/>
            </p:cNvSpPr>
            <p:nvPr/>
          </p:nvSpPr>
          <p:spPr bwMode="auto">
            <a:xfrm>
              <a:off x="1488" y="1584"/>
              <a:ext cx="206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x</a:t>
              </a:r>
            </a:p>
          </p:txBody>
        </p:sp>
        <p:sp>
          <p:nvSpPr>
            <p:cNvPr id="87051" name="Text Box 30"/>
            <p:cNvSpPr txBox="1">
              <a:spLocks noChangeArrowheads="1"/>
            </p:cNvSpPr>
            <p:nvPr/>
          </p:nvSpPr>
          <p:spPr bwMode="auto">
            <a:xfrm>
              <a:off x="672" y="2112"/>
              <a:ext cx="199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latin typeface="Myriad Pro" charset="0"/>
                  <a:ea typeface="Myriad Pro" charset="0"/>
                  <a:cs typeface="Myriad Pro" charset="0"/>
                </a:rPr>
                <a:t>z</a:t>
              </a:r>
            </a:p>
          </p:txBody>
        </p:sp>
        <p:sp>
          <p:nvSpPr>
            <p:cNvPr id="87052" name="Text Box 31"/>
            <p:cNvSpPr txBox="1">
              <a:spLocks noChangeArrowheads="1"/>
            </p:cNvSpPr>
            <p:nvPr/>
          </p:nvSpPr>
          <p:spPr bwMode="auto">
            <a:xfrm>
              <a:off x="683" y="2592"/>
              <a:ext cx="206" cy="291"/>
            </a:xfrm>
            <a:prstGeom prst="rect">
              <a:avLst/>
            </a:prstGeom>
            <a:noFill/>
            <a:ln w="28575">
              <a:solidFill>
                <a:srgbClr val="33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0">
                  <a:solidFill>
                    <a:srgbClr val="CC0000"/>
                  </a:solidFill>
                  <a:latin typeface="Myriad Pro" charset="0"/>
                  <a:ea typeface="Myriad Pro" charset="0"/>
                  <a:cs typeface="Myriad Pro" charset="0"/>
                </a:rPr>
                <a:t>x</a:t>
              </a:r>
            </a:p>
          </p:txBody>
        </p:sp>
        <p:cxnSp>
          <p:nvCxnSpPr>
            <p:cNvPr id="87053" name="AutoShape 32"/>
            <p:cNvCxnSpPr>
              <a:cxnSpLocks noChangeShapeType="1"/>
              <a:endCxn id="87051" idx="0"/>
            </p:cNvCxnSpPr>
            <p:nvPr/>
          </p:nvCxnSpPr>
          <p:spPr bwMode="auto">
            <a:xfrm flipH="1">
              <a:off x="772" y="1863"/>
              <a:ext cx="5" cy="24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54" name="AutoShape 33"/>
            <p:cNvCxnSpPr>
              <a:cxnSpLocks noChangeShapeType="1"/>
              <a:stCxn id="87051" idx="2"/>
              <a:endCxn id="87052" idx="0"/>
            </p:cNvCxnSpPr>
            <p:nvPr/>
          </p:nvCxnSpPr>
          <p:spPr bwMode="auto">
            <a:xfrm>
              <a:off x="772" y="2403"/>
              <a:ext cx="15" cy="18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55" name="AutoShape 34"/>
            <p:cNvCxnSpPr>
              <a:cxnSpLocks noChangeShapeType="1"/>
              <a:stCxn id="87049" idx="2"/>
              <a:endCxn id="87051" idx="0"/>
            </p:cNvCxnSpPr>
            <p:nvPr/>
          </p:nvCxnSpPr>
          <p:spPr bwMode="auto">
            <a:xfrm flipH="1">
              <a:off x="772" y="1875"/>
              <a:ext cx="432" cy="23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7056" name="AutoShape 35"/>
            <p:cNvCxnSpPr>
              <a:cxnSpLocks noChangeShapeType="1"/>
              <a:stCxn id="87050" idx="2"/>
              <a:endCxn id="87052" idx="0"/>
            </p:cNvCxnSpPr>
            <p:nvPr/>
          </p:nvCxnSpPr>
          <p:spPr bwMode="auto">
            <a:xfrm flipH="1">
              <a:off x="786" y="1875"/>
              <a:ext cx="805" cy="71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3801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8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Another</a:t>
            </a:r>
            <a:r>
              <a:rPr lang="en-US" sz="2600" dirty="0">
                <a:latin typeface="Myriad Pro" charset="0"/>
                <a:ea typeface="Myriad Pro" charset="0"/>
                <a:cs typeface="Myriad Pro" charset="0"/>
              </a:rPr>
              <a:t> problem: Pareto dominated winner paradox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607BD0-6E44-7644-AE3C-04F53DCCB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344FC9A-AA61-E046-9123-3A4551154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457200" y="1866900"/>
            <a:ext cx="10759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200" i="0">
                <a:latin typeface="Myriad Pro" charset="0"/>
                <a:ea typeface="Myriad Pro" charset="0"/>
                <a:cs typeface="Myriad Pro" charset="0"/>
              </a:rPr>
              <a:t>Agents</a:t>
            </a:r>
            <a:r>
              <a:rPr lang="en-US" sz="2200" b="1" i="0">
                <a:latin typeface="Myriad Pro" charset="0"/>
                <a:ea typeface="Myriad Pro" charset="0"/>
                <a:cs typeface="Myriad Pro" charset="0"/>
              </a:rPr>
              <a:t>:</a:t>
            </a:r>
          </a:p>
        </p:txBody>
      </p:sp>
      <p:sp>
        <p:nvSpPr>
          <p:cNvPr id="89091" name="Text Box 4"/>
          <p:cNvSpPr txBox="1">
            <a:spLocks noChangeArrowheads="1"/>
          </p:cNvSpPr>
          <p:nvPr/>
        </p:nvSpPr>
        <p:spPr bwMode="auto">
          <a:xfrm>
            <a:off x="381000" y="2317750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</a:p>
        </p:txBody>
      </p:sp>
      <p:sp>
        <p:nvSpPr>
          <p:cNvPr id="89092" name="Text Box 5"/>
          <p:cNvSpPr txBox="1">
            <a:spLocks noChangeArrowheads="1"/>
          </p:cNvSpPr>
          <p:nvPr/>
        </p:nvSpPr>
        <p:spPr bwMode="auto">
          <a:xfrm>
            <a:off x="2895600" y="2971800"/>
            <a:ext cx="327334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x</a:t>
            </a:r>
          </a:p>
        </p:txBody>
      </p:sp>
      <p:sp>
        <p:nvSpPr>
          <p:cNvPr id="89093" name="Text Box 6"/>
          <p:cNvSpPr txBox="1">
            <a:spLocks noChangeArrowheads="1"/>
          </p:cNvSpPr>
          <p:nvPr/>
        </p:nvSpPr>
        <p:spPr bwMode="auto">
          <a:xfrm>
            <a:off x="3733800" y="2971800"/>
            <a:ext cx="333746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a</a:t>
            </a:r>
          </a:p>
        </p:txBody>
      </p:sp>
      <p:sp>
        <p:nvSpPr>
          <p:cNvPr id="89094" name="Text Box 7"/>
          <p:cNvSpPr txBox="1">
            <a:spLocks noChangeArrowheads="1"/>
          </p:cNvSpPr>
          <p:nvPr/>
        </p:nvSpPr>
        <p:spPr bwMode="auto">
          <a:xfrm>
            <a:off x="4495800" y="2971800"/>
            <a:ext cx="359394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sp>
        <p:nvSpPr>
          <p:cNvPr id="89095" name="Text Box 8"/>
          <p:cNvSpPr txBox="1">
            <a:spLocks noChangeArrowheads="1"/>
          </p:cNvSpPr>
          <p:nvPr/>
        </p:nvSpPr>
        <p:spPr bwMode="auto">
          <a:xfrm>
            <a:off x="2895600" y="3810000"/>
            <a:ext cx="333746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a</a:t>
            </a:r>
          </a:p>
        </p:txBody>
      </p:sp>
      <p:sp>
        <p:nvSpPr>
          <p:cNvPr id="89096" name="Text Box 9"/>
          <p:cNvSpPr txBox="1">
            <a:spLocks noChangeArrowheads="1"/>
          </p:cNvSpPr>
          <p:nvPr/>
        </p:nvSpPr>
        <p:spPr bwMode="auto">
          <a:xfrm>
            <a:off x="2895600" y="4953000"/>
            <a:ext cx="359394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b</a:t>
            </a:r>
          </a:p>
        </p:txBody>
      </p:sp>
      <p:cxnSp>
        <p:nvCxnSpPr>
          <p:cNvPr id="89097" name="AutoShape 10"/>
          <p:cNvCxnSpPr>
            <a:cxnSpLocks noChangeShapeType="1"/>
            <a:stCxn id="89095" idx="2"/>
            <a:endCxn id="89096" idx="0"/>
          </p:cNvCxnSpPr>
          <p:nvPr/>
        </p:nvCxnSpPr>
        <p:spPr bwMode="auto">
          <a:xfrm>
            <a:off x="3062473" y="4271665"/>
            <a:ext cx="12824" cy="68133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9098" name="AutoShape 11"/>
          <p:cNvCxnSpPr>
            <a:cxnSpLocks noChangeShapeType="1"/>
            <a:stCxn id="89093" idx="2"/>
            <a:endCxn id="89095" idx="0"/>
          </p:cNvCxnSpPr>
          <p:nvPr/>
        </p:nvCxnSpPr>
        <p:spPr bwMode="auto">
          <a:xfrm flipH="1">
            <a:off x="3062473" y="3433465"/>
            <a:ext cx="838200" cy="37653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9099" name="AutoShape 12"/>
          <p:cNvCxnSpPr>
            <a:cxnSpLocks noChangeShapeType="1"/>
            <a:stCxn id="89094" idx="2"/>
            <a:endCxn id="89096" idx="0"/>
          </p:cNvCxnSpPr>
          <p:nvPr/>
        </p:nvCxnSpPr>
        <p:spPr bwMode="auto">
          <a:xfrm flipH="1">
            <a:off x="3075297" y="3433465"/>
            <a:ext cx="1600200" cy="151953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9100" name="Text Box 13"/>
          <p:cNvSpPr txBox="1">
            <a:spLocks noChangeArrowheads="1"/>
          </p:cNvSpPr>
          <p:nvPr/>
        </p:nvSpPr>
        <p:spPr bwMode="auto">
          <a:xfrm>
            <a:off x="5181600" y="2971800"/>
            <a:ext cx="328936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y</a:t>
            </a:r>
          </a:p>
        </p:txBody>
      </p:sp>
      <p:sp>
        <p:nvSpPr>
          <p:cNvPr id="89101" name="Text Box 14"/>
          <p:cNvSpPr txBox="1">
            <a:spLocks noChangeArrowheads="1"/>
          </p:cNvSpPr>
          <p:nvPr/>
        </p:nvSpPr>
        <p:spPr bwMode="auto">
          <a:xfrm>
            <a:off x="2895600" y="6019800"/>
            <a:ext cx="328936" cy="461665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</a:p>
        </p:txBody>
      </p:sp>
      <p:cxnSp>
        <p:nvCxnSpPr>
          <p:cNvPr id="89102" name="AutoShape 15"/>
          <p:cNvCxnSpPr>
            <a:cxnSpLocks noChangeShapeType="1"/>
            <a:stCxn id="89092" idx="2"/>
            <a:endCxn id="89095" idx="0"/>
          </p:cNvCxnSpPr>
          <p:nvPr/>
        </p:nvCxnSpPr>
        <p:spPr bwMode="auto">
          <a:xfrm>
            <a:off x="3059267" y="3433465"/>
            <a:ext cx="3206" cy="37653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9103" name="AutoShape 16"/>
          <p:cNvCxnSpPr>
            <a:cxnSpLocks noChangeShapeType="1"/>
            <a:stCxn id="89096" idx="2"/>
            <a:endCxn id="89101" idx="0"/>
          </p:cNvCxnSpPr>
          <p:nvPr/>
        </p:nvCxnSpPr>
        <p:spPr bwMode="auto">
          <a:xfrm flipH="1">
            <a:off x="3060068" y="5414665"/>
            <a:ext cx="15229" cy="60513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9104" name="AutoShape 17"/>
          <p:cNvCxnSpPr>
            <a:cxnSpLocks noChangeShapeType="1"/>
            <a:stCxn id="89100" idx="2"/>
            <a:endCxn id="89101" idx="0"/>
          </p:cNvCxnSpPr>
          <p:nvPr/>
        </p:nvCxnSpPr>
        <p:spPr bwMode="auto">
          <a:xfrm flipH="1">
            <a:off x="3060068" y="3433465"/>
            <a:ext cx="2286000" cy="258633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85426" name="Text Box 18"/>
          <p:cNvSpPr txBox="1">
            <a:spLocks noChangeArrowheads="1"/>
          </p:cNvSpPr>
          <p:nvPr/>
        </p:nvSpPr>
        <p:spPr bwMode="auto">
          <a:xfrm>
            <a:off x="4648200" y="4876800"/>
            <a:ext cx="4267200" cy="1631216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0" dirty="0">
                <a:latin typeface="Myriad Pro" charset="0"/>
                <a:ea typeface="Myriad Pro" charset="0"/>
                <a:cs typeface="Myriad Pro" charset="0"/>
              </a:rPr>
              <a:t>BUT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Everyone prefers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 to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!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(so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i="0" dirty="0" err="1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pareto</a:t>
            </a:r>
            <a:r>
              <a:rPr lang="en-US" i="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 dominated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by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30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5426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Case 2: Agents specify their complete preferences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0EC9063-42B5-9241-9EF4-7E25A930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4724400" y="2743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Ballot</a:t>
            </a:r>
          </a:p>
        </p:txBody>
      </p:sp>
      <p:pic>
        <p:nvPicPr>
          <p:cNvPr id="91139" name="Picture 4" descr="toph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81400"/>
            <a:ext cx="254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Text Box 5"/>
          <p:cNvSpPr txBox="1">
            <a:spLocks noChangeArrowheads="1"/>
          </p:cNvSpPr>
          <p:nvPr/>
        </p:nvSpPr>
        <p:spPr bwMode="auto">
          <a:xfrm>
            <a:off x="4648200" y="3429000"/>
            <a:ext cx="1143000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X&gt;Y&gt;Z</a:t>
            </a:r>
          </a:p>
        </p:txBody>
      </p:sp>
      <p:sp>
        <p:nvSpPr>
          <p:cNvPr id="91141" name="Text Box 6"/>
          <p:cNvSpPr txBox="1">
            <a:spLocks noChangeArrowheads="1"/>
          </p:cNvSpPr>
          <p:nvPr/>
        </p:nvSpPr>
        <p:spPr bwMode="auto">
          <a:xfrm>
            <a:off x="609600" y="2514600"/>
            <a:ext cx="3048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Maybe the problem was with the ballots!</a:t>
            </a:r>
          </a:p>
        </p:txBody>
      </p:sp>
      <p:sp>
        <p:nvSpPr>
          <p:cNvPr id="91142" name="Text Box 7"/>
          <p:cNvSpPr txBox="1">
            <a:spLocks noChangeArrowheads="1"/>
          </p:cNvSpPr>
          <p:nvPr/>
        </p:nvSpPr>
        <p:spPr bwMode="auto">
          <a:xfrm>
            <a:off x="6324600" y="4267200"/>
            <a:ext cx="2438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Now have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4345228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Condorcet</a:t>
            </a:r>
          </a:p>
        </p:txBody>
      </p:sp>
      <p:sp>
        <p:nvSpPr>
          <p:cNvPr id="931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Proposed the following 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Compare each pair of alternatives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Declare “</a:t>
            </a:r>
            <a: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a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” is socially preferred to “</a:t>
            </a:r>
            <a: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b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”  if more voters strictly prefer </a:t>
            </a:r>
            <a: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a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 to </a:t>
            </a:r>
            <a: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b</a:t>
            </a:r>
          </a:p>
          <a:p>
            <a:pPr lvl="1" eaLnBrk="1" hangingPunct="1"/>
            <a:endParaRPr lang="en-US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/>
            <a:r>
              <a:rPr lang="en-US" dirty="0">
                <a:solidFill>
                  <a:srgbClr val="1E0AFF"/>
                </a:solidFill>
                <a:latin typeface="Myriad Pro" panose="020B0503030403020204" pitchFamily="34" charset="0"/>
                <a:ea typeface="ＭＳ Ｐゴシック" charset="0"/>
              </a:rPr>
              <a:t>Condorcet Principle</a:t>
            </a:r>
            <a:r>
              <a:rPr lang="en-US" dirty="0">
                <a:solidFill>
                  <a:srgbClr val="008000"/>
                </a:solidFill>
                <a:latin typeface="Myriad Pro" panose="020B0503030403020204" pitchFamily="34" charset="0"/>
                <a:ea typeface="ＭＳ Ｐゴシック" charset="0"/>
              </a:rPr>
              <a:t>: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 If one alternative is preferred to </a:t>
            </a:r>
            <a:r>
              <a:rPr lang="en-US" dirty="0">
                <a:solidFill>
                  <a:srgbClr val="FF0000"/>
                </a:solidFill>
                <a:latin typeface="Myriad Pro" panose="020B0503030403020204" pitchFamily="34" charset="0"/>
                <a:ea typeface="ＭＳ Ｐゴシック" charset="0"/>
              </a:rPr>
              <a:t>all other 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candidates then it should be selected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CFD2E39-C176-FF4A-A83B-6D0C69A18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906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Example: Condorcet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3 candidates 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Lib, NDP, C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21 voters with the preferences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10 Lib&gt;NDP&gt;C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6 NDP&gt;C&gt;Lib</a:t>
            </a:r>
          </a:p>
          <a:p>
            <a:pPr lvl="1"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5 C&gt;NDP&gt;Lib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Result: </a:t>
            </a:r>
            <a:endParaRPr lang="en-US" dirty="0">
              <a:solidFill>
                <a:srgbClr val="CC000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lvl="1" eaLnBrk="1" hangingPunct="1"/>
            <a:r>
              <a:rPr lang="en-US" dirty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NDP win!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 (11/21 prefer them to Lib, 16/21 prefer them to C)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6A6F2B4-FDEF-224B-884F-C860E31D9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16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483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 A 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Problem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3 candidates 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Lib, NDP, C</a:t>
            </a: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3 </a:t>
            </a:r>
            <a:r>
              <a:rPr lang="en-US" dirty="0">
                <a:latin typeface="Myriad Pro" panose="020B0503030403020204" pitchFamily="34" charset="0"/>
                <a:ea typeface="Myriad Pro" charset="0"/>
                <a:cs typeface="Myriad Pro" charset="0"/>
              </a:rPr>
              <a:t>voters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 with the preferences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Lib&gt;NDP&gt;C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NDP&gt;C&gt;Lib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C&gt;Lib&gt;NDP</a:t>
            </a: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Result: </a:t>
            </a:r>
          </a:p>
          <a:p>
            <a:pPr lvl="1" eaLnBrk="1" hangingPunct="1"/>
            <a:r>
              <a:rPr lang="en-US" dirty="0">
                <a:solidFill>
                  <a:srgbClr val="CC0000"/>
                </a:solidFill>
                <a:latin typeface="Myriad Pro" panose="020B0503030403020204" pitchFamily="34" charset="0"/>
                <a:ea typeface="ＭＳ Ｐゴシック" charset="0"/>
              </a:rPr>
              <a:t>No Condorcet Winner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19ECD0E-C635-1148-AAFF-D4BF606A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  <p:sp>
        <p:nvSpPr>
          <p:cNvPr id="97283" name="Text Box 4"/>
          <p:cNvSpPr txBox="1">
            <a:spLocks noChangeArrowheads="1"/>
          </p:cNvSpPr>
          <p:nvPr/>
        </p:nvSpPr>
        <p:spPr bwMode="auto">
          <a:xfrm>
            <a:off x="6324600" y="448786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Lib</a:t>
            </a:r>
          </a:p>
        </p:txBody>
      </p:sp>
      <p:sp>
        <p:nvSpPr>
          <p:cNvPr id="97284" name="Text Box 5"/>
          <p:cNvSpPr txBox="1">
            <a:spLocks noChangeArrowheads="1"/>
          </p:cNvSpPr>
          <p:nvPr/>
        </p:nvSpPr>
        <p:spPr bwMode="auto">
          <a:xfrm>
            <a:off x="6400800" y="5562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C</a:t>
            </a:r>
          </a:p>
        </p:txBody>
      </p:sp>
      <p:sp>
        <p:nvSpPr>
          <p:cNvPr id="97285" name="Text Box 6"/>
          <p:cNvSpPr txBox="1">
            <a:spLocks noChangeArrowheads="1"/>
          </p:cNvSpPr>
          <p:nvPr/>
        </p:nvSpPr>
        <p:spPr bwMode="auto">
          <a:xfrm>
            <a:off x="7467600" y="4876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NDP</a:t>
            </a:r>
          </a:p>
        </p:txBody>
      </p:sp>
      <p:cxnSp>
        <p:nvCxnSpPr>
          <p:cNvPr id="97286" name="AutoShape 7"/>
          <p:cNvCxnSpPr>
            <a:cxnSpLocks noChangeShapeType="1"/>
            <a:stCxn id="97284" idx="0"/>
            <a:endCxn id="97283" idx="2"/>
          </p:cNvCxnSpPr>
          <p:nvPr/>
        </p:nvCxnSpPr>
        <p:spPr bwMode="auto">
          <a:xfrm flipV="1">
            <a:off x="6591300" y="4945063"/>
            <a:ext cx="76200" cy="6175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7287" name="AutoShape 8"/>
          <p:cNvCxnSpPr>
            <a:cxnSpLocks noChangeShapeType="1"/>
            <a:stCxn id="97283" idx="3"/>
            <a:endCxn id="97285" idx="0"/>
          </p:cNvCxnSpPr>
          <p:nvPr/>
        </p:nvCxnSpPr>
        <p:spPr bwMode="auto">
          <a:xfrm>
            <a:off x="7010400" y="4716463"/>
            <a:ext cx="876300" cy="160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7288" name="AutoShape 9"/>
          <p:cNvCxnSpPr>
            <a:cxnSpLocks noChangeShapeType="1"/>
            <a:stCxn id="97285" idx="2"/>
            <a:endCxn id="97284" idx="3"/>
          </p:cNvCxnSpPr>
          <p:nvPr/>
        </p:nvCxnSpPr>
        <p:spPr bwMode="auto">
          <a:xfrm flipH="1">
            <a:off x="6781800" y="5334000"/>
            <a:ext cx="11049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7289" name="Text Box 10"/>
          <p:cNvSpPr txBox="1">
            <a:spLocks noChangeArrowheads="1"/>
          </p:cNvSpPr>
          <p:nvPr/>
        </p:nvSpPr>
        <p:spPr bwMode="auto">
          <a:xfrm>
            <a:off x="1447800" y="6316663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6870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Borda</a:t>
            </a:r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 Count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Each ballot is a list of ordered alternatives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On each ballot compute the rank of each alternative</a:t>
            </a:r>
          </a:p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Rank order alternatives based on decreasing sum of their ranks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4578AF4-032C-C140-A572-0844D485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99331" name="Text Box 4"/>
          <p:cNvSpPr txBox="1">
            <a:spLocks noChangeArrowheads="1"/>
          </p:cNvSpPr>
          <p:nvPr/>
        </p:nvSpPr>
        <p:spPr bwMode="auto">
          <a:xfrm>
            <a:off x="1463993" y="4365104"/>
            <a:ext cx="2133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A&gt;B&gt;C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A&gt;C&gt;B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C&gt;A&gt;B</a:t>
            </a:r>
          </a:p>
        </p:txBody>
      </p:sp>
      <p:sp>
        <p:nvSpPr>
          <p:cNvPr id="99332" name="Text Box 5"/>
          <p:cNvSpPr txBox="1">
            <a:spLocks noChangeArrowheads="1"/>
          </p:cNvSpPr>
          <p:nvPr/>
        </p:nvSpPr>
        <p:spPr bwMode="auto">
          <a:xfrm>
            <a:off x="4191000" y="4365104"/>
            <a:ext cx="2133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A: 4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B: 8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C: 6</a:t>
            </a:r>
          </a:p>
        </p:txBody>
      </p:sp>
      <p:sp>
        <p:nvSpPr>
          <p:cNvPr id="99333" name="AutoShape 6"/>
          <p:cNvSpPr>
            <a:spLocks noChangeArrowheads="1"/>
          </p:cNvSpPr>
          <p:nvPr/>
        </p:nvSpPr>
        <p:spPr bwMode="auto">
          <a:xfrm>
            <a:off x="2895600" y="4898504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4" name="Oval 7"/>
          <p:cNvSpPr>
            <a:spLocks noChangeArrowheads="1"/>
          </p:cNvSpPr>
          <p:nvPr/>
        </p:nvSpPr>
        <p:spPr bwMode="auto">
          <a:xfrm>
            <a:off x="4038600" y="4365104"/>
            <a:ext cx="1143000" cy="4572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US" sz="2400" i="0">
              <a:solidFill>
                <a:srgbClr val="CC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6065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Myriad Pro" panose="020B0503030403020204" pitchFamily="34" charset="0"/>
                <a:ea typeface="ＭＳ Ｐゴシック" charset="0"/>
              </a:rPr>
              <a:t>Borda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 Count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Simple</a:t>
            </a: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Always a </a:t>
            </a:r>
            <a:r>
              <a:rPr lang="en-US" dirty="0" err="1">
                <a:latin typeface="Myriad Pro" panose="020B0503030403020204" pitchFamily="34" charset="0"/>
                <a:ea typeface="ＭＳ Ｐゴシック" charset="0"/>
              </a:rPr>
              <a:t>Borda</a:t>
            </a:r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 Winner</a:t>
            </a: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BUT does not always choose Condorcet winner!</a:t>
            </a:r>
          </a:p>
          <a:p>
            <a:pPr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3 voters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2: </a:t>
            </a:r>
            <a: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b&gt;a&gt;c&gt;d</a:t>
            </a:r>
          </a:p>
          <a:p>
            <a:pPr lvl="1" eaLnBrk="1" hangingPunct="1"/>
            <a:r>
              <a:rPr lang="en-US" dirty="0">
                <a:latin typeface="Myriad Pro" panose="020B0503030403020204" pitchFamily="34" charset="0"/>
                <a:ea typeface="ＭＳ Ｐゴシック" charset="0"/>
              </a:rPr>
              <a:t>1: </a:t>
            </a:r>
            <a:r>
              <a:rPr lang="en-US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a&gt;c&gt;d&gt;b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06CBE8B-9B58-104B-B8D5-206365A7C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  <p:sp>
        <p:nvSpPr>
          <p:cNvPr id="101379" name="Text Box 4"/>
          <p:cNvSpPr txBox="1">
            <a:spLocks noChangeArrowheads="1"/>
          </p:cNvSpPr>
          <p:nvPr/>
        </p:nvSpPr>
        <p:spPr bwMode="auto">
          <a:xfrm>
            <a:off x="4495800" y="3657600"/>
            <a:ext cx="32766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u="sng" dirty="0" err="1">
                <a:latin typeface="Myriad Pro" charset="0"/>
                <a:ea typeface="Myriad Pro" charset="0"/>
                <a:cs typeface="Myriad Pro" charset="0"/>
              </a:rPr>
              <a:t>Borda</a:t>
            </a:r>
            <a:r>
              <a:rPr lang="en-US" i="0" u="sng" dirty="0">
                <a:latin typeface="Myriad Pro" charset="0"/>
                <a:ea typeface="Myriad Pro" charset="0"/>
                <a:cs typeface="Myriad Pro" charset="0"/>
              </a:rPr>
              <a:t> scores: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a:5, b:6, c:8, d:11 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Therefore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 wins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FF0000"/>
                </a:solidFill>
                <a:latin typeface="Myriad Pro" charset="0"/>
                <a:ea typeface="Myriad Pro" charset="0"/>
                <a:cs typeface="Myriad Pro" charset="0"/>
              </a:rPr>
              <a:t>BUT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 is the Condorcet</a:t>
            </a:r>
            <a:r>
              <a:rPr lang="en-US" i="0" dirty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winner</a:t>
            </a:r>
          </a:p>
        </p:txBody>
      </p:sp>
    </p:spTree>
    <p:extLst>
      <p:ext uri="{BB962C8B-B14F-4D97-AF65-F5344CB8AC3E}">
        <p14:creationId xmlns:p14="http://schemas.microsoft.com/office/powerpoint/2010/main" val="5579094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Myriad Pro" charset="0"/>
                <a:ea typeface="Myriad Pro" charset="0"/>
                <a:cs typeface="Myriad Pro" charset="0"/>
              </a:rPr>
              <a:t>Inverted-order paradox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Myriad Pro" panose="020B0503030403020204" pitchFamily="34" charset="0"/>
                <a:ea typeface="ＭＳ Ｐゴシック" charset="0"/>
              </a:rPr>
              <a:t>Borda</a:t>
            </a: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 rule with 4 alternatives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Each agent gives 1 point to best option, 2 to second best...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Agents: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Myriad Pro" panose="020B0503030403020204" pitchFamily="34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rgbClr val="DC0000"/>
                </a:solidFill>
                <a:latin typeface="Myriad Pro" panose="020B0503030403020204" pitchFamily="34" charset="0"/>
                <a:ea typeface="ＭＳ Ｐゴシック" charset="0"/>
              </a:rPr>
              <a:t>x</a:t>
            </a:r>
            <a:r>
              <a:rPr lang="en-US" sz="2400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=13</a:t>
            </a: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, </a:t>
            </a:r>
            <a:r>
              <a:rPr lang="en-US" sz="2400" dirty="0">
                <a:solidFill>
                  <a:srgbClr val="66FF33"/>
                </a:solidFill>
                <a:latin typeface="Myriad Pro" panose="020B0503030403020204" pitchFamily="34" charset="0"/>
                <a:ea typeface="ＭＳ Ｐゴシック" charset="0"/>
              </a:rPr>
              <a:t>a</a:t>
            </a:r>
            <a:r>
              <a:rPr lang="en-US" sz="2400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=18</a:t>
            </a: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, </a:t>
            </a:r>
            <a:r>
              <a:rPr lang="en-US" sz="2400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b=19, c=20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Remove </a:t>
            </a:r>
            <a:r>
              <a:rPr lang="en-US" sz="2400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x</a:t>
            </a:r>
            <a:r>
              <a:rPr lang="en-US" sz="2400" dirty="0">
                <a:latin typeface="Myriad Pro" panose="020B0503030403020204" pitchFamily="34" charset="0"/>
                <a:ea typeface="ＭＳ Ｐゴシック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Myriad Pro" panose="020B0503030403020204" pitchFamily="34" charset="0"/>
                <a:ea typeface="ＭＳ Ｐゴシック" charset="0"/>
              </a:rPr>
              <a:t>c</a:t>
            </a:r>
            <a:r>
              <a:rPr lang="en-US" sz="2400" dirty="0">
                <a:solidFill>
                  <a:srgbClr val="008380"/>
                </a:solidFill>
                <a:latin typeface="Myriad Pro" panose="020B0503030403020204" pitchFamily="34" charset="0"/>
                <a:ea typeface="ＭＳ Ｐゴシック" charset="0"/>
              </a:rPr>
              <a:t>=13, b=14, a=15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B2D102B-F75B-B240-BBAA-626E4A02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  <p:sp>
        <p:nvSpPr>
          <p:cNvPr id="103427" name="Text Box 4"/>
          <p:cNvSpPr txBox="1">
            <a:spLocks noChangeArrowheads="1"/>
          </p:cNvSpPr>
          <p:nvPr/>
        </p:nvSpPr>
        <p:spPr bwMode="auto">
          <a:xfrm>
            <a:off x="2286000" y="2564904"/>
            <a:ext cx="2286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</a:p>
          <a:p>
            <a:pPr>
              <a:buFontTx/>
              <a:buAutoNum type="arabicPeriod"/>
            </a:pP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c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b</a:t>
            </a: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&gt; </a:t>
            </a:r>
            <a:r>
              <a:rPr lang="en-US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a</a:t>
            </a:r>
          </a:p>
          <a:p>
            <a:pPr>
              <a:buFontTx/>
              <a:buAutoNum type="arabicPeriod"/>
            </a:pPr>
            <a:endParaRPr lang="en-US" i="0" dirty="0"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8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284609" y="279326"/>
            <a:ext cx="8574782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Normal form game* 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(matching pennies)</a:t>
            </a:r>
          </a:p>
        </p:txBody>
      </p:sp>
      <p:sp>
        <p:nvSpPr>
          <p:cNvPr id="25602" name="Line 3"/>
          <p:cNvSpPr>
            <a:spLocks noChangeShapeType="1"/>
          </p:cNvSpPr>
          <p:nvPr/>
        </p:nvSpPr>
        <p:spPr bwMode="auto">
          <a:xfrm>
            <a:off x="2438400" y="4108376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5603" name="Line 4"/>
          <p:cNvSpPr>
            <a:spLocks noChangeShapeType="1"/>
          </p:cNvSpPr>
          <p:nvPr/>
        </p:nvSpPr>
        <p:spPr bwMode="auto">
          <a:xfrm>
            <a:off x="4572000" y="2203376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2400300" y="2203376"/>
            <a:ext cx="4343400" cy="3733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288925" y="3773414"/>
            <a:ext cx="1196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Agent 1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3938588" y="1365176"/>
            <a:ext cx="1196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Agent 2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1584325" y="2859014"/>
            <a:ext cx="115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3276600" y="1517576"/>
            <a:ext cx="3850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1665288" y="4870376"/>
            <a:ext cx="336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5638800" y="1517576"/>
            <a:ext cx="336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2971800" y="3041576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5257800" y="4794176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5257800" y="3041576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2971800" y="4870376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</a:p>
        </p:txBody>
      </p:sp>
      <p:sp>
        <p:nvSpPr>
          <p:cNvPr id="25615" name="Text Box 17"/>
          <p:cNvSpPr txBox="1">
            <a:spLocks noChangeArrowheads="1"/>
          </p:cNvSpPr>
          <p:nvPr/>
        </p:nvSpPr>
        <p:spPr bwMode="auto">
          <a:xfrm>
            <a:off x="533400" y="6073701"/>
            <a:ext cx="693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latin typeface="Myriad Pro" charset="0"/>
                <a:ea typeface="Myriad Pro" charset="0"/>
                <a:cs typeface="Myriad Pro" charset="0"/>
              </a:rPr>
              <a:t>*aka strategic form, matrix form</a:t>
            </a:r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381000" y="1974776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Action</a:t>
            </a:r>
          </a:p>
        </p:txBody>
      </p:sp>
      <p:sp>
        <p:nvSpPr>
          <p:cNvPr id="25617" name="Line 19"/>
          <p:cNvSpPr>
            <a:spLocks noChangeShapeType="1"/>
          </p:cNvSpPr>
          <p:nvPr/>
        </p:nvSpPr>
        <p:spPr bwMode="auto">
          <a:xfrm>
            <a:off x="1066800" y="2431976"/>
            <a:ext cx="533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6934200" y="2424039"/>
            <a:ext cx="220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Outcome</a:t>
            </a: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6934200" y="3574976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Payoffs</a:t>
            </a:r>
          </a:p>
        </p:txBody>
      </p:sp>
      <p:sp>
        <p:nvSpPr>
          <p:cNvPr id="25620" name="Line 22"/>
          <p:cNvSpPr>
            <a:spLocks noChangeShapeType="1"/>
          </p:cNvSpPr>
          <p:nvPr/>
        </p:nvSpPr>
        <p:spPr bwMode="auto">
          <a:xfrm rot="-170199" flipH="1" flipV="1">
            <a:off x="5791200" y="3727376"/>
            <a:ext cx="1143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5621" name="Line 23"/>
          <p:cNvSpPr>
            <a:spLocks noChangeShapeType="1"/>
          </p:cNvSpPr>
          <p:nvPr/>
        </p:nvSpPr>
        <p:spPr bwMode="auto">
          <a:xfrm flipH="1">
            <a:off x="6019800" y="2660576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5622" name="AutoShape 24"/>
          <p:cNvSpPr>
            <a:spLocks/>
          </p:cNvSpPr>
          <p:nvPr/>
        </p:nvSpPr>
        <p:spPr bwMode="auto">
          <a:xfrm rot="16228085" flipV="1">
            <a:off x="5486400" y="3117776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ADE9AA4-FA39-F748-9EA3-6826885F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9110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err="1">
                <a:latin typeface="Myriad Pro" charset="0"/>
                <a:ea typeface="Myriad Pro" charset="0"/>
                <a:cs typeface="Myriad Pro" charset="0"/>
              </a:rPr>
              <a:t>Borda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 rule vulnerable to irrelevant alternatives</a:t>
            </a:r>
            <a:br>
              <a:rPr lang="en-US" sz="3600" b="0" dirty="0">
                <a:latin typeface="Times New Roman" charset="0"/>
                <a:ea typeface="ＭＳ Ｐゴシック" charset="0"/>
                <a:cs typeface="ＭＳ Ｐゴシック" charset="0"/>
              </a:rPr>
            </a:br>
            <a:endParaRPr lang="en-US" sz="36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474" name="Text Box 3"/>
          <p:cNvSpPr txBox="1">
            <a:spLocks noChangeArrowheads="1"/>
          </p:cNvSpPr>
          <p:nvPr/>
        </p:nvSpPr>
        <p:spPr bwMode="auto">
          <a:xfrm>
            <a:off x="4572000" y="2708920"/>
            <a:ext cx="3048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x &gt; z &gt; y	(35%)  </a:t>
            </a:r>
          </a:p>
          <a:p>
            <a:pPr>
              <a:buFontTx/>
              <a:buAutoNum type="arabicPeriod"/>
            </a:pP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y &gt; x &gt; z	(33%)</a:t>
            </a:r>
          </a:p>
          <a:p>
            <a:pPr>
              <a:buFontTx/>
              <a:buAutoNum type="arabicPeriod"/>
            </a:pPr>
            <a:r>
              <a:rPr lang="en-US" sz="2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z &gt; y &gt; x	(32%)</a:t>
            </a:r>
          </a:p>
        </p:txBody>
      </p:sp>
      <p:sp>
        <p:nvSpPr>
          <p:cNvPr id="1054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eaLnBrk="1" hangingPunct="1">
              <a:spcAft>
                <a:spcPct val="500000"/>
              </a:spcAft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Three types of agents: </a:t>
            </a:r>
          </a:p>
          <a:p>
            <a:pPr eaLnBrk="1" hangingPunct="1"/>
            <a:r>
              <a:rPr lang="en-US" sz="2400" dirty="0" err="1">
                <a:latin typeface="Myriad Pro" charset="0"/>
                <a:ea typeface="Myriad Pro" charset="0"/>
                <a:cs typeface="Myriad Pro" charset="0"/>
              </a:rPr>
              <a:t>Borda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 winner is x</a:t>
            </a:r>
          </a:p>
          <a:p>
            <a:pPr eaLnBrk="1" hangingPunct="1"/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Remove z:  </a:t>
            </a:r>
            <a:r>
              <a:rPr lang="en-US" sz="2400" dirty="0" err="1">
                <a:latin typeface="Myriad Pro" charset="0"/>
                <a:ea typeface="Myriad Pro" charset="0"/>
                <a:cs typeface="Myriad Pro" charset="0"/>
              </a:rPr>
              <a:t>Borda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 winner is y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35E0BAE-B74D-A44F-9095-752F6FB80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2248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8356"/>
            <a:ext cx="8458200" cy="1143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Desirable properties for a voting protocol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8458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No dictators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Universality (unrestricted domain)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Myriad Pro" charset="0"/>
                <a:ea typeface="Myriad Pro" charset="0"/>
                <a:cs typeface="Myriad Pro" charset="0"/>
              </a:rPr>
              <a:t>It should work with any set of preferences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Non-imposition (citizen sovereignty)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Every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possible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societal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preference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order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should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be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achievable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Independence of irrelevant alternatives (IIA)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Myriad Pro" charset="0"/>
                <a:ea typeface="Myriad Pro" charset="0"/>
                <a:cs typeface="Myriad Pro" charset="0"/>
              </a:rPr>
              <a:t>The comparison of two alternatives should depend only on their standings among agents’ preferences, not on the ranking of other alternatives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Monotonicity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An individual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should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not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be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able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to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hurt an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option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by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ranking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it</a:t>
            </a:r>
            <a:r>
              <a:rPr lang="de-DE" sz="1800" dirty="0"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de-DE" sz="1800" dirty="0" err="1">
                <a:latin typeface="Myriad Pro" charset="0"/>
                <a:ea typeface="Myriad Pro" charset="0"/>
                <a:cs typeface="Myriad Pro" charset="0"/>
              </a:rPr>
              <a:t>higher</a:t>
            </a:r>
            <a:r>
              <a:rPr lang="de-DE" sz="1800" i="1" dirty="0">
                <a:latin typeface="Myriad Pro" charset="0"/>
                <a:ea typeface="Myriad Pro" charset="0"/>
                <a:cs typeface="Myriad Pro" charset="0"/>
              </a:rPr>
              <a:t>.</a:t>
            </a:r>
            <a:endParaRPr lang="en-US" sz="1800" dirty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err="1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Paretian</a:t>
            </a:r>
            <a:r>
              <a:rPr lang="en-US" sz="2000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Myriad Pro" charset="0"/>
                <a:ea typeface="Myriad Pro" charset="0"/>
                <a:cs typeface="Myriad Pro" charset="0"/>
              </a:rPr>
              <a:t>If all all agents prefer x to y then in the outcome x should be preferred to y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653233C-82C9-B44B-97DE-5D2485A6C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38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2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Arrow’s Theorem (1951)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If there are 3 or more alternatives and a finite number of agents then there is </a:t>
            </a:r>
            <a:r>
              <a:rPr lang="en-US" b="1" u="sng" dirty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no</a:t>
            </a:r>
            <a:r>
              <a:rPr lang="en-US" b="1" dirty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protocol which satisfies all desired properties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830C80E-2291-DA48-BA4F-022CFBBC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2948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Take-home Message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Myriad Pro" charset="0"/>
                <a:ea typeface="Myriad Pro" charset="0"/>
                <a:cs typeface="Myriad Pro" charset="0"/>
              </a:rPr>
              <a:t>Despair?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Myriad Pro" charset="0"/>
                <a:ea typeface="Myriad Pro" charset="0"/>
                <a:cs typeface="Myriad Pro" charset="0"/>
              </a:rPr>
              <a:t>No ideal voting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Myriad Pro" charset="0"/>
                <a:ea typeface="Myriad Pro" charset="0"/>
                <a:cs typeface="Myriad Pro" charset="0"/>
              </a:rPr>
              <a:t>That would be boring!</a:t>
            </a:r>
          </a:p>
          <a:p>
            <a:pPr lvl="1" eaLnBrk="1" hangingPunct="1">
              <a:lnSpc>
                <a:spcPct val="90000"/>
              </a:lnSpc>
            </a:pPr>
            <a:endParaRPr lang="en-US" sz="200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Myriad Pro" charset="0"/>
                <a:ea typeface="Myriad Pro" charset="0"/>
                <a:cs typeface="Myriad Pro" charset="0"/>
              </a:rPr>
              <a:t>A group is more complex than an individual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Myriad Pro" charset="0"/>
                <a:ea typeface="Myriad Pro" charset="0"/>
                <a:cs typeface="Myriad Pro" charset="0"/>
              </a:rPr>
              <a:t>Weigh the pro’s and con’s of each system and understand the setting they will be used in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Do not believe anyone who says they have the best voting system out there!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2000">
              <a:solidFill>
                <a:srgbClr val="CC0000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sz="2400">
                <a:latin typeface="Myriad Pro" charset="0"/>
                <a:ea typeface="Myriad Pro" charset="0"/>
                <a:cs typeface="Myriad Pro" charset="0"/>
              </a:rPr>
              <a:t>	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F42D511-496F-E74C-8A66-46AFDB9B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67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Myriad Pro" charset="0"/>
                <a:ea typeface="Myriad Pro" charset="0"/>
                <a:cs typeface="Myriad Pro" charset="0"/>
              </a:rPr>
              <a:t>Extensive form game </a:t>
            </a:r>
            <a:r>
              <a:rPr lang="en-US" sz="2800">
                <a:latin typeface="Myriad Pro" charset="0"/>
                <a:ea typeface="Myriad Pro" charset="0"/>
                <a:cs typeface="Myriad Pro" charset="0"/>
              </a:rPr>
              <a:t>(matching pennies)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3657600" y="2913112"/>
            <a:ext cx="228600" cy="381000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343400" y="1770112"/>
            <a:ext cx="228600" cy="381000"/>
          </a:xfrm>
          <a:prstGeom prst="ellipse">
            <a:avLst/>
          </a:prstGeom>
          <a:solidFill>
            <a:srgbClr val="CC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4953000" y="2913112"/>
            <a:ext cx="228600" cy="381000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7653" name="Oval 6"/>
          <p:cNvSpPr>
            <a:spLocks noChangeArrowheads="1"/>
          </p:cNvSpPr>
          <p:nvPr/>
        </p:nvSpPr>
        <p:spPr bwMode="auto">
          <a:xfrm>
            <a:off x="2971800" y="4284712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7654" name="Oval 7"/>
          <p:cNvSpPr>
            <a:spLocks noChangeArrowheads="1"/>
          </p:cNvSpPr>
          <p:nvPr/>
        </p:nvSpPr>
        <p:spPr bwMode="auto">
          <a:xfrm>
            <a:off x="3886200" y="4284712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876800" y="4284712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27656" name="Oval 9"/>
          <p:cNvSpPr>
            <a:spLocks noChangeArrowheads="1"/>
          </p:cNvSpPr>
          <p:nvPr/>
        </p:nvSpPr>
        <p:spPr bwMode="auto">
          <a:xfrm>
            <a:off x="5715000" y="4284712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cxnSp>
        <p:nvCxnSpPr>
          <p:cNvPr id="27657" name="AutoShape 10"/>
          <p:cNvCxnSpPr>
            <a:cxnSpLocks noChangeShapeType="1"/>
            <a:stCxn id="27651" idx="4"/>
            <a:endCxn id="27650" idx="0"/>
          </p:cNvCxnSpPr>
          <p:nvPr/>
        </p:nvCxnSpPr>
        <p:spPr bwMode="auto">
          <a:xfrm flipH="1">
            <a:off x="3771900" y="2165400"/>
            <a:ext cx="68580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658" name="AutoShape 11"/>
          <p:cNvCxnSpPr>
            <a:cxnSpLocks noChangeShapeType="1"/>
            <a:stCxn id="27651" idx="4"/>
            <a:endCxn id="27652" idx="0"/>
          </p:cNvCxnSpPr>
          <p:nvPr/>
        </p:nvCxnSpPr>
        <p:spPr bwMode="auto">
          <a:xfrm>
            <a:off x="4457700" y="2165400"/>
            <a:ext cx="60960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659" name="AutoShape 12"/>
          <p:cNvCxnSpPr>
            <a:cxnSpLocks noChangeShapeType="1"/>
            <a:stCxn id="27650" idx="4"/>
            <a:endCxn id="27653" idx="0"/>
          </p:cNvCxnSpPr>
          <p:nvPr/>
        </p:nvCxnSpPr>
        <p:spPr bwMode="auto">
          <a:xfrm flipH="1">
            <a:off x="3048000" y="3308400"/>
            <a:ext cx="7239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660" name="AutoShape 13"/>
          <p:cNvCxnSpPr>
            <a:cxnSpLocks noChangeShapeType="1"/>
            <a:stCxn id="27650" idx="4"/>
            <a:endCxn id="27654" idx="0"/>
          </p:cNvCxnSpPr>
          <p:nvPr/>
        </p:nvCxnSpPr>
        <p:spPr bwMode="auto">
          <a:xfrm>
            <a:off x="3771900" y="3308400"/>
            <a:ext cx="1905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661" name="AutoShape 14"/>
          <p:cNvCxnSpPr>
            <a:cxnSpLocks noChangeShapeType="1"/>
            <a:stCxn id="27652" idx="4"/>
            <a:endCxn id="27655" idx="0"/>
          </p:cNvCxnSpPr>
          <p:nvPr/>
        </p:nvCxnSpPr>
        <p:spPr bwMode="auto">
          <a:xfrm flipH="1">
            <a:off x="4953000" y="3308400"/>
            <a:ext cx="1143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662" name="AutoShape 15"/>
          <p:cNvCxnSpPr>
            <a:cxnSpLocks noChangeShapeType="1"/>
            <a:stCxn id="27652" idx="4"/>
            <a:endCxn id="27656" idx="0"/>
          </p:cNvCxnSpPr>
          <p:nvPr/>
        </p:nvCxnSpPr>
        <p:spPr bwMode="auto">
          <a:xfrm>
            <a:off x="5067300" y="3308400"/>
            <a:ext cx="7239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6096000" y="1628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Player 1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6096000" y="2848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Player 2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3276600" y="22955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2819400" y="350100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4495800" y="3522712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5029200" y="2151112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5715000" y="3446512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3962400" y="3522712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2286000" y="4818112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(-1,1)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5732542" y="4822875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 dirty="0">
                <a:latin typeface="Myriad Pro" charset="0"/>
                <a:ea typeface="Myriad Pro" charset="0"/>
                <a:cs typeface="Myriad Pro" charset="0"/>
              </a:rPr>
              <a:t>(-1,1)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3657600" y="4822875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(1,-1)</a:t>
            </a:r>
          </a:p>
        </p:txBody>
      </p:sp>
      <p:sp>
        <p:nvSpPr>
          <p:cNvPr id="27674" name="Text Box 27"/>
          <p:cNvSpPr txBox="1">
            <a:spLocks noChangeArrowheads="1"/>
          </p:cNvSpPr>
          <p:nvPr/>
        </p:nvSpPr>
        <p:spPr bwMode="auto">
          <a:xfrm>
            <a:off x="4724400" y="4818112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(1,-1)</a:t>
            </a:r>
          </a:p>
        </p:txBody>
      </p:sp>
      <p:cxnSp>
        <p:nvCxnSpPr>
          <p:cNvPr id="27675" name="AutoShape 28"/>
          <p:cNvCxnSpPr>
            <a:cxnSpLocks noChangeShapeType="1"/>
            <a:stCxn id="27650" idx="6"/>
            <a:endCxn id="27652" idx="2"/>
          </p:cNvCxnSpPr>
          <p:nvPr/>
        </p:nvCxnSpPr>
        <p:spPr bwMode="auto">
          <a:xfrm>
            <a:off x="3900488" y="3103612"/>
            <a:ext cx="1038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676" name="Text Box 29"/>
          <p:cNvSpPr txBox="1">
            <a:spLocks noChangeArrowheads="1"/>
          </p:cNvSpPr>
          <p:nvPr/>
        </p:nvSpPr>
        <p:spPr bwMode="auto">
          <a:xfrm>
            <a:off x="1676400" y="1998712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Action</a:t>
            </a:r>
          </a:p>
        </p:txBody>
      </p:sp>
      <p:sp>
        <p:nvSpPr>
          <p:cNvPr id="27677" name="Text Box 30"/>
          <p:cNvSpPr txBox="1">
            <a:spLocks noChangeArrowheads="1"/>
          </p:cNvSpPr>
          <p:nvPr/>
        </p:nvSpPr>
        <p:spPr bwMode="auto">
          <a:xfrm>
            <a:off x="304800" y="3827512"/>
            <a:ext cx="2209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Terminal node (outcome)</a:t>
            </a:r>
          </a:p>
        </p:txBody>
      </p:sp>
      <p:sp>
        <p:nvSpPr>
          <p:cNvPr id="27678" name="Text Box 31"/>
          <p:cNvSpPr txBox="1">
            <a:spLocks noChangeArrowheads="1"/>
          </p:cNvSpPr>
          <p:nvPr/>
        </p:nvSpPr>
        <p:spPr bwMode="auto">
          <a:xfrm>
            <a:off x="914400" y="5275312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Payoffs</a:t>
            </a:r>
          </a:p>
        </p:txBody>
      </p:sp>
      <p:sp>
        <p:nvSpPr>
          <p:cNvPr id="27679" name="Line 32"/>
          <p:cNvSpPr>
            <a:spLocks noChangeShapeType="1"/>
          </p:cNvSpPr>
          <p:nvPr/>
        </p:nvSpPr>
        <p:spPr bwMode="auto">
          <a:xfrm>
            <a:off x="2819400" y="2227312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7680" name="Line 33"/>
          <p:cNvSpPr>
            <a:spLocks noChangeShapeType="1"/>
          </p:cNvSpPr>
          <p:nvPr/>
        </p:nvSpPr>
        <p:spPr bwMode="auto">
          <a:xfrm>
            <a:off x="2133600" y="4284712"/>
            <a:ext cx="685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7681" name="Line 34"/>
          <p:cNvSpPr>
            <a:spLocks noChangeShapeType="1"/>
          </p:cNvSpPr>
          <p:nvPr/>
        </p:nvSpPr>
        <p:spPr bwMode="auto">
          <a:xfrm flipV="1">
            <a:off x="2209800" y="5275312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CFB467D-0168-3F42-8C7D-D3D73AA926E6}"/>
              </a:ext>
            </a:extLst>
          </p:cNvPr>
          <p:cNvSpPr txBox="1"/>
          <p:nvPr/>
        </p:nvSpPr>
        <p:spPr>
          <a:xfrm>
            <a:off x="6885364" y="3903712"/>
            <a:ext cx="2023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Indicates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indistinguishability</a:t>
            </a:r>
            <a:endParaRPr lang="de-DE" dirty="0"/>
          </a:p>
          <a:p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state</a:t>
            </a:r>
            <a:endParaRPr lang="de-DE" dirty="0"/>
          </a:p>
        </p:txBody>
      </p:sp>
      <p:cxnSp>
        <p:nvCxnSpPr>
          <p:cNvPr id="4" name="Gekrümmte Verbindung 3">
            <a:extLst>
              <a:ext uri="{FF2B5EF4-FFF2-40B4-BE49-F238E27FC236}">
                <a16:creationId xmlns:a16="http://schemas.microsoft.com/office/drawing/2014/main" id="{58983F82-4F28-A743-9B15-58439AB3DD04}"/>
              </a:ext>
            </a:extLst>
          </p:cNvPr>
          <p:cNvCxnSpPr>
            <a:cxnSpLocks/>
            <a:stCxn id="2" idx="1"/>
          </p:cNvCxnSpPr>
          <p:nvPr/>
        </p:nvCxnSpPr>
        <p:spPr>
          <a:xfrm rot="10800000">
            <a:off x="4332706" y="3156011"/>
            <a:ext cx="2552659" cy="1209367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5805F8-80C7-E54C-8E97-3BD724FF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8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Strategies (aka Policies)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Strategy: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A strategy,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j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, is a </a:t>
            </a:r>
            <a:r>
              <a:rPr lang="en-US" sz="2400" b="1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complete contingency plan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; defines actions agent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j</a:t>
            </a: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 should take for all possible states of the world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Strategy profile: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s=(s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400" b="1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400" b="1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4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= (s</a:t>
            </a:r>
            <a:r>
              <a:rPr lang="en-US" sz="2400" b="1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4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,…,s</a:t>
            </a:r>
            <a:r>
              <a:rPr lang="en-US" sz="2400" b="1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i-1</a:t>
            </a:r>
            <a:r>
              <a:rPr lang="en-US" sz="24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,s</a:t>
            </a:r>
            <a:r>
              <a:rPr lang="en-US" sz="2400" b="1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i+1</a:t>
            </a:r>
            <a:r>
              <a:rPr lang="en-US" sz="24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,…,</a:t>
            </a:r>
            <a:r>
              <a:rPr lang="en-US" sz="2400" b="1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400" b="1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24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Utility function: 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Note that the utility of an agent depends on the strategy profile, not just its own strategy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Myriad Pro" charset="0"/>
                <a:cs typeface="Myriad Pro" charset="0"/>
              </a:rPr>
              <a:t>We assume agents are </a:t>
            </a:r>
            <a:r>
              <a:rPr lang="en-US" sz="2400" b="1" dirty="0">
                <a:solidFill>
                  <a:srgbClr val="1E0AFF"/>
                </a:solidFill>
                <a:latin typeface="Myriad Pro" charset="0"/>
                <a:ea typeface="Myriad Pro" charset="0"/>
                <a:cs typeface="Myriad Pro" charset="0"/>
              </a:rPr>
              <a:t>expected utility maximizers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077DD36-555D-6D42-8BD2-3585ED1F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788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6BB12-9D0B-3B42-95B1-123F2B6F0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Normal form game* 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(matching pennies)</a:t>
            </a:r>
            <a:endParaRPr lang="de-DE" dirty="0"/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2263775" y="2157190"/>
            <a:ext cx="4343400" cy="3733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>
            <a:off x="2301875" y="4062190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>
            <a:off x="4435475" y="215719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152400" y="3727227"/>
            <a:ext cx="1196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Agent 1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3802063" y="1228502"/>
            <a:ext cx="1196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Agent 2</a:t>
            </a:r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1447800" y="2812827"/>
            <a:ext cx="115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31752" name="Text Box 9"/>
          <p:cNvSpPr txBox="1">
            <a:spLocks noChangeArrowheads="1"/>
          </p:cNvSpPr>
          <p:nvPr/>
        </p:nvSpPr>
        <p:spPr bwMode="auto">
          <a:xfrm>
            <a:off x="3140075" y="1471390"/>
            <a:ext cx="3850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1528763" y="4824190"/>
            <a:ext cx="336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502275" y="1471390"/>
            <a:ext cx="336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2835275" y="299539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</a:p>
        </p:txBody>
      </p:sp>
      <p:sp>
        <p:nvSpPr>
          <p:cNvPr id="31756" name="Text Box 13"/>
          <p:cNvSpPr txBox="1">
            <a:spLocks noChangeArrowheads="1"/>
          </p:cNvSpPr>
          <p:nvPr/>
        </p:nvSpPr>
        <p:spPr bwMode="auto">
          <a:xfrm>
            <a:off x="5121275" y="474799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</a:p>
        </p:txBody>
      </p:sp>
      <p:sp>
        <p:nvSpPr>
          <p:cNvPr id="31757" name="Text Box 14"/>
          <p:cNvSpPr txBox="1">
            <a:spLocks noChangeArrowheads="1"/>
          </p:cNvSpPr>
          <p:nvPr/>
        </p:nvSpPr>
        <p:spPr bwMode="auto">
          <a:xfrm>
            <a:off x="5121275" y="299539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</a:p>
        </p:txBody>
      </p:sp>
      <p:sp>
        <p:nvSpPr>
          <p:cNvPr id="31758" name="Text Box 15"/>
          <p:cNvSpPr txBox="1">
            <a:spLocks noChangeArrowheads="1"/>
          </p:cNvSpPr>
          <p:nvPr/>
        </p:nvSpPr>
        <p:spPr bwMode="auto">
          <a:xfrm>
            <a:off x="2835275" y="482419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00800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i="0"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800" i="0">
                <a:solidFill>
                  <a:srgbClr val="CC0000"/>
                </a:solidFill>
                <a:latin typeface="Myriad Pro" charset="0"/>
                <a:ea typeface="Myriad Pro" charset="0"/>
                <a:cs typeface="Myriad Pro" charset="0"/>
              </a:rPr>
              <a:t>-1</a:t>
            </a:r>
          </a:p>
        </p:txBody>
      </p:sp>
      <p:sp>
        <p:nvSpPr>
          <p:cNvPr id="31759" name="Text Box 16"/>
          <p:cNvSpPr txBox="1">
            <a:spLocks noChangeArrowheads="1"/>
          </p:cNvSpPr>
          <p:nvPr/>
        </p:nvSpPr>
        <p:spPr bwMode="auto">
          <a:xfrm>
            <a:off x="396875" y="5967190"/>
            <a:ext cx="693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>
                <a:latin typeface="Myriad Pro" charset="0"/>
                <a:ea typeface="Myriad Pro" charset="0"/>
                <a:cs typeface="Myriad Pro" charset="0"/>
              </a:rPr>
              <a:t>*aka strategic form, matrix form</a:t>
            </a:r>
          </a:p>
        </p:txBody>
      </p:sp>
      <p:sp>
        <p:nvSpPr>
          <p:cNvPr id="31760" name="Text Box 17"/>
          <p:cNvSpPr txBox="1">
            <a:spLocks noChangeArrowheads="1"/>
          </p:cNvSpPr>
          <p:nvPr/>
        </p:nvSpPr>
        <p:spPr bwMode="auto">
          <a:xfrm>
            <a:off x="6645275" y="1196752"/>
            <a:ext cx="2438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for agent 1: H</a:t>
            </a:r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6797675" y="2919190"/>
            <a:ext cx="151355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</a:t>
            </a:r>
          </a:p>
          <a:p>
            <a:pPr eaLnBrk="1" hangingPunct="1"/>
            <a:r>
              <a:rPr lang="en-US" sz="2800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profile</a:t>
            </a:r>
          </a:p>
          <a:p>
            <a:pPr eaLnBrk="1" hangingPunct="1"/>
            <a:r>
              <a:rPr lang="en-US" sz="2800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(H,T)</a:t>
            </a:r>
          </a:p>
        </p:txBody>
      </p:sp>
      <p:sp>
        <p:nvSpPr>
          <p:cNvPr id="31762" name="Text Box 19"/>
          <p:cNvSpPr txBox="1">
            <a:spLocks noChangeArrowheads="1"/>
          </p:cNvSpPr>
          <p:nvPr/>
        </p:nvSpPr>
        <p:spPr bwMode="auto">
          <a:xfrm>
            <a:off x="6834188" y="4595590"/>
            <a:ext cx="1744388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2800" i="0">
              <a:solidFill>
                <a:srgbClr val="0000FF"/>
              </a:solidFill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/>
            <a:r>
              <a:rPr lang="en-US" b="1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U1((H,T))=1</a:t>
            </a:r>
          </a:p>
          <a:p>
            <a:pPr eaLnBrk="1" hangingPunct="1"/>
            <a:r>
              <a:rPr lang="en-US" b="1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U2((H,T))=-1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14A169A-B271-9D43-9A72-3FF809E7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74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732E7-9589-1E49-ADE9-7D8727BFF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Extensive form game </a:t>
            </a:r>
            <a:r>
              <a:rPr lang="en-US" sz="2800" dirty="0">
                <a:latin typeface="Myriad Pro" charset="0"/>
                <a:ea typeface="Myriad Pro" charset="0"/>
                <a:cs typeface="Myriad Pro" charset="0"/>
              </a:rPr>
              <a:t>(matching pennies)</a:t>
            </a:r>
            <a:endParaRPr lang="de-DE" dirty="0"/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3657600" y="3429000"/>
            <a:ext cx="228600" cy="381000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343400" y="2286000"/>
            <a:ext cx="228600" cy="381000"/>
          </a:xfrm>
          <a:prstGeom prst="ellipse">
            <a:avLst/>
          </a:prstGeom>
          <a:solidFill>
            <a:srgbClr val="CC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4953000" y="3429000"/>
            <a:ext cx="228600" cy="381000"/>
          </a:xfrm>
          <a:prstGeom prst="ellipse">
            <a:avLst/>
          </a:prstGeom>
          <a:solidFill>
            <a:srgbClr val="008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3797" name="Oval 6"/>
          <p:cNvSpPr>
            <a:spLocks noChangeArrowheads="1"/>
          </p:cNvSpPr>
          <p:nvPr/>
        </p:nvSpPr>
        <p:spPr bwMode="auto">
          <a:xfrm>
            <a:off x="2971800" y="4800600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3798" name="Oval 7"/>
          <p:cNvSpPr>
            <a:spLocks noChangeArrowheads="1"/>
          </p:cNvSpPr>
          <p:nvPr/>
        </p:nvSpPr>
        <p:spPr bwMode="auto">
          <a:xfrm>
            <a:off x="3886200" y="4800600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876800" y="4800600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sp>
        <p:nvSpPr>
          <p:cNvPr id="33800" name="Oval 9"/>
          <p:cNvSpPr>
            <a:spLocks noChangeArrowheads="1"/>
          </p:cNvSpPr>
          <p:nvPr/>
        </p:nvSpPr>
        <p:spPr bwMode="auto">
          <a:xfrm>
            <a:off x="5715000" y="4800600"/>
            <a:ext cx="1524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Myriad Pro" charset="0"/>
              <a:cs typeface="Myriad Pro" charset="0"/>
            </a:endParaRPr>
          </a:p>
        </p:txBody>
      </p:sp>
      <p:cxnSp>
        <p:nvCxnSpPr>
          <p:cNvPr id="33801" name="AutoShape 10"/>
          <p:cNvCxnSpPr>
            <a:cxnSpLocks noChangeShapeType="1"/>
            <a:stCxn id="33795" idx="4"/>
            <a:endCxn id="33794" idx="0"/>
          </p:cNvCxnSpPr>
          <p:nvPr/>
        </p:nvCxnSpPr>
        <p:spPr bwMode="auto">
          <a:xfrm flipH="1">
            <a:off x="3771900" y="2681288"/>
            <a:ext cx="68580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2" name="AutoShape 11"/>
          <p:cNvCxnSpPr>
            <a:cxnSpLocks noChangeShapeType="1"/>
            <a:stCxn id="33795" idx="4"/>
            <a:endCxn id="33796" idx="0"/>
          </p:cNvCxnSpPr>
          <p:nvPr/>
        </p:nvCxnSpPr>
        <p:spPr bwMode="auto">
          <a:xfrm>
            <a:off x="4457700" y="2681288"/>
            <a:ext cx="60960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3" name="AutoShape 12"/>
          <p:cNvCxnSpPr>
            <a:cxnSpLocks noChangeShapeType="1"/>
            <a:stCxn id="33794" idx="4"/>
            <a:endCxn id="33797" idx="0"/>
          </p:cNvCxnSpPr>
          <p:nvPr/>
        </p:nvCxnSpPr>
        <p:spPr bwMode="auto">
          <a:xfrm flipH="1">
            <a:off x="3048000" y="3824288"/>
            <a:ext cx="7239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4" name="AutoShape 13"/>
          <p:cNvCxnSpPr>
            <a:cxnSpLocks noChangeShapeType="1"/>
            <a:stCxn id="33794" idx="4"/>
            <a:endCxn id="33798" idx="0"/>
          </p:cNvCxnSpPr>
          <p:nvPr/>
        </p:nvCxnSpPr>
        <p:spPr bwMode="auto">
          <a:xfrm>
            <a:off x="3771900" y="3824288"/>
            <a:ext cx="1905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5" name="AutoShape 14"/>
          <p:cNvCxnSpPr>
            <a:cxnSpLocks noChangeShapeType="1"/>
            <a:stCxn id="33796" idx="4"/>
            <a:endCxn id="33799" idx="0"/>
          </p:cNvCxnSpPr>
          <p:nvPr/>
        </p:nvCxnSpPr>
        <p:spPr bwMode="auto">
          <a:xfrm flipH="1">
            <a:off x="4953000" y="3824288"/>
            <a:ext cx="1143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806" name="AutoShape 15"/>
          <p:cNvCxnSpPr>
            <a:cxnSpLocks noChangeShapeType="1"/>
            <a:stCxn id="33796" idx="4"/>
            <a:endCxn id="33800" idx="0"/>
          </p:cNvCxnSpPr>
          <p:nvPr/>
        </p:nvCxnSpPr>
        <p:spPr bwMode="auto">
          <a:xfrm>
            <a:off x="5067300" y="3824288"/>
            <a:ext cx="723900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07" name="Text Box 16"/>
          <p:cNvSpPr txBox="1">
            <a:spLocks noChangeArrowheads="1"/>
          </p:cNvSpPr>
          <p:nvPr/>
        </p:nvSpPr>
        <p:spPr bwMode="auto">
          <a:xfrm>
            <a:off x="5105400" y="1981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Player 1</a:t>
            </a:r>
          </a:p>
        </p:txBody>
      </p: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5410200" y="3352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Player 2</a:t>
            </a:r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3276600" y="2811463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33810" name="Text Box 19"/>
          <p:cNvSpPr txBox="1">
            <a:spLocks noChangeArrowheads="1"/>
          </p:cNvSpPr>
          <p:nvPr/>
        </p:nvSpPr>
        <p:spPr bwMode="auto">
          <a:xfrm>
            <a:off x="2819400" y="3886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33811" name="Text Box 20"/>
          <p:cNvSpPr txBox="1">
            <a:spLocks noChangeArrowheads="1"/>
          </p:cNvSpPr>
          <p:nvPr/>
        </p:nvSpPr>
        <p:spPr bwMode="auto">
          <a:xfrm>
            <a:off x="44958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H</a:t>
            </a:r>
          </a:p>
        </p:txBody>
      </p:sp>
      <p:sp>
        <p:nvSpPr>
          <p:cNvPr id="33812" name="Text Box 21"/>
          <p:cNvSpPr txBox="1">
            <a:spLocks noChangeArrowheads="1"/>
          </p:cNvSpPr>
          <p:nvPr/>
        </p:nvSpPr>
        <p:spPr bwMode="auto">
          <a:xfrm>
            <a:off x="50292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33813" name="Text Box 22"/>
          <p:cNvSpPr txBox="1">
            <a:spLocks noChangeArrowheads="1"/>
          </p:cNvSpPr>
          <p:nvPr/>
        </p:nvSpPr>
        <p:spPr bwMode="auto">
          <a:xfrm>
            <a:off x="5715000" y="3962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33814" name="Text Box 23"/>
          <p:cNvSpPr txBox="1">
            <a:spLocks noChangeArrowheads="1"/>
          </p:cNvSpPr>
          <p:nvPr/>
        </p:nvSpPr>
        <p:spPr bwMode="auto">
          <a:xfrm>
            <a:off x="396240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</a:t>
            </a:r>
          </a:p>
        </p:txBody>
      </p:sp>
      <p:sp>
        <p:nvSpPr>
          <p:cNvPr id="33815" name="Text Box 24"/>
          <p:cNvSpPr txBox="1">
            <a:spLocks noChangeArrowheads="1"/>
          </p:cNvSpPr>
          <p:nvPr/>
        </p:nvSpPr>
        <p:spPr bwMode="auto">
          <a:xfrm>
            <a:off x="2286000" y="5334000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(-1,1)</a:t>
            </a:r>
          </a:p>
        </p:txBody>
      </p:sp>
      <p:sp>
        <p:nvSpPr>
          <p:cNvPr id="33816" name="Text Box 25"/>
          <p:cNvSpPr txBox="1">
            <a:spLocks noChangeArrowheads="1"/>
          </p:cNvSpPr>
          <p:nvPr/>
        </p:nvSpPr>
        <p:spPr bwMode="auto">
          <a:xfrm>
            <a:off x="5867400" y="5257800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(-1,1)</a:t>
            </a:r>
          </a:p>
        </p:txBody>
      </p:sp>
      <p:sp>
        <p:nvSpPr>
          <p:cNvPr id="33817" name="Text Box 26"/>
          <p:cNvSpPr txBox="1">
            <a:spLocks noChangeArrowheads="1"/>
          </p:cNvSpPr>
          <p:nvPr/>
        </p:nvSpPr>
        <p:spPr bwMode="auto">
          <a:xfrm>
            <a:off x="3657600" y="5338763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(1,-1)</a:t>
            </a:r>
          </a:p>
        </p:txBody>
      </p:sp>
      <p:sp>
        <p:nvSpPr>
          <p:cNvPr id="33818" name="Text Box 27"/>
          <p:cNvSpPr txBox="1">
            <a:spLocks noChangeArrowheads="1"/>
          </p:cNvSpPr>
          <p:nvPr/>
        </p:nvSpPr>
        <p:spPr bwMode="auto">
          <a:xfrm>
            <a:off x="4724400" y="5334000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(1,-1)</a:t>
            </a:r>
          </a:p>
        </p:txBody>
      </p:sp>
      <p:cxnSp>
        <p:nvCxnSpPr>
          <p:cNvPr id="33819" name="AutoShape 28"/>
          <p:cNvCxnSpPr>
            <a:cxnSpLocks noChangeShapeType="1"/>
            <a:stCxn id="33794" idx="6"/>
            <a:endCxn id="33796" idx="2"/>
          </p:cNvCxnSpPr>
          <p:nvPr/>
        </p:nvCxnSpPr>
        <p:spPr bwMode="auto">
          <a:xfrm>
            <a:off x="3900488" y="3619500"/>
            <a:ext cx="1038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20" name="Text Box 29"/>
          <p:cNvSpPr txBox="1">
            <a:spLocks noChangeArrowheads="1"/>
          </p:cNvSpPr>
          <p:nvPr/>
        </p:nvSpPr>
        <p:spPr bwMode="auto">
          <a:xfrm>
            <a:off x="1676400" y="2514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Action</a:t>
            </a:r>
          </a:p>
        </p:txBody>
      </p:sp>
      <p:sp>
        <p:nvSpPr>
          <p:cNvPr id="33821" name="Text Box 30"/>
          <p:cNvSpPr txBox="1">
            <a:spLocks noChangeArrowheads="1"/>
          </p:cNvSpPr>
          <p:nvPr/>
        </p:nvSpPr>
        <p:spPr bwMode="auto">
          <a:xfrm>
            <a:off x="304800" y="4343400"/>
            <a:ext cx="2209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Terminal node (outcome)</a:t>
            </a:r>
          </a:p>
        </p:txBody>
      </p:sp>
      <p:sp>
        <p:nvSpPr>
          <p:cNvPr id="33822" name="Text Box 31"/>
          <p:cNvSpPr txBox="1">
            <a:spLocks noChangeArrowheads="1"/>
          </p:cNvSpPr>
          <p:nvPr/>
        </p:nvSpPr>
        <p:spPr bwMode="auto">
          <a:xfrm>
            <a:off x="914400" y="5791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Myriad Pro" charset="0"/>
                <a:ea typeface="Myriad Pro" charset="0"/>
                <a:cs typeface="Myriad Pro" charset="0"/>
              </a:rPr>
              <a:t>Payoffs</a:t>
            </a:r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>
            <a:off x="2819400" y="27432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>
            <a:off x="2133600" y="4800600"/>
            <a:ext cx="685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33825" name="Line 34"/>
          <p:cNvSpPr>
            <a:spLocks noChangeShapeType="1"/>
          </p:cNvSpPr>
          <p:nvPr/>
        </p:nvSpPr>
        <p:spPr bwMode="auto">
          <a:xfrm flipV="1">
            <a:off x="2209800" y="57912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ea typeface="Myriad Pro" charset="0"/>
              <a:cs typeface="Myriad Pro" charset="0"/>
            </a:endParaRPr>
          </a:p>
        </p:txBody>
      </p:sp>
      <p:sp>
        <p:nvSpPr>
          <p:cNvPr id="33826" name="Text Box 35"/>
          <p:cNvSpPr txBox="1">
            <a:spLocks noChangeArrowheads="1"/>
          </p:cNvSpPr>
          <p:nvPr/>
        </p:nvSpPr>
        <p:spPr bwMode="auto">
          <a:xfrm>
            <a:off x="6781800" y="1676400"/>
            <a:ext cx="236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for agent 1: T</a:t>
            </a:r>
          </a:p>
        </p:txBody>
      </p:sp>
      <p:sp>
        <p:nvSpPr>
          <p:cNvPr id="33827" name="Text Box 36"/>
          <p:cNvSpPr txBox="1">
            <a:spLocks noChangeArrowheads="1"/>
          </p:cNvSpPr>
          <p:nvPr/>
        </p:nvSpPr>
        <p:spPr bwMode="auto">
          <a:xfrm>
            <a:off x="6781800" y="3200400"/>
            <a:ext cx="236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Strategy profile: (T,T)</a:t>
            </a:r>
          </a:p>
        </p:txBody>
      </p:sp>
      <p:sp>
        <p:nvSpPr>
          <p:cNvPr id="33828" name="Text Box 37"/>
          <p:cNvSpPr txBox="1">
            <a:spLocks noChangeArrowheads="1"/>
          </p:cNvSpPr>
          <p:nvPr/>
        </p:nvSpPr>
        <p:spPr bwMode="auto">
          <a:xfrm>
            <a:off x="6781800" y="4648200"/>
            <a:ext cx="2362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U1((T,T))=-1</a:t>
            </a:r>
          </a:p>
          <a:p>
            <a:pPr eaLnBrk="1" hangingPunct="1">
              <a:spcBef>
                <a:spcPct val="50000"/>
              </a:spcBef>
            </a:pPr>
            <a:r>
              <a:rPr lang="en-US" i="0">
                <a:solidFill>
                  <a:srgbClr val="800080"/>
                </a:solidFill>
                <a:latin typeface="Myriad Pro" charset="0"/>
                <a:ea typeface="Myriad Pro" charset="0"/>
                <a:cs typeface="Myriad Pro" charset="0"/>
              </a:rPr>
              <a:t>U2((T,T))=1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951A8D2-AA44-AD48-901E-7929DB40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5D735-CF3E-F84A-A204-4BC2C4CBA113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327727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3509</Words>
  <Application>Microsoft Macintosh PowerPoint</Application>
  <PresentationFormat>Bildschirmpräsentation (4:3)</PresentationFormat>
  <Paragraphs>685</Paragraphs>
  <Slides>53</Slides>
  <Notes>46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53</vt:i4>
      </vt:variant>
    </vt:vector>
  </HeadingPairs>
  <TitlesOfParts>
    <vt:vector size="64" baseType="lpstr">
      <vt:lpstr>Arial</vt:lpstr>
      <vt:lpstr>Calibri</vt:lpstr>
      <vt:lpstr>Cambria Math</vt:lpstr>
      <vt:lpstr>Comic Sans MS</vt:lpstr>
      <vt:lpstr>Garamond</vt:lpstr>
      <vt:lpstr>Lucida Grande</vt:lpstr>
      <vt:lpstr>Myriad Pro</vt:lpstr>
      <vt:lpstr>Times</vt:lpstr>
      <vt:lpstr>Times New Roman</vt:lpstr>
      <vt:lpstr>Wingdings</vt:lpstr>
      <vt:lpstr>7_Standarddesign</vt:lpstr>
      <vt:lpstr>Web-Mining Agents Game Theory and Social Choice </vt:lpstr>
      <vt:lpstr>Literature</vt:lpstr>
      <vt:lpstr>Multiagent Systems: Criteria</vt:lpstr>
      <vt:lpstr>Game Theory: The Basics</vt:lpstr>
      <vt:lpstr>Normal form game* (matching pennies)</vt:lpstr>
      <vt:lpstr>Extensive form game (matching pennies)</vt:lpstr>
      <vt:lpstr>Strategies (aka Policies)</vt:lpstr>
      <vt:lpstr>Normal form game* (matching pennies)</vt:lpstr>
      <vt:lpstr>Extensive form game (matching pennies)</vt:lpstr>
      <vt:lpstr>Extensive form game (matching pennies with sequential  moves)</vt:lpstr>
      <vt:lpstr>Game Representation</vt:lpstr>
      <vt:lpstr>Example: Ascending Auction</vt:lpstr>
      <vt:lpstr>Dominant Strategies</vt:lpstr>
      <vt:lpstr>Dominant Strategy Equilibrium</vt:lpstr>
      <vt:lpstr>Example: Prisoner’s Dilemma</vt:lpstr>
      <vt:lpstr>Example: Split or Steal</vt:lpstr>
      <vt:lpstr>Vickrey *) Auctions</vt:lpstr>
      <vt:lpstr>Example: Vickrey Auction (2nd price sealed bid)</vt:lpstr>
      <vt:lpstr>Phone Call Competition Example</vt:lpstr>
      <vt:lpstr>Best Bid Wins</vt:lpstr>
      <vt:lpstr>Attributes of the Mechanism *)</vt:lpstr>
      <vt:lpstr>Best Bid Wins, Gets Second Price (Vickrey Auction)</vt:lpstr>
      <vt:lpstr>Attributes of the Vickrey Mechanism</vt:lpstr>
      <vt:lpstr>Example: Bach or Stravinsky</vt:lpstr>
      <vt:lpstr>Nash Equilibrium</vt:lpstr>
      <vt:lpstr>Nash Equilibrium</vt:lpstr>
      <vt:lpstr>Example: Matching Pennies</vt:lpstr>
      <vt:lpstr>Mixed strategy equilibria</vt:lpstr>
      <vt:lpstr>Mixed strategy equilibria</vt:lpstr>
      <vt:lpstr>Example: Matching Pennies</vt:lpstr>
      <vt:lpstr>Mixed Nash Equilibrium</vt:lpstr>
      <vt:lpstr>Imperfect Information about Strategies and Payoffs</vt:lpstr>
      <vt:lpstr>Bayesian-Nash Equilibrium</vt:lpstr>
      <vt:lpstr>Social Choice Theory</vt:lpstr>
      <vt:lpstr>The problem</vt:lpstr>
      <vt:lpstr>Case 1: Agents specify their top preference</vt:lpstr>
      <vt:lpstr>Election System</vt:lpstr>
      <vt:lpstr>Example: Plurality</vt:lpstr>
      <vt:lpstr>What can we do?</vt:lpstr>
      <vt:lpstr>Agendas</vt:lpstr>
      <vt:lpstr>Agenda paradox</vt:lpstr>
      <vt:lpstr>Another problem: Pareto dominated winner paradox</vt:lpstr>
      <vt:lpstr>Case 2: Agents specify their complete preferences</vt:lpstr>
      <vt:lpstr>Condorcet</vt:lpstr>
      <vt:lpstr>Example: Condorcet</vt:lpstr>
      <vt:lpstr> A Problem</vt:lpstr>
      <vt:lpstr>Borda Count</vt:lpstr>
      <vt:lpstr>Borda Count</vt:lpstr>
      <vt:lpstr>Inverted-order paradox</vt:lpstr>
      <vt:lpstr>Borda rule vulnerable to irrelevant alternatives </vt:lpstr>
      <vt:lpstr>Desirable properties for a voting protocol</vt:lpstr>
      <vt:lpstr>Arrow’s Theorem (1951)</vt:lpstr>
      <vt:lpstr>Take-home Message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1243</cp:revision>
  <cp:lastPrinted>2021-11-23T00:05:50Z</cp:lastPrinted>
  <dcterms:created xsi:type="dcterms:W3CDTF">2010-04-27T12:26:40Z</dcterms:created>
  <dcterms:modified xsi:type="dcterms:W3CDTF">2022-12-19T10:46:45Z</dcterms:modified>
</cp:coreProperties>
</file>