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273" r:id="rId2"/>
    <p:sldId id="285" r:id="rId3"/>
    <p:sldId id="391" r:id="rId4"/>
    <p:sldId id="394" r:id="rId5"/>
    <p:sldId id="393" r:id="rId6"/>
    <p:sldId id="392" r:id="rId7"/>
    <p:sldId id="395" r:id="rId8"/>
    <p:sldId id="396" r:id="rId9"/>
    <p:sldId id="399" r:id="rId10"/>
    <p:sldId id="403" r:id="rId11"/>
    <p:sldId id="439" r:id="rId12"/>
    <p:sldId id="397" r:id="rId13"/>
    <p:sldId id="406" r:id="rId14"/>
    <p:sldId id="404" r:id="rId15"/>
    <p:sldId id="407" r:id="rId16"/>
    <p:sldId id="409" r:id="rId17"/>
    <p:sldId id="408" r:id="rId18"/>
    <p:sldId id="411" r:id="rId19"/>
    <p:sldId id="410" r:id="rId20"/>
    <p:sldId id="412" r:id="rId21"/>
    <p:sldId id="390" r:id="rId22"/>
    <p:sldId id="413" r:id="rId23"/>
    <p:sldId id="414" r:id="rId24"/>
    <p:sldId id="415" r:id="rId25"/>
    <p:sldId id="418" r:id="rId26"/>
    <p:sldId id="417" r:id="rId27"/>
    <p:sldId id="421" r:id="rId28"/>
    <p:sldId id="419" r:id="rId29"/>
    <p:sldId id="420" r:id="rId30"/>
    <p:sldId id="416" r:id="rId31"/>
    <p:sldId id="422" r:id="rId32"/>
    <p:sldId id="423" r:id="rId33"/>
    <p:sldId id="440" r:id="rId34"/>
    <p:sldId id="425" r:id="rId35"/>
    <p:sldId id="426" r:id="rId36"/>
    <p:sldId id="427" r:id="rId37"/>
    <p:sldId id="428" r:id="rId38"/>
    <p:sldId id="429" r:id="rId39"/>
    <p:sldId id="430" r:id="rId40"/>
    <p:sldId id="441" r:id="rId41"/>
    <p:sldId id="431" r:id="rId42"/>
    <p:sldId id="432" r:id="rId43"/>
    <p:sldId id="436" r:id="rId44"/>
    <p:sldId id="433" r:id="rId45"/>
    <p:sldId id="435" r:id="rId46"/>
    <p:sldId id="434" r:id="rId47"/>
    <p:sldId id="437" r:id="rId48"/>
    <p:sldId id="438" r:id="rId49"/>
    <p:sldId id="348" r:id="rId50"/>
    <p:sldId id="372" r:id="rId51"/>
    <p:sldId id="328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FF7E79"/>
    <a:srgbClr val="3C8C93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3" autoAdjust="0"/>
    <p:restoredTop sz="93474"/>
  </p:normalViewPr>
  <p:slideViewPr>
    <p:cSldViewPr>
      <p:cViewPr varScale="1">
        <p:scale>
          <a:sx n="86" d="100"/>
          <a:sy n="86" d="100"/>
        </p:scale>
        <p:origin x="1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11.01.23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11.01.23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10386.pdf" TargetMode="External"/><Relationship Id="rId2" Type="http://schemas.openxmlformats.org/officeDocument/2006/relationships/hyperlink" Target="http://www.math.uni-konstanz.de/~schweig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vti.nl/slides/deWolf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sdom.weizmann.ac.il/~oded/PDF/pt-v3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Fourier Analysis I: Basics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2A3A-6075-A542-B84F-65BF10FC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faces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Boolean </a:t>
            </a:r>
            <a:r>
              <a:rPr lang="de-DE" dirty="0" err="1"/>
              <a:t>values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6304A016-4BB7-F049-BBA2-7F9D574EEF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5023202"/>
                  </p:ext>
                </p:extLst>
              </p:nvPr>
            </p:nvGraphicFramePr>
            <p:xfrm>
              <a:off x="447136" y="1870583"/>
              <a:ext cx="8147248" cy="3099308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79552">
                      <a:extLst>
                        <a:ext uri="{9D8B030D-6E8A-4147-A177-3AD203B41FA5}">
                          <a16:colId xmlns:a16="http://schemas.microsoft.com/office/drawing/2014/main" val="2654975817"/>
                        </a:ext>
                      </a:extLst>
                    </a:gridCol>
                    <a:gridCol w="2281198">
                      <a:extLst>
                        <a:ext uri="{9D8B030D-6E8A-4147-A177-3AD203B41FA5}">
                          <a16:colId xmlns:a16="http://schemas.microsoft.com/office/drawing/2014/main" val="2108737177"/>
                        </a:ext>
                      </a:extLst>
                    </a:gridCol>
                    <a:gridCol w="2423773">
                      <a:extLst>
                        <a:ext uri="{9D8B030D-6E8A-4147-A177-3AD203B41FA5}">
                          <a16:colId xmlns:a16="http://schemas.microsoft.com/office/drawing/2014/main" val="1618137117"/>
                        </a:ext>
                      </a:extLst>
                    </a:gridCol>
                    <a:gridCol w="2362725">
                      <a:extLst>
                        <a:ext uri="{9D8B030D-6E8A-4147-A177-3AD203B41FA5}">
                          <a16:colId xmlns:a16="http://schemas.microsoft.com/office/drawing/2014/main" val="2917961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dirty="0">
                                        <a:latin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de-DE" b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de-DE" b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977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866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7181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157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lang="de-DE" b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96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lang="de-DE" b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9901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b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oMath>
                          </a14:m>
                          <a:r>
                            <a:rPr lang="de-DE" dirty="0"/>
                            <a:t> (XOR)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17795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6304A016-4BB7-F049-BBA2-7F9D574EEF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5023202"/>
                  </p:ext>
                </p:extLst>
              </p:nvPr>
            </p:nvGraphicFramePr>
            <p:xfrm>
              <a:off x="447136" y="1870583"/>
              <a:ext cx="8147248" cy="3099308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79552">
                      <a:extLst>
                        <a:ext uri="{9D8B030D-6E8A-4147-A177-3AD203B41FA5}">
                          <a16:colId xmlns:a16="http://schemas.microsoft.com/office/drawing/2014/main" val="2654975817"/>
                        </a:ext>
                      </a:extLst>
                    </a:gridCol>
                    <a:gridCol w="2281198">
                      <a:extLst>
                        <a:ext uri="{9D8B030D-6E8A-4147-A177-3AD203B41FA5}">
                          <a16:colId xmlns:a16="http://schemas.microsoft.com/office/drawing/2014/main" val="2108737177"/>
                        </a:ext>
                      </a:extLst>
                    </a:gridCol>
                    <a:gridCol w="2423773">
                      <a:extLst>
                        <a:ext uri="{9D8B030D-6E8A-4147-A177-3AD203B41FA5}">
                          <a16:colId xmlns:a16="http://schemas.microsoft.com/office/drawing/2014/main" val="1618137117"/>
                        </a:ext>
                      </a:extLst>
                    </a:gridCol>
                    <a:gridCol w="2362725">
                      <a:extLst>
                        <a:ext uri="{9D8B030D-6E8A-4147-A177-3AD203B41FA5}">
                          <a16:colId xmlns:a16="http://schemas.microsoft.com/office/drawing/2014/main" val="2917961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6897" r="-656471" b="-7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6897" r="-210000" b="-7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743" t="-6897" r="-97906" b="-7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161" t="-6897" r="-538" b="-76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977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103333" r="-656471" b="-6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103333" r="-210000" b="-6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743" t="-103333" r="-97906" b="-6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161" t="-103333" r="-538" b="-6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866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210345" r="-656471" b="-5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210345" r="-210000" b="-5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743" t="-210345" r="-97906" b="-5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161" t="-210345" r="-538" b="-5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7181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310345" r="-656471" b="-4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310345" r="-210000" b="-4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743" t="-310345" r="-97906" b="-4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161" t="-310345" r="-538" b="-4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7157591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247917" r="-656471" b="-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247917" r="-210000" b="-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743" t="-247917" r="-97906" b="-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161" t="-247917" r="-538" b="-18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9693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327451" r="-656471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327451" r="-210000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743" t="-327451" r="-97906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161" t="-327451" r="-538" b="-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9901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751724" r="-656471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751724" r="-21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743" t="-751724" r="-97906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161" t="-751724" r="-538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7795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11B27A-0B9F-2E47-864E-6C473177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6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309-7070-B945-9D71-1ADBF0A6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Fourier TRANSFORM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8C4C1-2A9D-774D-AF38-15BB834A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4CE28-C65E-2545-924A-AC8B0B5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70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E37EB-6A8D-FA47-8391-F4ABD748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Fourier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Boolean </a:t>
            </a:r>
            <a:r>
              <a:rPr lang="de-DE" dirty="0" err="1"/>
              <a:t>cube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99996B-C96A-2944-92FE-63DF61EC3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Real-</a:t>
                </a:r>
                <a:r>
                  <a:rPr lang="de-DE" dirty="0" err="1">
                    <a:solidFill>
                      <a:srgbClr val="032EF0"/>
                    </a:solidFill>
                  </a:rPr>
                  <a:t>valued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boolean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function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de-DE" dirty="0"/>
              </a:p>
              <a:p>
                <a:r>
                  <a:rPr lang="de-DE" dirty="0">
                    <a:solidFill>
                      <a:srgbClr val="032EF0"/>
                    </a:solidFill>
                  </a:rPr>
                  <a:t>Boolean </a:t>
                </a:r>
                <a:r>
                  <a:rPr lang="de-DE" dirty="0" err="1">
                    <a:solidFill>
                      <a:srgbClr val="032EF0"/>
                    </a:solidFill>
                  </a:rPr>
                  <a:t>function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𝑃𝑜𝑤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b="0" dirty="0">
                    <a:solidFill>
                      <a:srgbClr val="032EF0"/>
                    </a:solidFill>
                  </a:rPr>
                  <a:t> </a:t>
                </a:r>
                <a:r>
                  <a:rPr lang="de-DE" b="0" dirty="0"/>
                  <a:t>power </a:t>
                </a:r>
                <a:r>
                  <a:rPr lang="de-DE" b="0" dirty="0" err="1"/>
                  <a:t>set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b="0" dirty="0"/>
              </a:p>
              <a:p>
                <a:r>
                  <a:rPr lang="de-DE" dirty="0" err="1">
                    <a:solidFill>
                      <a:srgbClr val="032EF0"/>
                    </a:solidFill>
                  </a:rPr>
                  <a:t>Parity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functions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correspond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cosines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sines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in </a:t>
                </a:r>
                <a:r>
                  <a:rPr lang="de-DE" dirty="0" err="1"/>
                  <a:t>classical</a:t>
                </a:r>
                <a:r>
                  <a:rPr lang="de-DE" dirty="0"/>
                  <a:t> Fourier </a:t>
                </a:r>
                <a:r>
                  <a:rPr lang="de-DE" dirty="0" err="1"/>
                  <a:t>analysis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r>
                  <a:rPr lang="de-DE" dirty="0"/>
                  <a:t>-encoding </a:t>
                </a:r>
                <a:r>
                  <a:rPr lang="de-DE" dirty="0" err="1"/>
                  <a:t>they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monomials</a:t>
                </a:r>
                <a:endParaRPr lang="de-DE" dirty="0"/>
              </a:p>
              <a:p>
                <a:endParaRPr lang="de-DE" b="0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99996B-C96A-2944-92FE-63DF61EC3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A71A06-944C-744F-B3B9-9210E8E1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99CE4B-9E35-864F-9B9B-B616F8214BEC}"/>
              </a:ext>
            </a:extLst>
          </p:cNvPr>
          <p:cNvGrpSpPr/>
          <p:nvPr/>
        </p:nvGrpSpPr>
        <p:grpSpPr>
          <a:xfrm>
            <a:off x="571993" y="4797152"/>
            <a:ext cx="7888588" cy="1138114"/>
            <a:chOff x="446936" y="2779849"/>
            <a:chExt cx="7888588" cy="1138114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D9FB5E56-3BC9-DB44-B725-99ACBDACF6D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BF81CEC1-681F-9D4E-A37B-59C8853EEFA1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75693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or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S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⊆[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𝑛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]</m:t>
                      </m:r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monomial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function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𝜒</m:t>
                          </m:r>
                        </m:e>
                        <m:sub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defined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as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b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</a:b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              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→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𝑥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↦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p>
                      </m:sSup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≔ 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de-DE" sz="220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𝑖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BF81CEC1-681F-9D4E-A37B-59C8853EEF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756933"/>
                </a:xfrm>
                <a:prstGeom prst="rect">
                  <a:avLst/>
                </a:prstGeom>
                <a:blipFill>
                  <a:blip r:embed="rId3"/>
                  <a:stretch>
                    <a:fillRect l="-1125" t="-21311" b="-10983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19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E37EB-6A8D-FA47-8391-F4ABD748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Fourier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boolean</a:t>
            </a:r>
            <a:r>
              <a:rPr lang="de-DE" dirty="0"/>
              <a:t> </a:t>
            </a:r>
            <a:r>
              <a:rPr lang="de-DE" dirty="0" err="1"/>
              <a:t>cube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99996B-C96A-2944-92FE-63DF61EC3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0" dirty="0">
                    <a:solidFill>
                      <a:srgbClr val="032EF0"/>
                    </a:solidFill>
                  </a:rPr>
                  <a:t>Symmetric </a:t>
                </a:r>
                <a:r>
                  <a:rPr lang="de-DE" b="0" dirty="0" err="1">
                    <a:solidFill>
                      <a:srgbClr val="032EF0"/>
                    </a:solidFill>
                  </a:rPr>
                  <a:t>difference</a:t>
                </a:r>
                <a:r>
                  <a:rPr lang="de-DE" b="0" dirty="0">
                    <a:solidFill>
                      <a:srgbClr val="032EF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de-DE" b="0" dirty="0"/>
              </a:p>
              <a:p>
                <a:r>
                  <a:rPr lang="de-DE" b="0" dirty="0" err="1">
                    <a:solidFill>
                      <a:srgbClr val="032EF0"/>
                    </a:solidFill>
                  </a:rPr>
                  <a:t>Kronecker</a:t>
                </a:r>
                <a:r>
                  <a:rPr lang="de-DE" b="0" dirty="0">
                    <a:solidFill>
                      <a:srgbClr val="032EF0"/>
                    </a:solidFill>
                  </a:rPr>
                  <a:t> </a:t>
                </a:r>
                <a:r>
                  <a:rPr lang="de-DE" b="0" dirty="0" err="1">
                    <a:solidFill>
                      <a:srgbClr val="032EF0"/>
                    </a:solidFill>
                  </a:rPr>
                  <a:t>symbol</a:t>
                </a:r>
                <a:r>
                  <a:rPr lang="de-DE" b="0" dirty="0">
                    <a:solidFill>
                      <a:srgbClr val="032EF0"/>
                    </a:solidFill>
                  </a:rPr>
                  <a:t> </a:t>
                </a:r>
                <a:r>
                  <a:rPr lang="de-DE" b="0" dirty="0" err="1"/>
                  <a:t>for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dirty="0"/>
                  <a:t> 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else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r>
                  <a:rPr lang="de-DE" dirty="0" err="1">
                    <a:solidFill>
                      <a:srgbClr val="032EF0"/>
                    </a:solidFill>
                  </a:rPr>
                  <a:t>Kronecker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symbol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i="1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𝑃𝑜𝑤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de-DE" dirty="0"/>
                      <m:t>;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m:rPr>
                        <m:nor/>
                      </m:rPr>
                      <a:rPr lang="de-DE" dirty="0"/>
                      <m:t>if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m:rPr>
                        <m:nor/>
                      </m:rPr>
                      <a:rPr lang="de-DE" dirty="0" err="1"/>
                      <m:t>else</m:t>
                    </m:r>
                    <m:r>
                      <m:rPr>
                        <m:nor/>
                      </m:rPr>
                      <a:rPr lang="de-DE" dirty="0"/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We</a:t>
                </a:r>
                <a:r>
                  <a:rPr lang="de-DE" dirty="0"/>
                  <a:t> will </a:t>
                </a:r>
                <a:r>
                  <a:rPr lang="de-DE" dirty="0" err="1"/>
                  <a:t>consider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Boolean </a:t>
                </a:r>
                <a:r>
                  <a:rPr lang="de-DE" dirty="0" err="1"/>
                  <a:t>cube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uniformly</a:t>
                </a:r>
                <a:r>
                  <a:rPr lang="de-DE" dirty="0"/>
                  <a:t> </a:t>
                </a:r>
                <a:r>
                  <a:rPr lang="de-DE" dirty="0" err="1"/>
                  <a:t>chosen</a:t>
                </a:r>
                <a:r>
                  <a:rPr lang="de-DE" dirty="0"/>
                  <a:t> </a:t>
                </a:r>
                <a:r>
                  <a:rPr lang="de-DE" dirty="0" err="1"/>
                  <a:t>random</a:t>
                </a:r>
                <a:r>
                  <a:rPr lang="de-DE" dirty="0"/>
                  <a:t> </a:t>
                </a:r>
                <a:r>
                  <a:rPr lang="de-DE" dirty="0" err="1"/>
                  <a:t>element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r>
                  <a:rPr lang="de-DE" dirty="0" err="1">
                    <a:solidFill>
                      <a:srgbClr val="032EF0"/>
                    </a:solidFill>
                  </a:rPr>
                  <a:t>Expectation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value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:br>
                  <a:rPr lang="de-DE" dirty="0">
                    <a:solidFill>
                      <a:srgbClr val="032EF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de-DE" dirty="0"/>
              </a:p>
              <a:p>
                <a:endParaRPr lang="de-DE" dirty="0"/>
              </a:p>
              <a:p>
                <a:endParaRPr lang="de-DE" b="0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99996B-C96A-2944-92FE-63DF61EC3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433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A71A06-944C-744F-B3B9-9210E8E1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E37EB-6A8D-FA47-8391-F4ABD748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Fourier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boolean</a:t>
            </a:r>
            <a:r>
              <a:rPr lang="de-DE" dirty="0"/>
              <a:t> </a:t>
            </a:r>
            <a:r>
              <a:rPr lang="de-DE" dirty="0" err="1"/>
              <a:t>cube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99996B-C96A-2944-92FE-63DF61EC3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0" dirty="0"/>
                  <a:t>Space </a:t>
                </a:r>
                <a:r>
                  <a:rPr lang="de-DE" b="0" dirty="0" err="1"/>
                  <a:t>of</a:t>
                </a:r>
                <a:r>
                  <a:rPr lang="de-DE" b="0" dirty="0"/>
                  <a:t> </a:t>
                </a:r>
                <a:r>
                  <a:rPr lang="de-DE" b="0" dirty="0" err="1"/>
                  <a:t>functions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→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r>
                  <a:rPr lang="de-DE" dirty="0"/>
                  <a:t>. </a:t>
                </a:r>
              </a:p>
              <a:p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even</a:t>
                </a:r>
                <a:r>
                  <a:rPr lang="de-DE" dirty="0"/>
                  <a:t> an </a:t>
                </a:r>
                <a:r>
                  <a:rPr lang="de-DE" dirty="0" err="1">
                    <a:solidFill>
                      <a:srgbClr val="032EF0"/>
                    </a:solidFill>
                  </a:rPr>
                  <a:t>Euclidean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space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>
                    <a:solidFill>
                      <a:srgbClr val="032EF0"/>
                    </a:solidFill>
                  </a:rPr>
                  <a:t>normalized </a:t>
                </a:r>
                <a:r>
                  <a:rPr lang="de-DE" dirty="0" err="1">
                    <a:solidFill>
                      <a:srgbClr val="032EF0"/>
                    </a:solidFill>
                  </a:rPr>
                  <a:t>inner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product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sz="2800" i="1" spc="-129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29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800" i="1" spc="-129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𝑓</m:t>
                        </m:r>
                        <m:r>
                          <a:rPr lang="de-DE" sz="2800" i="1" spc="-129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29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𝑔</m:t>
                        </m:r>
                      </m:e>
                    </m:d>
                  </m:oMath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The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induced</a:t>
                </a:r>
                <a:r>
                  <a:rPr lang="de-DE" dirty="0">
                    <a:solidFill>
                      <a:srgbClr val="032EF0"/>
                    </a:solidFill>
                  </a:rPr>
                  <a:t> norm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defined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99996B-C96A-2944-92FE-63DF61EC3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5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A71A06-944C-744F-B3B9-9210E8E1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CAA38AC-4B25-0243-89C1-6964168DB1B5}"/>
              </a:ext>
            </a:extLst>
          </p:cNvPr>
          <p:cNvGrpSpPr/>
          <p:nvPr/>
        </p:nvGrpSpPr>
        <p:grpSpPr>
          <a:xfrm>
            <a:off x="638819" y="3422144"/>
            <a:ext cx="7888588" cy="1321883"/>
            <a:chOff x="446936" y="2779849"/>
            <a:chExt cx="7888588" cy="1321883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5471729-62E3-B740-BB09-0687148E1EB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38931B27-24AB-C847-B3B4-396C16356610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94070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𝑓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𝑔</m:t>
                            </m:r>
                          </m:e>
                        </m:d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2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𝑓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  </m:t>
                        </m:r>
                        <m:f>
                          <m:f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fPr>
                          <m:num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2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𝑛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𝑔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(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38931B27-24AB-C847-B3B4-396C163566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940702"/>
                </a:xfrm>
                <a:prstGeom prst="rect">
                  <a:avLst/>
                </a:prstGeom>
                <a:blipFill>
                  <a:blip r:embed="rId3"/>
                  <a:stretch>
                    <a:fillRect t="-120000" b="-174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71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E0835-FA1B-7D40-83A8-011244D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Parity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form an </a:t>
            </a:r>
            <a:r>
              <a:rPr lang="de-DE" dirty="0" err="1"/>
              <a:t>orthormal</a:t>
            </a:r>
            <a:r>
              <a:rPr lang="de-DE" dirty="0"/>
              <a:t> </a:t>
            </a:r>
            <a:r>
              <a:rPr lang="de-DE" dirty="0" err="1"/>
              <a:t>basis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D91F2B-09A8-BD49-8F6B-178184A7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2">
                <a:extLst>
                  <a:ext uri="{FF2B5EF4-FFF2-40B4-BE49-F238E27FC236}">
                    <a16:creationId xmlns:a16="http://schemas.microsoft.com/office/drawing/2014/main" id="{8C093718-FAF4-6342-BCFB-46D095207D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3172542"/>
                <a:ext cx="8229600" cy="2978513"/>
              </a:xfrm>
            </p:spPr>
            <p:txBody>
              <a:bodyPr/>
              <a:lstStyle/>
              <a:p>
                <a:r>
                  <a:rPr lang="de-DE" sz="2400" b="0" dirty="0"/>
                  <a:t>Proof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/>
                  <a:t>First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show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br>
                  <a:rPr lang="de-DE" sz="2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2200" dirty="0"/>
                  <a:t>(x)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∈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sz="2200" spc="-129" dirty="0"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∈</m:t>
                        </m:r>
                        <m:r>
                          <a:rPr lang="de-DE" sz="2200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de-DE" sz="2200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∈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de-DE" sz="2200" b="0" i="0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Δ</m:t>
                        </m:r>
                        <m:r>
                          <a:rPr lang="de-DE" sz="2200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∈</m:t>
                            </m:r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𝑆</m:t>
                            </m:r>
                            <m:r>
                              <a:rPr lang="de-DE" sz="2200" b="0" i="1" spc="-129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∩</m:t>
                            </m:r>
                            <m:r>
                              <a:rPr lang="de-DE" sz="2200" b="0" i="1" spc="-129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𝑇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de-DE" sz="2200" i="1" spc="-129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SupPr>
                              <m:e>
                                <m: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sz="2200" b="0" i="1" spc="-129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br>
                  <a:rPr lang="de-DE" sz="22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</a:br>
                <a14:m>
                  <m:oMath xmlns:m="http://schemas.openxmlformats.org/officeDocument/2006/math">
                    <m:r>
                      <a:rPr lang="de-DE" sz="2200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∈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de-DE" sz="2200" b="0" i="0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Δ</m:t>
                        </m:r>
                        <m:r>
                          <a:rPr lang="de-DE" sz="2200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de-DE" sz="2200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/>
                  <a:t>Second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show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1,−</m:t>
                            </m:r>
                            <m:sSup>
                              <m:sSup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de-DE" sz="2200" dirty="0"/>
                  <a:t>: </a:t>
                </a:r>
                <a:br>
                  <a:rPr lang="de-DE" sz="2200" dirty="0"/>
                </a:b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de-DE" sz="2200" dirty="0"/>
                  <a:t>, </a:t>
                </a:r>
                <a:r>
                  <a:rPr lang="de-DE" sz="2200" dirty="0" err="1"/>
                  <a:t>then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1,−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1,−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/>
                  <a:t>. </a:t>
                </a:r>
                <a:r>
                  <a:rPr lang="de-DE" sz="2200" dirty="0" err="1"/>
                  <a:t>Otherwise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1,−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∈</m:t>
                            </m:r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∈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2200" b="0" i="1" spc="-129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spc="-129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sz="2200" b="0" i="1" spc="-129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b="0" i="1" spc="-129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200" b="0" i="1" spc="-129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200" b="0" i="1" spc="-129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∼{1,−1}</m:t>
                                </m:r>
                              </m:sub>
                            </m:sSub>
                            <m:r>
                              <a:rPr lang="de-DE" sz="2200" b="0" i="1" spc="-129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(</m:t>
                            </m:r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  <m:r>
                          <a:rPr lang="de-DE" sz="2200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2200" dirty="0"/>
                  <a:t> (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independence</a:t>
                </a:r>
                <a:r>
                  <a:rPr lang="de-DE" sz="2200" dirty="0"/>
                  <a:t>).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 spc="-129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200" i="1" spc="-129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∼{1,−1}</m:t>
                            </m:r>
                          </m:sub>
                        </m:sSub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(</m:t>
                        </m:r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de-DE" sz="2200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  <m:r>
                      <a:rPr lang="de-DE" sz="2200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f>
                      <m:fPr>
                        <m:ctrlPr>
                          <a:rPr lang="de-DE" sz="2200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fPr>
                      <m:num>
                        <m:r>
                          <a:rPr lang="de-DE" sz="2200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1</m:t>
                        </m:r>
                      </m:num>
                      <m:den>
                        <m:r>
                          <a:rPr lang="de-DE" sz="2200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2</m:t>
                        </m:r>
                      </m:den>
                    </m:f>
                    <m:r>
                      <a:rPr lang="de-DE" sz="2200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⋅1+</m:t>
                    </m:r>
                    <m:f>
                      <m:fPr>
                        <m:ctrlP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fPr>
                      <m:num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1</m:t>
                        </m:r>
                      </m:num>
                      <m:den>
                        <m:r>
                          <a:rPr lang="de-DE" sz="22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2</m:t>
                        </m:r>
                      </m:den>
                    </m:f>
                    <m:r>
                      <a:rPr lang="de-DE" sz="2200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⋅</m:t>
                    </m:r>
                    <m:r>
                      <a:rPr lang="de-DE" sz="2200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−1=0</m:t>
                    </m:r>
                  </m:oMath>
                </a14:m>
                <a:r>
                  <a:rPr lang="de-DE" sz="2200" dirty="0"/>
                  <a:t>  )</a:t>
                </a:r>
              </a:p>
            </p:txBody>
          </p:sp>
        </mc:Choice>
        <mc:Fallback xmlns="">
          <p:sp>
            <p:nvSpPr>
              <p:cNvPr id="12" name="Inhaltsplatzhalter 2">
                <a:extLst>
                  <a:ext uri="{FF2B5EF4-FFF2-40B4-BE49-F238E27FC236}">
                    <a16:creationId xmlns:a16="http://schemas.microsoft.com/office/drawing/2014/main" id="{8C093718-FAF4-6342-BCFB-46D095207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172542"/>
                <a:ext cx="8229600" cy="2978513"/>
              </a:xfrm>
              <a:blipFill>
                <a:blip r:embed="rId2"/>
                <a:stretch>
                  <a:fillRect l="-1079" t="-1695" b="-173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E97DBF7-37CD-214D-ACFC-19D36EE9423D}"/>
              </a:ext>
            </a:extLst>
          </p:cNvPr>
          <p:cNvGrpSpPr/>
          <p:nvPr/>
        </p:nvGrpSpPr>
        <p:grpSpPr>
          <a:xfrm>
            <a:off x="323528" y="1412776"/>
            <a:ext cx="7889263" cy="1577932"/>
            <a:chOff x="626069" y="4956564"/>
            <a:chExt cx="7889263" cy="1577932"/>
          </a:xfrm>
        </p:grpSpPr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D3B00611-3908-124F-9D10-A338B4C041F2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20">
                  <a:extLst>
                    <a:ext uri="{FF2B5EF4-FFF2-40B4-BE49-F238E27FC236}">
                      <a16:creationId xmlns:a16="http://schemas.microsoft.com/office/drawing/2014/main" id="{6F9DD18A-FD3C-C141-8EFF-6AA1B82C3794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177798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dirty="0"/>
                    <a:t>Let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∈ 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2200" dirty="0"/>
                    <a:t>. The </a:t>
                  </a:r>
                  <a:r>
                    <a:rPr lang="de-DE" sz="2200" dirty="0" err="1"/>
                    <a:t>parity-functions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de-DE" sz="2200" dirty="0"/>
                    <a:t>form an </a:t>
                  </a:r>
                  <a:r>
                    <a:rPr lang="de-DE" sz="2200" dirty="0" err="1"/>
                    <a:t>orthonormal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basis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euclidean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vector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space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de-DE" sz="2200" dirty="0"/>
                    <a:t>. </a:t>
                  </a:r>
                </a:p>
                <a:p>
                  <a:r>
                    <a:rPr lang="de-DE" sz="2200" dirty="0" err="1"/>
                    <a:t>We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call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Fourier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basis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5" name="object 20">
                  <a:extLst>
                    <a:ext uri="{FF2B5EF4-FFF2-40B4-BE49-F238E27FC236}">
                      <a16:creationId xmlns:a16="http://schemas.microsoft.com/office/drawing/2014/main" id="{6F9DD18A-FD3C-C141-8EFF-6AA1B82C3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177798"/>
                </a:xfrm>
                <a:prstGeom prst="rect">
                  <a:avLst/>
                </a:prstGeom>
                <a:blipFill>
                  <a:blip r:embed="rId3"/>
                  <a:stretch>
                    <a:fillRect l="-2090" t="-1064" b="-1170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0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E0835-FA1B-7D40-83A8-011244D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Parity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form an </a:t>
            </a:r>
            <a:r>
              <a:rPr lang="de-DE" dirty="0" err="1"/>
              <a:t>orthormal</a:t>
            </a:r>
            <a:r>
              <a:rPr lang="de-DE" dirty="0"/>
              <a:t> </a:t>
            </a:r>
            <a:r>
              <a:rPr lang="de-DE" dirty="0" err="1"/>
              <a:t>basis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D91F2B-09A8-BD49-8F6B-178184A7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606C0A-B39A-6845-B9DE-DFB2F2AC701F}"/>
              </a:ext>
            </a:extLst>
          </p:cNvPr>
          <p:cNvGrpSpPr/>
          <p:nvPr/>
        </p:nvGrpSpPr>
        <p:grpSpPr>
          <a:xfrm>
            <a:off x="323528" y="1412776"/>
            <a:ext cx="7889263" cy="1577932"/>
            <a:chOff x="626069" y="4956564"/>
            <a:chExt cx="7889263" cy="1577932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09C22D23-966E-1449-B149-20B0806B447E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177798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dirty="0"/>
                    <a:t>Let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∈ 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2200" dirty="0"/>
                    <a:t>. The </a:t>
                  </a:r>
                  <a:r>
                    <a:rPr lang="de-DE" sz="2200" dirty="0" err="1"/>
                    <a:t>parity-functions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de-DE" sz="2200" dirty="0"/>
                    <a:t>form an </a:t>
                  </a:r>
                  <a:r>
                    <a:rPr lang="de-DE" sz="2200" dirty="0" err="1"/>
                    <a:t>orthonormal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basis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euclidean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vector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space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de-DE" sz="2200" dirty="0"/>
                    <a:t>. </a:t>
                  </a:r>
                </a:p>
                <a:p>
                  <a:r>
                    <a:rPr lang="de-DE" sz="2200" dirty="0" err="1"/>
                    <a:t>We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call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Fourier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basis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177798"/>
                </a:xfrm>
                <a:prstGeom prst="rect">
                  <a:avLst/>
                </a:prstGeom>
                <a:blipFill>
                  <a:blip r:embed="rId2"/>
                  <a:stretch>
                    <a:fillRect l="-2090" t="-1064" b="-1170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2">
                <a:extLst>
                  <a:ext uri="{FF2B5EF4-FFF2-40B4-BE49-F238E27FC236}">
                    <a16:creationId xmlns:a16="http://schemas.microsoft.com/office/drawing/2014/main" id="{8C093718-FAF4-6342-BCFB-46D095207D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3206497"/>
                <a:ext cx="8229600" cy="2978513"/>
              </a:xfrm>
            </p:spPr>
            <p:txBody>
              <a:bodyPr/>
              <a:lstStyle/>
              <a:p>
                <a:r>
                  <a:rPr lang="de-DE" sz="2400" b="0" dirty="0"/>
                  <a:t>Proof (</a:t>
                </a:r>
                <a:r>
                  <a:rPr lang="de-DE" sz="2400" b="0" dirty="0" err="1"/>
                  <a:t>continued</a:t>
                </a:r>
                <a:r>
                  <a:rPr lang="de-DE" sz="2400" b="0" dirty="0"/>
                  <a:t>) </a:t>
                </a:r>
              </a:p>
              <a:p>
                <a:pPr lvl="1"/>
                <a:r>
                  <a:rPr lang="de-DE" sz="2200" dirty="0" err="1"/>
                  <a:t>It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sufficient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show</a:t>
                </a:r>
                <a:r>
                  <a:rPr lang="de-DE" sz="2200" dirty="0"/>
                  <a:t>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/>
                  <a:t>But </a:t>
                </a:r>
                <a:r>
                  <a:rPr lang="de-DE" sz="2200" dirty="0" err="1"/>
                  <a:t>this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follows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1. 2. </a:t>
                </a:r>
                <a:r>
                  <a:rPr lang="de-DE" sz="2200" dirty="0" err="1"/>
                  <a:t>above</a:t>
                </a:r>
                <a:r>
                  <a:rPr lang="de-DE" sz="2200" dirty="0"/>
                  <a:t>.   </a:t>
                </a:r>
              </a:p>
              <a:p>
                <a:pPr lvl="2"/>
                <a:endParaRPr lang="de-DE" dirty="0"/>
              </a:p>
            </p:txBody>
          </p:sp>
        </mc:Choice>
        <mc:Fallback xmlns="">
          <p:sp>
            <p:nvSpPr>
              <p:cNvPr id="12" name="Inhaltsplatzhalter 2">
                <a:extLst>
                  <a:ext uri="{FF2B5EF4-FFF2-40B4-BE49-F238E27FC236}">
                    <a16:creationId xmlns:a16="http://schemas.microsoft.com/office/drawing/2014/main" id="{8C093718-FAF4-6342-BCFB-46D095207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206497"/>
                <a:ext cx="8229600" cy="2978513"/>
              </a:xfrm>
              <a:blipFill>
                <a:blip r:embed="rId3"/>
                <a:stretch>
                  <a:fillRect l="-1079" t="-1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1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E0835-FA1B-7D40-83A8-011244D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Fourier </a:t>
            </a:r>
            <a:r>
              <a:rPr lang="de-DE" dirty="0" err="1"/>
              <a:t>expansion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D91F2B-09A8-BD49-8F6B-178184A7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606C0A-B39A-6845-B9DE-DFB2F2AC701F}"/>
              </a:ext>
            </a:extLst>
          </p:cNvPr>
          <p:cNvGrpSpPr/>
          <p:nvPr/>
        </p:nvGrpSpPr>
        <p:grpSpPr>
          <a:xfrm>
            <a:off x="395536" y="1097351"/>
            <a:ext cx="7889263" cy="2930418"/>
            <a:chOff x="626069" y="4956564"/>
            <a:chExt cx="7889263" cy="2930418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09C22D23-966E-1449-B149-20B0806B447E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2530284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dirty="0"/>
                    <a:t>Each real-</a:t>
                  </a:r>
                  <a:r>
                    <a:rPr lang="de-DE" dirty="0" err="1"/>
                    <a:t>valued</a:t>
                  </a:r>
                  <a:r>
                    <a:rPr lang="de-DE" dirty="0"/>
                    <a:t> Boolean </a:t>
                  </a:r>
                  <a:r>
                    <a:rPr lang="de-DE" dirty="0" err="1"/>
                    <a:t>function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can</a:t>
                  </a:r>
                  <a:r>
                    <a:rPr lang="de-DE" dirty="0"/>
                    <a:t> </a:t>
                  </a:r>
                  <a:r>
                    <a:rPr lang="de-DE" dirty="0" err="1"/>
                    <a:t>be</a:t>
                  </a:r>
                  <a:r>
                    <a:rPr lang="de-DE" dirty="0"/>
                    <a:t> </a:t>
                  </a:r>
                  <a:r>
                    <a:rPr lang="de-DE" dirty="0" err="1"/>
                    <a:t>uniquely</a:t>
                  </a:r>
                  <a:r>
                    <a:rPr lang="de-DE" dirty="0"/>
                    <a:t> </a:t>
                  </a:r>
                  <a:r>
                    <a:rPr lang="de-DE" dirty="0" err="1"/>
                    <a:t>written</a:t>
                  </a:r>
                  <a:r>
                    <a:rPr lang="de-DE" dirty="0"/>
                    <a:t> </a:t>
                  </a:r>
                  <a:r>
                    <a:rPr lang="de-DE" dirty="0" err="1"/>
                    <a:t>as</a:t>
                  </a:r>
                  <a:r>
                    <a:rPr lang="de-DE" dirty="0"/>
                    <a:t> </a:t>
                  </a:r>
                  <a:br>
                    <a:rPr lang="de-DE" b="0" i="1" dirty="0">
                      <a:latin typeface="Cambria Math" panose="02040503050406030204" pitchFamily="18" charset="0"/>
                    </a:rPr>
                  </a:br>
                  <a:r>
                    <a:rPr lang="de-DE" b="0" i="1" dirty="0">
                      <a:latin typeface="Cambria Math" panose="02040503050406030204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de-DE" dirty="0"/>
                    <a:t>                                            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(Fourier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expansion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)</a:t>
                  </a:r>
                  <a:br>
                    <a:rPr lang="de-DE" dirty="0"/>
                  </a:br>
                  <a:r>
                    <a:rPr lang="de-DE" dirty="0" err="1"/>
                    <a:t>with</a:t>
                  </a:r>
                  <a:r>
                    <a:rPr lang="de-DE" dirty="0"/>
                    <a:t> </a:t>
                  </a:r>
                  <a:r>
                    <a:rPr lang="de-DE" dirty="0" err="1"/>
                    <a:t>unique</a:t>
                  </a:r>
                  <a:r>
                    <a:rPr lang="de-DE" dirty="0"/>
                    <a:t> 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Fourier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coefficients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given</a:t>
                  </a:r>
                  <a:r>
                    <a:rPr lang="de-DE" dirty="0"/>
                    <a:t> </a:t>
                  </a:r>
                  <a:r>
                    <a:rPr lang="de-DE" dirty="0" err="1"/>
                    <a:t>by</a:t>
                  </a:r>
                  <a:r>
                    <a:rPr lang="de-DE" dirty="0"/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de-DE" dirty="0"/>
                </a:p>
                <a:p>
                  <a:r>
                    <a:rPr lang="de-DE" dirty="0"/>
                    <a:t>In </a:t>
                  </a:r>
                  <a:r>
                    <a:rPr lang="de-DE" dirty="0" err="1"/>
                    <a:t>fact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, 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(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boolean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) Fourier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transfoem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</a:p>
                <a:p>
                  <a:r>
                    <a:rPr lang="de-DE" dirty="0">
                      <a:solidFill>
                        <a:srgbClr val="032EF0"/>
                      </a:solidFill>
                      <a:ea typeface="Cambria Math" panose="02040503050406030204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lang="de-DE" dirty="0"/>
                    <a:t> </a:t>
                  </a:r>
                </a:p>
                <a:p>
                  <a:r>
                    <a:rPr lang="de-DE" dirty="0"/>
                    <a:t>is a </a:t>
                  </a:r>
                  <a:r>
                    <a:rPr lang="de-DE" dirty="0" err="1"/>
                    <a:t>vector</a:t>
                  </a:r>
                  <a:r>
                    <a:rPr lang="de-DE" dirty="0"/>
                    <a:t> </a:t>
                  </a:r>
                  <a:r>
                    <a:rPr lang="de-DE" dirty="0" err="1"/>
                    <a:t>space</a:t>
                  </a:r>
                  <a:r>
                    <a:rPr lang="de-DE" dirty="0"/>
                    <a:t> </a:t>
                  </a:r>
                  <a:r>
                    <a:rPr lang="de-DE" dirty="0" err="1"/>
                    <a:t>isomorphism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2530284"/>
                </a:xfrm>
                <a:prstGeom prst="rect">
                  <a:avLst/>
                </a:prstGeom>
                <a:blipFill>
                  <a:blip r:embed="rId2"/>
                  <a:stretch>
                    <a:fillRect l="-1768" t="-5000" b="-18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8AF218C-E8C8-574F-906B-72A3F2A73172}"/>
              </a:ext>
            </a:extLst>
          </p:cNvPr>
          <p:cNvGrpSpPr/>
          <p:nvPr/>
        </p:nvGrpSpPr>
        <p:grpSpPr>
          <a:xfrm>
            <a:off x="395536" y="4394330"/>
            <a:ext cx="7888588" cy="1702563"/>
            <a:chOff x="446936" y="2779849"/>
            <a:chExt cx="7888588" cy="1702563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6428FBF2-4678-D24B-939B-1AE48AA61FE8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794A46C9-C6B5-8B4C-A60E-6FC92CB4874D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132138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The </a:t>
                  </a:r>
                  <a:r>
                    <a:rPr lang="de-DE" spc="-129" dirty="0" err="1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d</a:t>
                  </a:r>
                  <a:r>
                    <a:rPr lang="de-DE" b="0" spc="-129" dirty="0" err="1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egree</a:t>
                  </a:r>
                  <a:r>
                    <a:rPr lang="de-DE" b="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  </a:t>
                  </a:r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b="0" i="1" spc="-129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b="0" i="1" spc="-129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the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largest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cardinality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a </a:t>
                  </a:r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set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𝑆</m:t>
                      </m:r>
                    </m:oMath>
                  </a14:m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 a Fourier </a:t>
                  </a:r>
                  <a:r>
                    <a:rPr lang="de-DE" b="0" spc="-129" dirty="0" err="1">
                      <a:ea typeface="Cambria Math" panose="02040503050406030204" pitchFamily="18" charset="0"/>
                      <a:cs typeface="Tahoma"/>
                    </a:rPr>
                    <a:t>coefficient</a:t>
                  </a:r>
                  <a:r>
                    <a:rPr lang="de-DE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a14:m>
                  <a:r>
                    <a:rPr lang="de-DE" dirty="0"/>
                    <a:t>: 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br>
                    <a:rPr lang="de-DE" dirty="0"/>
                  </a:b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deg</m:t>
                      </m:r>
                      <m:r>
                        <a:rPr lang="de-DE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f</m:t>
                      </m:r>
                      <m:r>
                        <a:rPr lang="de-DE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func>
                        <m:funcPr>
                          <m:ctrlP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max</m:t>
                          </m:r>
                        </m:fName>
                        <m:e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𝑆</m:t>
                              </m:r>
                            </m:e>
                          </m:d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∣   </m:t>
                          </m:r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e>
                          </m:d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}</m:t>
                          </m:r>
                        </m:e>
                      </m:func>
                      <m:r>
                        <a:rPr lang="de-DE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if</a:t>
                  </a:r>
                  <a:r>
                    <a:rPr lang="de-DE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≠0</m:t>
                      </m:r>
                    </m:oMath>
                  </a14:m>
                  <a:r>
                    <a:rPr lang="de-DE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</a:t>
                  </a:r>
                  <a:endParaRPr lang="de-DE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deg</m:t>
                          </m:r>
                        </m:fName>
                        <m:e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r>
                            <a:rPr lang="de-DE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=−∞</m:t>
                          </m:r>
                        </m:e>
                      </m:func>
                      <m:r>
                        <a:rPr lang="de-DE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                                                                   else</a:t>
                  </a:r>
                </a:p>
              </p:txBody>
            </p:sp>
          </mc:Choice>
          <mc:Fallback xmlns="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794A46C9-C6B5-8B4C-A60E-6FC92CB48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1321382"/>
                </a:xfrm>
                <a:prstGeom prst="rect">
                  <a:avLst/>
                </a:prstGeom>
                <a:blipFill>
                  <a:blip r:embed="rId3"/>
                  <a:stretch>
                    <a:fillRect l="-804" t="-943" b="-94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2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46C77-A8B3-524F-81EC-BB9E3EA1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E0F8E6-553C-4442-893C-666BBDAC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B20C27F-D7DF-AC40-A919-8A1758672441}"/>
              </a:ext>
            </a:extLst>
          </p:cNvPr>
          <p:cNvGrpSpPr/>
          <p:nvPr/>
        </p:nvGrpSpPr>
        <p:grpSpPr>
          <a:xfrm>
            <a:off x="457075" y="1116306"/>
            <a:ext cx="7888588" cy="5520219"/>
            <a:chOff x="626069" y="2007292"/>
            <a:chExt cx="7888588" cy="5821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2D2EE936-9D4C-8A49-AA7F-DEE4A3CBD4F6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5470085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547803" indent="-457200">
                    <a:spcBef>
                      <a:spcPts val="386"/>
                    </a:spcBef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func>
                        <m:func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uncPr>
                        <m:fNam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𝑚𝑎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()</m:t>
                          </m:r>
                        </m:e>
                      </m:func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;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maximum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function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on 2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bits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(=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logical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AND: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∧</m:t>
                      </m:r>
                      <m:r>
                        <a:rPr lang="de-DE" sz="2200" b="0" i="0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a14:m>
                  <a:endParaRPr lang="de-DE" sz="2200" b="0" i="0" dirty="0">
                    <a:latin typeface="Cambria Math" panose="02040503050406030204" pitchFamily="18" charset="0"/>
                    <a:cs typeface="Lucida Sans Unicode"/>
                  </a:endParaRPr>
                </a:p>
                <a:p>
                  <a:pPr marL="1005003" lvl="1" indent="-4572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𝑚𝑎</m:t>
                      </m:r>
                      <m:sSup>
                        <m:sSup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2000" b="0" i="0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de-DE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 (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see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table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from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the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000" dirty="0" err="1">
                      <a:latin typeface="Myriad Pro" panose="020B0503030403020204" pitchFamily="34" charset="0"/>
                      <a:cs typeface="Lucida Sans Unicode"/>
                    </a:rPr>
                    <a:t>beginning</a:t>
                  </a:r>
                  <a:r>
                    <a:rPr lang="de-DE" sz="2000" dirty="0">
                      <a:latin typeface="Myriad Pro" panose="020B0503030403020204" pitchFamily="34" charset="0"/>
                      <a:cs typeface="Lucida Sans Unicode"/>
                    </a:rPr>
                    <a:t>)</a:t>
                  </a:r>
                  <a:endParaRPr lang="de-DE" sz="2000" i="1" dirty="0">
                    <a:latin typeface="Cambria Math" panose="02040503050406030204" pitchFamily="18" charset="0"/>
                  </a:endParaRPr>
                </a:p>
                <a:p>
                  <a:pPr marL="1005003" lvl="1" indent="-4572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{1}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de-D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)∈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br>
                    <a:rPr lang="de-DE" sz="200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a14:m>
                  <a:br>
                    <a:rPr lang="de-DE" sz="20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⋅1+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br>
                    <a:rPr lang="de-DE" sz="2000" b="0" i="1" dirty="0">
                      <a:latin typeface="Cambria Math" panose="02040503050406030204" pitchFamily="18" charset="0"/>
                    </a:rPr>
                  </a:br>
                  <a:r>
                    <a:rPr lang="de-DE" sz="2000" b="0" i="1" dirty="0">
                      <a:latin typeface="Cambria Math" panose="02040503050406030204" pitchFamily="18" charset="0"/>
                    </a:rPr>
                    <a:t>                      </a:t>
                  </a:r>
                  <a14:m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br>
                    <a:rPr lang="de-DE" sz="2000" b="0" i="1" dirty="0">
                      <a:latin typeface="Cambria Math" panose="02040503050406030204" pitchFamily="18" charset="0"/>
                    </a:rPr>
                  </a:br>
                  <a:r>
                    <a:rPr lang="de-DE" sz="2000" b="0" i="1" dirty="0">
                      <a:latin typeface="Cambria Math" panose="02040503050406030204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2000" dirty="0">
                          <a:cs typeface="Lucida Sans Unicode"/>
                        </a:rPr>
                        <m:t>1−1+1+1</m:t>
                      </m:r>
                    </m:oMath>
                  </a14:m>
                  <a:r>
                    <a:rPr lang="de-DE" sz="2000" b="0" dirty="0">
                      <a:cs typeface="Lucida Sans Unicode"/>
                    </a:rPr>
                    <a:t>)=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br>
                    <a:rPr lang="de-DE" sz="2000" i="1" dirty="0">
                      <a:latin typeface="Cambria Math" panose="02040503050406030204" pitchFamily="18" charset="0"/>
                    </a:rPr>
                  </a:br>
                  <a:endParaRPr lang="de-DE" sz="2200" b="0" dirty="0">
                    <a:cs typeface="Lucida Sans Unicode"/>
                  </a:endParaRPr>
                </a:p>
                <a:p>
                  <a:pPr marL="547803" indent="-457200">
                    <a:spcBef>
                      <a:spcPts val="386"/>
                    </a:spcBef>
                    <a:buFont typeface="+mj-lt"/>
                    <a:buAutoNum type="arabicPeriod"/>
                  </a:pPr>
                  <a:r>
                    <a:rPr lang="de-DE" sz="2200" b="0" dirty="0" err="1">
                      <a:cs typeface="Lucida Sans Unicode"/>
                    </a:rPr>
                    <a:t>Majority</a:t>
                  </a:r>
                  <a:r>
                    <a:rPr lang="de-DE" sz="2200" b="0" dirty="0">
                      <a:cs typeface="Lucida Sans Unicode"/>
                    </a:rPr>
                    <a:t> </a:t>
                  </a:r>
                  <a:r>
                    <a:rPr lang="de-DE" sz="2200" b="0" dirty="0" err="1">
                      <a:cs typeface="Lucida Sans Unicode"/>
                    </a:rPr>
                    <a:t>function</a:t>
                  </a:r>
                  <a:r>
                    <a:rPr lang="de-DE" sz="2200" b="0" dirty="0"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𝑚𝑎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𝑗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which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outputs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the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more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frequently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bit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1,−1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occuring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in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its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input</a:t>
                  </a:r>
                  <a:b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𝑚𝑎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𝑗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DE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2D2EE936-9D4C-8A49-AA7F-DEE4A3CBD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5470085"/>
                </a:xfrm>
                <a:prstGeom prst="rect">
                  <a:avLst/>
                </a:prstGeom>
                <a:blipFill>
                  <a:blip r:embed="rId2"/>
                  <a:stretch>
                    <a:fillRect l="-965" t="-7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04FA8E00-9259-E44C-9C1F-59D1BCC35EFB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8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BCED5-67DD-7242-8E55-EF5A1D33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Intuition on Fourier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796C58-2C08-4945-A2CE-0D817765F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Fourier </a:t>
                </a:r>
                <a:r>
                  <a:rPr lang="de-DE" dirty="0" err="1"/>
                  <a:t>expansion</a:t>
                </a:r>
                <a:r>
                  <a:rPr lang="de-DE" dirty="0"/>
                  <a:t>: </a:t>
                </a:r>
                <a:r>
                  <a:rPr lang="de-DE" dirty="0" err="1"/>
                  <a:t>Any</a:t>
                </a:r>
                <a:r>
                  <a:rPr lang="de-DE" dirty="0"/>
                  <a:t> real-</a:t>
                </a:r>
                <a:r>
                  <a:rPr lang="de-DE" dirty="0" err="1"/>
                  <a:t>valued</a:t>
                </a:r>
                <a:r>
                  <a:rPr lang="de-DE" dirty="0"/>
                  <a:t> Boolean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represented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multilinear </a:t>
                </a:r>
                <a:r>
                  <a:rPr lang="de-DE" dirty="0" err="1"/>
                  <a:t>polynomial</a:t>
                </a:r>
                <a:endParaRPr lang="de-DE" dirty="0"/>
              </a:p>
              <a:p>
                <a:r>
                  <a:rPr lang="de-DE" dirty="0" err="1"/>
                  <a:t>Idea</a:t>
                </a:r>
                <a:r>
                  <a:rPr lang="de-DE" dirty="0"/>
                  <a:t>: Interpolation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indicator</a:t>
                </a:r>
                <a:r>
                  <a:rPr lang="de-DE" dirty="0"/>
                  <a:t> </a:t>
                </a:r>
                <a:r>
                  <a:rPr lang="de-DE" dirty="0" err="1"/>
                  <a:t>polynomials</a:t>
                </a:r>
                <a:endParaRPr lang="de-DE" dirty="0"/>
              </a:p>
              <a:p>
                <a:pPr lvl="1"/>
                <a:r>
                  <a:rPr lang="de-DE" dirty="0" err="1"/>
                  <a:t>Let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fixed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1+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⋅…⋅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1+ 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takes </a:t>
                </a:r>
                <a:r>
                  <a:rPr lang="de-DE" dirty="0" err="1"/>
                  <a:t>value</a:t>
                </a:r>
                <a:r>
                  <a:rPr lang="de-DE" dirty="0"/>
                  <a:t> 1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0 </a:t>
                </a:r>
                <a:r>
                  <a:rPr lang="de-DE" dirty="0" err="1"/>
                  <a:t>otherwise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Multiplying</a:t>
                </a:r>
                <a:r>
                  <a:rPr lang="de-DE" dirty="0"/>
                  <a:t> out </a:t>
                </a:r>
                <a:r>
                  <a:rPr lang="de-DE" dirty="0" err="1"/>
                  <a:t>indicator</a:t>
                </a:r>
                <a:r>
                  <a:rPr lang="de-DE" dirty="0"/>
                  <a:t> </a:t>
                </a:r>
                <a:r>
                  <a:rPr lang="de-DE" dirty="0" err="1"/>
                  <a:t>polynomials</a:t>
                </a:r>
                <a:r>
                  <a:rPr lang="de-DE" dirty="0"/>
                  <a:t> </a:t>
                </a:r>
                <a:r>
                  <a:rPr lang="de-DE" dirty="0" err="1"/>
                  <a:t>leads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presentation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monomials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As </a:t>
                </a:r>
                <a:r>
                  <a:rPr lang="de-DE" dirty="0" err="1"/>
                  <a:t>inputs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{1,−1}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bits</a:t>
                </a:r>
                <a:r>
                  <a:rPr lang="de-DE" dirty="0"/>
                  <a:t>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reduces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linearity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796C58-2C08-4945-A2CE-0D817765F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2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963678-6F51-7445-A08A-2098662C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0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Lecture</a:t>
            </a:r>
            <a:r>
              <a:rPr lang="de-DE" sz="2000" dirty="0"/>
              <a:t> </a:t>
            </a:r>
            <a:r>
              <a:rPr lang="de-DE" sz="2000" dirty="0" err="1"/>
              <a:t>notes</a:t>
            </a:r>
            <a:r>
              <a:rPr lang="de-DE" sz="2000" dirty="0"/>
              <a:t> „Fourier Analysis </a:t>
            </a:r>
            <a:r>
              <a:rPr lang="de-DE" sz="2000" dirty="0" err="1"/>
              <a:t>of</a:t>
            </a:r>
            <a:r>
              <a:rPr lang="de-DE" sz="2000" dirty="0"/>
              <a:t> Boolean </a:t>
            </a:r>
            <a:r>
              <a:rPr lang="de-DE" sz="2000" dirty="0" err="1"/>
              <a:t>Functions</a:t>
            </a:r>
            <a:r>
              <a:rPr lang="de-DE" sz="2000" dirty="0"/>
              <a:t>, </a:t>
            </a:r>
            <a:r>
              <a:rPr lang="de-DE" sz="2000" dirty="0" err="1"/>
              <a:t>Witer</a:t>
            </a:r>
            <a:r>
              <a:rPr lang="de-DE" sz="2000" dirty="0"/>
              <a:t> </a:t>
            </a:r>
            <a:r>
              <a:rPr lang="de-DE" sz="2000" dirty="0" err="1"/>
              <a:t>term</a:t>
            </a:r>
            <a:r>
              <a:rPr lang="de-DE" sz="2000" dirty="0"/>
              <a:t> 16/17“  M. Schweighofer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http://</a:t>
            </a:r>
            <a:r>
              <a:rPr lang="de-DE" sz="2000" dirty="0" err="1">
                <a:hlinkClick r:id="rId2"/>
              </a:rPr>
              <a:t>www.math.uni-konstanz.de</a:t>
            </a:r>
            <a:r>
              <a:rPr lang="de-DE" sz="2000" dirty="0">
                <a:hlinkClick r:id="rId2"/>
              </a:rPr>
              <a:t>/~</a:t>
            </a:r>
            <a:r>
              <a:rPr lang="de-DE" sz="2000" dirty="0" err="1">
                <a:hlinkClick r:id="rId2"/>
              </a:rPr>
              <a:t>schweigh</a:t>
            </a:r>
            <a:r>
              <a:rPr lang="de-DE" sz="2000" dirty="0">
                <a:hlinkClick r:id="rId2"/>
              </a:rPr>
              <a:t>/ 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Ryan </a:t>
            </a:r>
            <a:r>
              <a:rPr lang="de-DE" sz="2000" dirty="0" err="1"/>
              <a:t>O‘Donnell</a:t>
            </a:r>
            <a:r>
              <a:rPr lang="de-DE" sz="2000" dirty="0"/>
              <a:t>: Fourier </a:t>
            </a:r>
            <a:r>
              <a:rPr lang="de-DE" sz="2000" dirty="0" err="1"/>
              <a:t>Analyis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Boolean </a:t>
            </a:r>
            <a:r>
              <a:rPr lang="de-DE" sz="2000" dirty="0" err="1"/>
              <a:t>Functions</a:t>
            </a:r>
            <a:r>
              <a:rPr lang="de-DE" sz="2000" dirty="0"/>
              <a:t>., CUP 2014. </a:t>
            </a:r>
            <a:br>
              <a:rPr lang="de-DE" sz="2000" dirty="0"/>
            </a:br>
            <a:r>
              <a:rPr lang="de-DE" sz="2000" dirty="0"/>
              <a:t>Free PDF </a:t>
            </a:r>
            <a:r>
              <a:rPr lang="de-DE" sz="2000" dirty="0" err="1"/>
              <a:t>oavailable</a:t>
            </a:r>
            <a:r>
              <a:rPr lang="de-DE" sz="2000" dirty="0"/>
              <a:t> at </a:t>
            </a:r>
            <a:br>
              <a:rPr lang="de-DE" sz="2000" dirty="0"/>
            </a:br>
            <a:r>
              <a:rPr lang="de-DE" sz="2000" dirty="0">
                <a:hlinkClick r:id="rId3"/>
              </a:rPr>
              <a:t>https://</a:t>
            </a:r>
            <a:r>
              <a:rPr lang="de-DE" sz="2000" dirty="0" err="1">
                <a:hlinkClick r:id="rId3"/>
              </a:rPr>
              <a:t>arxiv.org</a:t>
            </a:r>
            <a:r>
              <a:rPr lang="de-DE" sz="2000" dirty="0">
                <a:hlinkClick r:id="rId3"/>
              </a:rPr>
              <a:t>/</a:t>
            </a:r>
            <a:r>
              <a:rPr lang="de-DE" sz="2000" dirty="0" err="1">
                <a:hlinkClick r:id="rId3"/>
              </a:rPr>
              <a:t>pdf</a:t>
            </a:r>
            <a:r>
              <a:rPr lang="de-DE" sz="2000" dirty="0">
                <a:hlinkClick r:id="rId3"/>
              </a:rPr>
              <a:t>/2105.10386.pdf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Talk </a:t>
            </a:r>
            <a:r>
              <a:rPr lang="de-DE" sz="2000" dirty="0" err="1"/>
              <a:t>of</a:t>
            </a:r>
            <a:r>
              <a:rPr lang="de-DE" sz="2000" dirty="0"/>
              <a:t> Ronald de Wolf: „Fourier </a:t>
            </a:r>
            <a:r>
              <a:rPr lang="de-DE" sz="2000" dirty="0" err="1"/>
              <a:t>analysis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Boolean </a:t>
            </a:r>
            <a:r>
              <a:rPr lang="de-DE" sz="2000" dirty="0" err="1"/>
              <a:t>functions</a:t>
            </a:r>
            <a:r>
              <a:rPr lang="de-DE" sz="2000" dirty="0"/>
              <a:t>: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beautiful</a:t>
            </a:r>
            <a:r>
              <a:rPr lang="de-DE" sz="2000" dirty="0"/>
              <a:t> </a:t>
            </a:r>
            <a:r>
              <a:rPr lang="de-DE" sz="2000" dirty="0" err="1"/>
              <a:t>examples</a:t>
            </a:r>
            <a:r>
              <a:rPr lang="de-DE" sz="2000" dirty="0"/>
              <a:t>“ </a:t>
            </a:r>
            <a:r>
              <a:rPr lang="de-DE" sz="2000" dirty="0" err="1"/>
              <a:t>available</a:t>
            </a:r>
            <a:r>
              <a:rPr lang="de-DE" sz="2000" dirty="0"/>
              <a:t> at</a:t>
            </a:r>
            <a:br>
              <a:rPr lang="de-DE" sz="2000" dirty="0"/>
            </a:br>
            <a:r>
              <a:rPr lang="de-DE" sz="2000" dirty="0">
                <a:hlinkClick r:id="rId4"/>
              </a:rPr>
              <a:t>https://nvti.nl/slides/deWolf.pdf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46C77-A8B3-524F-81EC-BB9E3EA1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E0F8E6-553C-4442-893C-666BBDAC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B20C27F-D7DF-AC40-A919-8A1758672441}"/>
              </a:ext>
            </a:extLst>
          </p:cNvPr>
          <p:cNvGrpSpPr/>
          <p:nvPr/>
        </p:nvGrpSpPr>
        <p:grpSpPr>
          <a:xfrm>
            <a:off x="457075" y="1116306"/>
            <a:ext cx="7888588" cy="4013203"/>
            <a:chOff x="626069" y="2007292"/>
            <a:chExt cx="7888588" cy="4232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2D2EE936-9D4C-8A49-AA7F-DEE4A3CBD4F6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3880799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14:m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  <a:cs typeface="Lucida Sans Unicode"/>
                        </a:rPr>
                        <m:t>𝑓</m:t>
                      </m:r>
                      <m:r>
                        <a:rPr lang="de-DE" sz="220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uncPr>
                        <m:fNam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𝑚𝑎</m:t>
                          </m:r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()</m:t>
                          </m:r>
                        </m:e>
                      </m:func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;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maximum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function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on 2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bits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(=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logical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AND: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∧</m:t>
                      </m:r>
                      <m:r>
                        <a:rPr lang="de-DE" sz="220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a14:m>
                  <a:r>
                    <a:rPr lang="de-DE" sz="2200" b="0" i="0" dirty="0">
                      <a:latin typeface="Cambria Math" panose="02040503050406030204" pitchFamily="18" charset="0"/>
                      <a:cs typeface="Lucida Sans Unicode"/>
                    </a:rPr>
                    <a:t> </a:t>
                  </a:r>
                </a:p>
                <a:p>
                  <a:pPr marL="90603">
                    <a:spcBef>
                      <a:spcPts val="386"/>
                    </a:spcBef>
                  </a:pPr>
                  <a:endParaRPr lang="de-DE" sz="2000" i="1" dirty="0">
                    <a:latin typeface="Cambria Math" panose="02040503050406030204" pitchFamily="18" charset="0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𝑚𝑎</m:t>
                      </m:r>
                      <m:sSup>
                        <m:sSup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de-DE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br>
                    <a:rPr lang="de-DE" sz="2000" b="0" i="0" dirty="0">
                      <a:latin typeface="Cambria Math" panose="02040503050406030204" pitchFamily="18" charset="0"/>
                    </a:rPr>
                  </a:br>
                  <a:r>
                    <a:rPr lang="de-DE" sz="2000" b="0" i="0" dirty="0">
                      <a:latin typeface="Cambria Math" panose="02040503050406030204" pitchFamily="18" charset="0"/>
                    </a:rPr>
                    <a:t>     	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1+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br>
                    <a:rPr lang="de-DE" sz="2000" b="0" i="0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2000" b="0" i="0" dirty="0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br>
                    <a:rPr lang="de-DE" sz="2000" i="0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2000" dirty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br>
                    <a:rPr lang="de-DE" sz="2000" i="0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2000" dirty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1−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000" b="0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de-DE" sz="20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de-DE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de-DE" sz="2000" i="0" dirty="0">
                    <a:latin typeface="Cambria Math" panose="02040503050406030204" pitchFamily="18" charset="0"/>
                  </a:endParaRPr>
                </a:p>
                <a:p>
                  <a:pPr marL="1005003" lvl="1" indent="-4572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lang="de-DE" sz="2000" b="0" i="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2D2EE936-9D4C-8A49-AA7F-DEE4A3CBD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3880799"/>
                </a:xfrm>
                <a:prstGeom prst="rect">
                  <a:avLst/>
                </a:prstGeom>
                <a:blipFill>
                  <a:blip r:embed="rId2"/>
                  <a:stretch>
                    <a:fillRect l="-804" t="-10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04FA8E00-9259-E44C-9C1F-59D1BCC35EFB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07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E0835-FA1B-7D40-83A8-011244D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Frequently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insight</a:t>
            </a:r>
            <a:r>
              <a:rPr lang="de-DE" dirty="0"/>
              <a:t>: Plancherel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D91F2B-09A8-BD49-8F6B-178184A7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606C0A-B39A-6845-B9DE-DFB2F2AC701F}"/>
              </a:ext>
            </a:extLst>
          </p:cNvPr>
          <p:cNvGrpSpPr/>
          <p:nvPr/>
        </p:nvGrpSpPr>
        <p:grpSpPr>
          <a:xfrm>
            <a:off x="571318" y="1522465"/>
            <a:ext cx="7889263" cy="1669239"/>
            <a:chOff x="626069" y="4956564"/>
            <a:chExt cx="7889263" cy="1669239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09C22D23-966E-1449-B149-20B0806B447E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(Plancherel)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269105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</a:t>
                  </a:r>
                  <a:r>
                    <a:rPr lang="de-DE" sz="2200" b="0" dirty="0" err="1">
                      <a:latin typeface="+mj-lt"/>
                    </a:rPr>
                    <a:t>any</a:t>
                  </a:r>
                  <a:r>
                    <a:rPr lang="de-DE" sz="2200" b="0" dirty="0">
                      <a:latin typeface="+mj-lt"/>
                    </a:rPr>
                    <a:t> real-</a:t>
                  </a:r>
                  <a:r>
                    <a:rPr lang="de-DE" sz="2200" b="0" dirty="0" err="1">
                      <a:latin typeface="+mj-lt"/>
                    </a:rPr>
                    <a:t>valued</a:t>
                  </a:r>
                  <a:r>
                    <a:rPr lang="de-DE" sz="2200" b="0" dirty="0">
                      <a:latin typeface="+mj-lt"/>
                    </a:rPr>
                    <a:t> Boolean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⊆[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nary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269105"/>
                </a:xfrm>
                <a:prstGeom prst="rect">
                  <a:avLst/>
                </a:prstGeom>
                <a:blipFill>
                  <a:blip r:embed="rId2"/>
                  <a:stretch>
                    <a:fillRect l="-2251" t="-64356" b="-12772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2">
                <a:extLst>
                  <a:ext uri="{FF2B5EF4-FFF2-40B4-BE49-F238E27FC236}">
                    <a16:creationId xmlns:a16="http://schemas.microsoft.com/office/drawing/2014/main" id="{A4323CE6-7FA6-6F4F-A822-69AA39CF6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318" y="3447584"/>
                <a:ext cx="7785583" cy="10501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Proof </a:t>
                </a:r>
                <a:r>
                  <a:rPr lang="de-DE" dirty="0" err="1"/>
                  <a:t>idea</a:t>
                </a:r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Fourier </a:t>
                </a:r>
                <a:r>
                  <a:rPr lang="de-DE" dirty="0" err="1"/>
                  <a:t>expansions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 ,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linearity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scalar</a:t>
                </a:r>
                <a:r>
                  <a:rPr lang="de-DE" dirty="0"/>
                  <a:t> </a:t>
                </a:r>
                <a:r>
                  <a:rPr lang="de-DE" dirty="0" err="1"/>
                  <a:t>product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fact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parity</a:t>
                </a:r>
                <a:r>
                  <a:rPr lang="de-DE" dirty="0"/>
                  <a:t> </a:t>
                </a:r>
                <a:r>
                  <a:rPr lang="de-DE" dirty="0" err="1"/>
                  <a:t>functions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orthonormal</a:t>
                </a:r>
                <a:r>
                  <a:rPr lang="de-DE" dirty="0"/>
                  <a:t>. </a:t>
                </a:r>
              </a:p>
            </p:txBody>
          </p:sp>
        </mc:Choice>
        <mc:Fallback xmlns="">
          <p:sp>
            <p:nvSpPr>
              <p:cNvPr id="14" name="Inhaltsplatzhalter 2">
                <a:extLst>
                  <a:ext uri="{FF2B5EF4-FFF2-40B4-BE49-F238E27FC236}">
                    <a16:creationId xmlns:a16="http://schemas.microsoft.com/office/drawing/2014/main" id="{A4323CE6-7FA6-6F4F-A822-69AA39CF6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318" y="3447584"/>
                <a:ext cx="7785583" cy="1050199"/>
              </a:xfrm>
              <a:blipFill>
                <a:blip r:embed="rId3"/>
                <a:stretch>
                  <a:fillRect l="-1466" t="-5952" b="-79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8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E0835-FA1B-7D40-83A8-011244D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Special Case: Parseval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D91F2B-09A8-BD49-8F6B-178184A7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606C0A-B39A-6845-B9DE-DFB2F2AC701F}"/>
              </a:ext>
            </a:extLst>
          </p:cNvPr>
          <p:cNvGrpSpPr/>
          <p:nvPr/>
        </p:nvGrpSpPr>
        <p:grpSpPr>
          <a:xfrm>
            <a:off x="571318" y="1522465"/>
            <a:ext cx="7889263" cy="1669239"/>
            <a:chOff x="626069" y="4956564"/>
            <a:chExt cx="7889263" cy="1669239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09C22D23-966E-1449-B149-20B0806B447E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(Parseval)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269105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</a:t>
                  </a:r>
                  <a:r>
                    <a:rPr lang="de-DE" sz="2200" b="0" dirty="0" err="1">
                      <a:latin typeface="+mj-lt"/>
                    </a:rPr>
                    <a:t>any</a:t>
                  </a:r>
                  <a:r>
                    <a:rPr lang="de-DE" sz="2200" b="0" dirty="0">
                      <a:latin typeface="+mj-lt"/>
                    </a:rPr>
                    <a:t> real-</a:t>
                  </a:r>
                  <a:r>
                    <a:rPr lang="de-DE" sz="2200" b="0" dirty="0" err="1">
                      <a:latin typeface="+mj-lt"/>
                    </a:rPr>
                    <a:t>valued</a:t>
                  </a:r>
                  <a:r>
                    <a:rPr lang="de-DE" sz="2200" b="0" dirty="0">
                      <a:latin typeface="+mj-lt"/>
                    </a:rPr>
                    <a:t> Boolean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⊆[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8BA0ACAE-43E1-E149-9C18-E416183D8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269105"/>
                </a:xfrm>
                <a:prstGeom prst="rect">
                  <a:avLst/>
                </a:prstGeom>
                <a:blipFill>
                  <a:blip r:embed="rId2"/>
                  <a:stretch>
                    <a:fillRect l="-2251" t="-64356" b="-12772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2">
                <a:extLst>
                  <a:ext uri="{FF2B5EF4-FFF2-40B4-BE49-F238E27FC236}">
                    <a16:creationId xmlns:a16="http://schemas.microsoft.com/office/drawing/2014/main" id="{A4323CE6-7FA6-6F4F-A822-69AA39CF6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3116" y="3396858"/>
                <a:ext cx="7785583" cy="1050199"/>
              </a:xfrm>
            </p:spPr>
            <p:txBody>
              <a:bodyPr/>
              <a:lstStyle/>
              <a:p>
                <a:r>
                  <a:rPr lang="de-DE" dirty="0"/>
                  <a:t>In </a:t>
                </a:r>
                <a:r>
                  <a:rPr lang="de-DE" dirty="0" err="1"/>
                  <a:t>particular</a:t>
                </a:r>
                <a:r>
                  <a:rPr lang="de-DE" dirty="0"/>
                  <a:t>,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{1,−1}</m:t>
                    </m:r>
                  </m:oMath>
                </a14:m>
                <a:r>
                  <a:rPr lang="de-DE" sz="4000" dirty="0"/>
                  <a:t> </a:t>
                </a:r>
                <a:r>
                  <a:rPr lang="de-DE" dirty="0" err="1"/>
                  <a:t>then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/>
                  <a:t>= 1. </a:t>
                </a:r>
              </a:p>
              <a:p>
                <a:r>
                  <a:rPr lang="de-DE" dirty="0"/>
                  <a:t>So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squares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fourer</a:t>
                </a:r>
                <a:r>
                  <a:rPr lang="de-DE" dirty="0"/>
                  <a:t> </a:t>
                </a:r>
                <a:r>
                  <a:rPr lang="de-DE" dirty="0" err="1"/>
                  <a:t>coefficients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called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032EF0"/>
                    </a:solidFill>
                  </a:rPr>
                  <a:t>„Fourier </a:t>
                </a:r>
                <a:r>
                  <a:rPr lang="de-DE" dirty="0" err="1">
                    <a:solidFill>
                      <a:srgbClr val="032EF0"/>
                    </a:solidFill>
                  </a:rPr>
                  <a:t>weights</a:t>
                </a:r>
                <a:r>
                  <a:rPr lang="de-DE" dirty="0">
                    <a:solidFill>
                      <a:srgbClr val="032EF0"/>
                    </a:solidFill>
                  </a:rPr>
                  <a:t>“,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interpreted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a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mass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𝑃𝑜𝑤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de-DE" dirty="0"/>
                  <a:t>. </a:t>
                </a:r>
              </a:p>
            </p:txBody>
          </p:sp>
        </mc:Choice>
        <mc:Fallback xmlns="">
          <p:sp>
            <p:nvSpPr>
              <p:cNvPr id="14" name="Inhaltsplatzhalter 2">
                <a:extLst>
                  <a:ext uri="{FF2B5EF4-FFF2-40B4-BE49-F238E27FC236}">
                    <a16:creationId xmlns:a16="http://schemas.microsoft.com/office/drawing/2014/main" id="{A4323CE6-7FA6-6F4F-A822-69AA39CF6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116" y="3396858"/>
                <a:ext cx="7785583" cy="1050199"/>
              </a:xfrm>
              <a:blipFill>
                <a:blip r:embed="rId3"/>
                <a:stretch>
                  <a:fillRect l="-1303" r="-1303" b="-1023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92A3A-6075-A542-B84F-65BF10FC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6304A016-4BB7-F049-BBA2-7F9D574EEF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7762667"/>
                  </p:ext>
                </p:extLst>
              </p:nvPr>
            </p:nvGraphicFramePr>
            <p:xfrm>
              <a:off x="313333" y="1196752"/>
              <a:ext cx="8147248" cy="3099308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79552">
                      <a:extLst>
                        <a:ext uri="{9D8B030D-6E8A-4147-A177-3AD203B41FA5}">
                          <a16:colId xmlns:a16="http://schemas.microsoft.com/office/drawing/2014/main" val="2654975817"/>
                        </a:ext>
                      </a:extLst>
                    </a:gridCol>
                    <a:gridCol w="2281198">
                      <a:extLst>
                        <a:ext uri="{9D8B030D-6E8A-4147-A177-3AD203B41FA5}">
                          <a16:colId xmlns:a16="http://schemas.microsoft.com/office/drawing/2014/main" val="2108737177"/>
                        </a:ext>
                      </a:extLst>
                    </a:gridCol>
                    <a:gridCol w="2423773">
                      <a:extLst>
                        <a:ext uri="{9D8B030D-6E8A-4147-A177-3AD203B41FA5}">
                          <a16:colId xmlns:a16="http://schemas.microsoft.com/office/drawing/2014/main" val="1618137117"/>
                        </a:ext>
                      </a:extLst>
                    </a:gridCol>
                    <a:gridCol w="2362725">
                      <a:extLst>
                        <a:ext uri="{9D8B030D-6E8A-4147-A177-3AD203B41FA5}">
                          <a16:colId xmlns:a16="http://schemas.microsoft.com/office/drawing/2014/main" val="2917961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dirty="0">
                                        <a:latin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de-DE" b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de-DE" b="1" smtClean="0">
                                    <a:latin typeface="Cambria Math" panose="02040503050406030204" pitchFamily="18" charset="0"/>
                                  </a:rPr>
                                  <m:t>⊆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977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866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7181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7157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lang="de-DE" b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96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−1+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num>
                                  <m:den>
                                    <m:r>
                                      <a:rPr lang="de-DE" b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9901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b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oMath>
                          </a14:m>
                          <a:r>
                            <a:rPr lang="de-DE" dirty="0"/>
                            <a:t> (XOR)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17795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6304A016-4BB7-F049-BBA2-7F9D574EEF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7762667"/>
                  </p:ext>
                </p:extLst>
              </p:nvPr>
            </p:nvGraphicFramePr>
            <p:xfrm>
              <a:off x="313333" y="1196752"/>
              <a:ext cx="8147248" cy="3099308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79552">
                      <a:extLst>
                        <a:ext uri="{9D8B030D-6E8A-4147-A177-3AD203B41FA5}">
                          <a16:colId xmlns:a16="http://schemas.microsoft.com/office/drawing/2014/main" val="2654975817"/>
                        </a:ext>
                      </a:extLst>
                    </a:gridCol>
                    <a:gridCol w="2281198">
                      <a:extLst>
                        <a:ext uri="{9D8B030D-6E8A-4147-A177-3AD203B41FA5}">
                          <a16:colId xmlns:a16="http://schemas.microsoft.com/office/drawing/2014/main" val="2108737177"/>
                        </a:ext>
                      </a:extLst>
                    </a:gridCol>
                    <a:gridCol w="2423773">
                      <a:extLst>
                        <a:ext uri="{9D8B030D-6E8A-4147-A177-3AD203B41FA5}">
                          <a16:colId xmlns:a16="http://schemas.microsoft.com/office/drawing/2014/main" val="1618137117"/>
                        </a:ext>
                      </a:extLst>
                    </a:gridCol>
                    <a:gridCol w="2362725">
                      <a:extLst>
                        <a:ext uri="{9D8B030D-6E8A-4147-A177-3AD203B41FA5}">
                          <a16:colId xmlns:a16="http://schemas.microsoft.com/office/drawing/2014/main" val="2917961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3448" r="-657647" b="-7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3448" r="-210556" b="-7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021" t="-3448" r="-97396" b="-7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699" t="-3448" r="-538" b="-77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9774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657647" b="-6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100000" r="-210556" b="-6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021" t="-100000" r="-97396" b="-6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699" t="-100000" r="-538" b="-6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866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206897" r="-657647" b="-5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206897" r="-210556" b="-5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021" t="-206897" r="-97396" b="-5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699" t="-206897" r="-538" b="-56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7181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306897" r="-657647" b="-4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306897" r="-210556" b="-4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021" t="-306897" r="-97396" b="-4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699" t="-306897" r="-538" b="-46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7157591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245833" r="-657647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245833" r="-210556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021" t="-245833" r="-97396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699" t="-245833" r="-538" b="-1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9693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325490" r="-657647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325490" r="-210556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021" t="-325490" r="-97396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699" t="-325490" r="-538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9901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748276" r="-657647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7222" t="-748276" r="-210556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38021" t="-748276" r="-97396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5699" t="-748276" r="-538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7795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11B27A-0B9F-2E47-864E-6C473177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C408AD4-5DCB-4C4A-A368-B99797341725}"/>
              </a:ext>
            </a:extLst>
          </p:cNvPr>
          <p:cNvSpPr/>
          <p:nvPr/>
        </p:nvSpPr>
        <p:spPr>
          <a:xfrm>
            <a:off x="6228184" y="1845642"/>
            <a:ext cx="2232397" cy="5032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850CD5F-532E-0448-9EA3-05A6ABB16735}"/>
                  </a:ext>
                </a:extLst>
              </p:cNvPr>
              <p:cNvSpPr txBox="1"/>
              <p:nvPr/>
            </p:nvSpPr>
            <p:spPr>
              <a:xfrm>
                <a:off x="571500" y="5097780"/>
                <a:ext cx="7910676" cy="99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||⊤|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b="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e-DE" dirty="0"/>
                          <m:t>  </m:t>
                        </m:r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850CD5F-532E-0448-9EA3-05A6ABB1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097780"/>
                <a:ext cx="7910676" cy="991425"/>
              </a:xfrm>
              <a:prstGeom prst="rect">
                <a:avLst/>
              </a:prstGeom>
              <a:blipFill>
                <a:blip r:embed="rId3"/>
                <a:stretch>
                  <a:fillRect l="-6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B8E85E3C-EE1A-A443-BFB8-2EC1EFBB28A1}"/>
              </a:ext>
            </a:extLst>
          </p:cNvPr>
          <p:cNvSpPr/>
          <p:nvPr/>
        </p:nvSpPr>
        <p:spPr>
          <a:xfrm>
            <a:off x="6249779" y="2636912"/>
            <a:ext cx="2232397" cy="72007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97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4EE02-B947-9142-ACD8-E11F4700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Hamming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103ECE-E681-A44E-A991-E5281F15E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177" y="2831166"/>
                <a:ext cx="8229600" cy="1823282"/>
              </a:xfrm>
            </p:spPr>
            <p:txBody>
              <a:bodyPr/>
              <a:lstStyle/>
              <a:p>
                <a:r>
                  <a:rPr lang="de-DE" dirty="0"/>
                  <a:t>It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easily</a:t>
                </a:r>
                <a:r>
                  <a:rPr lang="de-DE" dirty="0"/>
                  <a:t> </a:t>
                </a:r>
                <a:r>
                  <a:rPr lang="de-DE" dirty="0" err="1"/>
                  <a:t>shown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metric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boolean</a:t>
                </a:r>
                <a:r>
                  <a:rPr lang="de-DE" dirty="0"/>
                  <a:t> </a:t>
                </a:r>
                <a:r>
                  <a:rPr lang="de-DE" dirty="0" err="1"/>
                  <a:t>functions</a:t>
                </a:r>
                <a:r>
                  <a:rPr lang="de-DE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(,)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gives</a:t>
                </a:r>
                <a:r>
                  <a:rPr lang="de-DE" dirty="0"/>
                  <a:t> a </a:t>
                </a:r>
                <a:r>
                  <a:rPr lang="de-DE" dirty="0" err="1"/>
                  <a:t>nice</a:t>
                </a:r>
                <a:r>
                  <a:rPr lang="de-DE" dirty="0"/>
                  <a:t> </a:t>
                </a:r>
                <a:r>
                  <a:rPr lang="de-DE" dirty="0" err="1"/>
                  <a:t>interpretation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scalar</a:t>
                </a:r>
                <a:r>
                  <a:rPr lang="de-DE" dirty="0"/>
                  <a:t> </a:t>
                </a:r>
                <a:r>
                  <a:rPr lang="de-DE" dirty="0" err="1"/>
                  <a:t>product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a </a:t>
                </a:r>
                <a:r>
                  <a:rPr lang="de-DE" dirty="0" err="1"/>
                  <a:t>measure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similarity</a:t>
                </a:r>
                <a:r>
                  <a:rPr lang="de-DE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103ECE-E681-A44E-A991-E5281F15E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177" y="2831166"/>
                <a:ext cx="8229600" cy="1823282"/>
              </a:xfrm>
              <a:blipFill>
                <a:blip r:embed="rId2"/>
                <a:stretch>
                  <a:fillRect l="-1079" t="-2759" b="-48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753933-38E5-884D-96AF-B7A46ECA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A4B7458-3FF0-374A-88F4-0A798D12EF0A}"/>
              </a:ext>
            </a:extLst>
          </p:cNvPr>
          <p:cNvGrpSpPr/>
          <p:nvPr/>
        </p:nvGrpSpPr>
        <p:grpSpPr>
          <a:xfrm>
            <a:off x="438944" y="1196752"/>
            <a:ext cx="7888588" cy="1508151"/>
            <a:chOff x="446936" y="2779849"/>
            <a:chExt cx="7888588" cy="150815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3A0820A-E3F2-6F4B-92A7-F9A8AED9B0F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49053B-AC0D-A048-9CC8-1B8612AE6DBD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7888588" cy="1126970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For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two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Boolean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functions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relative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Hamming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distance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defined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fraction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inputs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disagree</a:t>
                  </a:r>
                  <a:r>
                    <a:rPr lang="de-DE" sz="2200" dirty="0"/>
                    <a:t>:</a:t>
                  </a:r>
                  <a:b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𝑑𝑖𝑠𝑡</m:t>
                        </m:r>
                        <m:d>
                          <m:d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𝑓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𝑔</m:t>
                            </m:r>
                          </m:e>
                        </m:d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≔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𝑃𝑟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2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(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𝑓</m:t>
                        </m:r>
                        <m:d>
                          <m:d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</m:d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≠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𝑔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(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))</m:t>
                        </m:r>
                      </m:oMath>
                    </m:oMathPara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49053B-AC0D-A048-9CC8-1B8612AE6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7888588" cy="1126970"/>
                </a:xfrm>
                <a:prstGeom prst="rect">
                  <a:avLst/>
                </a:prstGeom>
                <a:blipFill>
                  <a:blip r:embed="rId3"/>
                  <a:stretch>
                    <a:fillRect l="-965" t="-4444" b="-77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DDB6527-B85C-FD46-9C4A-4E8BBE37C099}"/>
              </a:ext>
            </a:extLst>
          </p:cNvPr>
          <p:cNvGrpSpPr/>
          <p:nvPr/>
        </p:nvGrpSpPr>
        <p:grpSpPr>
          <a:xfrm>
            <a:off x="547342" y="4802457"/>
            <a:ext cx="7889263" cy="1268488"/>
            <a:chOff x="626069" y="4956564"/>
            <a:chExt cx="7889263" cy="1268488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A8931853-4A0F-874A-88FD-2396D4FDE8C6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E0FF51F8-CDEE-1E4A-B08E-BBA830FCFC97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868354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</a:t>
                  </a:r>
                  <a:r>
                    <a:rPr lang="de-DE" sz="2200" b="0" dirty="0" err="1">
                      <a:latin typeface="+mj-lt"/>
                    </a:rPr>
                    <a:t>two</a:t>
                  </a:r>
                  <a:r>
                    <a:rPr lang="de-DE" sz="2200" b="0" dirty="0">
                      <a:latin typeface="+mj-lt"/>
                    </a:rPr>
                    <a:t> Boolean </a:t>
                  </a:r>
                  <a:r>
                    <a:rPr lang="de-DE" sz="2200" b="0" dirty="0" err="1">
                      <a:latin typeface="+mj-lt"/>
                    </a:rPr>
                    <a:t>functions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22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func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=1−2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E0FF51F8-CDEE-1E4A-B08E-BBA830FCF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868354"/>
                </a:xfrm>
                <a:prstGeom prst="rect">
                  <a:avLst/>
                </a:prstGeom>
                <a:blipFill>
                  <a:blip r:embed="rId4"/>
                  <a:stretch>
                    <a:fillRect l="-2251" t="-1429" b="-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5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747EF-B265-D04A-9C66-E2619D7A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Exercise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6A799-D363-D741-9BCE-62027C89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02488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theorem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scalar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Hamming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1F10F1-8A0D-0545-B228-52CC423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5A90B56-0555-0148-A163-FB2D2DD0E9B1}"/>
              </a:ext>
            </a:extLst>
          </p:cNvPr>
          <p:cNvGrpSpPr/>
          <p:nvPr/>
        </p:nvGrpSpPr>
        <p:grpSpPr>
          <a:xfrm>
            <a:off x="428818" y="1318034"/>
            <a:ext cx="7889263" cy="1268488"/>
            <a:chOff x="626069" y="4956564"/>
            <a:chExt cx="7889263" cy="1268488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AD90E229-0CA9-0D47-981C-4072E609C0A1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CD75FE08-63B2-EC4B-9660-F62D9AB647A7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868354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</a:t>
                  </a:r>
                  <a:r>
                    <a:rPr lang="de-DE" sz="2200" b="0" dirty="0" err="1">
                      <a:latin typeface="+mj-lt"/>
                    </a:rPr>
                    <a:t>two</a:t>
                  </a:r>
                  <a:r>
                    <a:rPr lang="de-DE" sz="2200" b="0" dirty="0">
                      <a:latin typeface="+mj-lt"/>
                    </a:rPr>
                    <a:t> Boolean </a:t>
                  </a:r>
                  <a:r>
                    <a:rPr lang="de-DE" sz="2200" b="0" dirty="0" err="1">
                      <a:latin typeface="+mj-lt"/>
                    </a:rPr>
                    <a:t>functions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22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func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=1−2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CD75FE08-63B2-EC4B-9660-F62D9AB64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868354"/>
                </a:xfrm>
                <a:prstGeom prst="rect">
                  <a:avLst/>
                </a:prstGeom>
                <a:blipFill>
                  <a:blip r:embed="rId2"/>
                  <a:stretch>
                    <a:fillRect l="-2087" t="-2899" b="-43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3926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4EE02-B947-9142-ACD8-E11F4700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wake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exercise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753933-38E5-884D-96AF-B7A46ECA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11">
                <a:extLst>
                  <a:ext uri="{FF2B5EF4-FFF2-40B4-BE49-F238E27FC236}">
                    <a16:creationId xmlns:a16="http://schemas.microsoft.com/office/drawing/2014/main" id="{7216980A-A16B-3142-8E78-BB9C43531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039" y="2708921"/>
                <a:ext cx="8229600" cy="27208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≠ 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≠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=1−2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12" name="Inhaltsplatzhalter 11">
                <a:extLst>
                  <a:ext uri="{FF2B5EF4-FFF2-40B4-BE49-F238E27FC236}">
                    <a16:creationId xmlns:a16="http://schemas.microsoft.com/office/drawing/2014/main" id="{7216980A-A16B-3142-8E78-BB9C43531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9" y="2708921"/>
                <a:ext cx="8229600" cy="2720878"/>
              </a:xfrm>
              <a:blipFill>
                <a:blip r:embed="rId3"/>
                <a:stretch>
                  <a:fillRect l="-1387" t="-23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483F676-7AF5-874C-8916-D036486BD7DC}"/>
              </a:ext>
            </a:extLst>
          </p:cNvPr>
          <p:cNvGrpSpPr/>
          <p:nvPr/>
        </p:nvGrpSpPr>
        <p:grpSpPr>
          <a:xfrm>
            <a:off x="428818" y="1318034"/>
            <a:ext cx="7889263" cy="1268488"/>
            <a:chOff x="626069" y="4956564"/>
            <a:chExt cx="7889263" cy="1268488"/>
          </a:xfrm>
        </p:grpSpPr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5A5E8539-D248-724A-9CDE-E89C1E7EC802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ject 20">
                  <a:extLst>
                    <a:ext uri="{FF2B5EF4-FFF2-40B4-BE49-F238E27FC236}">
                      <a16:creationId xmlns:a16="http://schemas.microsoft.com/office/drawing/2014/main" id="{252AE776-D550-734C-B93C-3C1FEDC93EFE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868354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</a:t>
                  </a:r>
                  <a:r>
                    <a:rPr lang="de-DE" sz="2200" b="0" dirty="0" err="1">
                      <a:latin typeface="+mj-lt"/>
                    </a:rPr>
                    <a:t>two</a:t>
                  </a:r>
                  <a:r>
                    <a:rPr lang="de-DE" sz="2200" b="0" dirty="0">
                      <a:latin typeface="+mj-lt"/>
                    </a:rPr>
                    <a:t> Boolean </a:t>
                  </a:r>
                  <a:r>
                    <a:rPr lang="de-DE" sz="2200" b="0" dirty="0" err="1">
                      <a:latin typeface="+mj-lt"/>
                    </a:rPr>
                    <a:t>functions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22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func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=1−2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7" name="object 20">
                  <a:extLst>
                    <a:ext uri="{FF2B5EF4-FFF2-40B4-BE49-F238E27FC236}">
                      <a16:creationId xmlns:a16="http://schemas.microsoft.com/office/drawing/2014/main" id="{252AE776-D550-734C-B93C-3C1FEDC93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868354"/>
                </a:xfrm>
                <a:prstGeom prst="rect">
                  <a:avLst/>
                </a:prstGeom>
                <a:blipFill>
                  <a:blip r:embed="rId4"/>
                  <a:stretch>
                    <a:fillRect l="-2087" t="-2899" b="-43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97212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1CDEE-7EE9-FB47-9D7F-602A5865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Moments </a:t>
            </a:r>
            <a:r>
              <a:rPr lang="de-DE" dirty="0" err="1"/>
              <a:t>of</a:t>
            </a:r>
            <a:r>
              <a:rPr lang="de-DE" dirty="0"/>
              <a:t> (real-</a:t>
            </a:r>
            <a:r>
              <a:rPr lang="de-DE" dirty="0" err="1"/>
              <a:t>valued</a:t>
            </a:r>
            <a:r>
              <a:rPr lang="de-DE" dirty="0"/>
              <a:t>) </a:t>
            </a:r>
            <a:r>
              <a:rPr lang="de-DE" dirty="0" err="1"/>
              <a:t>boolean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B6BFD4-92AC-314D-A6F6-2E7206BD2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>
                    <a:solidFill>
                      <a:srgbClr val="032EF0"/>
                    </a:solidFill>
                  </a:rPr>
                  <a:t>The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mean</a:t>
                </a:r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of</a:t>
                </a:r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400" dirty="0">
                    <a:solidFill>
                      <a:srgbClr val="032EF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4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>
                  <a:solidFill>
                    <a:srgbClr val="032EF0"/>
                  </a:solidFill>
                </a:endParaRPr>
              </a:p>
              <a:p>
                <a:pPr lvl="1"/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, </a:t>
                </a:r>
                <a:r>
                  <a:rPr lang="de-DE" sz="2200" dirty="0" err="1"/>
                  <a:t>then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called</a:t>
                </a:r>
                <a:r>
                  <a:rPr lang="de-DE" sz="2200" dirty="0"/>
                  <a:t>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unbiased</a:t>
                </a:r>
                <a:endParaRPr lang="de-DE" sz="2200" dirty="0">
                  <a:solidFill>
                    <a:srgbClr val="032EF0"/>
                  </a:solidFill>
                </a:endParaRPr>
              </a:p>
              <a:p>
                <a:pPr lvl="1"/>
                <a:r>
                  <a:rPr lang="de-DE" sz="2200" dirty="0"/>
                  <a:t>In </a:t>
                </a:r>
                <a:r>
                  <a:rPr lang="de-DE" sz="2200" dirty="0" err="1"/>
                  <a:t>particular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→{1,−1}</m:t>
                    </m:r>
                  </m:oMath>
                </a14:m>
                <a:r>
                  <a:rPr lang="de-DE" sz="2200" dirty="0"/>
                  <a:t>, then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means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attains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truth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on </a:t>
                </a:r>
                <a:r>
                  <a:rPr lang="de-DE" sz="2200" dirty="0" err="1"/>
                  <a:t>exactly</a:t>
                </a:r>
                <a:r>
                  <a:rPr lang="de-DE" sz="2200" dirty="0"/>
                  <a:t> half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input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bit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vectors</a:t>
                </a:r>
                <a:r>
                  <a:rPr lang="de-DE" sz="2200" dirty="0"/>
                  <a:t>.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de-DE" sz="2400" i="1">
                        <a:latin typeface="Cambria Math" panose="02040503050406030204" pitchFamily="18" charset="0"/>
                      </a:rPr>
                      <m:t>(∅) </m:t>
                    </m:r>
                  </m:oMath>
                </a14:m>
                <a:r>
                  <a:rPr lang="de-DE" sz="2400" dirty="0" err="1"/>
                  <a:t>exemplifies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idea</a:t>
                </a:r>
                <a:r>
                  <a:rPr lang="de-DE" sz="2400" dirty="0"/>
                  <a:t> in Boolean Fourier </a:t>
                </a:r>
                <a:r>
                  <a:rPr lang="de-DE" sz="2400" dirty="0" err="1"/>
                  <a:t>analysis</a:t>
                </a:r>
                <a:r>
                  <a:rPr lang="de-DE" sz="2400" dirty="0"/>
                  <a:t>: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Fourier </a:t>
                </a:r>
                <a:r>
                  <a:rPr lang="de-DE" sz="2400" dirty="0" err="1"/>
                  <a:t>coefficient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de-DE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:r>
                  <a:rPr lang="de-DE" sz="2400" dirty="0" err="1"/>
                  <a:t>gives</a:t>
                </a:r>
                <a:r>
                  <a:rPr lang="de-DE" sz="2400" dirty="0"/>
                  <a:t> global </a:t>
                </a:r>
                <a:r>
                  <a:rPr lang="de-DE" sz="2400" dirty="0" err="1"/>
                  <a:t>beahiour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4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de-DE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small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describe </a:t>
                </a:r>
                <a:r>
                  <a:rPr lang="de-DE" sz="2200" dirty="0" err="1"/>
                  <a:t>rough</a:t>
                </a:r>
                <a:r>
                  <a:rPr lang="de-DE" sz="2200" dirty="0"/>
                  <a:t> global </a:t>
                </a:r>
                <a:r>
                  <a:rPr lang="de-DE" sz="2200" dirty="0" err="1"/>
                  <a:t>behaviour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de-DE" sz="22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de-DE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large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describe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fine-tuned</a:t>
                </a:r>
                <a:r>
                  <a:rPr lang="de-DE" sz="2200" dirty="0"/>
                  <a:t> global </a:t>
                </a:r>
                <a:r>
                  <a:rPr lang="de-DE" sz="2200" dirty="0" err="1"/>
                  <a:t>behaviour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de-DE" sz="2200" dirty="0"/>
              </a:p>
              <a:p>
                <a:pPr marL="457200" lvl="1" indent="0">
                  <a:buNone/>
                </a:pPr>
                <a:r>
                  <a:rPr lang="de-DE" sz="2200" dirty="0" err="1"/>
                  <a:t>Hence</a:t>
                </a:r>
                <a:r>
                  <a:rPr lang="de-DE" sz="2200" dirty="0"/>
                  <a:t>: Study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considering</a:t>
                </a:r>
                <a:r>
                  <a:rPr lang="de-DE" sz="2200" dirty="0"/>
                  <a:t> Fourier </a:t>
                </a:r>
                <a:r>
                  <a:rPr lang="de-DE" sz="2200" dirty="0" err="1"/>
                  <a:t>coefficients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small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B6BFD4-92AC-314D-A6F6-2E7206BD2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765" r="-154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C8FA6D-D99D-8849-BEC1-3EE35417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0494F8D-EF69-2141-A685-BF417F0F4E5A}"/>
              </a:ext>
            </a:extLst>
          </p:cNvPr>
          <p:cNvGrpSpPr/>
          <p:nvPr/>
        </p:nvGrpSpPr>
        <p:grpSpPr>
          <a:xfrm>
            <a:off x="638481" y="2848424"/>
            <a:ext cx="7889263" cy="1161151"/>
            <a:chOff x="626069" y="4956564"/>
            <a:chExt cx="7889263" cy="1161151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A649CB38-9ACD-0B48-8BFE-60778C19AE0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243ECE7-AAF0-534F-BA50-1ACE5D7D71A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Boolean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its </a:t>
                  </a:r>
                  <a:r>
                    <a:rPr lang="de-DE" sz="2200" b="0" dirty="0" err="1">
                      <a:latin typeface="+mj-lt"/>
                    </a:rPr>
                    <a:t>mean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given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by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the</a:t>
                  </a:r>
                  <a:r>
                    <a:rPr lang="de-DE" sz="2200" dirty="0">
                      <a:latin typeface="+mj-lt"/>
                    </a:rPr>
                    <a:t> Fourier </a:t>
                  </a:r>
                  <a:r>
                    <a:rPr lang="de-DE" sz="2200" dirty="0" err="1">
                      <a:latin typeface="+mj-lt"/>
                    </a:rPr>
                    <a:t>coeefficient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for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the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empty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set</a:t>
                  </a:r>
                  <a:r>
                    <a:rPr lang="de-DE" sz="2200" dirty="0">
                      <a:latin typeface="+mj-lt"/>
                    </a:rPr>
                    <a:t>: 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(∅)</m:t>
                      </m:r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243ECE7-AAF0-534F-BA50-1ACE5D7D7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blipFill>
                  <a:blip r:embed="rId3"/>
                  <a:stretch>
                    <a:fillRect l="-2251" t="-3279" r="-482" b="-2295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51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747EF-B265-D04A-9C66-E2619D7A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Exercise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6A799-D363-D741-9BCE-62027C89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9689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theorem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1F10F1-8A0D-0545-B228-52CC423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94BBFAB-FC1C-4C43-88B1-232D2EFB4A4D}"/>
              </a:ext>
            </a:extLst>
          </p:cNvPr>
          <p:cNvGrpSpPr/>
          <p:nvPr/>
        </p:nvGrpSpPr>
        <p:grpSpPr>
          <a:xfrm>
            <a:off x="468313" y="1346641"/>
            <a:ext cx="7889263" cy="1161151"/>
            <a:chOff x="626069" y="4956564"/>
            <a:chExt cx="7889263" cy="1161151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66240339-C07F-664D-A5DE-C6F7067F12E4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2C618F3F-9838-6843-83CB-ACFF54B21693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Boolean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its </a:t>
                  </a:r>
                  <a:r>
                    <a:rPr lang="de-DE" sz="2200" b="0" dirty="0" err="1">
                      <a:latin typeface="+mj-lt"/>
                    </a:rPr>
                    <a:t>mean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given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by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the</a:t>
                  </a:r>
                  <a:r>
                    <a:rPr lang="de-DE" sz="2200" dirty="0">
                      <a:latin typeface="+mj-lt"/>
                    </a:rPr>
                    <a:t> Fourier </a:t>
                  </a:r>
                  <a:r>
                    <a:rPr lang="de-DE" sz="2200" dirty="0" err="1">
                      <a:latin typeface="+mj-lt"/>
                    </a:rPr>
                    <a:t>coeefficient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for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the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empty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set</a:t>
                  </a:r>
                  <a:r>
                    <a:rPr lang="de-DE" sz="2200" dirty="0">
                      <a:latin typeface="+mj-lt"/>
                    </a:rPr>
                    <a:t>: 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(∅)</m:t>
                      </m:r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2C618F3F-9838-6843-83CB-ACFF54B21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blipFill>
                  <a:blip r:embed="rId2"/>
                  <a:stretch>
                    <a:fillRect l="-2087" t="-3279" r="-482" b="-213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987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4EE02-B947-9142-ACD8-E11F4700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wake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exercise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753933-38E5-884D-96AF-B7A46ECA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11">
                <a:extLst>
                  <a:ext uri="{FF2B5EF4-FFF2-40B4-BE49-F238E27FC236}">
                    <a16:creationId xmlns:a16="http://schemas.microsoft.com/office/drawing/2014/main" id="{7216980A-A16B-3142-8E78-BB9C43531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039" y="2708921"/>
                <a:ext cx="8229600" cy="27208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(∅)</m:t>
                      </m:r>
                    </m:oMath>
                  </m:oMathPara>
                </a14:m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12" name="Inhaltsplatzhalter 11">
                <a:extLst>
                  <a:ext uri="{FF2B5EF4-FFF2-40B4-BE49-F238E27FC236}">
                    <a16:creationId xmlns:a16="http://schemas.microsoft.com/office/drawing/2014/main" id="{7216980A-A16B-3142-8E78-BB9C43531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9" y="2708921"/>
                <a:ext cx="8229600" cy="2720878"/>
              </a:xfrm>
              <a:blipFill>
                <a:blip r:embed="rId2"/>
                <a:stretch>
                  <a:fillRect l="-1387" t="-23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D23B63D-72C1-F143-89CD-B6DE75DEBD9F}"/>
              </a:ext>
            </a:extLst>
          </p:cNvPr>
          <p:cNvGrpSpPr/>
          <p:nvPr/>
        </p:nvGrpSpPr>
        <p:grpSpPr>
          <a:xfrm>
            <a:off x="468313" y="1346641"/>
            <a:ext cx="7889263" cy="1161151"/>
            <a:chOff x="626069" y="4956564"/>
            <a:chExt cx="7889263" cy="1161151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086FB9BC-BCEE-EC4D-A48F-6D527E9A178C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C4F0B742-697C-3C46-9CF9-1C1CE39A0553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Boolean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its </a:t>
                  </a:r>
                  <a:r>
                    <a:rPr lang="de-DE" sz="2200" b="0" dirty="0" err="1">
                      <a:latin typeface="+mj-lt"/>
                    </a:rPr>
                    <a:t>mean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given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by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the</a:t>
                  </a:r>
                  <a:r>
                    <a:rPr lang="de-DE" sz="2200" dirty="0">
                      <a:latin typeface="+mj-lt"/>
                    </a:rPr>
                    <a:t> Fourier </a:t>
                  </a:r>
                  <a:r>
                    <a:rPr lang="de-DE" sz="2200" dirty="0" err="1">
                      <a:latin typeface="+mj-lt"/>
                    </a:rPr>
                    <a:t>coeefficient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for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the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empty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set</a:t>
                  </a:r>
                  <a:r>
                    <a:rPr lang="de-DE" sz="2200" dirty="0">
                      <a:latin typeface="+mj-lt"/>
                    </a:rPr>
                    <a:t>: 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(∅)</m:t>
                      </m:r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C4F0B742-697C-3C46-9CF9-1C1CE39A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blipFill>
                  <a:blip r:embed="rId2"/>
                  <a:stretch>
                    <a:fillRect l="-2087" t="-3279" r="-482" b="-213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115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309-7070-B945-9D71-1ADBF0A6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8C4C1-2A9D-774D-AF38-15BB834A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4CE28-C65E-2545-924A-AC8B0B5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084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1CDEE-7EE9-FB47-9D7F-602A5865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Moments </a:t>
            </a:r>
            <a:r>
              <a:rPr lang="de-DE" dirty="0" err="1"/>
              <a:t>of</a:t>
            </a:r>
            <a:r>
              <a:rPr lang="de-DE" dirty="0"/>
              <a:t> (real-</a:t>
            </a:r>
            <a:r>
              <a:rPr lang="de-DE" dirty="0" err="1"/>
              <a:t>valued</a:t>
            </a:r>
            <a:r>
              <a:rPr lang="de-DE" dirty="0"/>
              <a:t>) </a:t>
            </a:r>
            <a:r>
              <a:rPr lang="de-DE" dirty="0" err="1"/>
              <a:t>boolean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B6BFD4-92AC-314D-A6F6-2E7206BD2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The </a:t>
                </a:r>
                <a:r>
                  <a:rPr lang="de-DE" dirty="0" err="1">
                    <a:solidFill>
                      <a:srgbClr val="032EF0"/>
                    </a:solidFill>
                  </a:rPr>
                  <a:t>variance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of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de-DE" b="0" i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( (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B6BFD4-92AC-314D-A6F6-2E7206BD2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C8FA6D-D99D-8849-BEC1-3EE35417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0494F8D-EF69-2141-A685-BF417F0F4E5A}"/>
              </a:ext>
            </a:extLst>
          </p:cNvPr>
          <p:cNvGrpSpPr/>
          <p:nvPr/>
        </p:nvGrpSpPr>
        <p:grpSpPr>
          <a:xfrm>
            <a:off x="469814" y="1958577"/>
            <a:ext cx="7889263" cy="2421304"/>
            <a:chOff x="626069" y="4956564"/>
            <a:chExt cx="7889263" cy="2421304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A649CB38-9ACD-0B48-8BFE-60778C19AE0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243ECE7-AAF0-534F-BA50-1ACE5D7D71A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2021170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de-DE" sz="2200" b="0" dirty="0">
                      <a:latin typeface="+mj-lt"/>
                    </a:rPr>
                    <a:t>For real-</a:t>
                  </a:r>
                  <a:r>
                    <a:rPr lang="de-DE" sz="2200" b="0" dirty="0" err="1">
                      <a:latin typeface="+mj-lt"/>
                    </a:rPr>
                    <a:t>valued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boolean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ist </a:t>
                  </a:r>
                  <a:r>
                    <a:rPr lang="de-DE" sz="2200" b="0" dirty="0" err="1">
                      <a:latin typeface="+mj-lt"/>
                    </a:rPr>
                    <a:t>variance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the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sum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of</a:t>
                  </a:r>
                  <a:r>
                    <a:rPr lang="de-DE" sz="2200" b="0" dirty="0">
                      <a:latin typeface="+mj-lt"/>
                    </a:rPr>
                    <a:t> all </a:t>
                  </a:r>
                  <a:r>
                    <a:rPr lang="de-DE" sz="2200" b="0" dirty="0" err="1">
                      <a:latin typeface="+mj-lt"/>
                    </a:rPr>
                    <a:t>squared</a:t>
                  </a:r>
                  <a:r>
                    <a:rPr lang="de-DE" sz="2200" b="0" dirty="0">
                      <a:latin typeface="+mj-lt"/>
                    </a:rPr>
                    <a:t> Fourier </a:t>
                  </a:r>
                  <a:r>
                    <a:rPr lang="de-DE" sz="2200" b="0" dirty="0" err="1">
                      <a:latin typeface="+mj-lt"/>
                    </a:rPr>
                    <a:t>coefficients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except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that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for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</a:t>
                  </a:r>
                  <a:br>
                    <a:rPr lang="de-DE" sz="2200" dirty="0">
                      <a:latin typeface="+mj-lt"/>
                    </a:rPr>
                  </a:b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∅≠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DE" sz="2200" dirty="0" err="1">
                      <a:latin typeface="+mj-lt"/>
                    </a:rPr>
                    <a:t>For</a:t>
                  </a:r>
                  <a:r>
                    <a:rPr lang="de-DE" sz="2200" dirty="0">
                      <a:latin typeface="+mj-lt"/>
                    </a:rPr>
                    <a:t> </a:t>
                  </a:r>
                  <a:r>
                    <a:rPr lang="de-DE" sz="2200" dirty="0" err="1"/>
                    <a:t>boolean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function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one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even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has</a:t>
                  </a:r>
                  <a:r>
                    <a:rPr lang="de-DE" sz="2200" dirty="0"/>
                    <a:t>:</a:t>
                  </a:r>
                  <a:br>
                    <a:rPr lang="de-DE" sz="2200" dirty="0">
                      <a:latin typeface="+mj-lt"/>
                    </a:rPr>
                  </a:b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2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func>
                            <m:func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2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=−1</m:t>
                                  </m:r>
                                </m:e>
                              </m:d>
                            </m:e>
                          </m:func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∈[0,1]</m:t>
                          </m:r>
                        </m:e>
                      </m:func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243ECE7-AAF0-534F-BA50-1ACE5D7D7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2021170"/>
                </a:xfrm>
                <a:prstGeom prst="rect">
                  <a:avLst/>
                </a:prstGeom>
                <a:blipFill>
                  <a:blip r:embed="rId3"/>
                  <a:stretch>
                    <a:fillRect l="-1926" t="-1250" b="-187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46C600B6-E475-6945-8228-1653AF3102F9}"/>
              </a:ext>
            </a:extLst>
          </p:cNvPr>
          <p:cNvSpPr txBox="1">
            <a:spLocks/>
          </p:cNvSpPr>
          <p:nvPr/>
        </p:nvSpPr>
        <p:spPr bwMode="auto">
          <a:xfrm>
            <a:off x="483850" y="3977248"/>
            <a:ext cx="8229600" cy="27208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br>
              <a:rPr lang="de-DE" kern="0" dirty="0"/>
            </a:br>
            <a:br>
              <a:rPr lang="de-DE" kern="0" dirty="0"/>
            </a:br>
            <a:endParaRPr lang="de-DE" kern="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6D18F5A-67B5-EF45-9121-2951C3700962}"/>
              </a:ext>
            </a:extLst>
          </p:cNvPr>
          <p:cNvGrpSpPr/>
          <p:nvPr/>
        </p:nvGrpSpPr>
        <p:grpSpPr>
          <a:xfrm>
            <a:off x="483850" y="4680779"/>
            <a:ext cx="7889263" cy="1480597"/>
            <a:chOff x="626069" y="4956564"/>
            <a:chExt cx="7889263" cy="1480597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D61D858-43F3-674A-8619-E1A8DE28C97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0CD601C4-3AE0-5445-8BE8-DAAC1FD1A462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08046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a Boolean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then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following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bounds</a:t>
                  </a:r>
                  <a:r>
                    <a:rPr lang="de-DE" sz="2200" dirty="0">
                      <a:latin typeface="+mj-lt"/>
                    </a:rPr>
                    <a:t> hold: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≤4 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de-DE" sz="2200" b="0" dirty="0">
                    <a:latin typeface="+mj-lt"/>
                  </a:endParaRPr>
                </a:p>
                <a:p>
                  <a:r>
                    <a:rPr lang="de-DE" sz="2200" dirty="0" err="1">
                      <a:latin typeface="+mj-lt"/>
                    </a:rPr>
                    <a:t>where</a:t>
                  </a:r>
                  <a:r>
                    <a:rPr lang="de-DE" sz="22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2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,1),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−1))}</m:t>
                      </m:r>
                    </m:oMath>
                  </a14:m>
                  <a:endParaRPr lang="de-DE" sz="2200" dirty="0"/>
                </a:p>
              </p:txBody>
            </p:sp>
          </mc:Choice>
          <mc:Fallback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0CD601C4-3AE0-5445-8BE8-DAAC1FD1A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080463"/>
                </a:xfrm>
                <a:prstGeom prst="rect">
                  <a:avLst/>
                </a:prstGeom>
                <a:blipFill>
                  <a:blip r:embed="rId4"/>
                  <a:stretch>
                    <a:fillRect l="-2087" t="-1149" b="-1379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51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9A3B1-9DCF-5847-88D0-A53D9E96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Proof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theorem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61B4AE-AC56-564B-9486-5D674366D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de-DE" sz="2400" dirty="0"/>
                  <a:t>Proof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br>
                  <a:rPr lang="de-DE" sz="2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br>
                  <a:rPr lang="de-DE" sz="2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𝑓𝐸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sz="2200" i="1" dirty="0">
                    <a:latin typeface="Cambria Math" panose="02040503050406030204" pitchFamily="18" charset="0"/>
                  </a:rPr>
                </a:br>
                <a:r>
                  <a:rPr lang="de-DE" sz="2200" i="1" dirty="0">
                    <a:latin typeface="Cambria Math" panose="02040503050406030204" pitchFamily="18" charset="0"/>
                  </a:rPr>
                  <a:t>		        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de-DE" sz="2200" i="1" dirty="0">
                    <a:latin typeface="Cambria Math" panose="02040503050406030204" pitchFamily="18" charset="0"/>
                  </a:rPr>
                </a:br>
                <a:r>
                  <a:rPr lang="de-DE" sz="2200" i="1" dirty="0">
                    <a:latin typeface="Cambria Math" panose="02040503050406030204" pitchFamily="18" charset="0"/>
                  </a:rPr>
                  <a:t>		        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On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other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hand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de-DE" sz="2200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definition</a:t>
                </a:r>
                <a:r>
                  <a:rPr lang="de-DE" sz="2200" dirty="0"/>
                  <a:t>. </a:t>
                </a:r>
                <a:br>
                  <a:rPr lang="de-DE" sz="2200" dirty="0"/>
                </a:br>
                <a:r>
                  <a:rPr lang="de-DE" sz="2200" dirty="0"/>
                  <a:t>But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∅≠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sz="2200" dirty="0"/>
                  <a:t>.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apply</a:t>
                </a:r>
                <a:r>
                  <a:rPr lang="de-DE" sz="2200" dirty="0"/>
                  <a:t> Parseval. </a:t>
                </a:r>
              </a:p>
              <a:p>
                <a:pPr>
                  <a:buFont typeface="+mj-lt"/>
                  <a:buAutoNum type="arabicPeriod"/>
                </a:pPr>
                <a:r>
                  <a:rPr lang="de-DE" sz="2200" dirty="0" err="1"/>
                  <a:t>Using</a:t>
                </a:r>
                <a:r>
                  <a:rPr lang="de-DE" sz="2200" dirty="0"/>
                  <a:t> 1.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. But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 1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de-DE" sz="2200" dirty="0"/>
                </a:br>
                <a:r>
                  <a:rPr lang="de-DE" sz="2200" dirty="0"/>
                  <a:t>But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=−1))</m:t>
                            </m:r>
                          </m:e>
                        </m:func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de-DE" sz="2200" b="0" i="1" dirty="0">
                    <a:latin typeface="Cambria Math" panose="02040503050406030204" pitchFamily="18" charset="0"/>
                  </a:rPr>
                </a:br>
                <a:r>
                  <a:rPr lang="de-DE" sz="2200" b="0" i="1" dirty="0">
                    <a:latin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 −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=−1))</m:t>
                            </m:r>
                          </m:e>
                        </m:func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200" b="0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limLow>
                          <m:limLow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endParaRPr lang="de-DE" sz="18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61B4AE-AC56-564B-9486-5D674366D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020" b="-6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425B46-AAAE-DB4B-9BA7-811F8750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23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1CDEE-7EE9-FB47-9D7F-602A5865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Moments </a:t>
            </a:r>
            <a:r>
              <a:rPr lang="de-DE" dirty="0" err="1"/>
              <a:t>of</a:t>
            </a:r>
            <a:r>
              <a:rPr lang="de-DE" dirty="0"/>
              <a:t> (real-</a:t>
            </a:r>
            <a:r>
              <a:rPr lang="de-DE" dirty="0" err="1"/>
              <a:t>valued</a:t>
            </a:r>
            <a:r>
              <a:rPr lang="de-DE" dirty="0"/>
              <a:t>) Boolean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f,g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B6BFD4-92AC-314D-A6F6-2E7206BD2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The </a:t>
                </a:r>
                <a:r>
                  <a:rPr lang="de-DE" dirty="0" err="1">
                    <a:solidFill>
                      <a:srgbClr val="032EF0"/>
                    </a:solidFill>
                  </a:rPr>
                  <a:t>covariance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of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:br>
                  <a:rPr lang="de-DE" dirty="0">
                    <a:solidFill>
                      <a:srgbClr val="032EF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de-DE" b="0" i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5B6BFD4-92AC-314D-A6F6-2E7206BD2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C8FA6D-D99D-8849-BEC1-3EE35417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0494F8D-EF69-2141-A685-BF417F0F4E5A}"/>
              </a:ext>
            </a:extLst>
          </p:cNvPr>
          <p:cNvGrpSpPr/>
          <p:nvPr/>
        </p:nvGrpSpPr>
        <p:grpSpPr>
          <a:xfrm>
            <a:off x="483850" y="2454749"/>
            <a:ext cx="7889263" cy="1892377"/>
            <a:chOff x="626069" y="4956564"/>
            <a:chExt cx="7889263" cy="1892377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A649CB38-9ACD-0B48-8BFE-60778C19AE0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243ECE7-AAF0-534F-BA50-1ACE5D7D71A0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49224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For real-</a:t>
                  </a:r>
                  <a:r>
                    <a:rPr lang="de-DE" sz="2200" b="0" dirty="0" err="1">
                      <a:latin typeface="+mj-lt"/>
                    </a:rPr>
                    <a:t>valued</a:t>
                  </a:r>
                  <a:r>
                    <a:rPr lang="de-DE" sz="2200" b="0" dirty="0">
                      <a:latin typeface="+mj-lt"/>
                    </a:rPr>
                    <a:t> Boolean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 </a:t>
                  </a:r>
                  <a:r>
                    <a:rPr lang="de-DE" sz="2200" b="0" dirty="0" err="1">
                      <a:latin typeface="+mj-lt"/>
                    </a:rPr>
                    <a:t>the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covariance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the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sum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of</a:t>
                  </a:r>
                  <a:r>
                    <a:rPr lang="de-DE" sz="2200" b="0" dirty="0">
                      <a:latin typeface="+mj-lt"/>
                    </a:rPr>
                    <a:t> all  </a:t>
                  </a:r>
                  <a:r>
                    <a:rPr lang="de-DE" sz="2200" b="0" dirty="0" err="1">
                      <a:latin typeface="+mj-lt"/>
                    </a:rPr>
                    <a:t>componentwise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products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of</a:t>
                  </a:r>
                  <a:r>
                    <a:rPr lang="de-DE" sz="2200" b="0" dirty="0">
                      <a:latin typeface="+mj-lt"/>
                    </a:rPr>
                    <a:t> Fourier </a:t>
                  </a:r>
                  <a:r>
                    <a:rPr lang="de-DE" sz="2200" b="0" dirty="0" err="1">
                      <a:latin typeface="+mj-lt"/>
                    </a:rPr>
                    <a:t>coefficients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except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dirty="0" err="1">
                      <a:latin typeface="+mj-lt"/>
                    </a:rPr>
                    <a:t>t</a:t>
                  </a:r>
                  <a:r>
                    <a:rPr lang="de-DE" sz="2200" b="0" dirty="0" err="1">
                      <a:latin typeface="+mj-lt"/>
                    </a:rPr>
                    <a:t>hose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for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</a:t>
                  </a:r>
                  <a:br>
                    <a:rPr lang="de-DE" sz="2200" dirty="0">
                      <a:latin typeface="+mj-lt"/>
                    </a:rPr>
                  </a:br>
                  <a:r>
                    <a:rPr lang="de-DE" sz="2200" dirty="0">
                      <a:latin typeface="+mj-lt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∅≠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̂"/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243ECE7-AAF0-534F-BA50-1ACE5D7D7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492243"/>
                </a:xfrm>
                <a:prstGeom prst="rect">
                  <a:avLst/>
                </a:prstGeom>
                <a:blipFill>
                  <a:blip r:embed="rId3"/>
                  <a:stretch>
                    <a:fillRect l="-2087" t="-840" b="-5378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46C600B6-E475-6945-8228-1653AF3102F9}"/>
              </a:ext>
            </a:extLst>
          </p:cNvPr>
          <p:cNvSpPr txBox="1">
            <a:spLocks/>
          </p:cNvSpPr>
          <p:nvPr/>
        </p:nvSpPr>
        <p:spPr bwMode="auto">
          <a:xfrm>
            <a:off x="483850" y="4515858"/>
            <a:ext cx="8229600" cy="27208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br>
              <a:rPr lang="de-DE" kern="0" dirty="0"/>
            </a:br>
            <a:br>
              <a:rPr lang="de-DE" kern="0" dirty="0"/>
            </a:b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03208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309-7070-B945-9D71-1ADBF0A6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densities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Convolution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8C4C1-2A9D-774D-AF38-15BB834A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4CE28-C65E-2545-924A-AC8B0B5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13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02C18-DDF9-E34C-9413-18856F2D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Mass</a:t>
            </a:r>
            <a:r>
              <a:rPr lang="de-DE" dirty="0"/>
              <a:t> /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1B47F82-A32D-EE41-B4C4-C35F81C082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087" y="1175611"/>
                <a:ext cx="8229600" cy="1461301"/>
              </a:xfrm>
            </p:spPr>
            <p:txBody>
              <a:bodyPr/>
              <a:lstStyle/>
              <a:p>
                <a:r>
                  <a:rPr lang="de-DE" dirty="0"/>
                  <a:t>We follow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probabilistic</a:t>
                </a:r>
                <a:r>
                  <a:rPr lang="de-DE" dirty="0"/>
                  <a:t> </a:t>
                </a:r>
                <a:r>
                  <a:rPr lang="de-DE" dirty="0" err="1"/>
                  <a:t>perspective</a:t>
                </a:r>
                <a:r>
                  <a:rPr lang="de-DE" dirty="0"/>
                  <a:t>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Fourier </a:t>
                </a:r>
                <a:r>
                  <a:rPr lang="de-DE" dirty="0" err="1"/>
                  <a:t>coefficients</a:t>
                </a:r>
                <a:endParaRPr lang="de-DE" dirty="0"/>
              </a:p>
              <a:p>
                <a:r>
                  <a:rPr lang="de-DE" dirty="0"/>
                  <a:t>The </a:t>
                </a:r>
                <a:r>
                  <a:rPr lang="de-DE" dirty="0" err="1"/>
                  <a:t>operation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convolution</a:t>
                </a:r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a </a:t>
                </a:r>
                <a:r>
                  <a:rPr lang="de-DE" dirty="0" err="1"/>
                  <a:t>special</a:t>
                </a:r>
                <a:r>
                  <a:rPr lang="de-DE" dirty="0"/>
                  <a:t> </a:t>
                </a:r>
                <a:r>
                  <a:rPr lang="de-DE" dirty="0" err="1"/>
                  <a:t>role</a:t>
                </a:r>
                <a:r>
                  <a:rPr lang="de-DE" dirty="0"/>
                  <a:t> in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setting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1B47F82-A32D-EE41-B4C4-C35F81C082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087" y="1175611"/>
                <a:ext cx="8229600" cy="1461301"/>
              </a:xfrm>
              <a:blipFill>
                <a:blip r:embed="rId2"/>
                <a:stretch>
                  <a:fillRect l="-1233" t="-3448" r="-154" b="-301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FA05CF-6835-BC4F-8AEC-6B97562E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6ECD84A-2728-E742-B589-D8672D550800}"/>
              </a:ext>
            </a:extLst>
          </p:cNvPr>
          <p:cNvGrpSpPr/>
          <p:nvPr/>
        </p:nvGrpSpPr>
        <p:grpSpPr>
          <a:xfrm>
            <a:off x="604417" y="3137147"/>
            <a:ext cx="8093496" cy="2941942"/>
            <a:chOff x="446936" y="2779849"/>
            <a:chExt cx="8093496" cy="2941942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3D3282CD-FAC4-8741-BFC4-B05895B00DA6}"/>
                </a:ext>
              </a:extLst>
            </p:cNvPr>
            <p:cNvSpPr txBox="1"/>
            <p:nvPr/>
          </p:nvSpPr>
          <p:spPr>
            <a:xfrm>
              <a:off x="446936" y="2779849"/>
              <a:ext cx="809349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051D0A6D-CE91-2B43-A2EC-2FAADA1D588B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8093496" cy="256076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𝐷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≠∅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be a finite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set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de-DE" sz="22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𝐷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→ 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ℝ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≥0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a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probability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mass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function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   </a:t>
                  </a:r>
                  <a:b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</a:b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[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density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function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on 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𝐷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]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e>
                      </m:nary>
                    </m:oMath>
                  </a14:m>
                  <a:r>
                    <a:rPr lang="de-DE" sz="2200" dirty="0"/>
                    <a:t>   [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|</m:t>
                          </m:r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𝐷</m:t>
                          </m:r>
                          <m:r>
                            <m:rPr>
                              <m:nor/>
                            </m:rPr>
                            <a:rPr lang="de-DE" sz="2200" dirty="0"/>
                            <m:t>|</m:t>
                          </m:r>
                        </m:e>
                      </m:nary>
                    </m:oMath>
                  </a14:m>
                  <a:r>
                    <a:rPr lang="de-DE" sz="2200" dirty="0"/>
                    <a:t> ]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means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that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drawn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w.r.t</a:t>
                  </a:r>
                  <a:r>
                    <a:rPr lang="de-DE" sz="2200" dirty="0"/>
                    <a:t>. </a:t>
                  </a:r>
                  <a:r>
                    <a:rPr lang="de-DE" sz="2200" dirty="0" err="1"/>
                    <a:t>probability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distribution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associated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with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defined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as</a:t>
                  </a:r>
                  <a:r>
                    <a:rPr lang="de-DE" sz="2200" dirty="0"/>
                    <a:t>: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2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lim>
                          </m:limLow>
                        </m:fName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200" dirty="0"/>
                    <a:t>   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dirty="0"/>
                    <a:t>[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lim>
                          </m:limLow>
                        </m:fName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a14:m>
                  <a:r>
                    <a:rPr lang="de-DE" sz="2200" dirty="0"/>
                    <a:t>  ]</a:t>
                  </a: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051D0A6D-CE91-2B43-A2EC-2FAADA1D5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8093496" cy="2560761"/>
                </a:xfrm>
                <a:prstGeom prst="rect">
                  <a:avLst/>
                </a:prstGeom>
                <a:blipFill>
                  <a:blip r:embed="rId3"/>
                  <a:stretch>
                    <a:fillRect l="-940" t="-6404" b="-24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7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BBF92-2F0B-8C4C-B4A0-EC821CDD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Fourier </a:t>
            </a:r>
            <a:r>
              <a:rPr lang="de-DE" dirty="0" err="1"/>
              <a:t>weights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2436E-1EFE-A543-B10D-82179B16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ECC5EBC-6C40-DA42-816F-FAA2506AB2DD}"/>
              </a:ext>
            </a:extLst>
          </p:cNvPr>
          <p:cNvGrpSpPr/>
          <p:nvPr/>
        </p:nvGrpSpPr>
        <p:grpSpPr>
          <a:xfrm>
            <a:off x="536365" y="1145869"/>
            <a:ext cx="8093496" cy="3194510"/>
            <a:chOff x="446936" y="2779849"/>
            <a:chExt cx="8093496" cy="319451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BF3D8F90-20C5-F342-A7AB-F185EDE84ED8}"/>
                </a:ext>
              </a:extLst>
            </p:cNvPr>
            <p:cNvSpPr txBox="1"/>
            <p:nvPr/>
          </p:nvSpPr>
          <p:spPr>
            <a:xfrm>
              <a:off x="446936" y="2779849"/>
              <a:ext cx="809349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C82E3B1-6B90-4846-8868-0C2E1A5ADB59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8093496" cy="281332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be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n-ary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rea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l-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valued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function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0≤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𝑘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𝑛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</m:e>
                        <m:sub>
                          <m:r>
                            <a:rPr lang="de-DE" sz="2200" b="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</m:t>
                          </m:r>
                          <m:r>
                            <a:rPr lang="de-DE" sz="2200" b="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𝑘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degree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part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o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de-DE" sz="2200" dirty="0">
                    <a:solidFill>
                      <a:srgbClr val="032EF0"/>
                    </a:solidFill>
                  </a:endParaRP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200" b="0" i="1" smtClean="0">
                                      <a:solidFill>
                                        <a:srgbClr val="032E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b="0" i="1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de-DE" sz="2200" b="0" i="1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sz="22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22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de-DE" sz="2200" dirty="0">
                      <a:solidFill>
                        <a:srgbClr val="032EF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sz="22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de-DE" sz="2200" b="0" dirty="0"/>
                    <a:t> is the </a:t>
                  </a:r>
                  <a:r>
                    <a:rPr lang="de-DE" sz="2200" b="0" dirty="0">
                      <a:solidFill>
                        <a:srgbClr val="032EF0"/>
                      </a:solidFill>
                    </a:rPr>
                    <a:t>Fourier </a:t>
                  </a:r>
                  <a:r>
                    <a:rPr lang="de-DE" sz="2200" b="0" dirty="0" err="1">
                      <a:solidFill>
                        <a:srgbClr val="032EF0"/>
                      </a:solidFill>
                    </a:rPr>
                    <a:t>weight</a:t>
                  </a:r>
                  <a:r>
                    <a:rPr lang="de-DE" sz="2200" b="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b="0" dirty="0" err="1">
                      <a:solidFill>
                        <a:srgbClr val="032EF0"/>
                      </a:solidFill>
                    </a:rPr>
                    <a:t>of</a:t>
                  </a:r>
                  <a:r>
                    <a:rPr lang="de-DE" sz="2200" b="0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solidFill>
                        <a:srgbClr val="032EF0"/>
                      </a:solidFill>
                    </a:rPr>
                    <a:t> at </a:t>
                  </a:r>
                  <a:r>
                    <a:rPr lang="de-DE" sz="2200" b="0" dirty="0" err="1">
                      <a:solidFill>
                        <a:srgbClr val="032EF0"/>
                      </a:solidFill>
                    </a:rPr>
                    <a:t>degree</a:t>
                  </a:r>
                  <a:r>
                    <a:rPr lang="de-DE" sz="2200" b="0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de-DE" sz="2200" dirty="0">
                    <a:solidFill>
                      <a:srgbClr val="032EF0"/>
                    </a:solidFill>
                  </a:endParaRP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29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</m:e>
                        <m:sub>
                          <m:r>
                            <a:rPr lang="de-DE" sz="2200" b="0" i="1" spc="-12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≤</m:t>
                          </m:r>
                          <m:r>
                            <a:rPr lang="de-DE" sz="2200" i="1" spc="-129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𝑘</m:t>
                          </m:r>
                        </m:sub>
                      </m:sSub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≤ 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sz="22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a14:m>
                  <a:endParaRPr lang="de-DE" sz="2200" dirty="0"/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2200" i="1">
                                      <a:solidFill>
                                        <a:srgbClr val="032E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i="1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i="1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sz="2200" b="0" i="1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sz="22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22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de-DE" sz="2200" dirty="0">
                      <a:solidFill>
                        <a:srgbClr val="032EF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de-DE" sz="22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de-DE" sz="2200" dirty="0"/>
                    <a:t>    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weight of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>
                      <a:solidFill>
                        <a:srgbClr val="032EF0"/>
                      </a:solidFill>
                    </a:rPr>
                    <a:t>in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degree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DE" sz="2200" b="0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de-DE" sz="2200" dirty="0">
                    <a:solidFill>
                      <a:srgbClr val="032EF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C82E3B1-6B90-4846-8868-0C2E1A5AD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8093496" cy="2813329"/>
                </a:xfrm>
                <a:prstGeom prst="rect">
                  <a:avLst/>
                </a:prstGeom>
                <a:blipFill>
                  <a:blip r:embed="rId2"/>
                  <a:stretch>
                    <a:fillRect l="-940" t="-3153" b="-283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D778033-92B7-E44C-B888-77C602C6F6DE}"/>
              </a:ext>
            </a:extLst>
          </p:cNvPr>
          <p:cNvGrpSpPr/>
          <p:nvPr/>
        </p:nvGrpSpPr>
        <p:grpSpPr>
          <a:xfrm>
            <a:off x="536365" y="4692751"/>
            <a:ext cx="7889263" cy="1196417"/>
            <a:chOff x="626069" y="4956564"/>
            <a:chExt cx="7889263" cy="1196417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8432F999-6463-7545-BFC8-1EF2883A1F6B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Fact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20">
                  <a:extLst>
                    <a:ext uri="{FF2B5EF4-FFF2-40B4-BE49-F238E27FC236}">
                      <a16:creationId xmlns:a16="http://schemas.microsoft.com/office/drawing/2014/main" id="{09696D65-7D15-FB43-981D-EE3D8A4BDE09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79628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/>
                  <a:r>
                    <a:rPr lang="de-DE" sz="2200" dirty="0" err="1"/>
                    <a:t>If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density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function</a:t>
                  </a:r>
                  <a:r>
                    <a:rPr lang="de-DE" sz="2200" dirty="0"/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1, −1 </m:t>
                              </m:r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and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de-DE" sz="2200" dirty="0" err="1"/>
                    <a:t>then</a:t>
                  </a:r>
                  <a:r>
                    <a:rPr lang="de-DE" sz="2200" dirty="0"/>
                    <a:t> </a:t>
                  </a:r>
                  <a:br>
                    <a:rPr lang="de-DE" sz="22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de-DE" sz="22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object 20">
                  <a:extLst>
                    <a:ext uri="{FF2B5EF4-FFF2-40B4-BE49-F238E27FC236}">
                      <a16:creationId xmlns:a16="http://schemas.microsoft.com/office/drawing/2014/main" id="{09696D65-7D15-FB43-981D-EE3D8A4BD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796283"/>
                </a:xfrm>
                <a:prstGeom prst="rect">
                  <a:avLst/>
                </a:prstGeom>
                <a:blipFill>
                  <a:blip r:embed="rId3"/>
                  <a:stretch>
                    <a:fillRect l="-2090" t="-1563" b="-1093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0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BBF92-2F0B-8C4C-B4A0-EC821CDD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uniform </a:t>
            </a:r>
            <a:r>
              <a:rPr lang="de-DE" dirty="0" err="1"/>
              <a:t>distribution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2436E-1EFE-A543-B10D-82179B16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446F050-BF7D-2F46-9D99-C88FA7C07213}"/>
              </a:ext>
            </a:extLst>
          </p:cNvPr>
          <p:cNvGrpSpPr/>
          <p:nvPr/>
        </p:nvGrpSpPr>
        <p:grpSpPr>
          <a:xfrm>
            <a:off x="397833" y="1127842"/>
            <a:ext cx="8093496" cy="2091965"/>
            <a:chOff x="446936" y="2779849"/>
            <a:chExt cx="8093496" cy="209196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498FCAA-81DC-7E4D-BF15-BD4BFDDD5A25}"/>
                </a:ext>
              </a:extLst>
            </p:cNvPr>
            <p:cNvSpPr txBox="1"/>
            <p:nvPr/>
          </p:nvSpPr>
          <p:spPr>
            <a:xfrm>
              <a:off x="446936" y="2779849"/>
              <a:ext cx="809349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BE1A7B9-C007-8647-9309-2BD439B0D732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8093496" cy="1710784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Fo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r</a:t>
                  </a:r>
                  <a14:m>
                    <m:oMath xmlns:m="http://schemas.openxmlformats.org/officeDocument/2006/math">
                      <m:r>
                        <a:rPr lang="de-DE" sz="22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∅≠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⊆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,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function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  <m:sub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density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function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associated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with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uniform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distribution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𝐴</m:t>
                      </m:r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, i.e.: </a:t>
                  </a:r>
                  <a:b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</a:b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                        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DE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a14:m>
                  <a:r>
                    <a:rPr lang="de-DE" sz="2200" dirty="0">
                      <a:solidFill>
                        <a:schemeClr val="tx1"/>
                      </a:solidFill>
                    </a:rPr>
                    <a:t>      </a:t>
                  </a:r>
                  <a:r>
                    <a:rPr lang="de-DE" sz="2200" dirty="0" err="1">
                      <a:solidFill>
                        <a:schemeClr val="tx1"/>
                      </a:solidFill>
                    </a:rPr>
                    <a:t>if</a:t>
                  </a:r>
                  <a:r>
                    <a:rPr lang="de-DE" sz="2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2200" dirty="0">
                      <a:solidFill>
                        <a:schemeClr val="tx1"/>
                      </a:solidFill>
                    </a:rPr>
                    <a:t> else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DE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de-DE" sz="2200" dirty="0">
                      <a:solidFill>
                        <a:schemeClr val="tx1"/>
                      </a:solidFill>
                    </a:rPr>
                    <a:t> 0 </a:t>
                  </a:r>
                  <a:endParaRPr lang="de-DE" sz="2200" dirty="0">
                    <a:solidFill>
                      <a:srgbClr val="032EF0"/>
                    </a:solidFill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dirty="0" err="1"/>
                    <a:t>We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write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instead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BE1A7B9-C007-8647-9309-2BD439B0D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8093496" cy="1710784"/>
                </a:xfrm>
                <a:prstGeom prst="rect">
                  <a:avLst/>
                </a:prstGeom>
                <a:blipFill>
                  <a:blip r:embed="rId2"/>
                  <a:stretch>
                    <a:fillRect l="-940" t="-2963" b="-888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8222097-F771-6C4C-8E66-74424D7CF38B}"/>
              </a:ext>
            </a:extLst>
          </p:cNvPr>
          <p:cNvGrpSpPr/>
          <p:nvPr/>
        </p:nvGrpSpPr>
        <p:grpSpPr>
          <a:xfrm>
            <a:off x="397834" y="3331481"/>
            <a:ext cx="8093495" cy="3035436"/>
            <a:chOff x="626069" y="2007292"/>
            <a:chExt cx="7888588" cy="3201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5351A5D2-2339-4E45-9815-6ED3F73BC6C4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2849652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:r>
                    <a:rPr lang="de-DE" sz="2200" b="0" dirty="0">
                      <a:cs typeface="Lucida Sans Unicode"/>
                    </a:rPr>
                    <a:t>Every Fourier </a:t>
                  </a:r>
                  <a:r>
                    <a:rPr lang="de-DE" sz="2200" b="0" dirty="0" err="1">
                      <a:cs typeface="Lucida Sans Unicode"/>
                    </a:rPr>
                    <a:t>coefficient</a:t>
                  </a:r>
                  <a:r>
                    <a:rPr lang="de-DE" sz="2200" b="0" dirty="0">
                      <a:cs typeface="Lucida Sans Unicode"/>
                    </a:rPr>
                    <a:t> </a:t>
                  </a:r>
                  <a:r>
                    <a:rPr lang="de-DE" sz="2200" b="0" dirty="0" err="1">
                      <a:cs typeface="Lucida Sans Unicode"/>
                    </a:rPr>
                    <a:t>of</a:t>
                  </a:r>
                  <a:r>
                    <a:rPr lang="de-DE" sz="2200" b="0" dirty="0"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𝜙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1,1, …,1</m:t>
                                  </m:r>
                                </m:e>
                              </m:d>
                            </m:e>
                          </m:d>
                        </m:sub>
                      </m:sSub>
                    </m:oMath>
                  </a14:m>
                  <a:r>
                    <a:rPr lang="de-DE" sz="2200" b="0" i="0" dirty="0">
                      <a:latin typeface="Cambria Math" panose="02040503050406030204" pitchFamily="18" charset="0"/>
                    </a:rPr>
                    <a:t> </a:t>
                  </a:r>
                  <a:r>
                    <a:rPr lang="de-DE" sz="2200" b="0" i="0" dirty="0" err="1">
                      <a:latin typeface="Cambria Math" panose="02040503050406030204" pitchFamily="18" charset="0"/>
                    </a:rPr>
                    <a:t>is</a:t>
                  </a:r>
                  <a:r>
                    <a:rPr lang="de-DE" sz="2200" b="0" i="0" dirty="0">
                      <a:latin typeface="Cambria Math" panose="02040503050406030204" pitchFamily="18" charset="0"/>
                    </a:rPr>
                    <a:t> 1 </a:t>
                  </a:r>
                  <a:r>
                    <a:rPr lang="de-DE" sz="2200" b="0" i="0" dirty="0" err="1">
                      <a:latin typeface="Cambria Math" panose="02040503050406030204" pitchFamily="18" charset="0"/>
                    </a:rPr>
                    <a:t>as</a:t>
                  </a:r>
                  <a:r>
                    <a:rPr lang="de-DE" sz="2200" b="0" i="0" dirty="0">
                      <a:latin typeface="Cambria Math" panose="02040503050406030204" pitchFamily="18" charset="0"/>
                    </a:rPr>
                    <a:t> </a:t>
                  </a:r>
                  <a:r>
                    <a:rPr lang="de-DE" sz="2200" b="0" i="0" dirty="0" err="1">
                      <a:latin typeface="Cambria Math" panose="02040503050406030204" pitchFamily="18" charset="0"/>
                    </a:rPr>
                    <a:t>for</a:t>
                  </a:r>
                  <a:r>
                    <a:rPr lang="de-DE" sz="2200" b="0" i="0" dirty="0">
                      <a:latin typeface="Cambria Math" panose="02040503050406030204" pitchFamily="18" charset="0"/>
                    </a:rPr>
                    <a:t> </a:t>
                  </a:r>
                  <a:r>
                    <a:rPr lang="de-DE" sz="2200" b="0" i="0" dirty="0" err="1">
                      <a:latin typeface="Cambria Math" panose="02040503050406030204" pitchFamily="18" charset="0"/>
                    </a:rPr>
                    <a:t>any</a:t>
                  </a:r>
                  <a14:m>
                    <m:oMath xmlns:m="http://schemas.openxmlformats.org/officeDocument/2006/math">
                      <m:r>
                        <a:rPr lang="de-DE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1, 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b="0" i="0" dirty="0">
                      <a:latin typeface="Cambria Math" panose="02040503050406030204" pitchFamily="18" charset="0"/>
                    </a:rPr>
                    <a:t>: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𝑆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2200" b="0" i="0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200" b="0" i="0" dirty="0">
                      <a:latin typeface="Cambria Math" panose="02040503050406030204" pitchFamily="18" charset="0"/>
                    </a:rPr>
                    <a:t>So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22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𝑆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lang="de-DE" sz="2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de-DE" sz="2200" b="0" i="0" dirty="0">
                    <a:latin typeface="Cambria Math" panose="02040503050406030204" pitchFamily="18" charset="0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200" b="0" i="0" dirty="0">
                      <a:latin typeface="Cambria Math" panose="02040503050406030204" pitchFamily="18" charset="0"/>
                    </a:rPr>
                    <a:t>in </a:t>
                  </a:r>
                  <a:r>
                    <a:rPr lang="de-DE" sz="2200" b="0" i="0" dirty="0" err="1">
                      <a:latin typeface="Cambria Math" panose="02040503050406030204" pitchFamily="18" charset="0"/>
                    </a:rPr>
                    <a:t>particular</a:t>
                  </a:r>
                  <a:r>
                    <a:rPr lang="de-DE" sz="2200" b="0" i="0" dirty="0">
                      <a:latin typeface="Cambria Math" panose="02040503050406030204" pitchFamily="18" charset="0"/>
                    </a:rPr>
                    <a:t> </a:t>
                  </a:r>
                  <a:r>
                    <a:rPr lang="de-DE" sz="2200" b="0" i="0" dirty="0" err="1">
                      <a:latin typeface="Cambria Math" panose="02040503050406030204" pitchFamily="18" charset="0"/>
                    </a:rPr>
                    <a:t>for</a:t>
                  </a:r>
                  <a:r>
                    <a:rPr lang="de-DE" sz="2200" b="0" i="0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DE" sz="2200">
                          <a:latin typeface="Cambria Math" panose="02040503050406030204" pitchFamily="18" charset="0"/>
                        </a:rPr>
                        <m:t>=(1,1,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…, 1</m:t>
                      </m:r>
                      <m:r>
                        <a:rPr lang="de-DE" sz="220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DE" sz="2200" dirty="0">
                    <a:latin typeface="Cambria Math" panose="02040503050406030204" pitchFamily="18" charset="0"/>
                  </a:endParaRPr>
                </a:p>
                <a:p>
                  <a:pPr marL="90603">
                    <a:spcBef>
                      <a:spcPts val="386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1,1, …,1</m:t>
                                </m:r>
                              </m:e>
                            </m:d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(1,1, …,1)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de-DE" sz="2200" b="0" i="1" spc="-129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1⋅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de-DE" sz="22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5351A5D2-2339-4E45-9815-6ED3F73B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2849652"/>
                </a:xfrm>
                <a:prstGeom prst="rect">
                  <a:avLst/>
                </a:prstGeom>
                <a:blipFill>
                  <a:blip r:embed="rId3"/>
                  <a:stretch>
                    <a:fillRect l="-940" t="-1402" b="-6028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A918762A-BDFF-CB4E-AE2B-2F189361216A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98874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4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9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60100-6CE6-1843-A4B4-CF2A4B34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Convolution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B44AD0-D3E1-F647-9CCE-4CD26BAA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21E3AC6-40FA-F042-8930-7E15001EECBF}"/>
              </a:ext>
            </a:extLst>
          </p:cNvPr>
          <p:cNvGrpSpPr/>
          <p:nvPr/>
        </p:nvGrpSpPr>
        <p:grpSpPr>
          <a:xfrm>
            <a:off x="441754" y="1412776"/>
            <a:ext cx="5878205" cy="3123658"/>
            <a:chOff x="446936" y="2779849"/>
            <a:chExt cx="8093496" cy="312365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1C1706D-B954-7C44-BA14-E061A712DE71}"/>
                </a:ext>
              </a:extLst>
            </p:cNvPr>
            <p:cNvSpPr txBox="1"/>
            <p:nvPr/>
          </p:nvSpPr>
          <p:spPr>
            <a:xfrm>
              <a:off x="446936" y="2779849"/>
              <a:ext cx="809349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D9590938-2D57-8F4A-AB2F-3A6C6D88A7FF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8093496" cy="274247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be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n-ary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real-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valued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functions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. 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Their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convolution </a:t>
                  </a:r>
                  <a:r>
                    <a:rPr lang="de-DE" sz="2200" i="1" spc="-129" dirty="0">
                      <a:solidFill>
                        <a:srgbClr val="032EF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∗</m:t>
                      </m:r>
                      <m:r>
                        <a:rPr lang="de-DE" sz="22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</m:t>
                      </m:r>
                      <m:r>
                        <a:rPr lang="de-DE" sz="22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200" i="1" spc="-129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 spc="-129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i="1" spc="-129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i="1" spc="-129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i="1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200" b="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∗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∼</m:t>
                          </m:r>
                          <m:sSup>
                            <m:sSup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200" b="0" i="1" spc="-129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pc="-129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𝑦</m:t>
                              </m:r>
                            </m:e>
                          </m:d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∘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a14:m>
                  <a:br>
                    <a:rPr lang="de-DE" sz="2200" b="0" i="1" spc="-129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/>
                    </a:rPr>
                  </a:br>
                  <a:r>
                    <a:rPr lang="de-DE" sz="2200" b="0" i="1" spc="-129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/>
                    </a:rPr>
                    <a:t>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=</m:t>
                      </m:r>
                      <m:sSub>
                        <m:sSub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∼</m:t>
                          </m:r>
                          <m:sSup>
                            <m:sSup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2200" i="1" spc="-12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 spc="-12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1,−1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∘</m:t>
                              </m:r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𝑦</m:t>
                              </m:r>
                            </m:e>
                          </m:d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endParaRPr lang="de-DE" sz="2200" spc="-129" dirty="0">
                    <a:ea typeface="Cambria Math" panose="02040503050406030204" pitchFamily="18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b="0" spc="-129" dirty="0">
                    <a:ea typeface="Cambria Math" panose="02040503050406030204" pitchFamily="18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where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∘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bitwise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multiplication</a:t>
                  </a:r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D9590938-2D57-8F4A-AB2F-3A6C6D88A7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8093496" cy="2742477"/>
                </a:xfrm>
                <a:prstGeom prst="rect">
                  <a:avLst/>
                </a:prstGeom>
                <a:blipFill>
                  <a:blip r:embed="rId2"/>
                  <a:stretch>
                    <a:fillRect l="-1293" t="-1843" b="-506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83161A8-6086-F844-B444-50C17E743778}"/>
              </a:ext>
            </a:extLst>
          </p:cNvPr>
          <p:cNvGrpSpPr/>
          <p:nvPr/>
        </p:nvGrpSpPr>
        <p:grpSpPr>
          <a:xfrm>
            <a:off x="482999" y="4732142"/>
            <a:ext cx="5852378" cy="1480597"/>
            <a:chOff x="626069" y="4956564"/>
            <a:chExt cx="7889263" cy="1480597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7E4076BB-EDB0-1841-A13E-CEC5B001F0E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Proposition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B6DEFFB-8DCF-AC49-9A23-349F68FD44B3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108046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The </a:t>
                  </a:r>
                  <a:r>
                    <a:rPr lang="de-DE" sz="2200" b="0" dirty="0" err="1">
                      <a:latin typeface="+mj-lt"/>
                    </a:rPr>
                    <a:t>convolution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operator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associative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and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commutative</a:t>
                  </a:r>
                  <a:r>
                    <a:rPr lang="de-DE" sz="2200" b="0" dirty="0">
                      <a:latin typeface="+mj-lt"/>
                    </a:rPr>
                    <a:t>: </a:t>
                  </a:r>
                  <a:br>
                    <a:rPr lang="de-DE" sz="2200" b="0" dirty="0">
                      <a:latin typeface="+mj-lt"/>
                    </a:rPr>
                  </a:b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;  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B6DEFFB-8DCF-AC49-9A23-349F68FD4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1080463"/>
                </a:xfrm>
                <a:prstGeom prst="rect">
                  <a:avLst/>
                </a:prstGeom>
                <a:blipFill>
                  <a:blip r:embed="rId3"/>
                  <a:stretch>
                    <a:fillRect l="-2814" t="-2326" b="-1395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42303F9D-7F58-B04F-AD58-E0DF9E43D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739" y="1576276"/>
            <a:ext cx="1676400" cy="3556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982C9FE-9D2E-C645-A2C5-DDE072AE9CE0}"/>
              </a:ext>
            </a:extLst>
          </p:cNvPr>
          <p:cNvSpPr txBox="1"/>
          <p:nvPr/>
        </p:nvSpPr>
        <p:spPr>
          <a:xfrm>
            <a:off x="7059228" y="528172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Convolution</a:t>
            </a:r>
            <a:r>
              <a:rPr lang="de-DE" sz="1200" dirty="0"/>
              <a:t> in</a:t>
            </a:r>
          </a:p>
          <a:p>
            <a:r>
              <a:rPr lang="de-DE" sz="1200" dirty="0" err="1"/>
              <a:t>classical</a:t>
            </a:r>
            <a:r>
              <a:rPr lang="de-DE" sz="1200" dirty="0"/>
              <a:t> Furier </a:t>
            </a:r>
            <a:r>
              <a:rPr lang="de-DE" sz="1200" dirty="0" err="1"/>
              <a:t>analysis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670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60100-6CE6-1843-A4B4-CF2A4B34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Convolution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densities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B44AD0-D3E1-F647-9CCE-4CD26BAA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83161A8-6086-F844-B444-50C17E743778}"/>
              </a:ext>
            </a:extLst>
          </p:cNvPr>
          <p:cNvGrpSpPr/>
          <p:nvPr/>
        </p:nvGrpSpPr>
        <p:grpSpPr>
          <a:xfrm>
            <a:off x="383596" y="1412776"/>
            <a:ext cx="8093496" cy="2943562"/>
            <a:chOff x="626069" y="4956564"/>
            <a:chExt cx="7889263" cy="2943562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7E4076BB-EDB0-1841-A13E-CEC5B001F0E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Proposition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B6DEFFB-8DCF-AC49-9A23-349F68FD44B3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2543428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a </a:t>
                  </a:r>
                  <a:r>
                    <a:rPr lang="de-DE" sz="2200" b="0" dirty="0" err="1">
                      <a:latin typeface="+mj-lt"/>
                    </a:rPr>
                    <a:t>density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function</a:t>
                  </a:r>
                  <a:r>
                    <a:rPr lang="de-DE" sz="2200" b="0" dirty="0">
                      <a:latin typeface="+mj-lt"/>
                    </a:rPr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and</a:t>
                  </a:r>
                  <a14:m>
                    <m:oMath xmlns:m="http://schemas.openxmlformats.org/officeDocument/2006/math">
                      <m:r>
                        <a:rPr lang="de-DE" sz="2200" b="0" i="0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2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</m:t>
                      </m:r>
                      <m:r>
                        <a:rPr lang="de-DE" sz="2200" i="1" spc="-12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200" i="1" spc="-12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 spc="-12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i="1" spc="-12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i="1" spc="-12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200" b="0" dirty="0">
                      <a:solidFill>
                        <a:schemeClr val="tx1"/>
                      </a:solidFill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then</a:t>
                  </a:r>
                  <a:r>
                    <a:rPr lang="de-DE" sz="2200" b="0" dirty="0">
                      <a:latin typeface="+mj-lt"/>
                    </a:rPr>
                    <a:t> 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br>
                    <a:rPr lang="de-DE" sz="2200" b="0" dirty="0">
                      <a:latin typeface="+mj-lt"/>
                    </a:rPr>
                  </a:br>
                  <a:r>
                    <a:rPr lang="de-DE" sz="2200" dirty="0">
                      <a:latin typeface="+mj-lt"/>
                    </a:rPr>
                    <a:t>In </a:t>
                  </a:r>
                  <a:r>
                    <a:rPr lang="de-DE" sz="2200" dirty="0" err="1">
                      <a:latin typeface="+mj-lt"/>
                    </a:rPr>
                    <a:t>particular</a:t>
                  </a:r>
                  <a:r>
                    <a:rPr lang="de-DE" sz="22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((1,1,…, 1))</m:t>
                      </m:r>
                    </m:oMath>
                  </a14:m>
                  <a:endParaRPr lang="de-DE" sz="2200" b="0" dirty="0">
                    <a:latin typeface="+mj-lt"/>
                  </a:endParaRP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DE" sz="2200" dirty="0" err="1">
                      <a:latin typeface="+mj-lt"/>
                    </a:rPr>
                    <a:t>If</a:t>
                  </a:r>
                  <a:r>
                    <a:rPr lang="de-DE" sz="22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is </a:t>
                  </a:r>
                  <a:r>
                    <a:rPr lang="de-DE" sz="2200" b="0" dirty="0" err="1">
                      <a:latin typeface="+mj-lt"/>
                    </a:rPr>
                    <a:t>itself</a:t>
                  </a:r>
                  <a:r>
                    <a:rPr lang="de-DE" sz="2200" b="0" dirty="0">
                      <a:latin typeface="+mj-lt"/>
                    </a:rPr>
                    <a:t> a </a:t>
                  </a:r>
                  <a:r>
                    <a:rPr lang="de-DE" sz="2200" b="0" dirty="0" err="1">
                      <a:latin typeface="+mj-lt"/>
                    </a:rPr>
                    <a:t>probability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density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then</a:t>
                  </a:r>
                  <a:r>
                    <a:rPr lang="de-DE" sz="2200" b="0" dirty="0">
                      <a:latin typeface="+mj-lt"/>
                    </a:rPr>
                    <a:t> so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br>
                    <a:rPr lang="de-DE" sz="2200" b="0" dirty="0">
                      <a:latin typeface="+mj-lt"/>
                    </a:rPr>
                  </a:br>
                  <a:r>
                    <a:rPr lang="de-DE" sz="2200" b="0" dirty="0" err="1">
                      <a:latin typeface="+mj-lt"/>
                    </a:rPr>
                    <a:t>It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represents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the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distribution</a:t>
                  </a:r>
                  <a:r>
                    <a:rPr lang="de-DE" sz="2200" b="0" dirty="0">
                      <a:latin typeface="+mj-lt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by</a:t>
                  </a:r>
                  <a:r>
                    <a:rPr lang="de-DE" sz="2200" b="0" dirty="0">
                      <a:latin typeface="+mj-lt"/>
                    </a:rPr>
                    <a:t> </a:t>
                  </a:r>
                </a:p>
                <a:p>
                  <a:pPr marL="800100" lvl="1" indent="-342900">
                    <a:buFont typeface="Arial" panose="020B0604020202020204" pitchFamily="34" charset="0"/>
                    <a:buChar char="•"/>
                  </a:pPr>
                  <a:r>
                    <a:rPr lang="de-DE" sz="2200" b="0" dirty="0" err="1">
                      <a:latin typeface="+mj-lt"/>
                    </a:rPr>
                    <a:t>choosing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independently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and</a:t>
                  </a:r>
                  <a:r>
                    <a:rPr lang="de-DE" sz="2200" b="0" dirty="0">
                      <a:latin typeface="+mj-lt"/>
                    </a:rPr>
                    <a:t> </a:t>
                  </a:r>
                </a:p>
                <a:p>
                  <a:pPr marL="800100" lvl="1" indent="-342900">
                    <a:buFont typeface="Arial" panose="020B0604020202020204" pitchFamily="34" charset="0"/>
                    <a:buChar char="•"/>
                  </a:pPr>
                  <a:r>
                    <a:rPr lang="de-DE" sz="2200" b="0" dirty="0" err="1">
                      <a:latin typeface="+mj-lt"/>
                    </a:rPr>
                    <a:t>setting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de-DE" sz="22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B6DEFFB-8DCF-AC49-9A23-349F68FD4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2543428"/>
                </a:xfrm>
                <a:prstGeom prst="rect">
                  <a:avLst/>
                </a:prstGeom>
                <a:blipFill>
                  <a:blip r:embed="rId2"/>
                  <a:stretch>
                    <a:fillRect l="-2194" t="-495" b="-594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CF6D7F0-8124-3940-86D8-D526DBE5AF48}"/>
                  </a:ext>
                </a:extLst>
              </p:cNvPr>
              <p:cNvSpPr txBox="1"/>
              <p:nvPr/>
            </p:nvSpPr>
            <p:spPr>
              <a:xfrm>
                <a:off x="383596" y="4606495"/>
                <a:ext cx="800808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dirty="0"/>
                  <a:t>Note: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use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encoding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then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bcomes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addition</a:t>
                </a:r>
                <a:r>
                  <a:rPr lang="de-DE" sz="2200" dirty="0"/>
                  <a:t>.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So </a:t>
                </a:r>
                <a:r>
                  <a:rPr lang="de-DE" sz="2200" dirty="0" err="1"/>
                  <a:t>convolution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gives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means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sum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two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random</a:t>
                </a:r>
                <a:r>
                  <a:rPr lang="de-DE" sz="2200" dirty="0"/>
                  <a:t> variables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sz="2200" dirty="0"/>
                  <a:t> 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CF6D7F0-8124-3940-86D8-D526DBE5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96" y="4606495"/>
                <a:ext cx="8008087" cy="1446550"/>
              </a:xfrm>
              <a:prstGeom prst="rect">
                <a:avLst/>
              </a:prstGeom>
              <a:blipFill>
                <a:blip r:embed="rId3"/>
                <a:stretch>
                  <a:fillRect l="-951" t="-2609" b="-7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73AE1-E87A-1548-BC5D-4A21EF55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theorem</a:t>
            </a:r>
            <a:r>
              <a:rPr lang="de-DE" dirty="0"/>
              <a:t> on </a:t>
            </a:r>
            <a:r>
              <a:rPr lang="de-DE" dirty="0" err="1"/>
              <a:t>convolution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59DD67B-D44F-0D48-BC52-F33DC9452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596" y="2708482"/>
                <a:ext cx="8092804" cy="35288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/>
                  <a:t>Proof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br>
                  <a:rPr lang="de-DE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∼</m:t>
                        </m:r>
                        <m:sSup>
                          <m:sSup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𝑓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∗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𝑆</m:t>
                            </m:r>
                          </m:sub>
                        </m:s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(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)</m:t>
                        </m:r>
                      </m:e>
                    </m:d>
                  </m:oMath>
                </a14:m>
                <a:r>
                  <a:rPr lang="de-DE" sz="2000" dirty="0"/>
                  <a:t>  			           (Fourier </a:t>
                </a:r>
                <a:r>
                  <a:rPr lang="de-DE" sz="2000" dirty="0" err="1"/>
                  <a:t>formula</a:t>
                </a:r>
                <a:r>
                  <a:rPr lang="de-DE" sz="2000" dirty="0"/>
                  <a:t>)</a:t>
                </a:r>
                <a:br>
                  <a:rPr lang="de-DE" sz="2000" dirty="0"/>
                </a:br>
                <a:r>
                  <a:rPr lang="de-DE" sz="2000" dirty="0"/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∼</m:t>
                        </m:r>
                        <m:sSup>
                          <m:sSup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  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0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b="0" i="1" spc="-129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𝑦</m:t>
                                </m:r>
                                <m: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∘</m:t>
                                </m:r>
                                <m:r>
                                  <a:rPr lang="de-DE" sz="2000" b="0" i="1" spc="-129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</m:d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</m:e>
                    </m:d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sz="2000" dirty="0"/>
                  <a:t>  	                (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definition</a:t>
                </a:r>
                <a:r>
                  <a:rPr lang="de-DE" sz="2000" dirty="0"/>
                  <a:t>)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 </m:t>
                    </m:r>
                    <m:sSub>
                      <m:sSub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 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eqArr>
                          <m:eqArr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eqArr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𝑧</m:t>
                            </m:r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000" i="1" spc="-129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 i="1" spc="-129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1,−1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𝑖𝑛𝑑𝑒𝑝𝑒𝑛𝑑𝑒𝑛𝑡𝑙𝑦</m:t>
                            </m:r>
                          </m:e>
                        </m:eqArr>
                      </m:sub>
                    </m:sSub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𝑓</m:t>
                        </m:r>
                        <m:d>
                          <m:d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</m:e>
                        </m:d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𝑔</m:t>
                        </m:r>
                        <m:d>
                          <m:d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𝑧</m:t>
                            </m:r>
                          </m:e>
                        </m:d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𝜒</m:t>
                        </m:r>
                      </m:e>
                      <m:sub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∘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𝑧</m:t>
                        </m:r>
                      </m:e>
                    </m:d>
                  </m:oMath>
                </a14:m>
                <a:r>
                  <a:rPr lang="de-DE" sz="2000" dirty="0"/>
                  <a:t>                   	(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 err="1"/>
                  <a:t>is</a:t>
                </a:r>
                <a:r>
                  <a:rPr lang="de-DE" sz="2000" dirty="0"/>
                  <a:t> uniform on</a:t>
                </a:r>
                <a:br>
                  <a:rPr lang="de-DE" sz="2000" dirty="0"/>
                </a:br>
                <a:r>
                  <a:rPr lang="de-DE" sz="2000" dirty="0"/>
                  <a:t>						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all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000" dirty="0"/>
                  <a:t>)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 </m:t>
                    </m:r>
                    <m:sSub>
                      <m:sSub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𝑧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∼</m:t>
                        </m:r>
                        <m:sSup>
                          <m:sSupPr>
                            <m:ctrlP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000" i="1" spc="-12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1,−1</m:t>
                                </m:r>
                              </m:e>
                            </m:d>
                          </m:e>
                          <m:sup>
                            <m:r>
                              <a:rPr lang="de-DE" sz="2000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𝑓</m:t>
                        </m:r>
                        <m:d>
                          <m:d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</m:e>
                        </m:d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𝑔</m:t>
                        </m:r>
                        <m:d>
                          <m:d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0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𝑆</m:t>
                            </m:r>
                          </m:sub>
                        </m:s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(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𝑧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)</m:t>
                        </m:r>
                      </m:e>
                    </m:d>
                  </m:oMath>
                </a14:m>
                <a:r>
                  <a:rPr lang="de-DE" sz="2000" spc="-129" dirty="0">
                    <a:ea typeface="Cambria Math" panose="02040503050406030204" pitchFamily="18" charset="0"/>
                    <a:cs typeface="Tahoma"/>
                  </a:rPr>
                  <a:t>                      	       (</a:t>
                </a:r>
                <a:r>
                  <a:rPr lang="de-DE" sz="2000" spc="-129" dirty="0" err="1">
                    <a:ea typeface="Cambria Math" panose="02040503050406030204" pitchFamily="18" charset="0"/>
                    <a:cs typeface="Tahoma"/>
                  </a:rPr>
                  <a:t>because</a:t>
                </a:r>
                <a:r>
                  <a:rPr lang="de-DE" sz="2000" spc="-129" dirty="0"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𝜒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∘</m:t>
                        </m:r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</m:d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</m:oMath>
                </a14:m>
                <a:b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</a:br>
                <a:r>
                  <a:rPr lang="de-DE" sz="2000" b="0" i="1" spc="-129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/>
                  </a:rPr>
                  <a:t>					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𝜒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𝜒</m:t>
                        </m:r>
                      </m:e>
                      <m:sub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𝑦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sz="2000" spc="-129" dirty="0">
                    <a:ea typeface="Cambria Math" panose="02040503050406030204" pitchFamily="18" charset="0"/>
                    <a:cs typeface="Tahoma"/>
                  </a:rPr>
                  <a:t>)</a:t>
                </a:r>
                <a:br>
                  <a:rPr lang="de-DE" sz="2000" spc="-129" dirty="0">
                    <a:ea typeface="Cambria Math" panose="02040503050406030204" pitchFamily="18" charset="0"/>
                    <a:cs typeface="Tahoma"/>
                  </a:rPr>
                </a:br>
                <a14:m>
                  <m:oMath xmlns:m="http://schemas.openxmlformats.org/officeDocument/2006/math"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acc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𝑓</m:t>
                        </m:r>
                      </m:e>
                    </m:acc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𝑆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  <m:acc>
                      <m:accPr>
                        <m:chr m:val="̂"/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accPr>
                      <m:e>
                        <m:r>
                          <a:rPr lang="de-DE" sz="20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𝑔</m:t>
                        </m:r>
                      </m:e>
                    </m:acc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𝑆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sz="2000" dirty="0"/>
                  <a:t>                                                (Fourier </a:t>
                </a:r>
                <a:r>
                  <a:rPr lang="de-DE" sz="2000" dirty="0" err="1"/>
                  <a:t>formula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independence</a:t>
                </a:r>
                <a:r>
                  <a:rPr lang="de-DE" sz="2000" dirty="0"/>
                  <a:t>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59DD67B-D44F-0D48-BC52-F33DC9452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596" y="2708482"/>
                <a:ext cx="8092804" cy="3528830"/>
              </a:xfrm>
              <a:blipFill>
                <a:blip r:embed="rId2"/>
                <a:stretch>
                  <a:fillRect l="-940" t="-1075" r="-6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11545B-8771-184A-957D-E74F7E63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8CDE8F7-1A9D-9041-BD76-EA1B3C6F0972}"/>
              </a:ext>
            </a:extLst>
          </p:cNvPr>
          <p:cNvGrpSpPr/>
          <p:nvPr/>
        </p:nvGrpSpPr>
        <p:grpSpPr>
          <a:xfrm>
            <a:off x="383596" y="1412776"/>
            <a:ext cx="8093496" cy="1161151"/>
            <a:chOff x="626069" y="4956564"/>
            <a:chExt cx="7889263" cy="1161151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F1A8E6C7-CF93-5F45-B156-05238DFA3C7E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48DA76F-5542-0B43-82EE-F4D01C1476FE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Let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</m:t>
                      </m:r>
                      <m:r>
                        <a:rPr lang="de-DE" sz="220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be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n-ary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real-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valued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functions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..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Then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⊆[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𝑛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]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: </a:t>
                  </a:r>
                  <a:br>
                    <a:rPr lang="de-DE" sz="2200" b="0" dirty="0">
                      <a:latin typeface="+mj-lt"/>
                    </a:rPr>
                  </a:br>
                  <a:r>
                    <a:rPr lang="de-DE" sz="2200" b="0" dirty="0">
                      <a:latin typeface="+mj-lt"/>
                    </a:rPr>
                    <a:t>			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acc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∗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acc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</m:e>
                      </m:acc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20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acc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𝑔</m:t>
                          </m:r>
                        </m:e>
                      </m:acc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𝑆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2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548DA76F-5542-0B43-82EE-F4D01C147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761017"/>
                </a:xfrm>
                <a:prstGeom prst="rect">
                  <a:avLst/>
                </a:prstGeom>
                <a:blipFill>
                  <a:blip r:embed="rId3"/>
                  <a:stretch>
                    <a:fillRect l="-2194" t="-1639" b="-1639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75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89744D-CC7F-5A42-9CD0-FB3F1711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classical</a:t>
            </a:r>
            <a:r>
              <a:rPr lang="de-DE" dirty="0"/>
              <a:t> Fourier </a:t>
            </a:r>
            <a:r>
              <a:rPr lang="de-DE" dirty="0" err="1"/>
              <a:t>analysis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7D6EF9F-407E-584C-8BA2-3ECCB97FB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54" y="1395631"/>
            <a:ext cx="8780859" cy="374441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DD7C65-D650-CB40-9BE6-51B45535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855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2C309-7070-B945-9D71-1ADBF0A6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Highlight APPLICATION:</a:t>
            </a:r>
            <a:br>
              <a:rPr lang="de-DE" dirty="0"/>
            </a:br>
            <a:r>
              <a:rPr lang="de-DE" dirty="0"/>
              <a:t>BLR Test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8C4C1-2A9D-774D-AF38-15BB834AD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D4CE28-C65E-2545-924A-AC8B0B5C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050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BBF92-2F0B-8C4C-B4A0-EC821CDD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Almost</a:t>
            </a:r>
            <a:r>
              <a:rPr lang="de-DE" dirty="0"/>
              <a:t> linear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BLR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2436E-1EFE-A543-B10D-82179B16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446F050-BF7D-2F46-9D99-C88FA7C07213}"/>
              </a:ext>
            </a:extLst>
          </p:cNvPr>
          <p:cNvGrpSpPr/>
          <p:nvPr/>
        </p:nvGrpSpPr>
        <p:grpSpPr>
          <a:xfrm>
            <a:off x="443688" y="1384076"/>
            <a:ext cx="8093496" cy="1921149"/>
            <a:chOff x="446936" y="2779849"/>
            <a:chExt cx="8093496" cy="192114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498FCAA-81DC-7E4D-BF15-BD4BFDDD5A25}"/>
                </a:ext>
              </a:extLst>
            </p:cNvPr>
            <p:cNvSpPr txBox="1"/>
            <p:nvPr/>
          </p:nvSpPr>
          <p:spPr>
            <a:xfrm>
              <a:off x="446936" y="2779849"/>
              <a:ext cx="809349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BE1A7B9-C007-8647-9309-2BD439B0D732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8093496" cy="153996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A Boolean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function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1,−1</m:t>
                          </m:r>
                        </m:e>
                      </m:d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is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called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linear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if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either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following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equivalent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conditions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hold: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+mj-lt"/>
                    <a:buAutoNum type="arabicPeriod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∀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𝑥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𝑦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∈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: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∘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𝑦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dirty="0"/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+mj-lt"/>
                    <a:buAutoNum type="arabicPeriod"/>
                    <a:tabLst>
                      <a:tab pos="4902647" algn="l"/>
                      <a:tab pos="5490310" algn="l"/>
                    </a:tabLst>
                  </a:pPr>
                  <a:r>
                    <a:rPr lang="de-DE" sz="2200" dirty="0" err="1"/>
                    <a:t>There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set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de-DE" sz="2200" dirty="0"/>
                    <a:t> such </a:t>
                  </a:r>
                  <a:r>
                    <a:rPr lang="de-DE" sz="2200" dirty="0" err="1"/>
                    <a:t>that</a:t>
                  </a:r>
                  <a:r>
                    <a:rPr lang="de-DE" sz="2200" dirty="0"/>
                    <a:t>: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BE1A7B9-C007-8647-9309-2BD439B0D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8093496" cy="1539968"/>
                </a:xfrm>
                <a:prstGeom prst="rect">
                  <a:avLst/>
                </a:prstGeom>
                <a:blipFill>
                  <a:blip r:embed="rId2"/>
                  <a:stretch>
                    <a:fillRect l="-1099" t="-3279" b="-983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4D689BE-C361-D544-8519-429300A0D8AA}"/>
                  </a:ext>
                </a:extLst>
              </p:cNvPr>
              <p:cNvSpPr txBox="1"/>
              <p:nvPr/>
            </p:nvSpPr>
            <p:spPr>
              <a:xfrm>
                <a:off x="468313" y="3594751"/>
                <a:ext cx="7923230" cy="309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Proof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equivalence</a:t>
                </a:r>
                <a:endParaRPr lang="de-DE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2. </a:t>
                </a:r>
                <a:r>
                  <a:rPr lang="de-DE" sz="2200" dirty="0">
                    <a:sym typeface="Wingdings" pitchFamily="2" charset="2"/>
                  </a:rPr>
                  <a:t></a:t>
                </a:r>
                <a:r>
                  <a:rPr lang="de-DE" sz="2200" dirty="0"/>
                  <a:t>  1.: </a:t>
                </a:r>
                <a:r>
                  <a:rPr lang="de-DE" sz="2200" spc="-129" dirty="0"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)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𝑓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(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</m:d>
                    <m:r>
                      <a:rPr lang="de-DE" sz="22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sSup>
                      <m:sSupPr>
                        <m:ctrlP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 b="0" i="0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x</m:t>
                        </m:r>
                      </m:e>
                      <m:sup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p>
                    </m:sSup>
                    <m:sSup>
                      <m:sSupPr>
                        <m:ctrlP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  <m:sup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p>
                    </m:sSup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sSup>
                      <m:sSupPr>
                        <m:ctrlP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∘</m:t>
                            </m:r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p>
                    </m:sSup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𝑥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∘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𝑦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1. </a:t>
                </a:r>
                <a:r>
                  <a:rPr lang="de-DE" sz="2200" dirty="0">
                    <a:sym typeface="Wingdings" pitchFamily="2" charset="2"/>
                  </a:rPr>
                  <a:t> 2.: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defined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DE" sz="2200" dirty="0"/>
                  <a:t> else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200" dirty="0"/>
                  <a:t>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=−1}</m:t>
                    </m:r>
                  </m:oMath>
                </a14:m>
                <a:r>
                  <a:rPr lang="de-DE" sz="2200" dirty="0"/>
                  <a:t>. </a:t>
                </a:r>
                <a:r>
                  <a:rPr lang="de-DE" sz="2200" dirty="0" err="1"/>
                  <a:t>Then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all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200" dirty="0"/>
                  <a:t>: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3"/>
                                  </m:r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eqAr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de-DE" sz="2200" dirty="0"/>
              </a:p>
              <a:p>
                <a:r>
                  <a:rPr lang="de-DE" sz="2200" dirty="0"/>
                  <a:t>                           </a:t>
                </a:r>
                <a:r>
                  <a:rPr lang="de-DE" sz="1200" dirty="0"/>
                  <a:t>(Note: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de-DE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200" dirty="0" err="1"/>
                  <a:t>stands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for</a:t>
                </a:r>
                <a:r>
                  <a:rPr lang="de-DE" sz="1200" dirty="0"/>
                  <a:t> </a:t>
                </a:r>
                <a:r>
                  <a:rPr lang="de-DE" sz="1200" dirty="0" err="1"/>
                  <a:t>bitwise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multiplication</a:t>
                </a:r>
                <a:r>
                  <a:rPr lang="de-DE" sz="1200" dirty="0"/>
                  <a:t>)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4D689BE-C361-D544-8519-429300A0D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594751"/>
                <a:ext cx="7923230" cy="3093411"/>
              </a:xfrm>
              <a:prstGeom prst="rect">
                <a:avLst/>
              </a:prstGeom>
              <a:blipFill>
                <a:blip r:embed="rId3"/>
                <a:stretch>
                  <a:fillRect l="-1120" t="-1639" b="-34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705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FA45E-AE7E-2F42-868C-C0097F12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Linearity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DA59C4F-0949-1544-960F-B921FBDAF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If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encoding</a:t>
                </a:r>
                <a:r>
                  <a:rPr lang="de-DE" dirty="0"/>
                  <a:t> </a:t>
                </a:r>
                <a:r>
                  <a:rPr lang="de-DE" dirty="0" err="1"/>
                  <a:t>wih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  <a:r>
                  <a:rPr lang="de-DE" dirty="0" err="1"/>
                  <a:t>become</a:t>
                </a:r>
                <a:r>
                  <a:rPr lang="de-DE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already</a:t>
                </a:r>
                <a:r>
                  <a:rPr lang="de-DE" dirty="0"/>
                  <a:t> </a:t>
                </a:r>
                <a:r>
                  <a:rPr lang="de-DE" dirty="0" err="1"/>
                  <a:t>entails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i.e., </a:t>
                </a:r>
                <a:r>
                  <a:rPr lang="de-DE" dirty="0" err="1">
                    <a:ea typeface="Cambria Math" panose="02040503050406030204" pitchFamily="18" charset="0"/>
                  </a:rPr>
                  <a:t>there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is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such </a:t>
                </a:r>
                <a:r>
                  <a:rPr lang="de-DE" dirty="0" err="1">
                    <a:ea typeface="Cambria Math" panose="02040503050406030204" pitchFamily="18" charset="0"/>
                  </a:rPr>
                  <a:t>that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So </a:t>
                </a:r>
                <a:r>
                  <a:rPr lang="de-DE" dirty="0" err="1">
                    <a:ea typeface="Cambria Math" panose="02040503050406030204" pitchFamily="18" charset="0"/>
                  </a:rPr>
                  <a:t>the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equivalence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amounts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to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the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fact</a:t>
                </a:r>
                <a:r>
                  <a:rPr lang="de-DE" dirty="0">
                    <a:ea typeface="Cambria Math" panose="02040503050406030204" pitchFamily="18" charset="0"/>
                  </a:rPr>
                  <a:t> (</a:t>
                </a:r>
                <a:r>
                  <a:rPr lang="de-DE" dirty="0" err="1">
                    <a:ea typeface="Cambria Math" panose="02040503050406030204" pitchFamily="18" charset="0"/>
                  </a:rPr>
                  <a:t>known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from</a:t>
                </a:r>
                <a:r>
                  <a:rPr lang="de-DE" dirty="0">
                    <a:ea typeface="Cambria Math" panose="02040503050406030204" pitchFamily="18" charset="0"/>
                  </a:rPr>
                  <a:t> linear </a:t>
                </a:r>
                <a:r>
                  <a:rPr lang="de-DE" dirty="0" err="1">
                    <a:ea typeface="Cambria Math" panose="02040503050406030204" pitchFamily="18" charset="0"/>
                  </a:rPr>
                  <a:t>algebra</a:t>
                </a:r>
                <a:r>
                  <a:rPr lang="de-DE" dirty="0">
                    <a:ea typeface="Cambria Math" panose="02040503050406030204" pitchFamily="18" charset="0"/>
                  </a:rPr>
                  <a:t>) </a:t>
                </a:r>
                <a:r>
                  <a:rPr lang="de-DE" dirty="0" err="1">
                    <a:ea typeface="Cambria Math" panose="02040503050406030204" pitchFamily="18" charset="0"/>
                  </a:rPr>
                  <a:t>that</a:t>
                </a:r>
                <a:r>
                  <a:rPr lang="de-DE" dirty="0">
                    <a:ea typeface="Cambria Math" panose="02040503050406030204" pitchFamily="18" charset="0"/>
                  </a:rPr>
                  <a:t> linear </a:t>
                </a:r>
                <a:r>
                  <a:rPr lang="de-DE" dirty="0" err="1">
                    <a:ea typeface="Cambria Math" panose="02040503050406030204" pitchFamily="18" charset="0"/>
                  </a:rPr>
                  <a:t>functions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are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representable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as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matrix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dirty="0" err="1">
                    <a:ea typeface="Cambria Math" panose="02040503050406030204" pitchFamily="18" charset="0"/>
                  </a:rPr>
                  <a:t>multiplication</a:t>
                </a:r>
                <a:r>
                  <a:rPr lang="de-DE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DA59C4F-0949-1544-960F-B921FBDAF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6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4814FE-8839-A241-B9CB-2E11FFE7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31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FA45E-AE7E-2F42-868C-C0097F12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Robust </a:t>
            </a:r>
            <a:r>
              <a:rPr lang="de-DE" dirty="0" err="1"/>
              <a:t>linearity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DA59C4F-0949-1544-960F-B921FBDAF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>
                    <a:latin typeface="Myriad Pro" panose="020B0503030403020204" pitchFamily="34" charset="0"/>
                  </a:rPr>
                  <a:t>Does </a:t>
                </a:r>
                <a:r>
                  <a:rPr lang="de-DE" dirty="0" err="1">
                    <a:latin typeface="Myriad Pro" panose="020B0503030403020204" pitchFamily="34" charset="0"/>
                  </a:rPr>
                  <a:t>the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equivalence</a:t>
                </a:r>
                <a:r>
                  <a:rPr lang="de-DE" dirty="0">
                    <a:latin typeface="Myriad Pro" panose="020B0503030403020204" pitchFamily="34" charset="0"/>
                  </a:rPr>
                  <a:t> hold in a robust </a:t>
                </a:r>
                <a:r>
                  <a:rPr lang="de-DE" dirty="0" err="1">
                    <a:latin typeface="Myriad Pro" panose="020B0503030403020204" pitchFamily="34" charset="0"/>
                  </a:rPr>
                  <a:t>version</a:t>
                </a:r>
                <a:r>
                  <a:rPr lang="de-DE" dirty="0">
                    <a:latin typeface="Myriad Pro" panose="020B0503030403020204" pitchFamily="34" charset="0"/>
                  </a:rPr>
                  <a:t>?</a:t>
                </a:r>
              </a:p>
              <a:p>
                <a:pPr marL="514350" indent="-514350">
                  <a:buFont typeface="+mj-lt"/>
                  <a:buAutoNum type="arabicParenBoth"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Both"/>
                </a:pPr>
                <a:r>
                  <a:rPr lang="de-DE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 for almost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Both"/>
                </a:pPr>
                <a:r>
                  <a:rPr lang="de-DE" dirty="0"/>
                  <a:t>There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⊆[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 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almost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1,−1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dirty="0"/>
              </a:p>
              <a:p>
                <a:pPr marL="90603" marR="849406" indent="0">
                  <a:lnSpc>
                    <a:spcPct val="102600"/>
                  </a:lnSpc>
                  <a:spcBef>
                    <a:spcPts val="436"/>
                  </a:spcBef>
                  <a:buNone/>
                  <a:tabLst>
                    <a:tab pos="4902647" algn="l"/>
                    <a:tab pos="5490310" algn="l"/>
                  </a:tabLst>
                </a:pPr>
                <a:endParaRPr lang="de-DE" dirty="0"/>
              </a:p>
              <a:p>
                <a:pPr marL="547803" marR="849406" indent="-457200">
                  <a:lnSpc>
                    <a:spcPct val="102600"/>
                  </a:lnSpc>
                  <a:spcBef>
                    <a:spcPts val="436"/>
                  </a:spcBef>
                  <a:tabLst>
                    <a:tab pos="4902647" algn="l"/>
                    <a:tab pos="5490310" algn="l"/>
                  </a:tabLst>
                </a:pPr>
                <a:r>
                  <a:rPr lang="de-DE" dirty="0"/>
                  <a:t>The </a:t>
                </a:r>
                <a:r>
                  <a:rPr lang="de-DE" dirty="0" err="1"/>
                  <a:t>proof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2 -&gt; 1 </a:t>
                </a:r>
                <a:r>
                  <a:rPr lang="de-DE" dirty="0" err="1"/>
                  <a:t>is</a:t>
                </a:r>
                <a:r>
                  <a:rPr lang="de-DE" dirty="0"/>
                  <a:t> robust: </a:t>
                </a:r>
                <a:r>
                  <a:rPr lang="de-DE" dirty="0" err="1"/>
                  <a:t>translates</a:t>
                </a:r>
                <a:r>
                  <a:rPr lang="de-DE" dirty="0"/>
                  <a:t> </a:t>
                </a:r>
                <a:r>
                  <a:rPr lang="de-DE" dirty="0" err="1"/>
                  <a:t>directly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proof</a:t>
                </a:r>
                <a:r>
                  <a:rPr lang="de-DE" dirty="0"/>
                  <a:t> (2)-&gt; (1). </a:t>
                </a:r>
              </a:p>
              <a:p>
                <a:pPr marL="547803" marR="849406" indent="-457200">
                  <a:lnSpc>
                    <a:spcPct val="102600"/>
                  </a:lnSpc>
                  <a:spcBef>
                    <a:spcPts val="436"/>
                  </a:spcBef>
                  <a:tabLst>
                    <a:tab pos="4902647" algn="l"/>
                    <a:tab pos="5490310" algn="l"/>
                  </a:tabLst>
                </a:pPr>
                <a:r>
                  <a:rPr lang="de-DE" dirty="0"/>
                  <a:t>The </a:t>
                </a:r>
                <a:r>
                  <a:rPr lang="de-DE" dirty="0" err="1"/>
                  <a:t>part</a:t>
                </a:r>
                <a:r>
                  <a:rPr lang="de-DE" dirty="0"/>
                  <a:t> (1)-&gt; (2)  </a:t>
                </a:r>
                <a:r>
                  <a:rPr lang="de-DE" dirty="0" err="1"/>
                  <a:t>is</a:t>
                </a:r>
                <a:r>
                  <a:rPr lang="de-DE" dirty="0"/>
                  <a:t> not. Needs a </a:t>
                </a:r>
                <a:r>
                  <a:rPr lang="de-DE" dirty="0" err="1"/>
                  <a:t>theorem</a:t>
                </a:r>
                <a:r>
                  <a:rPr lang="de-DE" dirty="0"/>
                  <a:t>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de-DE" dirty="0"/>
                  <a:t>BLR Test (Blum, </a:t>
                </a:r>
                <a:r>
                  <a:rPr lang="de-DE" dirty="0" err="1"/>
                  <a:t>Luby</a:t>
                </a:r>
                <a:r>
                  <a:rPr lang="de-DE" dirty="0"/>
                  <a:t>, Rubinfeld 93)</a:t>
                </a:r>
              </a:p>
              <a:p>
                <a:pPr marL="433503" marR="849406">
                  <a:lnSpc>
                    <a:spcPct val="102600"/>
                  </a:lnSpc>
                  <a:spcBef>
                    <a:spcPts val="436"/>
                  </a:spcBef>
                  <a:buFont typeface="+mj-lt"/>
                  <a:buAutoNum type="arabicPeriod"/>
                  <a:tabLst>
                    <a:tab pos="4902647" algn="l"/>
                    <a:tab pos="5490310" algn="l"/>
                  </a:tabLst>
                </a:pPr>
                <a:endParaRPr lang="de-DE" dirty="0"/>
              </a:p>
              <a:p>
                <a:pPr marL="433503" marR="849406">
                  <a:lnSpc>
                    <a:spcPct val="102600"/>
                  </a:lnSpc>
                  <a:spcBef>
                    <a:spcPts val="436"/>
                  </a:spcBef>
                  <a:buFont typeface="+mj-lt"/>
                  <a:buAutoNum type="arabicPeriod"/>
                  <a:tabLst>
                    <a:tab pos="4902647" algn="l"/>
                    <a:tab pos="5490310" algn="l"/>
                  </a:tabLst>
                </a:pPr>
                <a:endParaRPr lang="de-DE" dirty="0"/>
              </a:p>
              <a:p>
                <a:pPr marL="433503" marR="849406">
                  <a:lnSpc>
                    <a:spcPct val="102600"/>
                  </a:lnSpc>
                  <a:spcBef>
                    <a:spcPts val="436"/>
                  </a:spcBef>
                  <a:buFont typeface="+mj-lt"/>
                  <a:buAutoNum type="arabicPeriod"/>
                  <a:tabLst>
                    <a:tab pos="4902647" algn="l"/>
                    <a:tab pos="5490310" algn="l"/>
                  </a:tabLst>
                </a:pPr>
                <a:endParaRPr lang="de-DE" dirty="0"/>
              </a:p>
              <a:p>
                <a:pPr marL="90603" marR="849406" indent="0">
                  <a:lnSpc>
                    <a:spcPct val="102600"/>
                  </a:lnSpc>
                  <a:spcBef>
                    <a:spcPts val="436"/>
                  </a:spcBef>
                  <a:buNone/>
                  <a:tabLst>
                    <a:tab pos="4902647" algn="l"/>
                    <a:tab pos="5490310" algn="l"/>
                  </a:tabLst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DA59C4F-0949-1544-960F-B921FBDAF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4814FE-8839-A241-B9CB-2E11FFE7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0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0AC2E-C5B2-CC46-8D6F-6F44BCB8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Property </a:t>
            </a:r>
            <a:r>
              <a:rPr lang="de-DE" dirty="0" err="1"/>
              <a:t>testing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/>
              <a:lstStyle/>
              <a:p>
                <a:r>
                  <a:rPr lang="de-DE" dirty="0"/>
                  <a:t>For large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want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properties</a:t>
                </a:r>
                <a:r>
                  <a:rPr lang="de-DE" dirty="0"/>
                  <a:t> </a:t>
                </a:r>
                <a:r>
                  <a:rPr lang="de-DE" dirty="0" err="1"/>
                  <a:t>approximately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dirty="0"/>
                  <a:t> Field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032EF0"/>
                    </a:solidFill>
                  </a:rPr>
                  <a:t>Property </a:t>
                </a:r>
                <a:r>
                  <a:rPr lang="de-DE" dirty="0" err="1">
                    <a:solidFill>
                      <a:srgbClr val="032EF0"/>
                    </a:solidFill>
                  </a:rPr>
                  <a:t>testing</a:t>
                </a:r>
                <a:r>
                  <a:rPr lang="de-DE" dirty="0"/>
                  <a:t>. (</a:t>
                </a:r>
                <a:r>
                  <a:rPr lang="de-DE" dirty="0" err="1"/>
                  <a:t>Oded</a:t>
                </a:r>
                <a:r>
                  <a:rPr lang="de-DE" dirty="0"/>
                  <a:t> Goldreich 17)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black</a:t>
                </a:r>
                <a:r>
                  <a:rPr lang="de-DE" dirty="0"/>
                  <a:t> box </a:t>
                </a:r>
              </a:p>
              <a:p>
                <a:pPr lvl="2"/>
                <a:r>
                  <a:rPr lang="de-DE" dirty="0"/>
                  <a:t>Can </a:t>
                </a:r>
                <a:r>
                  <a:rPr lang="de-DE" dirty="0" err="1"/>
                  <a:t>query</a:t>
                </a:r>
                <a:r>
                  <a:rPr lang="de-DE" dirty="0"/>
                  <a:t> on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:r>
                  <a:rPr lang="de-DE" dirty="0" err="1"/>
                  <a:t>bit</a:t>
                </a:r>
                <a:r>
                  <a:rPr lang="de-DE" dirty="0"/>
                  <a:t>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choosing</a:t>
                </a:r>
                <a:endParaRPr lang="de-DE" dirty="0"/>
              </a:p>
              <a:p>
                <a:pPr lvl="2"/>
                <a:r>
                  <a:rPr lang="de-DE" dirty="0"/>
                  <a:t>Want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verify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property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few</a:t>
                </a:r>
                <a:r>
                  <a:rPr lang="de-DE" dirty="0"/>
                  <a:t> </a:t>
                </a:r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:r>
                  <a:rPr lang="de-DE" dirty="0" err="1"/>
                  <a:t>accurately</a:t>
                </a:r>
                <a:r>
                  <a:rPr lang="de-DE" dirty="0"/>
                  <a:t>  (</a:t>
                </a:r>
                <a:r>
                  <a:rPr lang="de-DE" dirty="0" err="1"/>
                  <a:t>error</a:t>
                </a:r>
                <a:r>
                  <a:rPr lang="de-DE" dirty="0"/>
                  <a:t> </a:t>
                </a:r>
                <a:r>
                  <a:rPr lang="de-DE" dirty="0" err="1"/>
                  <a:t>less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/>
                  <a:t>In </a:t>
                </a:r>
                <a:r>
                  <a:rPr lang="de-DE" dirty="0" err="1"/>
                  <a:t>particualr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close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being</a:t>
                </a:r>
                <a:r>
                  <a:rPr lang="de-DE" dirty="0"/>
                  <a:t> linear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br>
                  <a:rPr lang="de-DE" i="1">
                    <a:latin typeface="Cambria Math" panose="02040503050406030204" pitchFamily="18" charset="0"/>
                  </a:rPr>
                </a:b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truly</a:t>
                </a:r>
                <a:r>
                  <a:rPr lang="de-DE" dirty="0"/>
                  <a:t> linear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>
                <a:blip r:embed="rId2"/>
                <a:stretch>
                  <a:fillRect l="-1235" t="-2049"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A3F05C-E9D1-4F42-832F-15CC038B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940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0AC2E-C5B2-CC46-8D6F-6F44BCB8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Property </a:t>
            </a:r>
            <a:r>
              <a:rPr lang="de-DE" dirty="0" err="1"/>
              <a:t>testing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/>
              <a:lstStyle/>
              <a:p>
                <a:r>
                  <a:rPr lang="de-DE" dirty="0"/>
                  <a:t>For large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want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properties</a:t>
                </a:r>
                <a:r>
                  <a:rPr lang="de-DE" dirty="0"/>
                  <a:t> </a:t>
                </a:r>
                <a:r>
                  <a:rPr lang="de-DE" dirty="0" err="1"/>
                  <a:t>aproximately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dirty="0"/>
                  <a:t> Field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032EF0"/>
                    </a:solidFill>
                  </a:rPr>
                  <a:t>Property </a:t>
                </a:r>
                <a:r>
                  <a:rPr lang="de-DE" dirty="0" err="1">
                    <a:solidFill>
                      <a:srgbClr val="032EF0"/>
                    </a:solidFill>
                  </a:rPr>
                  <a:t>testing</a:t>
                </a:r>
                <a:r>
                  <a:rPr lang="de-DE" dirty="0"/>
                  <a:t>. (</a:t>
                </a:r>
                <a:r>
                  <a:rPr lang="de-DE" dirty="0" err="1"/>
                  <a:t>Oded</a:t>
                </a:r>
                <a:r>
                  <a:rPr lang="de-DE" dirty="0"/>
                  <a:t> Goldreich 17)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black</a:t>
                </a:r>
                <a:r>
                  <a:rPr lang="de-DE" dirty="0"/>
                  <a:t> box </a:t>
                </a:r>
              </a:p>
              <a:p>
                <a:pPr lvl="1"/>
                <a:r>
                  <a:rPr lang="de-DE" dirty="0"/>
                  <a:t>Can </a:t>
                </a:r>
                <a:r>
                  <a:rPr lang="de-DE" dirty="0" err="1"/>
                  <a:t>query</a:t>
                </a:r>
                <a:r>
                  <a:rPr lang="de-DE" dirty="0"/>
                  <a:t> on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:r>
                  <a:rPr lang="de-DE" dirty="0" err="1"/>
                  <a:t>bit</a:t>
                </a:r>
                <a:r>
                  <a:rPr lang="de-DE" dirty="0"/>
                  <a:t>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choosing</a:t>
                </a:r>
                <a:endParaRPr lang="de-DE" dirty="0"/>
              </a:p>
              <a:p>
                <a:pPr lvl="1"/>
                <a:r>
                  <a:rPr lang="de-DE" dirty="0"/>
                  <a:t>Want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verify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property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few</a:t>
                </a:r>
                <a:r>
                  <a:rPr lang="de-DE" dirty="0"/>
                  <a:t> </a:t>
                </a:r>
                <a:r>
                  <a:rPr lang="de-DE" dirty="0" err="1"/>
                  <a:t>queries</a:t>
                </a:r>
                <a:r>
                  <a:rPr lang="de-DE" dirty="0"/>
                  <a:t> </a:t>
                </a:r>
                <a:r>
                  <a:rPr lang="de-DE" dirty="0" err="1"/>
                  <a:t>accurately</a:t>
                </a:r>
                <a:r>
                  <a:rPr lang="de-DE" dirty="0"/>
                  <a:t>  (</a:t>
                </a:r>
                <a:r>
                  <a:rPr lang="de-DE" dirty="0" err="1"/>
                  <a:t>error</a:t>
                </a:r>
                <a:r>
                  <a:rPr lang="de-DE" dirty="0"/>
                  <a:t> </a:t>
                </a:r>
                <a:r>
                  <a:rPr lang="de-DE" dirty="0" err="1"/>
                  <a:t>less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In </a:t>
                </a:r>
                <a:r>
                  <a:rPr lang="de-DE" dirty="0" err="1"/>
                  <a:t>particular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close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being</a:t>
                </a:r>
                <a:r>
                  <a:rPr lang="de-DE" dirty="0"/>
                  <a:t> linear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br>
                  <a:rPr lang="de-DE" i="1">
                    <a:latin typeface="Cambria Math" panose="02040503050406030204" pitchFamily="18" charset="0"/>
                  </a:rPr>
                </a:b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truly</a:t>
                </a:r>
                <a:r>
                  <a:rPr lang="de-DE" dirty="0"/>
                  <a:t> linear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>
                <a:blip r:embed="rId2"/>
                <a:stretch>
                  <a:fillRect l="-1235" t="-2049" r="-463" b="-754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A3F05C-E9D1-4F42-832F-15CC038B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780419B-FDB2-2B42-BF21-2E16F986E3A4}"/>
              </a:ext>
            </a:extLst>
          </p:cNvPr>
          <p:cNvGrpSpPr/>
          <p:nvPr/>
        </p:nvGrpSpPr>
        <p:grpSpPr>
          <a:xfrm>
            <a:off x="604417" y="3933116"/>
            <a:ext cx="8093496" cy="1413831"/>
            <a:chOff x="446936" y="2779849"/>
            <a:chExt cx="8093496" cy="141383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4AE7272-65EC-E040-A851-012E6BDBEEB4}"/>
                </a:ext>
              </a:extLst>
            </p:cNvPr>
            <p:cNvSpPr txBox="1"/>
            <p:nvPr/>
          </p:nvSpPr>
          <p:spPr>
            <a:xfrm>
              <a:off x="446936" y="2779849"/>
              <a:ext cx="809349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7EB4FC5C-D8B3-B84B-B8CB-D0FA49FF379C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8093496" cy="1032650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g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1,−1</m:t>
                          </m:r>
                        </m:e>
                      </m:d>
                    </m:oMath>
                  </a14:m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000" b="0" spc="-129" dirty="0" err="1">
                      <a:ea typeface="Cambria Math" panose="02040503050406030204" pitchFamily="18" charset="0"/>
                      <a:cs typeface="Tahoma"/>
                    </a:rPr>
                    <a:t>are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𝜖</m:t>
                      </m:r>
                    </m:oMath>
                  </a14:m>
                  <a:r>
                    <a:rPr lang="de-DE" sz="2000" b="0" spc="-129" dirty="0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- </a:t>
                  </a:r>
                  <a:r>
                    <a:rPr lang="de-DE" sz="2000" b="0" spc="-129" dirty="0" err="1">
                      <a:solidFill>
                        <a:srgbClr val="032EF0"/>
                      </a:solidFill>
                      <a:ea typeface="Cambria Math" panose="02040503050406030204" pitchFamily="18" charset="0"/>
                      <a:cs typeface="Tahoma"/>
                    </a:rPr>
                    <a:t>close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000" b="0" spc="-129" dirty="0" err="1">
                      <a:ea typeface="Cambria Math" panose="02040503050406030204" pitchFamily="18" charset="0"/>
                      <a:cs typeface="Tahoma"/>
                    </a:rPr>
                    <a:t>iff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𝑑𝑖𝑠𝑡</m:t>
                      </m:r>
                      <m:d>
                        <m:d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𝑔</m:t>
                          </m:r>
                        </m:e>
                      </m:d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≤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𝜖</m:t>
                      </m:r>
                    </m:oMath>
                  </a14:m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.  </a:t>
                  </a:r>
                  <a:b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</a:br>
                  <a:r>
                    <a:rPr lang="de-DE" sz="2000" b="0" spc="-129" dirty="0" err="1"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a </a:t>
                  </a:r>
                  <a:r>
                    <a:rPr lang="de-DE" sz="2000" b="0" spc="-129" dirty="0" err="1">
                      <a:ea typeface="Cambria Math" panose="02040503050406030204" pitchFamily="18" charset="0"/>
                      <a:cs typeface="Tahoma"/>
                    </a:rPr>
                    <a:t>property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29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𝑃</m:t>
                      </m:r>
                    </m:oMath>
                  </a14:m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(i.e.  a </a:t>
                  </a:r>
                  <a:r>
                    <a:rPr lang="de-DE" sz="2000" b="0" spc="-129" dirty="0" err="1">
                      <a:ea typeface="Cambria Math" panose="02040503050406030204" pitchFamily="18" charset="0"/>
                      <a:cs typeface="Tahoma"/>
                    </a:rPr>
                    <a:t>subset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) </a:t>
                  </a:r>
                  <a:r>
                    <a:rPr lang="de-DE" sz="2000" b="0" spc="-129" dirty="0" err="1"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Boolean </a:t>
                  </a:r>
                  <a:r>
                    <a:rPr lang="de-DE" sz="2000" b="0" spc="-129" dirty="0" err="1">
                      <a:ea typeface="Cambria Math" panose="02040503050406030204" pitchFamily="18" charset="0"/>
                      <a:cs typeface="Tahoma"/>
                    </a:rPr>
                    <a:t>functions</a:t>
                  </a:r>
                  <a: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  <a:t>  let </a:t>
                  </a:r>
                  <a:br>
                    <a:rPr lang="de-DE" sz="2000" b="0" spc="-129" dirty="0">
                      <a:ea typeface="Cambria Math" panose="02040503050406030204" pitchFamily="18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000" b="0" i="1" spc="-129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𝑑𝑖𝑠𝑡</m:t>
                      </m:r>
                      <m:d>
                        <m:dPr>
                          <m:ctrlP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29" dirty="0" err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r>
                            <a:rPr lang="de-DE" sz="2000" b="0" i="1" spc="-129" dirty="0" err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000" b="0" i="1" spc="-129" dirty="0" err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𝑃</m:t>
                          </m:r>
                        </m:e>
                      </m:d>
                      <m:r>
                        <a:rPr lang="de-DE" sz="2000" b="0" i="1" spc="-129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func>
                        <m:funcPr>
                          <m:ctrlP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000" b="0" i="1" spc="-129" dirty="0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pc="-129" dirty="0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DE" sz="2000" b="0" i="1" spc="-129" dirty="0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𝑔</m:t>
                              </m:r>
                              <m:r>
                                <a:rPr lang="de-DE" sz="2000" b="0" i="1" spc="-129" dirty="0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000" b="0" i="1" spc="-129" dirty="0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(</m:t>
                          </m:r>
                          <m: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𝑑𝑖𝑠𝑡</m:t>
                          </m:r>
                          <m: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(</m:t>
                          </m:r>
                          <m: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𝑓</m:t>
                          </m:r>
                          <m: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𝑔</m:t>
                          </m:r>
                          <m:r>
                            <a:rPr lang="de-DE" sz="2000" b="0" i="1" spc="-129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))</m:t>
                          </m:r>
                        </m:e>
                      </m:func>
                      <m:r>
                        <a:rPr lang="de-DE" sz="2000" b="0" i="1" spc="-129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000" dirty="0">
                      <a:solidFill>
                        <a:srgbClr val="032EF0"/>
                      </a:solidFill>
                    </a:rPr>
                    <a:t>.  </a:t>
                  </a: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de-DE" sz="2000" dirty="0">
                      <a:solidFill>
                        <a:srgbClr val="032EF0"/>
                      </a:solidFill>
                    </a:rPr>
                    <a:t>-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close</a:t>
                  </a:r>
                  <a:r>
                    <a:rPr lang="de-DE" sz="20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000" dirty="0" err="1"/>
                    <a:t>to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de-DE" sz="2000" dirty="0"/>
                    <a:t> iff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de-DE" sz="2000" dirty="0"/>
                    <a:t>.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7EB4FC5C-D8B3-B84B-B8CB-D0FA49FF3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8093496" cy="1032650"/>
                </a:xfrm>
                <a:prstGeom prst="rect">
                  <a:avLst/>
                </a:prstGeom>
                <a:blipFill>
                  <a:blip r:embed="rId3"/>
                  <a:stretch>
                    <a:fillRect l="-784" t="-2439" b="-121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24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0AC2E-C5B2-CC46-8D6F-6F44BCB8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BLR 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3698E-FB71-BE42-A7DA-CC9EE46A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096121"/>
          </a:xfrm>
        </p:spPr>
        <p:txBody>
          <a:bodyPr/>
          <a:lstStyle/>
          <a:p>
            <a:r>
              <a:rPr lang="de-DE" dirty="0"/>
              <a:t>BLR Test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indeed</a:t>
            </a:r>
            <a:r>
              <a:rPr lang="de-DE" dirty="0"/>
              <a:t> (1)-&gt; (2) </a:t>
            </a:r>
            <a:r>
              <a:rPr lang="de-DE" dirty="0" err="1"/>
              <a:t>holds</a:t>
            </a:r>
            <a:r>
              <a:rPr lang="de-DE" dirty="0"/>
              <a:t>. 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A3F05C-E9D1-4F42-832F-15CC038B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780419B-FDB2-2B42-BF21-2E16F986E3A4}"/>
              </a:ext>
            </a:extLst>
          </p:cNvPr>
          <p:cNvGrpSpPr/>
          <p:nvPr/>
        </p:nvGrpSpPr>
        <p:grpSpPr>
          <a:xfrm>
            <a:off x="468313" y="1860714"/>
            <a:ext cx="8093496" cy="1972445"/>
            <a:chOff x="446936" y="2779849"/>
            <a:chExt cx="8093496" cy="197244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4AE7272-65EC-E040-A851-012E6BDBEEB4}"/>
                </a:ext>
              </a:extLst>
            </p:cNvPr>
            <p:cNvSpPr txBox="1"/>
            <p:nvPr/>
          </p:nvSpPr>
          <p:spPr>
            <a:xfrm>
              <a:off x="446936" y="2779849"/>
              <a:ext cx="8093496" cy="381181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400" spc="-5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Algorithm</a:t>
              </a:r>
              <a:r>
                <a:rPr lang="de-DE" sz="24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(BLR Test)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7EB4FC5C-D8B3-B84B-B8CB-D0FA49FF379C}"/>
                    </a:ext>
                  </a:extLst>
                </p:cNvPr>
                <p:cNvSpPr txBox="1"/>
                <p:nvPr/>
              </p:nvSpPr>
              <p:spPr>
                <a:xfrm>
                  <a:off x="446936" y="3161030"/>
                  <a:ext cx="8093496" cy="1591264"/>
                </a:xfrm>
                <a:prstGeom prst="rect">
                  <a:avLst/>
                </a:prstGeom>
                <a:solidFill>
                  <a:srgbClr val="92D050">
                    <a:alpha val="3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Given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query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access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to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sSup>
                        <m:sSup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1,−1</m:t>
                          </m:r>
                        </m:e>
                      </m:d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: 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ea typeface="Cambria Math" panose="02040503050406030204" pitchFamily="18" charset="0"/>
                      <a:cs typeface="Tahoma"/>
                    </a:rPr>
                    <a:t>Choose</a:t>
                  </a: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𝑥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∼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and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y</m:t>
                      </m:r>
                      <m:r>
                        <a:rPr lang="de-DE" sz="22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∼</m:t>
                      </m:r>
                      <m:sSup>
                        <m:sSup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1,−1</m:t>
                              </m:r>
                            </m:e>
                          </m:d>
                        </m:e>
                        <m:sup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independently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ea typeface="Cambria Math" panose="02040503050406030204" pitchFamily="18" charset="0"/>
                      <a:cs typeface="Tahoma"/>
                    </a:rPr>
                    <a:t>Query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𝑥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𝑦</m:t>
                      </m:r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𝑥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∘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𝑦</m:t>
                      </m:r>
                    </m:oMath>
                  </a14:m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Accept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ea typeface="Cambria Math" panose="02040503050406030204" pitchFamily="18" charset="0"/>
                      <a:cs typeface="Tahoma"/>
                    </a:rPr>
                    <a:t>if</a:t>
                  </a:r>
                  <a:r>
                    <a:rPr lang="de-DE" sz="2200" b="0" spc="-129" dirty="0">
                      <a:ea typeface="Cambria Math" panose="02040503050406030204" pitchFamily="18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𝑓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∘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</m:e>
                      </m:d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7EB4FC5C-D8B3-B84B-B8CB-D0FA49FF3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161030"/>
                  <a:ext cx="8093496" cy="1591264"/>
                </a:xfrm>
                <a:prstGeom prst="rect">
                  <a:avLst/>
                </a:prstGeom>
                <a:blipFill>
                  <a:blip r:embed="rId2"/>
                  <a:stretch>
                    <a:fillRect l="-940" t="-2381" b="-952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7C440DB-0EA7-8F45-810D-E755A3DB8473}"/>
              </a:ext>
            </a:extLst>
          </p:cNvPr>
          <p:cNvGrpSpPr/>
          <p:nvPr/>
        </p:nvGrpSpPr>
        <p:grpSpPr>
          <a:xfrm>
            <a:off x="468313" y="4385813"/>
            <a:ext cx="8093496" cy="1142043"/>
            <a:chOff x="626069" y="4956564"/>
            <a:chExt cx="7889263" cy="1142043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BBF32BE8-FD1D-CB4A-9FD9-F0CD64CB9AEC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F79F5FEB-F093-AF42-9A68-1B43F4C3C0EB}"/>
                    </a:ext>
                  </a:extLst>
                </p:cNvPr>
                <p:cNvSpPr txBox="1"/>
                <p:nvPr/>
              </p:nvSpPr>
              <p:spPr>
                <a:xfrm>
                  <a:off x="626744" y="5356698"/>
                  <a:ext cx="7888588" cy="741909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200" b="0" dirty="0">
                      <a:latin typeface="+mj-lt"/>
                    </a:rPr>
                    <a:t>Suppose </a:t>
                  </a:r>
                  <a:r>
                    <a:rPr lang="de-DE" sz="2200" b="0" dirty="0" err="1">
                      <a:latin typeface="+mj-lt"/>
                    </a:rPr>
                    <a:t>the</a:t>
                  </a:r>
                  <a:r>
                    <a:rPr lang="de-DE" sz="2200" b="0" dirty="0">
                      <a:latin typeface="+mj-lt"/>
                    </a:rPr>
                    <a:t> BLR Test </a:t>
                  </a:r>
                  <a:r>
                    <a:rPr lang="de-DE" sz="2200" b="0" dirty="0" err="1">
                      <a:latin typeface="+mj-lt"/>
                    </a:rPr>
                    <a:t>accepts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→{1,−1}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br>
                    <a:rPr lang="de-DE" sz="2200" b="0" dirty="0">
                      <a:latin typeface="+mj-lt"/>
                    </a:rPr>
                  </a:br>
                  <a:r>
                    <a:rPr lang="de-DE" sz="2200" b="0" dirty="0">
                      <a:latin typeface="+mj-lt"/>
                    </a:rPr>
                    <a:t>with </a:t>
                  </a:r>
                  <a:r>
                    <a:rPr lang="de-DE" sz="2200" b="0" dirty="0" err="1">
                      <a:latin typeface="+mj-lt"/>
                    </a:rPr>
                    <a:t>probability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.  </a:t>
                  </a:r>
                  <a:r>
                    <a:rPr lang="de-DE" sz="2200" b="0" dirty="0" err="1">
                      <a:latin typeface="+mj-lt"/>
                    </a:rPr>
                    <a:t>Then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is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de-DE" sz="2200" b="0" dirty="0">
                      <a:latin typeface="+mj-lt"/>
                    </a:rPr>
                    <a:t>- </a:t>
                  </a:r>
                  <a:r>
                    <a:rPr lang="de-DE" sz="2200" b="0" dirty="0" err="1">
                      <a:latin typeface="+mj-lt"/>
                    </a:rPr>
                    <a:t>close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to</a:t>
                  </a:r>
                  <a:r>
                    <a:rPr lang="de-DE" sz="2200" b="0" dirty="0">
                      <a:latin typeface="+mj-lt"/>
                    </a:rPr>
                    <a:t> </a:t>
                  </a:r>
                  <a:r>
                    <a:rPr lang="de-DE" sz="2200" b="0" dirty="0" err="1">
                      <a:latin typeface="+mj-lt"/>
                    </a:rPr>
                    <a:t>being</a:t>
                  </a:r>
                  <a:r>
                    <a:rPr lang="de-DE" sz="2200" b="0" dirty="0">
                      <a:latin typeface="+mj-lt"/>
                    </a:rPr>
                    <a:t> linear </a:t>
                  </a: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F79F5FEB-F093-AF42-9A68-1B43F4C3C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44" y="5356698"/>
                  <a:ext cx="7888588" cy="741909"/>
                </a:xfrm>
                <a:prstGeom prst="rect">
                  <a:avLst/>
                </a:prstGeom>
                <a:blipFill>
                  <a:blip r:embed="rId3"/>
                  <a:stretch>
                    <a:fillRect l="-2038" t="-1667" b="-2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25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0AC2E-C5B2-CC46-8D6F-6F44BCB8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BLR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229600" cy="38048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/>
                  <a:t>Proof</a:t>
                </a:r>
              </a:p>
              <a:p>
                <a:r>
                  <a:rPr lang="de-DE" sz="2000" dirty="0" err="1"/>
                  <a:t>We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define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characteristic</a:t>
                </a:r>
                <a:r>
                  <a:rPr lang="de-DE" sz="2000" dirty="0"/>
                  <a:t>: </a:t>
                </a:r>
                <a:br>
                  <a:rPr lang="de-DE" sz="2000" dirty="0"/>
                </a:br>
                <a:r>
                  <a:rPr lang="de-DE" sz="20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r>
                  <a:rPr lang="de-DE" sz="2000" dirty="0"/>
                  <a:t>if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∘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</m:d>
                  </m:oMath>
                </a14:m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			         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 0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if </a:t>
                </a:r>
                <a14:m>
                  <m:oMath xmlns:m="http://schemas.openxmlformats.org/officeDocument/2006/math"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</m:d>
                    <m:r>
                      <a:rPr lang="de-DE" sz="20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≠</m:t>
                    </m:r>
                    <m:r>
                      <a:rPr lang="de-DE" sz="20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𝑓</m:t>
                    </m:r>
                    <m:d>
                      <m:dPr>
                        <m:ctrlP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∘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𝑦</m:t>
                        </m:r>
                      </m:e>
                    </m:d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2000" b="0" i="0" dirty="0" smtClean="0">
                                <a:latin typeface="Cambria Math" panose="02040503050406030204" pitchFamily="18" charset="0"/>
                              </a:rPr>
                              <m:t>BLR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𝑎𝑐𝑐𝑒𝑝𝑡𝑠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000" b="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1800" dirty="0"/>
                  <a:t>		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de-DE" sz="1800" dirty="0"/>
                  <a:t> 			(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definition</a:t>
                </a:r>
                <a:r>
                  <a:rPr lang="de-DE" sz="1800" dirty="0"/>
                  <a:t>) </a:t>
                </a:r>
              </a:p>
              <a:p>
                <a:pPr lvl="1"/>
                <a:r>
                  <a:rPr lang="de-DE" sz="18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1800" dirty="0"/>
                  <a:t>				 (Plancherel)</a:t>
                </a:r>
              </a:p>
              <a:p>
                <a:pPr lvl="1"/>
                <a:r>
                  <a:rPr lang="de-DE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de-DE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r>
                  <a:rPr lang="de-DE" sz="1800" dirty="0"/>
                  <a:t> 			  (</a:t>
                </a:r>
                <a:r>
                  <a:rPr lang="de-DE" sz="1800" dirty="0" err="1"/>
                  <a:t>main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theorem</a:t>
                </a:r>
                <a:r>
                  <a:rPr lang="de-DE" sz="1800" dirty="0"/>
                  <a:t> on </a:t>
                </a:r>
                <a:r>
                  <a:rPr lang="de-DE" sz="1800" dirty="0" err="1"/>
                  <a:t>convolution</a:t>
                </a:r>
                <a:r>
                  <a:rPr lang="de-DE" sz="1800" dirty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229600" cy="3804892"/>
              </a:xfrm>
              <a:blipFill>
                <a:blip r:embed="rId2"/>
                <a:stretch>
                  <a:fillRect l="-770" t="-1000" b="-23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A3F05C-E9D1-4F42-832F-15CC038B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3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0AC2E-C5B2-CC46-8D6F-6F44BCB8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BLR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26554"/>
                <a:ext cx="8229600" cy="38048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/>
                  <a:t>Proof (</a:t>
                </a:r>
                <a:r>
                  <a:rPr lang="de-DE" sz="2000" dirty="0" err="1"/>
                  <a:t>continued</a:t>
                </a:r>
                <a:r>
                  <a:rPr lang="de-DE" sz="2000" dirty="0"/>
                  <a:t>)</a:t>
                </a:r>
              </a:p>
              <a:p>
                <a:r>
                  <a:rPr lang="de-DE" sz="2000" dirty="0" err="1"/>
                  <a:t>Rearranging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equality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gives</a:t>
                </a:r>
                <a:endParaRPr lang="de-DE" sz="2000" dirty="0"/>
              </a:p>
              <a:p>
                <a:pPr lvl="1"/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endParaRPr lang="de-DE" sz="18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sz="1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̂"/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) }</m:t>
                        </m:r>
                      </m:e>
                    </m:func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de-DE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 }</m:t>
                        </m:r>
                      </m:e>
                    </m:func>
                  </m:oMath>
                </a14:m>
                <a:r>
                  <a:rPr lang="de-DE" sz="1800" i="1" dirty="0">
                    <a:latin typeface="Cambria Math" panose="02040503050406030204" pitchFamily="18" charset="0"/>
                  </a:rPr>
                  <a:t>  					</a:t>
                </a:r>
                <a:r>
                  <a:rPr lang="de-DE" sz="1800" dirty="0">
                    <a:latin typeface="Myriad Pro" panose="020B0503030403020204" pitchFamily="34" charset="0"/>
                  </a:rPr>
                  <a:t>(</a:t>
                </a:r>
                <a:r>
                  <a:rPr lang="de-DE" sz="1800" dirty="0" err="1">
                    <a:latin typeface="Myriad Pro" panose="020B0503030403020204" pitchFamily="34" charset="0"/>
                  </a:rPr>
                  <a:t>by</a:t>
                </a:r>
                <a:r>
                  <a:rPr lang="de-DE" sz="1800" dirty="0">
                    <a:latin typeface="Myriad Pro" panose="020B0503030403020204" pitchFamily="34" charset="0"/>
                  </a:rPr>
                  <a:t> Parseval)</a:t>
                </a:r>
                <a:endParaRPr lang="de-DE" sz="2000" i="1" dirty="0">
                  <a:latin typeface="Cambria Math" panose="02040503050406030204" pitchFamily="18" charset="0"/>
                </a:endParaRPr>
              </a:p>
              <a:p>
                <a:r>
                  <a:rPr lang="de-DE" sz="2000" dirty="0">
                    <a:latin typeface="Myriad Pro" panose="020B0503030403020204" pitchFamily="34" charset="0"/>
                  </a:rPr>
                  <a:t>But</a:t>
                </a:r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=1−2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i="1" dirty="0">
                  <a:latin typeface="Cambria Math" panose="02040503050406030204" pitchFamily="18" charset="0"/>
                </a:endParaRPr>
              </a:p>
              <a:p>
                <a:r>
                  <a:rPr lang="de-DE" sz="2000" dirty="0" err="1">
                    <a:latin typeface="Myriad Pro" panose="020B0503030403020204" pitchFamily="34" charset="0"/>
                  </a:rPr>
                  <a:t>Hence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there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exists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some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2000" i="1" dirty="0">
                    <a:latin typeface="Cambria Math" panose="02040503050406030204" pitchFamily="18" charset="0"/>
                  </a:rPr>
                  <a:t> </a:t>
                </a:r>
                <a:r>
                  <a:rPr lang="de-DE" sz="2000" dirty="0">
                    <a:latin typeface="Myriad Pro" panose="020B0503030403020204" pitchFamily="34" charset="0"/>
                  </a:rPr>
                  <a:t>such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that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1−2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≤1−2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i="1" dirty="0">
                  <a:latin typeface="Cambria Math" panose="02040503050406030204" pitchFamily="18" charset="0"/>
                </a:endParaRPr>
              </a:p>
              <a:p>
                <a:r>
                  <a:rPr lang="de-DE" sz="2000" dirty="0" err="1">
                    <a:latin typeface="Myriad Pro" panose="020B0503030403020204" pitchFamily="34" charset="0"/>
                  </a:rPr>
                  <a:t>That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is</a:t>
                </a:r>
                <a:r>
                  <a:rPr lang="de-DE" sz="2000" dirty="0">
                    <a:latin typeface="Myriad Pro" panose="020B05030304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de-DE" sz="2000" dirty="0" err="1">
                    <a:latin typeface="Myriad Pro" panose="020B0503030403020204" pitchFamily="34" charset="0"/>
                  </a:rPr>
                  <a:t>close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to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the</a:t>
                </a:r>
                <a:r>
                  <a:rPr lang="de-DE" sz="2000" dirty="0">
                    <a:latin typeface="Myriad Pro" panose="020B0503030403020204" pitchFamily="34" charset="0"/>
                  </a:rPr>
                  <a:t> linear </a:t>
                </a:r>
                <a:r>
                  <a:rPr lang="de-DE" sz="2000" dirty="0" err="1">
                    <a:latin typeface="Myriad Pro" panose="020B0503030403020204" pitchFamily="34" charset="0"/>
                  </a:rPr>
                  <a:t>function</a:t>
                </a:r>
                <a:r>
                  <a:rPr lang="de-DE" sz="2000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br>
                  <a:rPr lang="de-DE" sz="2000" i="1" dirty="0">
                    <a:latin typeface="Cambria Math" panose="02040503050406030204" pitchFamily="18" charset="0"/>
                  </a:rPr>
                </a:br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3B3698E-FB71-BE42-A7DA-CC9EE46AF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26554"/>
                <a:ext cx="8229600" cy="3804892"/>
              </a:xfrm>
              <a:blipFill>
                <a:blip r:embed="rId2"/>
                <a:stretch>
                  <a:fillRect l="-770" t="-9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A3F05C-E9D1-4F42-832F-15CC038B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994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4B256-CE19-7947-BAE6-C8475513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adaptation</a:t>
            </a:r>
            <a:r>
              <a:rPr lang="de-DE" dirty="0"/>
              <a:t> ...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0FD8AD9-0B26-754D-BA43-95564D044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955" y="1196975"/>
            <a:ext cx="4828090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3E0362-8F8E-8246-BA42-E8E45D60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23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200" dirty="0"/>
          </a:p>
          <a:p>
            <a:r>
              <a:rPr lang="de-DE" dirty="0"/>
              <a:t>(</a:t>
            </a:r>
            <a:r>
              <a:rPr lang="de-DE" dirty="0" err="1"/>
              <a:t>Oded</a:t>
            </a:r>
            <a:r>
              <a:rPr lang="de-DE" dirty="0"/>
              <a:t> Goldreich 17)</a:t>
            </a:r>
            <a:br>
              <a:rPr lang="de-DE" dirty="0"/>
            </a:br>
            <a:r>
              <a:rPr lang="de-DE" dirty="0" err="1"/>
              <a:t>Oded</a:t>
            </a:r>
            <a:r>
              <a:rPr lang="de-DE" dirty="0"/>
              <a:t> Goldreich: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property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, </a:t>
            </a:r>
            <a:r>
              <a:rPr lang="de-DE" dirty="0" err="1"/>
              <a:t>freely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draft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book</a:t>
            </a:r>
            <a:r>
              <a:rPr lang="de-DE" dirty="0"/>
              <a:t>, 2017. </a:t>
            </a:r>
            <a:br>
              <a:rPr lang="de-DE" dirty="0"/>
            </a:br>
            <a:r>
              <a:rPr lang="de-DE" dirty="0">
                <a:hlinkClick r:id="rId2"/>
              </a:rPr>
              <a:t>https://www.wisdom.weizmann.ac.il/~oded/PDF/pt-v3.pdf</a:t>
            </a:r>
            <a:endParaRPr lang="de-DE" dirty="0"/>
          </a:p>
          <a:p>
            <a:r>
              <a:rPr lang="de-DE" dirty="0"/>
              <a:t>(Blum, </a:t>
            </a:r>
            <a:r>
              <a:rPr lang="de-DE" dirty="0" err="1"/>
              <a:t>Luby</a:t>
            </a:r>
            <a:r>
              <a:rPr lang="de-DE" dirty="0"/>
              <a:t>, Rubinfeld 93)</a:t>
            </a:r>
            <a:br>
              <a:rPr lang="de-DE" dirty="0"/>
            </a:br>
            <a:r>
              <a:rPr lang="de-DE" dirty="0"/>
              <a:t>M. Blum, M. </a:t>
            </a:r>
            <a:r>
              <a:rPr lang="de-DE" dirty="0" err="1"/>
              <a:t>Luby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R. Rubinfeld. </a:t>
            </a:r>
            <a:r>
              <a:rPr lang="de-DE" dirty="0" err="1"/>
              <a:t>Self-testing</a:t>
            </a:r>
            <a:r>
              <a:rPr lang="de-DE" dirty="0"/>
              <a:t>/</a:t>
            </a:r>
            <a:r>
              <a:rPr lang="de-DE" dirty="0" err="1"/>
              <a:t>correcting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. Journal </a:t>
            </a:r>
            <a:r>
              <a:rPr lang="de-DE" dirty="0" err="1"/>
              <a:t>of</a:t>
            </a:r>
            <a:r>
              <a:rPr lang="de-DE" dirty="0"/>
              <a:t> Computer </a:t>
            </a:r>
            <a:r>
              <a:rPr lang="de-DE" dirty="0" err="1"/>
              <a:t>and</a:t>
            </a:r>
            <a:r>
              <a:rPr lang="de-DE" dirty="0"/>
              <a:t> System </a:t>
            </a:r>
            <a:r>
              <a:rPr lang="de-DE" dirty="0" err="1"/>
              <a:t>Sciences</a:t>
            </a:r>
            <a:r>
              <a:rPr lang="de-DE" dirty="0"/>
              <a:t>, 47(3):549–595, 1993.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3A0E5FE-8F89-FDA3-6ADD-499913A5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en-US" dirty="0"/>
              <a:t>A bad application …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2DD359-639A-2A4C-AC5B-F260EE3E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32" y="1196752"/>
            <a:ext cx="6877335" cy="4968875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FC74ED-66CA-F640-9B9C-EC2ECC78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D5151C9-7839-C041-ABB8-39E89BE5946D}" type="slidenum">
              <a:rPr lang="de-DE" smtClean="0"/>
              <a:pPr>
                <a:spcAft>
                  <a:spcPts val="600"/>
                </a:spcAft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66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2CB93B8-E604-5548-A2C6-FCFD6342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467B3D-0620-F44C-BAE0-7ADB82B2A4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Many </a:t>
                </a:r>
                <a:r>
                  <a:rPr lang="de-DE" dirty="0" err="1"/>
                  <a:t>applications</a:t>
                </a:r>
                <a:r>
                  <a:rPr lang="de-DE" dirty="0"/>
                  <a:t> in </a:t>
                </a:r>
                <a:r>
                  <a:rPr lang="de-DE" dirty="0" err="1"/>
                  <a:t>math</a:t>
                </a:r>
                <a:r>
                  <a:rPr lang="de-DE" dirty="0"/>
                  <a:t>, </a:t>
                </a:r>
                <a:r>
                  <a:rPr lang="de-DE" dirty="0" err="1"/>
                  <a:t>physics</a:t>
                </a:r>
                <a:r>
                  <a:rPr lang="de-DE" dirty="0"/>
                  <a:t>, </a:t>
                </a:r>
                <a:r>
                  <a:rPr lang="de-DE" dirty="0" err="1"/>
                  <a:t>engineering</a:t>
                </a:r>
                <a:r>
                  <a:rPr lang="de-DE" dirty="0"/>
                  <a:t>, . . . </a:t>
                </a:r>
                <a:r>
                  <a:rPr lang="de-DE" dirty="0" err="1"/>
                  <a:t>and</a:t>
                </a:r>
                <a:r>
                  <a:rPr lang="de-DE" dirty="0"/>
                  <a:t> in </a:t>
                </a:r>
                <a:r>
                  <a:rPr lang="de-DE" dirty="0" err="1"/>
                  <a:t>computer</a:t>
                </a:r>
                <a:r>
                  <a:rPr lang="de-DE" dirty="0"/>
                  <a:t> </a:t>
                </a:r>
                <a:r>
                  <a:rPr lang="de-DE" dirty="0" err="1"/>
                  <a:t>science</a:t>
                </a:r>
                <a:r>
                  <a:rPr lang="de-DE" dirty="0"/>
                  <a:t>: </a:t>
                </a:r>
              </a:p>
              <a:p>
                <a:pPr lvl="1"/>
                <a:r>
                  <a:rPr lang="de-DE" dirty="0"/>
                  <a:t>Signal </a:t>
                </a:r>
                <a:r>
                  <a:rPr lang="de-DE" dirty="0" err="1"/>
                  <a:t>processing</a:t>
                </a:r>
                <a:endParaRPr lang="de-DE" dirty="0"/>
              </a:p>
              <a:p>
                <a:pPr lvl="1"/>
                <a:r>
                  <a:rPr lang="de-DE" dirty="0"/>
                  <a:t>Data </a:t>
                </a:r>
                <a:r>
                  <a:rPr lang="de-DE" dirty="0" err="1"/>
                  <a:t>compression</a:t>
                </a:r>
                <a:endParaRPr lang="de-DE" dirty="0"/>
              </a:p>
              <a:p>
                <a:pPr lvl="1"/>
                <a:r>
                  <a:rPr lang="de-DE" dirty="0"/>
                  <a:t> </a:t>
                </a:r>
                <a:r>
                  <a:rPr lang="de-DE" dirty="0" err="1"/>
                  <a:t>Multiplying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polynomials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These </a:t>
                </a:r>
                <a:r>
                  <a:rPr lang="de-DE" dirty="0" err="1"/>
                  <a:t>examples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Fourier </a:t>
                </a:r>
                <a:r>
                  <a:rPr lang="de-DE" dirty="0" err="1"/>
                  <a:t>analysis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cyclic</a:t>
                </a:r>
                <a:r>
                  <a:rPr lang="de-DE" dirty="0"/>
                  <a:t> </a:t>
                </a:r>
                <a:r>
                  <a:rPr lang="de-DE" dirty="0" err="1"/>
                  <a:t>groups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We</a:t>
                </a:r>
                <a:r>
                  <a:rPr lang="de-DE" dirty="0"/>
                  <a:t> will </a:t>
                </a:r>
                <a:r>
                  <a:rPr lang="de-DE" dirty="0" err="1"/>
                  <a:t>focus</a:t>
                </a:r>
                <a:r>
                  <a:rPr lang="de-DE" dirty="0"/>
                  <a:t> on Fourier </a:t>
                </a:r>
                <a:r>
                  <a:rPr lang="de-DE" dirty="0" err="1"/>
                  <a:t>analysis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>
                    <a:solidFill>
                      <a:srgbClr val="032EF0"/>
                    </a:solidFill>
                  </a:rPr>
                  <a:t>Boolean </a:t>
                </a:r>
                <a:r>
                  <a:rPr lang="de-DE" dirty="0" err="1">
                    <a:solidFill>
                      <a:srgbClr val="032EF0"/>
                    </a:solidFill>
                  </a:rPr>
                  <a:t>cube</a:t>
                </a:r>
                <a:r>
                  <a:rPr lang="de-DE" dirty="0">
                    <a:solidFill>
                      <a:srgbClr val="032EF0"/>
                    </a:solidFill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dirty="0">
                  <a:solidFill>
                    <a:srgbClr val="032EF0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5467B3D-0620-F44C-BAE0-7ADB82B2A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0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867E45-3704-7A47-ACDB-717E2B94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81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BDCDE35-7C35-474C-8BDC-372A843F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r>
              <a:rPr lang="de-DE" dirty="0"/>
              <a:t> in CS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F21DC7-D553-2348-BF40-4D914E1E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Analysis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error-correcting</a:t>
            </a:r>
            <a:r>
              <a:rPr lang="de-DE" dirty="0"/>
              <a:t> </a:t>
            </a:r>
            <a:r>
              <a:rPr lang="de-DE" dirty="0" err="1"/>
              <a:t>codes</a:t>
            </a:r>
            <a:endParaRPr lang="de-DE" dirty="0"/>
          </a:p>
          <a:p>
            <a:r>
              <a:rPr lang="de-DE" dirty="0"/>
              <a:t>Learning </a:t>
            </a:r>
            <a:r>
              <a:rPr lang="de-DE" dirty="0" err="1"/>
              <a:t>theory</a:t>
            </a:r>
            <a:r>
              <a:rPr lang="de-DE" dirty="0"/>
              <a:t> </a:t>
            </a:r>
          </a:p>
          <a:p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inputs</a:t>
            </a:r>
            <a:r>
              <a:rPr lang="de-DE" dirty="0"/>
              <a:t> </a:t>
            </a:r>
          </a:p>
          <a:p>
            <a:r>
              <a:rPr lang="de-DE" dirty="0"/>
              <a:t>PCPs, NP-</a:t>
            </a:r>
            <a:r>
              <a:rPr lang="de-DE" dirty="0" err="1"/>
              <a:t>hardness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 </a:t>
            </a:r>
          </a:p>
          <a:p>
            <a:r>
              <a:rPr lang="de-DE" dirty="0" err="1"/>
              <a:t>Cryptography</a:t>
            </a:r>
            <a:endParaRPr lang="de-DE" dirty="0"/>
          </a:p>
          <a:p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bounds</a:t>
            </a:r>
            <a:r>
              <a:rPr lang="de-DE" dirty="0"/>
              <a:t> on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</a:p>
          <a:p>
            <a:r>
              <a:rPr lang="de-DE" dirty="0" err="1"/>
              <a:t>Threshold</a:t>
            </a:r>
            <a:r>
              <a:rPr lang="de-DE" dirty="0"/>
              <a:t> </a:t>
            </a:r>
            <a:r>
              <a:rPr lang="de-DE" dirty="0" err="1"/>
              <a:t>phenomena</a:t>
            </a:r>
            <a:r>
              <a:rPr lang="de-DE" dirty="0"/>
              <a:t> in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graphs</a:t>
            </a:r>
            <a:r>
              <a:rPr lang="de-DE" dirty="0"/>
              <a:t> </a:t>
            </a:r>
          </a:p>
          <a:p>
            <a:r>
              <a:rPr lang="de-DE" dirty="0"/>
              <a:t>Quantum </a:t>
            </a:r>
            <a:r>
              <a:rPr lang="de-DE" dirty="0" err="1"/>
              <a:t>computing</a:t>
            </a:r>
            <a:r>
              <a:rPr lang="de-DE" dirty="0"/>
              <a:t> </a:t>
            </a:r>
          </a:p>
          <a:p>
            <a:r>
              <a:rPr lang="de-DE" dirty="0"/>
              <a:t>Notion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variables on a </a:t>
            </a:r>
            <a:r>
              <a:rPr lang="de-DE" dirty="0" err="1"/>
              <a:t>function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useful</a:t>
            </a:r>
            <a:r>
              <a:rPr lang="de-DE" dirty="0"/>
              <a:t>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</a:p>
          <a:p>
            <a:r>
              <a:rPr lang="de-DE" dirty="0"/>
              <a:t> ...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C60985-11EA-4E4A-A2D0-8A6A7F65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65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EF64-3194-B847-AE73-E073960B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faces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Boolean </a:t>
            </a:r>
            <a:r>
              <a:rPr lang="de-DE" dirty="0" err="1"/>
              <a:t>values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AF5F02A-95A7-614D-8F1B-BB8FF0D24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 </a:t>
                </a:r>
                <a:r>
                  <a:rPr lang="de-DE" dirty="0" err="1"/>
                  <a:t>philosophy</a:t>
                </a:r>
                <a:r>
                  <a:rPr lang="de-DE" dirty="0"/>
                  <a:t>: Boolean </a:t>
                </a:r>
                <a:r>
                  <a:rPr lang="de-DE" dirty="0" err="1"/>
                  <a:t>truth</a:t>
                </a:r>
                <a:r>
                  <a:rPr lang="de-DE" dirty="0"/>
                  <a:t> </a:t>
                </a:r>
                <a:r>
                  <a:rPr lang="de-DE" dirty="0" err="1"/>
                  <a:t>values</a:t>
                </a:r>
                <a:r>
                  <a:rPr lang="de-DE" dirty="0"/>
                  <a:t> </a:t>
                </a:r>
                <a:br>
                  <a:rPr lang="de-DE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𝑇𝑅𝑈𝐸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𝐹𝐴𝐿𝑆𝐸</m:t>
                        </m:r>
                      </m:e>
                    </m:d>
                  </m:oMath>
                </a14:m>
                <a:endParaRPr lang="de-DE" b="0" dirty="0"/>
              </a:p>
              <a:p>
                <a:endParaRPr lang="de-DE" b="0" dirty="0"/>
              </a:p>
              <a:p>
                <a:r>
                  <a:rPr lang="de-DE" b="0" dirty="0"/>
                  <a:t>In CS </a:t>
                </a:r>
                <a:r>
                  <a:rPr lang="de-DE" b="0" dirty="0" err="1"/>
                  <a:t>this</a:t>
                </a:r>
                <a:r>
                  <a:rPr lang="de-DE" b="0" dirty="0"/>
                  <a:t> </a:t>
                </a:r>
                <a:r>
                  <a:rPr lang="de-DE" b="0" dirty="0" err="1"/>
                  <a:t>is</a:t>
                </a:r>
                <a:r>
                  <a:rPr lang="de-DE" b="0" dirty="0"/>
                  <a:t> </a:t>
                </a:r>
                <a:r>
                  <a:rPr lang="de-DE" b="0" dirty="0" err="1"/>
                  <a:t>encoded</a:t>
                </a:r>
                <a:r>
                  <a:rPr lang="de-DE" b="0" dirty="0"/>
                  <a:t>  </a:t>
                </a:r>
                <a:r>
                  <a:rPr lang="de-DE" b="0" dirty="0" err="1"/>
                  <a:t>by</a:t>
                </a:r>
                <a:r>
                  <a:rPr lang="de-DE" b="0" dirty="0"/>
                  <a:t> </a:t>
                </a:r>
                <a:r>
                  <a:rPr lang="de-DE" b="0" dirty="0" err="1"/>
                  <a:t>field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={1,0}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𝑇𝑅𝑈𝐸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↦1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𝐹𝐴𝐿𝑆𝐸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endParaRPr lang="de-DE" b="0" dirty="0"/>
              </a:p>
              <a:p>
                <a:pPr marL="457200" lvl="1" indent="0">
                  <a:buNone/>
                </a:pPr>
                <a:endParaRPr lang="de-DE" b="0" dirty="0"/>
              </a:p>
              <a:p>
                <a:r>
                  <a:rPr lang="de-DE" dirty="0" err="1"/>
                  <a:t>Sometimes</a:t>
                </a:r>
                <a:r>
                  <a:rPr lang="de-DE" dirty="0"/>
                  <a:t> </a:t>
                </a:r>
                <a:r>
                  <a:rPr lang="de-DE" dirty="0" err="1"/>
                  <a:t>instead</a:t>
                </a:r>
                <a:r>
                  <a:rPr lang="de-DE" dirty="0"/>
                  <a:t> </a:t>
                </a:r>
                <a:r>
                  <a:rPr lang="de-DE" dirty="0" err="1"/>
                  <a:t>work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⊆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DE" dirty="0"/>
              </a:p>
              <a:p>
                <a:r>
                  <a:rPr lang="de-DE" dirty="0"/>
                  <a:t>In Fourier </a:t>
                </a:r>
                <a:r>
                  <a:rPr lang="de-DE" dirty="0" err="1"/>
                  <a:t>analysis</a:t>
                </a:r>
                <a:r>
                  <a:rPr lang="de-DE" dirty="0"/>
                  <a:t> </a:t>
                </a:r>
                <a:r>
                  <a:rPr lang="de-DE" dirty="0" err="1"/>
                  <a:t>usually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used</a:t>
                </a:r>
                <a:r>
                  <a:rPr lang="de-DE" dirty="0"/>
                  <a:t> </a:t>
                </a:r>
                <a:r>
                  <a:rPr lang="de-DE" dirty="0" err="1"/>
                  <a:t>where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𝑇𝑅𝑈𝐸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↦−1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𝐹𝐴𝐿𝑆𝐸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↦1</m:t>
                    </m:r>
                  </m:oMath>
                </a14:m>
                <a:r>
                  <a:rPr lang="de-DE" dirty="0"/>
                  <a:t>  </a:t>
                </a:r>
              </a:p>
              <a:p>
                <a:pPr lvl="1"/>
                <a:endParaRPr lang="de-DE" b="0" dirty="0"/>
              </a:p>
              <a:p>
                <a:pPr lvl="1"/>
                <a:endParaRPr lang="de-DE" dirty="0"/>
              </a:p>
              <a:p>
                <a:pPr lvl="1"/>
                <a:endParaRPr lang="de-DE" b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AF5F02A-95A7-614D-8F1B-BB8FF0D24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20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78B839-F636-0F44-9906-77CDA86B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15094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3608</Words>
  <Application>Microsoft Macintosh PowerPoint</Application>
  <PresentationFormat>Bildschirmpräsentation (4:3)</PresentationFormat>
  <Paragraphs>459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Fourier Analysis I: Basics  </vt:lpstr>
      <vt:lpstr>Todays and next weeks lecture based on </vt:lpstr>
      <vt:lpstr>Motivation</vt:lpstr>
      <vt:lpstr>The main idea of classical Fourier analysis</vt:lpstr>
      <vt:lpstr>A bad adaptation ...</vt:lpstr>
      <vt:lpstr>A bad application …</vt:lpstr>
      <vt:lpstr>Applications</vt:lpstr>
      <vt:lpstr>Applications in CS</vt:lpstr>
      <vt:lpstr>The many faces of Boolean values</vt:lpstr>
      <vt:lpstr>The many faces of Boolean values</vt:lpstr>
      <vt:lpstr>Fourier TRANSFORM</vt:lpstr>
      <vt:lpstr>Fourier analysis over the Boolean cube</vt:lpstr>
      <vt:lpstr>Fourier analysis over the boolean cube</vt:lpstr>
      <vt:lpstr>Fourier analysis over the boolean cube</vt:lpstr>
      <vt:lpstr>Parity functions form an orthormal basis</vt:lpstr>
      <vt:lpstr>Parity functions form an orthormal basis</vt:lpstr>
      <vt:lpstr>Fourier expansion </vt:lpstr>
      <vt:lpstr>Examples</vt:lpstr>
      <vt:lpstr>Intuition on Fourier Expansion</vt:lpstr>
      <vt:lpstr>PowerPoint-Präsentation</vt:lpstr>
      <vt:lpstr>Frequently used insight: Plancherel</vt:lpstr>
      <vt:lpstr>Special Case: Parseval</vt:lpstr>
      <vt:lpstr>Examples</vt:lpstr>
      <vt:lpstr>Hamming distance </vt:lpstr>
      <vt:lpstr>Wake-Up Exercise</vt:lpstr>
      <vt:lpstr>Answer to wake up exercise</vt:lpstr>
      <vt:lpstr>Moments of (real-valued) boolean functions f</vt:lpstr>
      <vt:lpstr>Wake-Up Exercise</vt:lpstr>
      <vt:lpstr>Answer to wake up exercise</vt:lpstr>
      <vt:lpstr>Moments of (real-valued) boolean functions f</vt:lpstr>
      <vt:lpstr>Proof of first theorem </vt:lpstr>
      <vt:lpstr>Moments of (real-valued) Boolean functions f,g</vt:lpstr>
      <vt:lpstr>ProbabilitY densities and Convolution</vt:lpstr>
      <vt:lpstr>Mass / density function </vt:lpstr>
      <vt:lpstr>Fourier weights</vt:lpstr>
      <vt:lpstr>Density for uniform distribution</vt:lpstr>
      <vt:lpstr>Convolution</vt:lpstr>
      <vt:lpstr>Convolution and densities</vt:lpstr>
      <vt:lpstr>Main theorem on convolution</vt:lpstr>
      <vt:lpstr>Highlight APPLICATION: BLR Test</vt:lpstr>
      <vt:lpstr>Almost linear functions and the BLR test</vt:lpstr>
      <vt:lpstr>Linearity</vt:lpstr>
      <vt:lpstr>Robust linearity</vt:lpstr>
      <vt:lpstr>Property testing </vt:lpstr>
      <vt:lpstr>Property testing </vt:lpstr>
      <vt:lpstr>BLR Test</vt:lpstr>
      <vt:lpstr>BLR Test</vt:lpstr>
      <vt:lpstr>BLR Test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  Excursion: Fourier Analysis  </dc:title>
  <dc:creator>Özgür Özcep</dc:creator>
  <cp:lastModifiedBy>Özgür Özcep</cp:lastModifiedBy>
  <cp:revision>264</cp:revision>
  <dcterms:created xsi:type="dcterms:W3CDTF">2022-10-19T09:40:36Z</dcterms:created>
  <dcterms:modified xsi:type="dcterms:W3CDTF">2023-01-11T14:53:36Z</dcterms:modified>
</cp:coreProperties>
</file>