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2"/>
  </p:notesMasterIdLst>
  <p:handoutMasterIdLst>
    <p:handoutMasterId r:id="rId43"/>
  </p:handoutMasterIdLst>
  <p:sldIdLst>
    <p:sldId id="273" r:id="rId2"/>
    <p:sldId id="285" r:id="rId3"/>
    <p:sldId id="391" r:id="rId4"/>
    <p:sldId id="429" r:id="rId5"/>
    <p:sldId id="404" r:id="rId6"/>
    <p:sldId id="405" r:id="rId7"/>
    <p:sldId id="406" r:id="rId8"/>
    <p:sldId id="407" r:id="rId9"/>
    <p:sldId id="428" r:id="rId10"/>
    <p:sldId id="426" r:id="rId11"/>
    <p:sldId id="417" r:id="rId12"/>
    <p:sldId id="418" r:id="rId13"/>
    <p:sldId id="419" r:id="rId14"/>
    <p:sldId id="420" r:id="rId15"/>
    <p:sldId id="421" r:id="rId16"/>
    <p:sldId id="422" r:id="rId17"/>
    <p:sldId id="423" r:id="rId18"/>
    <p:sldId id="430" r:id="rId19"/>
    <p:sldId id="424" r:id="rId20"/>
    <p:sldId id="425" r:id="rId21"/>
    <p:sldId id="427" r:id="rId22"/>
    <p:sldId id="408" r:id="rId23"/>
    <p:sldId id="410" r:id="rId24"/>
    <p:sldId id="409" r:id="rId25"/>
    <p:sldId id="411" r:id="rId26"/>
    <p:sldId id="413" r:id="rId27"/>
    <p:sldId id="414" r:id="rId28"/>
    <p:sldId id="396" r:id="rId29"/>
    <p:sldId id="397" r:id="rId30"/>
    <p:sldId id="399" r:id="rId31"/>
    <p:sldId id="401" r:id="rId32"/>
    <p:sldId id="393" r:id="rId33"/>
    <p:sldId id="403" r:id="rId34"/>
    <p:sldId id="398" r:id="rId35"/>
    <p:sldId id="394" r:id="rId36"/>
    <p:sldId id="415" r:id="rId37"/>
    <p:sldId id="416" r:id="rId38"/>
    <p:sldId id="348" r:id="rId39"/>
    <p:sldId id="372" r:id="rId40"/>
    <p:sldId id="328" r:id="rId4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EF0"/>
    <a:srgbClr val="B2B1A9"/>
    <a:srgbClr val="DAD9D3"/>
    <a:srgbClr val="FF7531"/>
    <a:srgbClr val="FF7E79"/>
    <a:srgbClr val="3C8C93"/>
    <a:srgbClr val="E3E96C"/>
    <a:srgbClr val="004B5A"/>
    <a:srgbClr val="00394A"/>
    <a:srgbClr val="003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16" autoAdjust="0"/>
    <p:restoredTop sz="93429"/>
  </p:normalViewPr>
  <p:slideViewPr>
    <p:cSldViewPr>
      <p:cViewPr varScale="1">
        <p:scale>
          <a:sx n="98" d="100"/>
          <a:sy n="98" d="100"/>
        </p:scale>
        <p:origin x="200" y="2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524F4DD-39E2-074C-A821-79AE4EECD5C9}" type="datetimeFigureOut">
              <a:rPr lang="de-DE"/>
              <a:pPr>
                <a:defRPr/>
              </a:pPr>
              <a:t>19.01.23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BACD63D-AFCC-1640-81EA-D2C5D9BD401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047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C162694-7365-914B-8B69-558832A77470}" type="datetimeFigureOut">
              <a:rPr lang="de-DE"/>
              <a:pPr>
                <a:defRPr/>
              </a:pPr>
              <a:t>19.01.23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5DDC4CD-3502-7B49-8D09-DDBB7A84A63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406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CC8C2-DE1C-8642-9E22-5B37A83749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21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9BC40-0EA7-3B43-8A5A-DEAD0F10D5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41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5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5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D9D00-4579-CD4B-B22F-8C012024BB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71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64AD2-5FB6-FB45-933B-235C7588DE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68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151C9-7839-C041-ABB8-39E89BE594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8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13FDC-EBB7-A241-A6EF-2E02EE734C7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4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6B9C6-6715-2D4A-8969-EA7C2FA5AF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26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459A-6064-5546-BD20-CFDE646274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95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EE9E-C217-3D4B-A1BB-8CC67CCB34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65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EF29-B124-2849-A4BE-FE5AE0C1F7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99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98C8-BE0A-C748-B1FE-022729FA52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34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62731CA1-5B61-B842-B00F-36E90BD694F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508255_On_the_Degree_of_Boolean_Functions_as_Real_Polynomials" TargetMode="External"/><Relationship Id="rId2" Type="http://schemas.openxmlformats.org/officeDocument/2006/relationships/hyperlink" Target="https://arxiv.org/abs/1907.0084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witter.com/BooleanAnalysis/status/1145837576487612416" TargetMode="External"/><Relationship Id="rId4" Type="http://schemas.openxmlformats.org/officeDocument/2006/relationships/hyperlink" Target="https://rjlipton.wpcomstaging.com/2019/07/12/tools-and-sensitivity/?utm_source=pocket_reader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105.10386.pdf" TargetMode="External"/><Relationship Id="rId2" Type="http://schemas.openxmlformats.org/officeDocument/2006/relationships/hyperlink" Target="http://www.math.uni-konstanz.de/~schweigh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vti.nl/slides/deWolf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9776" y="1628800"/>
            <a:ext cx="8278688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>
                <a:cs typeface="+mj-cs"/>
              </a:rPr>
              <a:t>Intelligent </a:t>
            </a:r>
            <a:r>
              <a:rPr lang="de-DE" sz="4400" b="1" dirty="0" err="1">
                <a:cs typeface="+mj-cs"/>
              </a:rPr>
              <a:t>Agents</a:t>
            </a:r>
            <a:r>
              <a:rPr lang="de-DE" sz="4400" b="1" dirty="0">
                <a:cs typeface="+mj-cs"/>
              </a:rPr>
              <a:t> </a:t>
            </a:r>
            <a:br>
              <a:rPr lang="de-DE" sz="4400" b="1" dirty="0">
                <a:cs typeface="+mj-cs"/>
              </a:rPr>
            </a:br>
            <a:r>
              <a:rPr lang="de-DE" dirty="0">
                <a:cs typeface="+mj-cs"/>
              </a:rPr>
              <a:t>Fourier Analysis II: </a:t>
            </a:r>
            <a:r>
              <a:rPr lang="de-DE" dirty="0" err="1">
                <a:cs typeface="+mj-cs"/>
              </a:rPr>
              <a:t>Social</a:t>
            </a:r>
            <a:r>
              <a:rPr lang="de-DE" dirty="0">
                <a:cs typeface="+mj-cs"/>
              </a:rPr>
              <a:t> </a:t>
            </a:r>
            <a:r>
              <a:rPr lang="de-DE" dirty="0" err="1">
                <a:cs typeface="+mj-cs"/>
              </a:rPr>
              <a:t>Theory</a:t>
            </a:r>
            <a:r>
              <a:rPr lang="de-DE" dirty="0">
                <a:cs typeface="+mj-cs"/>
              </a:rPr>
              <a:t> </a:t>
            </a:r>
            <a:r>
              <a:rPr lang="de-DE" dirty="0" err="1">
                <a:cs typeface="+mj-cs"/>
              </a:rPr>
              <a:t>and</a:t>
            </a:r>
            <a:r>
              <a:rPr lang="de-DE" dirty="0">
                <a:cs typeface="+mj-cs"/>
              </a:rPr>
              <a:t> Proof </a:t>
            </a:r>
            <a:r>
              <a:rPr lang="de-DE" dirty="0" err="1">
                <a:cs typeface="+mj-cs"/>
              </a:rPr>
              <a:t>of</a:t>
            </a:r>
            <a:r>
              <a:rPr lang="de-DE" dirty="0">
                <a:cs typeface="+mj-cs"/>
              </a:rPr>
              <a:t> </a:t>
            </a:r>
            <a:r>
              <a:rPr lang="de-DE" dirty="0" err="1">
                <a:cs typeface="+mj-cs"/>
              </a:rPr>
              <a:t>Arrow‘s</a:t>
            </a:r>
            <a:r>
              <a:rPr lang="de-DE" dirty="0">
                <a:cs typeface="+mj-cs"/>
              </a:rPr>
              <a:t> Theorem</a:t>
            </a:r>
            <a:br>
              <a:rPr lang="de-DE" dirty="0">
                <a:cs typeface="+mj-cs"/>
              </a:rPr>
            </a:br>
            <a:r>
              <a:rPr lang="de-DE" dirty="0">
                <a:cs typeface="+mj-cs"/>
              </a:rPr>
              <a:t>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/>
              <a:t>Özgür L. </a:t>
            </a:r>
            <a:r>
              <a:rPr lang="de-DE" sz="2400" dirty="0" err="1"/>
              <a:t>Özçep</a:t>
            </a:r>
            <a:endParaRPr lang="de-DE" sz="2400" dirty="0"/>
          </a:p>
          <a:p>
            <a:pPr eaLnBrk="1" hangingPunct="1">
              <a:defRPr/>
            </a:pPr>
            <a:r>
              <a:rPr lang="de-DE" sz="2400" b="1" dirty="0"/>
              <a:t>Universität zu Lübeck</a:t>
            </a:r>
          </a:p>
          <a:p>
            <a:pPr eaLnBrk="1" hangingPunct="1">
              <a:defRPr/>
            </a:pPr>
            <a:r>
              <a:rPr lang="de-DE" sz="2400" b="1" dirty="0"/>
              <a:t>Institut für Informationssysteme</a:t>
            </a:r>
          </a:p>
          <a:p>
            <a:pPr eaLnBrk="1" hangingPunct="1">
              <a:defRPr/>
            </a:pPr>
            <a:endParaRPr lang="de-DE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72C309-7070-B945-9D71-1ADBF0A66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Influences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Derivatives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08C4C1-2A9D-774D-AF38-15BB834AD1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D4CE28-C65E-2545-924A-AC8B0B5CD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215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CBEF5-8677-394E-9C4F-5616E3E79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i-</a:t>
            </a:r>
            <a:r>
              <a:rPr lang="de-DE" dirty="0" err="1"/>
              <a:t>th</a:t>
            </a:r>
            <a:r>
              <a:rPr lang="de-DE" dirty="0"/>
              <a:t> </a:t>
            </a:r>
            <a:r>
              <a:rPr lang="de-DE" dirty="0" err="1"/>
              <a:t>Influence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3E0799-D500-BE48-AD79-5ADC15D86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BCCBE812-3302-6C45-8C24-57E64AE2E804}"/>
              </a:ext>
            </a:extLst>
          </p:cNvPr>
          <p:cNvSpPr txBox="1"/>
          <p:nvPr/>
        </p:nvSpPr>
        <p:spPr>
          <a:xfrm>
            <a:off x="457200" y="1196703"/>
            <a:ext cx="7888588" cy="381181"/>
          </a:xfrm>
          <a:prstGeom prst="rect">
            <a:avLst/>
          </a:prstGeom>
          <a:solidFill>
            <a:srgbClr val="032EF0"/>
          </a:solidFill>
        </p:spPr>
        <p:txBody>
          <a:bodyPr vert="horz" wrap="square" lIns="0" tIns="15100" rIns="0" bIns="0" rtlCol="0">
            <a:spAutoFit/>
          </a:bodyPr>
          <a:lstStyle/>
          <a:p>
            <a:pPr marL="90603">
              <a:spcBef>
                <a:spcPts val="119"/>
              </a:spcBef>
            </a:pPr>
            <a:r>
              <a:rPr sz="2400" spc="-5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Definition</a:t>
            </a:r>
            <a:r>
              <a:rPr lang="de-DE" sz="2400" spc="-5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 </a:t>
            </a:r>
            <a:endParaRPr sz="2400" dirty="0">
              <a:latin typeface="Myriad Pro" panose="020B0503030403020204" pitchFamily="34" charset="0"/>
              <a:cs typeface="Tahom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5">
                <a:extLst>
                  <a:ext uri="{FF2B5EF4-FFF2-40B4-BE49-F238E27FC236}">
                    <a16:creationId xmlns:a16="http://schemas.microsoft.com/office/drawing/2014/main" id="{AC4AC873-0B36-5546-B0F0-36141C923E14}"/>
                  </a:ext>
                </a:extLst>
              </p:cNvPr>
              <p:cNvSpPr txBox="1"/>
              <p:nvPr/>
            </p:nvSpPr>
            <p:spPr>
              <a:xfrm>
                <a:off x="457200" y="1577884"/>
                <a:ext cx="7888588" cy="2985171"/>
              </a:xfrm>
              <a:prstGeom prst="rect">
                <a:avLst/>
              </a:prstGeom>
              <a:solidFill>
                <a:srgbClr val="032EF0">
                  <a:alpha val="10000"/>
                </a:srgbClr>
              </a:solidFill>
            </p:spPr>
            <p:txBody>
              <a:bodyPr vert="horz" wrap="square" lIns="0" tIns="55367" rIns="0" bIns="0" rtlCol="0">
                <a:spAutoFit/>
              </a:bodyPr>
              <a:lstStyle/>
              <a:p>
                <a:pPr marL="433503" marR="849406" indent="-342900">
                  <a:lnSpc>
                    <a:spcPct val="102600"/>
                  </a:lnSpc>
                  <a:spcBef>
                    <a:spcPts val="436"/>
                  </a:spcBef>
                  <a:buFont typeface="Arial" panose="020B0604020202020204" pitchFamily="34" charset="0"/>
                  <a:buChar char="•"/>
                  <a:tabLst>
                    <a:tab pos="4902647" algn="l"/>
                    <a:tab pos="5490310" algn="l"/>
                  </a:tabLst>
                </a:pPr>
                <a:r>
                  <a:rPr lang="de-DE" sz="2000" dirty="0"/>
                  <a:t>For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1,−1</m:t>
                            </m:r>
                          </m:e>
                        </m:d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and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1,−1</m:t>
                        </m:r>
                      </m:e>
                    </m:d>
                  </m:oMath>
                </a14:m>
                <a:r>
                  <a:rPr lang="de-DE" sz="2000" b="0" i="1" dirty="0">
                    <a:latin typeface="Cambria Math" panose="02040503050406030204" pitchFamily="18" charset="0"/>
                  </a:rPr>
                  <a:t> </a:t>
                </a:r>
                <a:r>
                  <a:rPr lang="de-DE" sz="2000" b="0" dirty="0">
                    <a:latin typeface="Myriad Pro" panose="020B0503030403020204" pitchFamily="34" charset="0"/>
                  </a:rPr>
                  <a:t>let </a:t>
                </a:r>
              </a:p>
              <a:p>
                <a:pPr marL="890703" marR="849406" lvl="1" indent="-342900">
                  <a:lnSpc>
                    <a:spcPct val="102600"/>
                  </a:lnSpc>
                  <a:spcBef>
                    <a:spcPts val="436"/>
                  </a:spcBef>
                  <a:buFont typeface="Arial" panose="020B0604020202020204" pitchFamily="34" charset="0"/>
                  <a:buChar char="•"/>
                  <a:tabLst>
                    <a:tab pos="4902647" algn="l"/>
                    <a:tab pos="549031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sz="2000" b="0" i="1" smtClean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000" b="0" i="1" smtClean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de-DE" sz="2000" b="0" i="1" smtClean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,−</m:t>
                        </m:r>
                        <m:sSub>
                          <m:sSub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, …</m:t>
                        </m:r>
                        <m:sSub>
                          <m:sSub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de-DE" sz="2000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de-DE" sz="2000" b="0" i="0" dirty="0">
                    <a:latin typeface="Cambria Math" panose="02040503050406030204" pitchFamily="18" charset="0"/>
                  </a:rPr>
                  <a:t>  </a:t>
                </a:r>
              </a:p>
              <a:p>
                <a:pPr marL="890703" marR="849406" lvl="1" indent="-342900">
                  <a:lnSpc>
                    <a:spcPct val="102600"/>
                  </a:lnSpc>
                  <a:spcBef>
                    <a:spcPts val="436"/>
                  </a:spcBef>
                  <a:buFont typeface="Arial" panose="020B0604020202020204" pitchFamily="34" charset="0"/>
                  <a:buChar char="•"/>
                  <a:tabLst>
                    <a:tab pos="4902647" algn="l"/>
                    <a:tab pos="549031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 smtClean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000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000" b="0" i="1" smtClean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lang="de-DE" sz="2000" b="0" i="1" smtClean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, …</m:t>
                        </m:r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de-DE" sz="2000" b="0" i="0" dirty="0">
                  <a:latin typeface="Cambria Math" panose="02040503050406030204" pitchFamily="18" charset="0"/>
                </a:endParaRPr>
              </a:p>
              <a:p>
                <a:pPr marL="433503" marR="849406" indent="-342900">
                  <a:lnSpc>
                    <a:spcPct val="102600"/>
                  </a:lnSpc>
                  <a:spcBef>
                    <a:spcPts val="436"/>
                  </a:spcBef>
                  <a:buFont typeface="Arial" panose="020B0604020202020204" pitchFamily="34" charset="0"/>
                  <a:buChar char="•"/>
                  <a:tabLst>
                    <a:tab pos="4902647" algn="l"/>
                    <a:tab pos="5490310" algn="l"/>
                  </a:tabLst>
                </a:pP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DE" sz="2000" dirty="0">
                    <a:latin typeface="Myriad Pro" panose="020B0503030403020204" pitchFamily="34" charset="0"/>
                  </a:rPr>
                  <a:t> </a:t>
                </a:r>
                <a:r>
                  <a:rPr lang="de-DE" sz="2000" dirty="0" err="1">
                    <a:latin typeface="Myriad Pro" panose="020B0503030403020204" pitchFamily="34" charset="0"/>
                  </a:rPr>
                  <a:t>is</a:t>
                </a:r>
                <a:r>
                  <a:rPr lang="de-DE" sz="2000" dirty="0">
                    <a:latin typeface="Myriad Pro" panose="020B0503030403020204" pitchFamily="34" charset="0"/>
                  </a:rPr>
                  <a:t> </a:t>
                </a:r>
                <a:r>
                  <a:rPr lang="de-DE" sz="2000" dirty="0" err="1">
                    <a:latin typeface="Myriad Pro" panose="020B0503030403020204" pitchFamily="34" charset="0"/>
                  </a:rPr>
                  <a:t>called</a:t>
                </a:r>
                <a:r>
                  <a:rPr lang="de-DE" sz="2000" dirty="0">
                    <a:latin typeface="Myriad Pro" panose="020B0503030403020204" pitchFamily="34" charset="0"/>
                  </a:rPr>
                  <a:t> </a:t>
                </a:r>
                <a:r>
                  <a:rPr lang="de-DE" sz="2000" dirty="0">
                    <a:solidFill>
                      <a:srgbClr val="032EF0"/>
                    </a:solidFill>
                    <a:latin typeface="Myriad Pro" panose="020B0503030403020204" pitchFamily="34" charset="0"/>
                  </a:rPr>
                  <a:t>pivotal for </a:t>
                </a:r>
                <a14:m>
                  <m:oMath xmlns:m="http://schemas.openxmlformats.org/officeDocument/2006/math">
                    <m:r>
                      <a:rPr lang="de-DE" sz="2000" i="1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1,−1</m:t>
                            </m:r>
                          </m:e>
                        </m:d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DE" sz="2000" i="1">
                        <a:latin typeface="Cambria Math" panose="02040503050406030204" pitchFamily="18" charset="0"/>
                      </a:rPr>
                      <m:t> →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{1,−1}</m:t>
                    </m:r>
                  </m:oMath>
                </a14:m>
                <a:r>
                  <a:rPr lang="de-DE" sz="2000" i="1" dirty="0">
                    <a:latin typeface="Cambria Math" panose="02040503050406030204" pitchFamily="18" charset="0"/>
                  </a:rPr>
                  <a:t> </a:t>
                </a:r>
                <a:r>
                  <a:rPr lang="de-DE" sz="2000" dirty="0">
                    <a:solidFill>
                      <a:srgbClr val="032EF0"/>
                    </a:solidFill>
                    <a:latin typeface="Myriad Pro" panose="020B0503030403020204" pitchFamily="34" charset="0"/>
                  </a:rPr>
                  <a:t>on </a:t>
                </a:r>
                <a:r>
                  <a:rPr lang="de-DE" sz="2000" dirty="0" err="1">
                    <a:solidFill>
                      <a:srgbClr val="032EF0"/>
                    </a:solidFill>
                    <a:latin typeface="Myriad Pro" panose="020B0503030403020204" pitchFamily="34" charset="0"/>
                  </a:rPr>
                  <a:t>input</a:t>
                </a:r>
                <a:r>
                  <a:rPr lang="de-DE" sz="2000" dirty="0">
                    <a:solidFill>
                      <a:srgbClr val="032EF0"/>
                    </a:solidFill>
                    <a:latin typeface="Myriad Pro" panose="020B05030304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000" i="1" dirty="0">
                    <a:solidFill>
                      <a:srgbClr val="032EF0"/>
                    </a:solidFill>
                    <a:latin typeface="Cambria Math" panose="02040503050406030204" pitchFamily="18" charset="0"/>
                  </a:rPr>
                  <a:t>  </a:t>
                </a:r>
                <a:r>
                  <a:rPr lang="de-DE" sz="2000" dirty="0" err="1">
                    <a:latin typeface="Cambria Math" panose="02040503050406030204" pitchFamily="18" charset="0"/>
                  </a:rPr>
                  <a:t>iff</a:t>
                </a:r>
                <a:r>
                  <a:rPr lang="de-DE" sz="20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000" spc="-129" dirty="0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</a:t>
                </a:r>
              </a:p>
              <a:p>
                <a:pPr marL="433503" marR="849406" indent="-342900">
                  <a:lnSpc>
                    <a:spcPct val="102600"/>
                  </a:lnSpc>
                  <a:spcBef>
                    <a:spcPts val="436"/>
                  </a:spcBef>
                  <a:buFont typeface="Arial" panose="020B0604020202020204" pitchFamily="34" charset="0"/>
                  <a:buChar char="•"/>
                  <a:tabLst>
                    <a:tab pos="4902647" algn="l"/>
                    <a:tab pos="5490310" algn="l"/>
                  </a:tabLst>
                </a:pPr>
                <a:r>
                  <a:rPr lang="de-DE" sz="2000" spc="-129" dirty="0" err="1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Influence</a:t>
                </a:r>
                <a:r>
                  <a:rPr lang="de-DE" sz="2000" spc="-129" dirty="0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</a:t>
                </a:r>
                <a:r>
                  <a:rPr lang="de-DE" sz="2000" spc="-129" dirty="0" err="1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of</a:t>
                </a:r>
                <a:r>
                  <a:rPr lang="de-DE" sz="2000" spc="-129" dirty="0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</a:t>
                </a:r>
                <a:r>
                  <a:rPr lang="de-DE" sz="2000" spc="-129" dirty="0" err="1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coordinate</a:t>
                </a:r>
                <a:r>
                  <a:rPr lang="de-DE" sz="2000" spc="-129" dirty="0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1" spc="-129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𝑖</m:t>
                    </m:r>
                    <m:r>
                      <a:rPr lang="de-DE" sz="2000" b="0" i="1" spc="-129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de-DE" sz="2000" b="0" i="1" spc="-129" smtClean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000" b="0" i="1" spc="-129" smtClean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𝑛</m:t>
                        </m:r>
                      </m:e>
                    </m:d>
                    <m:r>
                      <a:rPr lang="de-DE" sz="2000" b="0" i="1" spc="-129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 </m:t>
                    </m:r>
                  </m:oMath>
                </a14:m>
                <a:r>
                  <a:rPr lang="de-DE" sz="2000" dirty="0">
                    <a:latin typeface="Myriad Pro" panose="020B0503030403020204" pitchFamily="34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de-DE" sz="2000" i="1" spc="-129">
                        <a:solidFill>
                          <a:srgbClr val="032E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 </m:t>
                    </m:r>
                    <m:r>
                      <a:rPr lang="de-DE" sz="2000" i="1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000" i="1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de-DE" sz="2000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sz="2000" i="1">
                                <a:solidFill>
                                  <a:srgbClr val="032E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solidFill>
                                  <a:srgbClr val="032EF0"/>
                                </a:solidFill>
                                <a:latin typeface="Cambria Math" panose="02040503050406030204" pitchFamily="18" charset="0"/>
                              </a:rPr>
                              <m:t>1,−1</m:t>
                            </m:r>
                          </m:e>
                        </m:d>
                      </m:e>
                      <m:sup>
                        <m:r>
                          <a:rPr lang="de-DE" sz="2000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DE" sz="2000" i="1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 →{1,−1}</m:t>
                    </m:r>
                  </m:oMath>
                </a14:m>
                <a:r>
                  <a:rPr lang="de-DE" sz="2000" i="1" dirty="0">
                    <a:latin typeface="Cambria Math" panose="02040503050406030204" pitchFamily="18" charset="0"/>
                  </a:rPr>
                  <a:t> </a:t>
                </a:r>
                <a:r>
                  <a:rPr lang="de-DE" sz="2000" dirty="0">
                    <a:latin typeface="Myriad Pro" panose="020B0503030403020204" pitchFamily="34" charset="0"/>
                  </a:rPr>
                  <a:t>is </a:t>
                </a:r>
                <a:r>
                  <a:rPr lang="de-DE" sz="2000" dirty="0" err="1">
                    <a:latin typeface="Myriad Pro" panose="020B0503030403020204" pitchFamily="34" charset="0"/>
                  </a:rPr>
                  <a:t>the</a:t>
                </a:r>
                <a:r>
                  <a:rPr lang="de-DE" sz="2000" dirty="0">
                    <a:latin typeface="Myriad Pro" panose="020B0503030403020204" pitchFamily="34" charset="0"/>
                  </a:rPr>
                  <a:t> </a:t>
                </a:r>
                <a:r>
                  <a:rPr lang="de-DE" sz="2000" dirty="0" err="1">
                    <a:latin typeface="Myriad Pro" panose="020B0503030403020204" pitchFamily="34" charset="0"/>
                  </a:rPr>
                  <a:t>probability</a:t>
                </a:r>
                <a:r>
                  <a:rPr lang="de-DE" sz="2000" dirty="0">
                    <a:latin typeface="Myriad Pro" panose="020B0503030403020204" pitchFamily="34" charset="0"/>
                  </a:rPr>
                  <a:t> </a:t>
                </a:r>
                <a:r>
                  <a:rPr lang="de-DE" sz="2000" dirty="0" err="1">
                    <a:latin typeface="Myriad Pro" panose="020B0503030403020204" pitchFamily="34" charset="0"/>
                  </a:rPr>
                  <a:t>that</a:t>
                </a:r>
                <a:r>
                  <a:rPr lang="de-DE" sz="2000" dirty="0">
                    <a:latin typeface="Myriad Pro" panose="020B05030304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DE" sz="2000" dirty="0">
                    <a:latin typeface="Myriad Pro" panose="020B0503030403020204" pitchFamily="34" charset="0"/>
                  </a:rPr>
                  <a:t> </a:t>
                </a:r>
                <a:r>
                  <a:rPr lang="de-DE" sz="2000" dirty="0" err="1">
                    <a:latin typeface="Myriad Pro" panose="020B0503030403020204" pitchFamily="34" charset="0"/>
                  </a:rPr>
                  <a:t>is</a:t>
                </a:r>
                <a:r>
                  <a:rPr lang="de-DE" sz="2000" dirty="0">
                    <a:latin typeface="Myriad Pro" panose="020B0503030403020204" pitchFamily="34" charset="0"/>
                  </a:rPr>
                  <a:t> </a:t>
                </a:r>
                <a:r>
                  <a:rPr lang="de-DE" sz="2000" dirty="0" err="1">
                    <a:latin typeface="Myriad Pro" panose="020B0503030403020204" pitchFamily="34" charset="0"/>
                  </a:rPr>
                  <a:t>pivotal</a:t>
                </a:r>
                <a:r>
                  <a:rPr lang="de-DE" sz="2000" dirty="0">
                    <a:latin typeface="Myriad Pro" panose="020B0503030403020204" pitchFamily="34" charset="0"/>
                  </a:rPr>
                  <a:t> on a </a:t>
                </a:r>
                <a:r>
                  <a:rPr lang="de-DE" sz="2000" dirty="0" err="1">
                    <a:latin typeface="Myriad Pro" panose="020B0503030403020204" pitchFamily="34" charset="0"/>
                  </a:rPr>
                  <a:t>random</a:t>
                </a:r>
                <a:r>
                  <a:rPr lang="de-DE" sz="2000" dirty="0">
                    <a:latin typeface="Myriad Pro" panose="020B0503030403020204" pitchFamily="34" charset="0"/>
                  </a:rPr>
                  <a:t> </a:t>
                </a:r>
                <a:r>
                  <a:rPr lang="de-DE" sz="2000" dirty="0" err="1">
                    <a:latin typeface="Myriad Pro" panose="020B0503030403020204" pitchFamily="34" charset="0"/>
                  </a:rPr>
                  <a:t>input</a:t>
                </a:r>
                <a:br>
                  <a:rPr lang="de-DE" sz="20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𝐼𝑛</m:t>
                    </m:r>
                    <m:sSub>
                      <m:sSubPr>
                        <m:ctrlPr>
                          <a:rPr lang="de-DE" sz="2000" b="0" i="1" smtClean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000" b="0" i="1" smtClean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de-DE" sz="2000" b="0" i="1" smtClean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sz="20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∼</m:t>
                            </m:r>
                            <m:sSup>
                              <m:sSupPr>
                                <m:ctrlP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de-DE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000" b="0" i="1" smtClean="0">
                                        <a:latin typeface="Cambria Math" panose="02040503050406030204" pitchFamily="18" charset="0"/>
                                      </a:rPr>
                                      <m:t>1,−1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func>
                  </m:oMath>
                </a14:m>
                <a:r>
                  <a:rPr lang="de-DE" sz="2000" i="1" dirty="0">
                    <a:latin typeface="Cambria Math" panose="02040503050406030204" pitchFamily="18" charset="0"/>
                  </a:rPr>
                  <a:t>  </a:t>
                </a:r>
                <a:endParaRPr lang="de-DE" sz="2000" spc="-129" dirty="0">
                  <a:solidFill>
                    <a:srgbClr val="032EF0"/>
                  </a:solidFill>
                  <a:latin typeface="Myriad Pro" panose="020B0503030403020204" pitchFamily="34" charset="0"/>
                  <a:ea typeface="Cambria Math" panose="02040503050406030204" pitchFamily="18" charset="0"/>
                  <a:cs typeface="Tahoma"/>
                </a:endParaRPr>
              </a:p>
            </p:txBody>
          </p:sp>
        </mc:Choice>
        <mc:Fallback xmlns="">
          <p:sp>
            <p:nvSpPr>
              <p:cNvPr id="7" name="object 5">
                <a:extLst>
                  <a:ext uri="{FF2B5EF4-FFF2-40B4-BE49-F238E27FC236}">
                    <a16:creationId xmlns:a16="http://schemas.microsoft.com/office/drawing/2014/main" id="{AC4AC873-0B36-5546-B0F0-36141C923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77884"/>
                <a:ext cx="7888588" cy="2985171"/>
              </a:xfrm>
              <a:prstGeom prst="rect">
                <a:avLst/>
              </a:prstGeom>
              <a:blipFill>
                <a:blip r:embed="rId2"/>
                <a:stretch>
                  <a:fillRect l="-804" t="-8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2300533-46A9-3243-A744-A3CD6F1951CB}"/>
              </a:ext>
            </a:extLst>
          </p:cNvPr>
          <p:cNvGrpSpPr/>
          <p:nvPr/>
        </p:nvGrpSpPr>
        <p:grpSpPr>
          <a:xfrm>
            <a:off x="486974" y="4720636"/>
            <a:ext cx="7888588" cy="1451654"/>
            <a:chOff x="626069" y="2007292"/>
            <a:chExt cx="7888588" cy="14516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bject 5">
                  <a:extLst>
                    <a:ext uri="{FF2B5EF4-FFF2-40B4-BE49-F238E27FC236}">
                      <a16:creationId xmlns:a16="http://schemas.microsoft.com/office/drawing/2014/main" id="{0B8DA59D-669E-5A42-A896-D8D05428BAA5}"/>
                    </a:ext>
                  </a:extLst>
                </p:cNvPr>
                <p:cNvSpPr txBox="1"/>
                <p:nvPr/>
              </p:nvSpPr>
              <p:spPr>
                <a:xfrm>
                  <a:off x="626069" y="2358782"/>
                  <a:ext cx="7888588" cy="1100164"/>
                </a:xfrm>
                <a:prstGeom prst="rect">
                  <a:avLst/>
                </a:prstGeom>
                <a:solidFill>
                  <a:srgbClr val="FEFBF2"/>
                </a:solidFill>
              </p:spPr>
              <p:txBody>
                <a:bodyPr vert="horz" wrap="square" lIns="0" tIns="49076" rIns="0" bIns="0" rtlCol="0">
                  <a:spAutoFit/>
                </a:bodyPr>
                <a:lstStyle/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sz="2000" b="0" i="1" dirty="0" smtClean="0">
                          <a:latin typeface="Cambria Math" panose="02040503050406030204" pitchFamily="18" charset="0"/>
                          <a:cs typeface="Lucida Sans Unicode"/>
                        </a:rPr>
                        <m:t>𝐼𝑛</m:t>
                      </m:r>
                      <m:sSub>
                        <m:sSub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𝑓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𝑂</m:t>
                          </m:r>
                          <m:sSub>
                            <m:sSubPr>
                              <m:ctrlPr>
                                <a:rPr lang="de-DE" sz="2000" b="0" i="1" dirty="0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sSubPr>
                            <m:e>
                              <m:r>
                                <a:rPr lang="de-DE" sz="2000" b="0" i="1" dirty="0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2000" b="0" i="1" dirty="0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de-DE" sz="2000" b="0" i="1" dirty="0" smtClean="0">
                          <a:latin typeface="Cambria Math" panose="02040503050406030204" pitchFamily="18" charset="0"/>
                          <a:cs typeface="Lucida Sans Unicode"/>
                        </a:rPr>
                        <m:t>=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  <a:cs typeface="Lucida Sans Unicode"/>
                        </a:rPr>
                        <m:t>𝐼𝑛</m:t>
                      </m:r>
                      <m:sSub>
                        <m:sSub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𝑓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𝐴𝑁</m:t>
                          </m:r>
                          <m:sSub>
                            <m:sSubPr>
                              <m:ctrlPr>
                                <a:rPr lang="de-DE" sz="2000" b="0" i="1" dirty="0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sSubPr>
                            <m:e>
                              <m:r>
                                <a:rPr lang="de-DE" sz="2000" b="0" i="1" dirty="0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de-DE" sz="2000" b="0" i="1" dirty="0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de-DE" sz="2000" b="0" i="1" dirty="0" smtClean="0">
                          <a:latin typeface="Cambria Math" panose="02040503050406030204" pitchFamily="18" charset="0"/>
                          <a:cs typeface="Lucida Sans Unicode"/>
                        </a:rPr>
                        <m:t>=</m:t>
                      </m:r>
                      <m:sSup>
                        <m:sSup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pPr>
                        <m:e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  <a:cs typeface="Lucida Sans Unicode"/>
                            </a:rPr>
                            <m:t>2</m:t>
                          </m:r>
                        </m:e>
                        <m:sup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  <a:cs typeface="Lucida Sans Unicode"/>
                            </a:rPr>
                            <m:t>1−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𝑛</m:t>
                          </m:r>
                        </m:sup>
                      </m:sSup>
                    </m:oMath>
                  </a14:m>
                  <a:endParaRPr lang="de-DE" sz="2000" dirty="0">
                    <a:latin typeface="Myriad Pro" panose="020B0503030403020204" pitchFamily="34" charset="0"/>
                    <a:cs typeface="Lucida Sans Unicode"/>
                  </a:endParaRPr>
                </a:p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sz="2000" i="1" dirty="0">
                          <a:latin typeface="Cambria Math" panose="02040503050406030204" pitchFamily="18" charset="0"/>
                          <a:cs typeface="Lucida Sans Unicode"/>
                        </a:rPr>
                        <m:t>𝐼𝑛</m:t>
                      </m:r>
                      <m:sSub>
                        <m:sSubPr>
                          <m:ctrlPr>
                            <a:rPr lang="de-DE" sz="2000" i="1" dirty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000" i="1" dirty="0">
                              <a:latin typeface="Cambria Math" panose="02040503050406030204" pitchFamily="18" charset="0"/>
                              <a:cs typeface="Lucida Sans Unicode"/>
                            </a:rPr>
                            <m:t>𝑓</m:t>
                          </m:r>
                        </m:e>
                        <m:sub>
                          <m:r>
                            <a:rPr lang="de-DE" sz="2000" i="1" dirty="0">
                              <a:latin typeface="Cambria Math" panose="02040503050406030204" pitchFamily="18" charset="0"/>
                              <a:cs typeface="Lucida Sans Unicode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de-DE" sz="2000" i="1" dirty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𝑚𝑎</m:t>
                          </m:r>
                          <m:sSub>
                            <m:sSubPr>
                              <m:ctrlPr>
                                <a:rPr lang="de-DE" sz="2000" b="0" i="1" dirty="0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sSubPr>
                            <m:e>
                              <m:r>
                                <a:rPr lang="de-DE" sz="2000" b="0" i="1" dirty="0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2000" i="1" dirty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de-DE" sz="2000" b="0" i="1" dirty="0" smtClean="0">
                          <a:latin typeface="Cambria Math" panose="02040503050406030204" pitchFamily="18" charset="0"/>
                          <a:cs typeface="Lucida Sans Unicode"/>
                        </a:rPr>
                        <m:t>=</m:t>
                      </m:r>
                      <m:d>
                        <m:d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000" b="0" i="1" dirty="0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2000" b="0" i="1" dirty="0" smtClean="0">
                                    <a:latin typeface="Cambria Math" panose="02040503050406030204" pitchFamily="18" charset="0"/>
                                    <a:cs typeface="Lucida Sans Unicode"/>
                                  </a:rPr>
                                  <m:t>𝑛</m:t>
                                </m:r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  <a:cs typeface="Lucida Sans Unicode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de-DE" sz="2000" b="0" i="1" dirty="0" smtClean="0">
                                        <a:latin typeface="Cambria Math" panose="02040503050406030204" pitchFamily="18" charset="0"/>
                                        <a:cs typeface="Lucida Sans Unicode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2000" b="0" i="1" dirty="0" smtClean="0">
                                        <a:latin typeface="Cambria Math" panose="02040503050406030204" pitchFamily="18" charset="0"/>
                                        <a:cs typeface="Lucida Sans Unicode"/>
                                      </a:rPr>
                                      <m:t>𝑛</m:t>
                                    </m:r>
                                    <m:r>
                                      <a:rPr lang="de-DE" sz="2000" b="0" i="1" dirty="0" smtClean="0">
                                        <a:latin typeface="Cambria Math" panose="02040503050406030204" pitchFamily="18" charset="0"/>
                                        <a:cs typeface="Lucida Sans Unicode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de-DE" sz="2000" b="0" i="1" dirty="0" smtClean="0">
                                        <a:latin typeface="Cambria Math" panose="02040503050406030204" pitchFamily="18" charset="0"/>
                                        <a:cs typeface="Lucida Sans Unicode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pPr>
                        <m:e>
                          <m:r>
                            <a:rPr lang="de-DE" sz="2000" b="0" i="0" dirty="0" smtClean="0">
                              <a:latin typeface="Cambria Math" panose="02040503050406030204" pitchFamily="18" charset="0"/>
                              <a:cs typeface="Lucida Sans Unicode"/>
                            </a:rPr>
                            <m:t>2</m:t>
                          </m:r>
                        </m:e>
                        <m:sup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  <a:cs typeface="Lucida Sans Unicode"/>
                            </a:rPr>
                            <m:t>1−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(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for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odd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𝑛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)</m:t>
                      </m:r>
                    </m:oMath>
                  </a14:m>
                  <a:endParaRPr lang="de-DE" sz="2000" dirty="0">
                    <a:latin typeface="Myriad Pro" panose="020B0503030403020204" pitchFamily="34" charset="0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9" name="object 5">
                  <a:extLst>
                    <a:ext uri="{FF2B5EF4-FFF2-40B4-BE49-F238E27FC236}">
                      <a16:creationId xmlns:a16="http://schemas.microsoft.com/office/drawing/2014/main" id="{0B8DA59D-669E-5A42-A896-D8D05428BA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2358782"/>
                  <a:ext cx="7888588" cy="1100164"/>
                </a:xfrm>
                <a:prstGeom prst="rect">
                  <a:avLst/>
                </a:prstGeom>
                <a:blipFill>
                  <a:blip r:embed="rId3"/>
                  <a:stretch>
                    <a:fillRect l="-643" t="-1136" b="-340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6858EFDF-F9CA-D64D-AEFC-4F48F6ADB7F3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47448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endParaRPr sz="2200" dirty="0">
                <a:latin typeface="Myriad Pro" panose="020B0503030403020204" pitchFamily="34" charset="0"/>
                <a:cs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735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CBEF5-8677-394E-9C4F-5616E3E79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B7B86AE-8832-7242-801E-8317888339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8313" y="4522057"/>
                <a:ext cx="8229600" cy="157123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2000" dirty="0" err="1"/>
                  <a:t>Remark</a:t>
                </a:r>
                <a:r>
                  <a:rPr lang="de-DE" sz="2000" dirty="0"/>
                  <a:t> </a:t>
                </a:r>
              </a:p>
              <a:p>
                <a:r>
                  <a:rPr lang="de-DE" sz="2000" dirty="0" err="1"/>
                  <a:t>For</a:t>
                </a:r>
                <a:r>
                  <a:rPr lang="de-DE" sz="2000" dirty="0"/>
                  <a:t> Boolean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000" dirty="0"/>
                  <a:t>,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is</a:t>
                </a:r>
                <a:r>
                  <a:rPr lang="de-DE" sz="2000" dirty="0"/>
                  <a:t> an </a:t>
                </a:r>
                <a:r>
                  <a:rPr lang="de-DE" sz="2000" dirty="0" err="1"/>
                  <a:t>indicator</a:t>
                </a:r>
                <a:r>
                  <a:rPr lang="de-DE" sz="2000" dirty="0"/>
                  <a:t> </a:t>
                </a:r>
                <a:r>
                  <a:rPr lang="de-DE" sz="2000" dirty="0" err="1"/>
                  <a:t>function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for</a:t>
                </a:r>
                <a:r>
                  <a:rPr lang="de-DE" sz="2000" dirty="0"/>
                  <a:t> </a:t>
                </a:r>
                <a:r>
                  <a:rPr lang="de-DE" sz="2000" dirty="0" err="1"/>
                  <a:t>whether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is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pivotal</a:t>
                </a:r>
                <a:r>
                  <a:rPr lang="de-DE" sz="2000" dirty="0"/>
                  <a:t> </a:t>
                </a:r>
                <a:r>
                  <a:rPr lang="de-DE" sz="2000" dirty="0" err="1"/>
                  <a:t>for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000" dirty="0"/>
                  <a:t> on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000" dirty="0"/>
                  <a:t>.   So </a:t>
                </a:r>
                <a14:m>
                  <m:oMath xmlns:m="http://schemas.openxmlformats.org/officeDocument/2006/math">
                    <m:r>
                      <a:rPr lang="de-DE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𝐼𝑛</m:t>
                    </m:r>
                    <m:sSub>
                      <m:sSubPr>
                        <m:ctrlPr>
                          <a:rPr lang="de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de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de-DE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sz="200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lim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∼</m:t>
                            </m:r>
                            <m:sSup>
                              <m:sSup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de-D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000" i="1">
                                        <a:latin typeface="Cambria Math" panose="02040503050406030204" pitchFamily="18" charset="0"/>
                                      </a:rPr>
                                      <m:t>1,−1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𝑓</m:t>
                        </m:r>
                        <m:sSup>
                          <m:sSup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de-DE" sz="2000" dirty="0"/>
                  <a:t> </a:t>
                </a:r>
              </a:p>
              <a:p>
                <a:r>
                  <a:rPr lang="de-DE" sz="2000" dirty="0"/>
                  <a:t>This </a:t>
                </a:r>
                <a:r>
                  <a:rPr lang="de-DE" sz="2000" dirty="0" err="1"/>
                  <a:t>justifies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the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generalization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above</a:t>
                </a:r>
                <a:r>
                  <a:rPr lang="de-DE" sz="2000" dirty="0"/>
                  <a:t>. 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B7B86AE-8832-7242-801E-8317888339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4522057"/>
                <a:ext cx="8229600" cy="1571239"/>
              </a:xfrm>
              <a:blipFill>
                <a:blip r:embed="rId2"/>
                <a:stretch>
                  <a:fillRect l="-770" t="-2400" b="-56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3E0799-D500-BE48-AD79-5ADC15D86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82E74D8-DCDA-A645-9100-35A03F0CFC6C}"/>
              </a:ext>
            </a:extLst>
          </p:cNvPr>
          <p:cNvGrpSpPr/>
          <p:nvPr/>
        </p:nvGrpSpPr>
        <p:grpSpPr>
          <a:xfrm>
            <a:off x="457200" y="1196703"/>
            <a:ext cx="7888588" cy="3205154"/>
            <a:chOff x="446936" y="2779849"/>
            <a:chExt cx="7888588" cy="3205154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BCCBE812-3302-6C45-8C24-57E64AE2E804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400" spc="-5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Definition</a:t>
              </a:r>
              <a:r>
                <a:rPr lang="de-DE" sz="2400" spc="-5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AC4AC873-0B36-5546-B0F0-36141C923E14}"/>
                    </a:ext>
                  </a:extLst>
                </p:cNvPr>
                <p:cNvSpPr txBox="1"/>
                <p:nvPr/>
              </p:nvSpPr>
              <p:spPr>
                <a:xfrm>
                  <a:off x="446936" y="3161030"/>
                  <a:ext cx="7888588" cy="2823973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000" dirty="0">
                      <a:solidFill>
                        <a:srgbClr val="032EF0"/>
                      </a:solidFill>
                      <a:latin typeface="Myriad Pro" panose="020B0503030403020204" pitchFamily="34" charset="0"/>
                    </a:rPr>
                    <a:t>The </a:t>
                  </a:r>
                  <a14:m>
                    <m:oMath xmlns:m="http://schemas.openxmlformats.org/officeDocument/2006/math">
                      <m:r>
                        <a:rPr lang="de-DE" sz="2000" i="1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de-DE" sz="2000" dirty="0">
                      <a:solidFill>
                        <a:srgbClr val="032EF0"/>
                      </a:solidFill>
                      <a:latin typeface="Myriad Pro" panose="020B0503030403020204" pitchFamily="34" charset="0"/>
                    </a:rPr>
                    <a:t>-</a:t>
                  </a:r>
                  <a:r>
                    <a:rPr lang="de-DE" sz="2000" dirty="0" err="1">
                      <a:solidFill>
                        <a:srgbClr val="032EF0"/>
                      </a:solidFill>
                      <a:latin typeface="Myriad Pro" panose="020B0503030403020204" pitchFamily="34" charset="0"/>
                    </a:rPr>
                    <a:t>th</a:t>
                  </a:r>
                  <a:r>
                    <a:rPr lang="de-DE" sz="2000" dirty="0">
                      <a:solidFill>
                        <a:srgbClr val="032EF0"/>
                      </a:solidFill>
                      <a:latin typeface="Myriad Pro" panose="020B0503030403020204" pitchFamily="34" charset="0"/>
                    </a:rPr>
                    <a:t> derivative </a:t>
                  </a:r>
                  <a:r>
                    <a:rPr lang="de-DE" sz="2000" dirty="0" err="1">
                      <a:solidFill>
                        <a:srgbClr val="032EF0"/>
                      </a:solidFill>
                      <a:latin typeface="Myriad Pro" panose="020B0503030403020204" pitchFamily="34" charset="0"/>
                    </a:rPr>
                    <a:t>operator</a:t>
                  </a:r>
                  <a:r>
                    <a:rPr lang="de-DE" sz="2000" dirty="0">
                      <a:solidFill>
                        <a:srgbClr val="032EF0"/>
                      </a:solidFill>
                      <a:latin typeface="Myriad Pro" panose="020B0503030403020204" pitchFamily="34" charset="0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</a:rPr>
                    <a:t>is</a:t>
                  </a:r>
                  <a:r>
                    <a:rPr lang="de-DE" sz="2000" dirty="0">
                      <a:latin typeface="Myriad Pro" panose="020B0503030403020204" pitchFamily="34" charset="0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</a:rPr>
                    <a:t>defined</a:t>
                  </a:r>
                  <a:r>
                    <a:rPr lang="de-DE" sz="2000" dirty="0">
                      <a:latin typeface="Myriad Pro" panose="020B0503030403020204" pitchFamily="34" charset="0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</a:rPr>
                    <a:t>by</a:t>
                  </a:r>
                  <a:br>
                    <a:rPr lang="de-DE" sz="2000" i="1" dirty="0">
                      <a:latin typeface="Cambria Math" panose="02040503050406030204" pitchFamily="18" charset="0"/>
                    </a:rPr>
                  </a:b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 dirty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000" i="1" dirty="0">
                          <a:latin typeface="Cambria Math" panose="02040503050406030204" pitchFamily="18" charset="0"/>
                        </a:rPr>
                        <m:t>: </m:t>
                      </m:r>
                      <m:sSup>
                        <m:sSupPr>
                          <m:ctrlP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p>
                            <m:sSupPr>
                              <m:ctrlP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p>
                      </m:sSup>
                      <m:r>
                        <a:rPr lang="de-D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p>
                            <m:sSupPr>
                              <m:ctrlP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p>
                      </m:sSup>
                    </m:oMath>
                  </a14:m>
                  <a:r>
                    <a:rPr lang="de-DE" sz="2000" i="1" dirty="0">
                      <a:latin typeface="Cambria Math" panose="020405030504060302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de-DE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↦(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↦</m:t>
                      </m:r>
                      <m:f>
                        <m:f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↦1</m:t>
                                  </m:r>
                                </m:sup>
                              </m:sSup>
                            </m:e>
                          </m:d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↦−1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DE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de-DE" sz="2000" spc="-129" dirty="0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000" spc="-12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Influence</a:t>
                  </a:r>
                  <a:r>
                    <a:rPr lang="de-DE" sz="2000" spc="-129" dirty="0">
                      <a:solidFill>
                        <a:srgbClr val="032EF0"/>
                      </a:solidFill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000" spc="-12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of</a:t>
                  </a:r>
                  <a:r>
                    <a:rPr lang="de-DE" sz="2000" spc="-129" dirty="0">
                      <a:solidFill>
                        <a:srgbClr val="032EF0"/>
                      </a:solidFill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000" spc="-12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coordinate</a:t>
                  </a:r>
                  <a:r>
                    <a:rPr lang="de-DE" sz="2000" spc="-129" dirty="0">
                      <a:solidFill>
                        <a:srgbClr val="032EF0"/>
                      </a:solidFill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pc="-129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𝑖</m:t>
                      </m:r>
                      <m:r>
                        <a:rPr lang="de-DE" sz="2000" b="0" i="1" spc="-129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2000" b="0" i="1" spc="-129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000" b="0" i="1" spc="-129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𝑛</m:t>
                          </m:r>
                        </m:e>
                      </m:d>
                      <m:r>
                        <a:rPr lang="de-DE" sz="2000" b="0" i="1" spc="-129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2000" b="0" i="0" spc="-129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on</m:t>
                      </m:r>
                      <m:r>
                        <a:rPr lang="de-DE" sz="2000" b="0" i="1" spc="-129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  <m:r>
                        <a:rPr lang="de-DE" sz="2000" i="1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2000" i="1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de-DE" sz="2000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2000" i="1">
                                  <a:solidFill>
                                    <a:srgbClr val="032E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i="1">
                                  <a:solidFill>
                                    <a:srgbClr val="032EF0"/>
                                  </a:solidFill>
                                  <a:latin typeface="Cambria Math" panose="02040503050406030204" pitchFamily="18" charset="0"/>
                                </a:rPr>
                                <m:t>1,−1</m:t>
                              </m:r>
                            </m:e>
                          </m:d>
                        </m:e>
                        <m:sup>
                          <m:r>
                            <a:rPr lang="de-DE" sz="2000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de-DE" sz="2000" i="1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de-DE" sz="2000" i="1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a14:m>
                  <a:r>
                    <a:rPr lang="de-DE" sz="2000" dirty="0">
                      <a:latin typeface="Myriad Pro" panose="020B0503030403020204" pitchFamily="34" charset="0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</a:rPr>
                    <a:t>is</a:t>
                  </a:r>
                  <a:r>
                    <a:rPr lang="de-DE" sz="2000" dirty="0">
                      <a:latin typeface="Myriad Pro" panose="020B0503030403020204" pitchFamily="34" charset="0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</a:rPr>
                    <a:t>defined</a:t>
                  </a:r>
                  <a:r>
                    <a:rPr lang="de-DE" sz="2000" dirty="0">
                      <a:latin typeface="Myriad Pro" panose="020B0503030403020204" pitchFamily="34" charset="0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</a:rPr>
                    <a:t>by</a:t>
                  </a:r>
                  <a:r>
                    <a:rPr lang="de-DE" sz="2000" dirty="0">
                      <a:latin typeface="Myriad Pro" panose="020B0503030403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𝐼𝑛</m:t>
                      </m:r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de-DE" sz="2000" b="0" i="1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lim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sSup>
                                <m:sSup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  <m:t>1,−1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a14:m>
                  <a:r>
                    <a:rPr lang="de-DE" sz="2000" i="1" dirty="0">
                      <a:latin typeface="Cambria Math" panose="02040503050406030204" pitchFamily="18" charset="0"/>
                    </a:rPr>
                    <a:t>  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de-DE" sz="2000" dirty="0">
                      <a:latin typeface="Myriad Pro" panose="020B0503030403020204" pitchFamily="34" charset="0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</a:rPr>
                    <a:t>is</a:t>
                  </a:r>
                  <a:r>
                    <a:rPr lang="de-DE" sz="2000" dirty="0">
                      <a:latin typeface="Myriad Pro" panose="020B0503030403020204" pitchFamily="34" charset="0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</a:rPr>
                    <a:t>called</a:t>
                  </a:r>
                  <a:r>
                    <a:rPr lang="de-DE" sz="2000" dirty="0">
                      <a:latin typeface="Myriad Pro" panose="020B0503030403020204" pitchFamily="34" charset="0"/>
                    </a:rPr>
                    <a:t> </a:t>
                  </a:r>
                  <a:r>
                    <a:rPr lang="de-DE" sz="2000" dirty="0">
                      <a:solidFill>
                        <a:srgbClr val="032EF0"/>
                      </a:solidFill>
                      <a:latin typeface="Myriad Pro" panose="020B0503030403020204" pitchFamily="34" charset="0"/>
                    </a:rPr>
                    <a:t>relevant </a:t>
                  </a:r>
                  <a:r>
                    <a:rPr lang="de-DE" sz="2000" dirty="0" err="1">
                      <a:solidFill>
                        <a:srgbClr val="032EF0"/>
                      </a:solidFill>
                      <a:latin typeface="Myriad Pro" panose="020B0503030403020204" pitchFamily="34" charset="0"/>
                    </a:rPr>
                    <a:t>for</a:t>
                  </a:r>
                  <a:r>
                    <a:rPr lang="de-DE" sz="2000" dirty="0">
                      <a:solidFill>
                        <a:srgbClr val="032EF0"/>
                      </a:solidFill>
                      <a:latin typeface="Myriad Pro" panose="020B0503030403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000" i="1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1,−1</m:t>
                              </m:r>
                            </m:e>
                          </m:d>
                        </m:e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de-DE" sz="2000" i="1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de-DE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a14:m>
                  <a:r>
                    <a:rPr lang="de-DE" sz="2000" dirty="0">
                      <a:solidFill>
                        <a:schemeClr val="tx1"/>
                      </a:solidFill>
                      <a:latin typeface="Myriad Pro" panose="020B0503030403020204" pitchFamily="34" charset="0"/>
                    </a:rPr>
                    <a:t> </a:t>
                  </a:r>
                  <a:r>
                    <a:rPr lang="de-DE" sz="2000" dirty="0" err="1">
                      <a:solidFill>
                        <a:schemeClr val="tx1"/>
                      </a:solidFill>
                      <a:latin typeface="Myriad Pro" panose="020B0503030403020204" pitchFamily="34" charset="0"/>
                    </a:rPr>
                    <a:t>iff</a:t>
                  </a:r>
                  <a:r>
                    <a:rPr lang="de-DE" sz="2000" dirty="0">
                      <a:solidFill>
                        <a:schemeClr val="tx1"/>
                      </a:solidFill>
                      <a:latin typeface="Myriad Pro" panose="020B0503030403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𝐼𝑛</m:t>
                      </m:r>
                      <m:sSub>
                        <m:sSubPr>
                          <m:ctrlP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&gt;0 </m:t>
                      </m:r>
                    </m:oMath>
                  </a14:m>
                  <a:r>
                    <a:rPr lang="de-DE" sz="2000" b="0" dirty="0">
                      <a:solidFill>
                        <a:schemeClr val="tx1"/>
                      </a:solidFill>
                      <a:latin typeface="Myriad Pro" panose="020B0503030403020204" pitchFamily="34" charset="0"/>
                    </a:rPr>
                    <a:t> </a:t>
                  </a:r>
                  <a:br>
                    <a:rPr lang="de-DE" sz="2000" b="0" dirty="0">
                      <a:solidFill>
                        <a:schemeClr val="tx1"/>
                      </a:solidFill>
                      <a:latin typeface="Myriad Pro" panose="020B0503030403020204" pitchFamily="34" charset="0"/>
                    </a:rPr>
                  </a:br>
                  <a:r>
                    <a:rPr lang="de-DE" sz="2000" b="0" dirty="0">
                      <a:solidFill>
                        <a:schemeClr val="tx1"/>
                      </a:solidFill>
                      <a:latin typeface="Myriad Pro" panose="020B0503030403020204" pitchFamily="34" charset="0"/>
                    </a:rPr>
                    <a:t>i.e.,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↦1</m:t>
                              </m:r>
                            </m:sup>
                          </m:sSup>
                        </m:e>
                      </m:d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de-DE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↦−1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de-DE" sz="2000" b="0" dirty="0">
                      <a:solidFill>
                        <a:schemeClr val="tx1"/>
                      </a:solidFill>
                      <a:latin typeface="Myriad Pro" panose="020B0503030403020204" pitchFamily="34" charset="0"/>
                    </a:rPr>
                    <a:t> </a:t>
                  </a:r>
                  <a:r>
                    <a:rPr lang="de-DE" sz="2000" b="0" dirty="0" err="1">
                      <a:solidFill>
                        <a:schemeClr val="tx1"/>
                      </a:solidFill>
                      <a:latin typeface="Myriad Pro" panose="020B0503030403020204" pitchFamily="34" charset="0"/>
                    </a:rPr>
                    <a:t>for</a:t>
                  </a:r>
                  <a:r>
                    <a:rPr lang="de-DE" sz="2000" b="0" dirty="0">
                      <a:solidFill>
                        <a:schemeClr val="tx1"/>
                      </a:solidFill>
                      <a:latin typeface="Myriad Pro" panose="020B0503030403020204" pitchFamily="34" charset="0"/>
                    </a:rPr>
                    <a:t> at least </a:t>
                  </a:r>
                  <a:r>
                    <a:rPr lang="de-DE" sz="2000" b="0" dirty="0" err="1">
                      <a:solidFill>
                        <a:schemeClr val="tx1"/>
                      </a:solidFill>
                      <a:latin typeface="Myriad Pro" panose="020B0503030403020204" pitchFamily="34" charset="0"/>
                    </a:rPr>
                    <a:t>one</a:t>
                  </a:r>
                  <a:r>
                    <a:rPr lang="de-DE" sz="2000" b="0" dirty="0">
                      <a:solidFill>
                        <a:schemeClr val="tx1"/>
                      </a:solidFill>
                      <a:latin typeface="Myriad Pro" panose="020B0503030403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1,−1</m:t>
                              </m:r>
                            </m:e>
                          </m:d>
                        </m:e>
                        <m:sup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br>
                    <a:rPr lang="de-DE" sz="2000" b="0" dirty="0">
                      <a:solidFill>
                        <a:srgbClr val="032EF0"/>
                      </a:solidFill>
                      <a:latin typeface="Myriad Pro" panose="020B0503030403020204" pitchFamily="34" charset="0"/>
                    </a:rPr>
                  </a:br>
                  <a:endParaRPr lang="de-DE" sz="2000" spc="-129" dirty="0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AC4AC873-0B36-5546-B0F0-36141C923E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936" y="3161030"/>
                  <a:ext cx="7888588" cy="2823973"/>
                </a:xfrm>
                <a:prstGeom prst="rect">
                  <a:avLst/>
                </a:prstGeom>
                <a:blipFill>
                  <a:blip r:embed="rId3"/>
                  <a:stretch>
                    <a:fillRect l="-804" t="-89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1320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FA452A0-DF2B-CD4D-8079-14272C46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Derivative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Influence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B6517C-3B27-7B47-AE9F-F2D45E67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568D7B7B-DC47-6A45-B438-A425569803EA}"/>
              </a:ext>
            </a:extLst>
          </p:cNvPr>
          <p:cNvGrpSpPr/>
          <p:nvPr/>
        </p:nvGrpSpPr>
        <p:grpSpPr>
          <a:xfrm>
            <a:off x="466962" y="1155333"/>
            <a:ext cx="7889263" cy="1745413"/>
            <a:chOff x="626069" y="4956564"/>
            <a:chExt cx="7889263" cy="1745413"/>
          </a:xfrm>
        </p:grpSpPr>
        <p:sp>
          <p:nvSpPr>
            <p:cNvPr id="11" name="object 19">
              <a:extLst>
                <a:ext uri="{FF2B5EF4-FFF2-40B4-BE49-F238E27FC236}">
                  <a16:creationId xmlns:a16="http://schemas.microsoft.com/office/drawing/2014/main" id="{F06CA753-7657-EB48-8E18-DA45E4D7D95A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Remark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bject 20">
                  <a:extLst>
                    <a:ext uri="{FF2B5EF4-FFF2-40B4-BE49-F238E27FC236}">
                      <a16:creationId xmlns:a16="http://schemas.microsoft.com/office/drawing/2014/main" id="{F3DE5A87-47D1-814D-B5AB-3FFDE154EF80}"/>
                    </a:ext>
                  </a:extLst>
                </p:cNvPr>
                <p:cNvSpPr txBox="1"/>
                <p:nvPr/>
              </p:nvSpPr>
              <p:spPr>
                <a:xfrm>
                  <a:off x="626744" y="5356698"/>
                  <a:ext cx="7888588" cy="1345279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r>
                    <a:rPr lang="de-DE" i="1" dirty="0"/>
                    <a:t>Let 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] </m:t>
                      </m:r>
                    </m:oMath>
                  </a14:m>
                  <a:r>
                    <a:rPr lang="de-DE" i="1" dirty="0"/>
                    <a:t> </a:t>
                  </a:r>
                  <a:r>
                    <a:rPr lang="de-DE" i="1" dirty="0" err="1"/>
                    <a:t>and</a:t>
                  </a:r>
                  <a:r>
                    <a:rPr lang="de-DE" i="1" dirty="0"/>
                    <a:t>  </a:t>
                  </a:r>
                  <a14:m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1,−1</m:t>
                              </m:r>
                            </m:e>
                          </m:d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de-DE" i="1" dirty="0"/>
                    <a:t>. </a:t>
                  </a:r>
                  <a:r>
                    <a:rPr lang="de-DE" i="1" dirty="0" err="1"/>
                    <a:t>Then</a:t>
                  </a:r>
                  <a:r>
                    <a:rPr lang="de-DE" i="1" dirty="0"/>
                    <a:t> 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⊆[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eqAr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sSub>
                            <m:sSub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∖{</m:t>
                              </m:r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sub>
                          </m:sSub>
                        </m:e>
                      </m:nary>
                    </m:oMath>
                  </a14:m>
                  <a:endParaRPr lang="de-DE" i="1" dirty="0"/>
                </a:p>
                <a:p>
                  <a:pPr marL="342900" indent="-342900">
                    <a:buFont typeface="+mj-lt"/>
                    <a:buAutoNum type="arabicPeriod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𝐼𝑛𝑓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⊆[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eqAr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sSup>
                            <m:sSupPr>
                              <m:ctrlPr>
                                <a:rPr lang="de-DE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de-DE" i="1" dirty="0"/>
                </a:p>
              </p:txBody>
            </p:sp>
          </mc:Choice>
          <mc:Fallback xmlns="">
            <p:sp>
              <p:nvSpPr>
                <p:cNvPr id="12" name="object 20">
                  <a:extLst>
                    <a:ext uri="{FF2B5EF4-FFF2-40B4-BE49-F238E27FC236}">
                      <a16:creationId xmlns:a16="http://schemas.microsoft.com/office/drawing/2014/main" id="{F3DE5A87-47D1-814D-B5AB-3FFDE154EF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44" y="5356698"/>
                  <a:ext cx="7888588" cy="1345279"/>
                </a:xfrm>
                <a:prstGeom prst="rect">
                  <a:avLst/>
                </a:prstGeom>
                <a:blipFill>
                  <a:blip r:embed="rId2"/>
                  <a:stretch>
                    <a:fillRect l="-1766" t="-8411" b="-3457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E1C07C3F-7C71-D14F-AED0-17E096944FB8}"/>
              </a:ext>
            </a:extLst>
          </p:cNvPr>
          <p:cNvSpPr txBox="1"/>
          <p:nvPr/>
        </p:nvSpPr>
        <p:spPr>
          <a:xfrm>
            <a:off x="466962" y="3281610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Wake-</a:t>
            </a:r>
            <a:r>
              <a:rPr lang="de-DE" dirty="0" err="1"/>
              <a:t>Up</a:t>
            </a:r>
            <a:r>
              <a:rPr lang="de-DE" dirty="0"/>
              <a:t>-</a:t>
            </a:r>
            <a:r>
              <a:rPr lang="de-DE" dirty="0" err="1"/>
              <a:t>Question</a:t>
            </a:r>
            <a:r>
              <a:rPr lang="de-DE" dirty="0"/>
              <a:t>: </a:t>
            </a:r>
            <a:r>
              <a:rPr lang="de-DE" dirty="0" err="1"/>
              <a:t>Prove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remark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6617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FA452A0-DF2B-CD4D-8079-14272C46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Derivative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Influence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B6517C-3B27-7B47-AE9F-F2D45E67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568D7B7B-DC47-6A45-B438-A425569803EA}"/>
              </a:ext>
            </a:extLst>
          </p:cNvPr>
          <p:cNvGrpSpPr/>
          <p:nvPr/>
        </p:nvGrpSpPr>
        <p:grpSpPr>
          <a:xfrm>
            <a:off x="466962" y="1155333"/>
            <a:ext cx="7889263" cy="1745413"/>
            <a:chOff x="626069" y="4956564"/>
            <a:chExt cx="7889263" cy="1745413"/>
          </a:xfrm>
        </p:grpSpPr>
        <p:sp>
          <p:nvSpPr>
            <p:cNvPr id="11" name="object 19">
              <a:extLst>
                <a:ext uri="{FF2B5EF4-FFF2-40B4-BE49-F238E27FC236}">
                  <a16:creationId xmlns:a16="http://schemas.microsoft.com/office/drawing/2014/main" id="{F06CA753-7657-EB48-8E18-DA45E4D7D95A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Remark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bject 20">
                  <a:extLst>
                    <a:ext uri="{FF2B5EF4-FFF2-40B4-BE49-F238E27FC236}">
                      <a16:creationId xmlns:a16="http://schemas.microsoft.com/office/drawing/2014/main" id="{F3DE5A87-47D1-814D-B5AB-3FFDE154EF80}"/>
                    </a:ext>
                  </a:extLst>
                </p:cNvPr>
                <p:cNvSpPr txBox="1"/>
                <p:nvPr/>
              </p:nvSpPr>
              <p:spPr>
                <a:xfrm>
                  <a:off x="626744" y="5356698"/>
                  <a:ext cx="7888588" cy="1345279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r>
                    <a:rPr lang="de-DE" i="1" dirty="0"/>
                    <a:t>Let 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] </m:t>
                      </m:r>
                    </m:oMath>
                  </a14:m>
                  <a:r>
                    <a:rPr lang="de-DE" i="1" dirty="0"/>
                    <a:t> </a:t>
                  </a:r>
                  <a:r>
                    <a:rPr lang="de-DE" i="1" dirty="0" err="1"/>
                    <a:t>and</a:t>
                  </a:r>
                  <a:r>
                    <a:rPr lang="de-DE" i="1" dirty="0"/>
                    <a:t>  </a:t>
                  </a:r>
                  <a14:m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1,−1</m:t>
                              </m:r>
                            </m:e>
                          </m:d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de-DE" i="1" dirty="0"/>
                    <a:t>. </a:t>
                  </a:r>
                  <a:r>
                    <a:rPr lang="de-DE" i="1" dirty="0" err="1"/>
                    <a:t>Then</a:t>
                  </a:r>
                  <a:r>
                    <a:rPr lang="de-DE" i="1" dirty="0"/>
                    <a:t> 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⊆[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eqAr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sSub>
                            <m:sSub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∖{</m:t>
                              </m:r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sub>
                          </m:sSub>
                        </m:e>
                      </m:nary>
                    </m:oMath>
                  </a14:m>
                  <a:endParaRPr lang="de-DE" i="1" dirty="0"/>
                </a:p>
                <a:p>
                  <a:pPr marL="342900" indent="-342900">
                    <a:buFont typeface="+mj-lt"/>
                    <a:buAutoNum type="arabicPeriod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𝐼𝑛𝑓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⊆[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eqAr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sSup>
                            <m:sSupPr>
                              <m:ctrlPr>
                                <a:rPr lang="de-DE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de-DE" i="1" dirty="0"/>
                </a:p>
              </p:txBody>
            </p:sp>
          </mc:Choice>
          <mc:Fallback xmlns="">
            <p:sp>
              <p:nvSpPr>
                <p:cNvPr id="12" name="object 20">
                  <a:extLst>
                    <a:ext uri="{FF2B5EF4-FFF2-40B4-BE49-F238E27FC236}">
                      <a16:creationId xmlns:a16="http://schemas.microsoft.com/office/drawing/2014/main" id="{F3DE5A87-47D1-814D-B5AB-3FFDE154EF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44" y="5356698"/>
                  <a:ext cx="7888588" cy="1345279"/>
                </a:xfrm>
                <a:prstGeom prst="rect">
                  <a:avLst/>
                </a:prstGeom>
                <a:blipFill>
                  <a:blip r:embed="rId2"/>
                  <a:stretch>
                    <a:fillRect l="-1766" t="-8411" b="-3457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9BF17E06-E1F9-6A47-AC6B-AA67463E4EF4}"/>
                  </a:ext>
                </a:extLst>
              </p:cNvPr>
              <p:cNvSpPr txBox="1"/>
              <p:nvPr/>
            </p:nvSpPr>
            <p:spPr>
              <a:xfrm>
                <a:off x="621093" y="4138803"/>
                <a:ext cx="788858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Proof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DE" dirty="0"/>
                  <a:t>Fourier-</a:t>
                </a:r>
                <a:r>
                  <a:rPr lang="de-DE" dirty="0" err="1"/>
                  <a:t>expand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dirty="0"/>
                  <a:t> in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definition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de-DE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DE" dirty="0" err="1"/>
                  <a:t>Follows</a:t>
                </a:r>
                <a:r>
                  <a:rPr lang="de-DE" dirty="0"/>
                  <a:t> </a:t>
                </a:r>
                <a:r>
                  <a:rPr lang="de-DE" dirty="0" err="1"/>
                  <a:t>from</a:t>
                </a:r>
                <a:r>
                  <a:rPr lang="de-DE" dirty="0"/>
                  <a:t> 1. </a:t>
                </a:r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9BF17E06-E1F9-6A47-AC6B-AA67463E4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93" y="4138803"/>
                <a:ext cx="7888587" cy="923330"/>
              </a:xfrm>
              <a:prstGeom prst="rect">
                <a:avLst/>
              </a:prstGeom>
              <a:blipFill>
                <a:blip r:embed="rId3"/>
                <a:stretch>
                  <a:fillRect l="-642" t="-2703" b="-94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E1C07C3F-7C71-D14F-AED0-17E096944FB8}"/>
              </a:ext>
            </a:extLst>
          </p:cNvPr>
          <p:cNvSpPr txBox="1"/>
          <p:nvPr/>
        </p:nvSpPr>
        <p:spPr>
          <a:xfrm>
            <a:off x="626165" y="3637722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Wake-</a:t>
            </a:r>
            <a:r>
              <a:rPr lang="de-DE" dirty="0" err="1"/>
              <a:t>Up</a:t>
            </a:r>
            <a:r>
              <a:rPr lang="de-DE" dirty="0"/>
              <a:t>-</a:t>
            </a:r>
            <a:r>
              <a:rPr lang="de-DE" dirty="0" err="1"/>
              <a:t>Question</a:t>
            </a:r>
            <a:r>
              <a:rPr lang="de-DE" dirty="0"/>
              <a:t>: </a:t>
            </a:r>
            <a:r>
              <a:rPr lang="de-DE" dirty="0" err="1"/>
              <a:t>Prove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remark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105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FA452A0-DF2B-CD4D-8079-14272C46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Derivative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Influence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B6517C-3B27-7B47-AE9F-F2D45E67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568D7B7B-DC47-6A45-B438-A425569803EA}"/>
              </a:ext>
            </a:extLst>
          </p:cNvPr>
          <p:cNvGrpSpPr/>
          <p:nvPr/>
        </p:nvGrpSpPr>
        <p:grpSpPr>
          <a:xfrm>
            <a:off x="466962" y="1155333"/>
            <a:ext cx="7889263" cy="1461361"/>
            <a:chOff x="626069" y="4956564"/>
            <a:chExt cx="7889263" cy="1461361"/>
          </a:xfrm>
        </p:grpSpPr>
        <p:sp>
          <p:nvSpPr>
            <p:cNvPr id="11" name="object 19">
              <a:extLst>
                <a:ext uri="{FF2B5EF4-FFF2-40B4-BE49-F238E27FC236}">
                  <a16:creationId xmlns:a16="http://schemas.microsoft.com/office/drawing/2014/main" id="{F06CA753-7657-EB48-8E18-DA45E4D7D95A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Proposition 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bject 20">
                  <a:extLst>
                    <a:ext uri="{FF2B5EF4-FFF2-40B4-BE49-F238E27FC236}">
                      <a16:creationId xmlns:a16="http://schemas.microsoft.com/office/drawing/2014/main" id="{F3DE5A87-47D1-814D-B5AB-3FFDE154EF80}"/>
                    </a:ext>
                  </a:extLst>
                </p:cNvPr>
                <p:cNvSpPr txBox="1"/>
                <p:nvPr/>
              </p:nvSpPr>
              <p:spPr>
                <a:xfrm>
                  <a:off x="626744" y="5356698"/>
                  <a:ext cx="7888588" cy="1061227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r>
                    <a:rPr lang="de-DE" i="1" dirty="0"/>
                    <a:t>Let 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] </m:t>
                      </m:r>
                    </m:oMath>
                  </a14:m>
                  <a:r>
                    <a:rPr lang="de-DE" i="1" dirty="0"/>
                    <a:t> </a:t>
                  </a:r>
                  <a:r>
                    <a:rPr lang="de-DE" i="1" dirty="0" err="1"/>
                    <a:t>and</a:t>
                  </a:r>
                  <a:r>
                    <a:rPr lang="de-DE" i="1" dirty="0"/>
                    <a:t>  </a:t>
                  </a:r>
                  <a14:m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1,−1</m:t>
                              </m:r>
                            </m:e>
                          </m:d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{1,−1}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de-DE" i="1" dirty="0"/>
                    <a:t>. </a:t>
                  </a:r>
                  <a:r>
                    <a:rPr lang="de-DE" i="1" dirty="0" err="1"/>
                    <a:t>Then</a:t>
                  </a:r>
                  <a:r>
                    <a:rPr lang="de-DE" i="1" dirty="0"/>
                    <a:t> 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de-DE" b="0" dirty="0" err="1"/>
                    <a:t>If</a:t>
                  </a:r>
                  <a:r>
                    <a:rPr lang="de-DE" b="0" dirty="0"/>
                    <a:t> </a:t>
                  </a:r>
                  <a14:m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de-DE" b="0" dirty="0"/>
                    <a:t> is monotone, then  </a:t>
                  </a:r>
                  <a14:m>
                    <m:oMath xmlns:m="http://schemas.openxmlformats.org/officeDocument/2006/math">
                      <m:r>
                        <a:rPr lang="de-DE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𝐼𝑛𝑓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de-DE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de-DE" i="1" dirty="0"/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de-DE" dirty="0" err="1"/>
                    <a:t>If</a:t>
                  </a:r>
                  <a:r>
                    <a:rPr lang="de-DE" dirty="0"/>
                    <a:t> </a:t>
                  </a:r>
                  <a:r>
                    <a:rPr lang="de-DE" dirty="0" err="1"/>
                    <a:t>additionally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de-DE" dirty="0"/>
                    <a:t> </a:t>
                  </a:r>
                  <a:r>
                    <a:rPr lang="de-DE" dirty="0" err="1"/>
                    <a:t>is</a:t>
                  </a:r>
                  <a:r>
                    <a:rPr lang="de-DE" dirty="0"/>
                    <a:t> transitive-</a:t>
                  </a:r>
                  <a:r>
                    <a:rPr lang="de-DE" dirty="0" err="1"/>
                    <a:t>symmetric</a:t>
                  </a:r>
                  <a:r>
                    <a:rPr lang="de-DE" dirty="0"/>
                    <a:t>, </a:t>
                  </a:r>
                  <a:r>
                    <a:rPr lang="de-DE" dirty="0" err="1"/>
                    <a:t>then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𝐼𝑛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2" name="object 20">
                  <a:extLst>
                    <a:ext uri="{FF2B5EF4-FFF2-40B4-BE49-F238E27FC236}">
                      <a16:creationId xmlns:a16="http://schemas.microsoft.com/office/drawing/2014/main" id="{F3DE5A87-47D1-814D-B5AB-3FFDE154EF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44" y="5356698"/>
                  <a:ext cx="7888588" cy="1061227"/>
                </a:xfrm>
                <a:prstGeom prst="rect">
                  <a:avLst/>
                </a:prstGeom>
                <a:blipFill>
                  <a:blip r:embed="rId2"/>
                  <a:stretch>
                    <a:fillRect l="-1766" t="-1190" b="-476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9BF17E06-E1F9-6A47-AC6B-AA67463E4EF4}"/>
                  </a:ext>
                </a:extLst>
              </p:cNvPr>
              <p:cNvSpPr txBox="1"/>
              <p:nvPr/>
            </p:nvSpPr>
            <p:spPr>
              <a:xfrm>
                <a:off x="466150" y="2708920"/>
                <a:ext cx="7888587" cy="4080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Proof 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𝐼𝑛𝑓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∼</m:t>
                            </m:r>
                            <m:sSup>
                              <m:s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1,−1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⊕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func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limLow>
                          <m:limLow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∼</m:t>
                            </m:r>
                            <m:sSup>
                              <m:sSup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1,−1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↦1</m:t>
                                </m:r>
                              </m:sup>
                            </m:sSup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↦−1</m:t>
                                </m:r>
                              </m:sup>
                            </m:sSup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</m:func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de-DE" i="1">
                            <a:latin typeface="Cambria Math" panose="02040503050406030204" pitchFamily="18" charset="0"/>
                          </a:rPr>
                          <m:t>= </m:t>
                        </m:r>
                        <m:limLow>
                          <m:limLow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lim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∼</m:t>
                            </m:r>
                            <m:sSup>
                              <m:sSup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1,−1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↦1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↦−1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de-DE" dirty="0"/>
                  <a:t>                                                (due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monotony</a:t>
                </a:r>
                <a:r>
                  <a:rPr lang="de-DE" dirty="0"/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de-DE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∅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1=</m:t>
                    </m:r>
                    <m:nary>
                      <m:naryPr>
                        <m:chr m:val="∑"/>
                        <m:supHide m:val="on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⊆[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sSup>
                          <m:sSup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e>
                          <m:sup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≥  </m:t>
                    </m:r>
                    <m:nary>
                      <m:naryPr>
                        <m:chr m:val="∑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acc>
                          <m:accPr>
                            <m:chr m:val="̂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sSup>
                          <m:sSup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de-DE" dirty="0"/>
                  <a:t> </a:t>
                </a:r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		              (due </a:t>
                </a:r>
                <a:r>
                  <a:rPr lang="de-DE" dirty="0" err="1"/>
                  <a:t>to</a:t>
                </a:r>
                <a:r>
                  <a:rPr lang="de-DE" dirty="0"/>
                  <a:t> transitive </a:t>
                </a:r>
                <a:r>
                  <a:rPr lang="de-DE" dirty="0" err="1"/>
                  <a:t>symmetry</a:t>
                </a:r>
                <a:r>
                  <a:rPr lang="de-DE" dirty="0"/>
                  <a:t> )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𝐼𝑛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/>
                  <a:t> 	                                                                     (due </a:t>
                </a:r>
                <a:r>
                  <a:rPr lang="de-DE" dirty="0" err="1"/>
                  <a:t>to</a:t>
                </a:r>
                <a:r>
                  <a:rPr lang="de-DE" dirty="0"/>
                  <a:t> 1.)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de-DE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9BF17E06-E1F9-6A47-AC6B-AA67463E4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50" y="2708920"/>
                <a:ext cx="7888587" cy="4080348"/>
              </a:xfrm>
              <a:prstGeom prst="rect">
                <a:avLst/>
              </a:prstGeom>
              <a:blipFill>
                <a:blip r:embed="rId3"/>
                <a:stretch>
                  <a:fillRect l="-642" t="-621" r="-4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06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FA452A0-DF2B-CD4D-8079-14272C46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ith</a:t>
            </a:r>
            <a:r>
              <a:rPr lang="de-DE" dirty="0"/>
              <a:t> </a:t>
            </a:r>
            <a:r>
              <a:rPr lang="de-DE" dirty="0" err="1"/>
              <a:t>Expectation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ith</a:t>
            </a:r>
            <a:r>
              <a:rPr lang="de-DE" dirty="0"/>
              <a:t> </a:t>
            </a:r>
            <a:r>
              <a:rPr lang="de-DE" dirty="0" err="1"/>
              <a:t>Laplacian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B6517C-3B27-7B47-AE9F-F2D45E67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B7CF6B2-56D9-0F4F-88A2-DFF0054C2745}"/>
              </a:ext>
            </a:extLst>
          </p:cNvPr>
          <p:cNvGrpSpPr/>
          <p:nvPr/>
        </p:nvGrpSpPr>
        <p:grpSpPr>
          <a:xfrm>
            <a:off x="468313" y="1268760"/>
            <a:ext cx="7888588" cy="1849848"/>
            <a:chOff x="446936" y="2779849"/>
            <a:chExt cx="7888588" cy="1849848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A05544F4-233C-A245-B021-244B51DAE29D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400" spc="-5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Definition</a:t>
              </a:r>
              <a:r>
                <a:rPr lang="de-DE" sz="2400" spc="-5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bject 5">
                  <a:extLst>
                    <a:ext uri="{FF2B5EF4-FFF2-40B4-BE49-F238E27FC236}">
                      <a16:creationId xmlns:a16="http://schemas.microsoft.com/office/drawing/2014/main" id="{CB33F7E8-8907-2142-9A81-A52EA798A749}"/>
                    </a:ext>
                  </a:extLst>
                </p:cNvPr>
                <p:cNvSpPr txBox="1"/>
                <p:nvPr/>
              </p:nvSpPr>
              <p:spPr>
                <a:xfrm>
                  <a:off x="446936" y="3161030"/>
                  <a:ext cx="7888588" cy="1468667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000" dirty="0"/>
                    <a:t>Let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∈{−1,1}</m:t>
                      </m:r>
                    </m:oMath>
                  </a14:m>
                  <a:r>
                    <a:rPr lang="de-DE" sz="2000" dirty="0"/>
                    <a:t>. The </a:t>
                  </a:r>
                  <a:r>
                    <a:rPr lang="de-DE" sz="2000" dirty="0" err="1"/>
                    <a:t>ith</a:t>
                  </a:r>
                  <a:r>
                    <a:rPr lang="de-DE" sz="2000" dirty="0"/>
                    <a:t> </a:t>
                  </a:r>
                  <a:r>
                    <a:rPr lang="de-DE" sz="2000" dirty="0" err="1">
                      <a:solidFill>
                        <a:srgbClr val="032EF0"/>
                      </a:solidFill>
                    </a:rPr>
                    <a:t>Expectation</a:t>
                  </a: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de-DE" sz="2000" dirty="0" err="1"/>
                    <a:t>and</a:t>
                  </a:r>
                  <a:r>
                    <a:rPr lang="de-DE" sz="2000" dirty="0"/>
                    <a:t> </a:t>
                  </a:r>
                  <a:r>
                    <a:rPr lang="de-DE" sz="2000" dirty="0" err="1">
                      <a:solidFill>
                        <a:srgbClr val="032EF0"/>
                      </a:solidFill>
                    </a:rPr>
                    <a:t>Laplacian</a:t>
                  </a: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de-DE" sz="2000" dirty="0"/>
                    <a:t> on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p>
                      </m:sSup>
                      <m:r>
                        <a:rPr lang="de-D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de-DE" sz="2000" dirty="0"/>
                    <a:t>are </a:t>
                  </a:r>
                  <a:r>
                    <a:rPr lang="de-DE" sz="2000" dirty="0" err="1"/>
                    <a:t>defined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by</a:t>
                  </a:r>
                  <a:r>
                    <a:rPr lang="de-DE" sz="2000" dirty="0"/>
                    <a:t> 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∼{1,−1}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a14:m>
                  <a:r>
                    <a:rPr lang="de-DE" sz="2000" dirty="0"/>
                    <a:t> 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endParaRPr lang="de-DE" sz="2000" dirty="0">
                    <a:latin typeface="Myriad Pro" panose="020B0503030403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object 5">
                  <a:extLst>
                    <a:ext uri="{FF2B5EF4-FFF2-40B4-BE49-F238E27FC236}">
                      <a16:creationId xmlns:a16="http://schemas.microsoft.com/office/drawing/2014/main" id="{CB33F7E8-8907-2142-9A81-A52EA798A7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936" y="3161030"/>
                  <a:ext cx="7888588" cy="1468667"/>
                </a:xfrm>
                <a:prstGeom prst="rect">
                  <a:avLst/>
                </a:prstGeom>
                <a:blipFill>
                  <a:blip r:embed="rId2"/>
                  <a:stretch>
                    <a:fillRect l="-803" t="-1724" b="-775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568D7B7B-DC47-6A45-B438-A425569803EA}"/>
              </a:ext>
            </a:extLst>
          </p:cNvPr>
          <p:cNvGrpSpPr/>
          <p:nvPr/>
        </p:nvGrpSpPr>
        <p:grpSpPr>
          <a:xfrm>
            <a:off x="467638" y="3284984"/>
            <a:ext cx="7889263" cy="2777106"/>
            <a:chOff x="626069" y="4956564"/>
            <a:chExt cx="7889263" cy="2777106"/>
          </a:xfrm>
        </p:grpSpPr>
        <p:sp>
          <p:nvSpPr>
            <p:cNvPr id="11" name="object 19">
              <a:extLst>
                <a:ext uri="{FF2B5EF4-FFF2-40B4-BE49-F238E27FC236}">
                  <a16:creationId xmlns:a16="http://schemas.microsoft.com/office/drawing/2014/main" id="{F06CA753-7657-EB48-8E18-DA45E4D7D95A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Remark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bject 20">
                  <a:extLst>
                    <a:ext uri="{FF2B5EF4-FFF2-40B4-BE49-F238E27FC236}">
                      <a16:creationId xmlns:a16="http://schemas.microsoft.com/office/drawing/2014/main" id="{F3DE5A87-47D1-814D-B5AB-3FFDE154EF80}"/>
                    </a:ext>
                  </a:extLst>
                </p:cNvPr>
                <p:cNvSpPr txBox="1"/>
                <p:nvPr/>
              </p:nvSpPr>
              <p:spPr>
                <a:xfrm>
                  <a:off x="626744" y="5356698"/>
                  <a:ext cx="7888588" cy="2376972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r>
                    <a:rPr lang="de-DE" dirty="0"/>
                    <a:t>Let </a:t>
                  </a:r>
                  <a14:m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1,−1</m:t>
                              </m:r>
                            </m:e>
                          </m:d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a14:m>
                  <a:r>
                    <a:rPr lang="de-DE" i="1" dirty="0"/>
                    <a:t> </a:t>
                  </a:r>
                  <a:r>
                    <a:rPr lang="de-DE" i="1" dirty="0" err="1"/>
                    <a:t>and</a:t>
                  </a:r>
                  <a:r>
                    <a:rPr lang="de-DE" i="1" dirty="0"/>
                    <a:t> 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1,−1</m:t>
                              </m:r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de-DE" i="1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⊕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endParaRPr lang="de-DE" i="1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endParaRPr lang="de-DE" b="0" i="1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⊆[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eqAr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p>
                    </m:oMath>
                  </a14:m>
                  <a:endParaRPr lang="de-DE" b="0" i="1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⊆[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eqAr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p>
                    </m:oMath>
                  </a14:m>
                  <a:endParaRPr lang="de-DE" i="1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𝐼𝑛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de-DE" i="1" dirty="0"/>
                </a:p>
              </p:txBody>
            </p:sp>
          </mc:Choice>
          <mc:Fallback xmlns="">
            <p:sp>
              <p:nvSpPr>
                <p:cNvPr id="12" name="object 20">
                  <a:extLst>
                    <a:ext uri="{FF2B5EF4-FFF2-40B4-BE49-F238E27FC236}">
                      <a16:creationId xmlns:a16="http://schemas.microsoft.com/office/drawing/2014/main" id="{F3DE5A87-47D1-814D-B5AB-3FFDE154EF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44" y="5356698"/>
                  <a:ext cx="7888588" cy="2376972"/>
                </a:xfrm>
                <a:prstGeom prst="rect">
                  <a:avLst/>
                </a:prstGeom>
                <a:blipFill>
                  <a:blip r:embed="rId3"/>
                  <a:stretch>
                    <a:fillRect l="-1766" t="-532" b="-691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390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FA452A0-DF2B-CD4D-8079-14272C46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Sensitivity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B6517C-3B27-7B47-AE9F-F2D45E67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B7CF6B2-56D9-0F4F-88A2-DFF0054C2745}"/>
              </a:ext>
            </a:extLst>
          </p:cNvPr>
          <p:cNvGrpSpPr/>
          <p:nvPr/>
        </p:nvGrpSpPr>
        <p:grpSpPr>
          <a:xfrm>
            <a:off x="467638" y="1162974"/>
            <a:ext cx="7888588" cy="1357725"/>
            <a:chOff x="446936" y="2779849"/>
            <a:chExt cx="7888588" cy="135772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A05544F4-233C-A245-B021-244B51DAE29D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400" spc="-5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Definition</a:t>
              </a:r>
              <a:r>
                <a:rPr lang="de-DE" sz="2400" spc="-5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bject 5">
                  <a:extLst>
                    <a:ext uri="{FF2B5EF4-FFF2-40B4-BE49-F238E27FC236}">
                      <a16:creationId xmlns:a16="http://schemas.microsoft.com/office/drawing/2014/main" id="{CB33F7E8-8907-2142-9A81-A52EA798A749}"/>
                    </a:ext>
                  </a:extLst>
                </p:cNvPr>
                <p:cNvSpPr txBox="1"/>
                <p:nvPr/>
              </p:nvSpPr>
              <p:spPr>
                <a:xfrm>
                  <a:off x="446936" y="3161030"/>
                  <a:ext cx="7888588" cy="976544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dirty="0"/>
                    <a:t>The </a:t>
                  </a:r>
                  <a:r>
                    <a:rPr lang="de-DE" dirty="0">
                      <a:solidFill>
                        <a:srgbClr val="032EF0"/>
                      </a:solidFill>
                    </a:rPr>
                    <a:t>total</a:t>
                  </a:r>
                  <a:r>
                    <a:rPr lang="de-DE" dirty="0"/>
                    <a:t> </a:t>
                  </a:r>
                  <a:r>
                    <a:rPr lang="de-DE" dirty="0">
                      <a:solidFill>
                        <a:srgbClr val="032EF0"/>
                      </a:solidFill>
                    </a:rPr>
                    <a:t>influence </a:t>
                  </a:r>
                  <a:r>
                    <a:rPr lang="de-DE" dirty="0" err="1">
                      <a:solidFill>
                        <a:srgbClr val="032EF0"/>
                      </a:solidFill>
                    </a:rPr>
                    <a:t>of</a:t>
                  </a:r>
                  <a:r>
                    <a:rPr lang="de-DE" dirty="0">
                      <a:solidFill>
                        <a:srgbClr val="032EF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i="1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1,−1</m:t>
                              </m:r>
                            </m:e>
                          </m:d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de-DE" dirty="0">
                      <a:latin typeface="Myriad Pro" panose="020B0503030403020204" pitchFamily="34" charset="0"/>
                    </a:rPr>
                    <a:t> </a:t>
                  </a:r>
                  <a:r>
                    <a:rPr lang="de-DE" dirty="0" err="1">
                      <a:latin typeface="Myriad Pro" panose="020B0503030403020204" pitchFamily="34" charset="0"/>
                    </a:rPr>
                    <a:t>is</a:t>
                  </a:r>
                  <a:r>
                    <a:rPr lang="de-DE" dirty="0">
                      <a:latin typeface="Myriad Pro" panose="020B0503030403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𝐼𝑛𝑓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𝐼𝑛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a14:m>
                  <a:endParaRPr lang="de-DE" i="1" dirty="0">
                    <a:latin typeface="Cambria Math" panose="02040503050406030204" pitchFamily="18" charset="0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dirty="0">
                      <a:latin typeface="Myriad Pro" panose="020B0503030403020204" pitchFamily="34" charset="0"/>
                    </a:rPr>
                    <a:t>The </a:t>
                  </a:r>
                  <a:r>
                    <a:rPr lang="de-DE" dirty="0">
                      <a:solidFill>
                        <a:srgbClr val="032EF0"/>
                      </a:solidFill>
                      <a:latin typeface="Myriad Pro" panose="020B0503030403020204" pitchFamily="34" charset="0"/>
                    </a:rPr>
                    <a:t>sensitivity </a:t>
                  </a:r>
                  <a14:m>
                    <m:oMath xmlns:m="http://schemas.openxmlformats.org/officeDocument/2006/math">
                      <m:r>
                        <a:rPr lang="de-DE" i="1" dirty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𝑠𝑒𝑛</m:t>
                      </m:r>
                      <m:sSub>
                        <m:sSubPr>
                          <m:ctrlPr>
                            <a:rPr lang="de-DE" i="1" dirty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i="1" dirty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de-DE" i="1" dirty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i="1" dirty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i="1" dirty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de-DE" i="1" dirty="0">
                      <a:solidFill>
                        <a:srgbClr val="032EF0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de-DE" dirty="0" err="1">
                      <a:latin typeface="Myriad Pro" panose="020B0503030403020204" pitchFamily="34" charset="0"/>
                    </a:rPr>
                    <a:t>of</a:t>
                  </a:r>
                  <a:r>
                    <a:rPr lang="de-DE" dirty="0">
                      <a:latin typeface="Myriad Pro" panose="020B0503030403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1,−1</m:t>
                              </m:r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→{1,−1}</m:t>
                      </m:r>
                    </m:oMath>
                  </a14:m>
                  <a:r>
                    <a:rPr lang="de-DE" dirty="0">
                      <a:latin typeface="Myriad Pro" panose="020B0503030403020204" pitchFamily="34" charset="0"/>
                    </a:rPr>
                    <a:t> at 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de-DE" dirty="0">
                      <a:latin typeface="Myriad Pro" panose="020B0503030403020204" pitchFamily="34" charset="0"/>
                    </a:rPr>
                    <a:t> </a:t>
                  </a:r>
                  <a:r>
                    <a:rPr lang="de-DE" dirty="0" err="1">
                      <a:latin typeface="Myriad Pro" panose="020B0503030403020204" pitchFamily="34" charset="0"/>
                    </a:rPr>
                    <a:t>is</a:t>
                  </a:r>
                  <a:r>
                    <a:rPr lang="de-DE" dirty="0">
                      <a:latin typeface="Myriad Pro" panose="020B0503030403020204" pitchFamily="34" charset="0"/>
                    </a:rPr>
                    <a:t> </a:t>
                  </a:r>
                  <a:r>
                    <a:rPr lang="de-DE" dirty="0" err="1">
                      <a:latin typeface="Myriad Pro" panose="020B0503030403020204" pitchFamily="34" charset="0"/>
                    </a:rPr>
                    <a:t>defined</a:t>
                  </a:r>
                  <a:r>
                    <a:rPr lang="de-DE" dirty="0">
                      <a:latin typeface="Myriad Pro" panose="020B0503030403020204" pitchFamily="34" charset="0"/>
                    </a:rPr>
                    <a:t> </a:t>
                  </a:r>
                  <a:r>
                    <a:rPr lang="de-DE" dirty="0" err="1">
                      <a:latin typeface="Myriad Pro" panose="020B0503030403020204" pitchFamily="34" charset="0"/>
                    </a:rPr>
                    <a:t>to</a:t>
                  </a:r>
                  <a:r>
                    <a:rPr lang="de-DE" dirty="0">
                      <a:latin typeface="Myriad Pro" panose="020B0503030403020204" pitchFamily="34" charset="0"/>
                    </a:rPr>
                    <a:t> </a:t>
                  </a:r>
                  <a:r>
                    <a:rPr lang="de-DE" dirty="0" err="1">
                      <a:latin typeface="Myriad Pro" panose="020B0503030403020204" pitchFamily="34" charset="0"/>
                    </a:rPr>
                    <a:t>be</a:t>
                  </a:r>
                  <a:r>
                    <a:rPr lang="de-DE" dirty="0">
                      <a:latin typeface="Myriad Pro" panose="020B0503030403020204" pitchFamily="34" charset="0"/>
                    </a:rPr>
                    <a:t> </a:t>
                  </a:r>
                  <a:r>
                    <a:rPr lang="de-DE" dirty="0" err="1">
                      <a:latin typeface="Myriad Pro" panose="020B0503030403020204" pitchFamily="34" charset="0"/>
                    </a:rPr>
                    <a:t>the</a:t>
                  </a:r>
                  <a:r>
                    <a:rPr lang="de-DE" dirty="0">
                      <a:latin typeface="Myriad Pro" panose="020B0503030403020204" pitchFamily="34" charset="0"/>
                    </a:rPr>
                    <a:t> </a:t>
                  </a:r>
                  <a:r>
                    <a:rPr lang="de-DE" dirty="0" err="1">
                      <a:latin typeface="Myriad Pro" panose="020B0503030403020204" pitchFamily="34" charset="0"/>
                    </a:rPr>
                    <a:t>number</a:t>
                  </a:r>
                  <a:r>
                    <a:rPr lang="de-DE" dirty="0">
                      <a:latin typeface="Myriad Pro" panose="020B0503030403020204" pitchFamily="34" charset="0"/>
                    </a:rPr>
                    <a:t> </a:t>
                  </a:r>
                  <a:r>
                    <a:rPr lang="de-DE" dirty="0" err="1">
                      <a:latin typeface="Myriad Pro" panose="020B0503030403020204" pitchFamily="34" charset="0"/>
                    </a:rPr>
                    <a:t>of</a:t>
                  </a:r>
                  <a:r>
                    <a:rPr lang="de-DE" dirty="0">
                      <a:latin typeface="Myriad Pro" panose="020B0503030403020204" pitchFamily="34" charset="0"/>
                    </a:rPr>
                    <a:t> </a:t>
                  </a:r>
                  <a:r>
                    <a:rPr lang="de-DE" dirty="0" err="1">
                      <a:latin typeface="Myriad Pro" panose="020B0503030403020204" pitchFamily="34" charset="0"/>
                    </a:rPr>
                    <a:t>pivotal</a:t>
                  </a:r>
                  <a:r>
                    <a:rPr lang="de-DE" dirty="0">
                      <a:latin typeface="Myriad Pro" panose="020B0503030403020204" pitchFamily="34" charset="0"/>
                    </a:rPr>
                    <a:t> </a:t>
                  </a:r>
                  <a:r>
                    <a:rPr lang="de-DE" dirty="0" err="1">
                      <a:latin typeface="Myriad Pro" panose="020B0503030403020204" pitchFamily="34" charset="0"/>
                    </a:rPr>
                    <a:t>coordinates</a:t>
                  </a:r>
                  <a:r>
                    <a:rPr lang="de-DE" dirty="0">
                      <a:latin typeface="Myriad Pro" panose="020B0503030403020204" pitchFamily="34" charset="0"/>
                    </a:rPr>
                    <a:t> </a:t>
                  </a:r>
                  <a:r>
                    <a:rPr lang="de-DE" dirty="0" err="1">
                      <a:latin typeface="Myriad Pro" panose="020B0503030403020204" pitchFamily="34" charset="0"/>
                    </a:rPr>
                    <a:t>for</a:t>
                  </a:r>
                  <a:r>
                    <a:rPr lang="de-DE" dirty="0">
                      <a:latin typeface="Myriad Pro" panose="020B0503030403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de-DE" dirty="0">
                      <a:latin typeface="Myriad Pro" panose="020B0503030403020204" pitchFamily="34" charset="0"/>
                    </a:rPr>
                    <a:t> on 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de-DE" dirty="0">
                      <a:latin typeface="Myriad Pro" panose="020B0503030403020204" pitchFamily="34" charset="0"/>
                    </a:rPr>
                    <a:t>  </a:t>
                  </a:r>
                  <a:endParaRPr lang="de-DE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object 5">
                  <a:extLst>
                    <a:ext uri="{FF2B5EF4-FFF2-40B4-BE49-F238E27FC236}">
                      <a16:creationId xmlns:a16="http://schemas.microsoft.com/office/drawing/2014/main" id="{CB33F7E8-8907-2142-9A81-A52EA798A7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936" y="3161030"/>
                  <a:ext cx="7888588" cy="976544"/>
                </a:xfrm>
                <a:prstGeom prst="rect">
                  <a:avLst/>
                </a:prstGeom>
                <a:blipFill>
                  <a:blip r:embed="rId2"/>
                  <a:stretch>
                    <a:fillRect l="-482" t="-42308" b="-1410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568D7B7B-DC47-6A45-B438-A425569803EA}"/>
              </a:ext>
            </a:extLst>
          </p:cNvPr>
          <p:cNvGrpSpPr/>
          <p:nvPr/>
        </p:nvGrpSpPr>
        <p:grpSpPr>
          <a:xfrm>
            <a:off x="478321" y="2811865"/>
            <a:ext cx="7889263" cy="1687064"/>
            <a:chOff x="626069" y="4956564"/>
            <a:chExt cx="7889263" cy="1687064"/>
          </a:xfrm>
        </p:grpSpPr>
        <p:sp>
          <p:nvSpPr>
            <p:cNvPr id="11" name="object 19">
              <a:extLst>
                <a:ext uri="{FF2B5EF4-FFF2-40B4-BE49-F238E27FC236}">
                  <a16:creationId xmlns:a16="http://schemas.microsoft.com/office/drawing/2014/main" id="{F06CA753-7657-EB48-8E18-DA45E4D7D95A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 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bject 20">
                  <a:extLst>
                    <a:ext uri="{FF2B5EF4-FFF2-40B4-BE49-F238E27FC236}">
                      <a16:creationId xmlns:a16="http://schemas.microsoft.com/office/drawing/2014/main" id="{F3DE5A87-47D1-814D-B5AB-3FFDE154EF80}"/>
                    </a:ext>
                  </a:extLst>
                </p:cNvPr>
                <p:cNvSpPr txBox="1"/>
                <p:nvPr/>
              </p:nvSpPr>
              <p:spPr>
                <a:xfrm>
                  <a:off x="626744" y="5356698"/>
                  <a:ext cx="7888588" cy="1286930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r>
                    <a:rPr lang="de-DE" dirty="0"/>
                    <a:t>Fix 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∈ 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de-DE" dirty="0"/>
                    <a:t>. </a:t>
                  </a:r>
                  <a:r>
                    <a:rPr lang="de-DE" dirty="0" err="1"/>
                    <a:t>For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1,−1</m:t>
                              </m:r>
                            </m:e>
                          </m:d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{1,−1}</m:t>
                      </m:r>
                    </m:oMath>
                  </a14:m>
                  <a:r>
                    <a:rPr lang="de-DE" i="1" dirty="0"/>
                    <a:t>  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(|{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∣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 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nary>
                    </m:oMath>
                  </a14:m>
                  <a:endParaRPr lang="de-DE" b="0" i="1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de-DE" i="1" dirty="0" err="1"/>
                    <a:t>and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for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odd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n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this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maximized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iff</a:t>
                  </a:r>
                  <a:r>
                    <a:rPr lang="de-DE" i="1" dirty="0"/>
                    <a:t> 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𝑚𝑎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de-DE" i="1" dirty="0"/>
                    <a:t>, </a:t>
                  </a:r>
                  <a:r>
                    <a:rPr lang="de-DE" i="1" dirty="0" err="1"/>
                    <a:t>hence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among</a:t>
                  </a:r>
                  <a:r>
                    <a:rPr lang="de-DE" i="1" dirty="0"/>
                    <a:t> all monotone 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1,−1</m:t>
                              </m:r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→{1,−1}</m:t>
                      </m:r>
                    </m:oMath>
                  </a14:m>
                  <a:r>
                    <a:rPr lang="de-DE" i="1" dirty="0"/>
                    <a:t> </a:t>
                  </a:r>
                  <a14:m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𝑚𝑎</m:t>
                      </m:r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de-DE" i="1" dirty="0" err="1"/>
                    <a:t>is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the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one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with</a:t>
                  </a:r>
                  <a:r>
                    <a:rPr lang="de-DE" i="1" dirty="0"/>
                    <a:t> maximal total </a:t>
                  </a:r>
                  <a:r>
                    <a:rPr lang="de-DE" i="1" dirty="0" err="1"/>
                    <a:t>influence</a:t>
                  </a:r>
                  <a:r>
                    <a:rPr lang="de-DE" i="1" dirty="0"/>
                    <a:t>. </a:t>
                  </a:r>
                </a:p>
              </p:txBody>
            </p:sp>
          </mc:Choice>
          <mc:Fallback xmlns="">
            <p:sp>
              <p:nvSpPr>
                <p:cNvPr id="12" name="object 20">
                  <a:extLst>
                    <a:ext uri="{FF2B5EF4-FFF2-40B4-BE49-F238E27FC236}">
                      <a16:creationId xmlns:a16="http://schemas.microsoft.com/office/drawing/2014/main" id="{F3DE5A87-47D1-814D-B5AB-3FFDE154EF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44" y="5356698"/>
                  <a:ext cx="7888588" cy="1286930"/>
                </a:xfrm>
                <a:prstGeom prst="rect">
                  <a:avLst/>
                </a:prstGeom>
                <a:blipFill>
                  <a:blip r:embed="rId3"/>
                  <a:stretch>
                    <a:fillRect l="-1768" t="-5882" b="-1078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78BFBE1-5B41-AB49-B35B-4B05BC0C80A9}"/>
                  </a:ext>
                </a:extLst>
              </p:cNvPr>
              <p:cNvSpPr txBox="1"/>
              <p:nvPr/>
            </p:nvSpPr>
            <p:spPr>
              <a:xfrm>
                <a:off x="478321" y="4595050"/>
                <a:ext cx="7609006" cy="20026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Proof 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/>
                  <a:t>lhs</a:t>
                </a:r>
                <a:r>
                  <a:rPr lang="de-DE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1≤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f>
                          <m:f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e>
                    </m:nary>
                  </m:oMath>
                </a14:m>
                <a:r>
                  <a:rPr lang="de-DE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1≤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⟨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}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nary>
                  </m:oMath>
                </a14:m>
                <a:r>
                  <a:rPr lang="de-DE" dirty="0"/>
                  <a:t> = </a:t>
                </a:r>
                <a:r>
                  <a:rPr lang="de-DE" dirty="0" err="1"/>
                  <a:t>rhs</a:t>
                </a: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1≤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nary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+…+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(|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 err="1"/>
                  <a:t>where</a:t>
                </a:r>
                <a:r>
                  <a:rPr lang="de-DE" dirty="0"/>
                  <a:t> </a:t>
                </a:r>
                <a:r>
                  <a:rPr lang="de-DE" dirty="0" err="1"/>
                  <a:t>equality</a:t>
                </a:r>
                <a:r>
                  <a:rPr lang="de-DE" dirty="0"/>
                  <a:t> </a:t>
                </a:r>
                <a:r>
                  <a:rPr lang="de-DE" dirty="0" err="1"/>
                  <a:t>holds</a:t>
                </a:r>
                <a:r>
                  <a:rPr lang="de-DE" dirty="0"/>
                  <a:t> </a:t>
                </a:r>
                <a:r>
                  <a:rPr lang="de-DE" dirty="0" err="1"/>
                  <a:t>iff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) =</m:t>
                    </m:r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sgn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+…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all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1,−1</m:t>
                            </m:r>
                          </m:e>
                        </m:d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br>
                  <a:rPr lang="de-DE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+…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de-DE" dirty="0"/>
                  <a:t>. But </a:t>
                </a:r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odd</a:t>
                </a:r>
                <a:r>
                  <a:rPr lang="de-DE" dirty="0"/>
                  <a:t>, </a:t>
                </a:r>
                <a:r>
                  <a:rPr lang="de-DE" dirty="0" err="1"/>
                  <a:t>then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+…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)≠0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all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1,−1</m:t>
                            </m:r>
                          </m:e>
                        </m:d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78BFBE1-5B41-AB49-B35B-4B05BC0C8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21" y="4595050"/>
                <a:ext cx="7609006" cy="2002600"/>
              </a:xfrm>
              <a:prstGeom prst="rect">
                <a:avLst/>
              </a:prstGeom>
              <a:blipFill>
                <a:blip r:embed="rId4"/>
                <a:stretch>
                  <a:fillRect l="-667" t="-31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265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8BAB02-9482-BA48-8001-E52C11C3E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Getting</a:t>
            </a:r>
            <a:r>
              <a:rPr lang="de-DE" dirty="0"/>
              <a:t> </a:t>
            </a:r>
            <a:r>
              <a:rPr lang="de-DE" dirty="0" err="1"/>
              <a:t>famous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Fourier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...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73FEBF-D87B-4247-8AF8-0CFAB4715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 </a:t>
            </a:r>
            <a:r>
              <a:rPr lang="de-DE" dirty="0" err="1"/>
              <a:t>complexity</a:t>
            </a:r>
            <a:r>
              <a:rPr lang="de-DE" dirty="0"/>
              <a:t> </a:t>
            </a:r>
            <a:r>
              <a:rPr lang="de-DE" dirty="0" err="1"/>
              <a:t>measure</a:t>
            </a:r>
            <a:r>
              <a:rPr lang="de-DE" dirty="0"/>
              <a:t>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sensitivity</a:t>
            </a:r>
            <a:r>
              <a:rPr lang="de-DE" dirty="0"/>
              <a:t> </a:t>
            </a:r>
            <a:r>
              <a:rPr lang="de-DE" dirty="0" err="1"/>
              <a:t>plays</a:t>
            </a:r>
            <a:r>
              <a:rPr lang="de-DE" dirty="0"/>
              <a:t> a prominent </a:t>
            </a:r>
            <a:r>
              <a:rPr lang="de-DE" dirty="0" err="1"/>
              <a:t>role</a:t>
            </a:r>
            <a:r>
              <a:rPr lang="de-DE" dirty="0"/>
              <a:t> in a </a:t>
            </a:r>
            <a:r>
              <a:rPr lang="de-DE" dirty="0" err="1"/>
              <a:t>recent</a:t>
            </a:r>
            <a:r>
              <a:rPr lang="de-DE" dirty="0"/>
              <a:t> </a:t>
            </a:r>
            <a:r>
              <a:rPr lang="de-DE" dirty="0" err="1"/>
              <a:t>breakthrough</a:t>
            </a:r>
            <a:r>
              <a:rPr lang="de-DE" dirty="0"/>
              <a:t> </a:t>
            </a:r>
            <a:r>
              <a:rPr lang="de-DE" dirty="0" err="1"/>
              <a:t>result</a:t>
            </a:r>
            <a:r>
              <a:rPr lang="de-DE" dirty="0"/>
              <a:t> </a:t>
            </a:r>
            <a:r>
              <a:rPr lang="de-DE" dirty="0" err="1"/>
              <a:t>described</a:t>
            </a:r>
            <a:r>
              <a:rPr lang="de-DE" dirty="0"/>
              <a:t> in a </a:t>
            </a:r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>
                <a:hlinkClick r:id="rId2"/>
              </a:rPr>
              <a:t>paper</a:t>
            </a:r>
            <a:r>
              <a:rPr lang="de-DE" dirty="0"/>
              <a:t> (Huang 19) </a:t>
            </a:r>
          </a:p>
          <a:p>
            <a:r>
              <a:rPr lang="de-DE" dirty="0" err="1"/>
              <a:t>Concerns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>
                <a:solidFill>
                  <a:srgbClr val="032EF0"/>
                </a:solidFill>
              </a:rPr>
              <a:t>sensitivity</a:t>
            </a:r>
            <a:r>
              <a:rPr lang="de-DE" dirty="0">
                <a:solidFill>
                  <a:srgbClr val="032EF0"/>
                </a:solidFill>
              </a:rPr>
              <a:t> </a:t>
            </a:r>
            <a:r>
              <a:rPr lang="de-DE" dirty="0" err="1">
                <a:solidFill>
                  <a:srgbClr val="032EF0"/>
                </a:solidFill>
              </a:rPr>
              <a:t>conjecture</a:t>
            </a:r>
            <a:r>
              <a:rPr lang="de-DE" dirty="0">
                <a:solidFill>
                  <a:srgbClr val="032EF0"/>
                </a:solidFill>
              </a:rPr>
              <a:t> </a:t>
            </a:r>
            <a:r>
              <a:rPr lang="de-DE" dirty="0">
                <a:hlinkClick r:id="rId3"/>
              </a:rPr>
              <a:t>(Nisan/Szegedy 92)</a:t>
            </a:r>
            <a:endParaRPr lang="de-DE" dirty="0"/>
          </a:p>
          <a:p>
            <a:pPr lvl="1"/>
            <a:r>
              <a:rPr lang="de-DE" dirty="0" err="1"/>
              <a:t>Roughly</a:t>
            </a:r>
            <a:r>
              <a:rPr lang="de-DE" dirty="0"/>
              <a:t>: Most </a:t>
            </a:r>
            <a:r>
              <a:rPr lang="de-DE" dirty="0" err="1"/>
              <a:t>complexity</a:t>
            </a:r>
            <a:r>
              <a:rPr lang="de-DE" dirty="0"/>
              <a:t> </a:t>
            </a:r>
            <a:r>
              <a:rPr lang="de-DE" dirty="0" err="1"/>
              <a:t>measures</a:t>
            </a:r>
            <a:r>
              <a:rPr lang="de-DE" dirty="0"/>
              <a:t> on </a:t>
            </a:r>
            <a:r>
              <a:rPr lang="de-DE" dirty="0" err="1"/>
              <a:t>boolean</a:t>
            </a:r>
            <a:r>
              <a:rPr lang="de-DE" dirty="0"/>
              <a:t> </a:t>
            </a:r>
            <a:r>
              <a:rPr lang="de-DE" dirty="0" err="1"/>
              <a:t>functions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shown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 </a:t>
            </a:r>
            <a:r>
              <a:rPr lang="de-DE" dirty="0" err="1"/>
              <a:t>polynomially</a:t>
            </a:r>
            <a:r>
              <a:rPr lang="de-DE" dirty="0"/>
              <a:t> </a:t>
            </a:r>
            <a:r>
              <a:rPr lang="de-DE" dirty="0" err="1"/>
              <a:t>reducible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other</a:t>
            </a:r>
            <a:endParaRPr lang="de-DE" dirty="0"/>
          </a:p>
          <a:p>
            <a:pPr lvl="1"/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sensitivity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complexity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not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proved</a:t>
            </a:r>
            <a:r>
              <a:rPr lang="de-DE" dirty="0"/>
              <a:t> - </a:t>
            </a:r>
            <a:r>
              <a:rPr lang="de-DE" dirty="0" err="1"/>
              <a:t>until</a:t>
            </a:r>
            <a:r>
              <a:rPr lang="de-DE" dirty="0"/>
              <a:t> </a:t>
            </a:r>
            <a:r>
              <a:rPr lang="de-DE" dirty="0" err="1"/>
              <a:t>Huang‘s</a:t>
            </a:r>
            <a:r>
              <a:rPr lang="de-DE" dirty="0"/>
              <a:t> </a:t>
            </a:r>
            <a:r>
              <a:rPr lang="de-DE" dirty="0" err="1"/>
              <a:t>insight</a:t>
            </a:r>
            <a:r>
              <a:rPr lang="de-DE" dirty="0"/>
              <a:t> </a:t>
            </a:r>
          </a:p>
          <a:p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nice</a:t>
            </a:r>
            <a:r>
              <a:rPr lang="de-DE" dirty="0"/>
              <a:t> </a:t>
            </a:r>
            <a:r>
              <a:rPr lang="de-DE" dirty="0" err="1"/>
              <a:t>explanations</a:t>
            </a:r>
            <a:r>
              <a:rPr lang="de-DE" dirty="0"/>
              <a:t> on </a:t>
            </a:r>
            <a:r>
              <a:rPr lang="de-DE" dirty="0" err="1"/>
              <a:t>various</a:t>
            </a:r>
            <a:r>
              <a:rPr lang="de-DE" dirty="0"/>
              <a:t> </a:t>
            </a:r>
            <a:r>
              <a:rPr lang="de-DE" dirty="0" err="1"/>
              <a:t>theory-related</a:t>
            </a:r>
            <a:r>
              <a:rPr lang="de-DE" dirty="0"/>
              <a:t> </a:t>
            </a:r>
            <a:r>
              <a:rPr lang="de-DE" dirty="0" err="1"/>
              <a:t>blogs</a:t>
            </a:r>
            <a:r>
              <a:rPr lang="de-DE" dirty="0"/>
              <a:t> (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>
                <a:hlinkClick r:id="rId4"/>
              </a:rPr>
              <a:t>here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links)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even</a:t>
            </a:r>
            <a:r>
              <a:rPr lang="de-DE" dirty="0"/>
              <a:t> a </a:t>
            </a:r>
            <a:r>
              <a:rPr lang="de-DE" dirty="0">
                <a:hlinkClick r:id="rId5"/>
              </a:rPr>
              <a:t>short twitter explanation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O‘Donnell</a:t>
            </a:r>
            <a:r>
              <a:rPr lang="de-DE" dirty="0"/>
              <a:t>.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D4B44A-219A-5047-85BF-4C959528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7835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FA452A0-DF2B-CD4D-8079-14272C46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Discrete</a:t>
            </a:r>
            <a:r>
              <a:rPr lang="de-DE" dirty="0"/>
              <a:t> </a:t>
            </a:r>
            <a:r>
              <a:rPr lang="de-DE" dirty="0" err="1"/>
              <a:t>gradient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Laplacian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B6517C-3B27-7B47-AE9F-F2D45E67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B7CF6B2-56D9-0F4F-88A2-DFF0054C2745}"/>
              </a:ext>
            </a:extLst>
          </p:cNvPr>
          <p:cNvGrpSpPr/>
          <p:nvPr/>
        </p:nvGrpSpPr>
        <p:grpSpPr>
          <a:xfrm>
            <a:off x="467638" y="1162974"/>
            <a:ext cx="7888588" cy="2010596"/>
            <a:chOff x="446936" y="2779849"/>
            <a:chExt cx="7888588" cy="2010596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A05544F4-233C-A245-B021-244B51DAE29D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400" spc="-5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Definition</a:t>
              </a:r>
              <a:r>
                <a:rPr lang="de-DE" sz="2400" spc="-5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bject 5">
                  <a:extLst>
                    <a:ext uri="{FF2B5EF4-FFF2-40B4-BE49-F238E27FC236}">
                      <a16:creationId xmlns:a16="http://schemas.microsoft.com/office/drawing/2014/main" id="{CB33F7E8-8907-2142-9A81-A52EA798A749}"/>
                    </a:ext>
                  </a:extLst>
                </p:cNvPr>
                <p:cNvSpPr txBox="1"/>
                <p:nvPr/>
              </p:nvSpPr>
              <p:spPr>
                <a:xfrm>
                  <a:off x="446936" y="3161030"/>
                  <a:ext cx="7888588" cy="1629415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dirty="0"/>
                    <a:t>The </a:t>
                  </a:r>
                  <a:r>
                    <a:rPr lang="de-DE" dirty="0" err="1"/>
                    <a:t>discrete</a:t>
                  </a:r>
                  <a:r>
                    <a:rPr lang="de-DE" dirty="0"/>
                    <a:t> </a:t>
                  </a:r>
                  <a:r>
                    <a:rPr lang="de-DE" dirty="0" err="1"/>
                    <a:t>gradient</a:t>
                  </a:r>
                  <a:r>
                    <a:rPr lang="de-DE" dirty="0"/>
                    <a:t>  </a:t>
                  </a:r>
                  <a:r>
                    <a:rPr lang="de-DE" dirty="0" err="1"/>
                    <a:t>operator</a:t>
                  </a:r>
                  <a:r>
                    <a:rPr lang="de-DE" dirty="0"/>
                    <a:t> </a:t>
                  </a:r>
                  <a:r>
                    <a:rPr lang="de-DE" dirty="0" err="1"/>
                    <a:t>is</a:t>
                  </a:r>
                  <a:r>
                    <a:rPr lang="de-DE" dirty="0"/>
                    <a:t> </a:t>
                  </a:r>
                  <a:r>
                    <a:rPr lang="de-DE" dirty="0" err="1"/>
                    <a:t>defined</a:t>
                  </a:r>
                  <a:r>
                    <a:rPr lang="de-DE" dirty="0"/>
                    <a:t> </a:t>
                  </a:r>
                  <a:r>
                    <a:rPr lang="de-DE" dirty="0" err="1"/>
                    <a:t>by</a:t>
                  </a:r>
                  <a:r>
                    <a:rPr lang="de-DE" dirty="0"/>
                    <a:t> </a:t>
                  </a:r>
                  <a:br>
                    <a:rPr lang="de-DE" dirty="0"/>
                  </a:b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: 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p>
                      </m:sSup>
                    </m:oMath>
                  </a14:m>
                  <a:r>
                    <a:rPr lang="de-DE" dirty="0"/>
                    <a:t>, 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↦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mr>
                                <m:m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a14:m>
                  <a:r>
                    <a:rPr lang="de-DE" dirty="0"/>
                    <a:t> 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dirty="0"/>
                    <a:t>The </a:t>
                  </a:r>
                  <a:r>
                    <a:rPr lang="de-DE" dirty="0" err="1"/>
                    <a:t>Laplacian</a:t>
                  </a:r>
                  <a:r>
                    <a:rPr lang="de-DE" dirty="0"/>
                    <a:t> </a:t>
                  </a:r>
                  <a:r>
                    <a:rPr lang="de-DE" dirty="0" err="1"/>
                    <a:t>is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a14:m>
                  <a:endParaRPr lang="de-DE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object 5">
                  <a:extLst>
                    <a:ext uri="{FF2B5EF4-FFF2-40B4-BE49-F238E27FC236}">
                      <a16:creationId xmlns:a16="http://schemas.microsoft.com/office/drawing/2014/main" id="{CB33F7E8-8907-2142-9A81-A52EA798A7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936" y="3161030"/>
                  <a:ext cx="7888588" cy="1629415"/>
                </a:xfrm>
                <a:prstGeom prst="rect">
                  <a:avLst/>
                </a:prstGeom>
                <a:blipFill>
                  <a:blip r:embed="rId2"/>
                  <a:stretch>
                    <a:fillRect l="-482" t="-769" b="-3769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B407220-1914-9F4F-A365-A62B792FE4B4}"/>
              </a:ext>
            </a:extLst>
          </p:cNvPr>
          <p:cNvGrpSpPr/>
          <p:nvPr/>
        </p:nvGrpSpPr>
        <p:grpSpPr>
          <a:xfrm>
            <a:off x="495832" y="3497158"/>
            <a:ext cx="7888588" cy="2611904"/>
            <a:chOff x="626069" y="4956564"/>
            <a:chExt cx="7888588" cy="2611904"/>
          </a:xfrm>
        </p:grpSpPr>
        <p:sp>
          <p:nvSpPr>
            <p:cNvPr id="14" name="object 19">
              <a:extLst>
                <a:ext uri="{FF2B5EF4-FFF2-40B4-BE49-F238E27FC236}">
                  <a16:creationId xmlns:a16="http://schemas.microsoft.com/office/drawing/2014/main" id="{4F9B5506-2655-DB43-B151-333F181C2ACE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Remark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bject 20">
                  <a:extLst>
                    <a:ext uri="{FF2B5EF4-FFF2-40B4-BE49-F238E27FC236}">
                      <a16:creationId xmlns:a16="http://schemas.microsoft.com/office/drawing/2014/main" id="{E8A117E1-2458-E141-A0A0-1B8D7CA11BAD}"/>
                    </a:ext>
                  </a:extLst>
                </p:cNvPr>
                <p:cNvSpPr txBox="1"/>
                <p:nvPr/>
              </p:nvSpPr>
              <p:spPr>
                <a:xfrm>
                  <a:off x="626069" y="5378406"/>
                  <a:ext cx="7888588" cy="2190062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72000" tIns="64174" rIns="0" bIns="0" rtlCol="0">
                  <a:spAutoFit/>
                </a:bodyPr>
                <a:lstStyle/>
                <a:p>
                  <a:r>
                    <a:rPr lang="de-DE" dirty="0"/>
                    <a:t>Let </a:t>
                  </a:r>
                  <a14:m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1,−1</m:t>
                              </m:r>
                            </m:e>
                          </m:d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a14:m>
                  <a:endParaRPr lang="de-DE" i="1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⊆[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/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̂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a14:m>
                  <a:endParaRPr lang="de-DE" i="1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𝐿𝑓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a14:m>
                  <a:endParaRPr lang="de-DE" b="0" i="1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acc>
                            <m:accPr>
                              <m:chr m:val="̂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sSup>
                            <m:sSupPr>
                              <m:ctrlPr>
                                <a:rPr lang="de-DE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de-DE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de-DE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de-DE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a14:m>
                  <a:endParaRPr lang="de-DE" i="1" dirty="0"/>
                </a:p>
                <a:p>
                  <a:endParaRPr lang="de-DE" b="0" i="1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de-DE" i="1" dirty="0"/>
                </a:p>
                <a:p>
                  <a:endParaRPr lang="de-DE" i="1" dirty="0"/>
                </a:p>
              </p:txBody>
            </p:sp>
          </mc:Choice>
          <mc:Fallback xmlns="">
            <p:sp>
              <p:nvSpPr>
                <p:cNvPr id="15" name="object 20">
                  <a:extLst>
                    <a:ext uri="{FF2B5EF4-FFF2-40B4-BE49-F238E27FC236}">
                      <a16:creationId xmlns:a16="http://schemas.microsoft.com/office/drawing/2014/main" id="{E8A117E1-2458-E141-A0A0-1B8D7CA11B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5378406"/>
                  <a:ext cx="7888588" cy="2190062"/>
                </a:xfrm>
                <a:prstGeom prst="rect">
                  <a:avLst/>
                </a:prstGeom>
                <a:blipFill>
                  <a:blip r:embed="rId3"/>
                  <a:stretch>
                    <a:fillRect l="-804" t="-520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6292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D5971-EE2B-1F40-8E60-C19AE424E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496300" cy="503238"/>
          </a:xfrm>
        </p:spPr>
        <p:txBody>
          <a:bodyPr/>
          <a:lstStyle/>
          <a:p>
            <a:r>
              <a:rPr lang="de-DE" dirty="0" err="1"/>
              <a:t>Todays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weeks</a:t>
            </a:r>
            <a:r>
              <a:rPr lang="de-DE" dirty="0"/>
              <a:t> </a:t>
            </a:r>
            <a:r>
              <a:rPr lang="de-DE" dirty="0" err="1"/>
              <a:t>lecture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FB9BAB-276D-464A-B125-F4AAF3759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err="1"/>
              <a:t>Lecture</a:t>
            </a:r>
            <a:r>
              <a:rPr lang="de-DE" sz="2000" dirty="0"/>
              <a:t> </a:t>
            </a:r>
            <a:r>
              <a:rPr lang="de-DE" sz="2000" dirty="0" err="1"/>
              <a:t>notes</a:t>
            </a:r>
            <a:r>
              <a:rPr lang="de-DE" sz="2000" dirty="0"/>
              <a:t> „Fourier Analysis </a:t>
            </a:r>
            <a:r>
              <a:rPr lang="de-DE" sz="2000" dirty="0" err="1"/>
              <a:t>of</a:t>
            </a:r>
            <a:r>
              <a:rPr lang="de-DE" sz="2000" dirty="0"/>
              <a:t> Boolean </a:t>
            </a:r>
            <a:r>
              <a:rPr lang="de-DE" sz="2000" dirty="0" err="1"/>
              <a:t>Functions</a:t>
            </a:r>
            <a:r>
              <a:rPr lang="de-DE" sz="2000" dirty="0"/>
              <a:t>, Winter </a:t>
            </a:r>
            <a:r>
              <a:rPr lang="de-DE" sz="2000" dirty="0" err="1"/>
              <a:t>term</a:t>
            </a:r>
            <a:r>
              <a:rPr lang="de-DE" sz="2000" dirty="0"/>
              <a:t> 16/17“  M. Schweighofer</a:t>
            </a:r>
            <a:br>
              <a:rPr lang="de-DE" sz="2000" dirty="0"/>
            </a:br>
            <a:r>
              <a:rPr lang="de-DE" sz="2000" dirty="0">
                <a:hlinkClick r:id="rId2"/>
              </a:rPr>
              <a:t>http://</a:t>
            </a:r>
            <a:r>
              <a:rPr lang="de-DE" sz="2000" dirty="0" err="1">
                <a:hlinkClick r:id="rId2"/>
              </a:rPr>
              <a:t>www.math.uni-konstanz.de</a:t>
            </a:r>
            <a:r>
              <a:rPr lang="de-DE" sz="2000" dirty="0">
                <a:hlinkClick r:id="rId2"/>
              </a:rPr>
              <a:t>/~</a:t>
            </a:r>
            <a:r>
              <a:rPr lang="de-DE" sz="2000" dirty="0" err="1">
                <a:hlinkClick r:id="rId2"/>
              </a:rPr>
              <a:t>schweigh</a:t>
            </a:r>
            <a:r>
              <a:rPr lang="de-DE" sz="2000" dirty="0">
                <a:hlinkClick r:id="rId2"/>
              </a:rPr>
              <a:t>/ </a:t>
            </a:r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Ryan </a:t>
            </a:r>
            <a:r>
              <a:rPr lang="de-DE" sz="2000" dirty="0" err="1"/>
              <a:t>O‘Donnell</a:t>
            </a:r>
            <a:r>
              <a:rPr lang="de-DE" sz="2000" dirty="0"/>
              <a:t>: Fourier </a:t>
            </a:r>
            <a:r>
              <a:rPr lang="de-DE" sz="2000" dirty="0" err="1"/>
              <a:t>Analyis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Boolean </a:t>
            </a:r>
            <a:r>
              <a:rPr lang="de-DE" sz="2000" dirty="0" err="1"/>
              <a:t>Functions</a:t>
            </a:r>
            <a:r>
              <a:rPr lang="de-DE" sz="2000" dirty="0"/>
              <a:t>., CUP 2014. </a:t>
            </a:r>
            <a:br>
              <a:rPr lang="de-DE" sz="2000" dirty="0"/>
            </a:br>
            <a:r>
              <a:rPr lang="de-DE" sz="2000" dirty="0"/>
              <a:t>Free </a:t>
            </a:r>
            <a:r>
              <a:rPr lang="de-DE" sz="2000"/>
              <a:t>PDF available</a:t>
            </a:r>
            <a:r>
              <a:rPr lang="de-DE" sz="2000" dirty="0"/>
              <a:t> at </a:t>
            </a:r>
            <a:br>
              <a:rPr lang="de-DE" sz="2000" dirty="0"/>
            </a:br>
            <a:r>
              <a:rPr lang="de-DE" sz="2000" dirty="0">
                <a:hlinkClick r:id="rId3"/>
              </a:rPr>
              <a:t>https://arxiv.org/pdf/2105.10386.pdf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r>
              <a:rPr lang="de-DE" sz="2000" dirty="0"/>
              <a:t>Talk </a:t>
            </a:r>
            <a:r>
              <a:rPr lang="de-DE" sz="2000" dirty="0" err="1"/>
              <a:t>of</a:t>
            </a:r>
            <a:r>
              <a:rPr lang="de-DE" sz="2000" dirty="0"/>
              <a:t> Ronald de Wolf: „Fourier </a:t>
            </a:r>
            <a:r>
              <a:rPr lang="de-DE" sz="2000" dirty="0" err="1"/>
              <a:t>analysis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Boolean </a:t>
            </a:r>
            <a:r>
              <a:rPr lang="de-DE" sz="2000" dirty="0" err="1"/>
              <a:t>functions</a:t>
            </a:r>
            <a:r>
              <a:rPr lang="de-DE" sz="2000" dirty="0"/>
              <a:t>: </a:t>
            </a:r>
            <a:r>
              <a:rPr lang="de-DE" sz="2000" dirty="0" err="1"/>
              <a:t>Some</a:t>
            </a:r>
            <a:r>
              <a:rPr lang="de-DE" sz="2000" dirty="0"/>
              <a:t> </a:t>
            </a:r>
            <a:r>
              <a:rPr lang="de-DE" sz="2000" dirty="0" err="1"/>
              <a:t>beautiful</a:t>
            </a:r>
            <a:r>
              <a:rPr lang="de-DE" sz="2000" dirty="0"/>
              <a:t> </a:t>
            </a:r>
            <a:r>
              <a:rPr lang="de-DE" sz="2000" dirty="0" err="1"/>
              <a:t>examples</a:t>
            </a:r>
            <a:r>
              <a:rPr lang="de-DE" sz="2000" dirty="0"/>
              <a:t>“ </a:t>
            </a:r>
            <a:r>
              <a:rPr lang="de-DE" sz="2000" dirty="0" err="1"/>
              <a:t>available</a:t>
            </a:r>
            <a:r>
              <a:rPr lang="de-DE" sz="2000" dirty="0"/>
              <a:t> at</a:t>
            </a:r>
            <a:br>
              <a:rPr lang="de-DE" sz="2000" dirty="0"/>
            </a:br>
            <a:r>
              <a:rPr lang="de-DE" sz="2000" dirty="0">
                <a:hlinkClick r:id="rId4"/>
              </a:rPr>
              <a:t>https://nvti.nl/slides/deWolf.pdf</a:t>
            </a:r>
            <a:endParaRPr lang="de-DE" sz="2000" dirty="0"/>
          </a:p>
          <a:p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D9550F-22F7-5D43-AB7E-1EB6D1BA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5106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FA452A0-DF2B-CD4D-8079-14272C46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Discrete</a:t>
            </a:r>
            <a:r>
              <a:rPr lang="de-DE" dirty="0"/>
              <a:t> </a:t>
            </a:r>
            <a:r>
              <a:rPr lang="de-DE" dirty="0" err="1"/>
              <a:t>gradient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Laplacian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B6517C-3B27-7B47-AE9F-F2D45E67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B407220-1914-9F4F-A365-A62B792FE4B4}"/>
              </a:ext>
            </a:extLst>
          </p:cNvPr>
          <p:cNvGrpSpPr/>
          <p:nvPr/>
        </p:nvGrpSpPr>
        <p:grpSpPr>
          <a:xfrm>
            <a:off x="467704" y="1196752"/>
            <a:ext cx="7889263" cy="2036647"/>
            <a:chOff x="626069" y="4956564"/>
            <a:chExt cx="7889263" cy="2036647"/>
          </a:xfrm>
        </p:grpSpPr>
        <p:sp>
          <p:nvSpPr>
            <p:cNvPr id="14" name="object 19">
              <a:extLst>
                <a:ext uri="{FF2B5EF4-FFF2-40B4-BE49-F238E27FC236}">
                  <a16:creationId xmlns:a16="http://schemas.microsoft.com/office/drawing/2014/main" id="{4F9B5506-2655-DB43-B151-333F181C2ACE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Remark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bject 20">
                  <a:extLst>
                    <a:ext uri="{FF2B5EF4-FFF2-40B4-BE49-F238E27FC236}">
                      <a16:creationId xmlns:a16="http://schemas.microsoft.com/office/drawing/2014/main" id="{E8A117E1-2458-E141-A0A0-1B8D7CA11BAD}"/>
                    </a:ext>
                  </a:extLst>
                </p:cNvPr>
                <p:cNvSpPr txBox="1"/>
                <p:nvPr/>
              </p:nvSpPr>
              <p:spPr>
                <a:xfrm>
                  <a:off x="626744" y="5356698"/>
                  <a:ext cx="7888588" cy="1636513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72000" tIns="64174" rIns="0" bIns="0" rtlCol="0">
                  <a:spAutoFit/>
                </a:bodyPr>
                <a:lstStyle/>
                <a:p>
                  <a:r>
                    <a:rPr lang="de-DE" i="1" dirty="0"/>
                    <a:t>If  </a:t>
                  </a:r>
                  <a14:m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1,−1</m:t>
                              </m:r>
                            </m:e>
                          </m:d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</a:rPr>
                        <m:t> →{1,−1}</m:t>
                      </m:r>
                    </m:oMath>
                  </a14:m>
                  <a:r>
                    <a:rPr lang="de-DE" i="1" dirty="0"/>
                    <a:t> </a:t>
                  </a:r>
                  <a:r>
                    <a:rPr lang="de-DE" i="1" dirty="0" err="1"/>
                    <a:t>and</a:t>
                  </a:r>
                  <a:r>
                    <a:rPr lang="de-DE" i="1" dirty="0"/>
                    <a:t> </a:t>
                  </a:r>
                  <a14:m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1,−1</m:t>
                              </m:r>
                            </m:e>
                          </m:d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de-DE" i="1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b="0" i="0" smtClean="0"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𝑠𝑒𝑛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endParaRPr lang="de-DE" b="0" i="1" dirty="0">
                    <a:latin typeface="Cambria Math" panose="02040503050406030204" pitchFamily="18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𝐿𝑓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𝑠𝑒𝑛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endParaRPr lang="de-DE" b="0" i="1" dirty="0">
                    <a:latin typeface="Cambria Math" panose="02040503050406030204" pitchFamily="18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sSup>
                            <m:sSup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  <m:sup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(|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|)</m:t>
                      </m:r>
                    </m:oMath>
                  </a14:m>
                  <a:endParaRPr lang="de-DE" i="1" dirty="0"/>
                </a:p>
                <a:p>
                  <a:endParaRPr lang="de-DE" i="1" dirty="0"/>
                </a:p>
              </p:txBody>
            </p:sp>
          </mc:Choice>
          <mc:Fallback xmlns="">
            <p:sp>
              <p:nvSpPr>
                <p:cNvPr id="15" name="object 20">
                  <a:extLst>
                    <a:ext uri="{FF2B5EF4-FFF2-40B4-BE49-F238E27FC236}">
                      <a16:creationId xmlns:a16="http://schemas.microsoft.com/office/drawing/2014/main" id="{E8A117E1-2458-E141-A0A0-1B8D7CA11B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44" y="5356698"/>
                  <a:ext cx="7888588" cy="1636513"/>
                </a:xfrm>
                <a:prstGeom prst="rect">
                  <a:avLst/>
                </a:prstGeom>
                <a:blipFill>
                  <a:blip r:embed="rId2"/>
                  <a:stretch>
                    <a:fillRect l="-80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E320E5BD-BDD7-5B46-8B3F-49662CB74ECB}"/>
              </a:ext>
            </a:extLst>
          </p:cNvPr>
          <p:cNvGrpSpPr/>
          <p:nvPr/>
        </p:nvGrpSpPr>
        <p:grpSpPr>
          <a:xfrm>
            <a:off x="431126" y="3790256"/>
            <a:ext cx="7889263" cy="741934"/>
            <a:chOff x="626069" y="4956564"/>
            <a:chExt cx="7889263" cy="741934"/>
          </a:xfrm>
        </p:grpSpPr>
        <p:sp>
          <p:nvSpPr>
            <p:cNvPr id="12" name="object 19">
              <a:extLst>
                <a:ext uri="{FF2B5EF4-FFF2-40B4-BE49-F238E27FC236}">
                  <a16:creationId xmlns:a16="http://schemas.microsoft.com/office/drawing/2014/main" id="{CED8A894-50AD-194D-BECC-EC11BB03C267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Proposition (Poincare Lemma)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bject 20">
                  <a:extLst>
                    <a:ext uri="{FF2B5EF4-FFF2-40B4-BE49-F238E27FC236}">
                      <a16:creationId xmlns:a16="http://schemas.microsoft.com/office/drawing/2014/main" id="{BA0EDF90-1DF4-134C-B64C-16467ECB7F1B}"/>
                    </a:ext>
                  </a:extLst>
                </p:cNvPr>
                <p:cNvSpPr txBox="1"/>
                <p:nvPr/>
              </p:nvSpPr>
              <p:spPr>
                <a:xfrm>
                  <a:off x="626744" y="5356698"/>
                  <a:ext cx="7888588" cy="341800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36000" tIns="64174" rIns="0" bIns="0" rtlCol="0">
                  <a:spAutoFit/>
                </a:bodyPr>
                <a:lstStyle/>
                <a:p>
                  <a:r>
                    <a:rPr lang="de-DE" dirty="0"/>
                    <a:t>Let </a:t>
                  </a:r>
                  <a14:m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1,−1</m:t>
                              </m:r>
                            </m:e>
                          </m:d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a14:m>
                  <a:r>
                    <a:rPr lang="de-DE" i="1" dirty="0"/>
                    <a:t>. </a:t>
                  </a:r>
                  <a:r>
                    <a:rPr lang="de-DE" i="1" dirty="0" err="1"/>
                    <a:t>Then</a:t>
                  </a:r>
                  <a:r>
                    <a:rPr lang="de-DE" i="1" dirty="0"/>
                    <a:t> 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de-DE" i="1" dirty="0"/>
                </a:p>
              </p:txBody>
            </p:sp>
          </mc:Choice>
          <mc:Fallback xmlns="">
            <p:sp>
              <p:nvSpPr>
                <p:cNvPr id="16" name="object 20">
                  <a:extLst>
                    <a:ext uri="{FF2B5EF4-FFF2-40B4-BE49-F238E27FC236}">
                      <a16:creationId xmlns:a16="http://schemas.microsoft.com/office/drawing/2014/main" id="{BA0EDF90-1DF4-134C-B64C-16467ECB7F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44" y="5356698"/>
                  <a:ext cx="7888588" cy="341800"/>
                </a:xfrm>
                <a:prstGeom prst="rect">
                  <a:avLst/>
                </a:prstGeom>
                <a:blipFill>
                  <a:blip r:embed="rId3"/>
                  <a:stretch>
                    <a:fillRect l="-1447" b="-4285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842D4423-EA7A-BD4B-8B99-08674658BFC1}"/>
                  </a:ext>
                </a:extLst>
              </p:cNvPr>
              <p:cNvSpPr txBox="1"/>
              <p:nvPr/>
            </p:nvSpPr>
            <p:spPr>
              <a:xfrm>
                <a:off x="478321" y="4595050"/>
                <a:ext cx="5173019" cy="8868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Proof 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𝑎𝑟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⊆[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≠∅</m:t>
                            </m:r>
                          </m:e>
                        </m:eqAr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sSup>
                          <m:sSupPr>
                            <m:ctrlPr>
                              <a:rPr lang="de-DE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e>
                          <m:sup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acc>
                          <m:accPr>
                            <m:chr m:val="̂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sSup>
                          <m:sSup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e>
                          <m:sup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842D4423-EA7A-BD4B-8B99-08674658B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21" y="4595050"/>
                <a:ext cx="5173019" cy="886846"/>
              </a:xfrm>
              <a:prstGeom prst="rect">
                <a:avLst/>
              </a:prstGeom>
              <a:blipFill>
                <a:blip r:embed="rId4"/>
                <a:stretch>
                  <a:fillRect l="-980" t="-14085" b="-450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216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72C309-7070-B945-9D71-1ADBF0A66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NOISE </a:t>
            </a:r>
            <a:r>
              <a:rPr lang="de-DE" dirty="0" err="1"/>
              <a:t>Stability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ARROW‘</a:t>
            </a:r>
            <a:r>
              <a:rPr lang="de-DE"/>
              <a:t>S PROOF </a:t>
            </a:r>
            <a:r>
              <a:rPr lang="de-DE" dirty="0" err="1"/>
              <a:t>oF</a:t>
            </a:r>
            <a:r>
              <a:rPr lang="de-DE" dirty="0"/>
              <a:t> Theorem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08C4C1-2A9D-774D-AF38-15BB834AD1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D4CE28-C65E-2545-924A-AC8B0B5CD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530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FA452A0-DF2B-CD4D-8079-14272C46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Noise </a:t>
            </a:r>
            <a:r>
              <a:rPr lang="de-DE" dirty="0" err="1"/>
              <a:t>Stability</a:t>
            </a:r>
            <a:r>
              <a:rPr lang="de-DE" dirty="0"/>
              <a:t>: 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6AA7DE10-907E-FB4A-8FD9-77C9CFDEFB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86387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1,−1</m:t>
                            </m:r>
                          </m:e>
                        </m:d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 →{1,−1}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</a:t>
                </a:r>
                <a:r>
                  <a:rPr lang="de-DE" dirty="0" err="1"/>
                  <a:t>voting</a:t>
                </a:r>
                <a:r>
                  <a:rPr lang="de-DE" dirty="0"/>
                  <a:t> </a:t>
                </a:r>
                <a:r>
                  <a:rPr lang="de-DE" dirty="0" err="1"/>
                  <a:t>rule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2 </a:t>
                </a:r>
                <a:r>
                  <a:rPr lang="de-DE" dirty="0" err="1"/>
                  <a:t>candidates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voters</a:t>
                </a:r>
                <a:r>
                  <a:rPr lang="de-DE" dirty="0"/>
                  <a:t> </a:t>
                </a:r>
              </a:p>
              <a:p>
                <a:r>
                  <a:rPr lang="de-DE" dirty="0" err="1"/>
                  <a:t>Assume</a:t>
                </a:r>
                <a:r>
                  <a:rPr lang="de-DE" dirty="0"/>
                  <a:t> </a:t>
                </a:r>
                <a:r>
                  <a:rPr lang="de-DE" dirty="0" err="1"/>
                  <a:t>impartial</a:t>
                </a:r>
                <a:r>
                  <a:rPr lang="de-DE" dirty="0"/>
                  <a:t> </a:t>
                </a:r>
                <a:r>
                  <a:rPr lang="de-DE" dirty="0" err="1"/>
                  <a:t>culture</a:t>
                </a:r>
                <a:r>
                  <a:rPr lang="de-DE" dirty="0"/>
                  <a:t> </a:t>
                </a:r>
                <a:r>
                  <a:rPr lang="de-DE" dirty="0" err="1"/>
                  <a:t>assumption</a:t>
                </a:r>
                <a:r>
                  <a:rPr lang="de-DE" dirty="0"/>
                  <a:t>:</a:t>
                </a:r>
                <a:br>
                  <a:rPr lang="de-DE" dirty="0"/>
                </a:br>
                <a:r>
                  <a:rPr lang="de-DE" dirty="0"/>
                  <a:t> </a:t>
                </a:r>
                <a:r>
                  <a:rPr lang="de-DE" dirty="0" err="1"/>
                  <a:t>votes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= (</m:t>
                    </m:r>
                    <m:sSub>
                      <m:sSub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dirty="0" smtClean="0">
                        <a:latin typeface="Cambria Math" panose="02040503050406030204" pitchFamily="18" charset="0"/>
                      </a:rPr>
                      <m:t>, …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b="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de-DE" dirty="0" err="1"/>
                  <a:t>chosen</a:t>
                </a:r>
                <a:r>
                  <a:rPr lang="de-DE" dirty="0"/>
                  <a:t> </a:t>
                </a:r>
                <a:r>
                  <a:rPr lang="de-DE" dirty="0" err="1"/>
                  <a:t>independently</a:t>
                </a:r>
                <a:endParaRPr lang="de-DE" dirty="0"/>
              </a:p>
              <a:p>
                <a:r>
                  <a:rPr lang="de-DE" dirty="0" err="1"/>
                  <a:t>Now</a:t>
                </a:r>
                <a:r>
                  <a:rPr lang="de-DE" dirty="0"/>
                  <a:t> </a:t>
                </a:r>
                <a:r>
                  <a:rPr lang="de-DE" dirty="0" err="1"/>
                  <a:t>assume</a:t>
                </a:r>
                <a:r>
                  <a:rPr lang="de-DE" dirty="0"/>
                  <a:t> </a:t>
                </a:r>
                <a:r>
                  <a:rPr lang="de-DE" dirty="0" err="1"/>
                  <a:t>noise</a:t>
                </a:r>
                <a:r>
                  <a:rPr lang="de-DE" dirty="0"/>
                  <a:t> in </a:t>
                </a:r>
                <a:r>
                  <a:rPr lang="de-DE" dirty="0" err="1"/>
                  <a:t>misrecording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vote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chance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de-DE" dirty="0"/>
                  <a:t>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∈[0,1] </m:t>
                    </m:r>
                  </m:oMath>
                </a14:m>
                <a:r>
                  <a:rPr lang="de-DE" dirty="0"/>
                  <a:t> </a:t>
                </a:r>
              </a:p>
              <a:p>
                <a:r>
                  <a:rPr lang="de-DE" dirty="0"/>
                  <a:t>Want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know</a:t>
                </a:r>
                <a:r>
                  <a:rPr lang="de-DE" dirty="0"/>
                  <a:t> </a:t>
                </a:r>
                <a:r>
                  <a:rPr lang="de-DE" dirty="0" err="1"/>
                  <a:t>whether</a:t>
                </a:r>
                <a:r>
                  <a:rPr lang="de-DE" dirty="0"/>
                  <a:t> </a:t>
                </a:r>
                <a:r>
                  <a:rPr lang="de-DE" dirty="0" err="1"/>
                  <a:t>noise</a:t>
                </a:r>
                <a:r>
                  <a:rPr lang="de-DE" dirty="0"/>
                  <a:t> </a:t>
                </a:r>
                <a:r>
                  <a:rPr lang="de-DE" dirty="0" err="1"/>
                  <a:t>effects</a:t>
                </a:r>
                <a:r>
                  <a:rPr lang="de-DE" dirty="0"/>
                  <a:t> </a:t>
                </a:r>
                <a:r>
                  <a:rPr lang="de-DE" dirty="0" err="1"/>
                  <a:t>outcome</a:t>
                </a:r>
                <a:r>
                  <a:rPr lang="de-DE" dirty="0"/>
                  <a:t>, i.e., </a:t>
                </a:r>
                <a:r>
                  <a:rPr lang="de-DE" dirty="0" err="1"/>
                  <a:t>what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probability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? </a:t>
                </a:r>
              </a:p>
              <a:p>
                <a:r>
                  <a:rPr lang="de-DE" dirty="0"/>
                  <a:t>Leads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notion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noise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stability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</a:p>
              <a:p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6AA7DE10-907E-FB4A-8FD9-77C9CFDEFB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863873"/>
              </a:xfrm>
              <a:blipFill>
                <a:blip r:embed="rId2"/>
                <a:stretch>
                  <a:fillRect l="-1235" t="-7246" b="-3724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B6517C-3B27-7B47-AE9F-F2D45E67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952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FA452A0-DF2B-CD4D-8079-14272C46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Correlated</a:t>
            </a:r>
            <a:r>
              <a:rPr lang="de-DE" dirty="0"/>
              <a:t> </a:t>
            </a:r>
            <a:r>
              <a:rPr lang="de-DE" dirty="0" err="1"/>
              <a:t>sampling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B6517C-3B27-7B47-AE9F-F2D45E67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A05544F4-233C-A245-B021-244B51DAE29D}"/>
              </a:ext>
            </a:extLst>
          </p:cNvPr>
          <p:cNvSpPr txBox="1"/>
          <p:nvPr/>
        </p:nvSpPr>
        <p:spPr>
          <a:xfrm>
            <a:off x="395536" y="1268760"/>
            <a:ext cx="7888588" cy="381181"/>
          </a:xfrm>
          <a:prstGeom prst="rect">
            <a:avLst/>
          </a:prstGeom>
          <a:solidFill>
            <a:srgbClr val="032EF0"/>
          </a:solidFill>
        </p:spPr>
        <p:txBody>
          <a:bodyPr vert="horz" wrap="square" lIns="0" tIns="15100" rIns="0" bIns="0" rtlCol="0">
            <a:spAutoFit/>
          </a:bodyPr>
          <a:lstStyle/>
          <a:p>
            <a:pPr marL="90603">
              <a:spcBef>
                <a:spcPts val="119"/>
              </a:spcBef>
            </a:pPr>
            <a:r>
              <a:rPr sz="2400" spc="-5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Definition</a:t>
            </a:r>
            <a:r>
              <a:rPr lang="de-DE" sz="2400" spc="-5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 </a:t>
            </a:r>
            <a:endParaRPr sz="2400" dirty="0">
              <a:latin typeface="Myriad Pro" panose="020B0503030403020204" pitchFamily="34" charset="0"/>
              <a:cs typeface="Tahom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5">
                <a:extLst>
                  <a:ext uri="{FF2B5EF4-FFF2-40B4-BE49-F238E27FC236}">
                    <a16:creationId xmlns:a16="http://schemas.microsoft.com/office/drawing/2014/main" id="{CB33F7E8-8907-2142-9A81-A52EA798A749}"/>
                  </a:ext>
                </a:extLst>
              </p:cNvPr>
              <p:cNvSpPr txBox="1"/>
              <p:nvPr/>
            </p:nvSpPr>
            <p:spPr>
              <a:xfrm>
                <a:off x="395536" y="1649941"/>
                <a:ext cx="7888588" cy="4235706"/>
              </a:xfrm>
              <a:prstGeom prst="rect">
                <a:avLst/>
              </a:prstGeom>
              <a:solidFill>
                <a:srgbClr val="032EF0">
                  <a:alpha val="10000"/>
                </a:srgbClr>
              </a:solidFill>
            </p:spPr>
            <p:txBody>
              <a:bodyPr vert="horz" wrap="square" lIns="0" tIns="55367" rIns="0" bIns="0" rtlCol="0">
                <a:spAutoFit/>
              </a:bodyPr>
              <a:lstStyle/>
              <a:p>
                <a:pPr marL="433503" marR="849406" indent="-342900">
                  <a:lnSpc>
                    <a:spcPct val="102600"/>
                  </a:lnSpc>
                  <a:spcBef>
                    <a:spcPts val="436"/>
                  </a:spcBef>
                  <a:buFont typeface="Arial" panose="020B0604020202020204" pitchFamily="34" charset="0"/>
                  <a:buChar char="•"/>
                  <a:tabLst>
                    <a:tab pos="4902647" algn="l"/>
                    <a:tab pos="5490310" algn="l"/>
                  </a:tabLst>
                </a:pPr>
                <a:r>
                  <a:rPr lang="de-DE" sz="2000" dirty="0"/>
                  <a:t>For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and</a:t>
                </a:r>
                <a:r>
                  <a:rPr lang="de-DE" sz="2000" dirty="0"/>
                  <a:t> </a:t>
                </a:r>
                <a:r>
                  <a:rPr lang="de-DE" sz="2000" dirty="0" err="1"/>
                  <a:t>fixed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1,−1</m:t>
                            </m:r>
                          </m:e>
                        </m:d>
                      </m:e>
                      <m:sup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e-DE" sz="2000" i="1" dirty="0">
                    <a:latin typeface="Cambria Math" panose="02040503050406030204" pitchFamily="18" charset="0"/>
                  </a:rPr>
                  <a:t> </a:t>
                </a:r>
                <a:r>
                  <a:rPr lang="de-DE" sz="2000" dirty="0">
                    <a:latin typeface="Myriad Pro" panose="020B0503030403020204" pitchFamily="34" charset="0"/>
                  </a:rPr>
                  <a:t>the sample </a:t>
                </a:r>
                <a14:m>
                  <m:oMath xmlns:m="http://schemas.openxmlformats.org/officeDocument/2006/math">
                    <m:r>
                      <a:rPr lang="de-DE" sz="2000" b="0" i="1" dirty="0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000" b="0" i="1" dirty="0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de-DE" sz="2000" b="0" i="1" dirty="0" smtClean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dirty="0" smtClean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de-DE" sz="2000" b="0" i="1" dirty="0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000" b="0" i="1" dirty="0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000" dirty="0">
                    <a:latin typeface="Myriad Pro" panose="020B0503030403020204" pitchFamily="34" charset="0"/>
                  </a:rPr>
                  <a:t>) is </a:t>
                </a:r>
                <a:r>
                  <a:rPr lang="de-DE" sz="2000" dirty="0" err="1">
                    <a:latin typeface="Myriad Pro" panose="020B0503030403020204" pitchFamily="34" charset="0"/>
                  </a:rPr>
                  <a:t>drawn</a:t>
                </a:r>
                <a:r>
                  <a:rPr lang="de-DE" sz="2000" dirty="0">
                    <a:latin typeface="Myriad Pro" panose="020B0503030403020204" pitchFamily="34" charset="0"/>
                  </a:rPr>
                  <a:t> </a:t>
                </a:r>
                <a:r>
                  <a:rPr lang="de-DE" sz="2000" dirty="0" err="1">
                    <a:latin typeface="Myriad Pro" panose="020B0503030403020204" pitchFamily="34" charset="0"/>
                  </a:rPr>
                  <a:t>as</a:t>
                </a:r>
                <a:r>
                  <a:rPr lang="de-DE" sz="2000" dirty="0">
                    <a:latin typeface="Myriad Pro" panose="020B0503030403020204" pitchFamily="34" charset="0"/>
                  </a:rPr>
                  <a:t> </a:t>
                </a:r>
                <a:r>
                  <a:rPr lang="de-DE" sz="2000" dirty="0" err="1">
                    <a:latin typeface="Myriad Pro" panose="020B0503030403020204" pitchFamily="34" charset="0"/>
                  </a:rPr>
                  <a:t>follows</a:t>
                </a:r>
                <a:r>
                  <a:rPr lang="de-DE" sz="2000" dirty="0">
                    <a:latin typeface="Myriad Pro" panose="020B0503030403020204" pitchFamily="34" charset="0"/>
                  </a:rPr>
                  <a:t> : </a:t>
                </a:r>
              </a:p>
              <a:p>
                <a:pPr marL="890703" marR="849406" lvl="1" indent="-342900">
                  <a:lnSpc>
                    <a:spcPct val="102600"/>
                  </a:lnSpc>
                  <a:spcBef>
                    <a:spcPts val="436"/>
                  </a:spcBef>
                  <a:buFont typeface="Arial" panose="020B0604020202020204" pitchFamily="34" charset="0"/>
                  <a:buChar char="•"/>
                  <a:tabLst>
                    <a:tab pos="4902647" algn="l"/>
                    <a:tab pos="549031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000" i="1" dirty="0">
                    <a:latin typeface="Cambria Math" panose="02040503050406030204" pitchFamily="18" charset="0"/>
                  </a:rPr>
                  <a:t> </a:t>
                </a:r>
                <a:r>
                  <a:rPr lang="de-DE" sz="2000" dirty="0" err="1">
                    <a:latin typeface="Myriad Pro" panose="020B0503030403020204" pitchFamily="34" charset="0"/>
                  </a:rPr>
                  <a:t>with</a:t>
                </a:r>
                <a:r>
                  <a:rPr lang="de-DE" sz="2000" dirty="0">
                    <a:latin typeface="Myriad Pro" panose="020B0503030403020204" pitchFamily="34" charset="0"/>
                  </a:rPr>
                  <a:t> </a:t>
                </a:r>
                <a:r>
                  <a:rPr lang="de-DE" sz="2000" dirty="0" err="1">
                    <a:latin typeface="Myriad Pro" panose="020B0503030403020204" pitchFamily="34" charset="0"/>
                  </a:rPr>
                  <a:t>probability</a:t>
                </a:r>
                <a:r>
                  <a:rPr lang="de-DE" sz="2000" dirty="0">
                    <a:latin typeface="Myriad Pro" panose="020B05030304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de-DE" sz="20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890703" marR="849406" lvl="1" indent="-342900">
                  <a:lnSpc>
                    <a:spcPct val="102600"/>
                  </a:lnSpc>
                  <a:spcBef>
                    <a:spcPts val="436"/>
                  </a:spcBef>
                  <a:buFont typeface="Arial" panose="020B0604020202020204" pitchFamily="34" charset="0"/>
                  <a:buChar char="•"/>
                  <a:tabLst>
                    <a:tab pos="4902647" algn="l"/>
                    <a:tab pos="549031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000" i="1" dirty="0">
                    <a:latin typeface="Cambria Math" panose="02040503050406030204" pitchFamily="18" charset="0"/>
                  </a:rPr>
                  <a:t>= </a:t>
                </a:r>
                <a:r>
                  <a:rPr lang="de-DE" sz="2000" dirty="0" err="1">
                    <a:latin typeface="Myriad Pro" panose="020B0503030403020204" pitchFamily="34" charset="0"/>
                  </a:rPr>
                  <a:t>uniformly</a:t>
                </a:r>
                <a:r>
                  <a:rPr lang="de-DE" sz="2000" dirty="0">
                    <a:latin typeface="Myriad Pro" panose="020B0503030403020204" pitchFamily="34" charset="0"/>
                  </a:rPr>
                  <a:t> </a:t>
                </a:r>
                <a:r>
                  <a:rPr lang="de-DE" sz="2000" dirty="0" err="1">
                    <a:latin typeface="Myriad Pro" panose="020B0503030403020204" pitchFamily="34" charset="0"/>
                  </a:rPr>
                  <a:t>random</a:t>
                </a:r>
                <a:r>
                  <a:rPr lang="de-DE" sz="2000" dirty="0">
                    <a:latin typeface="Myriad Pro" panose="020B0503030403020204" pitchFamily="34" charset="0"/>
                  </a:rPr>
                  <a:t>  </a:t>
                </a:r>
                <a:r>
                  <a:rPr lang="de-DE" sz="2000" dirty="0" err="1">
                    <a:latin typeface="Myriad Pro" panose="020B0503030403020204" pitchFamily="34" charset="0"/>
                  </a:rPr>
                  <a:t>with</a:t>
                </a:r>
                <a:r>
                  <a:rPr lang="de-DE" sz="2000" dirty="0">
                    <a:latin typeface="Myriad Pro" panose="020B0503030403020204" pitchFamily="34" charset="0"/>
                  </a:rPr>
                  <a:t> </a:t>
                </a:r>
                <a:r>
                  <a:rPr lang="de-DE" sz="2000" dirty="0" err="1">
                    <a:latin typeface="Myriad Pro" panose="020B0503030403020204" pitchFamily="34" charset="0"/>
                  </a:rPr>
                  <a:t>probability</a:t>
                </a:r>
                <a:r>
                  <a:rPr lang="de-DE" sz="2000" dirty="0">
                    <a:latin typeface="Myriad Pro" panose="020B05030304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de-DE" sz="2000" spc="-129" dirty="0">
                  <a:solidFill>
                    <a:srgbClr val="032EF0"/>
                  </a:solidFill>
                  <a:latin typeface="Myriad Pro" panose="020B0503030403020204" pitchFamily="34" charset="0"/>
                  <a:ea typeface="Cambria Math" panose="02040503050406030204" pitchFamily="18" charset="0"/>
                  <a:cs typeface="Tahoma"/>
                </a:endParaRPr>
              </a:p>
              <a:p>
                <a:pPr marL="433503" marR="849406" indent="-342900">
                  <a:lnSpc>
                    <a:spcPct val="102600"/>
                  </a:lnSpc>
                  <a:spcBef>
                    <a:spcPts val="436"/>
                  </a:spcBef>
                  <a:buFont typeface="Arial" panose="020B0604020202020204" pitchFamily="34" charset="0"/>
                  <a:buChar char="•"/>
                  <a:tabLst>
                    <a:tab pos="4902647" algn="l"/>
                    <a:tab pos="5490310" algn="l"/>
                  </a:tabLst>
                </a:pPr>
                <a:r>
                  <a:rPr lang="de-DE" sz="20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More </a:t>
                </a:r>
                <a:r>
                  <a:rPr lang="de-DE" sz="2000" spc="-129" dirty="0" err="1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generally</a:t>
                </a:r>
                <a:r>
                  <a:rPr lang="de-DE" sz="20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</a:t>
                </a:r>
                <a:r>
                  <a:rPr lang="de-DE" sz="2000" spc="-129" dirty="0" err="1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for</a:t>
                </a:r>
                <a:r>
                  <a:rPr lang="de-DE" sz="20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and</a:t>
                </a:r>
                <a:r>
                  <a:rPr lang="de-DE" sz="2000" dirty="0"/>
                  <a:t> </a:t>
                </a:r>
                <a:r>
                  <a:rPr lang="de-DE" sz="2000" dirty="0" err="1"/>
                  <a:t>fixed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 dirty="0">
                                <a:latin typeface="Cambria Math" panose="02040503050406030204" pitchFamily="18" charset="0"/>
                              </a:rPr>
                              <m:t>1,−1</m:t>
                            </m:r>
                          </m:e>
                        </m:d>
                      </m:e>
                      <m:sup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e-DE" sz="2000" spc="-129" dirty="0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</a:t>
                </a:r>
                <a:br>
                  <a:rPr lang="de-DE" sz="2000" b="0" i="0" dirty="0">
                    <a:solidFill>
                      <a:srgbClr val="032EF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sz="2000" b="0" i="0" dirty="0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000" i="1" dirty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000" i="1" dirty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de-DE" sz="2000" i="1" dirty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 dirty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DE" sz="2000" i="1" dirty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de-DE" sz="2000" i="1" dirty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000" i="1" dirty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000" i="1" dirty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de-DE" sz="2000" dirty="0" err="1">
                    <a:latin typeface="Myriad Pro" panose="020B0503030403020204" pitchFamily="34" charset="0"/>
                  </a:rPr>
                  <a:t>is</a:t>
                </a:r>
                <a:r>
                  <a:rPr lang="de-DE" sz="2000" dirty="0">
                    <a:latin typeface="Myriad Pro" panose="020B0503030403020204" pitchFamily="34" charset="0"/>
                  </a:rPr>
                  <a:t> </a:t>
                </a:r>
                <a:r>
                  <a:rPr lang="de-DE" sz="2000" dirty="0" err="1">
                    <a:latin typeface="Myriad Pro" panose="020B0503030403020204" pitchFamily="34" charset="0"/>
                  </a:rPr>
                  <a:t>drawn</a:t>
                </a:r>
                <a:r>
                  <a:rPr lang="de-DE" sz="2000" dirty="0">
                    <a:latin typeface="Myriad Pro" panose="020B0503030403020204" pitchFamily="34" charset="0"/>
                  </a:rPr>
                  <a:t> </a:t>
                </a:r>
                <a:r>
                  <a:rPr lang="de-DE" sz="2000" dirty="0" err="1">
                    <a:latin typeface="Myriad Pro" panose="020B0503030403020204" pitchFamily="34" charset="0"/>
                  </a:rPr>
                  <a:t>as</a:t>
                </a:r>
                <a:r>
                  <a:rPr lang="de-DE" sz="2000" dirty="0">
                    <a:latin typeface="Myriad Pro" panose="020B0503030403020204" pitchFamily="34" charset="0"/>
                  </a:rPr>
                  <a:t> </a:t>
                </a:r>
                <a:r>
                  <a:rPr lang="de-DE" sz="2000" dirty="0" err="1">
                    <a:latin typeface="Myriad Pro" panose="020B0503030403020204" pitchFamily="34" charset="0"/>
                  </a:rPr>
                  <a:t>follows</a:t>
                </a:r>
                <a:r>
                  <a:rPr lang="de-DE" sz="2000" dirty="0">
                    <a:latin typeface="Myriad Pro" panose="020B0503030403020204" pitchFamily="34" charset="0"/>
                  </a:rPr>
                  <a:t> : </a:t>
                </a:r>
              </a:p>
              <a:p>
                <a:pPr marL="890703" marR="849406" lvl="1" indent="-342900">
                  <a:lnSpc>
                    <a:spcPct val="102600"/>
                  </a:lnSpc>
                  <a:spcBef>
                    <a:spcPts val="436"/>
                  </a:spcBef>
                  <a:buFont typeface="Arial" panose="020B0604020202020204" pitchFamily="34" charset="0"/>
                  <a:buChar char="•"/>
                  <a:tabLst>
                    <a:tab pos="4902647" algn="l"/>
                    <a:tab pos="549031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000" i="1" dirty="0">
                    <a:latin typeface="Cambria Math" panose="02040503050406030204" pitchFamily="18" charset="0"/>
                  </a:rPr>
                  <a:t>     </a:t>
                </a:r>
                <a:r>
                  <a:rPr lang="de-DE" sz="2000" dirty="0">
                    <a:latin typeface="Myriad Pro" panose="020B0503030403020204" pitchFamily="34" charset="0"/>
                  </a:rPr>
                  <a:t>with </a:t>
                </a:r>
                <a:r>
                  <a:rPr lang="de-DE" sz="2000" dirty="0" err="1">
                    <a:latin typeface="Myriad Pro" panose="020B0503030403020204" pitchFamily="34" charset="0"/>
                  </a:rPr>
                  <a:t>probability</a:t>
                </a:r>
                <a:r>
                  <a:rPr lang="de-DE" sz="2000" dirty="0">
                    <a:latin typeface="Myriad Pro" panose="020B0503030403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2000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2000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de-DE" sz="20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890703" marR="849406" lvl="1" indent="-342900">
                  <a:lnSpc>
                    <a:spcPct val="102600"/>
                  </a:lnSpc>
                  <a:spcBef>
                    <a:spcPts val="436"/>
                  </a:spcBef>
                  <a:buFont typeface="Arial" panose="020B0604020202020204" pitchFamily="34" charset="0"/>
                  <a:buChar char="•"/>
                  <a:tabLst>
                    <a:tab pos="4902647" algn="l"/>
                    <a:tab pos="549031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000" i="1" dirty="0">
                    <a:latin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000" dirty="0">
                    <a:latin typeface="Myriad Pro" panose="020B0503030403020204" pitchFamily="34" charset="0"/>
                  </a:rPr>
                  <a:t>    with </a:t>
                </a:r>
                <a:r>
                  <a:rPr lang="de-DE" sz="2000" dirty="0" err="1">
                    <a:latin typeface="Myriad Pro" panose="020B0503030403020204" pitchFamily="34" charset="0"/>
                  </a:rPr>
                  <a:t>probability</a:t>
                </a:r>
                <a:r>
                  <a:rPr lang="de-DE" sz="2000" dirty="0">
                    <a:latin typeface="Myriad Pro" panose="020B0503030403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20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2000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de-DE" sz="2000" spc="-129" dirty="0">
                  <a:solidFill>
                    <a:srgbClr val="032EF0"/>
                  </a:solidFill>
                  <a:latin typeface="Myriad Pro" panose="020B0503030403020204" pitchFamily="34" charset="0"/>
                  <a:ea typeface="Cambria Math" panose="02040503050406030204" pitchFamily="18" charset="0"/>
                  <a:cs typeface="Tahoma"/>
                </a:endParaRPr>
              </a:p>
              <a:p>
                <a:pPr marL="90603" marR="849406">
                  <a:lnSpc>
                    <a:spcPct val="102600"/>
                  </a:lnSpc>
                  <a:spcBef>
                    <a:spcPts val="436"/>
                  </a:spcBef>
                  <a:tabLst>
                    <a:tab pos="4902647" algn="l"/>
                    <a:tab pos="5490310" algn="l"/>
                  </a:tabLst>
                </a:pPr>
                <a:r>
                  <a:rPr lang="de-DE" sz="2000" spc="-129" dirty="0" err="1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We</a:t>
                </a:r>
                <a:r>
                  <a:rPr lang="de-DE" sz="20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</a:t>
                </a:r>
                <a:r>
                  <a:rPr lang="de-DE" sz="2000" spc="-129" dirty="0" err="1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say</a:t>
                </a:r>
                <a:r>
                  <a:rPr lang="de-DE" sz="20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</a:t>
                </a:r>
                <a:r>
                  <a:rPr lang="de-DE" sz="2000" spc="-129" dirty="0" err="1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that</a:t>
                </a:r>
                <a:r>
                  <a:rPr lang="de-DE" sz="20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1" spc="-129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𝑦</m:t>
                    </m:r>
                  </m:oMath>
                </a14:m>
                <a:r>
                  <a:rPr lang="de-DE" sz="2000" dirty="0">
                    <a:solidFill>
                      <a:srgbClr val="032EF0"/>
                    </a:solidFill>
                    <a:latin typeface="Myriad Pro" panose="020B0503030403020204" pitchFamily="34" charset="0"/>
                  </a:rPr>
                  <a:t> </a:t>
                </a:r>
                <a:r>
                  <a:rPr lang="de-DE" sz="2000" dirty="0" err="1">
                    <a:solidFill>
                      <a:srgbClr val="032EF0"/>
                    </a:solidFill>
                    <a:latin typeface="Myriad Pro" panose="020B0503030403020204" pitchFamily="34" charset="0"/>
                  </a:rPr>
                  <a:t>is</a:t>
                </a:r>
                <a:r>
                  <a:rPr lang="de-DE" sz="2000" dirty="0">
                    <a:solidFill>
                      <a:srgbClr val="032EF0"/>
                    </a:solidFill>
                    <a:latin typeface="Myriad Pro" panose="020B05030304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de-DE" sz="2000" dirty="0">
                    <a:solidFill>
                      <a:srgbClr val="032EF0"/>
                    </a:solidFill>
                    <a:latin typeface="Myriad Pro" panose="020B0503030403020204" pitchFamily="34" charset="0"/>
                  </a:rPr>
                  <a:t>-</a:t>
                </a:r>
                <a:r>
                  <a:rPr lang="de-DE" sz="2000" dirty="0" err="1">
                    <a:solidFill>
                      <a:srgbClr val="032EF0"/>
                    </a:solidFill>
                    <a:latin typeface="Myriad Pro" panose="020B0503030403020204" pitchFamily="34" charset="0"/>
                  </a:rPr>
                  <a:t>correlated</a:t>
                </a:r>
                <a:r>
                  <a:rPr lang="de-DE" sz="2000" dirty="0">
                    <a:solidFill>
                      <a:srgbClr val="032EF0"/>
                    </a:solidFill>
                    <a:latin typeface="Myriad Pro" panose="020B0503030403020204" pitchFamily="34" charset="0"/>
                  </a:rPr>
                  <a:t> </a:t>
                </a:r>
                <a:r>
                  <a:rPr lang="de-DE" sz="2000" dirty="0" err="1">
                    <a:solidFill>
                      <a:srgbClr val="032EF0"/>
                    </a:solidFill>
                    <a:latin typeface="Myriad Pro" panose="020B0503030403020204" pitchFamily="34" charset="0"/>
                  </a:rPr>
                  <a:t>to</a:t>
                </a:r>
                <a:r>
                  <a:rPr lang="de-DE" sz="2000" dirty="0">
                    <a:solidFill>
                      <a:srgbClr val="032EF0"/>
                    </a:solidFill>
                    <a:latin typeface="Myriad Pro" panose="020B05030304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de-DE" sz="2000" dirty="0">
                  <a:latin typeface="Myriad Pro" panose="020B0503030403020204" pitchFamily="34" charset="0"/>
                </a:endParaRPr>
              </a:p>
              <a:p>
                <a:pPr marL="433503" marR="849406" indent="-342900">
                  <a:lnSpc>
                    <a:spcPct val="102600"/>
                  </a:lnSpc>
                  <a:spcBef>
                    <a:spcPts val="436"/>
                  </a:spcBef>
                  <a:buFont typeface="Arial" panose="020B0604020202020204" pitchFamily="34" charset="0"/>
                  <a:buChar char="•"/>
                  <a:tabLst>
                    <a:tab pos="4902647" algn="l"/>
                    <a:tab pos="5490310" algn="l"/>
                  </a:tabLst>
                </a:pPr>
                <a:r>
                  <a:rPr lang="de-DE" sz="2000" dirty="0" err="1">
                    <a:latin typeface="Myriad Pro" panose="020B0503030403020204" pitchFamily="34" charset="0"/>
                  </a:rPr>
                  <a:t>If</a:t>
                </a:r>
                <a:r>
                  <a:rPr lang="de-DE" sz="2000" dirty="0">
                    <a:latin typeface="Myriad Pro" panose="020B05030304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1,−1</m:t>
                            </m:r>
                          </m:e>
                        </m:d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e-DE" sz="2000" dirty="0">
                    <a:latin typeface="Myriad Pro" panose="020B0503030403020204" pitchFamily="34" charset="0"/>
                  </a:rPr>
                  <a:t> </a:t>
                </a:r>
                <a:r>
                  <a:rPr lang="de-DE" sz="2000" dirty="0" err="1">
                    <a:latin typeface="Myriad Pro" panose="020B0503030403020204" pitchFamily="34" charset="0"/>
                  </a:rPr>
                  <a:t>and</a:t>
                </a:r>
                <a:r>
                  <a:rPr lang="de-DE" sz="2000" dirty="0">
                    <a:latin typeface="Myriad Pro" panose="020B05030304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000" dirty="0">
                    <a:latin typeface="Myriad Pro" panose="020B0503030403020204" pitchFamily="34" charset="0"/>
                  </a:rPr>
                  <a:t> </a:t>
                </a:r>
                <a:r>
                  <a:rPr lang="de-DE" sz="2000" dirty="0" err="1">
                    <a:latin typeface="Myriad Pro" panose="020B0503030403020204" pitchFamily="34" charset="0"/>
                  </a:rPr>
                  <a:t>then</a:t>
                </a:r>
                <a:r>
                  <a:rPr lang="de-DE" sz="2000" dirty="0">
                    <a:latin typeface="Myriad Pro" panose="020B05030304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000" dirty="0">
                    <a:latin typeface="Myriad Pro" panose="020B0503030403020204" pitchFamily="34" charset="0"/>
                  </a:rPr>
                  <a:t> </a:t>
                </a:r>
                <a:r>
                  <a:rPr lang="de-DE" sz="2000" dirty="0" err="1">
                    <a:latin typeface="Myriad Pro" panose="020B0503030403020204" pitchFamily="34" charset="0"/>
                  </a:rPr>
                  <a:t>is</a:t>
                </a:r>
                <a:r>
                  <a:rPr lang="de-DE" sz="2000" dirty="0">
                    <a:latin typeface="Myriad Pro" panose="020B0503030403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de-DE" sz="2000" dirty="0">
                    <a:solidFill>
                      <a:srgbClr val="032EF0"/>
                    </a:solidFill>
                    <a:latin typeface="Myriad Pro" panose="020B0503030403020204" pitchFamily="34" charset="0"/>
                  </a:rPr>
                  <a:t>-</a:t>
                </a:r>
                <a:r>
                  <a:rPr lang="de-DE" sz="2000" dirty="0" err="1">
                    <a:solidFill>
                      <a:srgbClr val="032EF0"/>
                    </a:solidFill>
                    <a:latin typeface="Myriad Pro" panose="020B0503030403020204" pitchFamily="34" charset="0"/>
                  </a:rPr>
                  <a:t>correlated</a:t>
                </a:r>
                <a:r>
                  <a:rPr lang="de-DE" sz="2000" dirty="0">
                    <a:solidFill>
                      <a:srgbClr val="032EF0"/>
                    </a:solidFill>
                    <a:latin typeface="Myriad Pro" panose="020B0503030403020204" pitchFamily="34" charset="0"/>
                  </a:rPr>
                  <a:t> pair</a:t>
                </a:r>
                <a:r>
                  <a:rPr lang="de-DE" sz="2000" dirty="0">
                    <a:latin typeface="Myriad Pro" panose="020B0503030403020204" pitchFamily="34" charset="0"/>
                  </a:rPr>
                  <a:t>. In </a:t>
                </a:r>
                <a:r>
                  <a:rPr lang="de-DE" sz="2000" dirty="0" err="1">
                    <a:latin typeface="Myriad Pro" panose="020B0503030403020204" pitchFamily="34" charset="0"/>
                  </a:rPr>
                  <a:t>these</a:t>
                </a:r>
                <a:r>
                  <a:rPr lang="de-DE" sz="2000" dirty="0">
                    <a:latin typeface="Myriad Pro" panose="020B0503030403020204" pitchFamily="34" charset="0"/>
                  </a:rPr>
                  <a:t> </a:t>
                </a:r>
                <a:r>
                  <a:rPr lang="de-DE" sz="2000" dirty="0" err="1">
                    <a:latin typeface="Myriad Pro" panose="020B0503030403020204" pitchFamily="34" charset="0"/>
                  </a:rPr>
                  <a:t>slides</a:t>
                </a:r>
                <a:r>
                  <a:rPr lang="de-DE" sz="2000" dirty="0">
                    <a:latin typeface="Myriad Pro" panose="020B0503030403020204" pitchFamily="34" charset="0"/>
                  </a:rPr>
                  <a:t> </a:t>
                </a:r>
                <a:r>
                  <a:rPr lang="de-DE" sz="2000" dirty="0" err="1">
                    <a:latin typeface="Myriad Pro" panose="020B0503030403020204" pitchFamily="34" charset="0"/>
                  </a:rPr>
                  <a:t>we</a:t>
                </a:r>
                <a:r>
                  <a:rPr lang="de-DE" sz="2000" dirty="0">
                    <a:latin typeface="Myriad Pro" panose="020B0503030403020204" pitchFamily="34" charset="0"/>
                  </a:rPr>
                  <a:t> </a:t>
                </a:r>
                <a:r>
                  <a:rPr lang="de-DE" sz="2000" dirty="0" err="1">
                    <a:latin typeface="Myriad Pro" panose="020B0503030403020204" pitchFamily="34" charset="0"/>
                  </a:rPr>
                  <a:t>abbreviate</a:t>
                </a:r>
                <a:r>
                  <a:rPr lang="de-DE" sz="2000" dirty="0">
                    <a:latin typeface="Myriad Pro" panose="020B0503030403020204" pitchFamily="34" charset="0"/>
                  </a:rPr>
                  <a:t> </a:t>
                </a:r>
                <a:r>
                  <a:rPr lang="de-DE" sz="2000" dirty="0" err="1">
                    <a:latin typeface="Myriad Pro" panose="020B0503030403020204" pitchFamily="34" charset="0"/>
                  </a:rPr>
                  <a:t>this</a:t>
                </a:r>
                <a:r>
                  <a:rPr lang="de-DE" sz="2000" dirty="0">
                    <a:latin typeface="Myriad Pro" panose="020B0503030403020204" pitchFamily="34" charset="0"/>
                  </a:rPr>
                  <a:t> </a:t>
                </a:r>
                <a:r>
                  <a:rPr lang="de-DE" sz="2000" dirty="0" err="1">
                    <a:latin typeface="Myriad Pro" panose="020B0503030403020204" pitchFamily="34" charset="0"/>
                  </a:rPr>
                  <a:t>with</a:t>
                </a:r>
                <a:r>
                  <a:rPr lang="de-DE" sz="2000" dirty="0">
                    <a:latin typeface="Myriad Pro" panose="020B0503030403020204" pitchFamily="34" charset="0"/>
                  </a:rPr>
                  <a:t>  </a:t>
                </a:r>
                <a:r>
                  <a:rPr lang="de-DE" sz="2000" dirty="0">
                    <a:solidFill>
                      <a:srgbClr val="032EF0"/>
                    </a:solidFill>
                    <a:latin typeface="Myriad Pro" panose="020B0503030403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000" b="0" i="1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000" b="0" i="1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000" b="0" i="1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)≈</m:t>
                    </m:r>
                    <m:r>
                      <a:rPr lang="de-DE" sz="2000" b="0" i="1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de-DE" sz="2000" dirty="0">
                  <a:latin typeface="Myriad Pro" panose="020B0503030403020204" pitchFamily="34" charset="0"/>
                </a:endParaRPr>
              </a:p>
            </p:txBody>
          </p:sp>
        </mc:Choice>
        <mc:Fallback xmlns="">
          <p:sp>
            <p:nvSpPr>
              <p:cNvPr id="9" name="object 5">
                <a:extLst>
                  <a:ext uri="{FF2B5EF4-FFF2-40B4-BE49-F238E27FC236}">
                    <a16:creationId xmlns:a16="http://schemas.microsoft.com/office/drawing/2014/main" id="{CB33F7E8-8907-2142-9A81-A52EA798A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49941"/>
                <a:ext cx="7888588" cy="4235706"/>
              </a:xfrm>
              <a:prstGeom prst="rect">
                <a:avLst/>
              </a:prstGeom>
              <a:blipFill>
                <a:blip r:embed="rId2"/>
                <a:stretch>
                  <a:fillRect l="-965" t="-299" b="-26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F4621269-8D8C-8245-8DE4-B8321882B8D4}"/>
                  </a:ext>
                </a:extLst>
              </p:cNvPr>
              <p:cNvSpPr txBox="1"/>
              <p:nvPr/>
            </p:nvSpPr>
            <p:spPr>
              <a:xfrm>
                <a:off x="587829" y="5995851"/>
                <a:ext cx="75304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This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equivalent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saying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each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F4621269-8D8C-8245-8DE4-B8321882B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29" y="5995851"/>
                <a:ext cx="7530459" cy="369332"/>
              </a:xfrm>
              <a:prstGeom prst="rect">
                <a:avLst/>
              </a:prstGeom>
              <a:blipFill>
                <a:blip r:embed="rId3"/>
                <a:stretch>
                  <a:fillRect l="-673" t="-10000" b="-2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50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FA452A0-DF2B-CD4D-8079-14272C46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Noise </a:t>
            </a:r>
            <a:r>
              <a:rPr lang="de-DE" dirty="0" err="1"/>
              <a:t>Stability</a:t>
            </a:r>
            <a:r>
              <a:rPr lang="de-DE" dirty="0"/>
              <a:t>: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6AA7DE10-907E-FB4A-8FD9-77C9CFDEFB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86387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1,−1</m:t>
                            </m:r>
                          </m:e>
                        </m:d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 →{1,−1}</m:t>
                    </m:r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as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voting</a:t>
                </a:r>
                <a:r>
                  <a:rPr lang="de-DE" sz="2000" dirty="0"/>
                  <a:t> </a:t>
                </a:r>
                <a:r>
                  <a:rPr lang="de-DE" sz="2000" dirty="0" err="1"/>
                  <a:t>rule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with</a:t>
                </a:r>
                <a:r>
                  <a:rPr lang="de-DE" sz="2000" dirty="0"/>
                  <a:t> 2 </a:t>
                </a:r>
                <a:r>
                  <a:rPr lang="de-DE" sz="2000" dirty="0" err="1"/>
                  <a:t>candidates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and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2000" dirty="0"/>
                  <a:t> voters </a:t>
                </a:r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6AA7DE10-907E-FB4A-8FD9-77C9CFDEFB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863873"/>
              </a:xfrm>
              <a:blipFill>
                <a:blip r:embed="rId2"/>
                <a:stretch>
                  <a:fillRect l="-309" t="-434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B6517C-3B27-7B47-AE9F-F2D45E67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B7CF6B2-56D9-0F4F-88A2-DFF0054C2745}"/>
              </a:ext>
            </a:extLst>
          </p:cNvPr>
          <p:cNvGrpSpPr/>
          <p:nvPr/>
        </p:nvGrpSpPr>
        <p:grpSpPr>
          <a:xfrm>
            <a:off x="571993" y="2338374"/>
            <a:ext cx="7888588" cy="1456342"/>
            <a:chOff x="446936" y="2779849"/>
            <a:chExt cx="7888588" cy="1456342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A05544F4-233C-A245-B021-244B51DAE29D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400" spc="-5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Definition</a:t>
              </a:r>
              <a:r>
                <a:rPr lang="de-DE" sz="2400" spc="-5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bject 5">
                  <a:extLst>
                    <a:ext uri="{FF2B5EF4-FFF2-40B4-BE49-F238E27FC236}">
                      <a16:creationId xmlns:a16="http://schemas.microsoft.com/office/drawing/2014/main" id="{CB33F7E8-8907-2142-9A81-A52EA798A749}"/>
                    </a:ext>
                  </a:extLst>
                </p:cNvPr>
                <p:cNvSpPr txBox="1"/>
                <p:nvPr/>
              </p:nvSpPr>
              <p:spPr>
                <a:xfrm>
                  <a:off x="446936" y="3161030"/>
                  <a:ext cx="7888588" cy="1075161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000" dirty="0"/>
                    <a:t>For </a:t>
                  </a:r>
                  <a14:m>
                    <m:oMath xmlns:m="http://schemas.openxmlformats.org/officeDocument/2006/math">
                      <m:r>
                        <a:rPr lang="de-DE" sz="20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200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1,−1</m:t>
                              </m:r>
                            </m:e>
                          </m:d>
                        </m:e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de-DE" sz="2000" i="1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de-DE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a14:m>
                  <a:r>
                    <a:rPr lang="de-DE" sz="2000" i="1" dirty="0">
                      <a:latin typeface="Cambria Math" panose="02040503050406030204" pitchFamily="18" charset="0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</a:rPr>
                    <a:t>and</a:t>
                  </a:r>
                  <a:r>
                    <a:rPr lang="de-DE" sz="2000" i="1" dirty="0"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−1,1</m:t>
                          </m:r>
                        </m:e>
                      </m:d>
                    </m:oMath>
                  </a14:m>
                  <a:r>
                    <a:rPr lang="de-DE" sz="2000" i="1" dirty="0">
                      <a:latin typeface="Cambria Math" panose="02040503050406030204" pitchFamily="18" charset="0"/>
                    </a:rPr>
                    <a:t> </a:t>
                  </a:r>
                  <a:r>
                    <a:rPr lang="de-DE" sz="2000" dirty="0" err="1">
                      <a:solidFill>
                        <a:srgbClr val="032EF0"/>
                      </a:solidFill>
                      <a:latin typeface="Myriad Pro" panose="020B0503030403020204" pitchFamily="34" charset="0"/>
                    </a:rPr>
                    <a:t>the</a:t>
                  </a:r>
                  <a:r>
                    <a:rPr lang="de-DE" sz="2000" dirty="0">
                      <a:solidFill>
                        <a:srgbClr val="032EF0"/>
                      </a:solidFill>
                      <a:latin typeface="Myriad Pro" panose="020B0503030403020204" pitchFamily="34" charset="0"/>
                    </a:rPr>
                    <a:t> </a:t>
                  </a:r>
                  <a:r>
                    <a:rPr lang="de-DE" sz="2000" dirty="0" err="1">
                      <a:solidFill>
                        <a:srgbClr val="032EF0"/>
                      </a:solidFill>
                      <a:latin typeface="Myriad Pro" panose="020B0503030403020204" pitchFamily="34" charset="0"/>
                    </a:rPr>
                    <a:t>noise</a:t>
                  </a:r>
                  <a:r>
                    <a:rPr lang="de-DE" sz="2000" dirty="0">
                      <a:solidFill>
                        <a:srgbClr val="032EF0"/>
                      </a:solidFill>
                      <a:latin typeface="Myriad Pro" panose="020B0503030403020204" pitchFamily="34" charset="0"/>
                    </a:rPr>
                    <a:t> stability </a:t>
                  </a:r>
                  <a:r>
                    <a:rPr lang="de-DE" sz="2000" dirty="0" err="1">
                      <a:solidFill>
                        <a:srgbClr val="032EF0"/>
                      </a:solidFill>
                      <a:latin typeface="Myriad Pro" panose="020B0503030403020204" pitchFamily="34" charset="0"/>
                    </a:rPr>
                    <a:t>of</a:t>
                  </a:r>
                  <a:r>
                    <a:rPr lang="de-DE" sz="2000" dirty="0">
                      <a:solidFill>
                        <a:srgbClr val="032EF0"/>
                      </a:solidFill>
                      <a:latin typeface="Myriad Pro" panose="020B0503030403020204" pitchFamily="34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de-DE" sz="2000" i="1" dirty="0">
                      <a:solidFill>
                        <a:srgbClr val="032EF0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de-DE" sz="2000" dirty="0">
                      <a:solidFill>
                        <a:srgbClr val="032EF0"/>
                      </a:solidFill>
                      <a:latin typeface="Myriad Pro" panose="020B0503030403020204" pitchFamily="34" charset="0"/>
                    </a:rPr>
                    <a:t>at</a:t>
                  </a:r>
                  <a:r>
                    <a:rPr lang="de-DE" sz="2000" i="1" dirty="0">
                      <a:solidFill>
                        <a:srgbClr val="032EF0"/>
                      </a:solidFill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oMath>
                  </a14:m>
                  <a:r>
                    <a:rPr lang="de-DE" sz="2000" i="1" dirty="0">
                      <a:solidFill>
                        <a:srgbClr val="032EF0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de-DE" sz="2000" dirty="0">
                      <a:latin typeface="Myriad Pro" panose="020B0503030403020204" pitchFamily="34" charset="0"/>
                    </a:rPr>
                    <a:t>is </a:t>
                  </a:r>
                </a:p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𝑆𝑡𝑎</m:t>
                        </m:r>
                        <m:sSub>
                          <m:sSub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sub>
                        </m:sSub>
                        <m:d>
                          <m:d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d>
                              <m:dPr>
                                <m:ctrlP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≈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sub>
                        </m:s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m:oMathPara>
                  </a14:m>
                  <a:endParaRPr lang="de-DE" sz="2000" b="0" i="1" dirty="0">
                    <a:latin typeface="Cambria Math" panose="02040503050406030204" pitchFamily="18" charset="0"/>
                  </a:endParaRPr>
                </a:p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endParaRPr lang="de-DE" sz="2000" spc="-129" dirty="0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9" name="object 5">
                  <a:extLst>
                    <a:ext uri="{FF2B5EF4-FFF2-40B4-BE49-F238E27FC236}">
                      <a16:creationId xmlns:a16="http://schemas.microsoft.com/office/drawing/2014/main" id="{CB33F7E8-8907-2142-9A81-A52EA798A7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936" y="3161030"/>
                  <a:ext cx="7888588" cy="1075161"/>
                </a:xfrm>
                <a:prstGeom prst="rect">
                  <a:avLst/>
                </a:prstGeom>
                <a:blipFill>
                  <a:blip r:embed="rId3"/>
                  <a:stretch>
                    <a:fillRect l="-965" t="-235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9E0F1528-31C3-A74A-A675-3E6542103859}"/>
                  </a:ext>
                </a:extLst>
              </p:cNvPr>
              <p:cNvSpPr txBox="1"/>
              <p:nvPr/>
            </p:nvSpPr>
            <p:spPr>
              <a:xfrm>
                <a:off x="571993" y="4227193"/>
                <a:ext cx="7888588" cy="1457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Remark</a:t>
                </a:r>
              </a:p>
              <a:p>
                <a:pPr/>
                <a:r>
                  <a:rPr lang="de-DE" dirty="0">
                    <a:latin typeface="Myriad Pro" panose="020B0503030403020204" pitchFamily="34" charset="0"/>
                  </a:rPr>
                  <a:t>If</a:t>
                </a:r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1,−1</m:t>
                            </m:r>
                          </m:e>
                        </m:d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 →{1,−1}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:r>
                  <a:rPr lang="de-DE" dirty="0" err="1">
                    <a:latin typeface="Myriad Pro" panose="020B0503030403020204" pitchFamily="34" charset="0"/>
                  </a:rPr>
                  <a:t>we</a:t>
                </a:r>
                <a:r>
                  <a:rPr lang="de-DE" dirty="0">
                    <a:latin typeface="Myriad Pro" panose="020B0503030403020204" pitchFamily="34" charset="0"/>
                  </a:rPr>
                  <a:t> </a:t>
                </a:r>
                <a:r>
                  <a:rPr lang="de-DE" dirty="0" err="1">
                    <a:latin typeface="Myriad Pro" panose="020B0503030403020204" pitchFamily="34" charset="0"/>
                  </a:rPr>
                  <a:t>have</a:t>
                </a:r>
                <a:r>
                  <a:rPr lang="de-DE" dirty="0">
                    <a:latin typeface="Myriad Pro" panose="020B0503030403020204" pitchFamily="34" charset="0"/>
                  </a:rPr>
                  <a:t> </a:t>
                </a:r>
                <a:br>
                  <a:rPr lang="de-DE" i="1" dirty="0">
                    <a:latin typeface="Cambria Math" panose="02040503050406030204" pitchFamily="18" charset="0"/>
                  </a:rPr>
                </a:br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𝑆𝑡𝑎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≈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lim>
                        </m:limLow>
                      </m:fName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func>
                  </m:oMath>
                </a14:m>
                <a:r>
                  <a:rPr lang="de-DE" spc="-129" dirty="0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</a:t>
                </a:r>
                <a:r>
                  <a:rPr lang="de-DE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-</a:t>
                </a:r>
                <a:r>
                  <a:rPr lang="de-DE" spc="-129" dirty="0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≈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lim>
                        </m:limLow>
                      </m:fName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func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fun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9E0F1528-31C3-A74A-A675-3E6542103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93" y="4227193"/>
                <a:ext cx="7888588" cy="1457194"/>
              </a:xfrm>
              <a:prstGeom prst="rect">
                <a:avLst/>
              </a:prstGeom>
              <a:blipFill>
                <a:blip r:embed="rId4"/>
                <a:stretch>
                  <a:fillRect l="-804" t="-1724" b="-8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82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FA452A0-DF2B-CD4D-8079-14272C46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B6517C-3B27-7B47-AE9F-F2D45E67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C580369-2D09-074A-952E-F834793AEA3C}"/>
              </a:ext>
            </a:extLst>
          </p:cNvPr>
          <p:cNvGrpSpPr/>
          <p:nvPr/>
        </p:nvGrpSpPr>
        <p:grpSpPr>
          <a:xfrm>
            <a:off x="468313" y="1134011"/>
            <a:ext cx="7888588" cy="3245414"/>
            <a:chOff x="626069" y="2007292"/>
            <a:chExt cx="7888588" cy="32454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bject 5">
                  <a:extLst>
                    <a:ext uri="{FF2B5EF4-FFF2-40B4-BE49-F238E27FC236}">
                      <a16:creationId xmlns:a16="http://schemas.microsoft.com/office/drawing/2014/main" id="{C404E3C6-C9F6-284C-A106-66C57AA47101}"/>
                    </a:ext>
                  </a:extLst>
                </p:cNvPr>
                <p:cNvSpPr txBox="1"/>
                <p:nvPr/>
              </p:nvSpPr>
              <p:spPr>
                <a:xfrm>
                  <a:off x="626069" y="2358782"/>
                  <a:ext cx="7888588" cy="2893924"/>
                </a:xfrm>
                <a:prstGeom prst="rect">
                  <a:avLst/>
                </a:prstGeom>
                <a:solidFill>
                  <a:srgbClr val="FEFBF2"/>
                </a:solidFill>
              </p:spPr>
              <p:txBody>
                <a:bodyPr vert="horz" wrap="square" lIns="0" tIns="49076" rIns="0" bIns="0" rtlCol="0">
                  <a:spAutoFit/>
                </a:bodyPr>
                <a:lstStyle/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The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constant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functions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have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noise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stability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1 at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each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𝜌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∈[−1,1]</m:t>
                      </m:r>
                    </m:oMath>
                  </a14:m>
                  <a:endParaRPr lang="de-DE" sz="2000" dirty="0">
                    <a:latin typeface="Myriad Pro" panose="020B0503030403020204" pitchFamily="34" charset="0"/>
                    <a:cs typeface="Lucida Sans Unicode"/>
                  </a:endParaRPr>
                </a:p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For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dictators</a:t>
                  </a:r>
                  <a:b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</a:b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𝑆𝑡𝑎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𝑏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𝜌</m:t>
                          </m:r>
                        </m:sub>
                      </m:sSub>
                      <m:d>
                        <m:d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=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𝜌</m:t>
                      </m:r>
                    </m:oMath>
                  </a14:m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for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all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𝜌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∈[−1,1]</m:t>
                      </m:r>
                    </m:oMath>
                  </a14:m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</a:p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More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generally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for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parities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one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has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b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</a:b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𝑆𝑡𝑎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𝑏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𝜌</m:t>
                          </m:r>
                        </m:sub>
                      </m:sSub>
                      <m:d>
                        <m:d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=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𝐸</m:t>
                          </m:r>
                        </m:e>
                        <m:sub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𝑥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,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𝑦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≈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𝜌</m:t>
                          </m:r>
                        </m:sub>
                      </m:sSub>
                      <m:d>
                        <m:d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𝑆</m:t>
                              </m:r>
                            </m:sup>
                          </m:sSup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𝑆</m:t>
                              </m:r>
                            </m:sup>
                          </m:sSup>
                        </m:e>
                      </m:d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=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𝐸</m:t>
                          </m:r>
                        </m:e>
                        <m:sub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d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𝑥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,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𝑦</m:t>
                              </m:r>
                            </m:e>
                          </m:d>
                          <m:r>
                            <a:rPr lang="de-DE" sz="2000" i="1">
                              <a:latin typeface="Cambria Math" panose="02040503050406030204" pitchFamily="18" charset="0"/>
                              <a:cs typeface="Lucida Sans Unicode"/>
                            </a:rPr>
                            <m:t>≈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  <a:cs typeface="Lucida Sans Unicode"/>
                            </a:rPr>
                            <m:t>𝜌</m:t>
                          </m:r>
                        </m:sub>
                      </m:sSub>
                      <m:d>
                        <m:d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sz="20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𝑖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∈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𝑆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 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  <a:cs typeface="Lucida Sans Unicode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  <a:cs typeface="Lucida Sans Unicode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  <a:cs typeface="Lucida Sans Unicode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  <a:cs typeface="Lucida Sans Unicode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  <a:cs typeface="Lucida Sans Unicode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  <a:cs typeface="Lucida Sans Unicode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a14:m>
                  <a:br>
                    <a:rPr lang="de-DE" sz="2000" b="0" i="1" dirty="0">
                      <a:latin typeface="Cambria Math" panose="02040503050406030204" pitchFamily="18" charset="0"/>
                      <a:cs typeface="Lucida Sans Unicode"/>
                    </a:rPr>
                  </a:b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de-DE" sz="2000" i="1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2000" i="1">
                              <a:latin typeface="Cambria Math" panose="02040503050406030204" pitchFamily="18" charset="0"/>
                              <a:cs typeface="Lucida Sans Unicode"/>
                            </a:rPr>
                            <m:t>𝑖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  <a:cs typeface="Lucida Sans Unicode"/>
                            </a:rPr>
                            <m:t>∈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  <a:cs typeface="Lucida Sans Unicode"/>
                            </a:rPr>
                            <m:t>𝑆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  <a:cs typeface="Lucida Sans Unicode"/>
                            </a:rPr>
                            <m:t>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  <a:cs typeface="Lucida Sans Unicode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  <a:cs typeface="Lucida Sans Unicode"/>
                                    </a:rPr>
                                    <m:t>𝐸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de-DE" sz="2000" b="0" i="1" smtClean="0">
                                          <a:latin typeface="Cambria Math" panose="02040503050406030204" pitchFamily="18" charset="0"/>
                                          <a:cs typeface="Lucida Sans Unicode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b="0" i="1" smtClean="0">
                                          <a:latin typeface="Cambria Math" panose="02040503050406030204" pitchFamily="18" charset="0"/>
                                          <a:cs typeface="Lucida Sans Unicode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2000" b="0" i="1" smtClean="0">
                                          <a:latin typeface="Cambria Math" panose="02040503050406030204" pitchFamily="18" charset="0"/>
                                          <a:cs typeface="Lucida Sans Unicode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  <a:cs typeface="Lucida Sans Unicode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de-DE" sz="2000" b="0" i="1" smtClean="0">
                                          <a:latin typeface="Cambria Math" panose="02040503050406030204" pitchFamily="18" charset="0"/>
                                          <a:cs typeface="Lucida Sans Unicode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b="0" i="1" smtClean="0">
                                          <a:latin typeface="Cambria Math" panose="02040503050406030204" pitchFamily="18" charset="0"/>
                                          <a:cs typeface="Lucida Sans Unicode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DE" sz="2000" b="0" i="1" smtClean="0">
                                          <a:latin typeface="Cambria Math" panose="02040503050406030204" pitchFamily="18" charset="0"/>
                                          <a:cs typeface="Lucida Sans Unicode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(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)</m:t>
                          </m:r>
                        </m:e>
                      </m:nary>
                    </m:oMath>
                  </a14:m>
                  <a:r>
                    <a:rPr lang="de-DE" sz="2000" i="1" dirty="0">
                      <a:latin typeface="Cambria Math" panose="02040503050406030204" pitchFamily="18" charset="0"/>
                      <a:cs typeface="Lucida Sans Unicode"/>
                    </a:rPr>
                    <a:t> 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(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by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(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independece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of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000" i="1" dirty="0" smtClean="0">
                          <a:latin typeface="Cambria Math" panose="02040503050406030204" pitchFamily="18" charset="0"/>
                          <a:cs typeface="Lucida Sans Unicode"/>
                        </a:rPr>
                        <m:t>(</m:t>
                      </m:r>
                      <m:sSub>
                        <m:sSub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000" i="1" dirty="0" err="1">
                              <a:latin typeface="Cambria Math" panose="02040503050406030204" pitchFamily="18" charset="0"/>
                              <a:cs typeface="Lucida Sans Unicode"/>
                            </a:rPr>
                            <m:t>𝑥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𝑖</m:t>
                          </m:r>
                        </m:sub>
                      </m:sSub>
                      <m:r>
                        <a:rPr lang="de-DE" sz="2000" i="1" dirty="0" err="1">
                          <a:latin typeface="Cambria Math" panose="02040503050406030204" pitchFamily="18" charset="0"/>
                          <a:cs typeface="Lucida Sans Unicode"/>
                        </a:rPr>
                        <m:t>,</m:t>
                      </m:r>
                      <m:sSub>
                        <m:sSub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000" i="1" dirty="0" err="1">
                              <a:latin typeface="Cambria Math" panose="02040503050406030204" pitchFamily="18" charset="0"/>
                              <a:cs typeface="Lucida Sans Unicode"/>
                            </a:rPr>
                            <m:t>𝑦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𝑖</m:t>
                          </m:r>
                        </m:sub>
                      </m:sSub>
                      <m:r>
                        <a:rPr lang="de-DE" sz="2000" i="1" dirty="0">
                          <a:latin typeface="Cambria Math" panose="02040503050406030204" pitchFamily="18" charset="0"/>
                          <a:cs typeface="Lucida Sans Unicode"/>
                        </a:rPr>
                        <m:t>) </m:t>
                      </m:r>
                    </m:oMath>
                  </a14:m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accross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000" i="1" dirty="0" smtClean="0">
                          <a:latin typeface="Cambria Math" panose="02040503050406030204" pitchFamily="18" charset="0"/>
                          <a:cs typeface="Lucida Sans Unicode"/>
                        </a:rPr>
                        <m:t>𝑖</m:t>
                      </m:r>
                    </m:oMath>
                  </a14:m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)</a:t>
                  </a:r>
                  <a:b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</a:b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de-DE" sz="2000" i="1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2000" i="1">
                              <a:latin typeface="Cambria Math" panose="02040503050406030204" pitchFamily="18" charset="0"/>
                              <a:cs typeface="Lucida Sans Unicode"/>
                            </a:rPr>
                            <m:t>𝑖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  <a:cs typeface="Lucida Sans Unicode"/>
                            </a:rPr>
                            <m:t>∈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  <a:cs typeface="Lucida Sans Unicode"/>
                            </a:rPr>
                            <m:t>𝑆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  <a:cs typeface="Lucida Sans Unicode"/>
                            </a:rPr>
                            <m:t> </m:t>
                          </m:r>
                        </m:sub>
                        <m:sup/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𝜌</m:t>
                          </m:r>
                        </m:e>
                      </m:nary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=</m:t>
                      </m:r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p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𝜌</m:t>
                          </m:r>
                        </m:e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|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𝑆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|</m:t>
                          </m:r>
                        </m:sup>
                      </m:sSup>
                    </m:oMath>
                  </a14:m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11" name="object 5">
                  <a:extLst>
                    <a:ext uri="{FF2B5EF4-FFF2-40B4-BE49-F238E27FC236}">
                      <a16:creationId xmlns:a16="http://schemas.microsoft.com/office/drawing/2014/main" id="{C404E3C6-C9F6-284C-A106-66C57AA471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2358782"/>
                  <a:ext cx="7888588" cy="2893924"/>
                </a:xfrm>
                <a:prstGeom prst="rect">
                  <a:avLst/>
                </a:prstGeom>
                <a:blipFill>
                  <a:blip r:embed="rId2"/>
                  <a:stretch>
                    <a:fillRect l="-642" t="-1316" b="-2894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DB1B953D-3F27-D343-AA76-4880281219EF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47448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endParaRPr sz="2200" dirty="0">
                <a:latin typeface="Myriad Pro" panose="020B0503030403020204" pitchFamily="34" charset="0"/>
                <a:cs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7705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FA452A0-DF2B-CD4D-8079-14272C46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Noise </a:t>
            </a:r>
            <a:r>
              <a:rPr lang="de-DE" dirty="0" err="1"/>
              <a:t>operator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B6517C-3B27-7B47-AE9F-F2D45E67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B7CF6B2-56D9-0F4F-88A2-DFF0054C2745}"/>
              </a:ext>
            </a:extLst>
          </p:cNvPr>
          <p:cNvGrpSpPr/>
          <p:nvPr/>
        </p:nvGrpSpPr>
        <p:grpSpPr>
          <a:xfrm>
            <a:off x="468313" y="1268760"/>
            <a:ext cx="7888588" cy="1861774"/>
            <a:chOff x="446936" y="2779849"/>
            <a:chExt cx="7888588" cy="1861774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A05544F4-233C-A245-B021-244B51DAE29D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400" spc="-5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Definition</a:t>
              </a:r>
              <a:r>
                <a:rPr lang="de-DE" sz="2400" spc="-5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bject 5">
                  <a:extLst>
                    <a:ext uri="{FF2B5EF4-FFF2-40B4-BE49-F238E27FC236}">
                      <a16:creationId xmlns:a16="http://schemas.microsoft.com/office/drawing/2014/main" id="{CB33F7E8-8907-2142-9A81-A52EA798A749}"/>
                    </a:ext>
                  </a:extLst>
                </p:cNvPr>
                <p:cNvSpPr txBox="1"/>
                <p:nvPr/>
              </p:nvSpPr>
              <p:spPr>
                <a:xfrm>
                  <a:off x="446936" y="3161030"/>
                  <a:ext cx="7888588" cy="1480593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000" dirty="0"/>
                    <a:t>Let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∈[−1,1]</m:t>
                      </m:r>
                    </m:oMath>
                  </a14:m>
                  <a:r>
                    <a:rPr lang="de-DE" sz="2000" dirty="0"/>
                    <a:t>. The </a:t>
                  </a:r>
                  <a:r>
                    <a:rPr lang="de-DE" sz="2000" dirty="0" err="1">
                      <a:solidFill>
                        <a:srgbClr val="032EF0"/>
                      </a:solidFill>
                    </a:rPr>
                    <a:t>noise</a:t>
                  </a:r>
                  <a:r>
                    <a:rPr lang="de-DE" sz="2000" dirty="0">
                      <a:solidFill>
                        <a:srgbClr val="032EF0"/>
                      </a:solidFill>
                    </a:rPr>
                    <a:t> </a:t>
                  </a:r>
                  <a:r>
                    <a:rPr lang="de-DE" sz="2000" dirty="0" err="1">
                      <a:solidFill>
                        <a:srgbClr val="032EF0"/>
                      </a:solidFill>
                    </a:rPr>
                    <a:t>operator</a:t>
                  </a:r>
                  <a:r>
                    <a:rPr lang="de-DE" sz="2000" dirty="0">
                      <a:solidFill>
                        <a:srgbClr val="032EF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sz="2000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</m:oMath>
                  </a14:m>
                  <a:r>
                    <a:rPr lang="de-DE" sz="2000" dirty="0">
                      <a:solidFill>
                        <a:srgbClr val="032EF0"/>
                      </a:solidFill>
                    </a:rPr>
                    <a:t> </a:t>
                  </a:r>
                  <a:r>
                    <a:rPr lang="de-DE" sz="2000" dirty="0" err="1">
                      <a:solidFill>
                        <a:srgbClr val="032EF0"/>
                      </a:solidFill>
                    </a:rPr>
                    <a:t>with</a:t>
                  </a:r>
                  <a:r>
                    <a:rPr lang="de-DE" sz="2000" dirty="0">
                      <a:solidFill>
                        <a:srgbClr val="032EF0"/>
                      </a:solidFill>
                    </a:rPr>
                    <a:t> </a:t>
                  </a:r>
                  <a:r>
                    <a:rPr lang="de-DE" sz="2000" dirty="0" err="1">
                      <a:solidFill>
                        <a:srgbClr val="032EF0"/>
                      </a:solidFill>
                    </a:rPr>
                    <a:t>parameter</a:t>
                  </a:r>
                  <a:r>
                    <a:rPr lang="de-DE" sz="2000" dirty="0">
                      <a:solidFill>
                        <a:srgbClr val="032EF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oMath>
                  </a14:m>
                  <a:r>
                    <a:rPr lang="de-DE" sz="2000" dirty="0">
                      <a:solidFill>
                        <a:srgbClr val="032EF0"/>
                      </a:solidFill>
                    </a:rPr>
                    <a:t> </a:t>
                  </a:r>
                  <a:r>
                    <a:rPr lang="de-DE" sz="2000" dirty="0" err="1"/>
                    <a:t>is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the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vector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space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endomorphism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of</a:t>
                  </a:r>
                  <a14:m>
                    <m:oMath xmlns:m="http://schemas.openxmlformats.org/officeDocument/2006/math">
                      <m:r>
                        <a:rPr lang="de-DE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p>
                      </m:sSup>
                    </m:oMath>
                  </a14:m>
                  <a:r>
                    <a:rPr lang="de-DE" sz="2000" dirty="0">
                      <a:latin typeface="Myriad Pro" panose="020B0503030403020204" pitchFamily="34" charset="0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</a:rPr>
                    <a:t>defined</a:t>
                  </a:r>
                  <a:r>
                    <a:rPr lang="de-DE" sz="2000" dirty="0">
                      <a:latin typeface="Myriad Pro" panose="020B0503030403020204" pitchFamily="34" charset="0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</a:rPr>
                    <a:t>by</a:t>
                  </a:r>
                  <a:br>
                    <a:rPr lang="de-DE" sz="2000" dirty="0">
                      <a:latin typeface="Myriad Pro" panose="020B0503030403020204" pitchFamily="34" charset="0"/>
                    </a:rPr>
                  </a:br>
                  <a:r>
                    <a:rPr lang="de-DE" sz="2000" dirty="0">
                      <a:latin typeface="Myriad Pro" panose="020B0503030403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b>
                          </m:s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a14:m>
                  <a:endParaRPr lang="de-DE" sz="2000" dirty="0">
                    <a:latin typeface="Myriad Pro" panose="020B0503030403020204" pitchFamily="34" charset="0"/>
                  </a:endParaRPr>
                </a:p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000" dirty="0" err="1">
                      <a:latin typeface="Myriad Pro" panose="020B0503030403020204" pitchFamily="34" charset="0"/>
                    </a:rPr>
                    <a:t>for</a:t>
                  </a:r>
                  <a:r>
                    <a:rPr lang="de-DE" sz="2000" dirty="0">
                      <a:latin typeface="Myriad Pro" panose="020B0503030403020204" pitchFamily="34" charset="0"/>
                    </a:rPr>
                    <a:t> all </a:t>
                  </a:r>
                  <a14:m>
                    <m:oMath xmlns:m="http://schemas.openxmlformats.org/officeDocument/2006/math">
                      <m:r>
                        <a:rPr lang="de-DE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1,−1</m:t>
                              </m:r>
                            </m:e>
                          </m:d>
                        </m:e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de-DE" sz="2000" i="1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de-D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de-DE" sz="2000" dirty="0" err="1">
                      <a:latin typeface="Myriad Pro" panose="020B0503030403020204" pitchFamily="34" charset="0"/>
                    </a:rPr>
                    <a:t>and</a:t>
                  </a:r>
                  <a:r>
                    <a:rPr lang="de-DE" sz="2000" dirty="0">
                      <a:latin typeface="Myriad Pro" panose="020B0503030403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1,−1</m:t>
                              </m:r>
                            </m:e>
                          </m:d>
                        </m:e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de-DE" sz="2000" dirty="0">
                    <a:latin typeface="Myriad Pro" panose="020B0503030403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object 5">
                  <a:extLst>
                    <a:ext uri="{FF2B5EF4-FFF2-40B4-BE49-F238E27FC236}">
                      <a16:creationId xmlns:a16="http://schemas.microsoft.com/office/drawing/2014/main" id="{CB33F7E8-8907-2142-9A81-A52EA798A7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936" y="3161030"/>
                  <a:ext cx="7888588" cy="1480593"/>
                </a:xfrm>
                <a:prstGeom prst="rect">
                  <a:avLst/>
                </a:prstGeom>
                <a:blipFill>
                  <a:blip r:embed="rId2"/>
                  <a:stretch>
                    <a:fillRect l="-803" t="-855" b="-940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568D7B7B-DC47-6A45-B438-A425569803EA}"/>
              </a:ext>
            </a:extLst>
          </p:cNvPr>
          <p:cNvGrpSpPr/>
          <p:nvPr/>
        </p:nvGrpSpPr>
        <p:grpSpPr>
          <a:xfrm>
            <a:off x="467638" y="3284984"/>
            <a:ext cx="7889263" cy="1534330"/>
            <a:chOff x="626069" y="4956564"/>
            <a:chExt cx="7889263" cy="1534330"/>
          </a:xfrm>
        </p:grpSpPr>
        <p:sp>
          <p:nvSpPr>
            <p:cNvPr id="11" name="object 19">
              <a:extLst>
                <a:ext uri="{FF2B5EF4-FFF2-40B4-BE49-F238E27FC236}">
                  <a16:creationId xmlns:a16="http://schemas.microsoft.com/office/drawing/2014/main" id="{F06CA753-7657-EB48-8E18-DA45E4D7D95A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bject 20">
                  <a:extLst>
                    <a:ext uri="{FF2B5EF4-FFF2-40B4-BE49-F238E27FC236}">
                      <a16:creationId xmlns:a16="http://schemas.microsoft.com/office/drawing/2014/main" id="{F3DE5A87-47D1-814D-B5AB-3FFDE154EF80}"/>
                    </a:ext>
                  </a:extLst>
                </p:cNvPr>
                <p:cNvSpPr txBox="1"/>
                <p:nvPr/>
              </p:nvSpPr>
              <p:spPr>
                <a:xfrm>
                  <a:off x="626744" y="5356698"/>
                  <a:ext cx="7888588" cy="1134196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pPr/>
                  <a:r>
                    <a:rPr lang="de-DE" i="1" dirty="0"/>
                    <a:t>For </a:t>
                  </a:r>
                  <a14:m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−1,1</m:t>
                          </m:r>
                        </m:e>
                      </m:d>
                    </m:oMath>
                  </a14:m>
                  <a:r>
                    <a:rPr lang="de-DE" i="1" dirty="0"/>
                    <a:t> and </a:t>
                  </a:r>
                  <a14:m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1,−1</m:t>
                              </m:r>
                            </m:e>
                          </m:d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de-DE" i="1" dirty="0"/>
                    <a:t>: </a:t>
                  </a:r>
                  <a:br>
                    <a:rPr lang="de-DE" i="1" dirty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de-DE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⊆[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p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</m:sup>
                            </m:sSup>
                            <m:acc>
                              <m:accPr>
                                <m:chr m:val="̂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e>
                        </m:nary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de-DE" i="1" dirty="0"/>
                </a:p>
              </p:txBody>
            </p:sp>
          </mc:Choice>
          <mc:Fallback xmlns="">
            <p:sp>
              <p:nvSpPr>
                <p:cNvPr id="12" name="object 20">
                  <a:extLst>
                    <a:ext uri="{FF2B5EF4-FFF2-40B4-BE49-F238E27FC236}">
                      <a16:creationId xmlns:a16="http://schemas.microsoft.com/office/drawing/2014/main" id="{F3DE5A87-47D1-814D-B5AB-3FFDE154EF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44" y="5356698"/>
                  <a:ext cx="7888588" cy="1134196"/>
                </a:xfrm>
                <a:prstGeom prst="rect">
                  <a:avLst/>
                </a:prstGeom>
                <a:blipFill>
                  <a:blip r:embed="rId3"/>
                  <a:stretch>
                    <a:fillRect l="-1766" t="-50000" b="-11666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9BF17E06-E1F9-6A47-AC6B-AA67463E4EF4}"/>
                  </a:ext>
                </a:extLst>
              </p:cNvPr>
              <p:cNvSpPr txBox="1"/>
              <p:nvPr/>
            </p:nvSpPr>
            <p:spPr>
              <a:xfrm>
                <a:off x="467638" y="4935502"/>
                <a:ext cx="7888587" cy="1448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Proof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:r>
                  <a:rPr lang="de-DE" dirty="0" err="1"/>
                  <a:t>linearity</a:t>
                </a:r>
                <a:r>
                  <a:rPr lang="de-DE" dirty="0"/>
                  <a:t> </a:t>
                </a:r>
                <a:r>
                  <a:rPr lang="de-DE" dirty="0" err="1"/>
                  <a:t>it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sufficient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prove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de-DE" dirty="0"/>
                  <a:t>, but </a:t>
                </a:r>
                <a:r>
                  <a:rPr lang="de-DE" dirty="0" err="1"/>
                  <a:t>this</a:t>
                </a:r>
                <a:r>
                  <a:rPr lang="de-DE" dirty="0"/>
                  <a:t> </a:t>
                </a:r>
                <a:r>
                  <a:rPr lang="de-DE" dirty="0" err="1"/>
                  <a:t>follows</a:t>
                </a:r>
                <a:r>
                  <a:rPr lang="de-DE" dirty="0"/>
                  <a:t> </a:t>
                </a:r>
                <a:r>
                  <a:rPr lang="de-DE" dirty="0" err="1"/>
                  <a:t>from</a:t>
                </a:r>
                <a:r>
                  <a:rPr lang="de-DE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de-DE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∼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sub>
                        </m:sSub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p>
                        </m:sSup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∼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de-DE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/>
                  <a:t>Here</a:t>
                </a:r>
                <a:r>
                  <a:rPr lang="de-DE" dirty="0"/>
                  <a:t>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used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∼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DE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𝜌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9BF17E06-E1F9-6A47-AC6B-AA67463E4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38" y="4935502"/>
                <a:ext cx="7888587" cy="1448410"/>
              </a:xfrm>
              <a:prstGeom prst="rect">
                <a:avLst/>
              </a:prstGeom>
              <a:blipFill>
                <a:blip r:embed="rId4"/>
                <a:stretch>
                  <a:fillRect l="-642" t="-1739" b="-1130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93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FA452A0-DF2B-CD4D-8079-14272C46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Stability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Noise </a:t>
            </a:r>
            <a:r>
              <a:rPr lang="de-DE" dirty="0" err="1"/>
              <a:t>operator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B6517C-3B27-7B47-AE9F-F2D45E67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568D7B7B-DC47-6A45-B438-A425569803EA}"/>
              </a:ext>
            </a:extLst>
          </p:cNvPr>
          <p:cNvGrpSpPr/>
          <p:nvPr/>
        </p:nvGrpSpPr>
        <p:grpSpPr>
          <a:xfrm>
            <a:off x="497521" y="3644051"/>
            <a:ext cx="7889263" cy="2031069"/>
            <a:chOff x="626069" y="4956564"/>
            <a:chExt cx="7889263" cy="2031069"/>
          </a:xfrm>
        </p:grpSpPr>
        <p:sp>
          <p:nvSpPr>
            <p:cNvPr id="11" name="object 19">
              <a:extLst>
                <a:ext uri="{FF2B5EF4-FFF2-40B4-BE49-F238E27FC236}">
                  <a16:creationId xmlns:a16="http://schemas.microsoft.com/office/drawing/2014/main" id="{F06CA753-7657-EB48-8E18-DA45E4D7D95A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Corollary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bject 20">
                  <a:extLst>
                    <a:ext uri="{FF2B5EF4-FFF2-40B4-BE49-F238E27FC236}">
                      <a16:creationId xmlns:a16="http://schemas.microsoft.com/office/drawing/2014/main" id="{F3DE5A87-47D1-814D-B5AB-3FFDE154EF80}"/>
                    </a:ext>
                  </a:extLst>
                </p:cNvPr>
                <p:cNvSpPr txBox="1"/>
                <p:nvPr/>
              </p:nvSpPr>
              <p:spPr>
                <a:xfrm>
                  <a:off x="626744" y="5356698"/>
                  <a:ext cx="7888588" cy="1630935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72000" tIns="64174" rIns="0" bIns="0" rtlCol="0">
                  <a:spAutoFit/>
                </a:bodyPr>
                <a:lstStyle/>
                <a:p>
                  <a:r>
                    <a:rPr lang="de-DE" i="1" dirty="0"/>
                    <a:t>For </a:t>
                  </a:r>
                  <a14:m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−1,1</m:t>
                          </m:r>
                        </m:e>
                      </m:d>
                    </m:oMath>
                  </a14:m>
                  <a:r>
                    <a:rPr lang="de-DE" i="1" dirty="0"/>
                    <a:t> and </a:t>
                  </a:r>
                  <a14:m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1,−1</m:t>
                              </m:r>
                            </m:e>
                          </m:d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br>
                    <a:rPr lang="de-DE" i="1" dirty="0"/>
                  </a:b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𝑆𝑡𝑎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⊆[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a14:m>
                  <a:r>
                    <a:rPr lang="de-DE" i="1" dirty="0"/>
                    <a:t> </a:t>
                  </a:r>
                </a:p>
                <a:p>
                  <a:endParaRPr lang="de-DE" i="1" dirty="0"/>
                </a:p>
                <a:p>
                  <a:r>
                    <a:rPr lang="de-DE" i="1" dirty="0"/>
                    <a:t>In </a:t>
                  </a:r>
                  <a:r>
                    <a:rPr lang="de-DE" i="1" dirty="0" err="1"/>
                    <a:t>particular</a:t>
                  </a:r>
                  <a:r>
                    <a:rPr lang="de-DE" i="1" dirty="0"/>
                    <a:t> </a:t>
                  </a:r>
                </a:p>
                <a:p>
                  <a14:m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𝑆𝑡𝑎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de-DE" i="1" dirty="0"/>
                    <a:t> </a:t>
                  </a:r>
                  <a:r>
                    <a:rPr lang="de-DE" i="1" dirty="0" err="1"/>
                    <a:t>for</a:t>
                  </a:r>
                  <a:r>
                    <a:rPr lang="de-DE" i="1" dirty="0"/>
                    <a:t> all </a:t>
                  </a:r>
                  <a14:m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1,−1</m:t>
                              </m:r>
                            </m:e>
                          </m:d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{1,−1}</m:t>
                      </m:r>
                    </m:oMath>
                  </a14:m>
                  <a:endParaRPr lang="de-DE" i="1" dirty="0"/>
                </a:p>
              </p:txBody>
            </p:sp>
          </mc:Choice>
          <mc:Fallback xmlns="">
            <p:sp>
              <p:nvSpPr>
                <p:cNvPr id="12" name="object 20">
                  <a:extLst>
                    <a:ext uri="{FF2B5EF4-FFF2-40B4-BE49-F238E27FC236}">
                      <a16:creationId xmlns:a16="http://schemas.microsoft.com/office/drawing/2014/main" id="{F3DE5A87-47D1-814D-B5AB-3FFDE154EF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44" y="5356698"/>
                  <a:ext cx="7888588" cy="1630935"/>
                </a:xfrm>
                <a:prstGeom prst="rect">
                  <a:avLst/>
                </a:prstGeom>
                <a:blipFill>
                  <a:blip r:embed="rId2"/>
                  <a:stretch>
                    <a:fillRect l="-965" t="-3101" b="-620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448DCAB8-7188-4D47-87F7-8788124E7C47}"/>
                  </a:ext>
                </a:extLst>
              </p:cNvPr>
              <p:cNvSpPr txBox="1"/>
              <p:nvPr/>
            </p:nvSpPr>
            <p:spPr>
              <a:xfrm>
                <a:off x="395537" y="2603261"/>
                <a:ext cx="7888587" cy="718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Proof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𝑆𝑡𝑎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de-DE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1,−1</m:t>
                                </m:r>
                              </m:e>
                            </m:d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sub>
                        </m:sSub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)))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448DCAB8-7188-4D47-87F7-8788124E7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2603261"/>
                <a:ext cx="7888587" cy="718595"/>
              </a:xfrm>
              <a:prstGeom prst="rect">
                <a:avLst/>
              </a:prstGeom>
              <a:blipFill>
                <a:blip r:embed="rId3"/>
                <a:stretch>
                  <a:fillRect l="-804" t="-1724" b="-344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E03D8882-36B3-2C40-B9C5-F62428864F9D}"/>
              </a:ext>
            </a:extLst>
          </p:cNvPr>
          <p:cNvGrpSpPr/>
          <p:nvPr/>
        </p:nvGrpSpPr>
        <p:grpSpPr>
          <a:xfrm>
            <a:off x="547936" y="1433099"/>
            <a:ext cx="7889263" cy="1043619"/>
            <a:chOff x="626069" y="4956564"/>
            <a:chExt cx="7889263" cy="1043619"/>
          </a:xfrm>
        </p:grpSpPr>
        <p:sp>
          <p:nvSpPr>
            <p:cNvPr id="15" name="object 19">
              <a:extLst>
                <a:ext uri="{FF2B5EF4-FFF2-40B4-BE49-F238E27FC236}">
                  <a16:creationId xmlns:a16="http://schemas.microsoft.com/office/drawing/2014/main" id="{37BABB7D-DF30-9540-AE77-ED808B0CE77F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bject 20">
                  <a:extLst>
                    <a:ext uri="{FF2B5EF4-FFF2-40B4-BE49-F238E27FC236}">
                      <a16:creationId xmlns:a16="http://schemas.microsoft.com/office/drawing/2014/main" id="{22862034-80C9-D646-BCAC-9ABE724ED78F}"/>
                    </a:ext>
                  </a:extLst>
                </p:cNvPr>
                <p:cNvSpPr txBox="1"/>
                <p:nvPr/>
              </p:nvSpPr>
              <p:spPr>
                <a:xfrm>
                  <a:off x="626744" y="5356698"/>
                  <a:ext cx="7888588" cy="643485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pPr/>
                  <a:r>
                    <a:rPr lang="de-DE" i="1" dirty="0"/>
                    <a:t>For </a:t>
                  </a:r>
                  <a14:m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−1,1</m:t>
                          </m:r>
                        </m:e>
                      </m:d>
                    </m:oMath>
                  </a14:m>
                  <a:r>
                    <a:rPr lang="de-DE" i="1" dirty="0"/>
                    <a:t> and </a:t>
                  </a:r>
                  <a14:m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1,−1</m:t>
                              </m:r>
                            </m:e>
                          </m:d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br>
                    <a:rPr lang="de-DE" i="1" dirty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𝑆𝑡𝑎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sub>
                        </m:sSub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=⟨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de-DE" i="1" dirty="0"/>
                </a:p>
              </p:txBody>
            </p:sp>
          </mc:Choice>
          <mc:Fallback xmlns="">
            <p:sp>
              <p:nvSpPr>
                <p:cNvPr id="16" name="object 20">
                  <a:extLst>
                    <a:ext uri="{FF2B5EF4-FFF2-40B4-BE49-F238E27FC236}">
                      <a16:creationId xmlns:a16="http://schemas.microsoft.com/office/drawing/2014/main" id="{22862034-80C9-D646-BCAC-9ABE724ED7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44" y="5356698"/>
                  <a:ext cx="7888588" cy="643485"/>
                </a:xfrm>
                <a:prstGeom prst="rect">
                  <a:avLst/>
                </a:prstGeom>
                <a:blipFill>
                  <a:blip r:embed="rId4"/>
                  <a:stretch>
                    <a:fillRect l="-1768" t="-1961" b="-1372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6372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7E5B509-94CE-884D-ACC5-0ACE31E71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Condorcet </a:t>
            </a:r>
            <a:r>
              <a:rPr lang="de-DE" dirty="0" err="1"/>
              <a:t>election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A1ACB86-23C8-5D41-92A8-C91A0CEA6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For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candidates</a:t>
            </a:r>
            <a:r>
              <a:rPr lang="de-DE" dirty="0"/>
              <a:t>, </a:t>
            </a:r>
            <a:r>
              <a:rPr lang="de-DE" dirty="0" err="1"/>
              <a:t>majority</a:t>
            </a:r>
            <a:r>
              <a:rPr lang="de-DE" dirty="0"/>
              <a:t> </a:t>
            </a:r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all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properties</a:t>
            </a:r>
            <a:endParaRPr lang="de-DE" dirty="0"/>
          </a:p>
          <a:p>
            <a:r>
              <a:rPr lang="de-DE" dirty="0" err="1"/>
              <a:t>For</a:t>
            </a:r>
            <a:r>
              <a:rPr lang="de-DE" dirty="0"/>
              <a:t> at least 3 </a:t>
            </a:r>
            <a:r>
              <a:rPr lang="de-DE" dirty="0" err="1"/>
              <a:t>candidates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becomes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mor</a:t>
            </a:r>
            <a:r>
              <a:rPr lang="de-DE" dirty="0"/>
              <a:t> </a:t>
            </a:r>
            <a:r>
              <a:rPr lang="de-DE" dirty="0" err="1"/>
              <a:t>difficult</a:t>
            </a:r>
            <a:endParaRPr lang="de-DE" dirty="0"/>
          </a:p>
          <a:p>
            <a:r>
              <a:rPr lang="de-DE" dirty="0" err="1"/>
              <a:t>Remember</a:t>
            </a:r>
            <a:r>
              <a:rPr lang="de-DE" dirty="0"/>
              <a:t> </a:t>
            </a:r>
            <a:r>
              <a:rPr lang="de-DE" dirty="0">
                <a:solidFill>
                  <a:srgbClr val="032EF0"/>
                </a:solidFill>
              </a:rPr>
              <a:t>Condorcet </a:t>
            </a:r>
            <a:r>
              <a:rPr lang="de-DE" dirty="0" err="1">
                <a:solidFill>
                  <a:srgbClr val="032EF0"/>
                </a:solidFill>
              </a:rPr>
              <a:t>election</a:t>
            </a:r>
            <a:r>
              <a:rPr lang="de-DE" dirty="0"/>
              <a:t>: </a:t>
            </a:r>
          </a:p>
          <a:p>
            <a:pPr lvl="1"/>
            <a:r>
              <a:rPr lang="de-DE" dirty="0"/>
              <a:t> </a:t>
            </a:r>
            <a:r>
              <a:rPr lang="de-DE" dirty="0" err="1"/>
              <a:t>Compare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pair </a:t>
            </a:r>
            <a:r>
              <a:rPr lang="de-DE" dirty="0" err="1"/>
              <a:t>of</a:t>
            </a:r>
            <a:r>
              <a:rPr lang="de-DE" dirty="0"/>
              <a:t> alternatives </a:t>
            </a:r>
          </a:p>
          <a:p>
            <a:pPr lvl="1"/>
            <a:r>
              <a:rPr lang="de-DE" dirty="0" err="1"/>
              <a:t>Declare</a:t>
            </a:r>
            <a:r>
              <a:rPr lang="de-DE" dirty="0"/>
              <a:t> “a”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socially</a:t>
            </a:r>
            <a:r>
              <a:rPr lang="de-DE" dirty="0"/>
              <a:t> </a:t>
            </a:r>
            <a:r>
              <a:rPr lang="de-DE" dirty="0" err="1"/>
              <a:t>preferred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“b”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voters</a:t>
            </a:r>
            <a:r>
              <a:rPr lang="de-DE" dirty="0"/>
              <a:t> </a:t>
            </a:r>
            <a:r>
              <a:rPr lang="de-DE" dirty="0" err="1"/>
              <a:t>strictly</a:t>
            </a:r>
            <a:r>
              <a:rPr lang="de-DE" dirty="0"/>
              <a:t> </a:t>
            </a:r>
            <a:r>
              <a:rPr lang="de-DE" dirty="0" err="1"/>
              <a:t>prefer</a:t>
            </a:r>
            <a:r>
              <a:rPr lang="de-DE" dirty="0"/>
              <a:t> a </a:t>
            </a:r>
            <a:r>
              <a:rPr lang="de-DE" dirty="0" err="1"/>
              <a:t>to</a:t>
            </a:r>
            <a:r>
              <a:rPr lang="de-DE" dirty="0"/>
              <a:t> b</a:t>
            </a:r>
          </a:p>
          <a:p>
            <a:r>
              <a:rPr lang="de-DE" dirty="0">
                <a:solidFill>
                  <a:srgbClr val="032EF0"/>
                </a:solidFill>
              </a:rPr>
              <a:t>Condorcet </a:t>
            </a:r>
            <a:r>
              <a:rPr lang="de-DE" dirty="0" err="1">
                <a:solidFill>
                  <a:srgbClr val="032EF0"/>
                </a:solidFill>
              </a:rPr>
              <a:t>winner</a:t>
            </a:r>
            <a:r>
              <a:rPr lang="de-DE" dirty="0">
                <a:solidFill>
                  <a:srgbClr val="032EF0"/>
                </a:solidFill>
              </a:rPr>
              <a:t>: </a:t>
            </a:r>
            <a:r>
              <a:rPr lang="de-DE" dirty="0" err="1"/>
              <a:t>Wins</a:t>
            </a:r>
            <a:r>
              <a:rPr lang="de-DE" dirty="0"/>
              <a:t> all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pairwise</a:t>
            </a:r>
            <a:r>
              <a:rPr lang="de-DE" dirty="0"/>
              <a:t> </a:t>
            </a:r>
            <a:r>
              <a:rPr lang="de-DE" dirty="0" err="1"/>
              <a:t>elections</a:t>
            </a:r>
            <a:r>
              <a:rPr lang="de-DE" dirty="0"/>
              <a:t> in </a:t>
            </a:r>
            <a:r>
              <a:rPr lang="de-DE" dirty="0" err="1"/>
              <a:t>which</a:t>
            </a:r>
            <a:r>
              <a:rPr lang="de-DE" dirty="0"/>
              <a:t> he </a:t>
            </a:r>
            <a:r>
              <a:rPr lang="de-DE" dirty="0" err="1"/>
              <a:t>participates</a:t>
            </a:r>
            <a:r>
              <a:rPr lang="de-DE" dirty="0"/>
              <a:t> (</a:t>
            </a:r>
            <a:r>
              <a:rPr lang="de-DE" dirty="0" err="1"/>
              <a:t>for</a:t>
            </a:r>
            <a:r>
              <a:rPr lang="de-DE" dirty="0"/>
              <a:t> 3 </a:t>
            </a:r>
            <a:r>
              <a:rPr lang="de-DE" dirty="0" err="1"/>
              <a:t>candidates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such </a:t>
            </a:r>
            <a:r>
              <a:rPr lang="de-DE" dirty="0" err="1"/>
              <a:t>pairwise</a:t>
            </a:r>
            <a:r>
              <a:rPr lang="de-DE" dirty="0"/>
              <a:t> </a:t>
            </a:r>
            <a:r>
              <a:rPr lang="de-DE" dirty="0" err="1"/>
              <a:t>elections</a:t>
            </a:r>
            <a:r>
              <a:rPr lang="de-DE" dirty="0"/>
              <a:t> in </a:t>
            </a:r>
            <a:r>
              <a:rPr lang="de-DE" dirty="0" err="1"/>
              <a:t>which</a:t>
            </a:r>
            <a:r>
              <a:rPr lang="de-DE" dirty="0"/>
              <a:t> he </a:t>
            </a:r>
            <a:r>
              <a:rPr lang="de-DE" dirty="0" err="1"/>
              <a:t>participates</a:t>
            </a:r>
            <a:r>
              <a:rPr lang="de-DE" dirty="0"/>
              <a:t>).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FD39AE-03F9-8948-A9A7-3EFCC0289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4839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7E5B509-94CE-884D-ACC5-0ACE31E71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Boolean Encoding </a:t>
            </a:r>
            <a:r>
              <a:rPr lang="de-DE" dirty="0" err="1"/>
              <a:t>of</a:t>
            </a:r>
            <a:r>
              <a:rPr lang="de-DE" dirty="0"/>
              <a:t> Condorcet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DA1ACB86-23C8-5D41-92A8-C91A0CEA6A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Encode </a:t>
                </a:r>
                <a:r>
                  <a:rPr lang="de-DE" dirty="0" err="1"/>
                  <a:t>preference</a:t>
                </a:r>
                <a:r>
                  <a:rPr lang="de-DE" dirty="0"/>
                  <a:t> on </a:t>
                </a:r>
                <a:r>
                  <a:rPr lang="de-DE" dirty="0" err="1"/>
                  <a:t>candidates</a:t>
                </a:r>
                <a:r>
                  <a:rPr lang="de-DE" dirty="0"/>
                  <a:t> in a </a:t>
                </a:r>
                <a:r>
                  <a:rPr lang="de-DE" dirty="0" err="1"/>
                  <a:t>pairwise</a:t>
                </a:r>
                <a:r>
                  <a:rPr lang="de-DE" dirty="0"/>
                  <a:t> election by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{1,−1}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Encode</a:t>
                </a:r>
                <a:r>
                  <a:rPr lang="de-DE" dirty="0"/>
                  <a:t> a </a:t>
                </a:r>
                <a:r>
                  <a:rPr lang="de-DE" dirty="0" err="1"/>
                  <a:t>ranking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an individual </a:t>
                </a:r>
                <a:r>
                  <a:rPr lang="de-DE" dirty="0" err="1"/>
                  <a:t>voter</a:t>
                </a:r>
                <a:r>
                  <a:rPr lang="de-DE" dirty="0"/>
                  <a:t> </a:t>
                </a:r>
                <a:r>
                  <a:rPr lang="de-DE" dirty="0" err="1"/>
                  <a:t>w.r.t</a:t>
                </a:r>
                <a:r>
                  <a:rPr lang="de-DE" dirty="0"/>
                  <a:t>. </a:t>
                </a:r>
                <a:r>
                  <a:rPr lang="de-DE" dirty="0" err="1"/>
                  <a:t>set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candidates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 err="1"/>
                  <a:t>by</a:t>
                </a:r>
                <a:r>
                  <a:rPr lang="de-DE" dirty="0"/>
                  <a:t> a 3-tuple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consistent</a:t>
                </a:r>
                <a:r>
                  <a:rPr lang="de-DE" dirty="0"/>
                  <a:t> </a:t>
                </a:r>
                <a:r>
                  <a:rPr lang="de-DE" dirty="0" err="1"/>
                  <a:t>preferences</a:t>
                </a:r>
                <a:r>
                  <a:rPr lang="de-DE" dirty="0"/>
                  <a:t>, i.e., </a:t>
                </a:r>
                <a:r>
                  <a:rPr lang="de-DE" dirty="0" err="1"/>
                  <a:t>by</a:t>
                </a:r>
                <a:r>
                  <a:rPr lang="de-DE" dirty="0"/>
                  <a:t> an </a:t>
                </a:r>
                <a:r>
                  <a:rPr lang="de-DE" dirty="0" err="1"/>
                  <a:t>element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set</a:t>
                </a:r>
                <a:r>
                  <a:rPr lang="de-DE" dirty="0"/>
                  <a:t> 6-element </a:t>
                </a:r>
                <a:r>
                  <a:rPr lang="de-DE" dirty="0" err="1"/>
                  <a:t>set</a:t>
                </a:r>
                <a:br>
                  <a:rPr lang="de-DE" dirty="0"/>
                </a:br>
                <a:endParaRPr lang="de-D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𝑣𝑠</m:t>
                              </m:r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?, </m:t>
                              </m:r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𝑣𝑠</m:t>
                              </m:r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?, </m:t>
                              </m:r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𝑣𝑠</m:t>
                              </m:r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</m:d>
                        </m:e>
                      </m:d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1,1,−1</m:t>
                          </m:r>
                        </m:e>
                      </m:d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1,−1,−1</m:t>
                          </m:r>
                        </m:e>
                      </m:d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−1,1,−1</m:t>
                          </m:r>
                        </m:e>
                      </m:d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−1,1,1</m:t>
                          </m:r>
                        </m:e>
                      </m:d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1,−1,1</m:t>
                          </m:r>
                        </m:e>
                      </m:d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,(−1,−1,1)}</m:t>
                      </m:r>
                    </m:oMath>
                  </m:oMathPara>
                </a14:m>
                <a:endParaRPr lang="de-DE" sz="1800" dirty="0"/>
              </a:p>
              <a:p>
                <a:endParaRPr lang="de-DE" dirty="0"/>
              </a:p>
              <a:p>
                <a:r>
                  <a:rPr lang="de-DE" dirty="0"/>
                  <a:t>E.g.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1,1,−1</m:t>
                        </m:r>
                      </m:e>
                    </m:d>
                  </m:oMath>
                </a14:m>
                <a:r>
                  <a:rPr lang="de-DE" dirty="0"/>
                  <a:t> encodes </a:t>
                </a:r>
                <a:r>
                  <a:rPr lang="de-DE" dirty="0" err="1"/>
                  <a:t>ranking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de-DE" dirty="0"/>
                  <a:t>:  </a:t>
                </a:r>
                <a:br>
                  <a:rPr lang="de-DE" dirty="0"/>
                </a:br>
                <a:r>
                  <a:rPr lang="de-DE" dirty="0"/>
                  <a:t>A </a:t>
                </a:r>
                <a:r>
                  <a:rPr lang="de-DE" dirty="0" err="1"/>
                  <a:t>preferred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B, B </a:t>
                </a:r>
                <a:r>
                  <a:rPr lang="de-DE" dirty="0" err="1"/>
                  <a:t>preferred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C (</a:t>
                </a:r>
                <a:r>
                  <a:rPr lang="de-DE" dirty="0" err="1"/>
                  <a:t>and</a:t>
                </a:r>
                <a:r>
                  <a:rPr lang="de-DE" dirty="0"/>
                  <a:t>, </a:t>
                </a:r>
                <a:r>
                  <a:rPr lang="de-DE" dirty="0" err="1"/>
                  <a:t>consistently</a:t>
                </a:r>
                <a:r>
                  <a:rPr lang="de-DE" dirty="0"/>
                  <a:t>, A </a:t>
                </a:r>
                <a:r>
                  <a:rPr lang="de-DE" dirty="0" err="1"/>
                  <a:t>preferred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C). </a:t>
                </a:r>
              </a:p>
            </p:txBody>
          </p:sp>
        </mc:Choice>
        <mc:Fallback xmlns="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DA1ACB86-23C8-5D41-92A8-C91A0CEA6A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r="-309" b="-5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FD39AE-03F9-8948-A9A7-3EFCC0289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251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72C309-7070-B945-9D71-1ADBF0A66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SOCIAL CHOICE in FOURIER </a:t>
            </a:r>
            <a:r>
              <a:rPr lang="de-DE" dirty="0" err="1"/>
              <a:t>Anaylyis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08C4C1-2A9D-774D-AF38-15BB834AD1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D4CE28-C65E-2545-924A-AC8B0B5CD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80840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02CD280B-F7E7-8A4C-8899-9F74F4F19C00}"/>
              </a:ext>
            </a:extLst>
          </p:cNvPr>
          <p:cNvSpPr/>
          <p:nvPr/>
        </p:nvSpPr>
        <p:spPr>
          <a:xfrm>
            <a:off x="457199" y="1189673"/>
            <a:ext cx="8240713" cy="4968874"/>
          </a:xfrm>
          <a:prstGeom prst="roundRect">
            <a:avLst>
              <a:gd name="adj" fmla="val 10000"/>
            </a:avLst>
          </a:prstGeom>
          <a:solidFill>
            <a:srgbClr val="FFC0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BBE0E8-8B19-2B4A-A906-7BBA11711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E1CF32-57EA-F242-9F40-385E40839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556792"/>
            <a:ext cx="8003232" cy="4609058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voters</a:t>
            </a:r>
            <a:r>
              <a:rPr lang="de-DE" dirty="0"/>
              <a:t> (</a:t>
            </a:r>
            <a:r>
              <a:rPr lang="de-DE" dirty="0" err="1"/>
              <a:t>n</a:t>
            </a:r>
            <a:r>
              <a:rPr lang="de-DE" dirty="0"/>
              <a:t>= 3),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candidates</a:t>
            </a:r>
            <a:r>
              <a:rPr lang="de-DE" dirty="0"/>
              <a:t>, f = </a:t>
            </a:r>
            <a:r>
              <a:rPr lang="de-DE" dirty="0" err="1"/>
              <a:t>maj</a:t>
            </a:r>
            <a:r>
              <a:rPr lang="de-DE" baseline="-25000" dirty="0" err="1"/>
              <a:t>n</a:t>
            </a:r>
            <a:r>
              <a:rPr lang="de-DE" dirty="0"/>
              <a:t> 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existing</a:t>
            </a:r>
            <a:r>
              <a:rPr lang="de-DE" dirty="0"/>
              <a:t> Condorcet </a:t>
            </a:r>
            <a:r>
              <a:rPr lang="de-DE" dirty="0" err="1"/>
              <a:t>winner</a:t>
            </a:r>
            <a:r>
              <a:rPr lang="de-DE" dirty="0"/>
              <a:t> a: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218610-D1B6-0649-BD28-4F4A0FED3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27879829-B9EB-2449-A4F1-8E4C167A1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474858"/>
              </p:ext>
            </p:extLst>
          </p:nvPr>
        </p:nvGraphicFramePr>
        <p:xfrm>
          <a:off x="683568" y="2924944"/>
          <a:ext cx="7488831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57673">
                  <a:extLst>
                    <a:ext uri="{9D8B030D-6E8A-4147-A177-3AD203B41FA5}">
                      <a16:colId xmlns:a16="http://schemas.microsoft.com/office/drawing/2014/main" val="1824770444"/>
                    </a:ext>
                  </a:extLst>
                </a:gridCol>
                <a:gridCol w="1022647">
                  <a:extLst>
                    <a:ext uri="{9D8B030D-6E8A-4147-A177-3AD203B41FA5}">
                      <a16:colId xmlns:a16="http://schemas.microsoft.com/office/drawing/2014/main" val="348978093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17979089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3808535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970525030"/>
                    </a:ext>
                  </a:extLst>
                </a:gridCol>
                <a:gridCol w="2232247">
                  <a:extLst>
                    <a:ext uri="{9D8B030D-6E8A-4147-A177-3AD203B41FA5}">
                      <a16:colId xmlns:a16="http://schemas.microsoft.com/office/drawing/2014/main" val="1612685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   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de-DE" dirty="0"/>
                        <a:t>                </a:t>
                      </a:r>
                      <a:r>
                        <a:rPr lang="de-DE" dirty="0" err="1"/>
                        <a:t>Voter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rankings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270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#3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Societal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aggregation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613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A (1) vs. B (-1)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=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f(x) =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18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 (1) vs. C (-1)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= </a:t>
                      </a:r>
                      <a:r>
                        <a:rPr lang="de-DE" dirty="0" err="1"/>
                        <a:t>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f(</a:t>
                      </a:r>
                      <a:r>
                        <a:rPr lang="de-DE" dirty="0" err="1"/>
                        <a:t>y</a:t>
                      </a:r>
                      <a:r>
                        <a:rPr lang="de-DE" dirty="0"/>
                        <a:t>) =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40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C (1) vs. A (-1)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= </a:t>
                      </a:r>
                      <a:r>
                        <a:rPr lang="de-DE" dirty="0" err="1"/>
                        <a:t>z</a:t>
                      </a:r>
                      <a:r>
                        <a:rPr lang="de-DE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f(</a:t>
                      </a:r>
                      <a:r>
                        <a:rPr lang="de-DE" dirty="0" err="1"/>
                        <a:t>z</a:t>
                      </a:r>
                      <a:r>
                        <a:rPr lang="de-DE" dirty="0"/>
                        <a:t>) = 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780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125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02CD280B-F7E7-8A4C-8899-9F74F4F19C00}"/>
              </a:ext>
            </a:extLst>
          </p:cNvPr>
          <p:cNvSpPr/>
          <p:nvPr/>
        </p:nvSpPr>
        <p:spPr>
          <a:xfrm>
            <a:off x="457199" y="1189673"/>
            <a:ext cx="8240713" cy="4968874"/>
          </a:xfrm>
          <a:prstGeom prst="roundRect">
            <a:avLst>
              <a:gd name="adj" fmla="val 10000"/>
            </a:avLst>
          </a:prstGeom>
          <a:solidFill>
            <a:srgbClr val="FFC0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BBE0E8-8B19-2B4A-A906-7BBA11711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E1CF32-57EA-F242-9F40-385E40839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556792"/>
            <a:ext cx="8003232" cy="4609058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voters</a:t>
            </a:r>
            <a:r>
              <a:rPr lang="de-DE" dirty="0"/>
              <a:t> (</a:t>
            </a:r>
            <a:r>
              <a:rPr lang="de-DE" dirty="0" err="1"/>
              <a:t>n</a:t>
            </a:r>
            <a:r>
              <a:rPr lang="de-DE" dirty="0"/>
              <a:t>= 3),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candidates</a:t>
            </a:r>
            <a:r>
              <a:rPr lang="de-DE" dirty="0"/>
              <a:t> , f = </a:t>
            </a:r>
            <a:r>
              <a:rPr lang="de-DE" dirty="0" err="1"/>
              <a:t>maj</a:t>
            </a:r>
            <a:r>
              <a:rPr lang="de-DE" baseline="-25000" dirty="0" err="1"/>
              <a:t>n</a:t>
            </a:r>
            <a:r>
              <a:rPr lang="de-DE" dirty="0"/>
              <a:t> </a:t>
            </a:r>
            <a:r>
              <a:rPr lang="de-DE" b="1" dirty="0" err="1"/>
              <a:t>without</a:t>
            </a:r>
            <a:r>
              <a:rPr lang="de-DE" dirty="0"/>
              <a:t> </a:t>
            </a:r>
            <a:r>
              <a:rPr lang="de-DE" dirty="0" err="1"/>
              <a:t>existing</a:t>
            </a:r>
            <a:r>
              <a:rPr lang="de-DE" dirty="0"/>
              <a:t> Condorcet </a:t>
            </a:r>
            <a:r>
              <a:rPr lang="de-DE" dirty="0" err="1"/>
              <a:t>winner</a:t>
            </a: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/>
              <a:t>Societal</a:t>
            </a:r>
            <a:r>
              <a:rPr lang="de-DE" dirty="0"/>
              <a:t> </a:t>
            </a:r>
            <a:r>
              <a:rPr lang="de-DE" dirty="0" err="1"/>
              <a:t>outcome</a:t>
            </a:r>
            <a:r>
              <a:rPr lang="de-DE" dirty="0"/>
              <a:t> (1,1,1) not </a:t>
            </a:r>
            <a:r>
              <a:rPr lang="de-DE" dirty="0" err="1"/>
              <a:t>consistent</a:t>
            </a:r>
            <a:r>
              <a:rPr lang="de-DE" dirty="0"/>
              <a:t> (</a:t>
            </a:r>
            <a:r>
              <a:rPr lang="de-DE" dirty="0" err="1"/>
              <a:t>circular</a:t>
            </a:r>
            <a:r>
              <a:rPr lang="de-DE" dirty="0"/>
              <a:t>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218610-D1B6-0649-BD28-4F4A0FED3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27879829-B9EB-2449-A4F1-8E4C167A1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047938"/>
              </p:ext>
            </p:extLst>
          </p:nvPr>
        </p:nvGraphicFramePr>
        <p:xfrm>
          <a:off x="683568" y="2924944"/>
          <a:ext cx="7488831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57673">
                  <a:extLst>
                    <a:ext uri="{9D8B030D-6E8A-4147-A177-3AD203B41FA5}">
                      <a16:colId xmlns:a16="http://schemas.microsoft.com/office/drawing/2014/main" val="1824770444"/>
                    </a:ext>
                  </a:extLst>
                </a:gridCol>
                <a:gridCol w="1022647">
                  <a:extLst>
                    <a:ext uri="{9D8B030D-6E8A-4147-A177-3AD203B41FA5}">
                      <a16:colId xmlns:a16="http://schemas.microsoft.com/office/drawing/2014/main" val="348978093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17979089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3808535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970525030"/>
                    </a:ext>
                  </a:extLst>
                </a:gridCol>
                <a:gridCol w="2232247">
                  <a:extLst>
                    <a:ext uri="{9D8B030D-6E8A-4147-A177-3AD203B41FA5}">
                      <a16:colId xmlns:a16="http://schemas.microsoft.com/office/drawing/2014/main" val="1612685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   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de-DE" dirty="0"/>
                        <a:t>                </a:t>
                      </a:r>
                      <a:r>
                        <a:rPr lang="de-DE" dirty="0" err="1"/>
                        <a:t>Voter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rankings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270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#3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Societal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aggregation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613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A (1) vs. B (-1)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=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f(x) =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18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 (1) vs. C (-1)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= </a:t>
                      </a:r>
                      <a:r>
                        <a:rPr lang="de-DE" dirty="0" err="1"/>
                        <a:t>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f(</a:t>
                      </a:r>
                      <a:r>
                        <a:rPr lang="de-DE" dirty="0" err="1"/>
                        <a:t>y</a:t>
                      </a:r>
                      <a:r>
                        <a:rPr lang="de-DE" dirty="0"/>
                        <a:t>) =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40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C (1) vs. A (-1)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= </a:t>
                      </a:r>
                      <a:r>
                        <a:rPr lang="de-DE" dirty="0" err="1"/>
                        <a:t>z</a:t>
                      </a:r>
                      <a:r>
                        <a:rPr lang="de-DE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f(</a:t>
                      </a:r>
                      <a:r>
                        <a:rPr lang="de-DE" dirty="0" err="1"/>
                        <a:t>z</a:t>
                      </a:r>
                      <a:r>
                        <a:rPr lang="de-DE" dirty="0"/>
                        <a:t>) =  </a:t>
                      </a:r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780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231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28E893-16BB-6E45-AA45-0E27268FC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213454-5349-8249-B8F1-83313E6B0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F7EDE9C-38EE-F241-A63F-D0E14A071BFE}"/>
              </a:ext>
            </a:extLst>
          </p:cNvPr>
          <p:cNvGrpSpPr/>
          <p:nvPr/>
        </p:nvGrpSpPr>
        <p:grpSpPr>
          <a:xfrm>
            <a:off x="571318" y="1412776"/>
            <a:ext cx="7889263" cy="2030171"/>
            <a:chOff x="626069" y="4956564"/>
            <a:chExt cx="7889263" cy="2030171"/>
          </a:xfrm>
        </p:grpSpPr>
        <p:sp>
          <p:nvSpPr>
            <p:cNvPr id="6" name="object 19">
              <a:extLst>
                <a:ext uri="{FF2B5EF4-FFF2-40B4-BE49-F238E27FC236}">
                  <a16:creationId xmlns:a16="http://schemas.microsoft.com/office/drawing/2014/main" id="{7D12C530-152C-8C4A-A6E4-1CD8447394CF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20">
                  <a:extLst>
                    <a:ext uri="{FF2B5EF4-FFF2-40B4-BE49-F238E27FC236}">
                      <a16:creationId xmlns:a16="http://schemas.microsoft.com/office/drawing/2014/main" id="{3710B058-CA54-AB40-AAD6-32CBAA801C76}"/>
                    </a:ext>
                  </a:extLst>
                </p:cNvPr>
                <p:cNvSpPr txBox="1"/>
                <p:nvPr/>
              </p:nvSpPr>
              <p:spPr>
                <a:xfrm>
                  <a:off x="626744" y="5356698"/>
                  <a:ext cx="7888588" cy="1630037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r>
                    <a:rPr lang="de-DE" i="1" dirty="0"/>
                    <a:t>Consider a </a:t>
                  </a:r>
                  <a:r>
                    <a:rPr lang="de-DE" dirty="0"/>
                    <a:t>3</a:t>
                  </a:r>
                  <a:r>
                    <a:rPr lang="de-DE" i="1" dirty="0"/>
                    <a:t>-candidate Condorcet </a:t>
                  </a:r>
                  <a:r>
                    <a:rPr lang="de-DE" i="1" dirty="0" err="1"/>
                    <a:t>election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using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the</a:t>
                  </a:r>
                  <a:r>
                    <a:rPr lang="de-DE" i="1" dirty="0"/>
                    <a:t> same </a:t>
                  </a:r>
                  <a:r>
                    <a:rPr lang="de-DE" i="1" dirty="0" err="1"/>
                    <a:t>voting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rule</a:t>
                  </a:r>
                  <a:br>
                    <a:rPr lang="de-DE" i="1" dirty="0"/>
                  </a:br>
                  <a:r>
                    <a:rPr lang="de-DE" i="1" dirty="0"/>
                    <a:t> </a:t>
                  </a:r>
                  <a14:m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 : </m:t>
                      </m:r>
                      <m:sSup>
                        <m:sSupPr>
                          <m:ctrlPr>
                            <a:rPr lang="de-DE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 dirty="0" smtClean="0">
                                  <a:latin typeface="Cambria Math" panose="02040503050406030204" pitchFamily="18" charset="0"/>
                                </a:rPr>
                                <m:t>−1, 1</m:t>
                              </m:r>
                            </m:e>
                          </m:d>
                        </m:e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de-DE" i="1" dirty="0">
                          <a:latin typeface="Cambria Math" panose="02040503050406030204" pitchFamily="18" charset="0"/>
                        </a:rPr>
                        <m:t> → {−1, 1}</m:t>
                      </m:r>
                    </m:oMath>
                  </a14:m>
                  <a:r>
                    <a:rPr lang="de-DE" dirty="0"/>
                    <a:t> </a:t>
                  </a:r>
                  <a:r>
                    <a:rPr lang="de-DE" i="1" dirty="0" err="1"/>
                    <a:t>for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each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pairwise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election</a:t>
                  </a:r>
                  <a:r>
                    <a:rPr lang="de-DE" i="1" dirty="0"/>
                    <a:t>. </a:t>
                  </a:r>
                </a:p>
                <a:p>
                  <a:r>
                    <a:rPr lang="de-DE" i="1" dirty="0" err="1"/>
                    <a:t>If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each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of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the</a:t>
                  </a:r>
                  <a:r>
                    <a:rPr lang="de-DE" i="1" dirty="0"/>
                    <a:t> </a:t>
                  </a:r>
                  <a14:m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de-DE" i="1" dirty="0"/>
                    <a:t> </a:t>
                  </a:r>
                  <a:r>
                    <a:rPr lang="de-DE" i="1" dirty="0" err="1"/>
                    <a:t>voters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chooses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uniformly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and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independently</a:t>
                  </a:r>
                  <a:br>
                    <a:rPr lang="de-DE" i="1" dirty="0"/>
                  </a:br>
                  <a:r>
                    <a:rPr lang="de-DE" i="1" dirty="0" err="1"/>
                    <a:t>one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of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the</a:t>
                  </a:r>
                  <a:r>
                    <a:rPr lang="de-DE" i="1" dirty="0"/>
                    <a:t> </a:t>
                  </a:r>
                  <a:r>
                    <a:rPr lang="de-DE" dirty="0"/>
                    <a:t>3! = 6 </a:t>
                  </a:r>
                  <a:r>
                    <a:rPr lang="de-DE" i="1" dirty="0" err="1"/>
                    <a:t>candidate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rankings</a:t>
                  </a:r>
                  <a:r>
                    <a:rPr lang="de-DE" i="1" dirty="0"/>
                    <a:t> (</a:t>
                  </a:r>
                  <a:r>
                    <a:rPr lang="de-DE" i="1" dirty="0" err="1"/>
                    <a:t>of</a:t>
                  </a:r>
                  <a:r>
                    <a:rPr lang="de-DE" i="1" dirty="0"/>
                    <a:t> R), </a:t>
                  </a:r>
                  <a:r>
                    <a:rPr lang="de-DE" i="1" dirty="0" err="1"/>
                    <a:t>then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the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probability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of</a:t>
                  </a:r>
                  <a:r>
                    <a:rPr lang="de-DE" i="1" dirty="0"/>
                    <a:t> a Condorcet </a:t>
                  </a:r>
                  <a:r>
                    <a:rPr lang="de-DE" i="1" dirty="0" err="1"/>
                    <a:t>winner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is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precisely</a:t>
                  </a:r>
                  <a:r>
                    <a:rPr lang="de-DE" i="1" dirty="0"/>
                    <a:t> :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𝑆𝑡𝑎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7" name="object 20">
                  <a:extLst>
                    <a:ext uri="{FF2B5EF4-FFF2-40B4-BE49-F238E27FC236}">
                      <a16:creationId xmlns:a16="http://schemas.microsoft.com/office/drawing/2014/main" id="{3710B058-CA54-AB40-AAD6-32CBAA801C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44" y="5356698"/>
                  <a:ext cx="7888588" cy="1630037"/>
                </a:xfrm>
                <a:prstGeom prst="rect">
                  <a:avLst/>
                </a:prstGeom>
                <a:blipFill>
                  <a:blip r:embed="rId2"/>
                  <a:stretch>
                    <a:fillRect l="-1929" b="-153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A284002A-E150-4040-B9BA-F70FCAB50CFC}"/>
                  </a:ext>
                </a:extLst>
              </p:cNvPr>
              <p:cNvSpPr txBox="1"/>
              <p:nvPr/>
            </p:nvSpPr>
            <p:spPr>
              <a:xfrm>
                <a:off x="468313" y="3493406"/>
                <a:ext cx="7774106" cy="2935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Proof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/>
                  <a:t>Let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1,−1</m:t>
                            </m:r>
                          </m:e>
                        </m:d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e-DE" dirty="0"/>
                  <a:t>  be the votes for the pairwise elections A vs B, B vs C, A vs. C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:r>
                  <a:rPr lang="de-DE" dirty="0" err="1"/>
                  <a:t>assumption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chosen</a:t>
                </a:r>
                <a:r>
                  <a:rPr lang="de-DE" dirty="0"/>
                  <a:t> </a:t>
                </a:r>
                <a:r>
                  <a:rPr lang="de-DE" dirty="0" err="1"/>
                  <a:t>uniformly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independently</a:t>
                </a:r>
                <a:r>
                  <a:rPr lang="de-DE" dirty="0"/>
                  <a:t> out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de-DE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/>
                  <a:t>Function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→ </m:t>
                    </m:r>
                    <m:d>
                      <m:dPr>
                        <m:begChr m:val="{"/>
                        <m:endChr m:val="}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dirty="0" err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↦</m:t>
                    </m:r>
                    <m:f>
                      <m:f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indicator</a:t>
                </a:r>
                <a:r>
                  <a:rPr lang="de-DE" dirty="0"/>
                  <a:t> </a:t>
                </a:r>
                <a:r>
                  <a:rPr lang="de-DE" dirty="0" err="1"/>
                  <a:t>function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/>
                  <a:t>Probability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Condorcet </a:t>
                </a:r>
                <a:r>
                  <a:rPr lang="de-DE" dirty="0" err="1"/>
                  <a:t>winner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b="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de-DE" b="0" i="1" dirty="0" err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b="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dirty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de-DE" b="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b="0" i="1" dirty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de-DE" b="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dirty="0" err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de-DE" b="0" i="1" dirty="0">
                        <a:latin typeface="Cambria Math" panose="02040503050406030204" pitchFamily="18" charset="0"/>
                      </a:rPr>
                      <m:t>))] 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b="0" i="1" dirty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DE" b="0" i="1" dirty="0"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DE" b="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b="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de-DE" b="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b="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b="0" i="1" dirty="0">
                        <a:latin typeface="Cambria Math" panose="02040503050406030204" pitchFamily="18" charset="0"/>
                      </a:rPr>
                      <m:t>)]−</m:t>
                    </m:r>
                    <m:f>
                      <m:f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dirty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DE" b="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b="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de-DE" b="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b="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dirty="0" err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de-DE" b="0" i="1" dirty="0">
                        <a:latin typeface="Cambria Math" panose="02040503050406030204" pitchFamily="18" charset="0"/>
                      </a:rPr>
                      <m:t>)]−</m:t>
                    </m:r>
                    <m:f>
                      <m:f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dirty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DE" b="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b="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de-DE" b="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b="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b="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dirty="0" err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de-DE" b="0" i="1" dirty="0">
                        <a:latin typeface="Cambria Math" panose="02040503050406030204" pitchFamily="18" charset="0"/>
                      </a:rPr>
                      <m:t>)]. 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A284002A-E150-4040-B9BA-F70FCAB50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3" y="3493406"/>
                <a:ext cx="7774106" cy="2935612"/>
              </a:xfrm>
              <a:prstGeom prst="rect">
                <a:avLst/>
              </a:prstGeom>
              <a:blipFill>
                <a:blip r:embed="rId3"/>
                <a:stretch>
                  <a:fillRect l="-653" t="-8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48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28E893-16BB-6E45-AA45-0E27268FC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213454-5349-8249-B8F1-83313E6B0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F7EDE9C-38EE-F241-A63F-D0E14A071BFE}"/>
              </a:ext>
            </a:extLst>
          </p:cNvPr>
          <p:cNvGrpSpPr/>
          <p:nvPr/>
        </p:nvGrpSpPr>
        <p:grpSpPr>
          <a:xfrm>
            <a:off x="571318" y="1412776"/>
            <a:ext cx="7889263" cy="2030171"/>
            <a:chOff x="626069" y="4956564"/>
            <a:chExt cx="7889263" cy="2030171"/>
          </a:xfrm>
        </p:grpSpPr>
        <p:sp>
          <p:nvSpPr>
            <p:cNvPr id="6" name="object 19">
              <a:extLst>
                <a:ext uri="{FF2B5EF4-FFF2-40B4-BE49-F238E27FC236}">
                  <a16:creationId xmlns:a16="http://schemas.microsoft.com/office/drawing/2014/main" id="{7D12C530-152C-8C4A-A6E4-1CD8447394CF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20">
                  <a:extLst>
                    <a:ext uri="{FF2B5EF4-FFF2-40B4-BE49-F238E27FC236}">
                      <a16:creationId xmlns:a16="http://schemas.microsoft.com/office/drawing/2014/main" id="{3710B058-CA54-AB40-AAD6-32CBAA801C76}"/>
                    </a:ext>
                  </a:extLst>
                </p:cNvPr>
                <p:cNvSpPr txBox="1"/>
                <p:nvPr/>
              </p:nvSpPr>
              <p:spPr>
                <a:xfrm>
                  <a:off x="626744" y="5356698"/>
                  <a:ext cx="7888588" cy="1630037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r>
                    <a:rPr lang="de-DE" i="1" dirty="0"/>
                    <a:t>Consider a </a:t>
                  </a:r>
                  <a:r>
                    <a:rPr lang="de-DE" dirty="0"/>
                    <a:t>3</a:t>
                  </a:r>
                  <a:r>
                    <a:rPr lang="de-DE" i="1" dirty="0"/>
                    <a:t>-candidate Condorcet </a:t>
                  </a:r>
                  <a:r>
                    <a:rPr lang="de-DE" i="1" dirty="0" err="1"/>
                    <a:t>election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using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the</a:t>
                  </a:r>
                  <a:r>
                    <a:rPr lang="de-DE" i="1" dirty="0"/>
                    <a:t> same </a:t>
                  </a:r>
                  <a:r>
                    <a:rPr lang="de-DE" i="1" dirty="0" err="1"/>
                    <a:t>voting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rule</a:t>
                  </a:r>
                  <a:br>
                    <a:rPr lang="de-DE" i="1" dirty="0"/>
                  </a:br>
                  <a:r>
                    <a:rPr lang="de-DE" i="1" dirty="0"/>
                    <a:t> </a:t>
                  </a:r>
                  <a14:m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 : </m:t>
                      </m:r>
                      <m:sSup>
                        <m:sSupPr>
                          <m:ctrlPr>
                            <a:rPr lang="de-DE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 dirty="0" smtClean="0">
                                  <a:latin typeface="Cambria Math" panose="02040503050406030204" pitchFamily="18" charset="0"/>
                                </a:rPr>
                                <m:t>−1, 1</m:t>
                              </m:r>
                            </m:e>
                          </m:d>
                        </m:e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de-DE" i="1" dirty="0">
                          <a:latin typeface="Cambria Math" panose="02040503050406030204" pitchFamily="18" charset="0"/>
                        </a:rPr>
                        <m:t> → {−1, 1}</m:t>
                      </m:r>
                    </m:oMath>
                  </a14:m>
                  <a:r>
                    <a:rPr lang="de-DE" dirty="0"/>
                    <a:t> </a:t>
                  </a:r>
                  <a:r>
                    <a:rPr lang="de-DE" i="1" dirty="0" err="1"/>
                    <a:t>for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each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pairwise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election</a:t>
                  </a:r>
                  <a:r>
                    <a:rPr lang="de-DE" i="1" dirty="0"/>
                    <a:t>. </a:t>
                  </a:r>
                </a:p>
                <a:p>
                  <a:r>
                    <a:rPr lang="de-DE" i="1" dirty="0" err="1"/>
                    <a:t>If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each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of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the</a:t>
                  </a:r>
                  <a:r>
                    <a:rPr lang="de-DE" i="1" dirty="0"/>
                    <a:t> </a:t>
                  </a:r>
                  <a14:m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de-DE" i="1" dirty="0"/>
                    <a:t> </a:t>
                  </a:r>
                  <a:r>
                    <a:rPr lang="de-DE" i="1" dirty="0" err="1"/>
                    <a:t>voters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chooses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uniformly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and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independently</a:t>
                  </a:r>
                  <a:br>
                    <a:rPr lang="de-DE" i="1" dirty="0"/>
                  </a:br>
                  <a:r>
                    <a:rPr lang="de-DE" i="1" dirty="0" err="1"/>
                    <a:t>one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of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the</a:t>
                  </a:r>
                  <a:r>
                    <a:rPr lang="de-DE" i="1" dirty="0"/>
                    <a:t> </a:t>
                  </a:r>
                  <a:r>
                    <a:rPr lang="de-DE" dirty="0"/>
                    <a:t>3! = 6 </a:t>
                  </a:r>
                  <a:r>
                    <a:rPr lang="de-DE" i="1" dirty="0" err="1"/>
                    <a:t>candidate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rankings</a:t>
                  </a:r>
                  <a:r>
                    <a:rPr lang="de-DE" i="1" dirty="0"/>
                    <a:t> (</a:t>
                  </a:r>
                  <a:r>
                    <a:rPr lang="de-DE" i="1" dirty="0" err="1"/>
                    <a:t>of</a:t>
                  </a:r>
                  <a:r>
                    <a:rPr lang="de-DE" i="1" dirty="0"/>
                    <a:t> R), </a:t>
                  </a:r>
                  <a:r>
                    <a:rPr lang="de-DE" i="1" dirty="0" err="1"/>
                    <a:t>then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the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probability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of</a:t>
                  </a:r>
                  <a:r>
                    <a:rPr lang="de-DE" i="1" dirty="0"/>
                    <a:t> a Condorcet </a:t>
                  </a:r>
                  <a:r>
                    <a:rPr lang="de-DE" i="1" dirty="0" err="1"/>
                    <a:t>winner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is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precisely</a:t>
                  </a:r>
                  <a:r>
                    <a:rPr lang="de-DE" i="1" dirty="0"/>
                    <a:t> :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𝑆𝑡𝑎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7" name="object 20">
                  <a:extLst>
                    <a:ext uri="{FF2B5EF4-FFF2-40B4-BE49-F238E27FC236}">
                      <a16:creationId xmlns:a16="http://schemas.microsoft.com/office/drawing/2014/main" id="{3710B058-CA54-AB40-AAD6-32CBAA801C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44" y="5356698"/>
                  <a:ext cx="7888588" cy="1630037"/>
                </a:xfrm>
                <a:prstGeom prst="rect">
                  <a:avLst/>
                </a:prstGeom>
                <a:blipFill>
                  <a:blip r:embed="rId2"/>
                  <a:stretch>
                    <a:fillRect l="-1929" b="-153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A284002A-E150-4040-B9BA-F70FCAB50CFC}"/>
                  </a:ext>
                </a:extLst>
              </p:cNvPr>
              <p:cNvSpPr txBox="1"/>
              <p:nvPr/>
            </p:nvSpPr>
            <p:spPr>
              <a:xfrm>
                <a:off x="468313" y="3493406"/>
                <a:ext cx="7774106" cy="2670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Proof (</a:t>
                </a:r>
                <a:r>
                  <a:rPr lang="de-DE" dirty="0" err="1"/>
                  <a:t>continued</a:t>
                </a:r>
                <a:r>
                  <a:rPr lang="de-DE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>
                    <a:solidFill>
                      <a:schemeClr val="bg1">
                        <a:lumMod val="50000"/>
                      </a:schemeClr>
                    </a:solidFill>
                  </a:rPr>
                  <a:t>Probability </a:t>
                </a:r>
                <a:r>
                  <a:rPr lang="de-DE" dirty="0" err="1">
                    <a:solidFill>
                      <a:schemeClr val="bg1">
                        <a:lumMod val="50000"/>
                      </a:schemeClr>
                    </a:solidFill>
                  </a:rPr>
                  <a:t>of</a:t>
                </a:r>
                <a:r>
                  <a:rPr lang="de-DE" dirty="0">
                    <a:solidFill>
                      <a:schemeClr val="bg1">
                        <a:lumMod val="50000"/>
                      </a:schemeClr>
                    </a:solidFill>
                  </a:rPr>
                  <a:t> Condorcet </a:t>
                </a:r>
                <a:r>
                  <a:rPr lang="de-DE" dirty="0" err="1">
                    <a:solidFill>
                      <a:schemeClr val="bg1">
                        <a:lumMod val="50000"/>
                      </a:schemeClr>
                    </a:solidFill>
                  </a:rPr>
                  <a:t>winner</a:t>
                </a:r>
                <a:r>
                  <a:rPr lang="de-DE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de-DE" dirty="0" err="1">
                    <a:solidFill>
                      <a:schemeClr val="bg1">
                        <a:lumMod val="50000"/>
                      </a:schemeClr>
                    </a:solidFill>
                  </a:rPr>
                  <a:t>is</a:t>
                </a:r>
                <a:br>
                  <a:rPr lang="de-DE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de-DE" b="0" i="1" dirty="0" err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), </m:t>
                    </m:r>
                    <m:r>
                      <a:rPr lang="de-DE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dirty="0" err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), </m:t>
                    </m:r>
                    <m:r>
                      <a:rPr lang="de-DE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dirty="0" err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de-DE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))] =</m:t>
                    </m:r>
                    <m:f>
                      <m:fPr>
                        <m:ctrlPr>
                          <a:rPr lang="de-DE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b="0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DE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de-DE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DE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de-DE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dirty="0" err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)]−</m:t>
                    </m:r>
                    <m:f>
                      <m:fPr>
                        <m:ctrlPr>
                          <a:rPr lang="de-DE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DE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de-DE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dirty="0" err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de-DE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)]−</m:t>
                    </m:r>
                    <m:f>
                      <m:fPr>
                        <m:ctrlPr>
                          <a:rPr lang="de-DE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DE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de-DE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dirty="0" err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dirty="0" err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de-DE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)]. </m:t>
                    </m:r>
                  </m:oMath>
                </a14:m>
                <a:endParaRPr lang="de-DE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/>
                  <a:t>Now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b="0" i="1" dirty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dirty="0">
                        <a:latin typeface="Cambria Math" panose="02040503050406030204" pitchFamily="18" charset="0"/>
                      </a:rPr>
                      <m:t>] = 0 = </m:t>
                    </m:r>
                    <m:r>
                      <a:rPr lang="de-DE" b="0" i="1" dirty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 and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de-DE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DE" b="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dirty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de-DE" b="0" i="1" dirty="0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dirty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de-DE" b="0" i="1" dirty="0">
                        <a:latin typeface="Cambria Math" panose="02040503050406030204" pitchFamily="18" charset="0"/>
                      </a:rPr>
                      <m:t> = −</m:t>
                    </m:r>
                    <m:f>
                      <m:f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de-DE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for each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DE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So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correlated</a:t>
                </a:r>
                <a:r>
                  <a:rPr lang="de-DE" dirty="0"/>
                  <a:t>,  so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𝑆𝑡𝑎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/>
                  <a:t>Similarly</a:t>
                </a:r>
                <a:r>
                  <a:rPr lang="de-DE" dirty="0"/>
                  <a:t> 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𝑆𝑡𝑎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.</a:t>
                </a: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A284002A-E150-4040-B9BA-F70FCAB50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3" y="3493406"/>
                <a:ext cx="7774106" cy="2670859"/>
              </a:xfrm>
              <a:prstGeom prst="rect">
                <a:avLst/>
              </a:prstGeom>
              <a:blipFill>
                <a:blip r:embed="rId3"/>
                <a:stretch>
                  <a:fillRect l="-653" t="-94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903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28E893-16BB-6E45-AA45-0E27268FC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213454-5349-8249-B8F1-83313E6B0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F7EDE9C-38EE-F241-A63F-D0E14A071BFE}"/>
              </a:ext>
            </a:extLst>
          </p:cNvPr>
          <p:cNvGrpSpPr/>
          <p:nvPr/>
        </p:nvGrpSpPr>
        <p:grpSpPr>
          <a:xfrm>
            <a:off x="571318" y="1412776"/>
            <a:ext cx="7889263" cy="1430327"/>
            <a:chOff x="626069" y="4956564"/>
            <a:chExt cx="7889263" cy="1430327"/>
          </a:xfrm>
        </p:grpSpPr>
        <p:sp>
          <p:nvSpPr>
            <p:cNvPr id="6" name="object 19">
              <a:extLst>
                <a:ext uri="{FF2B5EF4-FFF2-40B4-BE49-F238E27FC236}">
                  <a16:creationId xmlns:a16="http://schemas.microsoft.com/office/drawing/2014/main" id="{7D12C530-152C-8C4A-A6E4-1CD8447394CF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20">
                  <a:extLst>
                    <a:ext uri="{FF2B5EF4-FFF2-40B4-BE49-F238E27FC236}">
                      <a16:creationId xmlns:a16="http://schemas.microsoft.com/office/drawing/2014/main" id="{3710B058-CA54-AB40-AAD6-32CBAA801C76}"/>
                    </a:ext>
                  </a:extLst>
                </p:cNvPr>
                <p:cNvSpPr txBox="1"/>
                <p:nvPr/>
              </p:nvSpPr>
              <p:spPr>
                <a:xfrm>
                  <a:off x="626744" y="5356698"/>
                  <a:ext cx="7888588" cy="1030193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r>
                    <a:rPr lang="de-DE" i="1" dirty="0"/>
                    <a:t>In a 3-candidate Condorcet </a:t>
                  </a:r>
                  <a:r>
                    <a:rPr lang="de-DE" i="1" dirty="0" err="1"/>
                    <a:t>election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using</a:t>
                  </a:r>
                  <a:r>
                    <a:rPr lang="de-DE" i="1" dirty="0"/>
                    <a:t> </a:t>
                  </a:r>
                  <a14:m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 : </m:t>
                      </m:r>
                      <m:sSup>
                        <m:sSup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r>
                                <a:rPr lang="de-DE" i="1" dirty="0" smtClean="0">
                                  <a:latin typeface="Cambria Math" panose="02040503050406030204" pitchFamily="18" charset="0"/>
                                </a:rPr>
                                <m:t>1, 1</m:t>
                              </m:r>
                            </m:e>
                          </m:d>
                        </m:e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 {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1, 1}</m:t>
                      </m:r>
                    </m:oMath>
                  </a14:m>
                  <a:r>
                    <a:rPr lang="de-DE" dirty="0"/>
                    <a:t>, </a:t>
                  </a:r>
                  <a:r>
                    <a:rPr lang="de-DE" dirty="0" err="1"/>
                    <a:t>the</a:t>
                  </a:r>
                  <a:r>
                    <a:rPr lang="de-DE" dirty="0"/>
                    <a:t> </a:t>
                  </a:r>
                  <a:r>
                    <a:rPr lang="de-DE" dirty="0" err="1"/>
                    <a:t>probability</a:t>
                  </a:r>
                  <a:r>
                    <a:rPr lang="de-DE" dirty="0"/>
                    <a:t> </a:t>
                  </a:r>
                  <a:r>
                    <a:rPr lang="de-DE" dirty="0" err="1"/>
                    <a:t>of</a:t>
                  </a:r>
                  <a:r>
                    <a:rPr lang="de-DE" dirty="0"/>
                    <a:t> a Condorcet </a:t>
                  </a:r>
                  <a:r>
                    <a:rPr lang="de-DE" dirty="0" err="1"/>
                    <a:t>winner</a:t>
                  </a:r>
                  <a:r>
                    <a:rPr lang="de-DE" dirty="0"/>
                    <a:t>  </a:t>
                  </a:r>
                  <a:r>
                    <a:rPr lang="de-DE" i="1" dirty="0" err="1"/>
                    <a:t>is</a:t>
                  </a:r>
                  <a:r>
                    <a:rPr lang="de-DE" i="1" dirty="0"/>
                    <a:t> at </a:t>
                  </a:r>
                  <a:r>
                    <a:rPr lang="de-DE" i="1" dirty="0" err="1"/>
                    <a:t>most</a:t>
                  </a:r>
                  <a:r>
                    <a:rPr lang="de-DE" i="1" dirty="0"/>
                    <a:t>: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a14:m>
                  <a:endParaRPr lang="de-DE" dirty="0"/>
                </a:p>
                <a:p>
                  <a:endParaRPr lang="de-DE" dirty="0"/>
                </a:p>
              </p:txBody>
            </p:sp>
          </mc:Choice>
          <mc:Fallback xmlns="">
            <p:sp>
              <p:nvSpPr>
                <p:cNvPr id="7" name="object 20">
                  <a:extLst>
                    <a:ext uri="{FF2B5EF4-FFF2-40B4-BE49-F238E27FC236}">
                      <a16:creationId xmlns:a16="http://schemas.microsoft.com/office/drawing/2014/main" id="{3710B058-CA54-AB40-AAD6-32CBAA801C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44" y="5356698"/>
                  <a:ext cx="7888588" cy="1030193"/>
                </a:xfrm>
                <a:prstGeom prst="rect">
                  <a:avLst/>
                </a:prstGeom>
                <a:blipFill>
                  <a:blip r:embed="rId2"/>
                  <a:stretch>
                    <a:fillRect l="-1929" r="-96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A284002A-E150-4040-B9BA-F70FCAB50CFC}"/>
                  </a:ext>
                </a:extLst>
              </p:cNvPr>
              <p:cNvSpPr txBox="1"/>
              <p:nvPr/>
            </p:nvSpPr>
            <p:spPr>
              <a:xfrm>
                <a:off x="577200" y="3229702"/>
                <a:ext cx="7774106" cy="3586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Proof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𝑆𝑡𝑎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 (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=3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+…)</m:t>
                    </m:r>
                  </m:oMath>
                </a14:m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1+ 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 (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=3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243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</a:rPr>
                      <m:t>+…)</m:t>
                    </m:r>
                  </m:oMath>
                </a14:m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 (1+ 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 (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=3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</a:rPr>
                      <m:t>+ 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=5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</a:rPr>
                      <m:t>+…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 (1+ 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 (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A284002A-E150-4040-B9BA-F70FCAB50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00" y="3229702"/>
                <a:ext cx="7774106" cy="3586879"/>
              </a:xfrm>
              <a:prstGeom prst="rect">
                <a:avLst/>
              </a:prstGeom>
              <a:blipFill>
                <a:blip r:embed="rId3"/>
                <a:stretch>
                  <a:fillRect l="-653" t="-7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02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28E893-16BB-6E45-AA45-0E27268FC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213454-5349-8249-B8F1-83313E6B0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F7EDE9C-38EE-F241-A63F-D0E14A071BFE}"/>
              </a:ext>
            </a:extLst>
          </p:cNvPr>
          <p:cNvGrpSpPr/>
          <p:nvPr/>
        </p:nvGrpSpPr>
        <p:grpSpPr>
          <a:xfrm>
            <a:off x="571318" y="1412776"/>
            <a:ext cx="7889263" cy="1596911"/>
            <a:chOff x="626069" y="4956564"/>
            <a:chExt cx="7889263" cy="1596911"/>
          </a:xfrm>
        </p:grpSpPr>
        <p:sp>
          <p:nvSpPr>
            <p:cNvPr id="6" name="object 19">
              <a:extLst>
                <a:ext uri="{FF2B5EF4-FFF2-40B4-BE49-F238E27FC236}">
                  <a16:creationId xmlns:a16="http://schemas.microsoft.com/office/drawing/2014/main" id="{7D12C530-152C-8C4A-A6E4-1CD8447394CF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(Arrows‘ 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)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20">
                  <a:extLst>
                    <a:ext uri="{FF2B5EF4-FFF2-40B4-BE49-F238E27FC236}">
                      <a16:creationId xmlns:a16="http://schemas.microsoft.com/office/drawing/2014/main" id="{3710B058-CA54-AB40-AAD6-32CBAA801C76}"/>
                    </a:ext>
                  </a:extLst>
                </p:cNvPr>
                <p:cNvSpPr txBox="1"/>
                <p:nvPr/>
              </p:nvSpPr>
              <p:spPr>
                <a:xfrm>
                  <a:off x="626744" y="5356698"/>
                  <a:ext cx="7888588" cy="1196777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r>
                    <a:rPr lang="de-DE" i="1" dirty="0"/>
                    <a:t>Suppose </a:t>
                  </a:r>
                  <a14:m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 : </m:t>
                      </m:r>
                      <m:sSup>
                        <m:sSup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r>
                                <a:rPr lang="de-DE" i="1" dirty="0" smtClean="0">
                                  <a:latin typeface="Cambria Math" panose="02040503050406030204" pitchFamily="18" charset="0"/>
                                </a:rPr>
                                <m:t>1, 1</m:t>
                              </m:r>
                            </m:e>
                          </m:d>
                        </m:e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 {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1, 1}</m:t>
                      </m:r>
                    </m:oMath>
                  </a14:m>
                  <a:r>
                    <a:rPr lang="de-DE" dirty="0"/>
                    <a:t> </a:t>
                  </a:r>
                  <a:r>
                    <a:rPr lang="de-DE" i="1" dirty="0" err="1"/>
                    <a:t>is</a:t>
                  </a:r>
                  <a:r>
                    <a:rPr lang="de-DE" i="1" dirty="0"/>
                    <a:t> a </a:t>
                  </a:r>
                  <a:r>
                    <a:rPr lang="de-DE" i="1" dirty="0" err="1"/>
                    <a:t>unanimous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voting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rule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used</a:t>
                  </a:r>
                  <a:r>
                    <a:rPr lang="de-DE" i="1" dirty="0"/>
                    <a:t> in a </a:t>
                  </a:r>
                  <a:r>
                    <a:rPr lang="de-DE" dirty="0"/>
                    <a:t>3</a:t>
                  </a:r>
                  <a:r>
                    <a:rPr lang="de-DE" i="1" dirty="0"/>
                    <a:t>-candidate Condorcet </a:t>
                  </a:r>
                  <a:r>
                    <a:rPr lang="de-DE" i="1" dirty="0" err="1"/>
                    <a:t>election</a:t>
                  </a:r>
                  <a:r>
                    <a:rPr lang="de-DE" i="1" dirty="0"/>
                    <a:t>. </a:t>
                  </a:r>
                  <a:r>
                    <a:rPr lang="de-DE" i="1" dirty="0" err="1"/>
                    <a:t>If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there</a:t>
                  </a:r>
                  <a:r>
                    <a:rPr lang="de-DE" i="1" dirty="0"/>
                    <a:t> </a:t>
                  </a:r>
                  <a:r>
                    <a:rPr lang="de-DE" i="1" dirty="0" err="1"/>
                    <a:t>is</a:t>
                  </a:r>
                  <a:r>
                    <a:rPr lang="de-DE" i="1" dirty="0"/>
                    <a:t> </a:t>
                  </a:r>
                  <a:r>
                    <a:rPr lang="de-DE" dirty="0" err="1"/>
                    <a:t>always</a:t>
                  </a:r>
                  <a:r>
                    <a:rPr lang="de-DE" dirty="0"/>
                    <a:t> </a:t>
                  </a:r>
                  <a:r>
                    <a:rPr lang="de-DE" i="1" dirty="0"/>
                    <a:t>a Condorcet </a:t>
                  </a:r>
                  <a:r>
                    <a:rPr lang="de-DE" i="1" dirty="0" err="1"/>
                    <a:t>winner</a:t>
                  </a:r>
                  <a:r>
                    <a:rPr lang="de-DE" i="1" dirty="0"/>
                    <a:t>, </a:t>
                  </a:r>
                  <a:r>
                    <a:rPr lang="de-DE" i="1" dirty="0" err="1"/>
                    <a:t>then</a:t>
                  </a:r>
                  <a:r>
                    <a:rPr lang="de-DE" i="1" dirty="0"/>
                    <a:t> </a:t>
                  </a:r>
                  <a14:m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de-DE" i="1" dirty="0"/>
                    <a:t>must </a:t>
                  </a:r>
                  <a:r>
                    <a:rPr lang="de-DE" i="1" dirty="0" err="1"/>
                    <a:t>be</a:t>
                  </a:r>
                  <a:r>
                    <a:rPr lang="de-DE" i="1" dirty="0"/>
                    <a:t> a </a:t>
                  </a:r>
                  <a:r>
                    <a:rPr lang="de-DE" i="1" dirty="0" err="1"/>
                    <a:t>dictatorship</a:t>
                  </a:r>
                  <a:r>
                    <a:rPr lang="de-DE" i="1" dirty="0"/>
                    <a:t>. </a:t>
                  </a:r>
                  <a:endParaRPr lang="de-DE" dirty="0"/>
                </a:p>
                <a:p>
                  <a:endParaRPr lang="de-DE" dirty="0"/>
                </a:p>
              </p:txBody>
            </p:sp>
          </mc:Choice>
          <mc:Fallback xmlns="">
            <p:sp>
              <p:nvSpPr>
                <p:cNvPr id="7" name="object 20">
                  <a:extLst>
                    <a:ext uri="{FF2B5EF4-FFF2-40B4-BE49-F238E27FC236}">
                      <a16:creationId xmlns:a16="http://schemas.microsoft.com/office/drawing/2014/main" id="{3710B058-CA54-AB40-AAD6-32CBAA801C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44" y="5356698"/>
                  <a:ext cx="7888588" cy="1196777"/>
                </a:xfrm>
                <a:prstGeom prst="rect">
                  <a:avLst/>
                </a:prstGeom>
                <a:blipFill>
                  <a:blip r:embed="rId2"/>
                  <a:stretch>
                    <a:fillRect l="-1929" r="-160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A284002A-E150-4040-B9BA-F70FCAB50CFC}"/>
                  </a:ext>
                </a:extLst>
              </p:cNvPr>
              <p:cNvSpPr txBox="1"/>
              <p:nvPr/>
            </p:nvSpPr>
            <p:spPr>
              <a:xfrm>
                <a:off x="577200" y="3229702"/>
                <a:ext cx="7774106" cy="2401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Proof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:r>
                  <a:rPr lang="de-DE" dirty="0" err="1"/>
                  <a:t>there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always</a:t>
                </a:r>
                <a:r>
                  <a:rPr lang="de-DE" dirty="0"/>
                  <a:t> a Condorcet </a:t>
                </a:r>
                <a:r>
                  <a:rPr lang="de-DE" dirty="0" err="1"/>
                  <a:t>winner</a:t>
                </a:r>
                <a:r>
                  <a:rPr lang="de-DE" dirty="0"/>
                  <a:t>, </a:t>
                </a:r>
                <a:r>
                  <a:rPr lang="de-DE" dirty="0" err="1"/>
                  <a:t>then</a:t>
                </a:r>
                <a:r>
                  <a:rPr lang="de-DE" dirty="0"/>
                  <a:t> 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1≤ 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/>
                  <a:t>Hence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=1=</m:t>
                    </m:r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/>
                  <a:t>Hence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But </a:t>
                </a:r>
                <a:r>
                  <a:rPr lang="de-DE" dirty="0" err="1"/>
                  <a:t>this</a:t>
                </a:r>
                <a:r>
                  <a:rPr lang="de-DE" dirty="0"/>
                  <a:t> </a:t>
                </a:r>
                <a:r>
                  <a:rPr lang="de-DE" dirty="0" err="1"/>
                  <a:t>can</a:t>
                </a:r>
                <a:r>
                  <a:rPr lang="de-DE" dirty="0"/>
                  <a:t> hold </a:t>
                </a:r>
                <a:r>
                  <a:rPr lang="de-DE" dirty="0" err="1"/>
                  <a:t>only</a:t>
                </a:r>
                <a:r>
                  <a:rPr lang="de-DE" dirty="0"/>
                  <a:t> </a:t>
                </a:r>
                <a:r>
                  <a:rPr lang="de-DE" dirty="0" err="1"/>
                  <a:t>if</a:t>
                </a:r>
                <a:r>
                  <a:rPr lang="de-DE" dirty="0"/>
                  <a:t>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dirty="0"/>
                  <a:t> is either a </a:t>
                </a:r>
                <a:r>
                  <a:rPr lang="de-DE" dirty="0" err="1"/>
                  <a:t>dictator</a:t>
                </a:r>
                <a:r>
                  <a:rPr lang="de-DE" dirty="0"/>
                  <a:t> </a:t>
                </a:r>
                <a:r>
                  <a:rPr lang="de-DE" dirty="0" err="1"/>
                  <a:t>or</a:t>
                </a:r>
                <a:r>
                  <a:rPr lang="de-DE" dirty="0"/>
                  <a:t> a </a:t>
                </a:r>
                <a:r>
                  <a:rPr lang="de-DE" dirty="0" err="1"/>
                  <a:t>negated</a:t>
                </a:r>
                <a:r>
                  <a:rPr lang="de-DE" dirty="0"/>
                  <a:t> </a:t>
                </a:r>
                <a:r>
                  <a:rPr lang="de-DE" dirty="0" err="1"/>
                  <a:t>dictator</a:t>
                </a:r>
                <a:r>
                  <a:rPr lang="de-DE" dirty="0"/>
                  <a:t>. (*)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As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unanimous</a:t>
                </a:r>
                <a:r>
                  <a:rPr lang="de-DE" dirty="0"/>
                  <a:t>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a </a:t>
                </a:r>
                <a:r>
                  <a:rPr lang="de-DE" dirty="0" err="1"/>
                  <a:t>dictator</a:t>
                </a:r>
                <a:r>
                  <a:rPr lang="de-DE" dirty="0"/>
                  <a:t>. </a:t>
                </a: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A284002A-E150-4040-B9BA-F70FCAB50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00" y="3229702"/>
                <a:ext cx="7774106" cy="2401170"/>
              </a:xfrm>
              <a:prstGeom prst="rect">
                <a:avLst/>
              </a:prstGeom>
              <a:blipFill>
                <a:blip r:embed="rId3"/>
                <a:stretch>
                  <a:fillRect l="-653" t="-1053" b="-315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9134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5A651-2926-6D49-9DEE-665119567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Wake-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Question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E7A19C3D-BDBE-D94F-A41A-CB8D9E5760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Show (*): </a:t>
                </a:r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then 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dirty="0"/>
                  <a:t> is either a </a:t>
                </a:r>
                <a:r>
                  <a:rPr lang="de-DE" dirty="0" err="1"/>
                  <a:t>dictator</a:t>
                </a:r>
                <a:r>
                  <a:rPr lang="de-DE" dirty="0"/>
                  <a:t> </a:t>
                </a:r>
                <a:r>
                  <a:rPr lang="de-DE" dirty="0" err="1"/>
                  <a:t>or</a:t>
                </a:r>
                <a:r>
                  <a:rPr lang="de-DE" dirty="0"/>
                  <a:t> a </a:t>
                </a:r>
                <a:r>
                  <a:rPr lang="de-DE" dirty="0" err="1"/>
                  <a:t>negated</a:t>
                </a:r>
                <a:r>
                  <a:rPr lang="de-DE" dirty="0"/>
                  <a:t> </a:t>
                </a:r>
                <a:r>
                  <a:rPr lang="de-DE" dirty="0" err="1"/>
                  <a:t>dictator</a:t>
                </a:r>
                <a:r>
                  <a:rPr lang="de-DE" dirty="0"/>
                  <a:t>. </a:t>
                </a:r>
              </a:p>
              <a:p>
                <a:endParaRPr lang="de-DE" dirty="0"/>
              </a:p>
              <a:p>
                <a:pPr marL="914400" lvl="2" indent="0">
                  <a:buNone/>
                </a:pPr>
                <a:endParaRPr lang="de-DE" dirty="0"/>
              </a:p>
              <a:p>
                <a:pPr lvl="2"/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E7A19C3D-BDBE-D94F-A41A-CB8D9E5760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DF3286-7969-E24C-A864-885722448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30473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5A651-2926-6D49-9DEE-665119567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Answer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Wake-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Question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E7A19C3D-BDBE-D94F-A41A-CB8D9E5760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Show (*): </a:t>
                </a:r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then 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dirty="0"/>
                  <a:t> is either a </a:t>
                </a:r>
                <a:r>
                  <a:rPr lang="de-DE" dirty="0" err="1"/>
                  <a:t>dictator</a:t>
                </a:r>
                <a:r>
                  <a:rPr lang="de-DE" dirty="0"/>
                  <a:t> </a:t>
                </a:r>
                <a:r>
                  <a:rPr lang="de-DE" dirty="0" err="1"/>
                  <a:t>or</a:t>
                </a:r>
                <a:r>
                  <a:rPr lang="de-DE" dirty="0"/>
                  <a:t> a </a:t>
                </a:r>
                <a:r>
                  <a:rPr lang="de-DE" dirty="0" err="1"/>
                  <a:t>negated</a:t>
                </a:r>
                <a:r>
                  <a:rPr lang="de-DE" dirty="0"/>
                  <a:t> </a:t>
                </a:r>
                <a:r>
                  <a:rPr lang="de-DE" dirty="0" err="1"/>
                  <a:t>dictator</a:t>
                </a:r>
                <a:r>
                  <a:rPr lang="de-DE" dirty="0"/>
                  <a:t>. </a:t>
                </a:r>
              </a:p>
              <a:p>
                <a:r>
                  <a:rPr lang="de-DE" dirty="0"/>
                  <a:t>Proof: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de-DE" dirty="0"/>
              </a:p>
              <a:p>
                <a:pPr lvl="1"/>
                <a:r>
                  <a:rPr lang="de-DE" dirty="0" err="1"/>
                  <a:t>Feach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1,−1</m:t>
                            </m:r>
                          </m:e>
                        </m:d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de-DE" dirty="0"/>
              </a:p>
              <a:p>
                <a:pPr lvl="2"/>
                <a:r>
                  <a:rPr lang="de-DE" dirty="0" err="1"/>
                  <a:t>Either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. </a:t>
                </a:r>
              </a:p>
              <a:p>
                <a:pPr lvl="2"/>
                <a:r>
                  <a:rPr lang="de-DE" dirty="0" err="1"/>
                  <a:t>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In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first</a:t>
                </a:r>
                <a:r>
                  <a:rPr lang="de-DE" dirty="0"/>
                  <a:t> </a:t>
                </a:r>
                <a:r>
                  <a:rPr lang="de-DE" dirty="0" err="1"/>
                  <a:t>case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In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second</a:t>
                </a:r>
                <a:r>
                  <a:rPr lang="de-DE" dirty="0"/>
                  <a:t> </a:t>
                </a:r>
                <a:r>
                  <a:rPr lang="de-DE" dirty="0" err="1"/>
                  <a:t>case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e-DE" dirty="0"/>
                  <a:t> = 1, </a:t>
                </a:r>
                <a:r>
                  <a:rPr lang="de-DE" dirty="0" err="1"/>
                  <a:t>exactly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one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de-DE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So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some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de-DE" dirty="0"/>
              </a:p>
              <a:p>
                <a:pPr marL="914400" lvl="2" indent="0">
                  <a:buNone/>
                </a:pPr>
                <a:endParaRPr lang="de-DE" dirty="0"/>
              </a:p>
              <a:p>
                <a:pPr lvl="2"/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E7A19C3D-BDBE-D94F-A41A-CB8D9E5760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b="-89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DF3286-7969-E24C-A864-885722448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11448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F8068-47F3-FB49-8F22-F2C0A4F5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APPENDIX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DE2F61-51E6-2F41-94DC-439255C18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800" dirty="0" err="1"/>
              <a:t>Uhhh</a:t>
            </a:r>
            <a:r>
              <a:rPr lang="de-DE" sz="800" dirty="0"/>
              <a:t>, a </a:t>
            </a:r>
            <a:r>
              <a:rPr lang="de-DE" sz="800" dirty="0" err="1"/>
              <a:t>lecture</a:t>
            </a:r>
            <a:r>
              <a:rPr lang="de-DE" sz="800" dirty="0"/>
              <a:t> </a:t>
            </a:r>
            <a:r>
              <a:rPr lang="de-DE" sz="800" dirty="0" err="1"/>
              <a:t>with</a:t>
            </a:r>
            <a:r>
              <a:rPr lang="de-DE" sz="800" dirty="0"/>
              <a:t> a </a:t>
            </a:r>
            <a:r>
              <a:rPr lang="de-DE" sz="800" dirty="0" err="1"/>
              <a:t>hopefully</a:t>
            </a:r>
            <a:r>
              <a:rPr lang="de-DE" sz="800" dirty="0"/>
              <a:t> </a:t>
            </a:r>
            <a:r>
              <a:rPr lang="de-DE" sz="800" dirty="0" err="1"/>
              <a:t>useful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2AEB5C-44B2-0249-9B20-44F54DBF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6749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55249DA-4A2B-BD4F-9B92-F67A63EE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D7C70A0-4133-504E-80E0-3CCF14841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/>
              <a:t>(</a:t>
            </a:r>
            <a:r>
              <a:rPr lang="de-DE" sz="1800" dirty="0" err="1"/>
              <a:t>Kalai</a:t>
            </a:r>
            <a:r>
              <a:rPr lang="de-DE" sz="1800" dirty="0"/>
              <a:t> 02)</a:t>
            </a:r>
            <a:br>
              <a:rPr lang="de-DE" sz="1800" dirty="0"/>
            </a:br>
            <a:r>
              <a:rPr lang="de-DE" sz="1800" dirty="0"/>
              <a:t>G. </a:t>
            </a:r>
            <a:r>
              <a:rPr lang="de-DE" sz="1800" dirty="0" err="1"/>
              <a:t>Kalai</a:t>
            </a:r>
            <a:r>
              <a:rPr lang="de-DE" sz="1800" dirty="0"/>
              <a:t>. A </a:t>
            </a:r>
            <a:r>
              <a:rPr lang="de-DE" sz="1800" dirty="0" err="1"/>
              <a:t>fourier-theoretic</a:t>
            </a:r>
            <a:r>
              <a:rPr lang="de-DE" sz="1800" dirty="0"/>
              <a:t> </a:t>
            </a:r>
            <a:r>
              <a:rPr lang="de-DE" sz="1800" dirty="0" err="1"/>
              <a:t>perspective</a:t>
            </a:r>
            <a:r>
              <a:rPr lang="de-DE" sz="1800" dirty="0"/>
              <a:t> on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condorcet</a:t>
            </a:r>
            <a:r>
              <a:rPr lang="de-DE" sz="1800" dirty="0"/>
              <a:t> paradox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arrow’s</a:t>
            </a:r>
            <a:r>
              <a:rPr lang="de-DE" sz="1800" dirty="0"/>
              <a:t> </a:t>
            </a:r>
            <a:r>
              <a:rPr lang="de-DE" sz="1800" dirty="0" err="1"/>
              <a:t>theorem</a:t>
            </a:r>
            <a:r>
              <a:rPr lang="de-DE" sz="1800" dirty="0"/>
              <a:t>. </a:t>
            </a:r>
            <a:r>
              <a:rPr lang="de-DE" sz="1800" dirty="0" err="1"/>
              <a:t>Advances</a:t>
            </a:r>
            <a:r>
              <a:rPr lang="de-DE" sz="1800" dirty="0"/>
              <a:t> in Applied </a:t>
            </a:r>
            <a:r>
              <a:rPr lang="de-DE" sz="1800" dirty="0" err="1"/>
              <a:t>Mathematics</a:t>
            </a:r>
            <a:r>
              <a:rPr lang="de-DE" sz="1800" dirty="0"/>
              <a:t>, 29(3):412–426, 2002.</a:t>
            </a:r>
          </a:p>
          <a:p>
            <a:r>
              <a:rPr lang="de-DE" sz="1800" dirty="0"/>
              <a:t>(</a:t>
            </a:r>
            <a:r>
              <a:rPr lang="de-DE" sz="1800" dirty="0" err="1"/>
              <a:t>Nalon</a:t>
            </a:r>
            <a:r>
              <a:rPr lang="de-DE" sz="1800" dirty="0"/>
              <a:t>/Spencer 04)</a:t>
            </a:r>
            <a:br>
              <a:rPr lang="de-DE" sz="1800" dirty="0"/>
            </a:br>
            <a:r>
              <a:rPr lang="de-DE" sz="1800" dirty="0"/>
              <a:t> N. </a:t>
            </a:r>
            <a:r>
              <a:rPr lang="de-DE" sz="1800" dirty="0" err="1"/>
              <a:t>Alon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J. Spencer. The </a:t>
            </a:r>
            <a:r>
              <a:rPr lang="de-DE" sz="1800" dirty="0" err="1"/>
              <a:t>Probabilistic</a:t>
            </a:r>
            <a:r>
              <a:rPr lang="de-DE" sz="1800" dirty="0"/>
              <a:t> </a:t>
            </a:r>
            <a:r>
              <a:rPr lang="de-DE" sz="1800" dirty="0" err="1"/>
              <a:t>Method</a:t>
            </a:r>
            <a:r>
              <a:rPr lang="de-DE" sz="1800" dirty="0"/>
              <a:t>. </a:t>
            </a:r>
            <a:r>
              <a:rPr lang="de-DE" sz="1800" dirty="0" err="1"/>
              <a:t>Wiley-Interscience</a:t>
            </a:r>
            <a:r>
              <a:rPr lang="de-DE" sz="1800" dirty="0"/>
              <a:t> </a:t>
            </a:r>
            <a:r>
              <a:rPr lang="de-DE" sz="1800" dirty="0" err="1"/>
              <a:t>series</a:t>
            </a:r>
            <a:r>
              <a:rPr lang="de-DE" sz="1800" dirty="0"/>
              <a:t> in </a:t>
            </a:r>
            <a:r>
              <a:rPr lang="de-DE" sz="1800" dirty="0" err="1"/>
              <a:t>discrete</a:t>
            </a:r>
            <a:r>
              <a:rPr lang="de-DE" sz="1800" dirty="0"/>
              <a:t> </a:t>
            </a:r>
            <a:r>
              <a:rPr lang="de-DE" sz="1800" dirty="0" err="1"/>
              <a:t>mathematics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optimization</a:t>
            </a:r>
            <a:r>
              <a:rPr lang="de-DE" sz="1800" dirty="0"/>
              <a:t>. </a:t>
            </a:r>
            <a:r>
              <a:rPr lang="de-DE" sz="1800" dirty="0" err="1"/>
              <a:t>Wiley</a:t>
            </a:r>
            <a:r>
              <a:rPr lang="de-DE" sz="1800" dirty="0"/>
              <a:t>, 2004.</a:t>
            </a:r>
          </a:p>
          <a:p>
            <a:r>
              <a:rPr lang="de-DE" sz="1800" dirty="0"/>
              <a:t>(Huang 19)</a:t>
            </a:r>
            <a:br>
              <a:rPr lang="de-DE" sz="1800" dirty="0"/>
            </a:br>
            <a:r>
              <a:rPr lang="de-DE" sz="1800" dirty="0"/>
              <a:t>H. Huang. </a:t>
            </a:r>
            <a:r>
              <a:rPr lang="de-DE" sz="1800" dirty="0" err="1"/>
              <a:t>Induced</a:t>
            </a:r>
            <a:r>
              <a:rPr lang="de-DE" sz="1800" dirty="0"/>
              <a:t> </a:t>
            </a:r>
            <a:r>
              <a:rPr lang="de-DE" sz="1800" dirty="0" err="1"/>
              <a:t>subgraphs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hypercubes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a </a:t>
            </a:r>
            <a:r>
              <a:rPr lang="de-DE" sz="1800" dirty="0" err="1"/>
              <a:t>proof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Sensitivity</a:t>
            </a:r>
            <a:r>
              <a:rPr lang="de-DE" sz="1800" dirty="0"/>
              <a:t> </a:t>
            </a:r>
            <a:r>
              <a:rPr lang="de-DE" sz="1800" dirty="0" err="1"/>
              <a:t>Conjecture</a:t>
            </a:r>
            <a:r>
              <a:rPr lang="de-DE" sz="1800" dirty="0"/>
              <a:t>. </a:t>
            </a:r>
            <a:r>
              <a:rPr lang="de-DE" sz="1800" dirty="0" err="1"/>
              <a:t>arXiv</a:t>
            </a:r>
            <a:r>
              <a:rPr lang="de-DE" sz="1800" dirty="0"/>
              <a:t> </a:t>
            </a:r>
            <a:r>
              <a:rPr lang="de-DE" sz="1800" dirty="0" err="1"/>
              <a:t>e</a:t>
            </a:r>
            <a:r>
              <a:rPr lang="de-DE" sz="1800" dirty="0"/>
              <a:t>-prints, </a:t>
            </a:r>
            <a:r>
              <a:rPr lang="de-DE" sz="1800" dirty="0" err="1"/>
              <a:t>page</a:t>
            </a:r>
            <a:r>
              <a:rPr lang="de-DE" sz="1800" dirty="0"/>
              <a:t> arXiv:1907.00847, </a:t>
            </a:r>
            <a:r>
              <a:rPr lang="de-DE" sz="1800" dirty="0" err="1"/>
              <a:t>July</a:t>
            </a:r>
            <a:r>
              <a:rPr lang="de-DE" sz="1800" dirty="0"/>
              <a:t> 2019.</a:t>
            </a:r>
          </a:p>
          <a:p>
            <a:r>
              <a:rPr lang="de-DE" sz="1800" dirty="0"/>
              <a:t>(Nisan/</a:t>
            </a:r>
            <a:r>
              <a:rPr lang="de-DE" sz="1800" dirty="0" err="1"/>
              <a:t>Szegedy</a:t>
            </a:r>
            <a:r>
              <a:rPr lang="de-DE" sz="1800" dirty="0"/>
              <a:t> 92)</a:t>
            </a:r>
            <a:br>
              <a:rPr lang="de-DE" sz="1800" dirty="0"/>
            </a:br>
            <a:r>
              <a:rPr lang="de-DE" sz="1800" dirty="0"/>
              <a:t>N. Nisan </a:t>
            </a:r>
            <a:r>
              <a:rPr lang="de-DE" sz="1800" dirty="0" err="1"/>
              <a:t>and</a:t>
            </a:r>
            <a:r>
              <a:rPr lang="de-DE" sz="1800" dirty="0"/>
              <a:t> M. </a:t>
            </a:r>
            <a:r>
              <a:rPr lang="de-DE" sz="1800" dirty="0" err="1"/>
              <a:t>Szegedy</a:t>
            </a:r>
            <a:r>
              <a:rPr lang="de-DE" sz="1800" dirty="0"/>
              <a:t>. On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degree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boolean</a:t>
            </a:r>
            <a:r>
              <a:rPr lang="de-DE" sz="1800" dirty="0"/>
              <a:t> </a:t>
            </a:r>
            <a:r>
              <a:rPr lang="de-DE" sz="1800" dirty="0" err="1"/>
              <a:t>functions</a:t>
            </a:r>
            <a:r>
              <a:rPr lang="de-DE" sz="1800" dirty="0"/>
              <a:t> </a:t>
            </a:r>
            <a:r>
              <a:rPr lang="de-DE" sz="1800" dirty="0" err="1"/>
              <a:t>as</a:t>
            </a:r>
            <a:r>
              <a:rPr lang="de-DE" sz="1800" dirty="0"/>
              <a:t> real </a:t>
            </a:r>
            <a:r>
              <a:rPr lang="de-DE" sz="1800" dirty="0" err="1"/>
              <a:t>polynomials</a:t>
            </a:r>
            <a:r>
              <a:rPr lang="de-DE" sz="1800" dirty="0"/>
              <a:t>. In </a:t>
            </a:r>
            <a:r>
              <a:rPr lang="de-DE" sz="1800" dirty="0" err="1"/>
              <a:t>Proceedings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Twenty-Fourth</a:t>
            </a:r>
            <a:r>
              <a:rPr lang="de-DE" sz="1800" dirty="0"/>
              <a:t> Annual ACM Symposium on </a:t>
            </a:r>
            <a:r>
              <a:rPr lang="de-DE" sz="1800" dirty="0" err="1"/>
              <a:t>Theory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Computing, STOC ’92, </a:t>
            </a:r>
            <a:r>
              <a:rPr lang="de-DE" sz="1800" dirty="0" err="1"/>
              <a:t>pages</a:t>
            </a:r>
            <a:r>
              <a:rPr lang="de-DE" sz="1800" dirty="0"/>
              <a:t> 462–467, New York, NY, USA, 1992. </a:t>
            </a:r>
            <a:r>
              <a:rPr lang="de-DE" sz="1800" dirty="0" err="1"/>
              <a:t>Association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Computing </a:t>
            </a:r>
            <a:r>
              <a:rPr lang="de-DE" sz="1800" dirty="0" err="1"/>
              <a:t>Machinery</a:t>
            </a:r>
            <a:r>
              <a:rPr lang="de-DE" sz="1800" dirty="0"/>
              <a:t>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sz="12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68AD43-8B1C-514F-B234-58DEC2B0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084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1DBB1E1-0A79-A440-A283-06DAA1BA9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7E349D1-DBA6-724B-A880-F62CE3C5B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theory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elegantly</a:t>
            </a:r>
            <a:r>
              <a:rPr lang="de-DE" dirty="0"/>
              <a:t> </a:t>
            </a:r>
            <a:r>
              <a:rPr lang="de-DE" dirty="0" err="1"/>
              <a:t>treated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Fourier Analysis</a:t>
            </a:r>
          </a:p>
          <a:p>
            <a:r>
              <a:rPr lang="de-DE" dirty="0"/>
              <a:t>The </a:t>
            </a:r>
            <a:r>
              <a:rPr lang="de-DE" dirty="0" err="1"/>
              <a:t>main</a:t>
            </a:r>
            <a:r>
              <a:rPr lang="de-DE" dirty="0"/>
              <a:t> </a:t>
            </a:r>
            <a:r>
              <a:rPr lang="de-DE" dirty="0" err="1"/>
              <a:t>aim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lecture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:  </a:t>
            </a:r>
          </a:p>
          <a:p>
            <a:pPr lvl="1"/>
            <a:r>
              <a:rPr lang="de-DE" dirty="0" err="1"/>
              <a:t>sketch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basic</a:t>
            </a:r>
            <a:r>
              <a:rPr lang="de-DE" dirty="0"/>
              <a:t> </a:t>
            </a:r>
            <a:r>
              <a:rPr lang="de-DE" dirty="0" err="1"/>
              <a:t>ideas</a:t>
            </a:r>
            <a:r>
              <a:rPr lang="de-DE" dirty="0"/>
              <a:t> on </a:t>
            </a:r>
            <a:r>
              <a:rPr lang="de-DE" dirty="0" err="1"/>
              <a:t>Fouries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treatment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theory</a:t>
            </a:r>
            <a:endParaRPr lang="de-DE" dirty="0"/>
          </a:p>
          <a:p>
            <a:pPr lvl="1"/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highlight</a:t>
            </a:r>
            <a:r>
              <a:rPr lang="de-DE" dirty="0"/>
              <a:t> </a:t>
            </a:r>
            <a:r>
              <a:rPr lang="de-DE" dirty="0" err="1"/>
              <a:t>demonstrate</a:t>
            </a:r>
            <a:r>
              <a:rPr lang="de-DE" dirty="0"/>
              <a:t> G. </a:t>
            </a:r>
            <a:r>
              <a:rPr lang="de-DE" dirty="0" err="1"/>
              <a:t>Kalai‘s</a:t>
            </a:r>
            <a:r>
              <a:rPr lang="de-DE" dirty="0"/>
              <a:t> Fourier-</a:t>
            </a:r>
            <a:r>
              <a:rPr lang="de-DE" dirty="0" err="1"/>
              <a:t>theoretic</a:t>
            </a:r>
            <a:r>
              <a:rPr lang="de-DE" dirty="0"/>
              <a:t> </a:t>
            </a:r>
            <a:r>
              <a:rPr lang="de-DE" dirty="0" err="1"/>
              <a:t>proof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Arrow‘s</a:t>
            </a:r>
            <a:r>
              <a:rPr lang="de-DE" dirty="0"/>
              <a:t> </a:t>
            </a:r>
            <a:r>
              <a:rPr lang="de-DE" dirty="0" err="1"/>
              <a:t>theorem</a:t>
            </a:r>
            <a:r>
              <a:rPr lang="de-DE" dirty="0"/>
              <a:t>  (</a:t>
            </a:r>
            <a:r>
              <a:rPr lang="de-DE" dirty="0" err="1"/>
              <a:t>Kalai</a:t>
            </a:r>
            <a:r>
              <a:rPr lang="de-DE" dirty="0"/>
              <a:t> 02)</a:t>
            </a:r>
          </a:p>
          <a:p>
            <a:r>
              <a:rPr lang="de-DE" dirty="0"/>
              <a:t>As a </a:t>
            </a:r>
            <a:r>
              <a:rPr lang="de-DE" dirty="0" err="1"/>
              <a:t>side</a:t>
            </a:r>
            <a:r>
              <a:rPr lang="de-DE" dirty="0"/>
              <a:t> </a:t>
            </a:r>
            <a:r>
              <a:rPr lang="de-DE" dirty="0" err="1"/>
              <a:t>effect</a:t>
            </a:r>
            <a:r>
              <a:rPr lang="de-DE" dirty="0"/>
              <a:t> (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) </a:t>
            </a:r>
            <a:r>
              <a:rPr lang="de-DE" dirty="0" err="1"/>
              <a:t>we</a:t>
            </a:r>
            <a:r>
              <a:rPr lang="de-DE" dirty="0"/>
              <a:t> will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power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probabilistic</a:t>
            </a:r>
            <a:r>
              <a:rPr lang="de-DE" dirty="0"/>
              <a:t> </a:t>
            </a:r>
            <a:r>
              <a:rPr lang="de-DE" dirty="0" err="1"/>
              <a:t>method</a:t>
            </a:r>
            <a:r>
              <a:rPr lang="de-DE" dirty="0"/>
              <a:t>. (</a:t>
            </a:r>
            <a:r>
              <a:rPr lang="de-DE" dirty="0" err="1"/>
              <a:t>Nalon</a:t>
            </a:r>
            <a:r>
              <a:rPr lang="de-DE" dirty="0"/>
              <a:t>/Spencer 04)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2BCC16-D298-8B48-8F99-D84EB1AD1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5147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Color Convention in this course</a:t>
            </a:r>
            <a:br>
              <a:rPr lang="en-US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96321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dirty="0">
                <a:solidFill>
                  <a:srgbClr val="008380"/>
                </a:solidFill>
              </a:rPr>
              <a:t>Formulae, when occurring inline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Newly introduced terminology and definitions</a:t>
            </a:r>
            <a:endParaRPr lang="en-US" sz="2400" dirty="0"/>
          </a:p>
          <a:p>
            <a:r>
              <a:rPr lang="en-US" sz="2400" dirty="0"/>
              <a:t>Important </a:t>
            </a:r>
            <a:r>
              <a:rPr lang="en-US" sz="2400" dirty="0">
                <a:solidFill>
                  <a:srgbClr val="FF0000"/>
                </a:solidFill>
              </a:rPr>
              <a:t>results (observations, theorems) </a:t>
            </a:r>
            <a:r>
              <a:rPr lang="en-US" sz="2400" dirty="0"/>
              <a:t>as well as emphasizing some aspects </a:t>
            </a:r>
          </a:p>
          <a:p>
            <a:r>
              <a:rPr lang="en-US" sz="2400" dirty="0">
                <a:solidFill>
                  <a:srgbClr val="FF6600"/>
                </a:solidFill>
              </a:rPr>
              <a:t>Examples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00"/>
                </a:solidFill>
              </a:rPr>
              <a:t>are given </a:t>
            </a:r>
            <a:r>
              <a:rPr lang="en-US" sz="2400" dirty="0">
                <a:solidFill>
                  <a:srgbClr val="FF6600"/>
                </a:solidFill>
              </a:rPr>
              <a:t>with standard orange with possibly light orange frame </a:t>
            </a:r>
            <a:endParaRPr lang="en-US" sz="2400" dirty="0"/>
          </a:p>
          <a:p>
            <a:r>
              <a:rPr lang="en-US" sz="2400" dirty="0"/>
              <a:t>Comments and notes</a:t>
            </a:r>
            <a:endParaRPr lang="en-US" sz="2400" dirty="0">
              <a:solidFill>
                <a:srgbClr val="FFFF99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Algorithms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endParaRPr lang="en-US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BAAFD5B9-2240-C74E-985A-51F5F4D02490}"/>
              </a:ext>
            </a:extLst>
          </p:cNvPr>
          <p:cNvSpPr/>
          <p:nvPr/>
        </p:nvSpPr>
        <p:spPr>
          <a:xfrm>
            <a:off x="7089837" y="1628800"/>
            <a:ext cx="1578941" cy="420436"/>
          </a:xfrm>
          <a:prstGeom prst="roundRect">
            <a:avLst>
              <a:gd name="adj" fmla="val 10000"/>
            </a:avLst>
          </a:prstGeom>
          <a:solidFill>
            <a:srgbClr val="032EF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63748465-3E26-B944-A757-81EDF4AEA94E}"/>
              </a:ext>
            </a:extLst>
          </p:cNvPr>
          <p:cNvSpPr/>
          <p:nvPr/>
        </p:nvSpPr>
        <p:spPr>
          <a:xfrm>
            <a:off x="6004482" y="2501486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000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85C06C64-C341-E945-BDFC-427A6423E4EA}"/>
              </a:ext>
            </a:extLst>
          </p:cNvPr>
          <p:cNvSpPr/>
          <p:nvPr/>
        </p:nvSpPr>
        <p:spPr>
          <a:xfrm>
            <a:off x="6004482" y="3248913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C0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2F2F2C6F-544A-7949-A51C-10301530178B}"/>
              </a:ext>
            </a:extLst>
          </p:cNvPr>
          <p:cNvSpPr/>
          <p:nvPr/>
        </p:nvSpPr>
        <p:spPr>
          <a:xfrm>
            <a:off x="5983553" y="3786122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FF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EC1080D4-6F71-0A44-9E7C-2483D314596E}"/>
              </a:ext>
            </a:extLst>
          </p:cNvPr>
          <p:cNvSpPr/>
          <p:nvPr/>
        </p:nvSpPr>
        <p:spPr>
          <a:xfrm>
            <a:off x="6004482" y="4303844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5956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FA452A0-DF2B-CD4D-8079-14272C46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Social</a:t>
            </a:r>
            <a:r>
              <a:rPr lang="de-DE" dirty="0"/>
              <a:t> Choice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6AA7DE10-907E-FB4A-8FD9-77C9CFDEFB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86387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1,−1</m:t>
                            </m:r>
                          </m:e>
                        </m:d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 →{1,−1}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as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voting</a:t>
                </a:r>
                <a:r>
                  <a:rPr lang="de-DE" sz="2200" dirty="0"/>
                  <a:t> </a:t>
                </a:r>
                <a:r>
                  <a:rPr lang="de-DE" sz="2200" dirty="0" err="1"/>
                  <a:t>rule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with</a:t>
                </a:r>
                <a:r>
                  <a:rPr lang="de-DE" sz="2200" dirty="0"/>
                  <a:t> 2 </a:t>
                </a:r>
                <a:r>
                  <a:rPr lang="de-DE" sz="2200" dirty="0" err="1"/>
                  <a:t>candidates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and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2200" dirty="0"/>
                  <a:t> voters </a:t>
                </a:r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6AA7DE10-907E-FB4A-8FD9-77C9CFDEFB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863873"/>
              </a:xfrm>
              <a:blipFill>
                <a:blip r:embed="rId2"/>
                <a:stretch>
                  <a:fillRect l="-463" t="-434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B6517C-3B27-7B47-AE9F-F2D45E67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A05544F4-233C-A245-B021-244B51DAE29D}"/>
              </a:ext>
            </a:extLst>
          </p:cNvPr>
          <p:cNvSpPr txBox="1"/>
          <p:nvPr/>
        </p:nvSpPr>
        <p:spPr>
          <a:xfrm>
            <a:off x="467666" y="1772816"/>
            <a:ext cx="7888588" cy="381181"/>
          </a:xfrm>
          <a:prstGeom prst="rect">
            <a:avLst/>
          </a:prstGeom>
          <a:solidFill>
            <a:srgbClr val="032EF0"/>
          </a:solidFill>
        </p:spPr>
        <p:txBody>
          <a:bodyPr vert="horz" wrap="square" lIns="0" tIns="15100" rIns="0" bIns="0" rtlCol="0">
            <a:spAutoFit/>
          </a:bodyPr>
          <a:lstStyle/>
          <a:p>
            <a:pPr marL="90603">
              <a:spcBef>
                <a:spcPts val="119"/>
              </a:spcBef>
            </a:pPr>
            <a:r>
              <a:rPr sz="2400" spc="-5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Definition</a:t>
            </a:r>
            <a:r>
              <a:rPr lang="de-DE" sz="2400" spc="-5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 </a:t>
            </a:r>
            <a:endParaRPr sz="2400" dirty="0">
              <a:latin typeface="Myriad Pro" panose="020B0503030403020204" pitchFamily="34" charset="0"/>
              <a:cs typeface="Tahom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5">
                <a:extLst>
                  <a:ext uri="{FF2B5EF4-FFF2-40B4-BE49-F238E27FC236}">
                    <a16:creationId xmlns:a16="http://schemas.microsoft.com/office/drawing/2014/main" id="{CB33F7E8-8907-2142-9A81-A52EA798A749}"/>
                  </a:ext>
                </a:extLst>
              </p:cNvPr>
              <p:cNvSpPr txBox="1"/>
              <p:nvPr/>
            </p:nvSpPr>
            <p:spPr>
              <a:xfrm>
                <a:off x="467666" y="2153997"/>
                <a:ext cx="7888588" cy="3922672"/>
              </a:xfrm>
              <a:prstGeom prst="rect">
                <a:avLst/>
              </a:prstGeom>
              <a:solidFill>
                <a:srgbClr val="032EF0">
                  <a:alpha val="10000"/>
                </a:srgbClr>
              </a:solidFill>
            </p:spPr>
            <p:txBody>
              <a:bodyPr vert="horz" wrap="square" lIns="0" tIns="55367" rIns="0" bIns="0" rtlCol="0">
                <a:spAutoFit/>
              </a:bodyPr>
              <a:lstStyle/>
              <a:p>
                <a:pPr marL="433503" marR="849406" indent="-342900">
                  <a:lnSpc>
                    <a:spcPct val="102600"/>
                  </a:lnSpc>
                  <a:spcBef>
                    <a:spcPts val="436"/>
                  </a:spcBef>
                  <a:buFont typeface="Arial" panose="020B0604020202020204" pitchFamily="34" charset="0"/>
                  <a:buChar char="•"/>
                  <a:tabLst>
                    <a:tab pos="4902647" algn="l"/>
                    <a:tab pos="5490310" algn="l"/>
                  </a:tabLst>
                </a:pPr>
                <a14:m>
                  <m:oMath xmlns:m="http://schemas.openxmlformats.org/officeDocument/2006/math">
                    <m:r>
                      <a:rPr lang="de-DE" sz="2000" i="1" smtClean="0">
                        <a:latin typeface="Cambria Math" panose="02040503050406030204" pitchFamily="18" charset="0"/>
                      </a:rPr>
                      <m:t>𝑚𝑎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z="2000">
                        <a:latin typeface="Cambria Math" panose="02040503050406030204" pitchFamily="18" charset="0"/>
                      </a:rPr>
                      <m:t>sgn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000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0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 	            </a:t>
                </a:r>
                <a:r>
                  <a:rPr lang="de-DE" sz="2000" spc="-129" dirty="0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(</a:t>
                </a:r>
                <a:r>
                  <a:rPr lang="de-DE" sz="2000" spc="-129" dirty="0" err="1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Majority</a:t>
                </a:r>
                <a:r>
                  <a:rPr lang="de-DE" sz="2000" spc="-129" dirty="0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</a:t>
                </a:r>
                <a:r>
                  <a:rPr lang="de-DE" sz="2000" spc="-129" dirty="0" err="1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function</a:t>
                </a:r>
                <a:r>
                  <a:rPr lang="de-DE" sz="2000" spc="-129" dirty="0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)</a:t>
                </a:r>
                <a:br>
                  <a:rPr lang="de-DE" sz="2000" spc="-129" dirty="0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</a:br>
                <a:r>
                  <a:rPr lang="de-DE" sz="2000" dirty="0"/>
                  <a:t>(</a:t>
                </a:r>
                <a:r>
                  <a:rPr lang="de-DE" sz="2000" dirty="0" err="1"/>
                  <a:t>for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even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assigned</a:t>
                </a:r>
                <a:r>
                  <a:rPr lang="de-DE" sz="2000" dirty="0"/>
                  <a:t> </a:t>
                </a:r>
                <a:r>
                  <a:rPr lang="de-DE" sz="2000" dirty="0" err="1"/>
                  <a:t>arbitrarily</a:t>
                </a:r>
                <a:r>
                  <a:rPr lang="de-DE" sz="2000" dirty="0"/>
                  <a:t>). </a:t>
                </a:r>
              </a:p>
              <a:p>
                <a:pPr marL="433503" marR="849406" indent="-342900">
                  <a:lnSpc>
                    <a:spcPct val="102600"/>
                  </a:lnSpc>
                  <a:spcBef>
                    <a:spcPts val="436"/>
                  </a:spcBef>
                  <a:buFont typeface="Arial" panose="020B0604020202020204" pitchFamily="34" charset="0"/>
                  <a:buChar char="•"/>
                  <a:tabLst>
                    <a:tab pos="4902647" algn="l"/>
                    <a:tab pos="5490310" algn="l"/>
                  </a:tabLst>
                </a:pPr>
                <a14:m>
                  <m:oMath xmlns:m="http://schemas.openxmlformats.org/officeDocument/2006/math">
                    <m:r>
                      <a:rPr lang="de-DE" sz="20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𝑓</m:t>
                    </m:r>
                    <m:d>
                      <m:dPr>
                        <m:ctrlP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𝑥</m:t>
                        </m:r>
                      </m:e>
                    </m:d>
                    <m:r>
                      <a:rPr lang="de-DE" sz="20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=</m:t>
                    </m:r>
                    <m:r>
                      <m:rPr>
                        <m:sty m:val="p"/>
                      </m:rPr>
                      <a:rPr lang="de-DE" sz="2000">
                        <a:latin typeface="Cambria Math" panose="02040503050406030204" pitchFamily="18" charset="0"/>
                      </a:rPr>
                      <m:t>sgn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000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000" spc="-129" dirty="0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                                         (</a:t>
                </a:r>
                <a:r>
                  <a:rPr lang="de-DE" sz="2000" spc="-129" dirty="0" err="1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weighted</a:t>
                </a:r>
                <a:r>
                  <a:rPr lang="de-DE" sz="2000" spc="-129" dirty="0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</a:t>
                </a:r>
                <a:r>
                  <a:rPr lang="de-DE" sz="2000" spc="-129" dirty="0" err="1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majority</a:t>
                </a:r>
                <a:r>
                  <a:rPr lang="de-DE" sz="2000" spc="-129" dirty="0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/ </a:t>
                </a:r>
                <a:br>
                  <a:rPr lang="de-DE" sz="2000" spc="-129" dirty="0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</a:br>
                <a:r>
                  <a:rPr lang="de-DE" sz="2000" spc="-129" dirty="0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</a:t>
                </a:r>
                <a:r>
                  <a:rPr lang="de-DE" sz="2000" spc="-129" dirty="0" err="1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for</a:t>
                </a:r>
                <a:r>
                  <a:rPr lang="de-DE" sz="20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</a:t>
                </a:r>
                <a:r>
                  <a:rPr lang="de-DE" sz="2000" spc="-129" dirty="0" err="1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some</a:t>
                </a:r>
                <a:r>
                  <a:rPr lang="de-DE" sz="20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𝑎</m:t>
                    </m:r>
                    <m:r>
                      <a:rPr lang="de-DE" sz="20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 </m:t>
                    </m:r>
                    <m:r>
                      <m:rPr>
                        <m:lit/>
                      </m:rPr>
                      <a:rPr lang="de-DE" sz="20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 </m:t>
                    </m:r>
                    <m:r>
                      <a:rPr lang="de-DE" sz="20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∈ </m:t>
                    </m:r>
                    <m:sSup>
                      <m:sSupPr>
                        <m:ctrlP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sz="2000" i="1" spc="-12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dPr>
                          <m:e>
                            <m:r>
                              <a:rPr lang="de-DE" sz="2000" i="1" spc="-12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1,−1</m:t>
                            </m:r>
                          </m:e>
                        </m:d>
                      </m:e>
                      <m:sup>
                        <m: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e-DE" sz="2000" dirty="0"/>
                  <a:t>                                                      </a:t>
                </a:r>
                <a:r>
                  <a:rPr lang="de-DE" sz="2000" spc="-129" dirty="0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linear </a:t>
                </a:r>
                <a:r>
                  <a:rPr lang="de-DE" sz="2000" spc="-129" dirty="0" err="1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threshold</a:t>
                </a:r>
                <a:r>
                  <a:rPr lang="de-DE" sz="2000" spc="-129" dirty="0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) </a:t>
                </a:r>
                <a:endParaRPr lang="de-DE" sz="2000" spc="-129" dirty="0">
                  <a:latin typeface="Myriad Pro" panose="020B0503030403020204" pitchFamily="34" charset="0"/>
                  <a:ea typeface="Cambria Math" panose="02040503050406030204" pitchFamily="18" charset="0"/>
                  <a:cs typeface="Tahoma"/>
                </a:endParaRPr>
              </a:p>
              <a:p>
                <a:pPr marL="90603" marR="849406">
                  <a:lnSpc>
                    <a:spcPct val="102600"/>
                  </a:lnSpc>
                  <a:spcBef>
                    <a:spcPts val="436"/>
                  </a:spcBef>
                  <a:tabLst>
                    <a:tab pos="4902647" algn="l"/>
                    <a:tab pos="5490310" algn="l"/>
                  </a:tabLst>
                </a:pPr>
                <a:r>
                  <a:rPr lang="de-DE" sz="2000" spc="-129" dirty="0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</a:t>
                </a:r>
              </a:p>
              <a:p>
                <a:pPr marL="433503" marR="849406" indent="-342900">
                  <a:lnSpc>
                    <a:spcPct val="102600"/>
                  </a:lnSpc>
                  <a:spcBef>
                    <a:spcPts val="436"/>
                  </a:spcBef>
                  <a:buFont typeface="Arial" panose="020B0604020202020204" pitchFamily="34" charset="0"/>
                  <a:buChar char="•"/>
                  <a:tabLst>
                    <a:tab pos="4902647" algn="l"/>
                    <a:tab pos="5490310" algn="l"/>
                  </a:tabLst>
                </a:pP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𝐴𝑁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000" b="0" i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de-DE" sz="2000" spc="-129" dirty="0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</a:t>
                </a:r>
                <a:r>
                  <a:rPr lang="de-DE" sz="2000" spc="-129" dirty="0">
                    <a:solidFill>
                      <a:schemeClr val="tx1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unless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pc="-129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000" b="0" i="1" spc="-129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𝑥</m:t>
                        </m:r>
                      </m:e>
                      <m:sub>
                        <m:r>
                          <a:rPr lang="de-DE" sz="2000" b="0" i="1" spc="-129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𝑖</m:t>
                        </m:r>
                      </m:sub>
                    </m:sSub>
                    <m:r>
                      <a:rPr lang="de-DE" sz="2000" b="0" i="1" spc="-129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=−1</m:t>
                    </m:r>
                  </m:oMath>
                </a14:m>
                <a:r>
                  <a:rPr lang="de-DE" sz="2000" spc="-129" dirty="0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                                                (AND </a:t>
                </a:r>
                <a:r>
                  <a:rPr lang="de-DE" sz="2000" spc="-129" dirty="0" err="1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function</a:t>
                </a:r>
                <a:r>
                  <a:rPr lang="de-DE" sz="2000" spc="-129" dirty="0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)</a:t>
                </a:r>
              </a:p>
              <a:p>
                <a:pPr marL="433503" marR="849406" indent="-342900">
                  <a:lnSpc>
                    <a:spcPct val="102600"/>
                  </a:lnSpc>
                  <a:spcBef>
                    <a:spcPts val="436"/>
                  </a:spcBef>
                  <a:buFont typeface="Arial" panose="020B0604020202020204" pitchFamily="34" charset="0"/>
                  <a:buChar char="•"/>
                  <a:tabLst>
                    <a:tab pos="4902647" algn="l"/>
                    <a:tab pos="5490310" algn="l"/>
                  </a:tabLst>
                </a:pP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𝑂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0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de-DE" sz="2000" spc="-129" dirty="0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</a:t>
                </a:r>
                <a:r>
                  <a:rPr lang="de-DE" sz="20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unless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𝑥</m:t>
                        </m:r>
                      </m:e>
                      <m:sub>
                        <m: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𝑖</m:t>
                        </m:r>
                      </m:sub>
                    </m:sSub>
                    <m:r>
                      <a:rPr lang="de-DE" sz="20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=1</m:t>
                    </m:r>
                  </m:oMath>
                </a14:m>
                <a:r>
                  <a:rPr lang="de-DE" sz="2000" spc="-129" dirty="0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                                                          (OR </a:t>
                </a:r>
                <a:r>
                  <a:rPr lang="de-DE" sz="2000" spc="-129" dirty="0" err="1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function</a:t>
                </a:r>
                <a:r>
                  <a:rPr lang="de-DE" sz="2000" spc="-129" dirty="0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)</a:t>
                </a:r>
              </a:p>
              <a:p>
                <a:pPr marL="433503" marR="849406" indent="-342900">
                  <a:lnSpc>
                    <a:spcPct val="102600"/>
                  </a:lnSpc>
                  <a:spcBef>
                    <a:spcPts val="436"/>
                  </a:spcBef>
                  <a:buFont typeface="Arial" panose="020B0604020202020204" pitchFamily="34" charset="0"/>
                  <a:buChar char="•"/>
                  <a:tabLst>
                    <a:tab pos="4902647" algn="l"/>
                    <a:tab pos="5490310" algn="l"/>
                  </a:tabLst>
                </a:pPr>
                <a:endParaRPr lang="de-DE" sz="2000" b="0" i="1" dirty="0">
                  <a:latin typeface="Cambria Math" panose="02040503050406030204" pitchFamily="18" charset="0"/>
                </a:endParaRPr>
              </a:p>
              <a:p>
                <a:pPr marL="433503" marR="849406" indent="-342900">
                  <a:lnSpc>
                    <a:spcPct val="102600"/>
                  </a:lnSpc>
                  <a:spcBef>
                    <a:spcPts val="436"/>
                  </a:spcBef>
                  <a:buFont typeface="Arial" panose="020B0604020202020204" pitchFamily="34" charset="0"/>
                  <a:buChar char="•"/>
                  <a:tabLst>
                    <a:tab pos="4902647" algn="l"/>
                    <a:tab pos="549031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000" spc="-129" dirty="0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                                                                                             (</a:t>
                </a:r>
                <a:r>
                  <a:rPr lang="de-DE" sz="2000" spc="-129" dirty="0" err="1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ith</a:t>
                </a:r>
                <a:r>
                  <a:rPr lang="de-DE" sz="2000" spc="-129" dirty="0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</a:t>
                </a:r>
                <a:r>
                  <a:rPr lang="de-DE" sz="2000" spc="-129" dirty="0" err="1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dictator</a:t>
                </a:r>
                <a:r>
                  <a:rPr lang="de-DE" sz="2000" spc="-129" dirty="0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</a:t>
                </a:r>
                <a:r>
                  <a:rPr lang="de-DE" sz="2000" spc="-129" dirty="0" err="1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function</a:t>
                </a:r>
                <a:r>
                  <a:rPr lang="de-DE" sz="2000" spc="-129" dirty="0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)</a:t>
                </a:r>
              </a:p>
              <a:p>
                <a:pPr marL="433503" marR="849406" indent="-342900">
                  <a:lnSpc>
                    <a:spcPct val="102600"/>
                  </a:lnSpc>
                  <a:spcBef>
                    <a:spcPts val="436"/>
                  </a:spcBef>
                  <a:buFont typeface="Arial" panose="020B0604020202020204" pitchFamily="34" charset="0"/>
                  <a:buChar char="•"/>
                  <a:tabLst>
                    <a:tab pos="4902647" algn="l"/>
                    <a:tab pos="5490310" algn="l"/>
                  </a:tabLst>
                </a:pPr>
                <a14:m>
                  <m:oMath xmlns:m="http://schemas.openxmlformats.org/officeDocument/2006/math">
                    <m:r>
                      <a:rPr lang="de-DE" sz="2000" b="0" i="1" spc="-129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𝑓</m:t>
                    </m:r>
                    <m:d>
                      <m:dPr>
                        <m:ctrlPr>
                          <a:rPr lang="de-DE" sz="2000" b="0" i="1" spc="-129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000" b="0" i="1" spc="-129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𝑥</m:t>
                        </m:r>
                      </m:e>
                    </m:d>
                    <m:r>
                      <a:rPr lang="de-DE" sz="2000" b="0" i="1" spc="-129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=</m:t>
                    </m:r>
                    <m:r>
                      <a:rPr lang="de-DE" sz="2000" b="0" i="1" spc="-129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𝑔</m:t>
                    </m:r>
                    <m:r>
                      <a:rPr lang="de-DE" sz="2000" b="0" i="1" spc="-129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(</m:t>
                    </m:r>
                    <m:sSub>
                      <m:sSubPr>
                        <m:ctrlPr>
                          <a:rPr lang="de-DE" sz="2000" b="0" i="1" spc="-129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000" b="0" i="1" spc="-129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de-DE" sz="2000" b="0" i="1" spc="-129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de-DE" sz="2000" b="0" i="1" spc="-129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𝑖</m:t>
                            </m:r>
                          </m:e>
                          <m:sub>
                            <m:r>
                              <a:rPr lang="de-DE" sz="2000" b="0" i="1" spc="-129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de-DE" sz="2000" b="0" i="1" spc="-129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, …, </m:t>
                    </m:r>
                    <m:sSub>
                      <m:sSubPr>
                        <m:ctrlPr>
                          <a:rPr lang="de-DE" sz="2000" b="0" i="1" spc="-129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000" b="0" i="1" spc="-129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de-DE" sz="2000" b="0" i="1" spc="-129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de-DE" sz="2000" b="0" i="1" spc="-129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𝑖</m:t>
                            </m:r>
                          </m:e>
                          <m:sub>
                            <m:r>
                              <a:rPr lang="de-DE" sz="2000" b="0" i="1" spc="-129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de-DE" sz="2000" b="0" i="1" spc="-129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 )</m:t>
                    </m:r>
                  </m:oMath>
                </a14:m>
                <a:r>
                  <a:rPr lang="de-DE" sz="2000" spc="-129" dirty="0">
                    <a:solidFill>
                      <a:schemeClr val="tx1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                                                                                                  </a:t>
                </a:r>
                <a:r>
                  <a:rPr lang="de-DE" sz="2000" spc="-129" dirty="0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(</a:t>
                </a:r>
                <a:r>
                  <a:rPr lang="de-DE" sz="2000" spc="-129" dirty="0" err="1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k</a:t>
                </a:r>
                <a:r>
                  <a:rPr lang="de-DE" sz="2000" spc="-129" dirty="0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-junta)</a:t>
                </a:r>
                <a:br>
                  <a:rPr lang="de-DE" sz="2000" spc="-129" dirty="0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</a:br>
                <a:r>
                  <a:rPr lang="de-DE" sz="2000" spc="-129" dirty="0">
                    <a:solidFill>
                      <a:schemeClr val="tx1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</a:t>
                </a:r>
                <a:r>
                  <a:rPr lang="de-DE" sz="2000" spc="-129" dirty="0" err="1">
                    <a:solidFill>
                      <a:schemeClr val="tx1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for</a:t>
                </a:r>
                <a:r>
                  <a:rPr lang="de-DE" sz="2000" spc="-129" dirty="0">
                    <a:solidFill>
                      <a:schemeClr val="tx1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</a:t>
                </a:r>
                <a:r>
                  <a:rPr lang="de-DE" sz="2000" spc="-129" dirty="0" err="1">
                    <a:solidFill>
                      <a:schemeClr val="tx1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some</a:t>
                </a:r>
                <a:r>
                  <a:rPr lang="de-DE" sz="2000" spc="-129" dirty="0">
                    <a:solidFill>
                      <a:schemeClr val="tx1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1" spc="-129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𝑔</m:t>
                    </m:r>
                    <m:r>
                      <a:rPr lang="de-DE" sz="2000" b="0" i="1" spc="-129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:</m:t>
                    </m:r>
                    <m:sSup>
                      <m:sSupPr>
                        <m:ctrlPr>
                          <a:rPr lang="de-DE" sz="2000" b="0" i="1" spc="-129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sz="2000" b="0" i="1" spc="-129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dPr>
                          <m:e>
                            <m:r>
                              <a:rPr lang="de-DE" sz="2000" b="0" i="1" spc="-129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1,−1</m:t>
                            </m:r>
                          </m:e>
                        </m:d>
                      </m:e>
                      <m:sup>
                        <m:r>
                          <a:rPr lang="de-DE" sz="2000" b="0" i="1" spc="-129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𝑘</m:t>
                        </m:r>
                      </m:sup>
                    </m:sSup>
                    <m:r>
                      <a:rPr lang="de-DE" sz="2000" b="0" i="1" spc="-129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→{1,−1}</m:t>
                    </m:r>
                  </m:oMath>
                </a14:m>
                <a:r>
                  <a:rPr lang="de-DE" sz="2000" spc="-129" dirty="0">
                    <a:solidFill>
                      <a:schemeClr val="tx1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</a:t>
                </a:r>
                <a:r>
                  <a:rPr lang="de-DE" sz="2000" spc="-129" dirty="0" err="1">
                    <a:solidFill>
                      <a:schemeClr val="tx1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and</a:t>
                </a:r>
                <a:r>
                  <a:rPr lang="de-DE" sz="2000" spc="-129" dirty="0">
                    <a:solidFill>
                      <a:schemeClr val="tx1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sz="2000" b="0" i="1" spc="-129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000" b="0" i="1" spc="-129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de-DE" sz="2000" b="0" i="1" spc="-129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𝑖</m:t>
                            </m:r>
                          </m:e>
                          <m:sub>
                            <m:r>
                              <a:rPr lang="de-DE" sz="2000" b="0" i="1" spc="-129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1</m:t>
                            </m:r>
                          </m:sub>
                        </m:sSub>
                        <m:r>
                          <a:rPr lang="de-DE" sz="2000" b="0" i="1" spc="-129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,…, </m:t>
                        </m:r>
                        <m:sSub>
                          <m:sSubPr>
                            <m:ctrlPr>
                              <a:rPr lang="de-DE" sz="2000" b="0" i="1" spc="-129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de-DE" sz="2000" b="0" i="1" spc="-129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𝑖</m:t>
                            </m:r>
                          </m:e>
                          <m:sub>
                            <m:r>
                              <a:rPr lang="de-DE" sz="2000" b="0" i="1" spc="-129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de-DE" sz="2000" b="0" i="1" spc="-129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∈[</m:t>
                    </m:r>
                    <m:r>
                      <a:rPr lang="de-DE" sz="2000" b="0" i="1" spc="-129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𝑛</m:t>
                    </m:r>
                    <m:r>
                      <a:rPr lang="de-DE" sz="2000" b="0" i="1" spc="-129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]</m:t>
                    </m:r>
                  </m:oMath>
                </a14:m>
                <a:endParaRPr lang="de-DE" sz="2000" spc="-129" dirty="0">
                  <a:solidFill>
                    <a:srgbClr val="032EF0"/>
                  </a:solidFill>
                  <a:latin typeface="Myriad Pro" panose="020B0503030403020204" pitchFamily="34" charset="0"/>
                  <a:ea typeface="Cambria Math" panose="02040503050406030204" pitchFamily="18" charset="0"/>
                  <a:cs typeface="Tahoma"/>
                </a:endParaRPr>
              </a:p>
            </p:txBody>
          </p:sp>
        </mc:Choice>
        <mc:Fallback xmlns="">
          <p:sp>
            <p:nvSpPr>
              <p:cNvPr id="9" name="object 5">
                <a:extLst>
                  <a:ext uri="{FF2B5EF4-FFF2-40B4-BE49-F238E27FC236}">
                    <a16:creationId xmlns:a16="http://schemas.microsoft.com/office/drawing/2014/main" id="{CB33F7E8-8907-2142-9A81-A52EA798A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66" y="2153997"/>
                <a:ext cx="7888588" cy="3922672"/>
              </a:xfrm>
              <a:prstGeom prst="rect">
                <a:avLst/>
              </a:prstGeom>
              <a:blipFill>
                <a:blip r:embed="rId3"/>
                <a:stretch>
                  <a:fillRect l="-642" t="-645" b="-290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975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FA452A0-DF2B-CD4D-8079-14272C46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Social</a:t>
            </a:r>
            <a:r>
              <a:rPr lang="de-DE" dirty="0"/>
              <a:t> Choice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6AA7DE10-907E-FB4A-8FD9-77C9CFDEFB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86387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1,−1</m:t>
                            </m:r>
                          </m:e>
                        </m:d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 →{1,−1}</m:t>
                    </m:r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as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voting</a:t>
                </a:r>
                <a:r>
                  <a:rPr lang="de-DE" sz="2000" dirty="0"/>
                  <a:t> </a:t>
                </a:r>
                <a:r>
                  <a:rPr lang="de-DE" sz="2000" dirty="0" err="1"/>
                  <a:t>rule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with</a:t>
                </a:r>
                <a:r>
                  <a:rPr lang="de-DE" sz="2000" dirty="0"/>
                  <a:t> 2 </a:t>
                </a:r>
                <a:r>
                  <a:rPr lang="de-DE" sz="2000" dirty="0" err="1"/>
                  <a:t>candidates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and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2000" dirty="0"/>
                  <a:t> voters </a:t>
                </a:r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6AA7DE10-907E-FB4A-8FD9-77C9CFDEFB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863873"/>
              </a:xfrm>
              <a:blipFill>
                <a:blip r:embed="rId2"/>
                <a:stretch>
                  <a:fillRect l="-309" t="-434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B6517C-3B27-7B47-AE9F-F2D45E67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A05544F4-233C-A245-B021-244B51DAE29D}"/>
              </a:ext>
            </a:extLst>
          </p:cNvPr>
          <p:cNvSpPr txBox="1"/>
          <p:nvPr/>
        </p:nvSpPr>
        <p:spPr>
          <a:xfrm>
            <a:off x="457200" y="1825314"/>
            <a:ext cx="7888588" cy="381181"/>
          </a:xfrm>
          <a:prstGeom prst="rect">
            <a:avLst/>
          </a:prstGeom>
          <a:solidFill>
            <a:srgbClr val="032EF0"/>
          </a:solidFill>
        </p:spPr>
        <p:txBody>
          <a:bodyPr vert="horz" wrap="square" lIns="0" tIns="15100" rIns="0" bIns="0" rtlCol="0">
            <a:spAutoFit/>
          </a:bodyPr>
          <a:lstStyle/>
          <a:p>
            <a:pPr marL="90603">
              <a:spcBef>
                <a:spcPts val="119"/>
              </a:spcBef>
            </a:pPr>
            <a:r>
              <a:rPr sz="2400" spc="-5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Definition</a:t>
            </a:r>
            <a:r>
              <a:rPr lang="de-DE" sz="2400" spc="-5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 </a:t>
            </a:r>
            <a:endParaRPr sz="2400" dirty="0">
              <a:latin typeface="Myriad Pro" panose="020B0503030403020204" pitchFamily="34" charset="0"/>
              <a:cs typeface="Tahom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5">
                <a:extLst>
                  <a:ext uri="{FF2B5EF4-FFF2-40B4-BE49-F238E27FC236}">
                    <a16:creationId xmlns:a16="http://schemas.microsoft.com/office/drawing/2014/main" id="{CB33F7E8-8907-2142-9A81-A52EA798A749}"/>
                  </a:ext>
                </a:extLst>
              </p:cNvPr>
              <p:cNvSpPr txBox="1"/>
              <p:nvPr/>
            </p:nvSpPr>
            <p:spPr>
              <a:xfrm>
                <a:off x="456226" y="2206495"/>
                <a:ext cx="7888588" cy="3203116"/>
              </a:xfrm>
              <a:prstGeom prst="rect">
                <a:avLst/>
              </a:prstGeom>
              <a:solidFill>
                <a:srgbClr val="032EF0">
                  <a:alpha val="10000"/>
                </a:srgbClr>
              </a:solidFill>
            </p:spPr>
            <p:txBody>
              <a:bodyPr vert="horz" wrap="square" lIns="0" tIns="55367" rIns="0" bIns="0" rtlCol="0">
                <a:spAutoFit/>
              </a:bodyPr>
              <a:lstStyle/>
              <a:p>
                <a:pPr marL="433503" marR="849406" indent="-342900">
                  <a:lnSpc>
                    <a:spcPct val="102600"/>
                  </a:lnSpc>
                  <a:spcBef>
                    <a:spcPts val="436"/>
                  </a:spcBef>
                  <a:buFont typeface="Arial" panose="020B0604020202020204" pitchFamily="34" charset="0"/>
                  <a:buChar char="•"/>
                  <a:tabLst>
                    <a:tab pos="4902647" algn="l"/>
                    <a:tab pos="5490310" algn="l"/>
                  </a:tabLst>
                </a:pPr>
                <a14:m>
                  <m:oMath xmlns:m="http://schemas.openxmlformats.org/officeDocument/2006/math">
                    <m:r>
                      <a:rPr lang="de-DE" sz="2000" i="1" smtClean="0">
                        <a:latin typeface="Cambria Math" panose="02040503050406030204" pitchFamily="18" charset="0"/>
                      </a:rPr>
                      <m:t>𝑚𝑎</m:t>
                    </m:r>
                    <m:sSubSup>
                      <m:sSubSupPr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p>
                          <m:sSup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de-DE" sz="2000" b="0" i="1" dirty="0">
                    <a:latin typeface="Cambria Math" panose="02040503050406030204" pitchFamily="18" charset="0"/>
                  </a:rPr>
                  <a:t>                      </a:t>
                </a:r>
                <a:r>
                  <a:rPr lang="de-DE" sz="20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</a:t>
                </a:r>
                <a:r>
                  <a:rPr lang="de-DE" sz="2000" spc="-129" dirty="0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(depth-d </a:t>
                </a:r>
                <a:r>
                  <a:rPr lang="de-DE" sz="2000" spc="-129" dirty="0" err="1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recursive</a:t>
                </a:r>
                <a:r>
                  <a:rPr lang="de-DE" sz="2000" spc="-129" dirty="0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</a:t>
                </a:r>
                <a:r>
                  <a:rPr lang="de-DE" sz="20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</a:t>
                </a:r>
                <a:r>
                  <a:rPr lang="de-DE" sz="2000" spc="-129" dirty="0" err="1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majority</a:t>
                </a:r>
                <a:r>
                  <a:rPr lang="de-DE" sz="2000" spc="-129" dirty="0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)</a:t>
                </a:r>
                <a:br>
                  <a:rPr lang="de-DE" sz="20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   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𝑚𝑎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𝑚𝑎</m:t>
                        </m:r>
                        <m:sSubSup>
                          <m:sSubSup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b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) , …,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𝑚𝑎</m:t>
                        </m:r>
                        <m:sSubSup>
                          <m:sSubSup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bSup>
                        <m:d>
                          <m:d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de-DE" sz="20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	</a:t>
                </a:r>
                <a:br>
                  <a:rPr lang="de-DE" sz="20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</a:br>
                <a:r>
                  <a:rPr lang="de-DE" sz="20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</a:t>
                </a:r>
                <a:r>
                  <a:rPr lang="de-DE" sz="2000" dirty="0"/>
                  <a:t>(</a:t>
                </a:r>
                <a:r>
                  <a:rPr lang="de-DE" sz="2000" dirty="0" err="1"/>
                  <a:t>for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∈ 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sz="2000" dirty="0"/>
                  <a:t>,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odd</a:t>
                </a:r>
                <a:r>
                  <a:rPr lang="de-DE" sz="2000" dirty="0"/>
                  <a:t>, and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1,−1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sup>
                    </m:sSup>
                  </m:oMath>
                </a14:m>
                <a:r>
                  <a:rPr lang="de-DE" sz="2000" b="0" dirty="0"/>
                  <a:t>)</a:t>
                </a:r>
              </a:p>
              <a:p>
                <a:pPr marL="433503" marR="849406" indent="-342900">
                  <a:lnSpc>
                    <a:spcPct val="102600"/>
                  </a:lnSpc>
                  <a:spcBef>
                    <a:spcPts val="436"/>
                  </a:spcBef>
                  <a:buFont typeface="Arial" panose="020B0604020202020204" pitchFamily="34" charset="0"/>
                  <a:buChar char="•"/>
                  <a:tabLst>
                    <a:tab pos="4902647" algn="l"/>
                    <a:tab pos="5490310" algn="l"/>
                  </a:tabLst>
                </a:pPr>
                <a:endParaRPr lang="de-DE" sz="2000" b="0" dirty="0"/>
              </a:p>
              <a:p>
                <a:pPr marL="433503" marR="849406" indent="-342900">
                  <a:lnSpc>
                    <a:spcPct val="102600"/>
                  </a:lnSpc>
                  <a:spcBef>
                    <a:spcPts val="436"/>
                  </a:spcBef>
                  <a:buFont typeface="Arial" panose="020B0604020202020204" pitchFamily="34" charset="0"/>
                  <a:buChar char="•"/>
                  <a:tabLst>
                    <a:tab pos="4902647" algn="l"/>
                    <a:tab pos="5490310" algn="l"/>
                  </a:tabLst>
                </a:pP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𝑇𝑟𝑖𝑏𝑒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1,−1</m:t>
                            </m:r>
                          </m:e>
                        </m:d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𝑤𝑠</m:t>
                        </m:r>
                      </m:sup>
                    </m:sSup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 →</m:t>
                    </m:r>
                    <m:d>
                      <m:dPr>
                        <m:begChr m:val="{"/>
                        <m:endChr m:val="}"/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1,−1</m:t>
                        </m:r>
                      </m:e>
                    </m:d>
                  </m:oMath>
                </a14:m>
                <a:r>
                  <a:rPr lang="de-DE" sz="2000" b="0" i="1" dirty="0">
                    <a:latin typeface="Cambria Math" panose="02040503050406030204" pitchFamily="18" charset="0"/>
                  </a:rPr>
                  <a:t>               </a:t>
                </a:r>
                <a:r>
                  <a:rPr lang="de-DE" sz="2000" b="0" dirty="0">
                    <a:solidFill>
                      <a:srgbClr val="032EF0"/>
                    </a:solidFill>
                    <a:latin typeface="Myriad Pro" panose="020B0503030403020204" pitchFamily="34" charset="0"/>
                  </a:rPr>
                  <a:t>(</a:t>
                </a:r>
                <a:r>
                  <a:rPr lang="de-DE" sz="2000" b="0" dirty="0" err="1">
                    <a:solidFill>
                      <a:srgbClr val="032EF0"/>
                    </a:solidFill>
                    <a:latin typeface="Myriad Pro" panose="020B0503030403020204" pitchFamily="34" charset="0"/>
                  </a:rPr>
                  <a:t>tribes</a:t>
                </a:r>
                <a:r>
                  <a:rPr lang="de-DE" sz="2000" b="0" dirty="0">
                    <a:solidFill>
                      <a:srgbClr val="032EF0"/>
                    </a:solidFill>
                    <a:latin typeface="Myriad Pro" panose="020B0503030403020204" pitchFamily="34" charset="0"/>
                  </a:rPr>
                  <a:t> </a:t>
                </a:r>
                <a:r>
                  <a:rPr lang="de-DE" sz="2000" b="0" dirty="0" err="1">
                    <a:solidFill>
                      <a:srgbClr val="032EF0"/>
                    </a:solidFill>
                    <a:latin typeface="Myriad Pro" panose="020B0503030403020204" pitchFamily="34" charset="0"/>
                  </a:rPr>
                  <a:t>function</a:t>
                </a:r>
                <a:r>
                  <a:rPr lang="de-DE" sz="2000" b="0" dirty="0">
                    <a:solidFill>
                      <a:srgbClr val="032EF0"/>
                    </a:solidFill>
                    <a:latin typeface="Myriad Pro" panose="020B0503030403020204" pitchFamily="34" charset="0"/>
                  </a:rPr>
                  <a:t>)</a:t>
                </a:r>
                <a:br>
                  <a:rPr lang="de-DE" sz="20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</a:rPr>
                      <m:t>𝑇𝑟𝑖𝑏𝑒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, …, </m:t>
                        </m:r>
                        <m:sSup>
                          <m:sSup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2000" b="0" i="1" dirty="0">
                    <a:latin typeface="Cambria Math" panose="02040503050406030204" pitchFamily="18" charset="0"/>
                  </a:rPr>
                  <a:t>         </a:t>
                </a:r>
                <a:br>
                  <a:rPr lang="de-DE" sz="20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</a:rPr>
                      <m:t>𝑂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𝐴𝑁</m:t>
                        </m:r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d>
                          <m:d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de-D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, …, 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𝐴𝑁</m:t>
                        </m:r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d>
                          <m:d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de-D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d>
                  </m:oMath>
                </a14:m>
                <a:br>
                  <a:rPr lang="de-DE" sz="20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2000" dirty="0"/>
                      <m:t>(</m:t>
                    </m:r>
                    <m:r>
                      <m:rPr>
                        <m:nor/>
                      </m:rPr>
                      <a:rPr lang="de-DE" sz="2000" dirty="0"/>
                      <m:t>for</m:t>
                    </m:r>
                    <m:r>
                      <m:rPr>
                        <m:nor/>
                      </m:rPr>
                      <a:rPr lang="de-DE" sz="2000" b="0" i="0" dirty="0" smtClean="0"/>
                      <m:t> </m:t>
                    </m:r>
                    <m:r>
                      <m:rPr>
                        <m:nor/>
                      </m:rPr>
                      <a:rPr lang="de-DE" sz="2000" dirty="0"/>
                      <m:t> </m:t>
                    </m:r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de-DE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ℕ</m:t>
                            </m:r>
                          </m:e>
                          <m:sub>
                            <m:r>
                              <a:rPr lang="de-DE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DE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de-DE" sz="20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1,−1</m:t>
                            </m:r>
                          </m:e>
                        </m:d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r>
                      <m:rPr>
                        <m:nor/>
                      </m:rPr>
                      <a:rPr lang="de-DE" sz="2000" dirty="0"/>
                      <m:t>)</m:t>
                    </m:r>
                  </m:oMath>
                </a14:m>
                <a:endParaRPr lang="de-DE" sz="2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object 5">
                <a:extLst>
                  <a:ext uri="{FF2B5EF4-FFF2-40B4-BE49-F238E27FC236}">
                    <a16:creationId xmlns:a16="http://schemas.microsoft.com/office/drawing/2014/main" id="{CB33F7E8-8907-2142-9A81-A52EA798A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26" y="2206495"/>
                <a:ext cx="7888588" cy="3203116"/>
              </a:xfrm>
              <a:prstGeom prst="rect">
                <a:avLst/>
              </a:prstGeom>
              <a:blipFill>
                <a:blip r:embed="rId3"/>
                <a:stretch>
                  <a:fillRect l="-804" b="-27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feld 1">
            <a:extLst>
              <a:ext uri="{FF2B5EF4-FFF2-40B4-BE49-F238E27FC236}">
                <a16:creationId xmlns:a16="http://schemas.microsoft.com/office/drawing/2014/main" id="{7D4ED633-8A28-4C43-8824-DDF4C8AB48DE}"/>
              </a:ext>
            </a:extLst>
          </p:cNvPr>
          <p:cNvSpPr txBox="1"/>
          <p:nvPr/>
        </p:nvSpPr>
        <p:spPr>
          <a:xfrm>
            <a:off x="655983" y="5774635"/>
            <a:ext cx="6519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Depth-2 </a:t>
            </a:r>
            <a:r>
              <a:rPr lang="de-DE" dirty="0" err="1"/>
              <a:t>recursive</a:t>
            </a:r>
            <a:r>
              <a:rPr lang="de-DE" dirty="0"/>
              <a:t> </a:t>
            </a:r>
            <a:r>
              <a:rPr lang="de-DE" dirty="0" err="1"/>
              <a:t>majority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in </a:t>
            </a:r>
            <a:r>
              <a:rPr lang="de-DE" dirty="0" err="1"/>
              <a:t>presidental</a:t>
            </a:r>
            <a:r>
              <a:rPr lang="de-DE" dirty="0"/>
              <a:t> </a:t>
            </a:r>
            <a:r>
              <a:rPr lang="de-DE" dirty="0" err="1"/>
              <a:t>elections</a:t>
            </a:r>
            <a:r>
              <a:rPr lang="de-DE" dirty="0"/>
              <a:t> in USA </a:t>
            </a:r>
          </a:p>
        </p:txBody>
      </p:sp>
    </p:spTree>
    <p:extLst>
      <p:ext uri="{BB962C8B-B14F-4D97-AF65-F5344CB8AC3E}">
        <p14:creationId xmlns:p14="http://schemas.microsoft.com/office/powerpoint/2010/main" val="190067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FA452A0-DF2B-CD4D-8079-14272C46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Social</a:t>
            </a:r>
            <a:r>
              <a:rPr lang="de-DE" dirty="0"/>
              <a:t> Choice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6AA7DE10-907E-FB4A-8FD9-77C9CFDEFB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86387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1,−1</m:t>
                            </m:r>
                          </m:e>
                        </m:d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 →{1,−1}</m:t>
                    </m:r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as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voting</a:t>
                </a:r>
                <a:r>
                  <a:rPr lang="de-DE" sz="2000" dirty="0"/>
                  <a:t> </a:t>
                </a:r>
                <a:r>
                  <a:rPr lang="de-DE" sz="2000" dirty="0" err="1"/>
                  <a:t>rule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with</a:t>
                </a:r>
                <a:r>
                  <a:rPr lang="de-DE" sz="2000" dirty="0"/>
                  <a:t> 2 </a:t>
                </a:r>
                <a:r>
                  <a:rPr lang="de-DE" sz="2000" dirty="0" err="1"/>
                  <a:t>candidates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and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2000" dirty="0"/>
                  <a:t> voters </a:t>
                </a:r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6AA7DE10-907E-FB4A-8FD9-77C9CFDEFB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863873"/>
              </a:xfrm>
              <a:blipFill>
                <a:blip r:embed="rId2"/>
                <a:stretch>
                  <a:fillRect l="-309" t="-434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B6517C-3B27-7B47-AE9F-F2D45E67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A05544F4-233C-A245-B021-244B51DAE29D}"/>
              </a:ext>
            </a:extLst>
          </p:cNvPr>
          <p:cNvSpPr txBox="1"/>
          <p:nvPr/>
        </p:nvSpPr>
        <p:spPr>
          <a:xfrm>
            <a:off x="501376" y="1703580"/>
            <a:ext cx="7888588" cy="381181"/>
          </a:xfrm>
          <a:prstGeom prst="rect">
            <a:avLst/>
          </a:prstGeom>
          <a:solidFill>
            <a:srgbClr val="032EF0"/>
          </a:solidFill>
        </p:spPr>
        <p:txBody>
          <a:bodyPr vert="horz" wrap="square" lIns="0" tIns="15100" rIns="0" bIns="0" rtlCol="0">
            <a:spAutoFit/>
          </a:bodyPr>
          <a:lstStyle/>
          <a:p>
            <a:pPr marL="90603">
              <a:spcBef>
                <a:spcPts val="119"/>
              </a:spcBef>
            </a:pPr>
            <a:r>
              <a:rPr sz="2400" spc="-5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Definition</a:t>
            </a:r>
            <a:r>
              <a:rPr lang="de-DE" sz="2400" spc="-5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 </a:t>
            </a:r>
            <a:endParaRPr sz="2400" dirty="0">
              <a:latin typeface="Myriad Pro" panose="020B0503030403020204" pitchFamily="34" charset="0"/>
              <a:cs typeface="Tahom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5">
                <a:extLst>
                  <a:ext uri="{FF2B5EF4-FFF2-40B4-BE49-F238E27FC236}">
                    <a16:creationId xmlns:a16="http://schemas.microsoft.com/office/drawing/2014/main" id="{CB33F7E8-8907-2142-9A81-A52EA798A749}"/>
                  </a:ext>
                </a:extLst>
              </p:cNvPr>
              <p:cNvSpPr txBox="1"/>
              <p:nvPr/>
            </p:nvSpPr>
            <p:spPr>
              <a:xfrm>
                <a:off x="501376" y="2084761"/>
                <a:ext cx="7888588" cy="3576872"/>
              </a:xfrm>
              <a:prstGeom prst="rect">
                <a:avLst/>
              </a:prstGeom>
              <a:solidFill>
                <a:srgbClr val="032EF0">
                  <a:alpha val="10000"/>
                </a:srgbClr>
              </a:solidFill>
            </p:spPr>
            <p:txBody>
              <a:bodyPr vert="horz" wrap="square" lIns="0" tIns="55367" rIns="0" bIns="0" rtlCol="0">
                <a:spAutoFit/>
              </a:bodyPr>
              <a:lstStyle/>
              <a:p>
                <a:pPr marL="90603" marR="849406">
                  <a:lnSpc>
                    <a:spcPct val="102600"/>
                  </a:lnSpc>
                  <a:spcBef>
                    <a:spcPts val="436"/>
                  </a:spcBef>
                  <a:tabLst>
                    <a:tab pos="4902647" algn="l"/>
                    <a:tab pos="5490310" algn="l"/>
                  </a:tabLst>
                </a:pPr>
                <a14:m>
                  <m:oMath xmlns:m="http://schemas.openxmlformats.org/officeDocument/2006/math">
                    <m:r>
                      <a:rPr lang="de-DE" sz="200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00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1,−1</m:t>
                            </m:r>
                          </m:e>
                        </m:d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DE" sz="2000" i="1">
                        <a:latin typeface="Cambria Math" panose="02040503050406030204" pitchFamily="18" charset="0"/>
                      </a:rPr>
                      <m:t> →</m:t>
                    </m:r>
                    <m:r>
                      <a:rPr lang="de-D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de-DE" sz="2000" i="1" dirty="0">
                    <a:latin typeface="Cambria Math" panose="02040503050406030204" pitchFamily="18" charset="0"/>
                  </a:rPr>
                  <a:t> </a:t>
                </a:r>
                <a:r>
                  <a:rPr lang="de-DE" sz="2000" dirty="0" err="1">
                    <a:latin typeface="Cambria Math" panose="02040503050406030204" pitchFamily="18" charset="0"/>
                  </a:rPr>
                  <a:t>is</a:t>
                </a:r>
                <a:r>
                  <a:rPr lang="de-DE" sz="2000" dirty="0">
                    <a:latin typeface="Cambria Math" panose="02040503050406030204" pitchFamily="18" charset="0"/>
                  </a:rPr>
                  <a:t> </a:t>
                </a:r>
                <a:r>
                  <a:rPr lang="de-DE" sz="2000" dirty="0" err="1">
                    <a:latin typeface="Cambria Math" panose="02040503050406030204" pitchFamily="18" charset="0"/>
                  </a:rPr>
                  <a:t>called</a:t>
                </a:r>
                <a:r>
                  <a:rPr lang="de-DE" sz="2000" dirty="0">
                    <a:latin typeface="Cambria Math" panose="02040503050406030204" pitchFamily="18" charset="0"/>
                  </a:rPr>
                  <a:t> </a:t>
                </a:r>
              </a:p>
              <a:p>
                <a:pPr marL="433503" marR="849406" indent="-342900">
                  <a:lnSpc>
                    <a:spcPct val="102600"/>
                  </a:lnSpc>
                  <a:spcBef>
                    <a:spcPts val="436"/>
                  </a:spcBef>
                  <a:buFont typeface="Arial" panose="020B0604020202020204" pitchFamily="34" charset="0"/>
                  <a:buChar char="•"/>
                  <a:tabLst>
                    <a:tab pos="4902647" algn="l"/>
                    <a:tab pos="5490310" algn="l"/>
                  </a:tabLst>
                </a:pPr>
                <a:r>
                  <a:rPr lang="de-DE" sz="2000" dirty="0">
                    <a:solidFill>
                      <a:srgbClr val="032EF0"/>
                    </a:solidFill>
                  </a:rPr>
                  <a:t>m</a:t>
                </a:r>
                <a:r>
                  <a:rPr lang="de-DE" sz="2000" b="0" dirty="0">
                    <a:solidFill>
                      <a:srgbClr val="032EF0"/>
                    </a:solidFill>
                  </a:rPr>
                  <a:t>onotone </a:t>
                </a:r>
                <a:r>
                  <a:rPr lang="de-DE" sz="2000" b="0" dirty="0" err="1"/>
                  <a:t>iff</a:t>
                </a:r>
                <a:r>
                  <a:rPr lang="de-DE" sz="20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0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</a:t>
                </a:r>
                <a:r>
                  <a:rPr lang="de-DE" sz="2000" spc="-129" dirty="0" err="1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for</a:t>
                </a:r>
                <a:r>
                  <a:rPr lang="de-DE" sz="20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all </a:t>
                </a:r>
                <a14:m>
                  <m:oMath xmlns:m="http://schemas.openxmlformats.org/officeDocument/2006/math">
                    <m:r>
                      <a:rPr lang="de-DE" sz="20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𝑥</m:t>
                    </m:r>
                    <m:r>
                      <a:rPr lang="de-DE" sz="20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,</m:t>
                    </m:r>
                    <m:r>
                      <a:rPr lang="de-DE" sz="20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𝑦</m:t>
                    </m:r>
                    <m:r>
                      <a:rPr lang="de-DE" sz="20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∈</m:t>
                    </m:r>
                    <m:sSup>
                      <m:sSupPr>
                        <m:ctrlP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sz="20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dPr>
                          <m:e>
                            <m:r>
                              <a:rPr lang="de-DE" sz="20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1,,−1</m:t>
                            </m:r>
                          </m:e>
                        </m:d>
                      </m:e>
                      <m:sup>
                        <m: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𝑛</m:t>
                        </m:r>
                      </m:sup>
                    </m:sSup>
                    <m:r>
                      <a:rPr lang="de-DE" sz="20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 </m:t>
                    </m:r>
                  </m:oMath>
                </a14:m>
                <a:r>
                  <a:rPr lang="de-DE" sz="20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𝑥</m:t>
                        </m:r>
                      </m:e>
                      <m:sub>
                        <m: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𝑖</m:t>
                        </m:r>
                      </m:sub>
                    </m:sSub>
                    <m:r>
                      <a:rPr lang="de-DE" sz="20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≤</m:t>
                    </m:r>
                    <m:sSub>
                      <m:sSubPr>
                        <m:ctrlP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𝑦</m:t>
                        </m:r>
                      </m:e>
                      <m:sub>
                        <m: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0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</a:t>
                </a:r>
                <a:r>
                  <a:rPr lang="de-DE" sz="2000" spc="-129" dirty="0" err="1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for</a:t>
                </a:r>
                <a:r>
                  <a:rPr lang="de-DE" sz="20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all </a:t>
                </a:r>
                <a:br>
                  <a:rPr lang="de-DE" sz="20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</a:br>
                <a:r>
                  <a:rPr lang="de-DE" sz="20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de-DE" sz="20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𝑖</m:t>
                    </m:r>
                    <m:r>
                      <a:rPr lang="de-DE" sz="20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∈[</m:t>
                    </m:r>
                    <m:r>
                      <a:rPr lang="de-DE" sz="20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𝑛</m:t>
                    </m:r>
                    <m:r>
                      <a:rPr lang="de-DE" sz="20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]</m:t>
                    </m:r>
                  </m:oMath>
                </a14:m>
                <a:r>
                  <a:rPr lang="de-DE" sz="2000" spc="-129" dirty="0">
                    <a:solidFill>
                      <a:srgbClr val="032EF0"/>
                    </a:solidFill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</a:t>
                </a:r>
              </a:p>
              <a:p>
                <a:pPr marL="433503" marR="849406" indent="-342900">
                  <a:lnSpc>
                    <a:spcPct val="102600"/>
                  </a:lnSpc>
                  <a:spcBef>
                    <a:spcPts val="436"/>
                  </a:spcBef>
                  <a:buFont typeface="Arial" panose="020B0604020202020204" pitchFamily="34" charset="0"/>
                  <a:buChar char="•"/>
                  <a:tabLst>
                    <a:tab pos="4902647" algn="l"/>
                    <a:tab pos="5490310" algn="l"/>
                  </a:tabLst>
                </a:pPr>
                <a:r>
                  <a:rPr lang="de-DE" sz="2000" dirty="0" err="1">
                    <a:solidFill>
                      <a:srgbClr val="032EF0"/>
                    </a:solidFill>
                  </a:rPr>
                  <a:t>odd</a:t>
                </a:r>
                <a:r>
                  <a:rPr lang="de-DE" sz="2000" dirty="0">
                    <a:solidFill>
                      <a:srgbClr val="032EF0"/>
                    </a:solidFill>
                  </a:rPr>
                  <a:t>               </a:t>
                </a:r>
                <a:r>
                  <a:rPr lang="de-DE" sz="2000" dirty="0" err="1"/>
                  <a:t>iff</a:t>
                </a:r>
                <a:r>
                  <a:rPr lang="de-DE" sz="2000" dirty="0"/>
                  <a:t> 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de-DE" sz="2000" spc="-129" dirty="0" err="1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for</a:t>
                </a:r>
                <a:r>
                  <a:rPr lang="de-DE" sz="20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all </a:t>
                </a:r>
                <a14:m>
                  <m:oMath xmlns:m="http://schemas.openxmlformats.org/officeDocument/2006/math">
                    <m:r>
                      <a:rPr lang="de-DE" sz="20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𝑥</m:t>
                    </m:r>
                    <m:r>
                      <a:rPr lang="de-DE" sz="20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∈</m:t>
                    </m:r>
                    <m:sSup>
                      <m:sSupPr>
                        <m:ctrlP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sz="2000" i="1" spc="-12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dPr>
                          <m:e>
                            <m:r>
                              <a:rPr lang="de-DE" sz="2000" i="1" spc="-12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1,−1</m:t>
                            </m:r>
                          </m:e>
                        </m:d>
                      </m:e>
                      <m:sup>
                        <m: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𝑛</m:t>
                        </m:r>
                      </m:sup>
                    </m:sSup>
                  </m:oMath>
                </a14:m>
                <a:endParaRPr lang="de-DE" sz="2000" spc="-129" dirty="0">
                  <a:latin typeface="Myriad Pro" panose="020B0503030403020204" pitchFamily="34" charset="0"/>
                  <a:ea typeface="Cambria Math" panose="02040503050406030204" pitchFamily="18" charset="0"/>
                  <a:cs typeface="Tahoma"/>
                </a:endParaRPr>
              </a:p>
              <a:p>
                <a:pPr marL="433503" marR="849406" indent="-342900">
                  <a:lnSpc>
                    <a:spcPct val="102600"/>
                  </a:lnSpc>
                  <a:spcBef>
                    <a:spcPts val="436"/>
                  </a:spcBef>
                  <a:buFont typeface="Arial" panose="020B0604020202020204" pitchFamily="34" charset="0"/>
                  <a:buChar char="•"/>
                  <a:tabLst>
                    <a:tab pos="4902647" algn="l"/>
                    <a:tab pos="5490310" algn="l"/>
                  </a:tabLst>
                </a:pPr>
                <a:r>
                  <a:rPr lang="de-DE" sz="2000" dirty="0" err="1">
                    <a:solidFill>
                      <a:srgbClr val="032EF0"/>
                    </a:solidFill>
                  </a:rPr>
                  <a:t>unanimous</a:t>
                </a:r>
                <a:r>
                  <a:rPr lang="de-DE" sz="2000" dirty="0">
                    <a:solidFill>
                      <a:srgbClr val="032EF0"/>
                    </a:solidFill>
                  </a:rPr>
                  <a:t> </a:t>
                </a:r>
                <a:r>
                  <a:rPr lang="de-DE" sz="2000" dirty="0" err="1"/>
                  <a:t>iff</a:t>
                </a:r>
                <a:r>
                  <a:rPr lang="de-DE" sz="20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 </a:t>
                </a:r>
                <a14:m>
                  <m:oMath xmlns:m="http://schemas.openxmlformats.org/officeDocument/2006/math">
                    <m:r>
                      <a:rPr lang="de-DE" sz="20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𝑓</m:t>
                    </m:r>
                    <m:d>
                      <m:dPr>
                        <m:ctrlP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1,…, 1</m:t>
                        </m:r>
                      </m:e>
                    </m:d>
                    <m:r>
                      <a:rPr lang="de-DE" sz="20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=1 </m:t>
                    </m:r>
                  </m:oMath>
                </a14:m>
                <a:r>
                  <a:rPr lang="de-DE" sz="20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a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 b="0" i="0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nd</m:t>
                    </m:r>
                    <m:r>
                      <a:rPr lang="de-DE" sz="2000" b="0" i="0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 </m:t>
                    </m:r>
                    <m:r>
                      <a:rPr lang="de-DE" sz="20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𝑓</m:t>
                    </m:r>
                    <m:d>
                      <m:dPr>
                        <m:ctrlP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−</m:t>
                        </m:r>
                        <m: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1,…, </m:t>
                        </m:r>
                        <m: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−</m:t>
                        </m:r>
                        <m: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1</m:t>
                        </m:r>
                      </m:e>
                    </m:d>
                    <m:r>
                      <a:rPr lang="de-DE" sz="20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=</m:t>
                    </m:r>
                    <m:r>
                      <a:rPr lang="de-DE" sz="20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−</m:t>
                    </m:r>
                    <m:r>
                      <a:rPr lang="de-DE" sz="20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1</m:t>
                    </m:r>
                  </m:oMath>
                </a14:m>
                <a:endParaRPr lang="de-DE" sz="2000" spc="-129" dirty="0">
                  <a:latin typeface="Myriad Pro" panose="020B0503030403020204" pitchFamily="34" charset="0"/>
                  <a:ea typeface="Cambria Math" panose="02040503050406030204" pitchFamily="18" charset="0"/>
                  <a:cs typeface="Tahoma"/>
                </a:endParaRPr>
              </a:p>
              <a:p>
                <a:pPr marL="433503" marR="849406" indent="-342900">
                  <a:lnSpc>
                    <a:spcPct val="102600"/>
                  </a:lnSpc>
                  <a:spcBef>
                    <a:spcPts val="436"/>
                  </a:spcBef>
                  <a:buFont typeface="Arial" panose="020B0604020202020204" pitchFamily="34" charset="0"/>
                  <a:buChar char="•"/>
                  <a:tabLst>
                    <a:tab pos="4902647" algn="l"/>
                    <a:tab pos="5490310" algn="l"/>
                  </a:tabLst>
                </a:pPr>
                <a:r>
                  <a:rPr lang="de-DE" sz="2000" dirty="0" err="1">
                    <a:solidFill>
                      <a:srgbClr val="032EF0"/>
                    </a:solidFill>
                  </a:rPr>
                  <a:t>symmetric</a:t>
                </a:r>
                <a:r>
                  <a:rPr lang="de-DE" sz="2000" dirty="0">
                    <a:solidFill>
                      <a:srgbClr val="032EF0"/>
                    </a:solidFill>
                  </a:rPr>
                  <a:t>   </a:t>
                </a:r>
                <a:r>
                  <a:rPr lang="de-DE" sz="2000" dirty="0" err="1"/>
                  <a:t>iff</a:t>
                </a:r>
                <a:r>
                  <a:rPr lang="de-DE" sz="20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 </a:t>
                </a:r>
                <a14:m>
                  <m:oMath xmlns:m="http://schemas.openxmlformats.org/officeDocument/2006/math">
                    <m:r>
                      <a:rPr lang="de-DE" sz="20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𝑓</m:t>
                    </m:r>
                    <m:d>
                      <m:dPr>
                        <m:ctrlP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0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de-DE" sz="20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0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𝜎</m:t>
                            </m:r>
                            <m:r>
                              <a:rPr lang="de-DE" sz="20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(1)</m:t>
                            </m:r>
                          </m:sub>
                        </m:sSub>
                        <m: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,…, </m:t>
                        </m:r>
                        <m:sSub>
                          <m:sSubPr>
                            <m:ctrlPr>
                              <a:rPr lang="de-DE" sz="20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de-DE" sz="20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0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𝜎</m:t>
                            </m:r>
                            <m:r>
                              <a:rPr lang="de-DE" sz="20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(</m:t>
                            </m:r>
                            <m:r>
                              <a:rPr lang="de-DE" sz="20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𝑛</m:t>
                            </m:r>
                            <m:r>
                              <a:rPr lang="de-DE" sz="20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)</m:t>
                            </m:r>
                          </m:sub>
                        </m:sSub>
                      </m:e>
                    </m:d>
                    <m:r>
                      <a:rPr lang="de-DE" sz="20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=</m:t>
                    </m:r>
                    <m:r>
                      <a:rPr lang="de-DE" sz="20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𝑓</m:t>
                    </m:r>
                    <m:r>
                      <a:rPr lang="de-DE" sz="20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(</m:t>
                    </m:r>
                    <m:r>
                      <a:rPr lang="de-DE" sz="20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𝑥</m:t>
                    </m:r>
                    <m:r>
                      <a:rPr lang="de-DE" sz="20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) </m:t>
                    </m:r>
                  </m:oMath>
                </a14:m>
                <a:br>
                  <a:rPr lang="de-DE" sz="20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</a:br>
                <a:r>
                  <a:rPr lang="de-DE" sz="20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                                         </a:t>
                </a:r>
                <a:r>
                  <a:rPr lang="de-DE" sz="2000" spc="-129" dirty="0" err="1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for</a:t>
                </a:r>
                <a:r>
                  <a:rPr lang="de-DE" sz="20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all  </a:t>
                </a:r>
                <a14:m>
                  <m:oMath xmlns:m="http://schemas.openxmlformats.org/officeDocument/2006/math">
                    <m:r>
                      <a:rPr lang="de-DE" sz="20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𝑥</m:t>
                    </m:r>
                    <m:r>
                      <a:rPr lang="de-DE" sz="200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∈</m:t>
                    </m:r>
                    <m:sSup>
                      <m:sSupPr>
                        <m:ctrlP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sz="2000" i="1" spc="-12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dPr>
                          <m:e>
                            <m:r>
                              <a:rPr lang="de-DE" sz="2000" i="1" spc="-12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1,−1</m:t>
                            </m:r>
                          </m:e>
                        </m:d>
                      </m:e>
                      <m:sup>
                        <m: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𝑛</m:t>
                        </m:r>
                      </m:sup>
                    </m:sSup>
                    <m:r>
                      <a:rPr lang="de-DE" sz="20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 </m:t>
                    </m:r>
                  </m:oMath>
                </a14:m>
                <a:r>
                  <a:rPr lang="de-DE" sz="20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</a:t>
                </a:r>
                <a:r>
                  <a:rPr lang="de-DE" sz="2000" spc="-129" dirty="0" err="1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and</a:t>
                </a:r>
                <a:r>
                  <a:rPr lang="de-DE" sz="20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all </a:t>
                </a:r>
                <a:r>
                  <a:rPr lang="de-DE" sz="2000" spc="-129" dirty="0" err="1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permutations</a:t>
                </a:r>
                <a:r>
                  <a:rPr lang="de-DE" sz="20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𝜎</m:t>
                    </m:r>
                    <m:r>
                      <a:rPr lang="de-DE" sz="20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∈</m:t>
                    </m:r>
                    <m:sSub>
                      <m:sSubPr>
                        <m:ctrlP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𝑆</m:t>
                        </m:r>
                      </m:e>
                      <m:sub>
                        <m: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𝑛</m:t>
                        </m:r>
                      </m:sub>
                    </m:sSub>
                  </m:oMath>
                </a14:m>
                <a:endParaRPr lang="de-DE" sz="2000" spc="-129" dirty="0">
                  <a:solidFill>
                    <a:srgbClr val="032EF0"/>
                  </a:solidFill>
                  <a:latin typeface="Myriad Pro" panose="020B0503030403020204" pitchFamily="34" charset="0"/>
                  <a:ea typeface="Cambria Math" panose="02040503050406030204" pitchFamily="18" charset="0"/>
                  <a:cs typeface="Tahoma"/>
                </a:endParaRPr>
              </a:p>
              <a:p>
                <a:pPr marL="433503" marR="849406" indent="-342900">
                  <a:lnSpc>
                    <a:spcPct val="102600"/>
                  </a:lnSpc>
                  <a:spcBef>
                    <a:spcPts val="436"/>
                  </a:spcBef>
                  <a:buFont typeface="Arial" panose="020B0604020202020204" pitchFamily="34" charset="0"/>
                  <a:buChar char="•"/>
                  <a:tabLst>
                    <a:tab pos="4902647" algn="l"/>
                    <a:tab pos="5490310" algn="l"/>
                  </a:tabLst>
                </a:pPr>
                <a:r>
                  <a:rPr lang="de-DE" sz="2000" dirty="0">
                    <a:solidFill>
                      <a:srgbClr val="032EF0"/>
                    </a:solidFill>
                  </a:rPr>
                  <a:t>Transitive-</a:t>
                </a:r>
                <a:r>
                  <a:rPr lang="de-DE" sz="2000" dirty="0" err="1">
                    <a:solidFill>
                      <a:srgbClr val="032EF0"/>
                    </a:solidFill>
                  </a:rPr>
                  <a:t>symmetric</a:t>
                </a:r>
                <a:r>
                  <a:rPr lang="de-DE" sz="2000" dirty="0">
                    <a:solidFill>
                      <a:srgbClr val="032EF0"/>
                    </a:solidFill>
                  </a:rPr>
                  <a:t>   </a:t>
                </a:r>
                <a:r>
                  <a:rPr lang="de-DE" sz="2000" dirty="0" err="1"/>
                  <a:t>iff</a:t>
                </a:r>
                <a:r>
                  <a:rPr lang="de-DE" sz="20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 b="0" i="0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i</m:t>
                    </m:r>
                    <m:r>
                      <a:rPr lang="de-DE" sz="2000" b="0" i="0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, </m:t>
                    </m:r>
                    <m:r>
                      <m:rPr>
                        <m:sty m:val="p"/>
                      </m:rPr>
                      <a:rPr lang="de-DE" sz="2000" b="0" i="0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j</m:t>
                    </m:r>
                    <m:r>
                      <a:rPr lang="de-DE" sz="20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𝑛</m:t>
                        </m:r>
                      </m:e>
                    </m:d>
                  </m:oMath>
                </a14:m>
                <a:r>
                  <a:rPr lang="de-DE" sz="2000" b="0" i="1" spc="-129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/>
                  </a:rPr>
                  <a:t> </a:t>
                </a:r>
                <a:r>
                  <a:rPr lang="de-DE" sz="20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there </a:t>
                </a:r>
                <a:r>
                  <a:rPr lang="de-DE" sz="2000" spc="-129" dirty="0" err="1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is</a:t>
                </a:r>
                <a:r>
                  <a:rPr lang="de-DE" sz="20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</a:t>
                </a:r>
                <a:r>
                  <a:rPr lang="de-DE" sz="2000" spc="-129" dirty="0" err="1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some</a:t>
                </a:r>
                <a:r>
                  <a:rPr lang="de-DE" sz="2000" b="0" i="1" spc="-129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𝜎</m:t>
                    </m:r>
                    <m:r>
                      <a:rPr lang="de-DE" sz="20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∈</m:t>
                    </m:r>
                    <m:sSub>
                      <m:sSubPr>
                        <m:ctrlP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𝑆</m:t>
                        </m:r>
                      </m:e>
                      <m:sub>
                        <m: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e-DE" sz="2000" b="0" i="1" spc="-129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/>
                  </a:rPr>
                  <a:t> </a:t>
                </a:r>
                <a:br>
                  <a:rPr lang="de-DE" sz="2000" b="0" i="1" spc="-129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/>
                  </a:rPr>
                </a:br>
                <a:r>
                  <a:rPr lang="de-DE" sz="2000" b="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such </a:t>
                </a:r>
                <a:r>
                  <a:rPr lang="de-DE" sz="2000" b="0" spc="-129" dirty="0" err="1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that</a:t>
                </a:r>
                <a:r>
                  <a:rPr lang="de-DE" sz="2000" b="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𝜎</m:t>
                    </m:r>
                    <m:d>
                      <m:dPr>
                        <m:ctrlP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𝑖</m:t>
                        </m:r>
                      </m:e>
                    </m:d>
                    <m:r>
                      <a:rPr lang="de-DE" sz="20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=</m:t>
                    </m:r>
                    <m:r>
                      <a:rPr lang="de-DE" sz="20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𝑗</m:t>
                    </m:r>
                    <m:r>
                      <a:rPr lang="de-DE" sz="20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 </m:t>
                    </m:r>
                  </m:oMath>
                </a14:m>
                <a:r>
                  <a:rPr lang="de-DE" sz="2000" b="0" i="1" spc="-129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/>
                  </a:rPr>
                  <a:t> </a:t>
                </a:r>
                <a:r>
                  <a:rPr lang="de-DE" sz="2000" b="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and</a:t>
                </a:r>
                <a:r>
                  <a:rPr lang="de-DE" sz="2000" b="0" i="1" spc="-129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/>
                  </a:rPr>
                  <a:t>   </a:t>
                </a:r>
                <a14:m>
                  <m:oMath xmlns:m="http://schemas.openxmlformats.org/officeDocument/2006/math">
                    <m:r>
                      <a:rPr lang="de-DE" sz="20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𝑓</m:t>
                    </m:r>
                    <m:d>
                      <m:dPr>
                        <m:ctrlP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000" i="1" spc="-12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de-DE" sz="2000" i="1" spc="-12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000" i="1" spc="-12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𝜎</m:t>
                            </m:r>
                            <m:r>
                              <a:rPr lang="de-DE" sz="2000" i="1" spc="-12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(1)</m:t>
                            </m:r>
                          </m:sub>
                        </m:sSub>
                        <m: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,…, </m:t>
                        </m:r>
                        <m:sSub>
                          <m:sSubPr>
                            <m:ctrlPr>
                              <a:rPr lang="de-DE" sz="2000" i="1" spc="-12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de-DE" sz="2000" i="1" spc="-12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000" i="1" spc="-12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𝜎</m:t>
                            </m:r>
                            <m:r>
                              <a:rPr lang="de-DE" sz="2000" i="1" spc="-12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(</m:t>
                            </m:r>
                            <m:r>
                              <a:rPr lang="de-DE" sz="2000" i="1" spc="-12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𝑛</m:t>
                            </m:r>
                            <m:r>
                              <a:rPr lang="de-DE" sz="2000" i="1" spc="-12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)</m:t>
                            </m:r>
                          </m:sub>
                        </m:sSub>
                      </m:e>
                    </m:d>
                    <m:r>
                      <a:rPr lang="de-DE" sz="20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=</m:t>
                    </m:r>
                    <m:r>
                      <a:rPr lang="de-DE" sz="20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𝑓</m:t>
                    </m:r>
                    <m:r>
                      <a:rPr lang="de-DE" sz="20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(</m:t>
                    </m:r>
                    <m:r>
                      <a:rPr lang="de-DE" sz="20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𝑥</m:t>
                    </m:r>
                    <m:r>
                      <a:rPr lang="de-DE" sz="20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) </m:t>
                    </m:r>
                  </m:oMath>
                </a14:m>
                <a:br>
                  <a:rPr lang="de-DE" sz="20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</a:br>
                <a:r>
                  <a:rPr lang="de-DE" sz="20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                                         </a:t>
                </a:r>
                <a:r>
                  <a:rPr lang="de-DE" sz="2000" spc="-129" dirty="0" err="1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for</a:t>
                </a:r>
                <a:r>
                  <a:rPr lang="de-DE" sz="20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rPr>
                  <a:t> all  </a:t>
                </a:r>
                <a14:m>
                  <m:oMath xmlns:m="http://schemas.openxmlformats.org/officeDocument/2006/math">
                    <m:r>
                      <a:rPr lang="de-DE" sz="20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𝑥</m:t>
                    </m:r>
                    <m:r>
                      <a:rPr lang="de-DE" sz="20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∈</m:t>
                    </m:r>
                    <m:sSup>
                      <m:sSupPr>
                        <m:ctrlP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sz="2000" i="1" spc="-12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dPr>
                          <m:e>
                            <m:r>
                              <a:rPr lang="de-DE" sz="2000" i="1" spc="-12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1,−1</m:t>
                            </m:r>
                          </m:e>
                        </m:d>
                      </m:e>
                      <m:sup>
                        <m: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𝑛</m:t>
                        </m:r>
                      </m:sup>
                    </m:sSup>
                  </m:oMath>
                </a14:m>
                <a:endParaRPr lang="de-DE" sz="2000" spc="-129" dirty="0">
                  <a:solidFill>
                    <a:srgbClr val="032EF0"/>
                  </a:solidFill>
                  <a:latin typeface="Myriad Pro" panose="020B0503030403020204" pitchFamily="34" charset="0"/>
                  <a:ea typeface="Cambria Math" panose="02040503050406030204" pitchFamily="18" charset="0"/>
                  <a:cs typeface="Tahoma"/>
                </a:endParaRPr>
              </a:p>
            </p:txBody>
          </p:sp>
        </mc:Choice>
        <mc:Fallback xmlns="">
          <p:sp>
            <p:nvSpPr>
              <p:cNvPr id="9" name="object 5">
                <a:extLst>
                  <a:ext uri="{FF2B5EF4-FFF2-40B4-BE49-F238E27FC236}">
                    <a16:creationId xmlns:a16="http://schemas.microsoft.com/office/drawing/2014/main" id="{CB33F7E8-8907-2142-9A81-A52EA798A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76" y="2084761"/>
                <a:ext cx="7888588" cy="3576872"/>
              </a:xfrm>
              <a:prstGeom prst="rect">
                <a:avLst/>
              </a:prstGeom>
              <a:blipFill>
                <a:blip r:embed="rId3"/>
                <a:stretch>
                  <a:fillRect l="-643" t="-709" b="-31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622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FA452A0-DF2B-CD4D-8079-14272C46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Properties </a:t>
            </a:r>
            <a:r>
              <a:rPr lang="de-DE" dirty="0" err="1"/>
              <a:t>fulfilled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functions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B6517C-3B27-7B47-AE9F-F2D45E67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C580369-2D09-074A-952E-F834793AEA3C}"/>
              </a:ext>
            </a:extLst>
          </p:cNvPr>
          <p:cNvGrpSpPr/>
          <p:nvPr/>
        </p:nvGrpSpPr>
        <p:grpSpPr>
          <a:xfrm>
            <a:off x="468313" y="1134011"/>
            <a:ext cx="7888588" cy="4094364"/>
            <a:chOff x="626069" y="2007292"/>
            <a:chExt cx="7888588" cy="40943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bject 5">
                  <a:extLst>
                    <a:ext uri="{FF2B5EF4-FFF2-40B4-BE49-F238E27FC236}">
                      <a16:creationId xmlns:a16="http://schemas.microsoft.com/office/drawing/2014/main" id="{C404E3C6-C9F6-284C-A106-66C57AA47101}"/>
                    </a:ext>
                  </a:extLst>
                </p:cNvPr>
                <p:cNvSpPr txBox="1"/>
                <p:nvPr/>
              </p:nvSpPr>
              <p:spPr>
                <a:xfrm>
                  <a:off x="626069" y="2358782"/>
                  <a:ext cx="7888588" cy="3742874"/>
                </a:xfrm>
                <a:prstGeom prst="rect">
                  <a:avLst/>
                </a:prstGeom>
                <a:solidFill>
                  <a:srgbClr val="FEFBF2"/>
                </a:solidFill>
              </p:spPr>
              <p:txBody>
                <a:bodyPr vert="horz" wrap="square" lIns="0" tIns="49076" rIns="0" bIns="0" rtlCol="0">
                  <a:spAutoFit/>
                </a:bodyPr>
                <a:lstStyle/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For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odd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𝑛</m:t>
                      </m:r>
                    </m:oMath>
                  </a14:m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000" b="0" i="1" dirty="0" smtClean="0">
                          <a:latin typeface="Cambria Math" panose="02040503050406030204" pitchFamily="18" charset="0"/>
                          <a:cs typeface="Lucida Sans Unicode"/>
                        </a:rPr>
                        <m:t>𝑚𝑎</m:t>
                      </m:r>
                      <m:sSub>
                        <m:sSub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𝑗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has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all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properties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and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is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the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only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monotone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odd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symmetric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Boolen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function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on </a:t>
                  </a:r>
                  <a14:m>
                    <m:oMath xmlns:m="http://schemas.openxmlformats.org/officeDocument/2006/math">
                      <m:r>
                        <a:rPr lang="de-DE" sz="2000" i="1" dirty="0" smtClean="0">
                          <a:latin typeface="Cambria Math" panose="02040503050406030204" pitchFamily="18" charset="0"/>
                          <a:cs typeface="Lucida Sans Unicode"/>
                        </a:rPr>
                        <m:t>𝑛</m:t>
                      </m:r>
                    </m:oMath>
                  </a14:m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bits</a:t>
                  </a:r>
                </a:p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:endParaRPr lang="de-DE" sz="2000" dirty="0">
                    <a:latin typeface="Myriad Pro" panose="020B0503030403020204" pitchFamily="34" charset="0"/>
                    <a:cs typeface="Lucida Sans Unicode"/>
                  </a:endParaRPr>
                </a:p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𝑚𝑎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𝑗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(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for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odd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𝑛</m:t>
                      </m:r>
                    </m:oMath>
                  </a14:m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),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𝐴𝑁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𝐷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𝑛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,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𝑂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𝑅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,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and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𝜒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(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for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𝑖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∈[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𝑛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]</m:t>
                      </m:r>
                    </m:oMath>
                  </a14:m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)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are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Boolean linear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threshold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functions</a:t>
                  </a:r>
                  <a:endParaRPr lang="de-DE" sz="2000" dirty="0">
                    <a:latin typeface="Myriad Pro" panose="020B0503030403020204" pitchFamily="34" charset="0"/>
                    <a:cs typeface="Lucida Sans Unicode"/>
                  </a:endParaRPr>
                </a:p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:endParaRPr lang="de-DE" sz="2000" dirty="0">
                    <a:latin typeface="Myriad Pro" panose="020B0503030403020204" pitchFamily="34" charset="0"/>
                    <a:cs typeface="Lucida Sans Unicode"/>
                  </a:endParaRPr>
                </a:p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sz="2000" i="1">
                          <a:latin typeface="Cambria Math" panose="02040503050406030204" pitchFamily="18" charset="0"/>
                          <a:cs typeface="Lucida Sans Unicode"/>
                        </a:rPr>
                        <m:t>𝐴𝑁</m:t>
                      </m:r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cs typeface="Lucida Sans Unicode"/>
                            </a:rPr>
                            <m:t>𝐷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  <a:cs typeface="Lucida Sans Unicode"/>
                            </a:rPr>
                            <m:t>𝑛</m:t>
                          </m:r>
                        </m:sub>
                      </m:sSub>
                      <m:r>
                        <a:rPr lang="de-DE" sz="2000" i="1">
                          <a:latin typeface="Cambria Math" panose="02040503050406030204" pitchFamily="18" charset="0"/>
                          <a:cs typeface="Lucida Sans Unicode"/>
                        </a:rPr>
                        <m:t>,</m:t>
                      </m:r>
                      <m:r>
                        <a:rPr lang="de-DE" sz="2000" i="1">
                          <a:latin typeface="Cambria Math" panose="02040503050406030204" pitchFamily="18" charset="0"/>
                          <a:cs typeface="Lucida Sans Unicode"/>
                        </a:rPr>
                        <m:t>𝑂</m:t>
                      </m:r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cs typeface="Lucida Sans Unicode"/>
                            </a:rPr>
                            <m:t>𝑅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  <a:cs typeface="Lucida Sans Unicode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satisfy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all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properties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except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oddness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for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𝑛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≠1</m:t>
                      </m:r>
                    </m:oMath>
                  </a14:m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and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unanimity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for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𝑛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=0</m:t>
                      </m:r>
                    </m:oMath>
                  </a14:m>
                  <a:endParaRPr lang="de-DE" sz="2000" dirty="0">
                    <a:latin typeface="Myriad Pro" panose="020B0503030403020204" pitchFamily="34" charset="0"/>
                    <a:cs typeface="Lucida Sans Unicode"/>
                  </a:endParaRPr>
                </a:p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:endParaRPr lang="de-DE" sz="2000" dirty="0">
                    <a:latin typeface="Myriad Pro" panose="020B0503030403020204" pitchFamily="34" charset="0"/>
                    <a:cs typeface="Lucida Sans Unicode"/>
                  </a:endParaRPr>
                </a:p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Dictator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functions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satisfy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first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three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porperties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but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for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𝑛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≥2</m:t>
                      </m:r>
                    </m:oMath>
                  </a14:m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they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do not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satisfy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the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last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two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. </a:t>
                  </a:r>
                </a:p>
              </p:txBody>
            </p:sp>
          </mc:Choice>
          <mc:Fallback xmlns="">
            <p:sp>
              <p:nvSpPr>
                <p:cNvPr id="11" name="object 5">
                  <a:extLst>
                    <a:ext uri="{FF2B5EF4-FFF2-40B4-BE49-F238E27FC236}">
                      <a16:creationId xmlns:a16="http://schemas.microsoft.com/office/drawing/2014/main" id="{C404E3C6-C9F6-284C-A106-66C57AA471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2358782"/>
                  <a:ext cx="7888588" cy="3742874"/>
                </a:xfrm>
                <a:prstGeom prst="rect">
                  <a:avLst/>
                </a:prstGeom>
                <a:blipFill>
                  <a:blip r:embed="rId2"/>
                  <a:stretch>
                    <a:fillRect l="-642" t="-1017" b="-3051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DB1B953D-3F27-D343-AA76-4880281219EF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47448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endParaRPr sz="2200" dirty="0">
                <a:latin typeface="Myriad Pro" panose="020B0503030403020204" pitchFamily="34" charset="0"/>
                <a:cs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021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FA452A0-DF2B-CD4D-8079-14272C46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Properties </a:t>
            </a:r>
            <a:r>
              <a:rPr lang="de-DE" dirty="0" err="1"/>
              <a:t>fulfilled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functions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B6517C-3B27-7B47-AE9F-F2D45E67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C580369-2D09-074A-952E-F834793AEA3C}"/>
              </a:ext>
            </a:extLst>
          </p:cNvPr>
          <p:cNvGrpSpPr/>
          <p:nvPr/>
        </p:nvGrpSpPr>
        <p:grpSpPr>
          <a:xfrm>
            <a:off x="468313" y="1134011"/>
            <a:ext cx="7888588" cy="3123522"/>
            <a:chOff x="626069" y="2007292"/>
            <a:chExt cx="7888588" cy="31235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bject 5">
                  <a:extLst>
                    <a:ext uri="{FF2B5EF4-FFF2-40B4-BE49-F238E27FC236}">
                      <a16:creationId xmlns:a16="http://schemas.microsoft.com/office/drawing/2014/main" id="{C404E3C6-C9F6-284C-A106-66C57AA47101}"/>
                    </a:ext>
                  </a:extLst>
                </p:cNvPr>
                <p:cNvSpPr txBox="1"/>
                <p:nvPr/>
              </p:nvSpPr>
              <p:spPr>
                <a:xfrm>
                  <a:off x="626069" y="2358782"/>
                  <a:ext cx="7888588" cy="2772032"/>
                </a:xfrm>
                <a:prstGeom prst="rect">
                  <a:avLst/>
                </a:prstGeom>
                <a:solidFill>
                  <a:srgbClr val="FEFBF2"/>
                </a:solidFill>
              </p:spPr>
              <p:txBody>
                <a:bodyPr vert="horz" wrap="square" lIns="0" tIns="49076" rIns="0" bIns="0" rtlCol="0">
                  <a:spAutoFit/>
                </a:bodyPr>
                <a:lstStyle/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There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are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exactly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2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𝑛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+2</m:t>
                      </m:r>
                    </m:oMath>
                  </a14:m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1-juntas on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𝑛</m:t>
                      </m:r>
                    </m:oMath>
                  </a14:m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bits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(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namely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the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𝑛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</m:oMath>
                  </a14:m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dictators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,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the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𝑛</m:t>
                      </m:r>
                    </m:oMath>
                  </a14:m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negated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dictators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and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the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two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constant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functions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) </a:t>
                  </a:r>
                </a:p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:endParaRPr lang="de-DE" sz="2000" dirty="0">
                    <a:latin typeface="Myriad Pro" panose="020B0503030403020204" pitchFamily="34" charset="0"/>
                    <a:cs typeface="Lucida Sans Unicode"/>
                  </a:endParaRPr>
                </a:p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For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all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𝑑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∈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  <m:t>ℕ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and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for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odd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𝑛</m:t>
                      </m:r>
                    </m:oMath>
                  </a14:m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𝑚𝑎</m:t>
                      </m:r>
                      <m:sSubSup>
                        <m:sSub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𝑗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𝑛</m:t>
                          </m:r>
                        </m:sub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⊗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𝑑</m:t>
                          </m:r>
                        </m:sup>
                      </m:sSubSup>
                    </m:oMath>
                  </a14:m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satisfies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all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properties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except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,  in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case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of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𝑛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≥3 </m:t>
                      </m:r>
                    </m:oMath>
                  </a14:m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and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𝑑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≥2</m:t>
                      </m:r>
                    </m:oMath>
                  </a14:m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,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symmetry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</a:p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:endParaRPr lang="de-DE" sz="2000" dirty="0">
                    <a:latin typeface="Myriad Pro" panose="020B0503030403020204" pitchFamily="34" charset="0"/>
                    <a:cs typeface="Lucida Sans Unicode"/>
                  </a:endParaRPr>
                </a:p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For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𝑤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, 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𝑠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∈</m:t>
                      </m:r>
                    </m:oMath>
                  </a14:m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  <m:t>ℕ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  <m:t>≥2</m:t>
                          </m:r>
                        </m:sub>
                      </m:sSub>
                    </m:oMath>
                  </a14:m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, T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𝑟𝑖𝑏𝑒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𝑠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𝑤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,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𝑠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</m:oMath>
                  </a14:m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is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monotone, not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odd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,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unanimous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, not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symmetric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but transitive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symmetric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. </a:t>
                  </a:r>
                </a:p>
              </p:txBody>
            </p:sp>
          </mc:Choice>
          <mc:Fallback xmlns="">
            <p:sp>
              <p:nvSpPr>
                <p:cNvPr id="11" name="object 5">
                  <a:extLst>
                    <a:ext uri="{FF2B5EF4-FFF2-40B4-BE49-F238E27FC236}">
                      <a16:creationId xmlns:a16="http://schemas.microsoft.com/office/drawing/2014/main" id="{C404E3C6-C9F6-284C-A106-66C57AA471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2358782"/>
                  <a:ext cx="7888588" cy="2772032"/>
                </a:xfrm>
                <a:prstGeom prst="rect">
                  <a:avLst/>
                </a:prstGeom>
                <a:blipFill>
                  <a:blip r:embed="rId2"/>
                  <a:stretch>
                    <a:fillRect l="-642" t="-1370" r="-1605" b="-456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DB1B953D-3F27-D343-AA76-4880281219EF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47448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endParaRPr sz="2200" dirty="0">
                <a:latin typeface="Myriad Pro" panose="020B0503030403020204" pitchFamily="34" charset="0"/>
                <a:cs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8135723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3632</Words>
  <Application>Microsoft Macintosh PowerPoint</Application>
  <PresentationFormat>Bildschirmpräsentation (4:3)</PresentationFormat>
  <Paragraphs>388</Paragraphs>
  <Slides>40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5" baseType="lpstr">
      <vt:lpstr>Arial</vt:lpstr>
      <vt:lpstr>Calibri</vt:lpstr>
      <vt:lpstr>Cambria Math</vt:lpstr>
      <vt:lpstr>Myriad Pro</vt:lpstr>
      <vt:lpstr>7_Standarddesign</vt:lpstr>
      <vt:lpstr>Intelligent Agents  Fourier Analysis II: Social Theory and Proof of Arrow‘s Theorem  </vt:lpstr>
      <vt:lpstr>Todays and next weeks lecture based on </vt:lpstr>
      <vt:lpstr>SOCIAL CHOICE in FOURIER Anaylyis</vt:lpstr>
      <vt:lpstr>Motivation</vt:lpstr>
      <vt:lpstr>Social Choice</vt:lpstr>
      <vt:lpstr>Social Choice</vt:lpstr>
      <vt:lpstr>Social Choice</vt:lpstr>
      <vt:lpstr>Properties fulfilled by functions</vt:lpstr>
      <vt:lpstr>Properties fulfilled by functions</vt:lpstr>
      <vt:lpstr>Influences and Derivatives</vt:lpstr>
      <vt:lpstr>i-th Influence </vt:lpstr>
      <vt:lpstr>PowerPoint-Präsentation</vt:lpstr>
      <vt:lpstr>Derivative and Influence</vt:lpstr>
      <vt:lpstr>Derivative and Influence</vt:lpstr>
      <vt:lpstr>Derivative and Influence</vt:lpstr>
      <vt:lpstr>ith Expectation and ith Laplacian</vt:lpstr>
      <vt:lpstr>Sensitivity </vt:lpstr>
      <vt:lpstr>Getting famous with Fourier analysis research...</vt:lpstr>
      <vt:lpstr>Discrete gradient and Laplacian</vt:lpstr>
      <vt:lpstr>Discrete gradient and Laplacian</vt:lpstr>
      <vt:lpstr>NOISE Stability and ARROW‘S PROOF oF Theorem</vt:lpstr>
      <vt:lpstr>Noise Stability: Motivation</vt:lpstr>
      <vt:lpstr>Correlated sampling</vt:lpstr>
      <vt:lpstr>Noise Stability: Definition</vt:lpstr>
      <vt:lpstr>PowerPoint-Präsentation</vt:lpstr>
      <vt:lpstr>Noise operator</vt:lpstr>
      <vt:lpstr>Stability and Noise operator</vt:lpstr>
      <vt:lpstr>Condorcet election</vt:lpstr>
      <vt:lpstr>Boolean Encoding of Condorcet</vt:lpstr>
      <vt:lpstr>Example</vt:lpstr>
      <vt:lpstr>Example</vt:lpstr>
      <vt:lpstr>PowerPoint-Präsentation</vt:lpstr>
      <vt:lpstr>PowerPoint-Präsentation</vt:lpstr>
      <vt:lpstr>PowerPoint-Präsentation</vt:lpstr>
      <vt:lpstr>PowerPoint-Präsentation</vt:lpstr>
      <vt:lpstr>Wake-up Question</vt:lpstr>
      <vt:lpstr>Answer to Wake-up Question</vt:lpstr>
      <vt:lpstr>APPENDIX</vt:lpstr>
      <vt:lpstr>References</vt:lpstr>
      <vt:lpstr>Color Convention in this course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Agents  Excursion: Fourier Analysis  </dc:title>
  <dc:creator>Özgür Özcep</dc:creator>
  <cp:lastModifiedBy>Özgür Özcep</cp:lastModifiedBy>
  <cp:revision>166</cp:revision>
  <cp:lastPrinted>2023-01-18T13:10:27Z</cp:lastPrinted>
  <dcterms:created xsi:type="dcterms:W3CDTF">2022-10-19T09:40:36Z</dcterms:created>
  <dcterms:modified xsi:type="dcterms:W3CDTF">2023-01-19T08:51:40Z</dcterms:modified>
</cp:coreProperties>
</file>