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53"/>
  </p:notesMasterIdLst>
  <p:handoutMasterIdLst>
    <p:handoutMasterId r:id="rId54"/>
  </p:handoutMasterIdLst>
  <p:sldIdLst>
    <p:sldId id="273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397" r:id="rId16"/>
    <p:sldId id="292" r:id="rId17"/>
    <p:sldId id="293" r:id="rId18"/>
    <p:sldId id="294" r:id="rId19"/>
    <p:sldId id="295" r:id="rId20"/>
    <p:sldId id="296" r:id="rId21"/>
    <p:sldId id="298" r:id="rId22"/>
    <p:sldId id="299" r:id="rId23"/>
    <p:sldId id="396" r:id="rId24"/>
    <p:sldId id="300" r:id="rId25"/>
    <p:sldId id="301" r:id="rId26"/>
    <p:sldId id="370" r:id="rId27"/>
    <p:sldId id="372" r:id="rId28"/>
    <p:sldId id="371" r:id="rId29"/>
    <p:sldId id="394" r:id="rId30"/>
    <p:sldId id="379" r:id="rId31"/>
    <p:sldId id="382" r:id="rId32"/>
    <p:sldId id="383" r:id="rId33"/>
    <p:sldId id="384" r:id="rId34"/>
    <p:sldId id="385" r:id="rId35"/>
    <p:sldId id="386" r:id="rId36"/>
    <p:sldId id="387" r:id="rId37"/>
    <p:sldId id="388" r:id="rId38"/>
    <p:sldId id="389" r:id="rId39"/>
    <p:sldId id="256" r:id="rId40"/>
    <p:sldId id="260" r:id="rId41"/>
    <p:sldId id="259" r:id="rId42"/>
    <p:sldId id="263" r:id="rId43"/>
    <p:sldId id="264" r:id="rId44"/>
    <p:sldId id="265" r:id="rId45"/>
    <p:sldId id="266" r:id="rId46"/>
    <p:sldId id="267" r:id="rId47"/>
    <p:sldId id="268" r:id="rId48"/>
    <p:sldId id="270" r:id="rId49"/>
    <p:sldId id="348" r:id="rId50"/>
    <p:sldId id="395" r:id="rId51"/>
    <p:sldId id="328" r:id="rId5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B05FF"/>
    <a:srgbClr val="008380"/>
    <a:srgbClr val="1E0AFF"/>
    <a:srgbClr val="7DA031"/>
    <a:srgbClr val="AADB42"/>
    <a:srgbClr val="9C3DBC"/>
    <a:srgbClr val="6D7CFF"/>
    <a:srgbClr val="807CFF"/>
    <a:srgbClr val="00394A"/>
    <a:srgbClr val="003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97"/>
    <p:restoredTop sz="92254"/>
  </p:normalViewPr>
  <p:slideViewPr>
    <p:cSldViewPr>
      <p:cViewPr varScale="1">
        <p:scale>
          <a:sx n="85" d="100"/>
          <a:sy n="85" d="100"/>
        </p:scale>
        <p:origin x="13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25.01.23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25.01.23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1ECCF30-E769-3443-A054-D9CC1E8292EC}" type="slidenum">
              <a:rPr lang="de-DE" sz="1200" i="0">
                <a:latin typeface="Myriad Pro" charset="0"/>
              </a:rPr>
              <a:pPr/>
              <a:t>2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7212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F110A23-3A5F-484F-841F-44388B3F6B37}" type="slidenum">
              <a:rPr lang="de-DE" sz="1200" i="0">
                <a:latin typeface="Myriad Pro" charset="0"/>
              </a:rPr>
              <a:pPr/>
              <a:t>11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3031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8E02D1-8B7D-EA4B-8F7A-26B1ABD2906F}" type="slidenum">
              <a:rPr lang="de-DE" sz="1200" i="0">
                <a:latin typeface="Myriad Pro" charset="0"/>
              </a:rPr>
              <a:pPr/>
              <a:t>12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3430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EC53252-AAAF-2342-B5AD-A6B5FE0BC2A2}" type="slidenum">
              <a:rPr lang="de-DE" sz="1200" i="0">
                <a:latin typeface="Myriad Pro" charset="0"/>
              </a:rPr>
              <a:pPr/>
              <a:t>13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0807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CF8593D-6791-5E48-91A0-B924CF3A8351}" type="slidenum">
              <a:rPr lang="de-DE" sz="1200" i="0">
                <a:latin typeface="Myriad Pro" charset="0"/>
              </a:rPr>
              <a:pPr/>
              <a:t>14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374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2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D5B62D1-83F0-DB44-902C-1D3C9E768C99}" type="slidenum">
              <a:rPr lang="de-DE" sz="1200" i="0">
                <a:latin typeface="Myriad Pro" charset="0"/>
              </a:rPr>
              <a:pPr/>
              <a:t>16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2023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4653DE8-304A-EC46-B7B9-44F97D96C528}" type="slidenum">
              <a:rPr lang="de-DE" sz="1200" i="0">
                <a:latin typeface="Myriad Pro" charset="0"/>
              </a:rPr>
              <a:pPr/>
              <a:t>17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8715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6721A49-B578-C342-9097-E0A927321F42}" type="slidenum">
              <a:rPr lang="de-DE" sz="1200" i="0">
                <a:latin typeface="Myriad Pro" charset="0"/>
              </a:rPr>
              <a:pPr/>
              <a:t>18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1965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AAB1636-52D6-9346-BA56-0133AA0A20F9}" type="slidenum">
              <a:rPr lang="de-DE" sz="1200" i="0">
                <a:latin typeface="Myriad Pro" charset="0"/>
              </a:rPr>
              <a:pPr/>
              <a:t>19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8295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2AD1880-40A2-B342-98F4-F953B1D0344E}" type="slidenum">
              <a:rPr lang="de-DE" sz="1200" i="0">
                <a:latin typeface="Myriad Pro" charset="0"/>
              </a:rPr>
              <a:pPr/>
              <a:t>20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522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076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DFAD18B-6AB4-9E4A-8E11-7E5178DF32D3}" type="slidenum">
              <a:rPr lang="de-DE" sz="1200" i="0">
                <a:latin typeface="Myriad Pro" charset="0"/>
              </a:rPr>
              <a:pPr/>
              <a:t>3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4274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D59BB40-22FC-0B4D-8E00-020C036AC2A5}" type="slidenum">
              <a:rPr lang="de-DE" sz="1200" i="0">
                <a:latin typeface="Myriad Pro" charset="0"/>
              </a:rPr>
              <a:pPr/>
              <a:t>21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0758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7D6ADE4-3DD2-124A-A71C-41D3C8633D27}" type="slidenum">
              <a:rPr lang="de-DE" sz="1200" i="0">
                <a:latin typeface="Myriad Pro" charset="0"/>
              </a:rPr>
              <a:pPr/>
              <a:t>22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8452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C9F7BDE-90D0-774F-89B1-73F18440C4C5}" type="slidenum">
              <a:rPr lang="de-DE" sz="1200" i="0">
                <a:latin typeface="Myriad Pro" charset="0"/>
              </a:rPr>
              <a:pPr/>
              <a:t>24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1711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CAB11E3-71A7-0D4A-AECC-EE6B632A5975}" type="slidenum">
              <a:rPr lang="de-DE" sz="1200" i="0">
                <a:latin typeface="Myriad Pro" charset="0"/>
              </a:rPr>
              <a:pPr/>
              <a:t>25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2782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B8EEF98-40C6-A24A-99B8-939FB652E4DD}" type="slidenum">
              <a:rPr lang="de-DE" sz="1200"/>
              <a:pPr/>
              <a:t>26</a:t>
            </a:fld>
            <a:endParaRPr lang="de-DE" sz="120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VCG: special case of Groves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wuth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a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specifi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h_i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  <a:p>
            <a:pPr eaLnBrk="1" hangingPunct="1"/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t_i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is: social welfare of the others if I is absent minus social welfare of the others if I is present</a:t>
            </a: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2271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5AC5BEF-BB6C-604C-8CB5-847482905B1C}" type="slidenum">
              <a:rPr lang="de-DE" sz="1200"/>
              <a:pPr/>
              <a:t>27</a:t>
            </a:fld>
            <a:endParaRPr lang="de-DE" sz="120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2880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066C484-8425-234C-9461-0529D234E11F}" type="slidenum">
              <a:rPr lang="de-DE" sz="1200"/>
              <a:pPr/>
              <a:t>28</a:t>
            </a:fld>
            <a:endParaRPr lang="de-DE" sz="120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Note the (0) in t_3: v1 and v2 do not add up to a value larger than 300, hence not built…</a:t>
            </a:r>
          </a:p>
        </p:txBody>
      </p:sp>
    </p:spTree>
    <p:extLst>
      <p:ext uri="{BB962C8B-B14F-4D97-AF65-F5344CB8AC3E}">
        <p14:creationId xmlns:p14="http://schemas.microsoft.com/office/powerpoint/2010/main" val="12229221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265D362-3DBB-F049-8B14-0FB339606A99}" type="slidenum">
              <a:rPr lang="de-DE" sz="1200"/>
              <a:pPr/>
              <a:t>30</a:t>
            </a:fld>
            <a:endParaRPr lang="de-DE" sz="120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6755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54B4F33-7C6B-6A4D-8395-84F98AFCDD11}" type="slidenum">
              <a:rPr lang="de-DE" sz="1200"/>
              <a:pPr/>
              <a:t>31</a:t>
            </a:fld>
            <a:endParaRPr lang="de-DE" sz="1200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1786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66F0EEC-A403-9540-A86C-A3EB4CEABAFF}" type="slidenum">
              <a:rPr lang="de-DE" sz="1200"/>
              <a:pPr/>
              <a:t>32</a:t>
            </a:fld>
            <a:endParaRPr lang="de-DE" sz="1200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437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86AC5CA-78DE-2F41-A108-BC1949C3E43B}" type="slidenum">
              <a:rPr lang="de-DE" sz="1200" i="0">
                <a:latin typeface="Myriad Pro" charset="0"/>
              </a:rPr>
              <a:pPr/>
              <a:t>4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18064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07224EC-B22E-ED47-9131-7403E5741273}" type="slidenum">
              <a:rPr lang="de-DE" sz="1200"/>
              <a:pPr/>
              <a:t>33</a:t>
            </a:fld>
            <a:endParaRPr lang="de-DE" sz="120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13417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FAE7B15-3CEC-9A41-9260-8AEB612AF47B}" type="slidenum">
              <a:rPr lang="de-DE" sz="1200"/>
              <a:pPr/>
              <a:t>34</a:t>
            </a:fld>
            <a:endParaRPr lang="de-DE" sz="1200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83413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A14F4A6-69A4-F14B-B39C-3B42D01B95FB}" type="slidenum">
              <a:rPr lang="de-DE" sz="1200"/>
              <a:pPr/>
              <a:t>35</a:t>
            </a:fld>
            <a:endParaRPr lang="de-DE" sz="1200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7620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0250094-9720-8741-B370-FA11B9536523}" type="slidenum">
              <a:rPr lang="de-DE" sz="1200"/>
              <a:pPr/>
              <a:t>36</a:t>
            </a:fld>
            <a:endParaRPr lang="de-DE" sz="1200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96906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D1CE249-E4E7-314B-9935-3AE7D139EE4F}" type="slidenum">
              <a:rPr lang="de-DE" sz="1200"/>
              <a:pPr/>
              <a:t>37</a:t>
            </a:fld>
            <a:endParaRPr lang="de-DE" sz="120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53669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BAA2FC9-2A72-C344-BB28-6F6D27512346}" type="slidenum">
              <a:rPr lang="de-DE" sz="1200"/>
              <a:pPr/>
              <a:t>38</a:t>
            </a:fld>
            <a:endParaRPr lang="de-DE" sz="1200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53658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Example</a:t>
            </a:r>
            <a:r>
              <a:rPr lang="de-DE" dirty="0"/>
              <a:t> </a:t>
            </a:r>
            <a:r>
              <a:rPr lang="de-DE" dirty="0" err="1"/>
              <a:t>regarding</a:t>
            </a:r>
            <a:r>
              <a:rPr lang="de-DE" dirty="0"/>
              <a:t> </a:t>
            </a:r>
            <a:r>
              <a:rPr lang="de-DE" dirty="0" err="1"/>
              <a:t>Randomization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Sandholm‘s</a:t>
            </a:r>
            <a:r>
              <a:rPr lang="de-DE" dirty="0"/>
              <a:t> Paper: 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Divorce</a:t>
            </a:r>
            <a:r>
              <a:rPr lang="de-DE" dirty="0"/>
              <a:t> Setting: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They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jointly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own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a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painting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and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the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arbitrator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has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to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decide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what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happens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to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the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painting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.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There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are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4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options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to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decide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between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: (1)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the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husband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gets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the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painting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, (2)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the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wife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gets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the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painting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, (3)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the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painting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remains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in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joint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ownership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and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is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hung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in a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museum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,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and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(4)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the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painting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is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burned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. The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husband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and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wife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each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have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two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possible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types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: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one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that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implies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not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caring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for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the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painting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too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much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(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low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),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and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one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that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implies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being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strongly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attached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to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the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painting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(high). </a:t>
            </a:r>
            <a:endParaRPr lang="de-DE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  <a:p>
            <a:r>
              <a:rPr lang="de-DE" dirty="0" err="1"/>
              <a:t>Consider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painting</a:t>
            </a:r>
            <a:r>
              <a:rPr lang="de-DE" dirty="0"/>
              <a:t> </a:t>
            </a:r>
            <a:r>
              <a:rPr lang="de-DE" dirty="0" err="1"/>
              <a:t>allocation</a:t>
            </a:r>
            <a:r>
              <a:rPr lang="de-DE" dirty="0"/>
              <a:t> </a:t>
            </a:r>
            <a:r>
              <a:rPr lang="de-DE" dirty="0" err="1"/>
              <a:t>problem</a:t>
            </a:r>
            <a:r>
              <a:rPr lang="de-DE" dirty="0"/>
              <a:t>.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parties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joint</a:t>
            </a:r>
            <a:r>
              <a:rPr lang="de-DE" dirty="0"/>
              <a:t> </a:t>
            </a:r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get</a:t>
            </a:r>
            <a:r>
              <a:rPr lang="de-DE" dirty="0"/>
              <a:t> a </a:t>
            </a:r>
            <a:r>
              <a:rPr lang="de-DE" dirty="0" err="1"/>
              <a:t>painting</a:t>
            </a:r>
            <a:r>
              <a:rPr lang="de-DE" dirty="0"/>
              <a:t> (so </a:t>
            </a:r>
            <a:r>
              <a:rPr lang="de-DE" dirty="0" err="1"/>
              <a:t>painitng</a:t>
            </a:r>
            <a:r>
              <a:rPr lang="de-DE" dirty="0"/>
              <a:t> </a:t>
            </a:r>
            <a:r>
              <a:rPr lang="de-DE" dirty="0" err="1"/>
              <a:t>hung</a:t>
            </a:r>
            <a:r>
              <a:rPr lang="de-DE" dirty="0"/>
              <a:t> in </a:t>
            </a:r>
            <a:r>
              <a:rPr lang="de-DE" dirty="0" err="1"/>
              <a:t>museum</a:t>
            </a:r>
            <a:r>
              <a:rPr lang="de-DE" dirty="0"/>
              <a:t>),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mechanism</a:t>
            </a:r>
            <a:r>
              <a:rPr lang="de-DE" dirty="0"/>
              <a:t> </a:t>
            </a:r>
            <a:r>
              <a:rPr lang="de-DE" dirty="0" err="1"/>
              <a:t>amy</a:t>
            </a:r>
            <a:r>
              <a:rPr lang="de-DE" dirty="0"/>
              <a:t> also </a:t>
            </a:r>
            <a:r>
              <a:rPr lang="de-DE" dirty="0" err="1"/>
              <a:t>allocate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randomly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79288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72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7044B18-7516-3041-BC69-A8658805A1AF}" type="slidenum">
              <a:rPr lang="de-DE" sz="1200" i="0">
                <a:latin typeface="Myriad Pro" charset="0"/>
              </a:rPr>
              <a:pPr/>
              <a:t>5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016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F50BA3B-3481-8648-97D8-C11430B9F43A}" type="slidenum">
              <a:rPr lang="de-DE" sz="1200" i="0">
                <a:latin typeface="Myriad Pro" charset="0"/>
              </a:rPr>
              <a:pPr/>
              <a:t>6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690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655E531-DE6D-C943-A8EE-BE3A0E3F6A73}" type="slidenum">
              <a:rPr lang="de-DE" sz="1200" i="0">
                <a:latin typeface="Myriad Pro" charset="0"/>
              </a:rPr>
              <a:pPr/>
              <a:t>7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366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C22A622-98D5-1747-86DC-B50FE1847BD7}" type="slidenum">
              <a:rPr lang="de-DE" sz="1200" i="0">
                <a:latin typeface="Myriad Pro" charset="0"/>
              </a:rPr>
              <a:pPr/>
              <a:t>8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1402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72EF254-991E-1341-9E4E-3042DF8D70D4}" type="slidenum">
              <a:rPr lang="de-DE" sz="1200" i="0">
                <a:latin typeface="Myriad Pro" charset="0"/>
              </a:rPr>
              <a:pPr/>
              <a:t>9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632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CC8E796-04F9-654A-9B6D-85EE535F0293}" type="slidenum">
              <a:rPr lang="de-DE" sz="1200" i="0">
                <a:latin typeface="Myriad Pro" charset="0"/>
              </a:rPr>
              <a:pPr/>
              <a:t>10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814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8748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748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12192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371600" y="6553200"/>
            <a:ext cx="71628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3D729-112C-DC4A-BBB1-90B733FD51C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152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151C9-7839-C041-ABB8-39E89BE594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5348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512" y="1628800"/>
            <a:ext cx="8784976" cy="1224136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Intelligent </a:t>
            </a:r>
            <a:r>
              <a:rPr lang="de-DE" sz="3600" b="1" dirty="0" err="1">
                <a:cs typeface="+mj-cs"/>
              </a:rPr>
              <a:t>Agents</a:t>
            </a:r>
            <a:br>
              <a:rPr lang="de-DE" sz="3600" b="1" dirty="0">
                <a:cs typeface="+mj-cs"/>
              </a:rPr>
            </a:br>
            <a:r>
              <a:rPr lang="de-DE" sz="2800" b="1" dirty="0" err="1">
                <a:cs typeface="+mj-cs"/>
              </a:rPr>
              <a:t>Mechanism</a:t>
            </a:r>
            <a:r>
              <a:rPr lang="de-DE" sz="2800" b="1" dirty="0">
                <a:cs typeface="+mj-cs"/>
              </a:rPr>
              <a:t> Design</a:t>
            </a:r>
            <a:endParaRPr lang="de-DE" sz="3600" b="1" dirty="0"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97200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>
                <a:cs typeface="+mn-cs"/>
              </a:rPr>
              <a:t>Özgür </a:t>
            </a:r>
            <a:r>
              <a:rPr lang="de-DE" dirty="0" err="1">
                <a:cs typeface="+mn-cs"/>
              </a:rPr>
              <a:t>Özcep</a:t>
            </a: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dirty="0"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60648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Direct Mechanisms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22047"/>
            <a:ext cx="8305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Recall that a mechanism specifies the strategy sets of the agents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</a:rPr>
              <a:t>These sets can contain complex strategies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Direct mechanisms: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</a:rPr>
              <a:t>Mechanism in which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S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=</a:t>
            </a:r>
            <a:r>
              <a:rPr lang="en-US" sz="24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400" dirty="0">
                <a:latin typeface="Myriad Pro" charset="0"/>
                <a:ea typeface="ＭＳ Ｐゴシック" charset="0"/>
                <a:sym typeface="Symbol" charset="0"/>
              </a:rPr>
              <a:t> for all 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  <a:sym typeface="Symbol" charset="0"/>
              </a:rPr>
              <a:t>i</a:t>
            </a:r>
            <a:r>
              <a:rPr lang="en-US" sz="2400" dirty="0">
                <a:latin typeface="Myriad Pro" charset="0"/>
                <a:ea typeface="ＭＳ Ｐゴシック" charset="0"/>
                <a:sym typeface="Symbol" charset="0"/>
              </a:rPr>
              <a:t>, and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sym typeface="Symbol" charset="0"/>
              </a:rPr>
              <a:t>g(</a:t>
            </a:r>
            <a:r>
              <a:rPr lang="en-US" sz="2400" dirty="0">
                <a:solidFill>
                  <a:srgbClr val="008380"/>
                </a:solidFill>
                <a:latin typeface="Symbol" charset="0"/>
                <a:ea typeface="ＭＳ Ｐゴシック" charset="0"/>
                <a:sym typeface="Symbol" charset="0"/>
              </a:rPr>
              <a:t>q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sym typeface="Symbol" charset="0"/>
              </a:rPr>
              <a:t>)=f(</a:t>
            </a:r>
            <a:r>
              <a:rPr lang="en-US" sz="2400" dirty="0">
                <a:solidFill>
                  <a:srgbClr val="008380"/>
                </a:solidFill>
                <a:latin typeface="Symbol" charset="0"/>
                <a:ea typeface="ＭＳ Ｐゴシック" charset="0"/>
                <a:sym typeface="Symbol" charset="0"/>
              </a:rPr>
              <a:t>q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sym typeface="Symbol" charset="0"/>
              </a:rPr>
              <a:t>) </a:t>
            </a:r>
            <a:r>
              <a:rPr lang="en-US" sz="2400" dirty="0">
                <a:latin typeface="Myriad Pro" charset="0"/>
                <a:ea typeface="ＭＳ Ｐゴシック" charset="0"/>
                <a:sym typeface="Symbol" charset="0"/>
              </a:rPr>
              <a:t>for all </a:t>
            </a:r>
            <a:r>
              <a:rPr lang="en-US" sz="2400" dirty="0">
                <a:solidFill>
                  <a:srgbClr val="008380"/>
                </a:solidFill>
                <a:latin typeface="Symbol" charset="0"/>
                <a:ea typeface="ＭＳ Ｐゴシック" charset="0"/>
                <a:sym typeface="Symbol" charset="0"/>
              </a:rPr>
              <a:t>q</a:t>
            </a:r>
            <a:r>
              <a:rPr lang="en-US" sz="2400" b="1" dirty="0">
                <a:solidFill>
                  <a:srgbClr val="008380"/>
                </a:solidFill>
                <a:latin typeface="Symbol" charset="0"/>
                <a:ea typeface="ＭＳ Ｐゴシック" charset="0"/>
                <a:cs typeface="Symbol" charset="0"/>
              </a:rPr>
              <a:t>∈</a:t>
            </a:r>
            <a:r>
              <a:rPr lang="en-US" sz="2400" dirty="0">
                <a:solidFill>
                  <a:srgbClr val="008380"/>
                </a:solidFill>
                <a:latin typeface="Symbol" charset="0"/>
                <a:ea typeface="ＭＳ Ｐゴシック" charset="0"/>
                <a:sym typeface="Symbol" charset="0"/>
              </a:rPr>
              <a:t>Q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sym typeface="Symbol" charset="0"/>
              </a:rPr>
              <a:t>1</a:t>
            </a:r>
            <a:r>
              <a:rPr lang="en-US" sz="2400" dirty="0">
                <a:solidFill>
                  <a:srgbClr val="008380"/>
                </a:solidFill>
                <a:latin typeface="cmsy10" charset="0"/>
                <a:ea typeface="ＭＳ Ｐゴシック" charset="0"/>
                <a:sym typeface="Symbol" charset="0"/>
              </a:rPr>
              <a:t>x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sym typeface="Symbol" charset="0"/>
              </a:rPr>
              <a:t>…</a:t>
            </a:r>
            <a:r>
              <a:rPr lang="en-US" sz="2400" dirty="0" err="1">
                <a:solidFill>
                  <a:srgbClr val="008380"/>
                </a:solidFill>
                <a:latin typeface="cmsy10" charset="0"/>
                <a:ea typeface="ＭＳ Ｐゴシック" charset="0"/>
                <a:sym typeface="Symbol" charset="0"/>
              </a:rPr>
              <a:t>x</a:t>
            </a:r>
            <a:r>
              <a:rPr lang="en-US" sz="2400" dirty="0" err="1">
                <a:solidFill>
                  <a:srgbClr val="008380"/>
                </a:solidFill>
                <a:latin typeface="Symbol" charset="0"/>
                <a:ea typeface="ＭＳ Ｐゴシック" charset="0"/>
                <a:sym typeface="Symbol" charset="0"/>
              </a:rPr>
              <a:t>Q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sym typeface="Symbol" charset="0"/>
              </a:rPr>
              <a:t>n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sym typeface="Symbol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Incentive-compatible</a:t>
            </a:r>
            <a:r>
              <a:rPr lang="en-US" sz="2800" dirty="0">
                <a:solidFill>
                  <a:srgbClr val="008000"/>
                </a:solidFill>
                <a:latin typeface="Myriad Pro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</a:rPr>
              <a:t>A direct mechanism is incentive-compatible if it has an equilibrium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s</a:t>
            </a:r>
            <a:r>
              <a:rPr lang="en-US" sz="24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sz="2400" dirty="0">
                <a:latin typeface="Myriad Pro" charset="0"/>
                <a:ea typeface="ＭＳ Ｐゴシック" charset="0"/>
              </a:rPr>
              <a:t>where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s</a:t>
            </a:r>
            <a:r>
              <a:rPr lang="en-US" sz="24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4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)=</a:t>
            </a:r>
            <a:r>
              <a:rPr lang="en-US" sz="24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sz="2400" dirty="0">
                <a:latin typeface="Myriad Pro" charset="0"/>
                <a:ea typeface="ＭＳ Ｐゴシック" charset="0"/>
              </a:rPr>
              <a:t>for </a:t>
            </a:r>
            <a:r>
              <a:rPr lang="en-US" sz="2400" dirty="0">
                <a:solidFill>
                  <a:srgbClr val="FF0000"/>
                </a:solidFill>
                <a:latin typeface="Myriad Pro" charset="0"/>
                <a:ea typeface="ＭＳ Ｐゴシック" charset="0"/>
              </a:rPr>
              <a:t>all</a:t>
            </a:r>
            <a:r>
              <a:rPr lang="en-US" sz="2400" dirty="0">
                <a:latin typeface="Myriad Pro" charset="0"/>
                <a:ea typeface="ＭＳ Ｐゴシック" charset="0"/>
              </a:rPr>
              <a:t> </a:t>
            </a:r>
            <a:r>
              <a:rPr lang="en-US" sz="24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400" b="1" dirty="0" err="1">
                <a:solidFill>
                  <a:srgbClr val="008380"/>
                </a:solidFill>
                <a:latin typeface="Symbol" charset="0"/>
                <a:ea typeface="ＭＳ Ｐゴシック" charset="0"/>
                <a:cs typeface="Symbol" charset="0"/>
              </a:rPr>
              <a:t>∈</a:t>
            </a:r>
            <a:r>
              <a:rPr lang="en-US" sz="2400" b="1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sz="2400" dirty="0">
                <a:latin typeface="Myriad Pro" charset="0"/>
                <a:ea typeface="ＭＳ Ｐゴシック" charset="0"/>
              </a:rPr>
              <a:t>and all 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endParaRPr lang="en-US" sz="2400" dirty="0">
              <a:solidFill>
                <a:srgbClr val="008380"/>
              </a:solidFill>
              <a:latin typeface="Myriad Pro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</a:rPr>
              <a:t>(truth telling by all agents is an equilibrium)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CC0000"/>
                </a:solidFill>
                <a:latin typeface="Myriad Pro" charset="0"/>
                <a:ea typeface="ＭＳ Ｐゴシック" charset="0"/>
              </a:rPr>
              <a:t>Called </a:t>
            </a:r>
            <a:r>
              <a:rPr lang="en-US" dirty="0">
                <a:solidFill>
                  <a:srgbClr val="1E0AFF"/>
                </a:solidFill>
                <a:latin typeface="Myriad Pro" charset="0"/>
                <a:ea typeface="ＭＳ Ｐゴシック" charset="0"/>
              </a:rPr>
              <a:t>s</a:t>
            </a:r>
            <a:r>
              <a:rPr lang="en-US" sz="2400" dirty="0">
                <a:solidFill>
                  <a:srgbClr val="1E0AFF"/>
                </a:solidFill>
                <a:latin typeface="Myriad Pro" charset="0"/>
                <a:ea typeface="ＭＳ Ｐゴシック" charset="0"/>
              </a:rPr>
              <a:t>trategy-proof</a:t>
            </a:r>
            <a:r>
              <a:rPr lang="en-US" sz="2400" dirty="0">
                <a:latin typeface="Myriad Pro" charset="0"/>
                <a:ea typeface="ＭＳ Ｐゴシック" charset="0"/>
              </a:rPr>
              <a:t> if </a:t>
            </a:r>
            <a:r>
              <a:rPr lang="en-US" dirty="0">
                <a:latin typeface="Myriad Pro" charset="0"/>
                <a:ea typeface="ＭＳ Ｐゴシック" charset="0"/>
              </a:rPr>
              <a:t>truth telling by all agents </a:t>
            </a:r>
            <a:r>
              <a:rPr lang="en-US" sz="2400" dirty="0">
                <a:latin typeface="Myriad Pro" charset="0"/>
                <a:ea typeface="ＭＳ Ｐゴシック" charset="0"/>
              </a:rPr>
              <a:t>leads to dominant-strategy equilibrium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2A3FD-8650-404F-BA2E-644F1943E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D392E51F-1E0C-7F47-A36A-52820D870114}"/>
              </a:ext>
            </a:extLst>
          </p:cNvPr>
          <p:cNvSpPr/>
          <p:nvPr/>
        </p:nvSpPr>
        <p:spPr>
          <a:xfrm>
            <a:off x="747192" y="2451477"/>
            <a:ext cx="8001272" cy="3828800"/>
          </a:xfrm>
          <a:prstGeom prst="roundRect">
            <a:avLst>
              <a:gd name="adj" fmla="val 10000"/>
            </a:avLst>
          </a:prstGeom>
          <a:solidFill>
            <a:srgbClr val="032EF0">
              <a:alpha val="1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72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88640"/>
            <a:ext cx="8686800" cy="1143000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Myriad Pro" charset="0"/>
                <a:ea typeface="ＭＳ Ｐゴシック" charset="0"/>
                <a:cs typeface="ＭＳ Ｐゴシック" charset="0"/>
              </a:rPr>
              <a:t>Dominant Strategy Implementation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31640"/>
            <a:ext cx="8534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Is a certain social choice function implementable in dominant strategies?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</a:rPr>
              <a:t>In principle we would need to consider all possible mechanisms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latin typeface="Myriad Pro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Revelation Principle </a:t>
            </a: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(for Dom Strategies)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</a:rPr>
              <a:t>Suppose there exists a mechanism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M=(S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1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,…,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S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n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,g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400" b="1" dirty="0">
                <a:solidFill>
                  <a:srgbClr val="008380"/>
                </a:solidFill>
                <a:latin typeface="cmsy10" charset="0"/>
                <a:ea typeface="ＭＳ Ｐゴシック" charset="0"/>
              </a:rPr>
              <a:t>.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)) </a:t>
            </a:r>
            <a:r>
              <a:rPr lang="en-US" sz="2400" dirty="0">
                <a:latin typeface="Myriad Pro" charset="0"/>
                <a:ea typeface="ＭＳ Ｐゴシック" charset="0"/>
              </a:rPr>
              <a:t>that implements social choice function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f() </a:t>
            </a:r>
            <a:r>
              <a:rPr lang="en-US" sz="2400" dirty="0">
                <a:latin typeface="Myriad Pro" charset="0"/>
                <a:ea typeface="ＭＳ Ｐゴシック" charset="0"/>
              </a:rPr>
              <a:t>in dominant strategies. Then there is a direct strategy-proof mechanism,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M’,  </a:t>
            </a:r>
            <a:r>
              <a:rPr lang="en-US" sz="2400" dirty="0">
                <a:latin typeface="Myriad Pro" charset="0"/>
                <a:ea typeface="ＭＳ Ｐゴシック" charset="0"/>
              </a:rPr>
              <a:t>which also implements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f()</a:t>
            </a:r>
            <a:r>
              <a:rPr lang="en-US" sz="2400" dirty="0">
                <a:latin typeface="Myriad Pro" charset="0"/>
                <a:ea typeface="ＭＳ Ｐゴシック" charset="0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71C3D9-1356-5B47-8319-62346237B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3F436BF0-104A-554E-A8B8-965349CC6F2C}"/>
              </a:ext>
            </a:extLst>
          </p:cNvPr>
          <p:cNvSpPr/>
          <p:nvPr/>
        </p:nvSpPr>
        <p:spPr>
          <a:xfrm>
            <a:off x="474946" y="3212976"/>
            <a:ext cx="8288054" cy="2583914"/>
          </a:xfrm>
          <a:prstGeom prst="roundRect">
            <a:avLst>
              <a:gd name="adj" fmla="val 10000"/>
            </a:avLst>
          </a:prstGeom>
          <a:solidFill>
            <a:srgbClr val="FF0000">
              <a:alpha val="1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6420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Revelation Principle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“The computations that go on within the mind of any bidder in the </a:t>
            </a:r>
            <a:r>
              <a:rPr lang="en-US" sz="2800" dirty="0" err="1">
                <a:latin typeface="Myriad Pro" charset="0"/>
                <a:ea typeface="ＭＳ Ｐゴシック" charset="0"/>
                <a:cs typeface="ＭＳ Ｐゴシック" charset="0"/>
              </a:rPr>
              <a:t>nondirect</a:t>
            </a: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 mechanism are shifted to become part of the mechanism in the direct mechanism” [</a:t>
            </a:r>
            <a:r>
              <a:rPr lang="en-US" sz="2800" dirty="0" err="1">
                <a:latin typeface="Myriad Pro" charset="0"/>
                <a:ea typeface="ＭＳ Ｐゴシック" charset="0"/>
                <a:cs typeface="ＭＳ Ｐゴシック" charset="0"/>
              </a:rPr>
              <a:t>McAfee&amp;McMillian</a:t>
            </a: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 87]</a:t>
            </a: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endParaRPr lang="en-US" sz="2800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Consider the incentive-compatible direct-revelation implementation of an English auction (open-bid)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96B2CC-AE0B-8A48-823C-ABAE24AA8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9CD622-1509-BA47-9D69-080F6F3D63EE}"/>
              </a:ext>
            </a:extLst>
          </p:cNvPr>
          <p:cNvSpPr/>
          <p:nvPr/>
        </p:nvSpPr>
        <p:spPr>
          <a:xfrm>
            <a:off x="3203848" y="6185356"/>
            <a:ext cx="33123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B05FF"/>
                </a:solidFill>
                <a:latin typeface="Roboto"/>
              </a:rPr>
              <a:t>McAfee, R., &amp; McMillan, J. Auctions with entry. </a:t>
            </a:r>
            <a:br>
              <a:rPr lang="en-US" sz="1100" dirty="0">
                <a:solidFill>
                  <a:srgbClr val="0B05FF"/>
                </a:solidFill>
                <a:latin typeface="Roboto"/>
              </a:rPr>
            </a:br>
            <a:r>
              <a:rPr lang="en-US" sz="1100" i="1" dirty="0">
                <a:solidFill>
                  <a:srgbClr val="0B05FF"/>
                </a:solidFill>
                <a:latin typeface="Roboto"/>
              </a:rPr>
              <a:t>Economics Letters, 23</a:t>
            </a:r>
            <a:r>
              <a:rPr lang="en-US" sz="1100" dirty="0">
                <a:solidFill>
                  <a:srgbClr val="0B05FF"/>
                </a:solidFill>
                <a:latin typeface="Roboto"/>
              </a:rPr>
              <a:t>, 343-347. </a:t>
            </a:r>
            <a:r>
              <a:rPr lang="en-US" sz="1100" b="1" dirty="0">
                <a:solidFill>
                  <a:srgbClr val="FF0000"/>
                </a:solidFill>
                <a:latin typeface="Roboto"/>
              </a:rPr>
              <a:t>1987</a:t>
            </a:r>
            <a:r>
              <a:rPr lang="en-US" sz="1100" dirty="0">
                <a:solidFill>
                  <a:srgbClr val="0B05FF"/>
                </a:solidFill>
                <a:latin typeface="Roboto"/>
              </a:rPr>
              <a:t>.</a:t>
            </a:r>
            <a:endParaRPr lang="en-DE" sz="1100" dirty="0">
              <a:solidFill>
                <a:srgbClr val="0B05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479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Revelation Principle: Proof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03648"/>
            <a:ext cx="8305800" cy="4495800"/>
          </a:xfrm>
        </p:spPr>
        <p:txBody>
          <a:bodyPr/>
          <a:lstStyle/>
          <a:p>
            <a:pPr eaLnBrk="1" hangingPunct="1"/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M=(S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,…,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,g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()) 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implements SCF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f()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 in </a:t>
            </a:r>
            <a:r>
              <a:rPr lang="en-US" sz="2400" dirty="0" err="1">
                <a:latin typeface="Myriad Pro" charset="0"/>
                <a:ea typeface="ＭＳ Ｐゴシック" charset="0"/>
                <a:cs typeface="ＭＳ Ｐゴシック" charset="0"/>
              </a:rPr>
              <a:t>dom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 str. </a:t>
            </a:r>
          </a:p>
          <a:p>
            <a:pPr lvl="1" eaLnBrk="1" hangingPunct="1"/>
            <a:r>
              <a:rPr lang="en-US" sz="2000" dirty="0">
                <a:latin typeface="Myriad Pro" charset="0"/>
                <a:ea typeface="ＭＳ Ｐゴシック" charset="0"/>
              </a:rPr>
              <a:t>Construct direct mechanism 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M’=(</a:t>
            </a:r>
            <a:r>
              <a:rPr lang="en-US" sz="20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30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n</a:t>
            </a:r>
            <a:r>
              <a:rPr lang="en-US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,f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))</a:t>
            </a:r>
            <a:b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</a:br>
            <a:r>
              <a:rPr lang="en-US" sz="2000" dirty="0">
                <a:latin typeface="Myriad Pro" charset="0"/>
                <a:ea typeface="ＭＳ Ｐゴシック" charset="0"/>
              </a:rPr>
              <a:t>(see also the  following figure) </a:t>
            </a:r>
          </a:p>
          <a:p>
            <a:pPr lvl="1" eaLnBrk="1" hangingPunct="1"/>
            <a:r>
              <a:rPr lang="en-US" sz="2000" dirty="0">
                <a:latin typeface="Myriad Pro" charset="0"/>
                <a:ea typeface="ＭＳ Ｐゴシック" charset="0"/>
              </a:rPr>
              <a:t>By contradiction, assume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dirty="0">
                <a:latin typeface="Myriad Pro" charset="0"/>
                <a:ea typeface="ＭＳ Ｐゴシック" charset="0"/>
              </a:rPr>
              <a:t> </a:t>
            </a:r>
            <a:r>
              <a:rPr lang="en-US" sz="2000" b="1" dirty="0">
                <a:solidFill>
                  <a:srgbClr val="008380"/>
                </a:solidFill>
                <a:latin typeface="cmsy10" charset="0"/>
                <a:ea typeface="ＭＳ Ｐゴシック" charset="0"/>
              </a:rPr>
              <a:t>∃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¹q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altLang="ja-JP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s.t.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altLang="ja-JP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u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(f(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,</a:t>
            </a:r>
            <a:r>
              <a:rPr lang="en-US" altLang="ja-JP" sz="20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-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)&gt;</a:t>
            </a:r>
            <a:r>
              <a:rPr lang="en-US" altLang="ja-JP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u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(f(</a:t>
            </a:r>
            <a:r>
              <a:rPr lang="en-US" altLang="ja-JP" sz="20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,</a:t>
            </a:r>
            <a:r>
              <a:rPr lang="en-US" altLang="ja-JP" sz="20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-i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dirty="0">
                <a:latin typeface="Myriad Pro" charset="0"/>
                <a:ea typeface="ＭＳ Ｐゴシック" charset="0"/>
              </a:rPr>
              <a:t>for some 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¹q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latin typeface="Myriad Pro" charset="0"/>
                <a:ea typeface="ＭＳ Ｐゴシック" charset="0"/>
              </a:rPr>
              <a:t>, some 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-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latin typeface="Myriad Pro" charset="0"/>
                <a:ea typeface="ＭＳ Ｐゴシック" charset="0"/>
              </a:rPr>
              <a:t>.</a:t>
            </a:r>
          </a:p>
          <a:p>
            <a:pPr lvl="1" eaLnBrk="1" hangingPunct="1"/>
            <a:r>
              <a:rPr lang="en-US" sz="2000" dirty="0">
                <a:latin typeface="Myriad Pro" charset="0"/>
                <a:ea typeface="ＭＳ Ｐゴシック" charset="0"/>
              </a:rPr>
              <a:t>But, because 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f(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)=g(s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)), </a:t>
            </a:r>
            <a:r>
              <a:rPr lang="en-US" sz="2000" dirty="0">
                <a:latin typeface="Myriad Pro" charset="0"/>
                <a:ea typeface="ＭＳ Ｐゴシック" charset="0"/>
              </a:rPr>
              <a:t>this entails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u</a:t>
            </a:r>
            <a:r>
              <a:rPr lang="en-US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(g(</a:t>
            </a:r>
            <a:r>
              <a:rPr lang="en-US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s</a:t>
            </a:r>
            <a:r>
              <a:rPr lang="en-US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),s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-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-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)),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)&gt;</a:t>
            </a:r>
            <a:r>
              <a:rPr lang="en-US" altLang="ja-JP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u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(g(s</a:t>
            </a:r>
            <a:r>
              <a:rPr lang="en-US" altLang="ja-JP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),s</a:t>
            </a:r>
            <a:r>
              <a:rPr lang="en-US" altLang="ja-JP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-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)),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</a:t>
            </a:r>
          </a:p>
          <a:p>
            <a:pPr lvl="1" eaLnBrk="1" hangingPunct="1">
              <a:buFont typeface="Wingdings" charset="0"/>
              <a:buNone/>
            </a:pPr>
            <a:endParaRPr lang="en-US" sz="2000" dirty="0">
              <a:latin typeface="Myriad Pro" charset="0"/>
              <a:ea typeface="ＭＳ Ｐゴシック" charset="0"/>
            </a:endParaRPr>
          </a:p>
          <a:p>
            <a:pPr lvl="1" eaLnBrk="1" hangingPunct="1">
              <a:buFont typeface="Wingdings" charset="0"/>
              <a:buNone/>
            </a:pPr>
            <a:r>
              <a:rPr lang="en-US" sz="2000" dirty="0">
                <a:latin typeface="Myriad Pro" charset="0"/>
                <a:ea typeface="ＭＳ Ｐゴシック" charset="0"/>
              </a:rPr>
              <a:t>Which contradicts the fact that 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s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sz="2000" dirty="0">
                <a:latin typeface="Myriad Pro" charset="0"/>
                <a:ea typeface="ＭＳ Ｐゴシック" charset="0"/>
              </a:rPr>
              <a:t> is a </a:t>
            </a:r>
            <a:br>
              <a:rPr lang="en-US" sz="2000" dirty="0">
                <a:latin typeface="Myriad Pro" charset="0"/>
                <a:ea typeface="ＭＳ Ｐゴシック" charset="0"/>
              </a:rPr>
            </a:br>
            <a:r>
              <a:rPr lang="en-US" sz="2000" dirty="0">
                <a:latin typeface="Myriad Pro" charset="0"/>
                <a:ea typeface="ＭＳ Ｐゴシック" charset="0"/>
              </a:rPr>
              <a:t>dominant-strategy equilibrium in 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6CDBFD-C8BB-0842-B437-F5F2F7F08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4621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245286"/>
            <a:ext cx="84582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Revelation Principle: Intuition</a:t>
            </a:r>
          </a:p>
        </p:txBody>
      </p:sp>
      <p:grpSp>
        <p:nvGrpSpPr>
          <p:cNvPr id="40962" name="Group 3"/>
          <p:cNvGrpSpPr>
            <a:grpSpLocks/>
          </p:cNvGrpSpPr>
          <p:nvPr/>
        </p:nvGrpSpPr>
        <p:grpSpPr bwMode="auto">
          <a:xfrm>
            <a:off x="395536" y="1484784"/>
            <a:ext cx="8331200" cy="3851275"/>
            <a:chOff x="368" y="2192"/>
            <a:chExt cx="5248" cy="1962"/>
          </a:xfrm>
        </p:grpSpPr>
        <p:sp>
          <p:nvSpPr>
            <p:cNvPr id="40963" name="Rectangle 4"/>
            <p:cNvSpPr>
              <a:spLocks noChangeArrowheads="1"/>
            </p:cNvSpPr>
            <p:nvPr/>
          </p:nvSpPr>
          <p:spPr bwMode="auto">
            <a:xfrm>
              <a:off x="1904" y="3546"/>
              <a:ext cx="873" cy="537"/>
            </a:xfrm>
            <a:prstGeom prst="rect">
              <a:avLst/>
            </a:prstGeom>
            <a:noFill/>
            <a:ln w="23813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" name="Rectangle 5"/>
            <p:cNvSpPr>
              <a:spLocks noChangeArrowheads="1"/>
            </p:cNvSpPr>
            <p:nvPr/>
          </p:nvSpPr>
          <p:spPr bwMode="auto">
            <a:xfrm>
              <a:off x="1912" y="2616"/>
              <a:ext cx="873" cy="538"/>
            </a:xfrm>
            <a:prstGeom prst="rect">
              <a:avLst/>
            </a:prstGeom>
            <a:noFill/>
            <a:ln w="23813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" name="Rectangle 6"/>
            <p:cNvSpPr>
              <a:spLocks noChangeArrowheads="1"/>
            </p:cNvSpPr>
            <p:nvPr/>
          </p:nvSpPr>
          <p:spPr bwMode="auto">
            <a:xfrm>
              <a:off x="3456" y="2616"/>
              <a:ext cx="1200" cy="1452"/>
            </a:xfrm>
            <a:prstGeom prst="rect">
              <a:avLst/>
            </a:prstGeom>
            <a:noFill/>
            <a:ln w="23813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6" name="Rectangle 7"/>
            <p:cNvSpPr>
              <a:spLocks noChangeArrowheads="1"/>
            </p:cNvSpPr>
            <p:nvPr/>
          </p:nvSpPr>
          <p:spPr bwMode="auto">
            <a:xfrm>
              <a:off x="457" y="2660"/>
              <a:ext cx="568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FF00"/>
                  </a:solidFill>
                  <a:latin typeface="Helvetica" charset="0"/>
                </a:rPr>
                <a:t>Agent 1’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67" name="Rectangle 8"/>
            <p:cNvSpPr>
              <a:spLocks noChangeArrowheads="1"/>
            </p:cNvSpPr>
            <p:nvPr/>
          </p:nvSpPr>
          <p:spPr bwMode="auto">
            <a:xfrm>
              <a:off x="1019" y="2660"/>
              <a:ext cx="8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FF00"/>
                  </a:solidFill>
                  <a:latin typeface="Helvetica" charset="0"/>
                </a:rPr>
                <a:t>s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68" name="Rectangle 9"/>
            <p:cNvSpPr>
              <a:spLocks noChangeArrowheads="1"/>
            </p:cNvSpPr>
            <p:nvPr/>
          </p:nvSpPr>
          <p:spPr bwMode="auto">
            <a:xfrm>
              <a:off x="1100" y="2660"/>
              <a:ext cx="4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FF00"/>
                  </a:solidFill>
                  <a:latin typeface="Helvetica" charset="0"/>
                </a:rPr>
                <a:t> 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69" name="Rectangle 10"/>
            <p:cNvSpPr>
              <a:spLocks noChangeArrowheads="1"/>
            </p:cNvSpPr>
            <p:nvPr/>
          </p:nvSpPr>
          <p:spPr bwMode="auto">
            <a:xfrm>
              <a:off x="457" y="2900"/>
              <a:ext cx="81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FF00"/>
                  </a:solidFill>
                  <a:latin typeface="Helvetica" charset="0"/>
                </a:rPr>
                <a:t>preferences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70" name="AutoShape 11"/>
            <p:cNvSpPr>
              <a:spLocks noChangeArrowheads="1"/>
            </p:cNvSpPr>
            <p:nvPr/>
          </p:nvSpPr>
          <p:spPr bwMode="auto">
            <a:xfrm>
              <a:off x="368" y="2624"/>
              <a:ext cx="961" cy="530"/>
            </a:xfrm>
            <a:prstGeom prst="roundRect">
              <a:avLst>
                <a:gd name="adj" fmla="val 25088"/>
              </a:avLst>
            </a:prstGeom>
            <a:noFill/>
            <a:ln w="23813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AutoShape 12"/>
            <p:cNvSpPr>
              <a:spLocks noChangeArrowheads="1"/>
            </p:cNvSpPr>
            <p:nvPr/>
          </p:nvSpPr>
          <p:spPr bwMode="auto">
            <a:xfrm>
              <a:off x="368" y="3538"/>
              <a:ext cx="961" cy="530"/>
            </a:xfrm>
            <a:prstGeom prst="roundRect">
              <a:avLst>
                <a:gd name="adj" fmla="val 25088"/>
              </a:avLst>
            </a:prstGeom>
            <a:noFill/>
            <a:ln w="23813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2" name="Rectangle 13"/>
            <p:cNvSpPr>
              <a:spLocks noChangeArrowheads="1"/>
            </p:cNvSpPr>
            <p:nvPr/>
          </p:nvSpPr>
          <p:spPr bwMode="auto">
            <a:xfrm>
              <a:off x="457" y="3580"/>
              <a:ext cx="673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FF00"/>
                  </a:solidFill>
                  <a:latin typeface="Helvetica" charset="0"/>
                </a:rPr>
                <a:t>Agent |A|’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73" name="Rectangle 14"/>
            <p:cNvSpPr>
              <a:spLocks noChangeArrowheads="1"/>
            </p:cNvSpPr>
            <p:nvPr/>
          </p:nvSpPr>
          <p:spPr bwMode="auto">
            <a:xfrm>
              <a:off x="1123" y="3580"/>
              <a:ext cx="8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FF00"/>
                  </a:solidFill>
                  <a:latin typeface="Helvetica" charset="0"/>
                </a:rPr>
                <a:t>s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74" name="Rectangle 15"/>
            <p:cNvSpPr>
              <a:spLocks noChangeArrowheads="1"/>
            </p:cNvSpPr>
            <p:nvPr/>
          </p:nvSpPr>
          <p:spPr bwMode="auto">
            <a:xfrm>
              <a:off x="1204" y="3580"/>
              <a:ext cx="4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FF00"/>
                  </a:solidFill>
                  <a:latin typeface="Helvetica" charset="0"/>
                </a:rPr>
                <a:t> 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75" name="Rectangle 16"/>
            <p:cNvSpPr>
              <a:spLocks noChangeArrowheads="1"/>
            </p:cNvSpPr>
            <p:nvPr/>
          </p:nvSpPr>
          <p:spPr bwMode="auto">
            <a:xfrm>
              <a:off x="457" y="3820"/>
              <a:ext cx="81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FF00"/>
                  </a:solidFill>
                  <a:latin typeface="Helvetica" charset="0"/>
                </a:rPr>
                <a:t>preferences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76" name="Rectangle 17"/>
            <p:cNvSpPr>
              <a:spLocks noChangeArrowheads="1"/>
            </p:cNvSpPr>
            <p:nvPr/>
          </p:nvSpPr>
          <p:spPr bwMode="auto">
            <a:xfrm>
              <a:off x="768" y="2991"/>
              <a:ext cx="8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3600" b="1" i="0">
                  <a:solidFill>
                    <a:srgbClr val="00FF00"/>
                  </a:solidFill>
                  <a:latin typeface="Helvetica" charset="0"/>
                </a:rPr>
                <a:t>.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77" name="Rectangle 18"/>
            <p:cNvSpPr>
              <a:spLocks noChangeArrowheads="1"/>
            </p:cNvSpPr>
            <p:nvPr/>
          </p:nvSpPr>
          <p:spPr bwMode="auto">
            <a:xfrm>
              <a:off x="768" y="3103"/>
              <a:ext cx="80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3600" b="1" i="0">
                  <a:solidFill>
                    <a:srgbClr val="00FF00"/>
                  </a:solidFill>
                  <a:latin typeface="Helvetica" charset="0"/>
                </a:rPr>
                <a:t>.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78" name="Rectangle 19"/>
            <p:cNvSpPr>
              <a:spLocks noChangeArrowheads="1"/>
            </p:cNvSpPr>
            <p:nvPr/>
          </p:nvSpPr>
          <p:spPr bwMode="auto">
            <a:xfrm>
              <a:off x="768" y="3224"/>
              <a:ext cx="8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3600" b="1" i="0">
                  <a:solidFill>
                    <a:srgbClr val="00FF00"/>
                  </a:solidFill>
                  <a:latin typeface="Helvetica" charset="0"/>
                </a:rPr>
                <a:t>.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79" name="Line 20"/>
            <p:cNvSpPr>
              <a:spLocks noChangeShapeType="1"/>
            </p:cNvSpPr>
            <p:nvPr/>
          </p:nvSpPr>
          <p:spPr bwMode="auto">
            <a:xfrm>
              <a:off x="1329" y="3787"/>
              <a:ext cx="576" cy="1"/>
            </a:xfrm>
            <a:prstGeom prst="line">
              <a:avLst/>
            </a:prstGeom>
            <a:noFill/>
            <a:ln w="23813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80" name="Freeform 21"/>
            <p:cNvSpPr>
              <a:spLocks/>
            </p:cNvSpPr>
            <p:nvPr/>
          </p:nvSpPr>
          <p:spPr bwMode="auto">
            <a:xfrm>
              <a:off x="1738" y="3729"/>
              <a:ext cx="167" cy="115"/>
            </a:xfrm>
            <a:custGeom>
              <a:avLst/>
              <a:gdLst>
                <a:gd name="T0" fmla="*/ 49 w 167"/>
                <a:gd name="T1" fmla="*/ 58 h 115"/>
                <a:gd name="T2" fmla="*/ 0 w 167"/>
                <a:gd name="T3" fmla="*/ 115 h 115"/>
                <a:gd name="T4" fmla="*/ 167 w 167"/>
                <a:gd name="T5" fmla="*/ 58 h 115"/>
                <a:gd name="T6" fmla="*/ 0 w 167"/>
                <a:gd name="T7" fmla="*/ 0 h 115"/>
                <a:gd name="T8" fmla="*/ 49 w 167"/>
                <a:gd name="T9" fmla="*/ 58 h 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7"/>
                <a:gd name="T16" fmla="*/ 0 h 115"/>
                <a:gd name="T17" fmla="*/ 167 w 167"/>
                <a:gd name="T18" fmla="*/ 115 h 1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7" h="115">
                  <a:moveTo>
                    <a:pt x="49" y="58"/>
                  </a:moveTo>
                  <a:lnTo>
                    <a:pt x="0" y="115"/>
                  </a:lnTo>
                  <a:lnTo>
                    <a:pt x="167" y="58"/>
                  </a:lnTo>
                  <a:lnTo>
                    <a:pt x="0" y="0"/>
                  </a:lnTo>
                  <a:lnTo>
                    <a:pt x="49" y="58"/>
                  </a:lnTo>
                  <a:close/>
                </a:path>
              </a:pathLst>
            </a:custGeom>
            <a:solidFill>
              <a:srgbClr val="00FF00"/>
            </a:solidFill>
            <a:ln w="23813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0981" name="Line 22"/>
            <p:cNvSpPr>
              <a:spLocks noChangeShapeType="1"/>
            </p:cNvSpPr>
            <p:nvPr/>
          </p:nvSpPr>
          <p:spPr bwMode="auto">
            <a:xfrm>
              <a:off x="1329" y="2874"/>
              <a:ext cx="576" cy="1"/>
            </a:xfrm>
            <a:prstGeom prst="line">
              <a:avLst/>
            </a:prstGeom>
            <a:noFill/>
            <a:ln w="23813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82" name="Freeform 23"/>
            <p:cNvSpPr>
              <a:spLocks/>
            </p:cNvSpPr>
            <p:nvPr/>
          </p:nvSpPr>
          <p:spPr bwMode="auto">
            <a:xfrm>
              <a:off x="1738" y="2817"/>
              <a:ext cx="167" cy="115"/>
            </a:xfrm>
            <a:custGeom>
              <a:avLst/>
              <a:gdLst>
                <a:gd name="T0" fmla="*/ 49 w 167"/>
                <a:gd name="T1" fmla="*/ 57 h 115"/>
                <a:gd name="T2" fmla="*/ 0 w 167"/>
                <a:gd name="T3" fmla="*/ 115 h 115"/>
                <a:gd name="T4" fmla="*/ 167 w 167"/>
                <a:gd name="T5" fmla="*/ 57 h 115"/>
                <a:gd name="T6" fmla="*/ 0 w 167"/>
                <a:gd name="T7" fmla="*/ 0 h 115"/>
                <a:gd name="T8" fmla="*/ 49 w 167"/>
                <a:gd name="T9" fmla="*/ 57 h 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7"/>
                <a:gd name="T16" fmla="*/ 0 h 115"/>
                <a:gd name="T17" fmla="*/ 167 w 167"/>
                <a:gd name="T18" fmla="*/ 115 h 1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7" h="115">
                  <a:moveTo>
                    <a:pt x="49" y="57"/>
                  </a:moveTo>
                  <a:lnTo>
                    <a:pt x="0" y="115"/>
                  </a:lnTo>
                  <a:lnTo>
                    <a:pt x="167" y="57"/>
                  </a:lnTo>
                  <a:lnTo>
                    <a:pt x="0" y="0"/>
                  </a:lnTo>
                  <a:lnTo>
                    <a:pt x="49" y="57"/>
                  </a:lnTo>
                  <a:close/>
                </a:path>
              </a:pathLst>
            </a:custGeom>
            <a:solidFill>
              <a:srgbClr val="00FF00"/>
            </a:solidFill>
            <a:ln w="23813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0983" name="Rectangle 24"/>
            <p:cNvSpPr>
              <a:spLocks noChangeArrowheads="1"/>
            </p:cNvSpPr>
            <p:nvPr/>
          </p:nvSpPr>
          <p:spPr bwMode="auto">
            <a:xfrm>
              <a:off x="1993" y="2675"/>
              <a:ext cx="57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FF0000"/>
                  </a:solidFill>
                  <a:latin typeface="Helvetica" charset="0"/>
                </a:rPr>
                <a:t>Strategy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84" name="Rectangle 25"/>
            <p:cNvSpPr>
              <a:spLocks noChangeArrowheads="1"/>
            </p:cNvSpPr>
            <p:nvPr/>
          </p:nvSpPr>
          <p:spPr bwMode="auto">
            <a:xfrm>
              <a:off x="2569" y="2675"/>
              <a:ext cx="4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FF0000"/>
                  </a:solidFill>
                  <a:latin typeface="Helvetica" charset="0"/>
                </a:rPr>
                <a:t> 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85" name="Rectangle 26"/>
            <p:cNvSpPr>
              <a:spLocks noChangeArrowheads="1"/>
            </p:cNvSpPr>
            <p:nvPr/>
          </p:nvSpPr>
          <p:spPr bwMode="auto">
            <a:xfrm>
              <a:off x="1993" y="2915"/>
              <a:ext cx="72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FF0000"/>
                  </a:solidFill>
                  <a:latin typeface="Helvetica" charset="0"/>
                </a:rPr>
                <a:t>formulator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86" name="Rectangle 27"/>
            <p:cNvSpPr>
              <a:spLocks noChangeArrowheads="1"/>
            </p:cNvSpPr>
            <p:nvPr/>
          </p:nvSpPr>
          <p:spPr bwMode="auto">
            <a:xfrm>
              <a:off x="1960" y="3605"/>
              <a:ext cx="57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FF0000"/>
                  </a:solidFill>
                  <a:latin typeface="Helvetica" charset="0"/>
                </a:rPr>
                <a:t>Strategy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87" name="Rectangle 28"/>
            <p:cNvSpPr>
              <a:spLocks noChangeArrowheads="1"/>
            </p:cNvSpPr>
            <p:nvPr/>
          </p:nvSpPr>
          <p:spPr bwMode="auto">
            <a:xfrm>
              <a:off x="2536" y="3605"/>
              <a:ext cx="4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FF0000"/>
                  </a:solidFill>
                  <a:latin typeface="Helvetica" charset="0"/>
                </a:rPr>
                <a:t> 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88" name="Rectangle 29"/>
            <p:cNvSpPr>
              <a:spLocks noChangeArrowheads="1"/>
            </p:cNvSpPr>
            <p:nvPr/>
          </p:nvSpPr>
          <p:spPr bwMode="auto">
            <a:xfrm>
              <a:off x="1960" y="3845"/>
              <a:ext cx="72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FF0000"/>
                  </a:solidFill>
                  <a:latin typeface="Helvetica" charset="0"/>
                </a:rPr>
                <a:t>formulator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89" name="Line 30"/>
            <p:cNvSpPr>
              <a:spLocks noChangeShapeType="1"/>
            </p:cNvSpPr>
            <p:nvPr/>
          </p:nvSpPr>
          <p:spPr bwMode="auto">
            <a:xfrm>
              <a:off x="2799" y="3787"/>
              <a:ext cx="634" cy="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90" name="Freeform 31"/>
            <p:cNvSpPr>
              <a:spLocks/>
            </p:cNvSpPr>
            <p:nvPr/>
          </p:nvSpPr>
          <p:spPr bwMode="auto">
            <a:xfrm>
              <a:off x="3266" y="3729"/>
              <a:ext cx="167" cy="115"/>
            </a:xfrm>
            <a:custGeom>
              <a:avLst/>
              <a:gdLst>
                <a:gd name="T0" fmla="*/ 50 w 167"/>
                <a:gd name="T1" fmla="*/ 58 h 115"/>
                <a:gd name="T2" fmla="*/ 0 w 167"/>
                <a:gd name="T3" fmla="*/ 115 h 115"/>
                <a:gd name="T4" fmla="*/ 167 w 167"/>
                <a:gd name="T5" fmla="*/ 58 h 115"/>
                <a:gd name="T6" fmla="*/ 0 w 167"/>
                <a:gd name="T7" fmla="*/ 0 h 115"/>
                <a:gd name="T8" fmla="*/ 50 w 167"/>
                <a:gd name="T9" fmla="*/ 58 h 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7"/>
                <a:gd name="T16" fmla="*/ 0 h 115"/>
                <a:gd name="T17" fmla="*/ 167 w 167"/>
                <a:gd name="T18" fmla="*/ 115 h 1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7" h="115">
                  <a:moveTo>
                    <a:pt x="50" y="58"/>
                  </a:moveTo>
                  <a:lnTo>
                    <a:pt x="0" y="115"/>
                  </a:lnTo>
                  <a:lnTo>
                    <a:pt x="167" y="58"/>
                  </a:lnTo>
                  <a:lnTo>
                    <a:pt x="0" y="0"/>
                  </a:lnTo>
                  <a:lnTo>
                    <a:pt x="50" y="58"/>
                  </a:lnTo>
                  <a:close/>
                </a:path>
              </a:pathLst>
            </a:custGeom>
            <a:solidFill>
              <a:srgbClr val="FF0000"/>
            </a:solidFill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0991" name="Rectangle 32"/>
            <p:cNvSpPr>
              <a:spLocks noChangeArrowheads="1"/>
            </p:cNvSpPr>
            <p:nvPr/>
          </p:nvSpPr>
          <p:spPr bwMode="auto">
            <a:xfrm>
              <a:off x="2840" y="3516"/>
              <a:ext cx="57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FF0000"/>
                  </a:solidFill>
                  <a:latin typeface="Helvetica" charset="0"/>
                </a:rPr>
                <a:t>Strategy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92" name="Rectangle 33"/>
            <p:cNvSpPr>
              <a:spLocks noChangeArrowheads="1"/>
            </p:cNvSpPr>
            <p:nvPr/>
          </p:nvSpPr>
          <p:spPr bwMode="auto">
            <a:xfrm>
              <a:off x="2824" y="2619"/>
              <a:ext cx="57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FF0000"/>
                  </a:solidFill>
                  <a:latin typeface="Helvetica" charset="0"/>
                </a:rPr>
                <a:t>Strategy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93" name="Line 34"/>
            <p:cNvSpPr>
              <a:spLocks noChangeShapeType="1"/>
            </p:cNvSpPr>
            <p:nvPr/>
          </p:nvSpPr>
          <p:spPr bwMode="auto">
            <a:xfrm>
              <a:off x="2799" y="2890"/>
              <a:ext cx="634" cy="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94" name="Freeform 35"/>
            <p:cNvSpPr>
              <a:spLocks/>
            </p:cNvSpPr>
            <p:nvPr/>
          </p:nvSpPr>
          <p:spPr bwMode="auto">
            <a:xfrm>
              <a:off x="3266" y="2832"/>
              <a:ext cx="167" cy="115"/>
            </a:xfrm>
            <a:custGeom>
              <a:avLst/>
              <a:gdLst>
                <a:gd name="T0" fmla="*/ 50 w 167"/>
                <a:gd name="T1" fmla="*/ 58 h 115"/>
                <a:gd name="T2" fmla="*/ 0 w 167"/>
                <a:gd name="T3" fmla="*/ 115 h 115"/>
                <a:gd name="T4" fmla="*/ 167 w 167"/>
                <a:gd name="T5" fmla="*/ 58 h 115"/>
                <a:gd name="T6" fmla="*/ 0 w 167"/>
                <a:gd name="T7" fmla="*/ 0 h 115"/>
                <a:gd name="T8" fmla="*/ 50 w 167"/>
                <a:gd name="T9" fmla="*/ 58 h 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7"/>
                <a:gd name="T16" fmla="*/ 0 h 115"/>
                <a:gd name="T17" fmla="*/ 167 w 167"/>
                <a:gd name="T18" fmla="*/ 115 h 1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7" h="115">
                  <a:moveTo>
                    <a:pt x="50" y="58"/>
                  </a:moveTo>
                  <a:lnTo>
                    <a:pt x="0" y="115"/>
                  </a:lnTo>
                  <a:lnTo>
                    <a:pt x="167" y="58"/>
                  </a:lnTo>
                  <a:lnTo>
                    <a:pt x="0" y="0"/>
                  </a:lnTo>
                  <a:lnTo>
                    <a:pt x="50" y="58"/>
                  </a:lnTo>
                  <a:close/>
                </a:path>
              </a:pathLst>
            </a:custGeom>
            <a:solidFill>
              <a:srgbClr val="FF0000"/>
            </a:solidFill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0995" name="Rectangle 36"/>
            <p:cNvSpPr>
              <a:spLocks noChangeArrowheads="1"/>
            </p:cNvSpPr>
            <p:nvPr/>
          </p:nvSpPr>
          <p:spPr bwMode="auto">
            <a:xfrm>
              <a:off x="3600" y="2688"/>
              <a:ext cx="792" cy="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00FF"/>
                  </a:solidFill>
                  <a:latin typeface="Helvetica" charset="0"/>
                </a:rPr>
                <a:t>Original</a:t>
              </a:r>
            </a:p>
            <a:p>
              <a:r>
                <a:rPr lang="en-US" sz="1800" b="1" i="0">
                  <a:solidFill>
                    <a:srgbClr val="0000FF"/>
                  </a:solidFill>
                  <a:latin typeface="Helvetica" charset="0"/>
                </a:rPr>
                <a:t>“complex”</a:t>
              </a:r>
            </a:p>
            <a:p>
              <a:r>
                <a:rPr lang="en-US" sz="1800" b="1" i="0">
                  <a:solidFill>
                    <a:srgbClr val="0000FF"/>
                  </a:solidFill>
                  <a:latin typeface="Helvetica" charset="0"/>
                </a:rPr>
                <a:t>“indirect”</a:t>
              </a:r>
            </a:p>
            <a:p>
              <a:r>
                <a:rPr lang="en-US" sz="1800" b="1" i="0">
                  <a:solidFill>
                    <a:srgbClr val="0000FF"/>
                  </a:solidFill>
                  <a:latin typeface="Helvetica" charset="0"/>
                </a:rPr>
                <a:t>mechanism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96" name="Line 37"/>
            <p:cNvSpPr>
              <a:spLocks noChangeShapeType="1"/>
            </p:cNvSpPr>
            <p:nvPr/>
          </p:nvSpPr>
          <p:spPr bwMode="auto">
            <a:xfrm flipV="1">
              <a:off x="4656" y="3312"/>
              <a:ext cx="144" cy="2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97" name="Freeform 38"/>
            <p:cNvSpPr>
              <a:spLocks/>
            </p:cNvSpPr>
            <p:nvPr/>
          </p:nvSpPr>
          <p:spPr bwMode="auto">
            <a:xfrm>
              <a:off x="4752" y="3257"/>
              <a:ext cx="167" cy="115"/>
            </a:xfrm>
            <a:custGeom>
              <a:avLst/>
              <a:gdLst>
                <a:gd name="T0" fmla="*/ 50 w 167"/>
                <a:gd name="T1" fmla="*/ 57 h 115"/>
                <a:gd name="T2" fmla="*/ 0 w 167"/>
                <a:gd name="T3" fmla="*/ 115 h 115"/>
                <a:gd name="T4" fmla="*/ 167 w 167"/>
                <a:gd name="T5" fmla="*/ 57 h 115"/>
                <a:gd name="T6" fmla="*/ 0 w 167"/>
                <a:gd name="T7" fmla="*/ 0 h 115"/>
                <a:gd name="T8" fmla="*/ 50 w 167"/>
                <a:gd name="T9" fmla="*/ 57 h 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7"/>
                <a:gd name="T16" fmla="*/ 0 h 115"/>
                <a:gd name="T17" fmla="*/ 167 w 167"/>
                <a:gd name="T18" fmla="*/ 115 h 1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7" h="115">
                  <a:moveTo>
                    <a:pt x="50" y="57"/>
                  </a:moveTo>
                  <a:lnTo>
                    <a:pt x="0" y="115"/>
                  </a:lnTo>
                  <a:lnTo>
                    <a:pt x="167" y="57"/>
                  </a:lnTo>
                  <a:lnTo>
                    <a:pt x="0" y="0"/>
                  </a:lnTo>
                  <a:lnTo>
                    <a:pt x="50" y="57"/>
                  </a:lnTo>
                  <a:close/>
                </a:path>
              </a:pathLst>
            </a:custGeom>
            <a:solidFill>
              <a:srgbClr val="0000FF"/>
            </a:solidFill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0998" name="Rectangle 39"/>
            <p:cNvSpPr>
              <a:spLocks noChangeArrowheads="1"/>
            </p:cNvSpPr>
            <p:nvPr/>
          </p:nvSpPr>
          <p:spPr bwMode="auto">
            <a:xfrm>
              <a:off x="4992" y="3235"/>
              <a:ext cx="624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0000"/>
                  </a:solidFill>
                  <a:latin typeface="Helvetica" charset="0"/>
                </a:rPr>
                <a:t>Outcome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99" name="Rectangle 40"/>
            <p:cNvSpPr>
              <a:spLocks noChangeArrowheads="1"/>
            </p:cNvSpPr>
            <p:nvPr/>
          </p:nvSpPr>
          <p:spPr bwMode="auto">
            <a:xfrm>
              <a:off x="1583" y="2192"/>
              <a:ext cx="3121" cy="1962"/>
            </a:xfrm>
            <a:prstGeom prst="rect">
              <a:avLst/>
            </a:prstGeom>
            <a:noFill/>
            <a:ln w="238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00" name="Rectangle 41"/>
            <p:cNvSpPr>
              <a:spLocks noChangeArrowheads="1"/>
            </p:cNvSpPr>
            <p:nvPr/>
          </p:nvSpPr>
          <p:spPr bwMode="auto">
            <a:xfrm>
              <a:off x="1624" y="2235"/>
              <a:ext cx="2977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0000"/>
                  </a:solidFill>
                  <a:latin typeface="Helvetica" charset="0"/>
                </a:rPr>
                <a:t>Constructed “direct revelation” mechanism</a:t>
              </a:r>
              <a:endParaRPr lang="en-US" sz="3200" i="0">
                <a:latin typeface="Times" charset="0"/>
              </a:endParaRPr>
            </a:p>
          </p:txBody>
        </p:sp>
      </p:grpSp>
      <p:sp>
        <p:nvSpPr>
          <p:cNvPr id="42" name="Slide Number Placeholder 3">
            <a:extLst>
              <a:ext uri="{FF2B5EF4-FFF2-40B4-BE49-F238E27FC236}">
                <a16:creationId xmlns:a16="http://schemas.microsoft.com/office/drawing/2014/main" id="{56E4721D-73D4-2946-918A-5B502E3BD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436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BB6243-630D-4D47-BC8B-89377F5A4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Questions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Discussion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0EAA1A-75CA-1C41-9A6B-6DC5B70D8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Q: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problem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algorithm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reducing</a:t>
            </a:r>
            <a:r>
              <a:rPr lang="de-DE" dirty="0"/>
              <a:t> </a:t>
            </a:r>
            <a:r>
              <a:rPr lang="de-DE" dirty="0" err="1"/>
              <a:t>arbitary</a:t>
            </a:r>
            <a:r>
              <a:rPr lang="de-DE" dirty="0"/>
              <a:t> </a:t>
            </a:r>
            <a:r>
              <a:rPr lang="de-DE" dirty="0" err="1"/>
              <a:t>mechanisms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direct</a:t>
            </a:r>
            <a:r>
              <a:rPr lang="de-DE" dirty="0"/>
              <a:t> </a:t>
            </a:r>
            <a:r>
              <a:rPr lang="de-DE" dirty="0" err="1"/>
              <a:t>mechanisms</a:t>
            </a:r>
            <a:r>
              <a:rPr lang="de-DE" dirty="0"/>
              <a:t> </a:t>
            </a:r>
            <a:r>
              <a:rPr lang="de-DE" dirty="0" err="1"/>
              <a:t>according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revelation</a:t>
            </a:r>
            <a:r>
              <a:rPr lang="de-DE" dirty="0"/>
              <a:t> </a:t>
            </a:r>
            <a:r>
              <a:rPr lang="de-DE" dirty="0" err="1"/>
              <a:t>principle</a:t>
            </a:r>
            <a:r>
              <a:rPr lang="de-DE" dirty="0"/>
              <a:t>? </a:t>
            </a:r>
          </a:p>
          <a:p>
            <a:r>
              <a:rPr lang="de-DE" dirty="0"/>
              <a:t>A:</a:t>
            </a:r>
          </a:p>
          <a:p>
            <a:pPr lvl="1"/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unveil</a:t>
            </a:r>
            <a:r>
              <a:rPr lang="de-DE" dirty="0"/>
              <a:t> </a:t>
            </a:r>
            <a:r>
              <a:rPr lang="de-DE" dirty="0" err="1"/>
              <a:t>owns</a:t>
            </a:r>
            <a:r>
              <a:rPr lang="de-DE" dirty="0"/>
              <a:t> </a:t>
            </a:r>
            <a:r>
              <a:rPr lang="de-DE" dirty="0" err="1"/>
              <a:t>preferences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mechanism</a:t>
            </a:r>
            <a:r>
              <a:rPr lang="de-DE" dirty="0"/>
              <a:t> (</a:t>
            </a:r>
            <a:r>
              <a:rPr lang="de-DE" dirty="0" err="1"/>
              <a:t>institution</a:t>
            </a:r>
            <a:r>
              <a:rPr lang="de-DE" dirty="0"/>
              <a:t>) </a:t>
            </a:r>
          </a:p>
          <a:p>
            <a:pPr lvl="1"/>
            <a:r>
              <a:rPr lang="de-DE" dirty="0" err="1"/>
              <a:t>Burden</a:t>
            </a:r>
            <a:r>
              <a:rPr lang="de-DE" dirty="0"/>
              <a:t> on </a:t>
            </a:r>
            <a:r>
              <a:rPr lang="de-DE" dirty="0" err="1"/>
              <a:t>communication</a:t>
            </a:r>
            <a:r>
              <a:rPr lang="de-DE" dirty="0"/>
              <a:t> </a:t>
            </a:r>
            <a:r>
              <a:rPr lang="de-DE" dirty="0" err="1"/>
              <a:t>channel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4C7FB90-42E1-0F44-92E9-DE4F72A29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536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Theoretical Implications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473377"/>
            <a:ext cx="8305800" cy="4038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Literal interpretation: Need only study direct mechanisms</a:t>
            </a:r>
          </a:p>
          <a:p>
            <a:pPr eaLnBrk="1" hangingPunct="1"/>
            <a:r>
              <a:rPr lang="en-US" sz="2200" dirty="0">
                <a:latin typeface="Myriad Pro" charset="0"/>
                <a:ea typeface="ＭＳ Ｐゴシック" charset="0"/>
              </a:rPr>
              <a:t>This is a smaller space of mechanisms </a:t>
            </a:r>
          </a:p>
          <a:p>
            <a:pPr eaLnBrk="1" hangingPunct="1"/>
            <a:r>
              <a:rPr lang="en-US" sz="2200" dirty="0">
                <a:latin typeface="Myriad Pro" charset="0"/>
                <a:ea typeface="ＭＳ Ｐゴシック" charset="0"/>
              </a:rPr>
              <a:t>Negative results: If no direct mechanism can implement SCF f() then no mechanism can do it</a:t>
            </a:r>
          </a:p>
          <a:p>
            <a:pPr lvl="1" eaLnBrk="1" hangingPunct="1"/>
            <a:endParaRPr lang="en-US" sz="2000" dirty="0">
              <a:latin typeface="Myriad Pro" charset="0"/>
              <a:ea typeface="ＭＳ Ｐゴシック" charset="0"/>
            </a:endParaRPr>
          </a:p>
          <a:p>
            <a:pPr eaLnBrk="1" hangingPunct="1"/>
            <a:r>
              <a:rPr lang="en-US" sz="2200" dirty="0">
                <a:latin typeface="Myriad Pro" charset="0"/>
                <a:ea typeface="ＭＳ Ｐゴシック" charset="0"/>
              </a:rPr>
              <a:t>Analysis tool:</a:t>
            </a:r>
          </a:p>
          <a:p>
            <a:pPr lvl="1" eaLnBrk="1" hangingPunct="1"/>
            <a:r>
              <a:rPr lang="en-US" sz="2000" dirty="0">
                <a:latin typeface="Myriad Pro" charset="0"/>
                <a:ea typeface="ＭＳ Ｐゴシック" charset="0"/>
              </a:rPr>
              <a:t>Best direct mechanism gives us an upper bound on what we can achieve with an indirect mechanism</a:t>
            </a:r>
          </a:p>
          <a:p>
            <a:pPr lvl="1" eaLnBrk="1" hangingPunct="1"/>
            <a:r>
              <a:rPr lang="en-US" sz="2000" dirty="0">
                <a:latin typeface="Myriad Pro" charset="0"/>
                <a:ea typeface="ＭＳ Ｐゴシック" charset="0"/>
              </a:rPr>
              <a:t>Analyze all direct mechanisms and choose the best 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5A06F-5D98-6F44-8121-16468C99E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761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675347" y="332656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Practical Implications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3716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Incentive-compatibility is “free” from an implementation perspective</a:t>
            </a:r>
          </a:p>
          <a:p>
            <a:pPr eaLnBrk="1" hangingPunct="1"/>
            <a:r>
              <a:rPr lang="en-US" dirty="0">
                <a:solidFill>
                  <a:srgbClr val="CC0000"/>
                </a:solidFill>
                <a:latin typeface="Myriad Pro" charset="0"/>
                <a:ea typeface="ＭＳ Ｐゴシック" charset="0"/>
                <a:cs typeface="ＭＳ Ｐゴシック" charset="0"/>
              </a:rPr>
              <a:t>BUT!!!</a:t>
            </a:r>
          </a:p>
          <a:p>
            <a:pPr lvl="1" eaLnBrk="1" hangingPunct="1"/>
            <a:r>
              <a:rPr lang="en-US" dirty="0">
                <a:latin typeface="Myriad Pro" charset="0"/>
                <a:ea typeface="ＭＳ Ｐゴシック" charset="0"/>
              </a:rPr>
              <a:t>A lot of mechanisms used in practice are not direct and incentive-compatible</a:t>
            </a:r>
          </a:p>
          <a:p>
            <a:pPr lvl="1" eaLnBrk="1" hangingPunct="1"/>
            <a:r>
              <a:rPr lang="en-US" dirty="0">
                <a:latin typeface="Myriad Pro" charset="0"/>
                <a:ea typeface="ＭＳ Ｐゴシック" charset="0"/>
              </a:rPr>
              <a:t>Maybe there are some issues that are being ignored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50ADE-0F67-AA46-BA63-AD82BF3F4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065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Quick review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3350" y="1460553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We now know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ＭＳ Ｐゴシック" charset="0"/>
              </a:rPr>
              <a:t>What a mechanism 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ＭＳ Ｐゴシック" charset="0"/>
              </a:rPr>
              <a:t>What it means for a SCF to be dominant strategy implementable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ＭＳ Ｐゴシック" charset="0"/>
              </a:rPr>
              <a:t>If a SCF is implementable in dominant strategies then it can be implemented by a direct incentive-compatible mechanism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We do not know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ＭＳ Ｐゴシック" charset="0"/>
              </a:rPr>
              <a:t>What types of SCF are dominant strategy implementable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A864B5-601F-D74A-B50A-46BAF1C2C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91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2DC03878-11AA-9747-AA9A-9BCB42340AB0}"/>
              </a:ext>
            </a:extLst>
          </p:cNvPr>
          <p:cNvSpPr/>
          <p:nvPr/>
        </p:nvSpPr>
        <p:spPr>
          <a:xfrm>
            <a:off x="474946" y="1218568"/>
            <a:ext cx="8059453" cy="4578322"/>
          </a:xfrm>
          <a:prstGeom prst="roundRect">
            <a:avLst>
              <a:gd name="adj" fmla="val 10000"/>
            </a:avLst>
          </a:prstGeom>
          <a:solidFill>
            <a:srgbClr val="FF0000">
              <a:alpha val="1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60131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 err="1">
                <a:latin typeface="Myriad Pro" charset="0"/>
                <a:ea typeface="ＭＳ Ｐゴシック" charset="0"/>
                <a:cs typeface="ＭＳ Ｐゴシック" charset="0"/>
              </a:rPr>
              <a:t>Gibbard</a:t>
            </a:r>
            <a:r>
              <a:rPr lang="en-US" sz="4000" dirty="0">
                <a:latin typeface="Myriad Pro" charset="0"/>
                <a:ea typeface="ＭＳ Ｐゴシック" charset="0"/>
                <a:cs typeface="ＭＳ Ｐゴシック" charset="0"/>
              </a:rPr>
              <a:t>-Satterthwaite (G-S) </a:t>
            </a:r>
            <a:r>
              <a:rPr lang="en-US" sz="4000" dirty="0" err="1">
                <a:solidFill>
                  <a:srgbClr val="FF0000"/>
                </a:solidFill>
                <a:latin typeface="Myriad Pro" charset="0"/>
                <a:ea typeface="ＭＳ Ｐゴシック" charset="0"/>
                <a:cs typeface="ＭＳ Ｐゴシック" charset="0"/>
              </a:rPr>
              <a:t>Thm</a:t>
            </a:r>
            <a:endParaRPr lang="en-US" sz="4000" dirty="0">
              <a:solidFill>
                <a:srgbClr val="FF0000"/>
              </a:solidFill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03131"/>
            <a:ext cx="7772400" cy="411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err="1">
                <a:solidFill>
                  <a:srgbClr val="FF0000"/>
                </a:solidFill>
                <a:latin typeface="Myriad Pro" charset="0"/>
                <a:ea typeface="ＭＳ Ｐゴシック" charset="0"/>
                <a:cs typeface="ＭＳ Ｐゴシック" charset="0"/>
              </a:rPr>
              <a:t>Thm</a:t>
            </a:r>
            <a:r>
              <a:rPr lang="en-US" dirty="0">
                <a:solidFill>
                  <a:srgbClr val="FF0000"/>
                </a:solidFill>
                <a:latin typeface="Myriad Pro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(</a:t>
            </a:r>
            <a:r>
              <a:rPr lang="de-DE" dirty="0" err="1"/>
              <a:t>Gibbard</a:t>
            </a:r>
            <a:r>
              <a:rPr lang="de-DE" dirty="0"/>
              <a:t> 73), (</a:t>
            </a:r>
            <a:r>
              <a:rPr lang="de-DE" dirty="0" err="1"/>
              <a:t>Satterthwaite</a:t>
            </a:r>
            <a:r>
              <a:rPr lang="de-DE" dirty="0"/>
              <a:t> 75)</a:t>
            </a: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) </a:t>
            </a:r>
            <a:b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Assume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b="1" dirty="0">
                <a:solidFill>
                  <a:srgbClr val="008380"/>
                </a:solidFill>
                <a:latin typeface="cmsy10" charset="0"/>
                <a:ea typeface="ＭＳ Ｐゴシック" charset="0"/>
              </a:rPr>
              <a:t>O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dirty="0">
                <a:latin typeface="Myriad Pro" charset="0"/>
                <a:ea typeface="ＭＳ Ｐゴシック" charset="0"/>
              </a:rPr>
              <a:t>is finite and 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|</a:t>
            </a:r>
            <a:r>
              <a:rPr lang="en-US" b="1" dirty="0">
                <a:solidFill>
                  <a:srgbClr val="008380"/>
                </a:solidFill>
                <a:latin typeface="cmsy10" charset="0"/>
                <a:ea typeface="ＭＳ Ｐゴシック" charset="0"/>
              </a:rPr>
              <a:t>O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| </a:t>
            </a:r>
            <a:r>
              <a:rPr lang="en-US" b="1" dirty="0">
                <a:solidFill>
                  <a:srgbClr val="008380"/>
                </a:solidFill>
                <a:latin typeface="cmsy10" charset="0"/>
                <a:ea typeface="ＭＳ Ｐゴシック" charset="0"/>
              </a:rPr>
              <a:t>≥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3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ＭＳ Ｐゴシック" charset="0"/>
              </a:rPr>
              <a:t>Each </a:t>
            </a:r>
            <a:r>
              <a:rPr lang="en-US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o</a:t>
            </a:r>
            <a:r>
              <a:rPr lang="en-US" b="1" dirty="0" err="1">
                <a:solidFill>
                  <a:srgbClr val="008380"/>
                </a:solidFill>
                <a:latin typeface="Symbol" charset="0"/>
                <a:ea typeface="ＭＳ Ｐゴシック" charset="0"/>
                <a:cs typeface="Symbol" charset="0"/>
              </a:rPr>
              <a:t>∈</a:t>
            </a:r>
            <a:r>
              <a:rPr lang="en-US" b="1" dirty="0" err="1">
                <a:solidFill>
                  <a:srgbClr val="008380"/>
                </a:solidFill>
                <a:latin typeface="cmsy10" charset="0"/>
                <a:ea typeface="ＭＳ Ｐゴシック" charset="0"/>
              </a:rPr>
              <a:t>O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dirty="0">
                <a:latin typeface="Myriad Pro" charset="0"/>
                <a:ea typeface="ＭＳ Ｐゴシック" charset="0"/>
              </a:rPr>
              <a:t>can be achieved by social choice function 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f() </a:t>
            </a:r>
            <a:r>
              <a:rPr lang="en-US" dirty="0">
                <a:latin typeface="Myriad Pro" charset="0"/>
                <a:ea typeface="ＭＳ Ｐゴシック" charset="0"/>
              </a:rPr>
              <a:t>for some </a:t>
            </a:r>
            <a:r>
              <a:rPr lang="en-US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   </a:t>
            </a:r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(“citizen sovereignty”)</a:t>
            </a:r>
            <a:endParaRPr lang="en-US" dirty="0">
              <a:latin typeface="Myriad Pro" panose="020B0503030403020204" pitchFamily="34" charset="0"/>
              <a:ea typeface="Myriad Pro" charset="0"/>
              <a:cs typeface="Myriad Pro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br>
              <a:rPr lang="en-US" dirty="0">
                <a:solidFill>
                  <a:srgbClr val="008380"/>
                </a:solidFill>
                <a:latin typeface="Myriad Pro" panose="020B0503030403020204" pitchFamily="34" charset="0"/>
                <a:ea typeface="ＭＳ Ｐゴシック" charset="0"/>
              </a:rPr>
            </a:br>
            <a:endParaRPr lang="en-US" dirty="0">
              <a:solidFill>
                <a:srgbClr val="008380"/>
              </a:solidFill>
              <a:latin typeface="Myriad Pro" panose="020B0503030403020204" pitchFamily="34" charset="0"/>
              <a:ea typeface="ＭＳ Ｐゴシック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endParaRPr lang="en-US" dirty="0">
              <a:latin typeface="Symbol" charset="0"/>
              <a:ea typeface="ＭＳ Ｐゴシック" charset="0"/>
              <a:cs typeface="ＭＳ Ｐゴシック" charset="0"/>
            </a:endParaRPr>
          </a:p>
          <a:p>
            <a:pPr marL="990600" lvl="1" indent="-533400" eaLnBrk="1" hangingPunct="1">
              <a:lnSpc>
                <a:spcPct val="90000"/>
              </a:lnSpc>
            </a:pPr>
            <a:endParaRPr lang="en-US" dirty="0">
              <a:latin typeface="Symbol" charset="0"/>
              <a:ea typeface="ＭＳ Ｐゴシック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endParaRPr lang="en-US" dirty="0">
              <a:latin typeface="Symbol" charset="0"/>
              <a:ea typeface="ＭＳ Ｐゴシック" charset="0"/>
              <a:cs typeface="ＭＳ Ｐゴシック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endParaRPr lang="en-US" dirty="0">
              <a:latin typeface="Symbo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155" name="Text Box 4"/>
          <p:cNvSpPr txBox="1">
            <a:spLocks noChangeArrowheads="1"/>
          </p:cNvSpPr>
          <p:nvPr/>
        </p:nvSpPr>
        <p:spPr bwMode="auto">
          <a:xfrm>
            <a:off x="685800" y="3361988"/>
            <a:ext cx="731520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600" i="0" dirty="0">
                <a:latin typeface="Myriad Pro" charset="0"/>
              </a:rPr>
              <a:t>Then</a:t>
            </a:r>
            <a:r>
              <a:rPr lang="en-US" sz="3200" i="0" dirty="0">
                <a:latin typeface="Myriad Pro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 i="0" dirty="0">
                <a:solidFill>
                  <a:srgbClr val="008380"/>
                </a:solidFill>
                <a:latin typeface="Myriad Pro" charset="0"/>
              </a:rPr>
              <a:t>f() </a:t>
            </a:r>
            <a:r>
              <a:rPr lang="en-US" sz="2800" i="0" dirty="0">
                <a:latin typeface="Myriad Pro" charset="0"/>
              </a:rPr>
              <a:t>is truthfully implementable in dominant strategies (i.e., strategy-proof) if and only if </a:t>
            </a:r>
            <a:br>
              <a:rPr lang="en-US" sz="2800" i="0" dirty="0">
                <a:latin typeface="Myriad Pro" charset="0"/>
              </a:rPr>
            </a:br>
            <a:r>
              <a:rPr lang="en-US" sz="2800" i="0" dirty="0">
                <a:solidFill>
                  <a:srgbClr val="008380"/>
                </a:solidFill>
                <a:latin typeface="Myriad Pro" charset="0"/>
              </a:rPr>
              <a:t>f() </a:t>
            </a:r>
            <a:r>
              <a:rPr lang="en-US" sz="2800" i="0" dirty="0">
                <a:latin typeface="Myriad Pro" charset="0"/>
              </a:rPr>
              <a:t>is dictatorial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073894E-64B8-F943-8192-4265614FB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7220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501582" y="435379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Introduction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6621" y="1924836"/>
            <a:ext cx="4033838" cy="4525962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Game Theory</a:t>
            </a:r>
          </a:p>
          <a:p>
            <a:pPr lvl="1"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Given a game we are able to analyze the strategies agents will follow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924836"/>
            <a:ext cx="4033837" cy="4525962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Social Choice Theory</a:t>
            </a:r>
          </a:p>
          <a:p>
            <a:pPr lvl="1"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Given a set of agents’ preferences we can choose some outcome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1653825" y="1166933"/>
            <a:ext cx="5562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i="0">
                <a:latin typeface="Myriad Pro" charset="0"/>
                <a:ea typeface="Myriad Pro" charset="0"/>
                <a:cs typeface="Myriad Pro" charset="0"/>
              </a:rPr>
              <a:t>So far we have looked at</a:t>
            </a: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6858000" y="4149080"/>
            <a:ext cx="1058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Ballot</a:t>
            </a:r>
          </a:p>
        </p:txBody>
      </p:sp>
      <p:pic>
        <p:nvPicPr>
          <p:cNvPr id="16390" name="Picture 7" descr="toph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780905"/>
            <a:ext cx="2354263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6804248" y="4693593"/>
            <a:ext cx="1058862" cy="40011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X&gt;Y&gt;Z</a:t>
            </a:r>
          </a:p>
        </p:txBody>
      </p:sp>
      <p:grpSp>
        <p:nvGrpSpPr>
          <p:cNvPr id="16392" name="Group 9"/>
          <p:cNvGrpSpPr>
            <a:grpSpLocks/>
          </p:cNvGrpSpPr>
          <p:nvPr/>
        </p:nvGrpSpPr>
        <p:grpSpPr bwMode="auto">
          <a:xfrm>
            <a:off x="914400" y="4199880"/>
            <a:ext cx="3433555" cy="1923851"/>
            <a:chOff x="1440" y="1440"/>
            <a:chExt cx="2879" cy="2530"/>
          </a:xfrm>
        </p:grpSpPr>
        <p:sp>
          <p:nvSpPr>
            <p:cNvPr id="16393" name="Oval 10"/>
            <p:cNvSpPr>
              <a:spLocks noChangeArrowheads="1"/>
            </p:cNvSpPr>
            <p:nvPr/>
          </p:nvSpPr>
          <p:spPr bwMode="auto">
            <a:xfrm>
              <a:off x="2304" y="2160"/>
              <a:ext cx="144" cy="240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16394" name="Oval 11"/>
            <p:cNvSpPr>
              <a:spLocks noChangeArrowheads="1"/>
            </p:cNvSpPr>
            <p:nvPr/>
          </p:nvSpPr>
          <p:spPr bwMode="auto">
            <a:xfrm>
              <a:off x="2736" y="1440"/>
              <a:ext cx="144" cy="240"/>
            </a:xfrm>
            <a:prstGeom prst="ellipse">
              <a:avLst/>
            </a:prstGeom>
            <a:solidFill>
              <a:srgbClr val="CC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16395" name="Oval 12"/>
            <p:cNvSpPr>
              <a:spLocks noChangeArrowheads="1"/>
            </p:cNvSpPr>
            <p:nvPr/>
          </p:nvSpPr>
          <p:spPr bwMode="auto">
            <a:xfrm>
              <a:off x="3120" y="2160"/>
              <a:ext cx="144" cy="240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16396" name="Oval 13"/>
            <p:cNvSpPr>
              <a:spLocks noChangeArrowheads="1"/>
            </p:cNvSpPr>
            <p:nvPr/>
          </p:nvSpPr>
          <p:spPr bwMode="auto">
            <a:xfrm>
              <a:off x="1872" y="3024"/>
              <a:ext cx="96" cy="144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16397" name="Oval 14"/>
            <p:cNvSpPr>
              <a:spLocks noChangeArrowheads="1"/>
            </p:cNvSpPr>
            <p:nvPr/>
          </p:nvSpPr>
          <p:spPr bwMode="auto">
            <a:xfrm>
              <a:off x="2448" y="3024"/>
              <a:ext cx="96" cy="144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16398" name="Oval 15"/>
            <p:cNvSpPr>
              <a:spLocks noChangeArrowheads="1"/>
            </p:cNvSpPr>
            <p:nvPr/>
          </p:nvSpPr>
          <p:spPr bwMode="auto">
            <a:xfrm>
              <a:off x="3072" y="3024"/>
              <a:ext cx="96" cy="144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16399" name="Oval 16"/>
            <p:cNvSpPr>
              <a:spLocks noChangeArrowheads="1"/>
            </p:cNvSpPr>
            <p:nvPr/>
          </p:nvSpPr>
          <p:spPr bwMode="auto">
            <a:xfrm>
              <a:off x="3600" y="3024"/>
              <a:ext cx="96" cy="144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cxnSp>
          <p:nvCxnSpPr>
            <p:cNvPr id="16400" name="AutoShape 17"/>
            <p:cNvCxnSpPr>
              <a:cxnSpLocks noChangeShapeType="1"/>
              <a:stCxn id="16394" idx="4"/>
              <a:endCxn id="16393" idx="0"/>
            </p:cNvCxnSpPr>
            <p:nvPr/>
          </p:nvCxnSpPr>
          <p:spPr bwMode="auto">
            <a:xfrm flipH="1">
              <a:off x="2376" y="1689"/>
              <a:ext cx="432" cy="46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01" name="AutoShape 18"/>
            <p:cNvCxnSpPr>
              <a:cxnSpLocks noChangeShapeType="1"/>
              <a:stCxn id="16394" idx="4"/>
              <a:endCxn id="16395" idx="0"/>
            </p:cNvCxnSpPr>
            <p:nvPr/>
          </p:nvCxnSpPr>
          <p:spPr bwMode="auto">
            <a:xfrm>
              <a:off x="2808" y="1689"/>
              <a:ext cx="384" cy="46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02" name="AutoShape 19"/>
            <p:cNvCxnSpPr>
              <a:cxnSpLocks noChangeShapeType="1"/>
              <a:stCxn id="16393" idx="4"/>
              <a:endCxn id="16396" idx="0"/>
            </p:cNvCxnSpPr>
            <p:nvPr/>
          </p:nvCxnSpPr>
          <p:spPr bwMode="auto">
            <a:xfrm flipH="1">
              <a:off x="1920" y="2409"/>
              <a:ext cx="456" cy="6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03" name="AutoShape 20"/>
            <p:cNvCxnSpPr>
              <a:cxnSpLocks noChangeShapeType="1"/>
              <a:stCxn id="16393" idx="4"/>
              <a:endCxn id="16397" idx="0"/>
            </p:cNvCxnSpPr>
            <p:nvPr/>
          </p:nvCxnSpPr>
          <p:spPr bwMode="auto">
            <a:xfrm>
              <a:off x="2376" y="2409"/>
              <a:ext cx="120" cy="6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04" name="AutoShape 21"/>
            <p:cNvCxnSpPr>
              <a:cxnSpLocks noChangeShapeType="1"/>
              <a:stCxn id="16395" idx="4"/>
              <a:endCxn id="16398" idx="0"/>
            </p:cNvCxnSpPr>
            <p:nvPr/>
          </p:nvCxnSpPr>
          <p:spPr bwMode="auto">
            <a:xfrm flipH="1">
              <a:off x="3120" y="2409"/>
              <a:ext cx="72" cy="6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05" name="AutoShape 22"/>
            <p:cNvCxnSpPr>
              <a:cxnSpLocks noChangeShapeType="1"/>
              <a:stCxn id="16395" idx="4"/>
              <a:endCxn id="16399" idx="0"/>
            </p:cNvCxnSpPr>
            <p:nvPr/>
          </p:nvCxnSpPr>
          <p:spPr bwMode="auto">
            <a:xfrm>
              <a:off x="3192" y="2409"/>
              <a:ext cx="456" cy="6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406" name="Text Box 23"/>
            <p:cNvSpPr txBox="1">
              <a:spLocks noChangeArrowheads="1"/>
            </p:cNvSpPr>
            <p:nvPr/>
          </p:nvSpPr>
          <p:spPr bwMode="auto">
            <a:xfrm>
              <a:off x="2064" y="1772"/>
              <a:ext cx="240" cy="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H</a:t>
              </a:r>
            </a:p>
          </p:txBody>
        </p:sp>
        <p:sp>
          <p:nvSpPr>
            <p:cNvPr id="16407" name="Text Box 24"/>
            <p:cNvSpPr txBox="1">
              <a:spLocks noChangeArrowheads="1"/>
            </p:cNvSpPr>
            <p:nvPr/>
          </p:nvSpPr>
          <p:spPr bwMode="auto">
            <a:xfrm>
              <a:off x="1776" y="2448"/>
              <a:ext cx="240" cy="6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H</a:t>
              </a:r>
            </a:p>
          </p:txBody>
        </p:sp>
        <p:sp>
          <p:nvSpPr>
            <p:cNvPr id="16408" name="Text Box 25"/>
            <p:cNvSpPr txBox="1">
              <a:spLocks noChangeArrowheads="1"/>
            </p:cNvSpPr>
            <p:nvPr/>
          </p:nvSpPr>
          <p:spPr bwMode="auto">
            <a:xfrm>
              <a:off x="2832" y="2544"/>
              <a:ext cx="240" cy="6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H</a:t>
              </a:r>
            </a:p>
          </p:txBody>
        </p:sp>
        <p:sp>
          <p:nvSpPr>
            <p:cNvPr id="16409" name="Text Box 26"/>
            <p:cNvSpPr txBox="1">
              <a:spLocks noChangeArrowheads="1"/>
            </p:cNvSpPr>
            <p:nvPr/>
          </p:nvSpPr>
          <p:spPr bwMode="auto">
            <a:xfrm>
              <a:off x="3168" y="1680"/>
              <a:ext cx="240" cy="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T</a:t>
              </a:r>
            </a:p>
          </p:txBody>
        </p:sp>
        <p:sp>
          <p:nvSpPr>
            <p:cNvPr id="16410" name="Text Box 27"/>
            <p:cNvSpPr txBox="1">
              <a:spLocks noChangeArrowheads="1"/>
            </p:cNvSpPr>
            <p:nvPr/>
          </p:nvSpPr>
          <p:spPr bwMode="auto">
            <a:xfrm>
              <a:off x="3600" y="2496"/>
              <a:ext cx="240" cy="6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T</a:t>
              </a:r>
            </a:p>
          </p:txBody>
        </p:sp>
        <p:sp>
          <p:nvSpPr>
            <p:cNvPr id="16411" name="Text Box 28"/>
            <p:cNvSpPr txBox="1">
              <a:spLocks noChangeArrowheads="1"/>
            </p:cNvSpPr>
            <p:nvPr/>
          </p:nvSpPr>
          <p:spPr bwMode="auto">
            <a:xfrm>
              <a:off x="2496" y="2544"/>
              <a:ext cx="240" cy="6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T</a:t>
              </a:r>
            </a:p>
          </p:txBody>
        </p:sp>
        <p:sp>
          <p:nvSpPr>
            <p:cNvPr id="16412" name="Text Box 29"/>
            <p:cNvSpPr txBox="1">
              <a:spLocks noChangeArrowheads="1"/>
            </p:cNvSpPr>
            <p:nvPr/>
          </p:nvSpPr>
          <p:spPr bwMode="auto">
            <a:xfrm>
              <a:off x="1440" y="3361"/>
              <a:ext cx="620" cy="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(1,2)</a:t>
              </a:r>
            </a:p>
          </p:txBody>
        </p:sp>
        <p:sp>
          <p:nvSpPr>
            <p:cNvPr id="16413" name="Text Box 30"/>
            <p:cNvSpPr txBox="1">
              <a:spLocks noChangeArrowheads="1"/>
            </p:cNvSpPr>
            <p:nvPr/>
          </p:nvSpPr>
          <p:spPr bwMode="auto">
            <a:xfrm>
              <a:off x="3699" y="3313"/>
              <a:ext cx="620" cy="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(4,0)</a:t>
              </a:r>
            </a:p>
          </p:txBody>
        </p:sp>
        <p:sp>
          <p:nvSpPr>
            <p:cNvPr id="16414" name="Text Box 31"/>
            <p:cNvSpPr txBox="1">
              <a:spLocks noChangeArrowheads="1"/>
            </p:cNvSpPr>
            <p:nvPr/>
          </p:nvSpPr>
          <p:spPr bwMode="auto">
            <a:xfrm>
              <a:off x="2303" y="3363"/>
              <a:ext cx="620" cy="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(2,1)</a:t>
              </a:r>
            </a:p>
          </p:txBody>
        </p:sp>
        <p:sp>
          <p:nvSpPr>
            <p:cNvPr id="16415" name="Text Box 32"/>
            <p:cNvSpPr txBox="1">
              <a:spLocks noChangeArrowheads="1"/>
            </p:cNvSpPr>
            <p:nvPr/>
          </p:nvSpPr>
          <p:spPr bwMode="auto">
            <a:xfrm>
              <a:off x="2977" y="3361"/>
              <a:ext cx="620" cy="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(2,1)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69632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Circumventing G-S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257300"/>
            <a:ext cx="7772400" cy="502920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Use a weaker equilibrium concept</a:t>
            </a:r>
          </a:p>
          <a:p>
            <a:pPr lvl="1" eaLnBrk="1" hangingPunct="1"/>
            <a:r>
              <a:rPr lang="en-US" sz="2000" dirty="0">
                <a:latin typeface="Myriad Pro" charset="0"/>
                <a:ea typeface="ＭＳ Ｐゴシック" charset="0"/>
              </a:rPr>
              <a:t>Nash, Bayes-Nash</a:t>
            </a:r>
          </a:p>
          <a:p>
            <a:pPr eaLnBrk="1" hangingPunct="1"/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Design mechanisms where computing a beneficial manipulation is hard</a:t>
            </a:r>
          </a:p>
          <a:p>
            <a:pPr lvl="1" eaLnBrk="1" hangingPunct="1"/>
            <a:r>
              <a:rPr lang="en-US" sz="2000" dirty="0">
                <a:latin typeface="Myriad Pro" charset="0"/>
                <a:ea typeface="ＭＳ Ｐゴシック" charset="0"/>
              </a:rPr>
              <a:t>Many voting mechanisms are NP-hard to manipulate (or can be made NP-hard with small “tweaks”) </a:t>
            </a:r>
            <a:br>
              <a:rPr lang="en-US" sz="2000" dirty="0">
                <a:latin typeface="Myriad Pro" charset="0"/>
                <a:ea typeface="ＭＳ Ｐゴシック" charset="0"/>
              </a:rPr>
            </a:br>
            <a:r>
              <a:rPr lang="en-US" sz="1800" dirty="0">
                <a:latin typeface="Myriad Pro" charset="0"/>
                <a:ea typeface="ＭＳ Ｐゴシック" charset="0"/>
              </a:rPr>
              <a:t>(Bartholdi, Tovey, Trick 89) (</a:t>
            </a:r>
            <a:r>
              <a:rPr lang="en-US" sz="1800" dirty="0" err="1">
                <a:latin typeface="Myriad Pro" charset="0"/>
                <a:ea typeface="ＭＳ Ｐゴシック" charset="0"/>
              </a:rPr>
              <a:t>Conitzer</a:t>
            </a:r>
            <a:r>
              <a:rPr lang="en-US" sz="1800" dirty="0">
                <a:latin typeface="Myriad Pro" charset="0"/>
                <a:ea typeface="ＭＳ Ｐゴシック" charset="0"/>
              </a:rPr>
              <a:t>, </a:t>
            </a:r>
            <a:r>
              <a:rPr lang="en-US" sz="1800" dirty="0" err="1">
                <a:latin typeface="Myriad Pro" charset="0"/>
                <a:ea typeface="ＭＳ Ｐゴシック" charset="0"/>
              </a:rPr>
              <a:t>Sandholm</a:t>
            </a:r>
            <a:r>
              <a:rPr lang="en-US" sz="1800" dirty="0">
                <a:latin typeface="Myriad Pro" charset="0"/>
                <a:ea typeface="ＭＳ Ｐゴシック" charset="0"/>
              </a:rPr>
              <a:t> 03)</a:t>
            </a:r>
            <a:r>
              <a:rPr lang="en-US" sz="2000" dirty="0">
                <a:latin typeface="Myriad Pro" charset="0"/>
                <a:ea typeface="ＭＳ Ｐゴシック" charset="0"/>
              </a:rPr>
              <a:t> </a:t>
            </a:r>
          </a:p>
          <a:p>
            <a:pPr eaLnBrk="1" hangingPunct="1"/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Randomization</a:t>
            </a:r>
          </a:p>
          <a:p>
            <a:pPr eaLnBrk="1" hangingPunct="1"/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Agents’ preferences have special structure</a:t>
            </a:r>
          </a:p>
        </p:txBody>
      </p:sp>
      <p:grpSp>
        <p:nvGrpSpPr>
          <p:cNvPr id="51203" name="Group 4"/>
          <p:cNvGrpSpPr>
            <a:grpSpLocks/>
          </p:cNvGrpSpPr>
          <p:nvPr/>
        </p:nvGrpSpPr>
        <p:grpSpPr bwMode="auto">
          <a:xfrm>
            <a:off x="2172816" y="4941168"/>
            <a:ext cx="4343400" cy="1247775"/>
            <a:chOff x="3600" y="3390"/>
            <a:chExt cx="1920" cy="786"/>
          </a:xfrm>
        </p:grpSpPr>
        <p:sp>
          <p:nvSpPr>
            <p:cNvPr id="51206" name="Rectangle 5"/>
            <p:cNvSpPr>
              <a:spLocks noChangeArrowheads="1"/>
            </p:cNvSpPr>
            <p:nvPr/>
          </p:nvSpPr>
          <p:spPr bwMode="auto">
            <a:xfrm>
              <a:off x="3600" y="3408"/>
              <a:ext cx="1920" cy="768"/>
            </a:xfrm>
            <a:prstGeom prst="rect">
              <a:avLst/>
            </a:prstGeom>
            <a:solidFill>
              <a:srgbClr val="D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7" name="Text Box 6"/>
            <p:cNvSpPr txBox="1">
              <a:spLocks noChangeArrowheads="1"/>
            </p:cNvSpPr>
            <p:nvPr/>
          </p:nvSpPr>
          <p:spPr bwMode="auto">
            <a:xfrm>
              <a:off x="3600" y="3390"/>
              <a:ext cx="85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 b="1" i="0">
                  <a:latin typeface="Times" charset="0"/>
                </a:rPr>
                <a:t>General preferences</a:t>
              </a:r>
            </a:p>
          </p:txBody>
        </p:sp>
        <p:sp>
          <p:nvSpPr>
            <p:cNvPr id="51208" name="Oval 7"/>
            <p:cNvSpPr>
              <a:spLocks noChangeArrowheads="1"/>
            </p:cNvSpPr>
            <p:nvPr/>
          </p:nvSpPr>
          <p:spPr bwMode="auto">
            <a:xfrm>
              <a:off x="3840" y="3792"/>
              <a:ext cx="1056" cy="336"/>
            </a:xfrm>
            <a:prstGeom prst="ellipse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9" name="Text Box 8"/>
            <p:cNvSpPr txBox="1">
              <a:spLocks noChangeArrowheads="1"/>
            </p:cNvSpPr>
            <p:nvPr/>
          </p:nvSpPr>
          <p:spPr bwMode="auto">
            <a:xfrm>
              <a:off x="3868" y="3826"/>
              <a:ext cx="99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 b="1" i="0">
                  <a:latin typeface="Times" charset="0"/>
                </a:rPr>
                <a:t>Quasilinear preferences</a:t>
              </a:r>
            </a:p>
          </p:txBody>
        </p:sp>
        <p:sp>
          <p:nvSpPr>
            <p:cNvPr id="51210" name="Oval 9"/>
            <p:cNvSpPr>
              <a:spLocks noChangeArrowheads="1"/>
            </p:cNvSpPr>
            <p:nvPr/>
          </p:nvSpPr>
          <p:spPr bwMode="auto">
            <a:xfrm>
              <a:off x="4848" y="3504"/>
              <a:ext cx="384" cy="336"/>
            </a:xfrm>
            <a:prstGeom prst="ellipse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1" name="Oval 10"/>
            <p:cNvSpPr>
              <a:spLocks noChangeArrowheads="1"/>
            </p:cNvSpPr>
            <p:nvPr/>
          </p:nvSpPr>
          <p:spPr bwMode="auto">
            <a:xfrm>
              <a:off x="5184" y="3984"/>
              <a:ext cx="240" cy="144"/>
            </a:xfrm>
            <a:prstGeom prst="ellipse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64CF9A36-5CD8-B241-92DE-AB82A3EE3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6329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9F371BC1-F2CC-1A47-B98E-F9C8BB3D875B}"/>
              </a:ext>
            </a:extLst>
          </p:cNvPr>
          <p:cNvSpPr/>
          <p:nvPr/>
        </p:nvSpPr>
        <p:spPr>
          <a:xfrm>
            <a:off x="710436" y="4228916"/>
            <a:ext cx="7966020" cy="2197524"/>
          </a:xfrm>
          <a:prstGeom prst="roundRect">
            <a:avLst>
              <a:gd name="adj" fmla="val 10000"/>
            </a:avLst>
          </a:prstGeom>
          <a:solidFill>
            <a:srgbClr val="FFC000">
              <a:alpha val="3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661165" y="332656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Quasi-Linear Preferences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298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46325" y="1196752"/>
                <a:ext cx="7787240" cy="2952328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en-US" sz="2800" dirty="0">
                    <a:latin typeface="Myriad Pro" charset="0"/>
                    <a:ea typeface="ＭＳ Ｐゴシック" charset="0"/>
                    <a:cs typeface="ＭＳ Ｐゴシック" charset="0"/>
                  </a:rPr>
                  <a:t>Outcome </a:t>
                </a:r>
                <a:r>
                  <a:rPr lang="en-US" sz="28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o=(x,t</a:t>
                </a:r>
                <a:r>
                  <a:rPr lang="en-US" sz="2800" baseline="-250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1</a:t>
                </a:r>
                <a:r>
                  <a:rPr lang="en-US" sz="28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,…,</a:t>
                </a:r>
                <a:r>
                  <a:rPr lang="en-US" sz="28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t</a:t>
                </a:r>
                <a:r>
                  <a:rPr lang="en-US" sz="2800" baseline="-250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n</a:t>
                </a:r>
                <a:r>
                  <a:rPr lang="en-US" sz="28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)</a:t>
                </a:r>
              </a:p>
              <a:p>
                <a:pPr lvl="1" eaLnBrk="1" hangingPunct="1">
                  <a:lnSpc>
                    <a:spcPct val="90000"/>
                  </a:lnSpc>
                </a:pPr>
                <a:r>
                  <a:rPr lang="en-US" sz="24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x</a:t>
                </a:r>
                <a:r>
                  <a:rPr lang="en-US" sz="2400" dirty="0">
                    <a:latin typeface="Myriad Pro" charset="0"/>
                    <a:ea typeface="ＭＳ Ｐゴシック" charset="0"/>
                  </a:rPr>
                  <a:t> is a “project choice” </a:t>
                </a:r>
                <a:r>
                  <a:rPr lang="en-US" sz="24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and </a:t>
                </a:r>
                <a:r>
                  <a:rPr lang="en-US" sz="24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t</a:t>
                </a:r>
                <a:r>
                  <a:rPr lang="en-US" sz="2400" baseline="-250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i</a:t>
                </a:r>
                <a:r>
                  <a:rPr lang="en-US" sz="2400" b="1" dirty="0" err="1">
                    <a:solidFill>
                      <a:srgbClr val="008380"/>
                    </a:solidFill>
                    <a:latin typeface="Symbol" charset="0"/>
                    <a:ea typeface="ＭＳ Ｐゴシック" charset="0"/>
                    <a:cs typeface="Symbol" charset="0"/>
                  </a:rPr>
                  <a:t>∈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sz="24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 </a:t>
                </a:r>
                <a:r>
                  <a:rPr lang="en-US" sz="2400" dirty="0">
                    <a:latin typeface="Myriad Pro" charset="0"/>
                    <a:ea typeface="ＭＳ Ｐゴシック" charset="0"/>
                  </a:rPr>
                  <a:t>are transfers (money)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sz="2800" dirty="0">
                    <a:latin typeface="Myriad Pro" charset="0"/>
                    <a:ea typeface="ＭＳ Ｐゴシック" charset="0"/>
                    <a:cs typeface="ＭＳ Ｐゴシック" charset="0"/>
                  </a:rPr>
                  <a:t>Utility function of agent </a:t>
                </a:r>
                <a:r>
                  <a:rPr lang="en-US" sz="28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i</a:t>
                </a:r>
                <a:endParaRPr lang="en-US" sz="2800" dirty="0">
                  <a:solidFill>
                    <a:srgbClr val="008380"/>
                  </a:solidFill>
                  <a:latin typeface="Myriad Pro" charset="0"/>
                  <a:ea typeface="ＭＳ Ｐゴシック" charset="0"/>
                  <a:cs typeface="ＭＳ Ｐゴシック" charset="0"/>
                </a:endParaRPr>
              </a:p>
              <a:p>
                <a:pPr lvl="1" eaLnBrk="1" hangingPunct="1">
                  <a:lnSpc>
                    <a:spcPct val="90000"/>
                  </a:lnSpc>
                </a:pPr>
                <a:r>
                  <a:rPr lang="en-US" sz="24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u</a:t>
                </a:r>
                <a:r>
                  <a:rPr lang="en-US" sz="2400" baseline="-250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i</a:t>
                </a:r>
                <a:r>
                  <a:rPr lang="en-US" sz="24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(</a:t>
                </a:r>
                <a:r>
                  <a:rPr lang="en-US" sz="24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o,</a:t>
                </a:r>
                <a:r>
                  <a:rPr lang="en-US" sz="2400" dirty="0" err="1">
                    <a:solidFill>
                      <a:srgbClr val="008380"/>
                    </a:solidFill>
                    <a:latin typeface="Symbol" charset="0"/>
                    <a:ea typeface="ＭＳ Ｐゴシック" charset="0"/>
                  </a:rPr>
                  <a:t>q</a:t>
                </a:r>
                <a:r>
                  <a:rPr lang="en-US" sz="2400" baseline="-250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i</a:t>
                </a:r>
                <a:r>
                  <a:rPr lang="en-US" sz="24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)=</a:t>
                </a:r>
                <a:r>
                  <a:rPr lang="en-US" sz="24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u</a:t>
                </a:r>
                <a:r>
                  <a:rPr lang="en-US" sz="2400" baseline="-250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i</a:t>
                </a:r>
                <a:r>
                  <a:rPr lang="en-US" sz="24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((x,t</a:t>
                </a:r>
                <a:r>
                  <a:rPr lang="en-US" sz="2400" baseline="-250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1</a:t>
                </a:r>
                <a:r>
                  <a:rPr lang="en-US" sz="24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,…,</a:t>
                </a:r>
                <a:r>
                  <a:rPr lang="en-US" sz="24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t</a:t>
                </a:r>
                <a:r>
                  <a:rPr lang="en-US" sz="2400" baseline="-250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n</a:t>
                </a:r>
                <a:r>
                  <a:rPr lang="en-US" sz="24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),</a:t>
                </a:r>
                <a:r>
                  <a:rPr lang="en-US" sz="2400" dirty="0">
                    <a:solidFill>
                      <a:srgbClr val="008380"/>
                    </a:solidFill>
                    <a:latin typeface="Symbol" charset="0"/>
                    <a:ea typeface="ＭＳ Ｐゴシック" charset="0"/>
                  </a:rPr>
                  <a:t>q</a:t>
                </a:r>
                <a:r>
                  <a:rPr lang="en-US" sz="2400" baseline="-250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i</a:t>
                </a:r>
                <a:r>
                  <a:rPr lang="en-US" sz="24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)=v</a:t>
                </a:r>
                <a:r>
                  <a:rPr lang="en-US" sz="2400" baseline="-250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i</a:t>
                </a:r>
                <a:r>
                  <a:rPr lang="en-US" sz="24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(</a:t>
                </a:r>
                <a:r>
                  <a:rPr lang="en-US" sz="24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x,</a:t>
                </a:r>
                <a:r>
                  <a:rPr lang="en-US" sz="2400" dirty="0" err="1">
                    <a:solidFill>
                      <a:srgbClr val="008380"/>
                    </a:solidFill>
                    <a:latin typeface="Symbol" charset="0"/>
                    <a:ea typeface="ＭＳ Ｐゴシック" charset="0"/>
                  </a:rPr>
                  <a:t>q</a:t>
                </a:r>
                <a:r>
                  <a:rPr lang="en-US" sz="2400" baseline="-250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i</a:t>
                </a:r>
                <a:r>
                  <a:rPr lang="en-US" sz="24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)-</a:t>
                </a:r>
                <a:r>
                  <a:rPr lang="en-US" sz="24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t</a:t>
                </a:r>
                <a:r>
                  <a:rPr lang="en-US" sz="2400" baseline="-250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</a:rPr>
                  <a:t>i</a:t>
                </a:r>
                <a:endParaRPr lang="en-US" sz="2400" baseline="-25000" dirty="0">
                  <a:solidFill>
                    <a:srgbClr val="008380"/>
                  </a:solidFill>
                  <a:latin typeface="Myriad Pro" charset="0"/>
                  <a:ea typeface="ＭＳ Ｐゴシック" charset="0"/>
                </a:endParaRPr>
              </a:p>
              <a:p>
                <a:pPr lvl="1" eaLnBrk="1" hangingPunct="1">
                  <a:lnSpc>
                    <a:spcPct val="90000"/>
                  </a:lnSpc>
                </a:pPr>
                <a:endParaRPr lang="en-US" sz="2400" baseline="-25000" dirty="0">
                  <a:latin typeface="Myriad Pro" charset="0"/>
                  <a:ea typeface="ＭＳ Ｐゴシック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sz="2800" dirty="0">
                    <a:latin typeface="Myriad Pro" charset="0"/>
                    <a:ea typeface="ＭＳ Ｐゴシック" charset="0"/>
                    <a:cs typeface="ＭＳ Ｐゴシック" charset="0"/>
                  </a:rPr>
                  <a:t>Quasi-linear mechanism: </a:t>
                </a:r>
                <a:r>
                  <a:rPr lang="en-US" sz="28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M=(S</a:t>
                </a:r>
                <a:r>
                  <a:rPr lang="en-US" sz="2800" baseline="-250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1</a:t>
                </a:r>
                <a:r>
                  <a:rPr lang="en-US" sz="28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,…,</a:t>
                </a:r>
                <a:r>
                  <a:rPr lang="en-US" sz="28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S</a:t>
                </a:r>
                <a:r>
                  <a:rPr lang="en-US" sz="2800" baseline="-250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n</a:t>
                </a:r>
                <a:r>
                  <a:rPr lang="en-US" sz="28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,g</a:t>
                </a:r>
                <a:r>
                  <a:rPr lang="en-US" sz="28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(</a:t>
                </a:r>
                <a:r>
                  <a:rPr lang="en-US" sz="2800" b="1" dirty="0">
                    <a:solidFill>
                      <a:srgbClr val="008380"/>
                    </a:solidFill>
                    <a:latin typeface="cmsy10" charset="0"/>
                    <a:ea typeface="ＭＳ Ｐゴシック" charset="0"/>
                    <a:cs typeface="ＭＳ Ｐゴシック" charset="0"/>
                  </a:rPr>
                  <a:t>.</a:t>
                </a:r>
                <a:r>
                  <a:rPr lang="en-US" sz="28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)) </a:t>
                </a:r>
                <a:r>
                  <a:rPr lang="en-US" sz="2800" dirty="0">
                    <a:latin typeface="Myriad Pro" charset="0"/>
                    <a:ea typeface="ＭＳ Ｐゴシック" charset="0"/>
                    <a:cs typeface="ＭＳ Ｐゴシック" charset="0"/>
                  </a:rPr>
                  <a:t>where </a:t>
                </a:r>
                <a:r>
                  <a:rPr lang="en-US" sz="28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g(</a:t>
                </a:r>
                <a:r>
                  <a:rPr lang="en-US" sz="2800" b="1" dirty="0">
                    <a:solidFill>
                      <a:srgbClr val="008380"/>
                    </a:solidFill>
                    <a:latin typeface="cmsy10" charset="0"/>
                    <a:ea typeface="ＭＳ Ｐゴシック" charset="0"/>
                    <a:cs typeface="ＭＳ Ｐゴシック" charset="0"/>
                  </a:rPr>
                  <a:t>.</a:t>
                </a:r>
                <a:r>
                  <a:rPr lang="en-US" sz="28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)=(x(</a:t>
                </a:r>
                <a:r>
                  <a:rPr lang="en-US" sz="2800" b="1" dirty="0">
                    <a:solidFill>
                      <a:srgbClr val="008380"/>
                    </a:solidFill>
                    <a:latin typeface="cmsy10" charset="0"/>
                    <a:ea typeface="ＭＳ Ｐゴシック" charset="0"/>
                    <a:cs typeface="ＭＳ Ｐゴシック" charset="0"/>
                  </a:rPr>
                  <a:t>.</a:t>
                </a:r>
                <a:r>
                  <a:rPr lang="en-US" sz="28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),t</a:t>
                </a:r>
                <a:r>
                  <a:rPr lang="en-US" sz="2800" baseline="-250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1</a:t>
                </a:r>
                <a:r>
                  <a:rPr lang="en-US" sz="28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(</a:t>
                </a:r>
                <a:r>
                  <a:rPr lang="en-US" sz="2800" b="1" dirty="0">
                    <a:solidFill>
                      <a:srgbClr val="008380"/>
                    </a:solidFill>
                    <a:latin typeface="cmsy10" charset="0"/>
                    <a:ea typeface="ＭＳ Ｐゴシック" charset="0"/>
                    <a:cs typeface="ＭＳ Ｐゴシック" charset="0"/>
                  </a:rPr>
                  <a:t>.</a:t>
                </a:r>
                <a:r>
                  <a:rPr lang="en-US" sz="28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),…,</a:t>
                </a:r>
                <a:r>
                  <a:rPr lang="en-US" sz="28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t</a:t>
                </a:r>
                <a:r>
                  <a:rPr lang="en-US" sz="2800" baseline="-25000" dirty="0" err="1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n</a:t>
                </a:r>
                <a:r>
                  <a:rPr lang="en-US" sz="28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(</a:t>
                </a:r>
                <a:r>
                  <a:rPr lang="en-US" sz="2800" b="1" dirty="0">
                    <a:solidFill>
                      <a:srgbClr val="008380"/>
                    </a:solidFill>
                    <a:latin typeface="cmsy10" charset="0"/>
                    <a:ea typeface="ＭＳ Ｐゴシック" charset="0"/>
                    <a:cs typeface="ＭＳ Ｐゴシック" charset="0"/>
                  </a:rPr>
                  <a:t>.</a:t>
                </a:r>
                <a:r>
                  <a:rPr lang="en-US" sz="2800" dirty="0">
                    <a:solidFill>
                      <a:srgbClr val="008380"/>
                    </a:solidFill>
                    <a:latin typeface="Myriad Pro" charset="0"/>
                    <a:ea typeface="ＭＳ Ｐゴシック" charset="0"/>
                    <a:cs typeface="ＭＳ Ｐゴシック" charset="0"/>
                  </a:rPr>
                  <a:t>)) </a:t>
                </a:r>
              </a:p>
            </p:txBody>
          </p:sp>
        </mc:Choice>
        <mc:Fallback xmlns="">
          <p:sp>
            <p:nvSpPr>
              <p:cNvPr id="5529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46325" y="1196752"/>
                <a:ext cx="7787240" cy="2952328"/>
              </a:xfrm>
              <a:blipFill>
                <a:blip r:embed="rId3"/>
                <a:stretch>
                  <a:fillRect l="-1466" t="-3863" r="-489" b="-30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feld 1"/>
          <p:cNvSpPr txBox="1"/>
          <p:nvPr/>
        </p:nvSpPr>
        <p:spPr>
          <a:xfrm>
            <a:off x="710436" y="4311917"/>
            <a:ext cx="6038833" cy="21975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Example: </a:t>
            </a:r>
            <a:r>
              <a:rPr lang="en-US" sz="2400" dirty="0">
                <a:solidFill>
                  <a:srgbClr val="008380"/>
                </a:solidFill>
              </a:rPr>
              <a:t> </a:t>
            </a:r>
          </a:p>
          <a:p>
            <a:pPr marL="342900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008380"/>
                </a:solidFill>
              </a:rPr>
              <a:t>	x</a:t>
            </a:r>
            <a:r>
              <a:rPr lang="en-US" sz="2400" dirty="0"/>
              <a:t>=”joint pool built” or “not”, </a:t>
            </a:r>
          </a:p>
          <a:p>
            <a:pPr marL="342900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/>
              <a:t>  </a:t>
            </a:r>
            <a:r>
              <a:rPr lang="en-US" sz="2400" dirty="0">
                <a:solidFill>
                  <a:srgbClr val="008380"/>
                </a:solidFill>
              </a:rPr>
              <a:t>m</a:t>
            </a:r>
            <a:r>
              <a:rPr lang="en-US" sz="2400" baseline="-25000" dirty="0">
                <a:solidFill>
                  <a:srgbClr val="008380"/>
                </a:solidFill>
              </a:rPr>
              <a:t>i</a:t>
            </a:r>
            <a:r>
              <a:rPr lang="en-US" sz="2400" dirty="0">
                <a:solidFill>
                  <a:srgbClr val="008380"/>
                </a:solidFill>
              </a:rPr>
              <a:t> = $= </a:t>
            </a:r>
            <a:r>
              <a:rPr lang="en-US" sz="2400" dirty="0"/>
              <a:t>mechanism addendum </a:t>
            </a:r>
          </a:p>
          <a:p>
            <a:pPr marL="8001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000" dirty="0"/>
              <a:t>E.g., equal sharing of construction cost:  </a:t>
            </a:r>
            <a:r>
              <a:rPr lang="en-US" sz="2000" dirty="0">
                <a:solidFill>
                  <a:srgbClr val="008380"/>
                </a:solidFill>
              </a:rPr>
              <a:t>-c / |A|,  </a:t>
            </a:r>
          </a:p>
          <a:p>
            <a:pPr marL="8001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000" dirty="0">
                <a:solidFill>
                  <a:srgbClr val="008380"/>
                </a:solidFill>
              </a:rPr>
              <a:t>v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(x) = </a:t>
            </a:r>
            <a:r>
              <a:rPr lang="en-US" sz="2000" dirty="0" err="1">
                <a:solidFill>
                  <a:srgbClr val="008380"/>
                </a:solidFill>
              </a:rPr>
              <a:t>w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(x) - c / |A</a:t>
            </a:r>
            <a:r>
              <a:rPr lang="en-US" sz="2000" dirty="0"/>
              <a:t>| </a:t>
            </a:r>
          </a:p>
          <a:p>
            <a:pPr marL="8001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000" dirty="0" err="1">
                <a:solidFill>
                  <a:srgbClr val="008380"/>
                </a:solidFill>
              </a:rPr>
              <a:t>u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 = v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 (x) + m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</a:p>
          <a:p>
            <a:endParaRPr lang="de-DE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B949BE7-C4FF-0D40-AAC1-A684751C9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25BB49EF-3F42-0446-964A-0365CCF480BD}"/>
              </a:ext>
            </a:extLst>
          </p:cNvPr>
          <p:cNvSpPr/>
          <p:nvPr/>
        </p:nvSpPr>
        <p:spPr>
          <a:xfrm>
            <a:off x="646325" y="1196752"/>
            <a:ext cx="8030131" cy="2952328"/>
          </a:xfrm>
          <a:prstGeom prst="roundRect">
            <a:avLst>
              <a:gd name="adj" fmla="val 10000"/>
            </a:avLst>
          </a:prstGeom>
          <a:solidFill>
            <a:srgbClr val="032EF0">
              <a:alpha val="1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45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32656"/>
            <a:ext cx="86106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Social choice functions and quasi-linear settings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452" y="1371600"/>
            <a:ext cx="8458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SCF is </a:t>
            </a:r>
            <a:r>
              <a:rPr lang="en-US" sz="28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efficient </a:t>
            </a: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if for all types </a:t>
            </a:r>
            <a:r>
              <a:rPr lang="en-US" sz="2800" dirty="0">
                <a:solidFill>
                  <a:srgbClr val="008380"/>
                </a:solidFill>
                <a:latin typeface="Symbol" charset="0"/>
                <a:ea typeface="ＭＳ Ｐゴシック" charset="0"/>
                <a:cs typeface="ＭＳ Ｐゴシック" charset="0"/>
              </a:rPr>
              <a:t>q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=(</a:t>
            </a:r>
            <a:r>
              <a:rPr lang="en-US" sz="2800" dirty="0">
                <a:solidFill>
                  <a:srgbClr val="008380"/>
                </a:solidFill>
                <a:latin typeface="Symbol" charset="0"/>
                <a:ea typeface="ＭＳ Ｐゴシック" charset="0"/>
                <a:cs typeface="ＭＳ Ｐゴシック" charset="0"/>
              </a:rPr>
              <a:t>q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,…,</a:t>
            </a:r>
            <a:r>
              <a:rPr lang="en-US" sz="2800" dirty="0" err="1">
                <a:solidFill>
                  <a:srgbClr val="008380"/>
                </a:solidFill>
                <a:latin typeface="Symbol" charset="0"/>
                <a:ea typeface="ＭＳ Ｐゴシック" charset="0"/>
                <a:cs typeface="ＭＳ Ｐゴシック" charset="0"/>
              </a:rPr>
              <a:t>q</a:t>
            </a:r>
            <a:r>
              <a:rPr lang="en-US" sz="2800" baseline="-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)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ＭＳ Ｐゴシック" charset="0"/>
              </a:rPr>
              <a:t> </a:t>
            </a:r>
            <a:r>
              <a:rPr lang="en-US" sz="28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å</a:t>
            </a:r>
            <a:r>
              <a:rPr lang="en-US" sz="2800" baseline="30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n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=1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v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(x(</a:t>
            </a:r>
            <a:r>
              <a:rPr lang="en-US" sz="28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</a:t>
            </a:r>
            <a:r>
              <a:rPr lang="en-US" sz="28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</a:t>
            </a:r>
            <a:r>
              <a:rPr lang="en-US" sz="2800" b="1" dirty="0">
                <a:solidFill>
                  <a:srgbClr val="008380"/>
                </a:solidFill>
                <a:latin typeface="cmsy10" charset="0"/>
                <a:ea typeface="ＭＳ Ｐゴシック" charset="0"/>
              </a:rPr>
              <a:t> ≥ </a:t>
            </a:r>
            <a:r>
              <a:rPr lang="en-US" sz="28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å</a:t>
            </a:r>
            <a:r>
              <a:rPr lang="en-US" sz="2800" baseline="30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n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=1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v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(x’(</a:t>
            </a:r>
            <a:r>
              <a:rPr lang="en-US" sz="28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</a:t>
            </a:r>
            <a:r>
              <a:rPr lang="en-US" sz="28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  </a:t>
            </a:r>
            <a:r>
              <a:rPr lang="en-US" sz="2800" dirty="0">
                <a:solidFill>
                  <a:srgbClr val="008380"/>
                </a:solidFill>
                <a:latin typeface="cmsy10" charset="0"/>
                <a:ea typeface="ＭＳ Ｐゴシック" charset="0"/>
              </a:rPr>
              <a:t>∀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x’(</a:t>
            </a:r>
            <a:r>
              <a:rPr lang="en-US" sz="28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ＭＳ Ｐゴシック" charset="0"/>
              </a:rPr>
              <a:t>Aka social welfare maximizing</a:t>
            </a:r>
          </a:p>
          <a:p>
            <a:pPr marL="1143000" lvl="2" eaLnBrk="1" hangingPunct="1">
              <a:lnSpc>
                <a:spcPct val="90000"/>
              </a:lnSpc>
            </a:pPr>
            <a:endParaRPr lang="en-US" sz="2000" dirty="0">
              <a:latin typeface="Myriad Pro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SCF is </a:t>
            </a:r>
            <a:r>
              <a:rPr lang="en-US" sz="28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budget-balanced </a:t>
            </a: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(BB) if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ＭＳ Ｐゴシック" charset="0"/>
              </a:rPr>
              <a:t> </a:t>
            </a:r>
            <a:r>
              <a:rPr lang="en-US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å</a:t>
            </a:r>
            <a:r>
              <a:rPr lang="en-US" baseline="30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n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=1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t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)=0</a:t>
            </a:r>
          </a:p>
          <a:p>
            <a:pPr marL="1143000" lvl="2" eaLnBrk="1" hangingPunct="1">
              <a:lnSpc>
                <a:spcPct val="90000"/>
              </a:lnSpc>
            </a:pPr>
            <a:endParaRPr lang="en-US" sz="2000" dirty="0">
              <a:latin typeface="Myriad Pro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1E0AFF"/>
                </a:solidFill>
                <a:latin typeface="Myriad Pro" charset="0"/>
                <a:ea typeface="ＭＳ Ｐゴシック" charset="0"/>
              </a:rPr>
              <a:t>Weakly budget-balanced </a:t>
            </a:r>
            <a:r>
              <a:rPr lang="en-US" sz="2400" dirty="0">
                <a:latin typeface="Myriad Pro" charset="0"/>
                <a:ea typeface="ＭＳ Ｐゴシック" charset="0"/>
              </a:rPr>
              <a:t>if</a:t>
            </a:r>
          </a:p>
          <a:p>
            <a:pPr marL="1143000" lvl="2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 dirty="0">
                <a:latin typeface="Symbol" charset="0"/>
                <a:ea typeface="ＭＳ Ｐゴシック" charset="0"/>
              </a:rPr>
              <a:t>    </a:t>
            </a:r>
            <a:r>
              <a:rPr lang="en-US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å</a:t>
            </a:r>
            <a:r>
              <a:rPr lang="en-US" baseline="30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n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=1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t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</a:t>
            </a:r>
            <a:r>
              <a:rPr lang="en-US" b="1" dirty="0">
                <a:solidFill>
                  <a:srgbClr val="008380"/>
                </a:solidFill>
                <a:latin typeface="cmsy10" charset="0"/>
                <a:ea typeface="ＭＳ Ｐゴシック" charset="0"/>
              </a:rPr>
              <a:t>≥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0</a:t>
            </a:r>
          </a:p>
          <a:p>
            <a:pPr marL="1143000" lvl="2" eaLnBrk="1" hangingPunct="1">
              <a:lnSpc>
                <a:spcPct val="90000"/>
              </a:lnSpc>
            </a:pPr>
            <a:endParaRPr lang="en-US" sz="2000" dirty="0">
              <a:latin typeface="Myriad Pro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5FE70-53A6-EC4C-83E5-7B604A858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231F52AA-183A-D54B-BD37-68B97B7345A6}"/>
              </a:ext>
            </a:extLst>
          </p:cNvPr>
          <p:cNvSpPr/>
          <p:nvPr/>
        </p:nvSpPr>
        <p:spPr>
          <a:xfrm>
            <a:off x="304801" y="1196752"/>
            <a:ext cx="8371656" cy="4536504"/>
          </a:xfrm>
          <a:prstGeom prst="roundRect">
            <a:avLst>
              <a:gd name="adj" fmla="val 10000"/>
            </a:avLst>
          </a:prstGeom>
          <a:solidFill>
            <a:srgbClr val="032EF0">
              <a:alpha val="1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76299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BB6243-630D-4D47-BC8B-89377F5A4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Questions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Discussion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0EAA1A-75CA-1C41-9A6B-6DC5B70D8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dirty="0"/>
              <a:t>Q: </a:t>
            </a:r>
            <a:r>
              <a:rPr lang="de-DE" dirty="0" err="1"/>
              <a:t>Explain</a:t>
            </a:r>
            <a:r>
              <a:rPr lang="de-DE" dirty="0"/>
              <a:t> in </a:t>
            </a:r>
            <a:r>
              <a:rPr lang="de-DE" dirty="0" err="1"/>
              <a:t>natural</a:t>
            </a:r>
            <a:r>
              <a:rPr lang="de-DE" dirty="0"/>
              <a:t> </a:t>
            </a:r>
            <a:r>
              <a:rPr lang="de-DE" dirty="0" err="1"/>
              <a:t>language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(qualitative) </a:t>
            </a:r>
            <a:r>
              <a:rPr lang="de-DE" dirty="0" err="1"/>
              <a:t>assumptions</a:t>
            </a:r>
            <a:r>
              <a:rPr lang="de-DE" dirty="0"/>
              <a:t> </a:t>
            </a:r>
            <a:r>
              <a:rPr lang="de-DE" dirty="0" err="1"/>
              <a:t>underlying</a:t>
            </a:r>
            <a:r>
              <a:rPr lang="de-DE" dirty="0"/>
              <a:t> quasi-</a:t>
            </a:r>
            <a:r>
              <a:rPr lang="de-DE" dirty="0" err="1"/>
              <a:t>linearity</a:t>
            </a:r>
            <a:r>
              <a:rPr lang="de-DE" dirty="0"/>
              <a:t>  </a:t>
            </a:r>
            <a:br>
              <a:rPr lang="de-DE" dirty="0"/>
            </a:br>
            <a:r>
              <a:rPr lang="de-DE" sz="1600" dirty="0"/>
              <a:t>(</a:t>
            </a:r>
            <a:r>
              <a:rPr lang="en-US" sz="1600" dirty="0">
                <a:latin typeface="Myriad Pro" charset="0"/>
                <a:ea typeface="ＭＳ Ｐゴシック" charset="0"/>
              </a:rPr>
              <a:t>Utility function of agent </a:t>
            </a:r>
            <a:r>
              <a:rPr lang="en-US" sz="16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16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:  </a:t>
            </a:r>
            <a:r>
              <a:rPr lang="en-US" sz="16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u</a:t>
            </a:r>
            <a:r>
              <a:rPr lang="en-US" sz="16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16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16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o,</a:t>
            </a:r>
            <a:r>
              <a:rPr lang="en-US" sz="16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16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16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)=</a:t>
            </a:r>
            <a:r>
              <a:rPr lang="en-US" sz="16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u</a:t>
            </a:r>
            <a:r>
              <a:rPr lang="en-US" sz="16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16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((x,t</a:t>
            </a:r>
            <a:r>
              <a:rPr lang="en-US" sz="16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1</a:t>
            </a:r>
            <a:r>
              <a:rPr lang="en-US" sz="16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,…,</a:t>
            </a:r>
            <a:r>
              <a:rPr lang="en-US" sz="16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t</a:t>
            </a:r>
            <a:r>
              <a:rPr lang="en-US" sz="16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n</a:t>
            </a:r>
            <a:r>
              <a:rPr lang="en-US" sz="16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</a:t>
            </a:r>
            <a:r>
              <a:rPr lang="en-US" sz="16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16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16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)=v</a:t>
            </a:r>
            <a:r>
              <a:rPr lang="en-US" sz="16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16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16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x,</a:t>
            </a:r>
            <a:r>
              <a:rPr lang="en-US" sz="16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16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16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)-</a:t>
            </a:r>
            <a:r>
              <a:rPr lang="en-US" sz="16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t</a:t>
            </a:r>
            <a:r>
              <a:rPr lang="en-US" sz="16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16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 </a:t>
            </a:r>
            <a:r>
              <a:rPr lang="en-US" sz="1600" dirty="0">
                <a:latin typeface="Myriad Pro" charset="0"/>
                <a:ea typeface="ＭＳ Ｐゴシック" charset="0"/>
              </a:rPr>
              <a:t>)</a:t>
            </a:r>
            <a:endParaRPr lang="de-DE" sz="1600" dirty="0"/>
          </a:p>
          <a:p>
            <a:r>
              <a:rPr lang="de-DE" dirty="0"/>
              <a:t>A: </a:t>
            </a:r>
          </a:p>
          <a:p>
            <a:pPr lvl="1"/>
            <a:r>
              <a:rPr lang="de-DE" dirty="0" err="1"/>
              <a:t>Degree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preference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outcome</a:t>
            </a:r>
            <a:r>
              <a:rPr lang="de-DE" dirty="0"/>
              <a:t> (</a:t>
            </a:r>
            <a:r>
              <a:rPr lang="de-DE" dirty="0" err="1"/>
              <a:t>project</a:t>
            </a:r>
            <a:r>
              <a:rPr lang="de-DE" dirty="0"/>
              <a:t> </a:t>
            </a:r>
            <a:r>
              <a:rPr lang="de-DE" dirty="0" err="1"/>
              <a:t>choice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x</a:t>
            </a:r>
            <a:r>
              <a:rPr lang="de-DE" dirty="0"/>
              <a:t>)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independent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amount</a:t>
            </a:r>
            <a:r>
              <a:rPr lang="de-DE" dirty="0"/>
              <a:t> </a:t>
            </a:r>
            <a:r>
              <a:rPr lang="de-DE" dirty="0" err="1">
                <a:solidFill>
                  <a:srgbClr val="008380"/>
                </a:solidFill>
              </a:rPr>
              <a:t>t</a:t>
            </a:r>
            <a:r>
              <a:rPr lang="de-DE" baseline="-25000" dirty="0" err="1">
                <a:solidFill>
                  <a:srgbClr val="008380"/>
                </a:solidFill>
              </a:rPr>
              <a:t>i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pay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receives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mechanism</a:t>
            </a:r>
            <a:r>
              <a:rPr lang="de-DE" dirty="0"/>
              <a:t> </a:t>
            </a:r>
          </a:p>
          <a:p>
            <a:pPr lvl="1"/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counterspeculation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payments</a:t>
            </a:r>
            <a:r>
              <a:rPr lang="de-DE" dirty="0"/>
              <a:t>/</a:t>
            </a:r>
            <a:r>
              <a:rPr lang="de-DE" dirty="0" err="1"/>
              <a:t>received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agents</a:t>
            </a:r>
            <a:r>
              <a:rPr lang="de-DE" dirty="0"/>
              <a:t>.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4C7FB90-42E1-0F44-92E9-DE4F72A29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037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8E16F609-B7EA-3041-8DC9-94239F718540}"/>
              </a:ext>
            </a:extLst>
          </p:cNvPr>
          <p:cNvSpPr/>
          <p:nvPr/>
        </p:nvSpPr>
        <p:spPr>
          <a:xfrm>
            <a:off x="320028" y="1196752"/>
            <a:ext cx="8356429" cy="4536504"/>
          </a:xfrm>
          <a:prstGeom prst="roundRect">
            <a:avLst>
              <a:gd name="adj" fmla="val 10000"/>
            </a:avLst>
          </a:prstGeom>
          <a:solidFill>
            <a:srgbClr val="032EF0">
              <a:alpha val="1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157008" y="332656"/>
            <a:ext cx="89916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Groves Mechanisms </a:t>
            </a:r>
            <a:r>
              <a:rPr lang="en-US" sz="2800" dirty="0">
                <a:latin typeface="Myriad Pro" charset="0"/>
                <a:ea typeface="ＭＳ Ｐゴシック" charset="0"/>
              </a:rPr>
              <a:t>(</a:t>
            </a: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Groves 1973)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28" y="1340768"/>
            <a:ext cx="8610600" cy="4953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8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Groves mechanism</a:t>
            </a: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, </a:t>
            </a: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M=(S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,…,S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, (x,t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,…,</a:t>
            </a:r>
            <a:r>
              <a:rPr lang="en-US" sz="28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t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)) </a:t>
            </a: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is defined by</a:t>
            </a: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endParaRPr lang="en-US" sz="2800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u="sng" dirty="0">
                <a:latin typeface="Myriad Pro" charset="0"/>
                <a:ea typeface="ＭＳ Ｐゴシック" charset="0"/>
              </a:rPr>
              <a:t>Choice rule</a:t>
            </a:r>
            <a:r>
              <a:rPr lang="en-US" dirty="0">
                <a:latin typeface="Myriad Pro" charset="0"/>
                <a:ea typeface="ＭＳ Ｐゴシック" charset="0"/>
              </a:rPr>
              <a:t> 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x</a:t>
            </a:r>
            <a:r>
              <a:rPr lang="en-US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)=</a:t>
            </a:r>
            <a:r>
              <a:rPr lang="en-US" altLang="ja-JP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argmax</a:t>
            </a:r>
            <a:r>
              <a:rPr lang="en-US" altLang="ja-JP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x</a:t>
            </a:r>
            <a:r>
              <a:rPr lang="en-US" altLang="ja-JP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altLang="ja-JP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å</a:t>
            </a:r>
            <a:r>
              <a:rPr lang="en-US" altLang="ja-JP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v</a:t>
            </a:r>
            <a:r>
              <a:rPr lang="en-US" altLang="ja-JP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x,</a:t>
            </a:r>
            <a:r>
              <a:rPr lang="en-US" altLang="ja-JP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u="sng" dirty="0">
                <a:latin typeface="Myriad Pro" charset="0"/>
                <a:ea typeface="ＭＳ Ｐゴシック" charset="0"/>
              </a:rPr>
              <a:t>Transfer rules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t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8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8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)=h</a:t>
            </a:r>
            <a:r>
              <a:rPr lang="en-US" altLang="ja-JP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sz="28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-</a:t>
            </a:r>
            <a:r>
              <a:rPr lang="en-US" altLang="ja-JP" sz="28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8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)-</a:t>
            </a:r>
            <a:r>
              <a:rPr lang="en-US" altLang="ja-JP" sz="28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å</a:t>
            </a:r>
            <a:r>
              <a:rPr lang="en-US" altLang="ja-JP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j</a:t>
            </a:r>
            <a:r>
              <a:rPr lang="en-US" altLang="ja-JP" sz="2800" baseline="-25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¹</a:t>
            </a:r>
            <a:r>
              <a:rPr lang="en-US" altLang="ja-JP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altLang="ja-JP" sz="28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altLang="ja-JP" sz="28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v</a:t>
            </a:r>
            <a:r>
              <a:rPr lang="en-US" altLang="ja-JP" sz="28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j</a:t>
            </a:r>
            <a:r>
              <a:rPr lang="en-US" altLang="ja-JP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(x</a:t>
            </a:r>
            <a:r>
              <a:rPr lang="en-US" altLang="ja-JP" sz="28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altLang="ja-JP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sz="28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8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</a:t>
            </a:r>
            <a:r>
              <a:rPr lang="en-US" altLang="ja-JP" sz="28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800" baseline="30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8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j</a:t>
            </a:r>
            <a:r>
              <a:rPr lang="en-US" altLang="ja-JP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endParaRPr lang="en-US" sz="3200" dirty="0">
              <a:latin typeface="Myriad Pro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Myriad Pro" charset="0"/>
                <a:ea typeface="ＭＳ Ｐゴシック" charset="0"/>
              </a:rPr>
              <a:t>where 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h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b="1" dirty="0">
                <a:solidFill>
                  <a:srgbClr val="008380"/>
                </a:solidFill>
                <a:latin typeface="cmsy10" charset="0"/>
                <a:ea typeface="ＭＳ Ｐゴシック" charset="0"/>
              </a:rPr>
              <a:t>.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 </a:t>
            </a:r>
            <a:r>
              <a:rPr lang="en-US" dirty="0">
                <a:latin typeface="Myriad Pro" charset="0"/>
                <a:ea typeface="ＭＳ Ｐゴシック" charset="0"/>
              </a:rPr>
              <a:t>is an (arbitrary) function that </a:t>
            </a:r>
            <a:r>
              <a:rPr lang="en-US" dirty="0">
                <a:solidFill>
                  <a:srgbClr val="CC0000"/>
                </a:solidFill>
                <a:latin typeface="Myriad Pro" charset="0"/>
                <a:ea typeface="ＭＳ Ｐゴシック" charset="0"/>
              </a:rPr>
              <a:t>does not</a:t>
            </a:r>
            <a:r>
              <a:rPr lang="en-US" dirty="0">
                <a:latin typeface="Myriad Pro" charset="0"/>
                <a:ea typeface="ＭＳ Ｐゴシック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Myriad Pro" charset="0"/>
                <a:ea typeface="ＭＳ Ｐゴシック" charset="0"/>
              </a:rPr>
              <a:t>depend </a:t>
            </a:r>
            <a:r>
              <a:rPr lang="en-US" dirty="0">
                <a:latin typeface="Myriad Pro" charset="0"/>
                <a:ea typeface="ＭＳ Ｐゴシック" charset="0"/>
              </a:rPr>
              <a:t>on the reported type </a:t>
            </a:r>
            <a:r>
              <a:rPr lang="en-US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dirty="0">
                <a:latin typeface="Myriad Pro" charset="0"/>
                <a:ea typeface="ＭＳ Ｐゴシック" charset="0"/>
              </a:rPr>
              <a:t> of agent </a:t>
            </a:r>
            <a:r>
              <a:rPr lang="en-US" altLang="ja-JP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endParaRPr lang="en-US" dirty="0">
              <a:solidFill>
                <a:srgbClr val="008380"/>
              </a:solidFill>
              <a:latin typeface="Myriad Pro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F68438-DB83-EB4F-BCF6-F75F37DEE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7145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E2F0163B-2A95-904D-87A4-754F7628A121}"/>
              </a:ext>
            </a:extLst>
          </p:cNvPr>
          <p:cNvSpPr/>
          <p:nvPr/>
        </p:nvSpPr>
        <p:spPr>
          <a:xfrm>
            <a:off x="677215" y="4725144"/>
            <a:ext cx="8003233" cy="503238"/>
          </a:xfrm>
          <a:prstGeom prst="roundRect">
            <a:avLst>
              <a:gd name="adj" fmla="val 10000"/>
            </a:avLst>
          </a:prstGeom>
          <a:solidFill>
            <a:srgbClr val="FF0000">
              <a:alpha val="1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021FA07F-4549-9C45-88D6-5E59DB1C9873}"/>
              </a:ext>
            </a:extLst>
          </p:cNvPr>
          <p:cNvSpPr/>
          <p:nvPr/>
        </p:nvSpPr>
        <p:spPr>
          <a:xfrm>
            <a:off x="683567" y="1196975"/>
            <a:ext cx="8003233" cy="503238"/>
          </a:xfrm>
          <a:prstGeom prst="roundRect">
            <a:avLst>
              <a:gd name="adj" fmla="val 10000"/>
            </a:avLst>
          </a:prstGeom>
          <a:solidFill>
            <a:srgbClr val="FF0000">
              <a:alpha val="1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Groves Mechanisms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err="1">
                <a:solidFill>
                  <a:srgbClr val="FF0000"/>
                </a:solidFill>
                <a:latin typeface="Myriad Pro" charset="0"/>
                <a:ea typeface="ＭＳ Ｐゴシック" charset="0"/>
                <a:cs typeface="ＭＳ Ｐゴシック" charset="0"/>
              </a:rPr>
              <a:t>Thm</a:t>
            </a:r>
            <a:r>
              <a:rPr lang="en-US" sz="2400" dirty="0">
                <a:solidFill>
                  <a:srgbClr val="008000"/>
                </a:solidFill>
                <a:latin typeface="Myriad Pro" charset="0"/>
                <a:ea typeface="ＭＳ Ｐゴシック" charset="0"/>
                <a:cs typeface="ＭＳ Ｐゴシック" charset="0"/>
              </a:rPr>
              <a:t>: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 Groves mechanisms are strategy-proof and efficient </a:t>
            </a:r>
            <a:b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</a:br>
            <a:r>
              <a:rPr lang="en-US" sz="1600" dirty="0">
                <a:latin typeface="Myriad Pro" charset="0"/>
                <a:ea typeface="ＭＳ Ｐゴシック" charset="0"/>
                <a:cs typeface="ＭＳ Ｐゴシック" charset="0"/>
              </a:rPr>
              <a:t>(We have gotten around </a:t>
            </a:r>
            <a:r>
              <a:rPr lang="en-US" sz="1600" dirty="0" err="1">
                <a:latin typeface="Myriad Pro" charset="0"/>
                <a:ea typeface="ＭＳ Ｐゴシック" charset="0"/>
                <a:cs typeface="ＭＳ Ｐゴシック" charset="0"/>
              </a:rPr>
              <a:t>Gibbard</a:t>
            </a:r>
            <a:r>
              <a:rPr lang="en-US" sz="1600" dirty="0">
                <a:latin typeface="Myriad Pro" charset="0"/>
                <a:ea typeface="ＭＳ Ｐゴシック" charset="0"/>
                <a:cs typeface="ＭＳ Ｐゴシック" charset="0"/>
              </a:rPr>
              <a:t>-Satterthwaite!)</a:t>
            </a:r>
            <a:br>
              <a:rPr lang="en-US" sz="1600" dirty="0">
                <a:latin typeface="Myriad Pro" charset="0"/>
                <a:ea typeface="ＭＳ Ｐゴシック" charset="0"/>
                <a:cs typeface="ＭＳ Ｐゴシック" charset="0"/>
              </a:rPr>
            </a:b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Proof:  </a:t>
            </a:r>
            <a:b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latin typeface="Myriad Pro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0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0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’s </a:t>
            </a:r>
            <a:r>
              <a:rPr lang="en-US" sz="2000" dirty="0">
                <a:latin typeface="Myriad Pro" charset="0"/>
                <a:ea typeface="ＭＳ Ｐゴシック" charset="0"/>
                <a:cs typeface="ＭＳ Ｐゴシック" charset="0"/>
              </a:rPr>
              <a:t>utility for strategy 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  <a:cs typeface="ＭＳ Ｐゴシック" charset="0"/>
              </a:rPr>
              <a:t>q</a:t>
            </a:r>
            <a:r>
              <a:rPr lang="en-US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000" dirty="0">
                <a:latin typeface="Myriad Pro" charset="0"/>
                <a:ea typeface="ＭＳ Ｐゴシック" charset="0"/>
                <a:cs typeface="ＭＳ Ｐゴシック" charset="0"/>
              </a:rPr>
              <a:t>, given 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  <a:cs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-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000" dirty="0">
                <a:latin typeface="Myriad Pro" charset="0"/>
                <a:ea typeface="ＭＳ Ｐゴシック" charset="0"/>
                <a:cs typeface="ＭＳ Ｐゴシック" charset="0"/>
              </a:rPr>
              <a:t>from agents 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j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  <a:cs typeface="ＭＳ Ｐゴシック" charset="0"/>
              </a:rPr>
              <a:t>¹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i</a:t>
            </a:r>
            <a:r>
              <a:rPr lang="en-US" altLang="ja-JP" sz="2000" dirty="0">
                <a:latin typeface="Myriad Pro" charset="0"/>
                <a:ea typeface="ＭＳ Ｐゴシック" charset="0"/>
                <a:cs typeface="ＭＳ Ｐゴシック" charset="0"/>
              </a:rPr>
              <a:t> is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u</a:t>
            </a:r>
            <a:r>
              <a:rPr lang="en-US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)=v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(x</a:t>
            </a:r>
            <a:r>
              <a:rPr lang="en-US" altLang="ja-JP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)-</a:t>
            </a:r>
            <a:r>
              <a:rPr lang="en-US" altLang="ja-JP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t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       =v</a:t>
            </a:r>
            <a:r>
              <a:rPr lang="en-US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(x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)+</a:t>
            </a:r>
            <a:r>
              <a:rPr lang="en-US" altLang="ja-JP" sz="20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å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j</a:t>
            </a:r>
            <a:r>
              <a:rPr lang="en-US" altLang="ja-JP" sz="2000" baseline="-25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¹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v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j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(x</a:t>
            </a:r>
            <a:r>
              <a:rPr lang="en-US" altLang="ja-JP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</a:t>
            </a:r>
            <a:r>
              <a:rPr lang="en-US" altLang="ja-JP" sz="20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30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j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)-h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-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dirty="0">
                <a:latin typeface="Myriad Pro" charset="0"/>
                <a:ea typeface="ＭＳ Ｐゴシック" charset="0"/>
              </a:rPr>
              <a:t>Ignore 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h</a:t>
            </a:r>
            <a:r>
              <a:rPr lang="en-US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-</a:t>
            </a:r>
            <a:r>
              <a:rPr lang="en-US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).  </a:t>
            </a:r>
            <a:r>
              <a:rPr lang="en-US" sz="2000" dirty="0">
                <a:latin typeface="Myriad Pro" charset="0"/>
                <a:ea typeface="ＭＳ Ｐゴシック" charset="0"/>
              </a:rPr>
              <a:t>Notice that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x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)=</a:t>
            </a:r>
            <a:r>
              <a:rPr lang="en-US" altLang="ja-JP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argmax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altLang="ja-JP" sz="20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å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v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x,</a:t>
            </a:r>
            <a:r>
              <a:rPr lang="en-US" altLang="ja-JP" sz="20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30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dirty="0">
                <a:latin typeface="Myriad Pro" charset="0"/>
                <a:ea typeface="ＭＳ Ｐゴシック" charset="0"/>
              </a:rPr>
              <a:t>i.e., it maximizes the sum of reported values.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dirty="0">
                <a:latin typeface="Myriad Pro" charset="0"/>
                <a:ea typeface="ＭＳ Ｐゴシック" charset="0"/>
              </a:rPr>
              <a:t>Therefore, agent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sz="2000" dirty="0">
                <a:latin typeface="Myriad Pro" charset="0"/>
                <a:ea typeface="ＭＳ Ｐゴシック" charset="0"/>
              </a:rPr>
              <a:t>should announce 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=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latin typeface="Myriad Pro" charset="0"/>
                <a:ea typeface="ＭＳ Ｐゴシック" charset="0"/>
              </a:rPr>
              <a:t> to maximize its own payoff</a:t>
            </a:r>
          </a:p>
          <a:p>
            <a:pPr eaLnBrk="1" hangingPunct="1"/>
            <a:r>
              <a:rPr lang="en-US" sz="2400" dirty="0" err="1">
                <a:solidFill>
                  <a:srgbClr val="FF0000"/>
                </a:solidFill>
                <a:latin typeface="Myriad Pro" charset="0"/>
                <a:ea typeface="ＭＳ Ｐゴシック" charset="0"/>
                <a:cs typeface="ＭＳ Ｐゴシック" charset="0"/>
              </a:rPr>
              <a:t>Thm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: Groves mechanisms are unique (up to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>
                <a:solidFill>
                  <a:srgbClr val="008380"/>
                </a:solidFill>
                <a:latin typeface="Symbol" charset="0"/>
                <a:ea typeface="ＭＳ Ｐゴシック" charset="0"/>
                <a:cs typeface="ＭＳ Ｐゴシック" charset="0"/>
              </a:rPr>
              <a:t>q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-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)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6BF51B-5564-7649-9AFF-8697BF92E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6200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F64FA468-B43C-0246-97A8-6D0773890D5A}"/>
              </a:ext>
            </a:extLst>
          </p:cNvPr>
          <p:cNvSpPr/>
          <p:nvPr/>
        </p:nvSpPr>
        <p:spPr>
          <a:xfrm>
            <a:off x="228600" y="1000439"/>
            <a:ext cx="8299648" cy="4994084"/>
          </a:xfrm>
          <a:prstGeom prst="roundRect">
            <a:avLst>
              <a:gd name="adj" fmla="val 10000"/>
            </a:avLst>
          </a:prstGeom>
          <a:solidFill>
            <a:srgbClr val="032EF0">
              <a:alpha val="1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Lucida Grande" charset="0"/>
                <a:ea typeface="ＭＳ Ｐゴシック" charset="0"/>
                <a:cs typeface="ＭＳ Ｐゴシック" charset="0"/>
              </a:rPr>
              <a:t>VCG (</a:t>
            </a:r>
            <a:r>
              <a:rPr lang="en-US" dirty="0" err="1">
                <a:latin typeface="Lucida Grande" charset="0"/>
                <a:ea typeface="ＭＳ Ｐゴシック" charset="0"/>
                <a:cs typeface="ＭＳ Ｐゴシック" charset="0"/>
              </a:rPr>
              <a:t>Vickrey</a:t>
            </a:r>
            <a:r>
              <a:rPr lang="en-US" dirty="0">
                <a:latin typeface="Lucida Grande" charset="0"/>
                <a:ea typeface="ＭＳ Ｐゴシック" charset="0"/>
                <a:cs typeface="ＭＳ Ｐゴシック" charset="0"/>
              </a:rPr>
              <a:t>, Clarke, Groves) Mechanism</a:t>
            </a:r>
            <a:br>
              <a:rPr lang="en-US" dirty="0">
                <a:latin typeface="Lucida Grande" charset="0"/>
                <a:ea typeface="ＭＳ Ｐゴシック" charset="0"/>
                <a:cs typeface="ＭＳ Ｐゴシック" charset="0"/>
              </a:rPr>
            </a:br>
            <a:r>
              <a:rPr lang="en-US" sz="2400" dirty="0">
                <a:latin typeface="Lucida Grande" charset="0"/>
                <a:ea typeface="ＭＳ Ｐゴシック" charset="0"/>
                <a:cs typeface="ＭＳ Ｐゴシック" charset="0"/>
              </a:rPr>
              <a:t>(aka Clarke tax mechanism, aka Pivotal mechanism)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24744"/>
            <a:ext cx="8686800" cy="3124200"/>
          </a:xfrm>
        </p:spPr>
        <p:txBody>
          <a:bodyPr/>
          <a:lstStyle/>
          <a:p>
            <a:pPr eaLnBrk="1" hangingPunct="1"/>
            <a:r>
              <a:rPr lang="en-US" sz="2800" dirty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Def: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Implement efficient outcome,</a:t>
            </a:r>
          </a:p>
          <a:p>
            <a:pPr lvl="1" algn="ctr" eaLnBrk="1" hangingPunct="1">
              <a:buFont typeface="Wingdings" charset="0"/>
              <a:buNone/>
            </a:pPr>
            <a:r>
              <a:rPr lang="en-US" sz="2400" dirty="0">
                <a:latin typeface="Lucida Grande" charset="0"/>
                <a:ea typeface="ＭＳ Ｐゴシック" charset="0"/>
              </a:rPr>
              <a:t>x</a:t>
            </a:r>
            <a:r>
              <a:rPr lang="en-US" sz="2400" baseline="30000" dirty="0">
                <a:latin typeface="Lucida Grande" charset="0"/>
                <a:ea typeface="ＭＳ Ｐゴシック" charset="0"/>
              </a:rPr>
              <a:t>*</a:t>
            </a:r>
            <a:r>
              <a:rPr lang="en-US" sz="2400" dirty="0">
                <a:latin typeface="Lucida Grande" charset="0"/>
                <a:ea typeface="ＭＳ Ｐゴシック" charset="0"/>
              </a:rPr>
              <a:t>=</a:t>
            </a:r>
            <a:r>
              <a:rPr lang="en-US" sz="2400" dirty="0" err="1">
                <a:latin typeface="Lucida Grande" charset="0"/>
                <a:ea typeface="ＭＳ Ｐゴシック" charset="0"/>
              </a:rPr>
              <a:t>argmax</a:t>
            </a:r>
            <a:r>
              <a:rPr lang="en-US" sz="2400" baseline="-25000" dirty="0" err="1">
                <a:latin typeface="Lucida Grande" charset="0"/>
                <a:ea typeface="ＭＳ Ｐゴシック" charset="0"/>
              </a:rPr>
              <a:t>x</a:t>
            </a:r>
            <a:r>
              <a:rPr lang="en-US" sz="2400" dirty="0" err="1">
                <a:latin typeface="Symbol" charset="0"/>
                <a:ea typeface="ＭＳ Ｐゴシック" charset="0"/>
              </a:rPr>
              <a:t>å</a:t>
            </a:r>
            <a:r>
              <a:rPr lang="en-US" sz="2400" dirty="0">
                <a:latin typeface="Lucida Grande" charset="0"/>
                <a:ea typeface="ＭＳ Ｐゴシック" charset="0"/>
              </a:rPr>
              <a:t> </a:t>
            </a:r>
            <a:r>
              <a:rPr lang="en-US" sz="24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2400" dirty="0">
                <a:latin typeface="Lucida Grande" charset="0"/>
                <a:ea typeface="ＭＳ Ｐゴシック" charset="0"/>
              </a:rPr>
              <a:t> v</a:t>
            </a:r>
            <a:r>
              <a:rPr lang="en-US" sz="2400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sz="2400" dirty="0">
                <a:latin typeface="Lucida Grande" charset="0"/>
                <a:ea typeface="ＭＳ Ｐゴシック" charset="0"/>
              </a:rPr>
              <a:t>(</a:t>
            </a:r>
            <a:r>
              <a:rPr lang="en-US" sz="2400" dirty="0" err="1">
                <a:latin typeface="Lucida Grande" charset="0"/>
                <a:ea typeface="ＭＳ Ｐゴシック" charset="0"/>
              </a:rPr>
              <a:t>x,</a:t>
            </a:r>
            <a:r>
              <a:rPr lang="en-US" sz="2400" dirty="0" err="1">
                <a:latin typeface="Symbol" charset="0"/>
                <a:ea typeface="ＭＳ Ｐゴシック" charset="0"/>
              </a:rPr>
              <a:t>q</a:t>
            </a:r>
            <a:r>
              <a:rPr lang="en-US" sz="24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2400" baseline="30000" dirty="0">
                <a:latin typeface="Lucida Grande" charset="0"/>
                <a:ea typeface="ＭＳ Ｐゴシック" charset="0"/>
              </a:rPr>
              <a:t>’</a:t>
            </a:r>
            <a:r>
              <a:rPr lang="en-US" altLang="ja-JP" sz="2400" dirty="0">
                <a:latin typeface="Lucida Grande" charset="0"/>
                <a:ea typeface="ＭＳ Ｐゴシック" charset="0"/>
              </a:rPr>
              <a:t>)</a:t>
            </a:r>
          </a:p>
          <a:p>
            <a:pPr lvl="1" eaLnBrk="1" hangingPunct="1">
              <a:buFont typeface="Wingdings" charset="0"/>
              <a:buNone/>
            </a:pPr>
            <a:r>
              <a:rPr lang="en-US" sz="2400" dirty="0">
                <a:ea typeface="ＭＳ Ｐゴシック" charset="0"/>
              </a:rPr>
              <a:t>Compute transfers</a:t>
            </a:r>
          </a:p>
          <a:p>
            <a:pPr lvl="1" algn="ctr" eaLnBrk="1" hangingPunct="1">
              <a:buFont typeface="Wingdings" charset="0"/>
              <a:buNone/>
            </a:pPr>
            <a:r>
              <a:rPr lang="en-US" sz="2400" dirty="0" err="1">
                <a:latin typeface="Lucida Grande" charset="0"/>
                <a:ea typeface="ＭＳ Ｐゴシック" charset="0"/>
              </a:rPr>
              <a:t>t</a:t>
            </a:r>
            <a:r>
              <a:rPr lang="en-US" sz="24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2400" dirty="0">
                <a:latin typeface="Lucida Grande" charset="0"/>
                <a:ea typeface="ＭＳ Ｐゴシック" charset="0"/>
              </a:rPr>
              <a:t>(</a:t>
            </a:r>
            <a:r>
              <a:rPr lang="en-US" sz="2400" dirty="0">
                <a:latin typeface="Symbol" charset="0"/>
                <a:ea typeface="ＭＳ Ｐゴシック" charset="0"/>
              </a:rPr>
              <a:t>q</a:t>
            </a:r>
            <a:r>
              <a:rPr lang="en-US" sz="2400" baseline="30000" dirty="0">
                <a:latin typeface="Lucida Grande" charset="0"/>
                <a:ea typeface="ＭＳ Ｐゴシック" charset="0"/>
              </a:rPr>
              <a:t>’</a:t>
            </a:r>
            <a:r>
              <a:rPr lang="en-US" altLang="ja-JP" sz="2400" dirty="0">
                <a:latin typeface="Lucida Grande" charset="0"/>
                <a:ea typeface="ＭＳ Ｐゴシック" charset="0"/>
              </a:rPr>
              <a:t>)=</a:t>
            </a:r>
            <a:r>
              <a:rPr lang="en-US" altLang="ja-JP" sz="2400" dirty="0">
                <a:latin typeface="Symbol" charset="0"/>
                <a:ea typeface="ＭＳ Ｐゴシック" charset="0"/>
              </a:rPr>
              <a:t>å</a:t>
            </a:r>
            <a:r>
              <a:rPr lang="en-US" altLang="ja-JP" sz="2400" baseline="-25000" dirty="0">
                <a:latin typeface="Lucida Grande" charset="0"/>
                <a:ea typeface="ＭＳ Ｐゴシック" charset="0"/>
              </a:rPr>
              <a:t>j</a:t>
            </a:r>
            <a:r>
              <a:rPr lang="en-US" altLang="ja-JP" sz="2400" baseline="-25000" dirty="0">
                <a:latin typeface="Symbol" charset="0"/>
                <a:ea typeface="ＭＳ Ｐゴシック" charset="0"/>
              </a:rPr>
              <a:t>¹</a:t>
            </a:r>
            <a:r>
              <a:rPr lang="en-US" altLang="ja-JP" sz="2400" baseline="-25000" dirty="0">
                <a:latin typeface="Lucida Grande" charset="0"/>
                <a:ea typeface="ＭＳ Ｐゴシック" charset="0"/>
              </a:rPr>
              <a:t> </a:t>
            </a:r>
            <a:r>
              <a:rPr lang="en-US" altLang="ja-JP" sz="24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altLang="ja-JP" sz="2400" dirty="0">
                <a:latin typeface="Lucida Grande" charset="0"/>
                <a:ea typeface="ＭＳ Ｐゴシック" charset="0"/>
              </a:rPr>
              <a:t> </a:t>
            </a:r>
            <a:r>
              <a:rPr lang="en-US" altLang="ja-JP" sz="2400" dirty="0" err="1">
                <a:latin typeface="Lucida Grande" charset="0"/>
                <a:ea typeface="ＭＳ Ｐゴシック" charset="0"/>
              </a:rPr>
              <a:t>v</a:t>
            </a:r>
            <a:r>
              <a:rPr lang="en-US" altLang="ja-JP" sz="2400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altLang="ja-JP" sz="2400" dirty="0">
                <a:latin typeface="Lucida Grande" charset="0"/>
                <a:ea typeface="ＭＳ Ｐゴシック" charset="0"/>
              </a:rPr>
              <a:t>(x</a:t>
            </a:r>
            <a:r>
              <a:rPr lang="en-US" altLang="ja-JP" sz="2400" baseline="30000" dirty="0">
                <a:latin typeface="Lucida Grande" charset="0"/>
                <a:ea typeface="ＭＳ Ｐゴシック" charset="0"/>
              </a:rPr>
              <a:t>-</a:t>
            </a:r>
            <a:r>
              <a:rPr lang="en-US" altLang="ja-JP" sz="2400" baseline="30000" dirty="0" err="1">
                <a:latin typeface="Lucida Grande" charset="0"/>
                <a:ea typeface="ＭＳ Ｐゴシック" charset="0"/>
              </a:rPr>
              <a:t>i</a:t>
            </a:r>
            <a:r>
              <a:rPr lang="en-US" altLang="ja-JP" sz="2400" dirty="0" err="1">
                <a:latin typeface="Lucida Grande" charset="0"/>
                <a:ea typeface="ＭＳ Ｐゴシック" charset="0"/>
              </a:rPr>
              <a:t>,</a:t>
            </a:r>
            <a:r>
              <a:rPr lang="en-US" altLang="ja-JP" sz="2400" dirty="0" err="1">
                <a:latin typeface="Symbol" charset="0"/>
                <a:ea typeface="ＭＳ Ｐゴシック" charset="0"/>
              </a:rPr>
              <a:t>q</a:t>
            </a:r>
            <a:r>
              <a:rPr lang="en-US" sz="2400" baseline="30000" dirty="0" err="1">
                <a:latin typeface="Lucida Grande" charset="0"/>
                <a:ea typeface="ＭＳ Ｐゴシック" charset="0"/>
              </a:rPr>
              <a:t>’</a:t>
            </a:r>
            <a:r>
              <a:rPr lang="en-US" altLang="ja-JP" sz="2400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altLang="ja-JP" sz="2400" dirty="0">
                <a:latin typeface="Lucida Grande" charset="0"/>
                <a:ea typeface="ＭＳ Ｐゴシック" charset="0"/>
              </a:rPr>
              <a:t>) -</a:t>
            </a:r>
            <a:r>
              <a:rPr lang="en-US" altLang="ja-JP" sz="2400" dirty="0">
                <a:latin typeface="Symbol" charset="0"/>
                <a:ea typeface="ＭＳ Ｐゴシック" charset="0"/>
              </a:rPr>
              <a:t>å</a:t>
            </a:r>
            <a:r>
              <a:rPr lang="en-US" altLang="ja-JP" sz="2400" baseline="-25000" dirty="0">
                <a:latin typeface="Lucida Grande" charset="0"/>
                <a:ea typeface="ＭＳ Ｐゴシック" charset="0"/>
              </a:rPr>
              <a:t>j</a:t>
            </a:r>
            <a:r>
              <a:rPr lang="en-US" altLang="ja-JP" sz="2400" baseline="-25000" dirty="0">
                <a:latin typeface="Symbol" charset="0"/>
                <a:ea typeface="ＭＳ Ｐゴシック" charset="0"/>
              </a:rPr>
              <a:t>¹</a:t>
            </a:r>
            <a:r>
              <a:rPr lang="en-US" altLang="ja-JP" sz="2400" baseline="-25000" dirty="0">
                <a:latin typeface="Lucida Grande" charset="0"/>
                <a:ea typeface="ＭＳ Ｐゴシック" charset="0"/>
              </a:rPr>
              <a:t> </a:t>
            </a:r>
            <a:r>
              <a:rPr lang="en-US" altLang="ja-JP" sz="24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altLang="ja-JP" sz="2400" dirty="0" err="1">
                <a:latin typeface="Lucida Grande" charset="0"/>
                <a:ea typeface="ＭＳ Ｐゴシック" charset="0"/>
              </a:rPr>
              <a:t>v</a:t>
            </a:r>
            <a:r>
              <a:rPr lang="en-US" altLang="ja-JP" sz="2400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altLang="ja-JP" sz="2400" dirty="0">
                <a:latin typeface="Lucida Grande" charset="0"/>
                <a:ea typeface="ＭＳ Ｐゴシック" charset="0"/>
              </a:rPr>
              <a:t>(x</a:t>
            </a:r>
            <a:r>
              <a:rPr lang="en-US" altLang="ja-JP" sz="2400" baseline="30000" dirty="0">
                <a:latin typeface="Lucida Grande" charset="0"/>
                <a:ea typeface="ＭＳ Ｐゴシック" charset="0"/>
              </a:rPr>
              <a:t>*</a:t>
            </a:r>
            <a:r>
              <a:rPr lang="en-US" altLang="ja-JP" sz="2400" dirty="0">
                <a:latin typeface="Lucida Grande" charset="0"/>
                <a:ea typeface="ＭＳ Ｐゴシック" charset="0"/>
              </a:rPr>
              <a:t>, </a:t>
            </a:r>
            <a:r>
              <a:rPr lang="en-US" altLang="ja-JP" sz="2400" dirty="0">
                <a:latin typeface="Symbol" charset="0"/>
                <a:ea typeface="ＭＳ Ｐゴシック" charset="0"/>
              </a:rPr>
              <a:t>q</a:t>
            </a:r>
            <a:r>
              <a:rPr lang="en-US" altLang="ja-JP" sz="2400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sz="2400" baseline="30000" dirty="0">
                <a:latin typeface="Lucida Grande" charset="0"/>
                <a:ea typeface="ＭＳ Ｐゴシック" charset="0"/>
              </a:rPr>
              <a:t>’</a:t>
            </a:r>
            <a:r>
              <a:rPr lang="en-US" altLang="ja-JP" sz="2400" dirty="0">
                <a:latin typeface="Lucida Grande" charset="0"/>
                <a:ea typeface="ＭＳ Ｐゴシック" charset="0"/>
              </a:rPr>
              <a:t>)</a:t>
            </a:r>
          </a:p>
          <a:p>
            <a:pPr lvl="1" eaLnBrk="1" hangingPunct="1">
              <a:buFont typeface="Wingdings" charset="0"/>
              <a:buNone/>
            </a:pPr>
            <a:r>
              <a:rPr lang="en-US" sz="2400" dirty="0">
                <a:ea typeface="ＭＳ Ｐゴシック" charset="0"/>
              </a:rPr>
              <a:t>Where</a:t>
            </a:r>
            <a:r>
              <a:rPr lang="en-US" sz="2400" dirty="0">
                <a:latin typeface="Lucida Grande" charset="0"/>
                <a:ea typeface="ＭＳ Ｐゴシック" charset="0"/>
              </a:rPr>
              <a:t> x</a:t>
            </a:r>
            <a:r>
              <a:rPr lang="en-US" sz="2400" baseline="30000" dirty="0">
                <a:latin typeface="Lucida Grande" charset="0"/>
                <a:ea typeface="ＭＳ Ｐゴシック" charset="0"/>
              </a:rPr>
              <a:t>-</a:t>
            </a:r>
            <a:r>
              <a:rPr lang="en-US" sz="2400" baseline="30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2400" dirty="0">
                <a:latin typeface="Lucida Grande" charset="0"/>
                <a:ea typeface="ＭＳ Ｐゴシック" charset="0"/>
              </a:rPr>
              <a:t>=</a:t>
            </a:r>
            <a:r>
              <a:rPr lang="en-US" sz="2400" dirty="0" err="1">
                <a:ea typeface="ＭＳ Ｐゴシック" charset="0"/>
              </a:rPr>
              <a:t>argmax</a:t>
            </a:r>
            <a:r>
              <a:rPr lang="en-US" sz="2400" baseline="-25000" dirty="0" err="1">
                <a:ea typeface="ＭＳ Ｐゴシック" charset="0"/>
              </a:rPr>
              <a:t>x</a:t>
            </a:r>
            <a:r>
              <a:rPr lang="en-US" sz="2400" dirty="0">
                <a:latin typeface="Lucida Grande" charset="0"/>
                <a:ea typeface="ＭＳ Ｐゴシック" charset="0"/>
              </a:rPr>
              <a:t> </a:t>
            </a:r>
            <a:r>
              <a:rPr lang="en-US" sz="2400" dirty="0">
                <a:latin typeface="Symbol" charset="0"/>
                <a:ea typeface="ＭＳ Ｐゴシック" charset="0"/>
              </a:rPr>
              <a:t>å</a:t>
            </a:r>
            <a:r>
              <a:rPr lang="en-US" sz="2400" baseline="-25000" dirty="0">
                <a:latin typeface="Lucida Grande" charset="0"/>
                <a:ea typeface="ＭＳ Ｐゴシック" charset="0"/>
              </a:rPr>
              <a:t>j</a:t>
            </a:r>
            <a:r>
              <a:rPr lang="en-US" sz="2400" baseline="-25000" dirty="0">
                <a:latin typeface="Symbol" charset="0"/>
                <a:ea typeface="ＭＳ Ｐゴシック" charset="0"/>
              </a:rPr>
              <a:t>¹</a:t>
            </a:r>
            <a:r>
              <a:rPr lang="en-US" sz="2400" baseline="-25000" dirty="0">
                <a:latin typeface="Lucida Grande" charset="0"/>
                <a:ea typeface="ＭＳ Ｐゴシック" charset="0"/>
              </a:rPr>
              <a:t> </a:t>
            </a:r>
            <a:r>
              <a:rPr lang="en-US" sz="24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2400" dirty="0" err="1">
                <a:latin typeface="Lucida Grande" charset="0"/>
                <a:ea typeface="ＭＳ Ｐゴシック" charset="0"/>
              </a:rPr>
              <a:t>v</a:t>
            </a:r>
            <a:r>
              <a:rPr lang="en-US" sz="2400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sz="2400" dirty="0">
                <a:latin typeface="Lucida Grande" charset="0"/>
                <a:ea typeface="ＭＳ Ｐゴシック" charset="0"/>
              </a:rPr>
              <a:t>(</a:t>
            </a:r>
            <a:r>
              <a:rPr lang="en-US" sz="2400" dirty="0" err="1">
                <a:latin typeface="Lucida Grande" charset="0"/>
                <a:ea typeface="ＭＳ Ｐゴシック" charset="0"/>
              </a:rPr>
              <a:t>x,</a:t>
            </a:r>
            <a:r>
              <a:rPr lang="en-US" sz="2400" dirty="0" err="1">
                <a:latin typeface="Symbol" charset="0"/>
                <a:ea typeface="ＭＳ Ｐゴシック" charset="0"/>
              </a:rPr>
              <a:t>q</a:t>
            </a:r>
            <a:r>
              <a:rPr lang="en-US" sz="2400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sz="2400" baseline="30000" dirty="0">
                <a:latin typeface="Lucida Grande" charset="0"/>
                <a:ea typeface="ＭＳ Ｐゴシック" charset="0"/>
              </a:rPr>
              <a:t>’</a:t>
            </a:r>
            <a:r>
              <a:rPr lang="en-US" altLang="ja-JP" sz="2400" dirty="0">
                <a:latin typeface="Lucida Grande" charset="0"/>
                <a:ea typeface="ＭＳ Ｐゴシック" charset="0"/>
              </a:rPr>
              <a:t>)</a:t>
            </a:r>
            <a:endParaRPr lang="en-US" sz="2400" dirty="0">
              <a:latin typeface="Lucida Grande" charset="0"/>
              <a:ea typeface="ＭＳ Ｐゴシック" charset="0"/>
            </a:endParaRPr>
          </a:p>
        </p:txBody>
      </p:sp>
      <p:sp>
        <p:nvSpPr>
          <p:cNvPr id="63491" name="Text Box 4"/>
          <p:cNvSpPr txBox="1">
            <a:spLocks noChangeArrowheads="1"/>
          </p:cNvSpPr>
          <p:nvPr/>
        </p:nvSpPr>
        <p:spPr bwMode="auto">
          <a:xfrm>
            <a:off x="683568" y="6059303"/>
            <a:ext cx="6781800" cy="46166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 dirty="0">
                <a:latin typeface="+mn-lt"/>
              </a:rPr>
              <a:t>VCGs are efficient and strategy-proof </a:t>
            </a:r>
          </a:p>
        </p:txBody>
      </p:sp>
      <p:sp>
        <p:nvSpPr>
          <p:cNvPr id="63492" name="Text Box 5"/>
          <p:cNvSpPr txBox="1">
            <a:spLocks noChangeArrowheads="1"/>
          </p:cNvSpPr>
          <p:nvPr/>
        </p:nvSpPr>
        <p:spPr bwMode="auto">
          <a:xfrm>
            <a:off x="152400" y="3587746"/>
            <a:ext cx="89916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 dirty="0">
                <a:latin typeface="+mn-lt"/>
              </a:rPr>
              <a:t>Agent’s equilibrium utility is:</a:t>
            </a:r>
          </a:p>
          <a:p>
            <a:pPr eaLnBrk="1" hangingPunct="1">
              <a:spcBef>
                <a:spcPct val="50000"/>
              </a:spcBef>
            </a:pPr>
            <a:r>
              <a:rPr lang="en-US" i="0" dirty="0" err="1">
                <a:latin typeface="Comic Sans MS" charset="0"/>
              </a:rPr>
              <a:t>u</a:t>
            </a:r>
            <a:r>
              <a:rPr lang="en-US" i="0" baseline="-25000" dirty="0" err="1">
                <a:latin typeface="Comic Sans MS" charset="0"/>
              </a:rPr>
              <a:t>i</a:t>
            </a:r>
            <a:r>
              <a:rPr lang="en-US" i="0" dirty="0">
                <a:latin typeface="Comic Sans MS" charset="0"/>
              </a:rPr>
              <a:t>(x</a:t>
            </a:r>
            <a:r>
              <a:rPr lang="en-US" i="0" baseline="30000" dirty="0">
                <a:latin typeface="Comic Sans MS" charset="0"/>
              </a:rPr>
              <a:t>*</a:t>
            </a:r>
            <a:r>
              <a:rPr lang="en-US" i="0" dirty="0">
                <a:latin typeface="Comic Sans MS" charset="0"/>
              </a:rPr>
              <a:t>,</a:t>
            </a:r>
            <a:r>
              <a:rPr lang="en-US" i="0" dirty="0" err="1">
                <a:latin typeface="Comic Sans MS" charset="0"/>
              </a:rPr>
              <a:t>t</a:t>
            </a:r>
            <a:r>
              <a:rPr lang="en-US" i="0" baseline="-25000" dirty="0" err="1">
                <a:latin typeface="Comic Sans MS" charset="0"/>
              </a:rPr>
              <a:t>i</a:t>
            </a:r>
            <a:r>
              <a:rPr lang="en-US" i="0" dirty="0" err="1">
                <a:latin typeface="Comic Sans MS" charset="0"/>
              </a:rPr>
              <a:t>,</a:t>
            </a:r>
            <a:r>
              <a:rPr lang="en-US" i="0" dirty="0" err="1">
                <a:latin typeface="Symbol" charset="0"/>
              </a:rPr>
              <a:t>q</a:t>
            </a:r>
            <a:r>
              <a:rPr lang="en-US" i="0" baseline="-50000" dirty="0" err="1">
                <a:latin typeface="Comic Sans MS" charset="0"/>
              </a:rPr>
              <a:t>i</a:t>
            </a:r>
            <a:r>
              <a:rPr lang="en-US" i="0" dirty="0">
                <a:latin typeface="Comic Sans MS" charset="0"/>
              </a:rPr>
              <a:t>)=v</a:t>
            </a:r>
            <a:r>
              <a:rPr lang="en-US" i="0" baseline="-25000" dirty="0">
                <a:latin typeface="Comic Sans MS" charset="0"/>
              </a:rPr>
              <a:t>i</a:t>
            </a:r>
            <a:r>
              <a:rPr lang="en-US" i="0" dirty="0">
                <a:latin typeface="Comic Sans MS" charset="0"/>
              </a:rPr>
              <a:t>(x</a:t>
            </a:r>
            <a:r>
              <a:rPr lang="en-US" i="0" baseline="30000" dirty="0">
                <a:latin typeface="Comic Sans MS" charset="0"/>
              </a:rPr>
              <a:t>*</a:t>
            </a:r>
            <a:r>
              <a:rPr lang="en-US" i="0" dirty="0">
                <a:latin typeface="Comic Sans MS" charset="0"/>
              </a:rPr>
              <a:t>,</a:t>
            </a:r>
            <a:r>
              <a:rPr lang="en-US" i="0" dirty="0">
                <a:latin typeface="Symbol" charset="0"/>
              </a:rPr>
              <a:t>q</a:t>
            </a:r>
            <a:r>
              <a:rPr lang="en-US" i="0" baseline="-5000" dirty="0">
                <a:latin typeface="Comic Sans MS" charset="0"/>
              </a:rPr>
              <a:t>i</a:t>
            </a:r>
            <a:r>
              <a:rPr lang="en-US" i="0" dirty="0">
                <a:latin typeface="Comic Sans MS" charset="0"/>
              </a:rPr>
              <a:t>)-[</a:t>
            </a:r>
            <a:r>
              <a:rPr lang="en-US" i="0" dirty="0">
                <a:latin typeface="Symbol" charset="0"/>
              </a:rPr>
              <a:t>å</a:t>
            </a:r>
            <a:r>
              <a:rPr lang="en-US" i="0" baseline="-25000" dirty="0">
                <a:latin typeface="Comic Sans MS" charset="0"/>
              </a:rPr>
              <a:t>j</a:t>
            </a:r>
            <a:r>
              <a:rPr lang="en-US" i="0" baseline="-25000" dirty="0">
                <a:latin typeface="Symbol" charset="0"/>
              </a:rPr>
              <a:t>¹</a:t>
            </a:r>
            <a:r>
              <a:rPr lang="en-US" i="0" baseline="-25000" dirty="0">
                <a:latin typeface="Comic Sans MS" charset="0"/>
              </a:rPr>
              <a:t> </a:t>
            </a:r>
            <a:r>
              <a:rPr lang="en-US" i="0" baseline="-25000" dirty="0" err="1">
                <a:latin typeface="Comic Sans MS" charset="0"/>
              </a:rPr>
              <a:t>i</a:t>
            </a:r>
            <a:r>
              <a:rPr lang="en-US" i="0" dirty="0">
                <a:latin typeface="Comic Sans MS" charset="0"/>
              </a:rPr>
              <a:t> </a:t>
            </a:r>
            <a:r>
              <a:rPr lang="en-US" i="0" dirty="0" err="1">
                <a:latin typeface="Comic Sans MS" charset="0"/>
              </a:rPr>
              <a:t>v</a:t>
            </a:r>
            <a:r>
              <a:rPr lang="en-US" i="0" baseline="-25000" dirty="0" err="1">
                <a:latin typeface="Comic Sans MS" charset="0"/>
              </a:rPr>
              <a:t>j</a:t>
            </a:r>
            <a:r>
              <a:rPr lang="en-US" i="0" dirty="0">
                <a:latin typeface="Comic Sans MS" charset="0"/>
              </a:rPr>
              <a:t>(x</a:t>
            </a:r>
            <a:r>
              <a:rPr lang="en-US" i="0" baseline="30000" dirty="0">
                <a:latin typeface="Comic Sans MS" charset="0"/>
              </a:rPr>
              <a:t>-</a:t>
            </a:r>
            <a:r>
              <a:rPr lang="en-US" i="0" baseline="30000" dirty="0" err="1">
                <a:latin typeface="Comic Sans MS" charset="0"/>
              </a:rPr>
              <a:t>i</a:t>
            </a:r>
            <a:r>
              <a:rPr lang="en-US" i="0" dirty="0" err="1">
                <a:latin typeface="Comic Sans MS" charset="0"/>
              </a:rPr>
              <a:t>,</a:t>
            </a:r>
            <a:r>
              <a:rPr lang="en-US" i="0" dirty="0" err="1">
                <a:latin typeface="Symbol" charset="0"/>
              </a:rPr>
              <a:t>q</a:t>
            </a:r>
            <a:r>
              <a:rPr lang="en-US" i="0" baseline="-25000" dirty="0" err="1">
                <a:latin typeface="Comic Sans MS" charset="0"/>
              </a:rPr>
              <a:t>j</a:t>
            </a:r>
            <a:r>
              <a:rPr lang="en-US" i="0" dirty="0">
                <a:latin typeface="Comic Sans MS" charset="0"/>
              </a:rPr>
              <a:t>) -</a:t>
            </a:r>
            <a:r>
              <a:rPr lang="en-US" i="0" dirty="0">
                <a:latin typeface="Symbol" charset="0"/>
              </a:rPr>
              <a:t>å</a:t>
            </a:r>
            <a:r>
              <a:rPr lang="en-US" i="0" baseline="-25000" dirty="0">
                <a:latin typeface="Comic Sans MS" charset="0"/>
              </a:rPr>
              <a:t>j</a:t>
            </a:r>
            <a:r>
              <a:rPr lang="en-US" i="0" baseline="-25000" dirty="0">
                <a:latin typeface="Symbol" charset="0"/>
              </a:rPr>
              <a:t>¹</a:t>
            </a:r>
            <a:r>
              <a:rPr lang="en-US" i="0" baseline="-25000" dirty="0">
                <a:latin typeface="Comic Sans MS" charset="0"/>
              </a:rPr>
              <a:t> </a:t>
            </a:r>
            <a:r>
              <a:rPr lang="en-US" i="0" baseline="-25000" dirty="0" err="1">
                <a:latin typeface="Comic Sans MS" charset="0"/>
              </a:rPr>
              <a:t>i</a:t>
            </a:r>
            <a:r>
              <a:rPr lang="en-US" i="0" dirty="0" err="1">
                <a:latin typeface="Comic Sans MS" charset="0"/>
              </a:rPr>
              <a:t>v</a:t>
            </a:r>
            <a:r>
              <a:rPr lang="en-US" i="0" baseline="-25000" dirty="0" err="1">
                <a:latin typeface="Comic Sans MS" charset="0"/>
              </a:rPr>
              <a:t>j</a:t>
            </a:r>
            <a:r>
              <a:rPr lang="en-US" i="0" dirty="0">
                <a:latin typeface="Comic Sans MS" charset="0"/>
              </a:rPr>
              <a:t>(x</a:t>
            </a:r>
            <a:r>
              <a:rPr lang="en-US" i="0" baseline="30000" dirty="0">
                <a:latin typeface="Comic Sans MS" charset="0"/>
              </a:rPr>
              <a:t>*</a:t>
            </a:r>
            <a:r>
              <a:rPr lang="en-US" i="0" dirty="0">
                <a:latin typeface="Comic Sans MS" charset="0"/>
              </a:rPr>
              <a:t>,</a:t>
            </a:r>
            <a:r>
              <a:rPr lang="en-US" i="0" dirty="0" err="1">
                <a:latin typeface="Symbol" charset="0"/>
              </a:rPr>
              <a:t>q</a:t>
            </a:r>
            <a:r>
              <a:rPr lang="en-US" i="0" baseline="-25000" dirty="0" err="1">
                <a:latin typeface="Comic Sans MS" charset="0"/>
              </a:rPr>
              <a:t>j</a:t>
            </a:r>
            <a:r>
              <a:rPr lang="en-US" i="0" dirty="0">
                <a:latin typeface="Comic Sans MS" charset="0"/>
              </a:rPr>
              <a:t>)] </a:t>
            </a:r>
          </a:p>
          <a:p>
            <a:pPr eaLnBrk="1" hangingPunct="1">
              <a:spcBef>
                <a:spcPct val="50000"/>
              </a:spcBef>
            </a:pPr>
            <a:r>
              <a:rPr lang="en-US" i="0" dirty="0">
                <a:latin typeface="Comic Sans MS" charset="0"/>
              </a:rPr>
              <a:t>              = </a:t>
            </a:r>
            <a:r>
              <a:rPr lang="en-US" i="0" dirty="0" err="1">
                <a:latin typeface="Symbol" charset="0"/>
              </a:rPr>
              <a:t>å</a:t>
            </a:r>
            <a:r>
              <a:rPr lang="en-US" i="0" baseline="-25000" dirty="0" err="1">
                <a:latin typeface="Comic Sans MS" charset="0"/>
              </a:rPr>
              <a:t>j</a:t>
            </a:r>
            <a:r>
              <a:rPr lang="en-US" i="0" dirty="0">
                <a:latin typeface="Comic Sans MS" charset="0"/>
              </a:rPr>
              <a:t> </a:t>
            </a:r>
            <a:r>
              <a:rPr lang="en-US" i="0" dirty="0" err="1">
                <a:latin typeface="Comic Sans MS" charset="0"/>
              </a:rPr>
              <a:t>v</a:t>
            </a:r>
            <a:r>
              <a:rPr lang="en-US" i="0" baseline="-25000" dirty="0" err="1">
                <a:latin typeface="Comic Sans MS" charset="0"/>
              </a:rPr>
              <a:t>j</a:t>
            </a:r>
            <a:r>
              <a:rPr lang="en-US" i="0" dirty="0">
                <a:latin typeface="Comic Sans MS" charset="0"/>
              </a:rPr>
              <a:t>(x</a:t>
            </a:r>
            <a:r>
              <a:rPr lang="en-US" i="0" baseline="30000" dirty="0">
                <a:latin typeface="Comic Sans MS" charset="0"/>
              </a:rPr>
              <a:t>*</a:t>
            </a:r>
            <a:r>
              <a:rPr lang="en-US" i="0" dirty="0">
                <a:latin typeface="Comic Sans MS" charset="0"/>
              </a:rPr>
              <a:t>,</a:t>
            </a:r>
            <a:r>
              <a:rPr lang="en-US" i="0" dirty="0" err="1">
                <a:latin typeface="Symbol" charset="0"/>
              </a:rPr>
              <a:t>q</a:t>
            </a:r>
            <a:r>
              <a:rPr lang="en-US" i="0" baseline="-25000" dirty="0" err="1">
                <a:latin typeface="Comic Sans MS" charset="0"/>
              </a:rPr>
              <a:t>j</a:t>
            </a:r>
            <a:r>
              <a:rPr lang="en-US" i="0" dirty="0">
                <a:latin typeface="Comic Sans MS" charset="0"/>
              </a:rPr>
              <a:t>) - </a:t>
            </a:r>
            <a:r>
              <a:rPr lang="en-US" i="0" dirty="0" err="1">
                <a:latin typeface="Symbol" charset="0"/>
              </a:rPr>
              <a:t>å</a:t>
            </a:r>
            <a:r>
              <a:rPr lang="en-US" i="0" baseline="-25000" dirty="0" err="1">
                <a:latin typeface="Comic Sans MS" charset="0"/>
              </a:rPr>
              <a:t>j</a:t>
            </a:r>
            <a:r>
              <a:rPr lang="en-US" i="0" baseline="-25000" dirty="0">
                <a:latin typeface="Comic Sans MS" charset="0"/>
              </a:rPr>
              <a:t> </a:t>
            </a:r>
            <a:r>
              <a:rPr lang="en-US" i="0" baseline="-25000" dirty="0">
                <a:latin typeface="Symbol" charset="0"/>
              </a:rPr>
              <a:t>¹</a:t>
            </a:r>
            <a:r>
              <a:rPr lang="en-US" i="0" baseline="-25000" dirty="0">
                <a:latin typeface="Comic Sans MS" charset="0"/>
              </a:rPr>
              <a:t> </a:t>
            </a:r>
            <a:r>
              <a:rPr lang="en-US" i="0" baseline="-25000" dirty="0" err="1">
                <a:latin typeface="Comic Sans MS" charset="0"/>
              </a:rPr>
              <a:t>i</a:t>
            </a:r>
            <a:r>
              <a:rPr lang="en-US" i="0" dirty="0">
                <a:latin typeface="Comic Sans MS" charset="0"/>
              </a:rPr>
              <a:t> </a:t>
            </a:r>
            <a:r>
              <a:rPr lang="en-US" i="0" dirty="0" err="1">
                <a:latin typeface="Comic Sans MS" charset="0"/>
              </a:rPr>
              <a:t>v</a:t>
            </a:r>
            <a:r>
              <a:rPr lang="en-US" i="0" baseline="-25000" dirty="0" err="1">
                <a:latin typeface="Comic Sans MS" charset="0"/>
              </a:rPr>
              <a:t>j</a:t>
            </a:r>
            <a:r>
              <a:rPr lang="en-US" i="0" dirty="0">
                <a:latin typeface="Comic Sans MS" charset="0"/>
              </a:rPr>
              <a:t>(x</a:t>
            </a:r>
            <a:r>
              <a:rPr lang="en-US" i="0" baseline="30000" dirty="0">
                <a:latin typeface="Comic Sans MS" charset="0"/>
              </a:rPr>
              <a:t>-</a:t>
            </a:r>
            <a:r>
              <a:rPr lang="en-US" i="0" baseline="30000" dirty="0" err="1">
                <a:latin typeface="Comic Sans MS" charset="0"/>
              </a:rPr>
              <a:t>i</a:t>
            </a:r>
            <a:r>
              <a:rPr lang="en-US" i="0" dirty="0" err="1">
                <a:latin typeface="Comic Sans MS" charset="0"/>
              </a:rPr>
              <a:t>,</a:t>
            </a:r>
            <a:r>
              <a:rPr lang="en-US" i="0" dirty="0" err="1">
                <a:latin typeface="Symbol" charset="0"/>
              </a:rPr>
              <a:t>q</a:t>
            </a:r>
            <a:r>
              <a:rPr lang="en-US" i="0" baseline="-25000" dirty="0" err="1">
                <a:latin typeface="Comic Sans MS" charset="0"/>
              </a:rPr>
              <a:t>j</a:t>
            </a:r>
            <a:r>
              <a:rPr lang="en-US" i="0" dirty="0">
                <a:latin typeface="Comic Sans MS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i="0" dirty="0">
                <a:latin typeface="Comic Sans MS" charset="0"/>
              </a:rPr>
              <a:t>              = </a:t>
            </a:r>
            <a:r>
              <a:rPr lang="en-US" i="0" dirty="0">
                <a:latin typeface="+mn-lt"/>
              </a:rPr>
              <a:t>marginal contribution to the welfare of the system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2F7A075-86A4-1F4E-90A4-9E2B21734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EB70E4C6-7A5B-5349-9985-693D3DD4B1FF}"/>
              </a:ext>
            </a:extLst>
          </p:cNvPr>
          <p:cNvSpPr/>
          <p:nvPr/>
        </p:nvSpPr>
        <p:spPr>
          <a:xfrm>
            <a:off x="683568" y="6059303"/>
            <a:ext cx="6781800" cy="422678"/>
          </a:xfrm>
          <a:prstGeom prst="roundRect">
            <a:avLst>
              <a:gd name="adj" fmla="val 10000"/>
            </a:avLst>
          </a:prstGeom>
          <a:solidFill>
            <a:srgbClr val="FF0000">
              <a:alpha val="1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28494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Lucida Grande" charset="0"/>
                <a:ea typeface="ＭＳ Ｐゴシック" charset="0"/>
                <a:cs typeface="ＭＳ Ｐゴシック" charset="0"/>
              </a:rPr>
              <a:t>Remember: </a:t>
            </a:r>
            <a:r>
              <a:rPr lang="en-US" dirty="0" err="1">
                <a:latin typeface="Lucida Grande" charset="0"/>
                <a:ea typeface="ＭＳ Ｐゴシック" charset="0"/>
                <a:cs typeface="ＭＳ Ｐゴシック" charset="0"/>
              </a:rPr>
              <a:t>Vickrey</a:t>
            </a:r>
            <a:r>
              <a:rPr lang="en-US" dirty="0">
                <a:latin typeface="Lucida Grande" charset="0"/>
                <a:ea typeface="ＭＳ Ｐゴシック" charset="0"/>
                <a:cs typeface="ＭＳ Ｐゴシック" charset="0"/>
              </a:rPr>
              <a:t> Auction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>
                <a:ea typeface="ＭＳ Ｐゴシック" charset="0"/>
                <a:cs typeface="ＭＳ Ｐゴシック" charset="0"/>
              </a:rPr>
              <a:t>Highest bidder gets item, 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and pays second highest amount</a:t>
            </a:r>
          </a:p>
          <a:p>
            <a:pPr eaLnBrk="1" hangingPunct="1"/>
            <a:r>
              <a:rPr lang="en-US" sz="2800" dirty="0">
                <a:ea typeface="ＭＳ Ｐゴシック" charset="0"/>
                <a:cs typeface="ＭＳ Ｐゴシック" charset="0"/>
              </a:rPr>
              <a:t>Also a VCG mechanism</a:t>
            </a:r>
          </a:p>
          <a:p>
            <a:pPr lvl="1" eaLnBrk="1" hangingPunct="1"/>
            <a:r>
              <a:rPr lang="en-US" sz="2400" dirty="0">
                <a:ea typeface="ＭＳ Ｐゴシック" charset="0"/>
              </a:rPr>
              <a:t>Allocation rule: Get item if</a:t>
            </a:r>
            <a:r>
              <a:rPr lang="en-US" sz="2400" dirty="0">
                <a:latin typeface="Lucida Grande" charset="0"/>
                <a:ea typeface="ＭＳ Ｐゴシック" charset="0"/>
              </a:rPr>
              <a:t> b</a:t>
            </a:r>
            <a:r>
              <a:rPr lang="en-US" sz="2400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sz="2400" dirty="0">
                <a:latin typeface="Lucida Grande" charset="0"/>
                <a:ea typeface="ＭＳ Ｐゴシック" charset="0"/>
              </a:rPr>
              <a:t>=max</a:t>
            </a:r>
            <a:r>
              <a:rPr lang="en-US" sz="2400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sz="2400" dirty="0">
                <a:latin typeface="Lucida Grande" charset="0"/>
                <a:ea typeface="ＭＳ Ｐゴシック" charset="0"/>
              </a:rPr>
              <a:t>[</a:t>
            </a:r>
            <a:r>
              <a:rPr lang="en-US" sz="2400" dirty="0" err="1">
                <a:latin typeface="Lucida Grande" charset="0"/>
                <a:ea typeface="ＭＳ Ｐゴシック" charset="0"/>
              </a:rPr>
              <a:t>b</a:t>
            </a:r>
            <a:r>
              <a:rPr lang="en-US" sz="2400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sz="2400" dirty="0">
                <a:latin typeface="Lucida Grande" charset="0"/>
                <a:ea typeface="ＭＳ Ｐゴシック" charset="0"/>
              </a:rPr>
              <a:t>]</a:t>
            </a:r>
          </a:p>
          <a:p>
            <a:pPr lvl="1" eaLnBrk="1" hangingPunct="1"/>
            <a:r>
              <a:rPr lang="en-US" sz="2400" dirty="0">
                <a:ea typeface="ＭＳ Ｐゴシック" charset="0"/>
              </a:rPr>
              <a:t>Payment rule: Every agent pays </a:t>
            </a:r>
          </a:p>
          <a:p>
            <a:pPr lvl="1" algn="ctr" eaLnBrk="1" hangingPunct="1">
              <a:buFont typeface="Wingdings" charset="0"/>
              <a:buNone/>
            </a:pPr>
            <a:r>
              <a:rPr lang="en-US" dirty="0" err="1">
                <a:latin typeface="Lucida Grande" charset="0"/>
                <a:ea typeface="ＭＳ Ｐゴシック" charset="0"/>
              </a:rPr>
              <a:t>t</a:t>
            </a:r>
            <a:r>
              <a:rPr lang="en-US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dirty="0">
                <a:latin typeface="Lucida Grande" charset="0"/>
                <a:ea typeface="ＭＳ Ｐゴシック" charset="0"/>
              </a:rPr>
              <a:t>(</a:t>
            </a:r>
            <a:r>
              <a:rPr lang="en-US" dirty="0">
                <a:latin typeface="Symbol" charset="0"/>
                <a:ea typeface="ＭＳ Ｐゴシック" charset="0"/>
              </a:rPr>
              <a:t>q</a:t>
            </a:r>
            <a:r>
              <a:rPr lang="en-US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baseline="30000" dirty="0">
                <a:latin typeface="Lucida Grande" charset="0"/>
                <a:ea typeface="ＭＳ Ｐゴシック" charset="0"/>
              </a:rPr>
              <a:t>’</a:t>
            </a:r>
            <a:r>
              <a:rPr lang="en-US" altLang="ja-JP" dirty="0">
                <a:latin typeface="Lucida Grande" charset="0"/>
                <a:ea typeface="ＭＳ Ｐゴシック" charset="0"/>
              </a:rPr>
              <a:t>)=</a:t>
            </a:r>
            <a:r>
              <a:rPr lang="en-US" altLang="ja-JP" dirty="0">
                <a:latin typeface="Symbol" charset="0"/>
                <a:ea typeface="ＭＳ Ｐゴシック" charset="0"/>
              </a:rPr>
              <a:t>å</a:t>
            </a:r>
            <a:r>
              <a:rPr lang="en-US" altLang="ja-JP" baseline="-25000" dirty="0">
                <a:latin typeface="Lucida Grande" charset="0"/>
                <a:ea typeface="ＭＳ Ｐゴシック" charset="0"/>
              </a:rPr>
              <a:t>j</a:t>
            </a:r>
            <a:r>
              <a:rPr lang="en-US" altLang="ja-JP" baseline="-25000" dirty="0">
                <a:latin typeface="Symbol" charset="0"/>
                <a:ea typeface="ＭＳ Ｐゴシック" charset="0"/>
              </a:rPr>
              <a:t>¹</a:t>
            </a:r>
            <a:r>
              <a:rPr lang="en-US" altLang="ja-JP" baseline="-25000" dirty="0">
                <a:latin typeface="Lucida Grande" charset="0"/>
                <a:ea typeface="ＭＳ Ｐゴシック" charset="0"/>
              </a:rPr>
              <a:t> </a:t>
            </a:r>
            <a:r>
              <a:rPr lang="en-US" altLang="ja-JP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altLang="ja-JP" dirty="0">
                <a:latin typeface="Lucida Grande" charset="0"/>
                <a:ea typeface="ＭＳ Ｐゴシック" charset="0"/>
              </a:rPr>
              <a:t> </a:t>
            </a:r>
            <a:r>
              <a:rPr lang="en-US" altLang="ja-JP" dirty="0" err="1">
                <a:latin typeface="Lucida Grande" charset="0"/>
                <a:ea typeface="ＭＳ Ｐゴシック" charset="0"/>
              </a:rPr>
              <a:t>v</a:t>
            </a:r>
            <a:r>
              <a:rPr lang="en-US" altLang="ja-JP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altLang="ja-JP" dirty="0">
                <a:latin typeface="Lucida Grande" charset="0"/>
                <a:ea typeface="ＭＳ Ｐゴシック" charset="0"/>
              </a:rPr>
              <a:t>(x</a:t>
            </a:r>
            <a:r>
              <a:rPr lang="en-US" altLang="ja-JP" baseline="30000" dirty="0">
                <a:latin typeface="Lucida Grande" charset="0"/>
                <a:ea typeface="ＭＳ Ｐゴシック" charset="0"/>
              </a:rPr>
              <a:t>-</a:t>
            </a:r>
            <a:r>
              <a:rPr lang="en-US" altLang="ja-JP" baseline="30000" dirty="0" err="1">
                <a:latin typeface="Lucida Grande" charset="0"/>
                <a:ea typeface="ＭＳ Ｐゴシック" charset="0"/>
              </a:rPr>
              <a:t>i</a:t>
            </a:r>
            <a:r>
              <a:rPr lang="en-US" altLang="ja-JP" dirty="0" err="1">
                <a:latin typeface="Lucida Grande" charset="0"/>
                <a:ea typeface="ＭＳ Ｐゴシック" charset="0"/>
              </a:rPr>
              <a:t>,</a:t>
            </a:r>
            <a:r>
              <a:rPr lang="en-US" altLang="ja-JP" dirty="0" err="1">
                <a:latin typeface="Symbol" charset="0"/>
                <a:ea typeface="ＭＳ Ｐゴシック" charset="0"/>
              </a:rPr>
              <a:t>q</a:t>
            </a:r>
            <a:r>
              <a:rPr lang="en-US" baseline="30000" dirty="0" err="1">
                <a:latin typeface="Lucida Grande" charset="0"/>
                <a:ea typeface="ＭＳ Ｐゴシック" charset="0"/>
              </a:rPr>
              <a:t>’</a:t>
            </a:r>
            <a:r>
              <a:rPr lang="en-US" altLang="ja-JP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altLang="ja-JP" dirty="0">
                <a:latin typeface="Lucida Grande" charset="0"/>
                <a:ea typeface="ＭＳ Ｐゴシック" charset="0"/>
              </a:rPr>
              <a:t>) -</a:t>
            </a:r>
            <a:r>
              <a:rPr lang="en-US" altLang="ja-JP" dirty="0">
                <a:latin typeface="Symbol" charset="0"/>
                <a:ea typeface="ＭＳ Ｐゴシック" charset="0"/>
              </a:rPr>
              <a:t>å</a:t>
            </a:r>
            <a:r>
              <a:rPr lang="en-US" altLang="ja-JP" baseline="-25000" dirty="0">
                <a:latin typeface="Lucida Grande" charset="0"/>
                <a:ea typeface="ＭＳ Ｐゴシック" charset="0"/>
              </a:rPr>
              <a:t>j</a:t>
            </a:r>
            <a:r>
              <a:rPr lang="en-US" altLang="ja-JP" baseline="-25000" dirty="0">
                <a:latin typeface="Symbol" charset="0"/>
                <a:ea typeface="ＭＳ Ｐゴシック" charset="0"/>
              </a:rPr>
              <a:t>¹</a:t>
            </a:r>
            <a:r>
              <a:rPr lang="en-US" altLang="ja-JP" baseline="-25000" dirty="0">
                <a:latin typeface="Lucida Grande" charset="0"/>
                <a:ea typeface="ＭＳ Ｐゴシック" charset="0"/>
              </a:rPr>
              <a:t> </a:t>
            </a:r>
            <a:r>
              <a:rPr lang="en-US" altLang="ja-JP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altLang="ja-JP" dirty="0" err="1">
                <a:latin typeface="Lucida Grande" charset="0"/>
                <a:ea typeface="ＭＳ Ｐゴシック" charset="0"/>
              </a:rPr>
              <a:t>v</a:t>
            </a:r>
            <a:r>
              <a:rPr lang="en-US" altLang="ja-JP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altLang="ja-JP" dirty="0">
                <a:latin typeface="Lucida Grande" charset="0"/>
                <a:ea typeface="ＭＳ Ｐゴシック" charset="0"/>
              </a:rPr>
              <a:t>(x</a:t>
            </a:r>
            <a:r>
              <a:rPr lang="en-US" altLang="ja-JP" baseline="30000" dirty="0">
                <a:latin typeface="Lucida Grande" charset="0"/>
                <a:ea typeface="ＭＳ Ｐゴシック" charset="0"/>
              </a:rPr>
              <a:t>*</a:t>
            </a:r>
            <a:r>
              <a:rPr lang="en-US" altLang="ja-JP" dirty="0">
                <a:latin typeface="Lucida Grande" charset="0"/>
                <a:ea typeface="ＭＳ Ｐゴシック" charset="0"/>
              </a:rPr>
              <a:t>, </a:t>
            </a:r>
            <a:r>
              <a:rPr lang="en-US" altLang="ja-JP" dirty="0">
                <a:latin typeface="Symbol" charset="0"/>
                <a:ea typeface="ＭＳ Ｐゴシック" charset="0"/>
              </a:rPr>
              <a:t>q</a:t>
            </a:r>
            <a:r>
              <a:rPr lang="en-US" altLang="ja-JP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baseline="30000" dirty="0">
                <a:latin typeface="Lucida Grande" charset="0"/>
                <a:ea typeface="ＭＳ Ｐゴシック" charset="0"/>
              </a:rPr>
              <a:t>’</a:t>
            </a:r>
            <a:r>
              <a:rPr lang="en-US" altLang="ja-JP" dirty="0">
                <a:latin typeface="Lucida Grande" charset="0"/>
                <a:ea typeface="ＭＳ Ｐゴシック" charset="0"/>
              </a:rPr>
              <a:t>) </a:t>
            </a:r>
          </a:p>
          <a:p>
            <a:pPr lvl="1" eaLnBrk="1" hangingPunct="1">
              <a:buFont typeface="Wingdings" charset="0"/>
              <a:buNone/>
            </a:pPr>
            <a:endParaRPr lang="en-US" dirty="0">
              <a:latin typeface="Lucida Grande" charset="0"/>
              <a:ea typeface="ＭＳ Ｐゴシック" charset="0"/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B0658B4F-3E13-C940-B1FE-F6EA3C39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  <p:sp>
        <p:nvSpPr>
          <p:cNvPr id="65539" name="Text Box 4"/>
          <p:cNvSpPr txBox="1">
            <a:spLocks noChangeArrowheads="1"/>
          </p:cNvSpPr>
          <p:nvPr/>
        </p:nvSpPr>
        <p:spPr bwMode="auto">
          <a:xfrm>
            <a:off x="2362200" y="5038502"/>
            <a:ext cx="190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i="0">
                <a:latin typeface="Times New Roman" charset="0"/>
              </a:rPr>
              <a:t>max</a:t>
            </a:r>
            <a:r>
              <a:rPr lang="en-US" sz="3200" i="0" baseline="-25000">
                <a:latin typeface="Times New Roman" charset="0"/>
              </a:rPr>
              <a:t>j</a:t>
            </a:r>
            <a:r>
              <a:rPr lang="en-US" sz="3200" i="0" baseline="-25000">
                <a:latin typeface="Symbol" charset="0"/>
              </a:rPr>
              <a:t>¹</a:t>
            </a:r>
            <a:r>
              <a:rPr lang="en-US" sz="3200" i="0" baseline="-25000">
                <a:latin typeface="Times New Roman" charset="0"/>
              </a:rPr>
              <a:t> i</a:t>
            </a:r>
            <a:r>
              <a:rPr lang="en-US" sz="3200" i="0">
                <a:latin typeface="Times New Roman" charset="0"/>
              </a:rPr>
              <a:t>[b</a:t>
            </a:r>
            <a:r>
              <a:rPr lang="en-US" sz="3200" i="0" baseline="-25000">
                <a:latin typeface="Times New Roman" charset="0"/>
              </a:rPr>
              <a:t>j</a:t>
            </a:r>
            <a:r>
              <a:rPr lang="en-US" sz="3200" i="0">
                <a:latin typeface="Times New Roman" charset="0"/>
              </a:rPr>
              <a:t>]</a:t>
            </a:r>
          </a:p>
        </p:txBody>
      </p:sp>
      <p:sp>
        <p:nvSpPr>
          <p:cNvPr id="65540" name="Text Box 5"/>
          <p:cNvSpPr txBox="1">
            <a:spLocks noChangeArrowheads="1"/>
          </p:cNvSpPr>
          <p:nvPr/>
        </p:nvSpPr>
        <p:spPr bwMode="auto">
          <a:xfrm>
            <a:off x="5181600" y="4733702"/>
            <a:ext cx="365760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i="0" dirty="0">
                <a:latin typeface="Times New Roman" charset="0"/>
              </a:rPr>
              <a:t>max</a:t>
            </a:r>
            <a:r>
              <a:rPr lang="en-US" sz="3200" i="0" baseline="-25000" dirty="0">
                <a:latin typeface="Times New Roman" charset="0"/>
              </a:rPr>
              <a:t>j</a:t>
            </a:r>
            <a:r>
              <a:rPr lang="en-US" sz="3200" i="0" baseline="-25000" dirty="0">
                <a:latin typeface="Symbol" charset="0"/>
              </a:rPr>
              <a:t>¹</a:t>
            </a:r>
            <a:r>
              <a:rPr lang="en-US" sz="3200" i="0" baseline="-25000" dirty="0">
                <a:latin typeface="Times New Roman" charset="0"/>
              </a:rPr>
              <a:t> </a:t>
            </a:r>
            <a:r>
              <a:rPr lang="en-US" sz="3200" i="0" baseline="-25000" dirty="0" err="1">
                <a:latin typeface="Times New Roman" charset="0"/>
              </a:rPr>
              <a:t>i</a:t>
            </a:r>
            <a:r>
              <a:rPr lang="en-US" sz="3200" i="0" dirty="0">
                <a:latin typeface="Times New Roman" charset="0"/>
              </a:rPr>
              <a:t>[</a:t>
            </a:r>
            <a:r>
              <a:rPr lang="en-US" sz="3200" i="0" dirty="0" err="1">
                <a:latin typeface="Times New Roman" charset="0"/>
              </a:rPr>
              <a:t>b</a:t>
            </a:r>
            <a:r>
              <a:rPr lang="en-US" sz="3200" i="0" baseline="-25000" dirty="0" err="1">
                <a:latin typeface="Times New Roman" charset="0"/>
              </a:rPr>
              <a:t>j</a:t>
            </a:r>
            <a:r>
              <a:rPr lang="en-US" sz="3200" i="0" dirty="0">
                <a:latin typeface="Times New Roman" charset="0"/>
              </a:rPr>
              <a:t>] </a:t>
            </a:r>
            <a:r>
              <a:rPr lang="en-US" i="0" dirty="0">
                <a:latin typeface="+mn-lt"/>
              </a:rPr>
              <a:t>if </a:t>
            </a:r>
            <a:r>
              <a:rPr lang="en-US" i="0" dirty="0" err="1">
                <a:latin typeface="+mn-lt"/>
              </a:rPr>
              <a:t>i</a:t>
            </a:r>
            <a:r>
              <a:rPr lang="en-US" i="0" dirty="0">
                <a:latin typeface="+mn-lt"/>
              </a:rPr>
              <a:t> is not the highest bidder, </a:t>
            </a:r>
          </a:p>
          <a:p>
            <a:pPr eaLnBrk="1" hangingPunct="1">
              <a:spcBef>
                <a:spcPct val="50000"/>
              </a:spcBef>
            </a:pPr>
            <a:r>
              <a:rPr lang="en-US" i="0" dirty="0">
                <a:latin typeface="+mn-lt"/>
              </a:rPr>
              <a:t>0 if it is</a:t>
            </a:r>
          </a:p>
        </p:txBody>
      </p:sp>
      <p:sp>
        <p:nvSpPr>
          <p:cNvPr id="65541" name="Line 6"/>
          <p:cNvSpPr>
            <a:spLocks noChangeShapeType="1"/>
          </p:cNvSpPr>
          <p:nvPr/>
        </p:nvSpPr>
        <p:spPr bwMode="auto">
          <a:xfrm flipV="1">
            <a:off x="3733800" y="4200302"/>
            <a:ext cx="152400" cy="685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42" name="Line 7"/>
          <p:cNvSpPr>
            <a:spLocks noChangeShapeType="1"/>
          </p:cNvSpPr>
          <p:nvPr/>
        </p:nvSpPr>
        <p:spPr bwMode="auto">
          <a:xfrm flipH="1" flipV="1">
            <a:off x="6804248" y="4124102"/>
            <a:ext cx="282352" cy="685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61401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E1C69CFA-57AC-314C-AF23-F3688BF4F179}"/>
              </a:ext>
            </a:extLst>
          </p:cNvPr>
          <p:cNvSpPr/>
          <p:nvPr/>
        </p:nvSpPr>
        <p:spPr>
          <a:xfrm>
            <a:off x="304799" y="1121018"/>
            <a:ext cx="8659813" cy="5044832"/>
          </a:xfrm>
          <a:prstGeom prst="roundRect">
            <a:avLst>
              <a:gd name="adj" fmla="val 10000"/>
            </a:avLst>
          </a:prstGeom>
          <a:solidFill>
            <a:srgbClr val="FFC000">
              <a:alpha val="3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Example: Building a pool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>
                <a:ea typeface="ＭＳ Ｐゴシック" charset="0"/>
                <a:cs typeface="ＭＳ Ｐゴシック" charset="0"/>
              </a:rPr>
              <a:t>The cost of building the pool is $300</a:t>
            </a:r>
          </a:p>
          <a:p>
            <a:pPr eaLnBrk="1" hangingPunct="1"/>
            <a:r>
              <a:rPr lang="en-US" sz="2400" dirty="0">
                <a:ea typeface="ＭＳ Ｐゴシック" charset="0"/>
                <a:cs typeface="ＭＳ Ｐゴシック" charset="0"/>
              </a:rPr>
              <a:t>If together all agents think the pool’s value is more than $300, then it will be built</a:t>
            </a:r>
          </a:p>
          <a:p>
            <a:pPr eaLnBrk="1" hangingPunct="1"/>
            <a:r>
              <a:rPr lang="en-US" sz="2400" dirty="0">
                <a:ea typeface="ＭＳ Ｐゴシック" charset="0"/>
                <a:cs typeface="ＭＳ Ｐゴシック" charset="0"/>
              </a:rPr>
              <a:t>Clarke Mechanism:</a:t>
            </a:r>
          </a:p>
          <a:p>
            <a:pPr lvl="1" eaLnBrk="1" hangingPunct="1"/>
            <a:r>
              <a:rPr lang="en-US" sz="2000" dirty="0">
                <a:ea typeface="ＭＳ Ｐゴシック" charset="0"/>
              </a:rPr>
              <a:t>Each agent announces their value, v</a:t>
            </a:r>
            <a:r>
              <a:rPr lang="en-US" sz="2000" baseline="-25000" dirty="0">
                <a:ea typeface="ＭＳ Ｐゴシック" charset="0"/>
              </a:rPr>
              <a:t>i</a:t>
            </a:r>
            <a:endParaRPr lang="en-US" sz="2000" dirty="0">
              <a:ea typeface="ＭＳ Ｐゴシック" charset="0"/>
            </a:endParaRPr>
          </a:p>
          <a:p>
            <a:pPr lvl="1" eaLnBrk="1" hangingPunct="1"/>
            <a:r>
              <a:rPr lang="en-US" sz="2000" dirty="0">
                <a:ea typeface="ＭＳ Ｐゴシック" charset="0"/>
              </a:rPr>
              <a:t>If</a:t>
            </a:r>
            <a:r>
              <a:rPr lang="en-US" sz="2000" dirty="0">
                <a:latin typeface="Lucida Grande" charset="0"/>
                <a:ea typeface="ＭＳ Ｐゴシック" charset="0"/>
              </a:rPr>
              <a:t> </a:t>
            </a:r>
            <a:r>
              <a:rPr lang="en-US" sz="2000" dirty="0" err="1">
                <a:latin typeface="Symbol" charset="0"/>
                <a:ea typeface="ＭＳ Ｐゴシック" charset="0"/>
              </a:rPr>
              <a:t>å</a:t>
            </a:r>
            <a:r>
              <a:rPr lang="en-US" sz="2000" dirty="0">
                <a:latin typeface="Lucida Grande" charset="0"/>
                <a:ea typeface="ＭＳ Ｐゴシック" charset="0"/>
              </a:rPr>
              <a:t> v</a:t>
            </a:r>
            <a:r>
              <a:rPr lang="en-US" sz="2000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sz="2000" b="1" dirty="0">
                <a:latin typeface="cmsy10" charset="0"/>
                <a:ea typeface="ＭＳ Ｐゴシック" charset="0"/>
              </a:rPr>
              <a:t>≥</a:t>
            </a:r>
            <a:r>
              <a:rPr lang="en-US" sz="2000" dirty="0">
                <a:latin typeface="Lucida Grande" charset="0"/>
                <a:ea typeface="ＭＳ Ｐゴシック" charset="0"/>
              </a:rPr>
              <a:t> 300 </a:t>
            </a:r>
            <a:r>
              <a:rPr lang="en-US" sz="2000" dirty="0">
                <a:ea typeface="ＭＳ Ｐゴシック" charset="0"/>
              </a:rPr>
              <a:t>then it is built</a:t>
            </a:r>
          </a:p>
          <a:p>
            <a:pPr lvl="1" eaLnBrk="1" hangingPunct="1"/>
            <a:r>
              <a:rPr lang="en-US" sz="2000" dirty="0">
                <a:ea typeface="ＭＳ Ｐゴシック" charset="0"/>
              </a:rPr>
              <a:t>Payments</a:t>
            </a:r>
            <a:r>
              <a:rPr lang="en-US" sz="2000" dirty="0">
                <a:latin typeface="Lucida Grande" charset="0"/>
                <a:ea typeface="ＭＳ Ｐゴシック" charset="0"/>
              </a:rPr>
              <a:t> </a:t>
            </a:r>
            <a:r>
              <a:rPr lang="en-US" sz="2000" dirty="0" err="1">
                <a:latin typeface="Lucida Grande" charset="0"/>
                <a:ea typeface="ＭＳ Ｐゴシック" charset="0"/>
              </a:rPr>
              <a:t>t</a:t>
            </a:r>
            <a:r>
              <a:rPr lang="en-US" sz="20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2000" dirty="0">
                <a:latin typeface="Lucida Grande" charset="0"/>
                <a:ea typeface="ＭＳ Ｐゴシック" charset="0"/>
              </a:rPr>
              <a:t>(</a:t>
            </a:r>
            <a:r>
              <a:rPr lang="en-US" sz="2000" dirty="0">
                <a:latin typeface="Symbol" charset="0"/>
                <a:ea typeface="ＭＳ Ｐゴシック" charset="0"/>
              </a:rPr>
              <a:t>q</a:t>
            </a:r>
            <a:r>
              <a:rPr lang="en-US" sz="2000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sz="2000" baseline="30000" dirty="0">
                <a:latin typeface="Lucida Grande" charset="0"/>
                <a:ea typeface="ＭＳ Ｐゴシック" charset="0"/>
              </a:rPr>
              <a:t>’</a:t>
            </a:r>
            <a:r>
              <a:rPr lang="en-US" altLang="ja-JP" sz="2000" dirty="0">
                <a:latin typeface="Lucida Grande" charset="0"/>
                <a:ea typeface="ＭＳ Ｐゴシック" charset="0"/>
              </a:rPr>
              <a:t>)=</a:t>
            </a:r>
            <a:r>
              <a:rPr lang="en-US" altLang="ja-JP" sz="2000" dirty="0">
                <a:latin typeface="Symbol" charset="0"/>
                <a:ea typeface="ＭＳ Ｐゴシック" charset="0"/>
              </a:rPr>
              <a:t>å</a:t>
            </a:r>
            <a:r>
              <a:rPr lang="en-US" altLang="ja-JP" sz="2000" baseline="-25000" dirty="0">
                <a:latin typeface="Lucida Grande" charset="0"/>
                <a:ea typeface="ＭＳ Ｐゴシック" charset="0"/>
              </a:rPr>
              <a:t>j</a:t>
            </a:r>
            <a:r>
              <a:rPr lang="en-US" altLang="ja-JP" sz="2000" baseline="-25000" dirty="0">
                <a:latin typeface="Symbol" charset="0"/>
                <a:ea typeface="ＭＳ Ｐゴシック" charset="0"/>
              </a:rPr>
              <a:t>¹</a:t>
            </a:r>
            <a:r>
              <a:rPr lang="en-US" altLang="ja-JP" sz="2000" baseline="-25000" dirty="0">
                <a:latin typeface="Lucida Grande" charset="0"/>
                <a:ea typeface="ＭＳ Ｐゴシック" charset="0"/>
              </a:rPr>
              <a:t> </a:t>
            </a:r>
            <a:r>
              <a:rPr lang="en-US" altLang="ja-JP" sz="20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altLang="ja-JP" sz="2000" dirty="0">
                <a:latin typeface="Lucida Grande" charset="0"/>
                <a:ea typeface="ＭＳ Ｐゴシック" charset="0"/>
              </a:rPr>
              <a:t> </a:t>
            </a:r>
            <a:r>
              <a:rPr lang="en-US" altLang="ja-JP" sz="2000" dirty="0" err="1">
                <a:latin typeface="Lucida Grande" charset="0"/>
                <a:ea typeface="ＭＳ Ｐゴシック" charset="0"/>
              </a:rPr>
              <a:t>v</a:t>
            </a:r>
            <a:r>
              <a:rPr lang="en-US" altLang="ja-JP" sz="2000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altLang="ja-JP" sz="2000" dirty="0">
                <a:latin typeface="Lucida Grande" charset="0"/>
                <a:ea typeface="ＭＳ Ｐゴシック" charset="0"/>
              </a:rPr>
              <a:t>(x</a:t>
            </a:r>
            <a:r>
              <a:rPr lang="en-US" altLang="ja-JP" sz="2000" baseline="30000" dirty="0">
                <a:latin typeface="Lucida Grande" charset="0"/>
                <a:ea typeface="ＭＳ Ｐゴシック" charset="0"/>
              </a:rPr>
              <a:t>-</a:t>
            </a:r>
            <a:r>
              <a:rPr lang="en-US" altLang="ja-JP" sz="2000" baseline="30000" dirty="0" err="1">
                <a:latin typeface="Lucida Grande" charset="0"/>
                <a:ea typeface="ＭＳ Ｐゴシック" charset="0"/>
              </a:rPr>
              <a:t>i</a:t>
            </a:r>
            <a:r>
              <a:rPr lang="en-US" altLang="ja-JP" sz="2000" dirty="0" err="1">
                <a:latin typeface="Lucida Grande" charset="0"/>
                <a:ea typeface="ＭＳ Ｐゴシック" charset="0"/>
              </a:rPr>
              <a:t>,</a:t>
            </a:r>
            <a:r>
              <a:rPr lang="en-US" altLang="ja-JP" sz="2000" dirty="0" err="1">
                <a:latin typeface="Symbol" charset="0"/>
                <a:ea typeface="ＭＳ Ｐゴシック" charset="0"/>
              </a:rPr>
              <a:t>q</a:t>
            </a:r>
            <a:r>
              <a:rPr lang="en-US" sz="2000" baseline="30000" dirty="0" err="1">
                <a:latin typeface="Lucida Grande" charset="0"/>
                <a:ea typeface="ＭＳ Ｐゴシック" charset="0"/>
              </a:rPr>
              <a:t>’</a:t>
            </a:r>
            <a:r>
              <a:rPr lang="en-US" altLang="ja-JP" sz="2000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altLang="ja-JP" sz="2000" dirty="0">
                <a:latin typeface="Lucida Grande" charset="0"/>
                <a:ea typeface="ＭＳ Ｐゴシック" charset="0"/>
              </a:rPr>
              <a:t>) -</a:t>
            </a:r>
            <a:r>
              <a:rPr lang="en-US" altLang="ja-JP" sz="2000" dirty="0">
                <a:latin typeface="Symbol" charset="0"/>
                <a:ea typeface="ＭＳ Ｐゴシック" charset="0"/>
              </a:rPr>
              <a:t>å</a:t>
            </a:r>
            <a:r>
              <a:rPr lang="en-US" altLang="ja-JP" sz="2000" baseline="-25000" dirty="0">
                <a:latin typeface="Lucida Grande" charset="0"/>
                <a:ea typeface="ＭＳ Ｐゴシック" charset="0"/>
              </a:rPr>
              <a:t>j</a:t>
            </a:r>
            <a:r>
              <a:rPr lang="en-US" altLang="ja-JP" sz="2000" baseline="-25000" dirty="0">
                <a:latin typeface="Symbol" charset="0"/>
                <a:ea typeface="ＭＳ Ｐゴシック" charset="0"/>
              </a:rPr>
              <a:t>¹</a:t>
            </a:r>
            <a:r>
              <a:rPr lang="en-US" altLang="ja-JP" sz="2000" baseline="-25000" dirty="0">
                <a:latin typeface="Lucida Grande" charset="0"/>
                <a:ea typeface="ＭＳ Ｐゴシック" charset="0"/>
              </a:rPr>
              <a:t> </a:t>
            </a:r>
            <a:r>
              <a:rPr lang="en-US" altLang="ja-JP" sz="20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altLang="ja-JP" sz="2000" dirty="0" err="1">
                <a:latin typeface="Lucida Grande" charset="0"/>
                <a:ea typeface="ＭＳ Ｐゴシック" charset="0"/>
              </a:rPr>
              <a:t>v</a:t>
            </a:r>
            <a:r>
              <a:rPr lang="en-US" altLang="ja-JP" sz="2000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altLang="ja-JP" sz="2000" dirty="0">
                <a:latin typeface="Lucida Grande" charset="0"/>
                <a:ea typeface="ＭＳ Ｐゴシック" charset="0"/>
              </a:rPr>
              <a:t>(x</a:t>
            </a:r>
            <a:r>
              <a:rPr lang="en-US" altLang="ja-JP" sz="2000" baseline="30000" dirty="0">
                <a:latin typeface="Lucida Grande" charset="0"/>
                <a:ea typeface="ＭＳ Ｐゴシック" charset="0"/>
              </a:rPr>
              <a:t>*</a:t>
            </a:r>
            <a:r>
              <a:rPr lang="en-US" altLang="ja-JP" sz="2000" dirty="0">
                <a:latin typeface="Lucida Grande" charset="0"/>
                <a:ea typeface="ＭＳ Ｐゴシック" charset="0"/>
              </a:rPr>
              <a:t>, </a:t>
            </a:r>
            <a:r>
              <a:rPr lang="en-US" altLang="ja-JP" sz="2000" dirty="0"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sz="2000" baseline="30000" dirty="0">
                <a:latin typeface="Lucida Grande" charset="0"/>
                <a:ea typeface="ＭＳ Ｐゴシック" charset="0"/>
              </a:rPr>
              <a:t>’</a:t>
            </a:r>
            <a:r>
              <a:rPr lang="en-US" altLang="ja-JP" sz="2000" dirty="0">
                <a:latin typeface="Lucida Grande" charset="0"/>
                <a:ea typeface="ＭＳ Ｐゴシック" charset="0"/>
              </a:rPr>
              <a:t>) </a:t>
            </a:r>
            <a:r>
              <a:rPr lang="en-US" altLang="ja-JP" sz="2000" dirty="0">
                <a:ea typeface="ＭＳ Ｐゴシック" charset="0"/>
              </a:rPr>
              <a:t>if built, </a:t>
            </a:r>
            <a:r>
              <a:rPr lang="en-US" altLang="ja-JP" sz="2000" dirty="0">
                <a:latin typeface="Lucida Grande" charset="0"/>
                <a:ea typeface="ＭＳ Ｐゴシック" charset="0"/>
              </a:rPr>
              <a:t>0 </a:t>
            </a:r>
            <a:r>
              <a:rPr lang="en-US" altLang="ja-JP" sz="2000" dirty="0">
                <a:ea typeface="ＭＳ Ｐゴシック" charset="0"/>
              </a:rPr>
              <a:t>otherwise</a:t>
            </a:r>
          </a:p>
          <a:p>
            <a:pPr lvl="1" eaLnBrk="1" hangingPunct="1"/>
            <a:endParaRPr lang="en-US" sz="2000" dirty="0">
              <a:latin typeface="Lucida Grande" charset="0"/>
              <a:ea typeface="ＭＳ Ｐゴシック" charset="0"/>
            </a:endParaRPr>
          </a:p>
          <a:p>
            <a:pPr eaLnBrk="1" hangingPunct="1"/>
            <a:endParaRPr lang="en-US" sz="2400" dirty="0">
              <a:latin typeface="Lucida Grand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E2630B10-2E44-C841-84F4-6B25CB648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  <p:sp>
        <p:nvSpPr>
          <p:cNvPr id="67587" name="Text Box 4"/>
          <p:cNvSpPr txBox="1">
            <a:spLocks noChangeArrowheads="1"/>
          </p:cNvSpPr>
          <p:nvPr/>
        </p:nvSpPr>
        <p:spPr bwMode="auto">
          <a:xfrm>
            <a:off x="685800" y="4244752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 dirty="0">
                <a:latin typeface="+mn-lt"/>
              </a:rPr>
              <a:t>v1=50, v2=50, v3=250</a:t>
            </a:r>
          </a:p>
        </p:txBody>
      </p:sp>
      <p:sp>
        <p:nvSpPr>
          <p:cNvPr id="67588" name="Text Box 5"/>
          <p:cNvSpPr txBox="1">
            <a:spLocks noChangeArrowheads="1"/>
          </p:cNvSpPr>
          <p:nvPr/>
        </p:nvSpPr>
        <p:spPr bwMode="auto">
          <a:xfrm>
            <a:off x="762000" y="4854352"/>
            <a:ext cx="3276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+mn-lt"/>
              </a:rPr>
              <a:t>Pool should be built</a:t>
            </a:r>
          </a:p>
        </p:txBody>
      </p:sp>
      <p:sp>
        <p:nvSpPr>
          <p:cNvPr id="67589" name="Text Box 6"/>
          <p:cNvSpPr txBox="1">
            <a:spLocks noChangeArrowheads="1"/>
          </p:cNvSpPr>
          <p:nvPr/>
        </p:nvSpPr>
        <p:spPr bwMode="auto">
          <a:xfrm>
            <a:off x="5105400" y="4097115"/>
            <a:ext cx="329930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+mn-lt"/>
              </a:rPr>
              <a:t>t</a:t>
            </a:r>
            <a:r>
              <a:rPr lang="en-US" i="0" baseline="-25000">
                <a:latin typeface="+mn-lt"/>
              </a:rPr>
              <a:t>1</a:t>
            </a:r>
            <a:r>
              <a:rPr lang="en-US" i="0">
                <a:latin typeface="+mn-lt"/>
              </a:rPr>
              <a:t>=(250+50)-(250+50)=0</a:t>
            </a:r>
          </a:p>
          <a:p>
            <a:pPr eaLnBrk="1" hangingPunct="1"/>
            <a:r>
              <a:rPr lang="en-US" i="0">
                <a:latin typeface="+mn-lt"/>
              </a:rPr>
              <a:t>t</a:t>
            </a:r>
            <a:r>
              <a:rPr lang="en-US" i="0" baseline="-25000">
                <a:latin typeface="+mn-lt"/>
              </a:rPr>
              <a:t>2</a:t>
            </a:r>
            <a:r>
              <a:rPr lang="en-US" i="0">
                <a:latin typeface="+mn-lt"/>
              </a:rPr>
              <a:t>=(250+50)-(250+50)=0</a:t>
            </a:r>
          </a:p>
          <a:p>
            <a:pPr eaLnBrk="1" hangingPunct="1"/>
            <a:r>
              <a:rPr lang="en-US" i="0">
                <a:latin typeface="+mn-lt"/>
              </a:rPr>
              <a:t>t</a:t>
            </a:r>
            <a:r>
              <a:rPr lang="en-US" i="0" baseline="-25000">
                <a:latin typeface="+mn-lt"/>
              </a:rPr>
              <a:t>3</a:t>
            </a:r>
            <a:r>
              <a:rPr lang="en-US" i="0">
                <a:latin typeface="+mn-lt"/>
              </a:rPr>
              <a:t>=(0)-(100)=-100</a:t>
            </a:r>
          </a:p>
        </p:txBody>
      </p:sp>
      <p:sp>
        <p:nvSpPr>
          <p:cNvPr id="67590" name="Text Box 7"/>
          <p:cNvSpPr txBox="1">
            <a:spLocks noChangeArrowheads="1"/>
          </p:cNvSpPr>
          <p:nvPr/>
        </p:nvSpPr>
        <p:spPr bwMode="auto">
          <a:xfrm>
            <a:off x="4343400" y="5479827"/>
            <a:ext cx="4343400" cy="46166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+mn-lt"/>
              </a:rPr>
              <a:t>Not budget balanced</a:t>
            </a:r>
          </a:p>
        </p:txBody>
      </p:sp>
    </p:spTree>
    <p:extLst>
      <p:ext uri="{BB962C8B-B14F-4D97-AF65-F5344CB8AC3E}">
        <p14:creationId xmlns:p14="http://schemas.microsoft.com/office/powerpoint/2010/main" val="25928409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09B90E06-6F75-4342-9746-2CEEA8492094}"/>
              </a:ext>
            </a:extLst>
          </p:cNvPr>
          <p:cNvSpPr/>
          <p:nvPr/>
        </p:nvSpPr>
        <p:spPr>
          <a:xfrm>
            <a:off x="304799" y="1121018"/>
            <a:ext cx="8659813" cy="2307982"/>
          </a:xfrm>
          <a:prstGeom prst="roundRect">
            <a:avLst>
              <a:gd name="adj" fmla="val 10000"/>
            </a:avLst>
          </a:prstGeom>
          <a:solidFill>
            <a:srgbClr val="FFC000">
              <a:alpha val="3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Mining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Task</a:t>
            </a:r>
            <a:r>
              <a:rPr lang="en-US" dirty="0"/>
              <a:t>: Mine a certain number of books</a:t>
            </a:r>
          </a:p>
          <a:p>
            <a:r>
              <a:rPr lang="en-US" dirty="0"/>
              <a:t>Agent pays for opportunity to do that if, for good results, agent gets high reward (maybe from </a:t>
            </a:r>
            <a:r>
              <a:rPr lang="en-US" dirty="0" err="1"/>
              <a:t>sb</a:t>
            </a:r>
            <a:r>
              <a:rPr lang="en-US" dirty="0"/>
              <a:t> else)</a:t>
            </a:r>
          </a:p>
          <a:p>
            <a:r>
              <a:rPr lang="en-US" dirty="0">
                <a:solidFill>
                  <a:srgbClr val="00B050"/>
                </a:solidFill>
              </a:rPr>
              <a:t>Idea</a:t>
            </a:r>
            <a:r>
              <a:rPr lang="en-US" dirty="0"/>
              <a:t>: Run an auction for bundles of books/reports/articles/papers to analyze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B29AC-93F2-FE44-B2EC-88D92F8AD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402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411959" y="332656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Myriad Pro" charset="0"/>
                <a:ea typeface="ＭＳ Ｐゴシック" charset="0"/>
                <a:cs typeface="ＭＳ Ｐゴシック" charset="0"/>
              </a:rPr>
              <a:t>Introduction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468" y="1295400"/>
            <a:ext cx="8305800" cy="4267200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Myriad Pro" charset="0"/>
                <a:ea typeface="ＭＳ Ｐゴシック" charset="0"/>
              </a:rPr>
              <a:t>Now: </a:t>
            </a:r>
            <a:br>
              <a:rPr lang="en-US" sz="2800" dirty="0">
                <a:solidFill>
                  <a:srgbClr val="0B05FF"/>
                </a:solidFill>
                <a:latin typeface="Myriad Pro" charset="0"/>
                <a:ea typeface="ＭＳ Ｐゴシック" charset="0"/>
              </a:rPr>
            </a:br>
            <a:r>
              <a:rPr lang="en-US" sz="2800" dirty="0">
                <a:solidFill>
                  <a:srgbClr val="0B05FF"/>
                </a:solidFill>
                <a:latin typeface="Myriad Pro" charset="0"/>
                <a:ea typeface="ＭＳ Ｐゴシック" charset="0"/>
              </a:rPr>
              <a:t>Mechanism Design = Game Theory + Social Choice</a:t>
            </a:r>
          </a:p>
          <a:p>
            <a:pPr eaLnBrk="1" hangingPunct="1"/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Goal of a mechanism</a:t>
            </a:r>
          </a:p>
          <a:p>
            <a:pPr lvl="1" eaLnBrk="1" hangingPunct="1"/>
            <a:r>
              <a:rPr lang="en-US" sz="2400" dirty="0">
                <a:latin typeface="Myriad Pro" charset="0"/>
                <a:ea typeface="ＭＳ Ｐゴシック" charset="0"/>
              </a:rPr>
              <a:t>Obtain some outcome (function of agents’ preferences)</a:t>
            </a:r>
          </a:p>
          <a:p>
            <a:pPr lvl="1" eaLnBrk="1" hangingPunct="1"/>
            <a:r>
              <a:rPr lang="en-US" sz="2400" dirty="0">
                <a:latin typeface="Myriad Pro" charset="0"/>
                <a:ea typeface="ＭＳ Ｐゴシック" charset="0"/>
              </a:rPr>
              <a:t>But agents are rational</a:t>
            </a:r>
          </a:p>
          <a:p>
            <a:pPr marL="1143000" lvl="2" eaLnBrk="1" hangingPunct="1"/>
            <a:r>
              <a:rPr lang="en-US" sz="2000" dirty="0">
                <a:latin typeface="Myriad Pro" charset="0"/>
                <a:ea typeface="ＭＳ Ｐゴシック" charset="0"/>
              </a:rPr>
              <a:t>They may lie about their preferences</a:t>
            </a:r>
          </a:p>
          <a:p>
            <a:pPr eaLnBrk="1" hangingPunct="1"/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Goal</a:t>
            </a:r>
            <a:r>
              <a:rPr lang="en-US" sz="2800" dirty="0">
                <a:latin typeface="Myriad Pro" charset="0"/>
                <a:ea typeface="ＭＳ Ｐゴシック" charset="0"/>
              </a:rPr>
              <a:t> of mechanism design</a:t>
            </a:r>
            <a:endParaRPr lang="en-US" sz="2800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 sz="2600" dirty="0">
                <a:latin typeface="Myriad Pro" charset="0"/>
                <a:ea typeface="ＭＳ Ｐゴシック" charset="0"/>
                <a:cs typeface="ＭＳ Ｐゴシック" charset="0"/>
              </a:rPr>
              <a:t>Define the rules of a game so that in equilibrium the agents do what we want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FC935E-3F11-0D4B-8048-B3E911EFB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4888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>
                <a:ea typeface="ＭＳ Ｐゴシック" charset="0"/>
                <a:cs typeface="ＭＳ Ｐゴシック" charset="0"/>
              </a:rPr>
              <a:t>Implementation in Bayes-Nash equilibrium</a:t>
            </a:r>
          </a:p>
        </p:txBody>
      </p:sp>
      <p:sp>
        <p:nvSpPr>
          <p:cNvPr id="605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charset="0"/>
              </a:rPr>
              <a:t>Goal is to design the rules of the game (aka mechanism) so that in </a:t>
            </a:r>
            <a:r>
              <a:rPr lang="en-US" sz="2400" b="1" dirty="0">
                <a:solidFill>
                  <a:srgbClr val="CC0000"/>
                </a:solidFill>
                <a:ea typeface="ＭＳ Ｐゴシック" charset="0"/>
              </a:rPr>
              <a:t>Bayes-Nash</a:t>
            </a:r>
            <a:r>
              <a:rPr lang="en-US" sz="2400" dirty="0">
                <a:ea typeface="ＭＳ Ｐゴシック" charset="0"/>
              </a:rPr>
              <a:t> equilibrium (s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, …, </a:t>
            </a:r>
            <a:r>
              <a:rPr lang="en-US" sz="2400" dirty="0" err="1">
                <a:ea typeface="ＭＳ Ｐゴシック" charset="0"/>
              </a:rPr>
              <a:t>s</a:t>
            </a:r>
            <a:r>
              <a:rPr lang="en-US" sz="2400" baseline="-25000" dirty="0" err="1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), the outcome of the game is f</a:t>
            </a:r>
            <a:r>
              <a:rPr lang="en-US" sz="2400" dirty="0">
                <a:latin typeface="Lucida Grande" charset="0"/>
                <a:ea typeface="ＭＳ Ｐゴシック" charset="0"/>
              </a:rPr>
              <a:t>(</a:t>
            </a:r>
            <a:r>
              <a:rPr lang="en-US" sz="2400" dirty="0">
                <a:latin typeface="Symbol" charset="0"/>
                <a:ea typeface="ＭＳ Ｐゴシック" charset="0"/>
              </a:rPr>
              <a:t>q</a:t>
            </a:r>
            <a:r>
              <a:rPr lang="en-US" sz="2400" baseline="-25000" dirty="0">
                <a:latin typeface="Lucida Grande" charset="0"/>
                <a:ea typeface="ＭＳ Ｐゴシック" charset="0"/>
              </a:rPr>
              <a:t>1</a:t>
            </a:r>
            <a:r>
              <a:rPr lang="en-US" sz="2400" dirty="0">
                <a:latin typeface="Lucida Grande" charset="0"/>
                <a:ea typeface="ＭＳ Ｐゴシック" charset="0"/>
              </a:rPr>
              <a:t>,…,</a:t>
            </a:r>
            <a:r>
              <a:rPr lang="en-US" sz="2400" dirty="0" err="1">
                <a:latin typeface="Symbol" charset="0"/>
                <a:ea typeface="ＭＳ Ｐゴシック" charset="0"/>
              </a:rPr>
              <a:t>q</a:t>
            </a:r>
            <a:r>
              <a:rPr lang="en-US" sz="2400" baseline="-25000" dirty="0" err="1">
                <a:latin typeface="Lucida Grande" charset="0"/>
                <a:ea typeface="ＭＳ Ｐゴシック" charset="0"/>
              </a:rPr>
              <a:t>n</a:t>
            </a:r>
            <a:r>
              <a:rPr lang="en-US" sz="2400" dirty="0">
                <a:latin typeface="Lucida Grande" charset="0"/>
                <a:ea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charset="0"/>
              </a:rPr>
              <a:t>Weaker requirement than dominant strategy implementation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>
                <a:ea typeface="ＭＳ Ｐゴシック" charset="0"/>
              </a:rPr>
              <a:t>An agent’s best response strategy may depend on others’ strategies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Agents may benefit from </a:t>
            </a:r>
            <a:r>
              <a:rPr lang="en-US" dirty="0" err="1">
                <a:ea typeface="ＭＳ Ｐゴシック" charset="0"/>
              </a:rPr>
              <a:t>counterspeculating</a:t>
            </a:r>
            <a:r>
              <a:rPr lang="en-US" dirty="0">
                <a:ea typeface="ＭＳ Ｐゴシック" charset="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>
                <a:ea typeface="ＭＳ Ｐゴシック" charset="0"/>
              </a:rPr>
              <a:t>Can accomplish more than under dominant strategy implementation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E.g., budget balance &amp; Pareto efficiency (social welfare maximization) under quasilinear preferences …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charset="0"/>
              </a:rPr>
              <a:t>There is also a mechanism for this setting: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>
                <a:solidFill>
                  <a:srgbClr val="0B05FF"/>
                </a:solidFill>
                <a:ea typeface="ＭＳ Ｐゴシック" charset="0"/>
              </a:rPr>
              <a:t>D’AGVA </a:t>
            </a:r>
            <a:r>
              <a:rPr lang="en-US" sz="2200" dirty="0">
                <a:ea typeface="ＭＳ Ｐゴシック" charset="0"/>
              </a:rPr>
              <a:t>mechanism  </a:t>
            </a:r>
            <a:br>
              <a:rPr lang="en-US" sz="2200" dirty="0">
                <a:ea typeface="ＭＳ Ｐゴシック" charset="0"/>
              </a:rPr>
            </a:b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 err="1">
                <a:ea typeface="ＭＳ Ｐゴシック" charset="0"/>
              </a:rPr>
              <a:t>d’Aspremont</a:t>
            </a:r>
            <a:r>
              <a:rPr lang="en-US" sz="2200" dirty="0">
                <a:ea typeface="ＭＳ Ｐゴシック" charset="0"/>
              </a:rPr>
              <a:t> &amp; Gerard-</a:t>
            </a:r>
            <a:r>
              <a:rPr lang="en-US" sz="2200" dirty="0" err="1">
                <a:ea typeface="ＭＳ Ｐゴシック" charset="0"/>
              </a:rPr>
              <a:t>Varet</a:t>
            </a:r>
            <a:r>
              <a:rPr lang="en-US" sz="2200" dirty="0">
                <a:ea typeface="ＭＳ Ｐゴシック" charset="0"/>
              </a:rPr>
              <a:t> 79)</a:t>
            </a:r>
            <a:endParaRPr lang="en-US" sz="2400" dirty="0">
              <a:latin typeface="Lucida Grande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A182D5-65F4-5644-AAC1-3A8A00533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541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5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5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05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05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05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05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05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05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518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CB111E39-5A19-FF4E-B476-B267CA8ECB35}"/>
              </a:ext>
            </a:extLst>
          </p:cNvPr>
          <p:cNvSpPr/>
          <p:nvPr/>
        </p:nvSpPr>
        <p:spPr>
          <a:xfrm>
            <a:off x="755576" y="2420888"/>
            <a:ext cx="7931224" cy="1800200"/>
          </a:xfrm>
          <a:prstGeom prst="roundRect">
            <a:avLst>
              <a:gd name="adj" fmla="val 10000"/>
            </a:avLst>
          </a:prstGeom>
          <a:solidFill>
            <a:srgbClr val="032EF0">
              <a:alpha val="1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Participation Constraints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Agents cannot be forced to participate in a mechanism</a:t>
            </a:r>
          </a:p>
          <a:p>
            <a:pPr lvl="1"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It must be in their own best interest</a:t>
            </a:r>
          </a:p>
          <a:p>
            <a:pPr lvl="1" eaLnBrk="1" hangingPunct="1"/>
            <a:endParaRPr lang="en-US" dirty="0">
              <a:latin typeface="Myriad Pro" panose="020B0503030403020204" pitchFamily="34" charset="0"/>
              <a:ea typeface="ＭＳ Ｐゴシック" charset="0"/>
            </a:endParaRPr>
          </a:p>
          <a:p>
            <a:pPr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A mechanism is </a:t>
            </a:r>
            <a:r>
              <a:rPr lang="en-US" b="1" dirty="0">
                <a:solidFill>
                  <a:srgbClr val="0B05FF"/>
                </a:solidFill>
                <a:latin typeface="Myriad Pro" panose="020B0503030403020204" pitchFamily="34" charset="0"/>
                <a:ea typeface="ＭＳ Ｐゴシック" charset="0"/>
              </a:rPr>
              <a:t>individually rational</a:t>
            </a:r>
            <a:r>
              <a:rPr lang="en-US" dirty="0">
                <a:solidFill>
                  <a:srgbClr val="0B05FF"/>
                </a:solidFill>
                <a:latin typeface="Myriad Pro" panose="020B0503030403020204" pitchFamily="34" charset="0"/>
                <a:ea typeface="ＭＳ Ｐゴシック" charset="0"/>
              </a:rPr>
              <a:t> </a:t>
            </a:r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(IR) if an agent’s (expected) utility from participating is (weakly) better than what it could get by not participating</a:t>
            </a:r>
          </a:p>
          <a:p>
            <a:pPr eaLnBrk="1" hangingPunct="1"/>
            <a:endParaRPr lang="en-US" dirty="0">
              <a:latin typeface="Lucida Grand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19365C-D462-3E4C-A7DB-84FC6638D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59174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234B4F3D-74B5-3944-8C57-D25644E516D3}"/>
              </a:ext>
            </a:extLst>
          </p:cNvPr>
          <p:cNvSpPr/>
          <p:nvPr/>
        </p:nvSpPr>
        <p:spPr>
          <a:xfrm>
            <a:off x="832048" y="1233888"/>
            <a:ext cx="7880188" cy="4495800"/>
          </a:xfrm>
          <a:prstGeom prst="roundRect">
            <a:avLst>
              <a:gd name="adj" fmla="val 10000"/>
            </a:avLst>
          </a:prstGeom>
          <a:solidFill>
            <a:srgbClr val="032EF0">
              <a:alpha val="1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>
          <a:xfrm>
            <a:off x="431764" y="260648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Participation Constraints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0928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539552" y="1403648"/>
                <a:ext cx="7772400" cy="4495800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en-US" sz="2000" dirty="0">
                    <a:latin typeface="Myriad Pro" panose="020B0503030403020204" pitchFamily="34" charset="0"/>
                    <a:ea typeface="ＭＳ Ｐゴシック" charset="0"/>
                  </a:rPr>
                  <a:t>Let </a:t>
                </a:r>
                <a:r>
                  <a:rPr lang="en-US" sz="2000" dirty="0" err="1">
                    <a:latin typeface="Myriad Pro" panose="020B0503030403020204" pitchFamily="34" charset="0"/>
                    <a:ea typeface="ＭＳ Ｐゴシック" charset="0"/>
                  </a:rPr>
                  <a:t>u</a:t>
                </a:r>
                <a:r>
                  <a:rPr lang="en-US" sz="2000" baseline="-25000" dirty="0" err="1">
                    <a:latin typeface="Myriad Pro" panose="020B0503030403020204" pitchFamily="34" charset="0"/>
                    <a:ea typeface="ＭＳ Ｐゴシック" charset="0"/>
                  </a:rPr>
                  <a:t>i</a:t>
                </a:r>
                <a:r>
                  <a:rPr lang="en-US" sz="2000" baseline="30000" dirty="0">
                    <a:latin typeface="Myriad Pro" panose="020B0503030403020204" pitchFamily="34" charset="0"/>
                    <a:ea typeface="ＭＳ Ｐゴシック" charset="0"/>
                  </a:rPr>
                  <a:t>*</a:t>
                </a:r>
                <a:r>
                  <a:rPr lang="en-US" sz="2000" dirty="0">
                    <a:latin typeface="Myriad Pro" panose="020B0503030403020204" pitchFamily="34" charset="0"/>
                    <a:ea typeface="ＭＳ Ｐゴシック" charset="0"/>
                  </a:rPr>
                  <a:t>(</a:t>
                </a:r>
                <a:r>
                  <a:rPr lang="en-US" altLang="ja-JP" sz="2000" dirty="0">
                    <a:latin typeface="Symbol" charset="0"/>
                    <a:ea typeface="ＭＳ Ｐゴシック" charset="0"/>
                  </a:rPr>
                  <a:t>q</a:t>
                </a:r>
                <a:r>
                  <a:rPr lang="en-US" altLang="ja-JP" sz="2000" baseline="-25000" dirty="0">
                    <a:latin typeface="Lucida Grande" charset="0"/>
                    <a:ea typeface="ＭＳ Ｐゴシック" charset="0"/>
                  </a:rPr>
                  <a:t>i</a:t>
                </a:r>
                <a:r>
                  <a:rPr lang="en-US" sz="2000" dirty="0">
                    <a:latin typeface="Myriad Pro" panose="020B0503030403020204" pitchFamily="34" charset="0"/>
                    <a:ea typeface="ＭＳ Ｐゴシック" charset="0"/>
                  </a:rPr>
                  <a:t>) be an agent’s utility if it does not participate and has type </a:t>
                </a:r>
                <a:r>
                  <a:rPr lang="en-US" altLang="ja-JP" sz="2000" dirty="0">
                    <a:latin typeface="Symbol" charset="0"/>
                    <a:ea typeface="ＭＳ Ｐゴシック" charset="0"/>
                  </a:rPr>
                  <a:t>q</a:t>
                </a:r>
                <a:r>
                  <a:rPr lang="en-US" altLang="ja-JP" sz="2000" baseline="-25000" dirty="0">
                    <a:latin typeface="Lucida Grande" charset="0"/>
                    <a:ea typeface="ＭＳ Ｐゴシック" charset="0"/>
                  </a:rPr>
                  <a:t>i</a:t>
                </a:r>
                <a:endParaRPr lang="en-US" sz="2000" dirty="0">
                  <a:latin typeface="Myriad Pro" panose="020B0503030403020204" pitchFamily="34" charset="0"/>
                  <a:ea typeface="ＭＳ Ｐゴシック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sz="2000" dirty="0">
                    <a:solidFill>
                      <a:srgbClr val="0B05FF"/>
                    </a:solidFill>
                    <a:latin typeface="Myriad Pro" panose="020B0503030403020204" pitchFamily="34" charset="0"/>
                    <a:ea typeface="ＭＳ Ｐゴシック" charset="0"/>
                  </a:rPr>
                  <a:t>Ex ante IR: </a:t>
                </a:r>
                <a:r>
                  <a:rPr lang="en-US" sz="2000" dirty="0">
                    <a:latin typeface="Myriad Pro" panose="020B0503030403020204" pitchFamily="34" charset="0"/>
                    <a:ea typeface="ＭＳ Ｐゴシック" charset="0"/>
                  </a:rPr>
                  <a:t>An agent must decide to participate before it knows its own type</a:t>
                </a:r>
              </a:p>
              <a:p>
                <a:pPr lvl="2" eaLnBrk="1" hangingPunct="1">
                  <a:lnSpc>
                    <a:spcPct val="90000"/>
                  </a:lnSpc>
                </a:pPr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E</a:t>
                </a:r>
                <a:r>
                  <a:rPr lang="en-US" altLang="ja-JP" sz="1600" baseline="-25000" dirty="0">
                    <a:latin typeface="Symbol" charset="0"/>
                    <a:ea typeface="ＭＳ Ｐゴシック" charset="0"/>
                  </a:rPr>
                  <a:t> q </a:t>
                </a:r>
                <a:r>
                  <a:rPr lang="en-US" sz="1600" baseline="-25000" dirty="0">
                    <a:latin typeface="Myriad Pro" panose="020B0503030403020204" pitchFamily="34" charset="0"/>
                    <a:ea typeface="ＭＳ Ｐゴシック" charset="0"/>
                  </a:rPr>
                  <a:t>∈</a:t>
                </a:r>
                <a:r>
                  <a:rPr lang="en-US" sz="1600" baseline="-25000" dirty="0">
                    <a:latin typeface="Symbol" charset="0"/>
                  </a:rPr>
                  <a:t>Q</a:t>
                </a:r>
                <a:r>
                  <a:rPr lang="en-US" sz="1600" dirty="0">
                    <a:solidFill>
                      <a:srgbClr val="008380"/>
                    </a:solidFill>
                    <a:latin typeface="Symbol" charset="0"/>
                  </a:rPr>
                  <a:t> </a:t>
                </a:r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[</a:t>
                </a:r>
                <a:r>
                  <a:rPr lang="en-US" sz="1600" dirty="0" err="1">
                    <a:latin typeface="Myriad Pro" panose="020B0503030403020204" pitchFamily="34" charset="0"/>
                    <a:ea typeface="ＭＳ Ｐゴシック" charset="0"/>
                  </a:rPr>
                  <a:t>u</a:t>
                </a:r>
                <a:r>
                  <a:rPr lang="en-US" sz="1600" baseline="-25000" dirty="0" err="1">
                    <a:latin typeface="Myriad Pro" panose="020B0503030403020204" pitchFamily="34" charset="0"/>
                    <a:ea typeface="ＭＳ Ｐゴシック" charset="0"/>
                  </a:rPr>
                  <a:t>i</a:t>
                </a:r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(f(</a:t>
                </a:r>
                <a:r>
                  <a:rPr lang="en-US" altLang="ja-JP" sz="1600" dirty="0">
                    <a:latin typeface="Symbol" charset="0"/>
                    <a:ea typeface="ＭＳ Ｐゴシック" charset="0"/>
                  </a:rPr>
                  <a:t>q</a:t>
                </a:r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),</a:t>
                </a:r>
                <a:r>
                  <a:rPr lang="en-US" altLang="ja-JP" sz="1600" dirty="0">
                    <a:latin typeface="Symbol" charset="0"/>
                    <a:ea typeface="ＭＳ Ｐゴシック" charset="0"/>
                  </a:rPr>
                  <a:t> q</a:t>
                </a:r>
                <a:r>
                  <a:rPr lang="en-US" altLang="ja-JP" sz="1600" baseline="-25000" dirty="0">
                    <a:latin typeface="Lucida Grande" charset="0"/>
                    <a:ea typeface="ＭＳ Ｐゴシック" charset="0"/>
                  </a:rPr>
                  <a:t>i</a:t>
                </a:r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)]  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  <a:ea typeface="ＭＳ Ｐゴシック" charset="0"/>
                      </a:rPr>
                      <m:t>≥</m:t>
                    </m:r>
                  </m:oMath>
                </a14:m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 E</a:t>
                </a:r>
                <a:r>
                  <a:rPr lang="en-US" altLang="ja-JP" sz="1600" dirty="0">
                    <a:latin typeface="Symbol" charset="0"/>
                    <a:ea typeface="ＭＳ Ｐゴシック" charset="0"/>
                  </a:rPr>
                  <a:t> </a:t>
                </a:r>
                <a:r>
                  <a:rPr lang="en-US" altLang="ja-JP" sz="1600" baseline="-25000" dirty="0">
                    <a:latin typeface="Symbol" charset="0"/>
                    <a:ea typeface="ＭＳ Ｐゴシック" charset="0"/>
                  </a:rPr>
                  <a:t>q</a:t>
                </a:r>
                <a:r>
                  <a:rPr lang="en-US" altLang="ja-JP" sz="1600" dirty="0">
                    <a:latin typeface="Symbol" charset="0"/>
                    <a:ea typeface="ＭＳ Ｐゴシック" charset="0"/>
                  </a:rPr>
                  <a:t> </a:t>
                </a:r>
                <a:r>
                  <a:rPr lang="en-US" sz="1600" baseline="-50000" dirty="0" err="1">
                    <a:latin typeface="Myriad Pro" panose="020B0503030403020204" pitchFamily="34" charset="0"/>
                    <a:ea typeface="ＭＳ Ｐゴシック" charset="0"/>
                  </a:rPr>
                  <a:t>i</a:t>
                </a:r>
                <a:r>
                  <a:rPr lang="en-US" sz="1600" baseline="-25000" dirty="0" err="1">
                    <a:latin typeface="Myriad Pro" panose="020B0503030403020204" pitchFamily="34" charset="0"/>
                    <a:ea typeface="ＭＳ Ｐゴシック" charset="0"/>
                  </a:rPr>
                  <a:t>∈</a:t>
                </a:r>
                <a:r>
                  <a:rPr lang="en-US" sz="1600" baseline="-25000" dirty="0" err="1">
                    <a:latin typeface="Symbol" charset="0"/>
                  </a:rPr>
                  <a:t>Q</a:t>
                </a:r>
                <a:r>
                  <a:rPr lang="en-US" sz="1600" baseline="-50000" dirty="0" err="1">
                    <a:latin typeface="Myriad Pro" panose="020B0503030403020204" pitchFamily="34" charset="0"/>
                    <a:ea typeface="ＭＳ Ｐゴシック" charset="0"/>
                  </a:rPr>
                  <a:t>i</a:t>
                </a:r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[</a:t>
                </a:r>
                <a:r>
                  <a:rPr lang="en-US" sz="1600" dirty="0" err="1">
                    <a:latin typeface="Myriad Pro" panose="020B0503030403020204" pitchFamily="34" charset="0"/>
                    <a:ea typeface="ＭＳ Ｐゴシック" charset="0"/>
                  </a:rPr>
                  <a:t>u</a:t>
                </a:r>
                <a:r>
                  <a:rPr lang="en-US" sz="1600" baseline="-25000" dirty="0" err="1">
                    <a:latin typeface="Myriad Pro" panose="020B0503030403020204" pitchFamily="34" charset="0"/>
                    <a:ea typeface="ＭＳ Ｐゴシック" charset="0"/>
                  </a:rPr>
                  <a:t>i</a:t>
                </a:r>
                <a:r>
                  <a:rPr lang="en-US" sz="1600" baseline="30000" dirty="0">
                    <a:latin typeface="Myriad Pro" panose="020B0503030403020204" pitchFamily="34" charset="0"/>
                    <a:ea typeface="ＭＳ Ｐゴシック" charset="0"/>
                  </a:rPr>
                  <a:t>*</a:t>
                </a:r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(</a:t>
                </a:r>
                <a:r>
                  <a:rPr lang="en-US" altLang="ja-JP" sz="1600" dirty="0">
                    <a:latin typeface="Symbol" charset="0"/>
                    <a:ea typeface="ＭＳ Ｐゴシック" charset="0"/>
                  </a:rPr>
                  <a:t>q</a:t>
                </a:r>
                <a:r>
                  <a:rPr lang="en-US" altLang="ja-JP" sz="1600" baseline="-25000" dirty="0">
                    <a:latin typeface="Lucida Grande" charset="0"/>
                    <a:ea typeface="ＭＳ Ｐゴシック" charset="0"/>
                  </a:rPr>
                  <a:t>i</a:t>
                </a:r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)]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sz="2000" dirty="0">
                    <a:solidFill>
                      <a:srgbClr val="0B05FF"/>
                    </a:solidFill>
                    <a:latin typeface="Myriad Pro" panose="020B0503030403020204" pitchFamily="34" charset="0"/>
                    <a:ea typeface="ＭＳ Ｐゴシック" charset="0"/>
                  </a:rPr>
                  <a:t>Interim IR</a:t>
                </a:r>
                <a:r>
                  <a:rPr lang="en-US" sz="2000" dirty="0">
                    <a:solidFill>
                      <a:srgbClr val="008000"/>
                    </a:solidFill>
                    <a:latin typeface="Myriad Pro" panose="020B0503030403020204" pitchFamily="34" charset="0"/>
                    <a:ea typeface="ＭＳ Ｐゴシック" charset="0"/>
                  </a:rPr>
                  <a:t>:</a:t>
                </a:r>
                <a:r>
                  <a:rPr lang="en-US" sz="2000" dirty="0">
                    <a:latin typeface="Myriad Pro" panose="020B0503030403020204" pitchFamily="34" charset="0"/>
                    <a:ea typeface="ＭＳ Ｐゴシック" charset="0"/>
                  </a:rPr>
                  <a:t> An agent decides whether to participate once it knows its own type, but no other agent’s type</a:t>
                </a:r>
              </a:p>
              <a:p>
                <a:pPr lvl="2" eaLnBrk="1" hangingPunct="1">
                  <a:lnSpc>
                    <a:spcPct val="90000"/>
                  </a:lnSpc>
                </a:pPr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E</a:t>
                </a:r>
                <a:r>
                  <a:rPr lang="en-US" altLang="ja-JP" sz="1600" baseline="-25000" dirty="0">
                    <a:latin typeface="Symbol" charset="0"/>
                    <a:ea typeface="ＭＳ Ｐゴシック" charset="0"/>
                  </a:rPr>
                  <a:t> q </a:t>
                </a:r>
                <a:r>
                  <a:rPr lang="en-US" sz="1600" baseline="-50000" dirty="0">
                    <a:latin typeface="Myriad Pro" panose="020B0503030403020204" pitchFamily="34" charset="0"/>
                    <a:ea typeface="ＭＳ Ｐゴシック" charset="0"/>
                  </a:rPr>
                  <a:t>-</a:t>
                </a:r>
                <a:r>
                  <a:rPr lang="en-US" sz="1600" baseline="-50000" dirty="0" err="1">
                    <a:latin typeface="Myriad Pro" panose="020B0503030403020204" pitchFamily="34" charset="0"/>
                    <a:ea typeface="ＭＳ Ｐゴシック" charset="0"/>
                  </a:rPr>
                  <a:t>i</a:t>
                </a:r>
                <a:r>
                  <a:rPr lang="en-US" sz="1600" baseline="-25000" dirty="0">
                    <a:latin typeface="Myriad Pro" panose="020B0503030403020204" pitchFamily="34" charset="0"/>
                    <a:ea typeface="ＭＳ Ｐゴシック" charset="0"/>
                  </a:rPr>
                  <a:t> </a:t>
                </a:r>
                <a:r>
                  <a:rPr lang="en-US" sz="1600" baseline="-25000">
                    <a:latin typeface="Myriad Pro" panose="020B0503030403020204" pitchFamily="34" charset="0"/>
                    <a:ea typeface="ＭＳ Ｐゴシック" charset="0"/>
                  </a:rPr>
                  <a:t>∈ </a:t>
                </a:r>
                <a:r>
                  <a:rPr lang="en-US" sz="1600" baseline="-25000">
                    <a:latin typeface="Symbol" charset="0"/>
                  </a:rPr>
                  <a:t>Q</a:t>
                </a:r>
                <a:r>
                  <a:rPr lang="en-US" sz="1600" baseline="-50000">
                    <a:latin typeface="Myriad Pro" panose="020B0503030403020204" pitchFamily="34" charset="0"/>
                    <a:ea typeface="ＭＳ Ｐゴシック" charset="0"/>
                  </a:rPr>
                  <a:t>-</a:t>
                </a:r>
                <a:r>
                  <a:rPr lang="en-US" sz="1600" baseline="-50000" dirty="0" err="1">
                    <a:latin typeface="Myriad Pro" panose="020B0503030403020204" pitchFamily="34" charset="0"/>
                    <a:ea typeface="ＭＳ Ｐゴシック" charset="0"/>
                  </a:rPr>
                  <a:t>i</a:t>
                </a:r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[</a:t>
                </a:r>
                <a:r>
                  <a:rPr lang="en-US" sz="1600" dirty="0" err="1">
                    <a:latin typeface="Myriad Pro" panose="020B0503030403020204" pitchFamily="34" charset="0"/>
                    <a:ea typeface="ＭＳ Ｐゴシック" charset="0"/>
                  </a:rPr>
                  <a:t>u</a:t>
                </a:r>
                <a:r>
                  <a:rPr lang="en-US" sz="1600" baseline="-25000" dirty="0" err="1">
                    <a:latin typeface="Myriad Pro" panose="020B0503030403020204" pitchFamily="34" charset="0"/>
                    <a:ea typeface="ＭＳ Ｐゴシック" charset="0"/>
                  </a:rPr>
                  <a:t>i</a:t>
                </a:r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(f(</a:t>
                </a:r>
                <a:r>
                  <a:rPr lang="en-US" altLang="ja-JP" sz="1600" dirty="0">
                    <a:latin typeface="Symbol" charset="0"/>
                    <a:ea typeface="ＭＳ Ｐゴシック" charset="0"/>
                  </a:rPr>
                  <a:t>q</a:t>
                </a:r>
                <a:r>
                  <a:rPr lang="en-US" altLang="ja-JP" sz="1600" baseline="-25000" dirty="0">
                    <a:latin typeface="Lucida Grande" charset="0"/>
                    <a:ea typeface="ＭＳ Ｐゴシック" charset="0"/>
                  </a:rPr>
                  <a:t>i</a:t>
                </a:r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,</a:t>
                </a:r>
                <a:r>
                  <a:rPr lang="en-US" altLang="ja-JP" sz="1600" dirty="0">
                    <a:latin typeface="Symbol" charset="0"/>
                    <a:ea typeface="ＭＳ Ｐゴシック" charset="0"/>
                  </a:rPr>
                  <a:t> q</a:t>
                </a:r>
                <a:r>
                  <a:rPr lang="en-US" altLang="ja-JP" sz="1600" baseline="-25000" dirty="0">
                    <a:latin typeface="Symbol" charset="0"/>
                    <a:ea typeface="ＭＳ Ｐゴシック" charset="0"/>
                  </a:rPr>
                  <a:t>-</a:t>
                </a:r>
                <a:r>
                  <a:rPr lang="en-US" altLang="ja-JP" sz="1600" baseline="-25000" dirty="0" err="1">
                    <a:latin typeface="Lucida Grande" charset="0"/>
                    <a:ea typeface="ＭＳ Ｐゴシック" charset="0"/>
                  </a:rPr>
                  <a:t>i</a:t>
                </a:r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),</a:t>
                </a:r>
                <a:r>
                  <a:rPr lang="en-US" altLang="ja-JP" sz="1600" dirty="0">
                    <a:latin typeface="Symbol" charset="0"/>
                    <a:ea typeface="ＭＳ Ｐゴシック" charset="0"/>
                  </a:rPr>
                  <a:t> q</a:t>
                </a:r>
                <a:r>
                  <a:rPr lang="en-US" altLang="ja-JP" sz="1600" baseline="-25000" dirty="0">
                    <a:latin typeface="Lucida Grande" charset="0"/>
                    <a:ea typeface="ＭＳ Ｐゴシック" charset="0"/>
                  </a:rPr>
                  <a:t>i</a:t>
                </a:r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)] </a:t>
                </a:r>
                <a14:m>
                  <m:oMath xmlns:m="http://schemas.openxmlformats.org/officeDocument/2006/math">
                    <m:r>
                      <a:rPr lang="de-DE" sz="1600" i="1">
                        <a:latin typeface="Cambria Math" panose="02040503050406030204" pitchFamily="18" charset="0"/>
                        <a:ea typeface="ＭＳ Ｐゴシック" charset="0"/>
                      </a:rPr>
                      <m:t>≥</m:t>
                    </m:r>
                  </m:oMath>
                </a14:m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 </a:t>
                </a:r>
                <a:r>
                  <a:rPr lang="en-US" sz="1600" dirty="0" err="1">
                    <a:latin typeface="Myriad Pro" panose="020B0503030403020204" pitchFamily="34" charset="0"/>
                    <a:ea typeface="ＭＳ Ｐゴシック" charset="0"/>
                  </a:rPr>
                  <a:t>u</a:t>
                </a:r>
                <a:r>
                  <a:rPr lang="en-US" sz="1600" baseline="-25000" dirty="0" err="1">
                    <a:latin typeface="Myriad Pro" panose="020B0503030403020204" pitchFamily="34" charset="0"/>
                    <a:ea typeface="ＭＳ Ｐゴシック" charset="0"/>
                  </a:rPr>
                  <a:t>i</a:t>
                </a:r>
                <a:r>
                  <a:rPr lang="en-US" sz="1600" baseline="30000" dirty="0">
                    <a:latin typeface="Myriad Pro" panose="020B0503030403020204" pitchFamily="34" charset="0"/>
                    <a:ea typeface="ＭＳ Ｐゴシック" charset="0"/>
                  </a:rPr>
                  <a:t>*</a:t>
                </a:r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(</a:t>
                </a:r>
                <a:r>
                  <a:rPr lang="en-US" altLang="ja-JP" sz="1600" dirty="0">
                    <a:latin typeface="Symbol" charset="0"/>
                    <a:ea typeface="ＭＳ Ｐゴシック" charset="0"/>
                  </a:rPr>
                  <a:t>q</a:t>
                </a:r>
                <a:r>
                  <a:rPr lang="en-US" altLang="ja-JP" sz="1600" baseline="-25000" dirty="0">
                    <a:latin typeface="Lucida Grande" charset="0"/>
                    <a:ea typeface="ＭＳ Ｐゴシック" charset="0"/>
                  </a:rPr>
                  <a:t>i</a:t>
                </a:r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)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sz="2000" dirty="0">
                    <a:solidFill>
                      <a:srgbClr val="0B05FF"/>
                    </a:solidFill>
                    <a:latin typeface="Myriad Pro" panose="020B0503030403020204" pitchFamily="34" charset="0"/>
                    <a:ea typeface="ＭＳ Ｐゴシック" charset="0"/>
                  </a:rPr>
                  <a:t>Ex post IR: </a:t>
                </a:r>
                <a:r>
                  <a:rPr lang="en-US" sz="2000" dirty="0">
                    <a:latin typeface="Myriad Pro" panose="020B0503030403020204" pitchFamily="34" charset="0"/>
                    <a:ea typeface="ＭＳ Ｐゴシック" charset="0"/>
                  </a:rPr>
                  <a:t>An agent decides whether to participate after it knows everyone’s types</a:t>
                </a:r>
                <a:r>
                  <a:rPr lang="en-US" sz="2000" dirty="0">
                    <a:solidFill>
                      <a:srgbClr val="0B05FF"/>
                    </a:solidFill>
                    <a:latin typeface="Myriad Pro" panose="020B0503030403020204" pitchFamily="34" charset="0"/>
                    <a:ea typeface="ＭＳ Ｐゴシック" charset="0"/>
                  </a:rPr>
                  <a:t> </a:t>
                </a:r>
                <a:r>
                  <a:rPr lang="en-US" sz="2000" dirty="0">
                    <a:latin typeface="Myriad Pro" panose="020B0503030403020204" pitchFamily="34" charset="0"/>
                    <a:ea typeface="ＭＳ Ｐゴシック" charset="0"/>
                  </a:rPr>
                  <a:t>(after the mechanism has completed)</a:t>
                </a:r>
              </a:p>
              <a:p>
                <a:pPr lvl="2" eaLnBrk="1" hangingPunct="1">
                  <a:lnSpc>
                    <a:spcPct val="90000"/>
                  </a:lnSpc>
                </a:pPr>
                <a:r>
                  <a:rPr lang="en-US" sz="1600" dirty="0" err="1">
                    <a:latin typeface="Myriad Pro" panose="020B0503030403020204" pitchFamily="34" charset="0"/>
                    <a:ea typeface="ＭＳ Ｐゴシック" charset="0"/>
                  </a:rPr>
                  <a:t>u</a:t>
                </a:r>
                <a:r>
                  <a:rPr lang="en-US" sz="1600" baseline="-25000" dirty="0" err="1">
                    <a:latin typeface="Myriad Pro" panose="020B0503030403020204" pitchFamily="34" charset="0"/>
                    <a:ea typeface="ＭＳ Ｐゴシック" charset="0"/>
                  </a:rPr>
                  <a:t>i</a:t>
                </a:r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(f(</a:t>
                </a:r>
                <a:r>
                  <a:rPr lang="en-US" altLang="ja-JP" sz="1600" dirty="0">
                    <a:latin typeface="Symbol" charset="0"/>
                    <a:ea typeface="ＭＳ Ｐゴシック" charset="0"/>
                  </a:rPr>
                  <a:t>q</a:t>
                </a:r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),</a:t>
                </a:r>
                <a:r>
                  <a:rPr lang="en-US" altLang="ja-JP" sz="1600" dirty="0">
                    <a:latin typeface="Symbol" charset="0"/>
                    <a:ea typeface="ＭＳ Ｐゴシック" charset="0"/>
                  </a:rPr>
                  <a:t> q</a:t>
                </a:r>
                <a:r>
                  <a:rPr lang="en-US" altLang="ja-JP" sz="1600" baseline="-25000" dirty="0">
                    <a:latin typeface="Lucida Grande" charset="0"/>
                    <a:ea typeface="ＭＳ Ｐゴシック" charset="0"/>
                  </a:rPr>
                  <a:t>i</a:t>
                </a:r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)</a:t>
                </a:r>
                <a:r>
                  <a:rPr lang="de-DE" sz="1600" dirty="0">
                    <a:latin typeface="Myriad Pro" panose="020B0503030403020204" pitchFamily="34" charset="0"/>
                    <a:ea typeface="ＭＳ Ｐゴシック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1600" i="1">
                        <a:latin typeface="Cambria Math" panose="02040503050406030204" pitchFamily="18" charset="0"/>
                        <a:ea typeface="ＭＳ Ｐゴシック" charset="0"/>
                      </a:rPr>
                      <m:t>≥</m:t>
                    </m:r>
                  </m:oMath>
                </a14:m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 </a:t>
                </a:r>
                <a:r>
                  <a:rPr lang="en-US" sz="1600" dirty="0" err="1">
                    <a:latin typeface="Myriad Pro" panose="020B0503030403020204" pitchFamily="34" charset="0"/>
                    <a:ea typeface="ＭＳ Ｐゴシック" charset="0"/>
                  </a:rPr>
                  <a:t>u</a:t>
                </a:r>
                <a:r>
                  <a:rPr lang="en-US" sz="1600" baseline="-25000" dirty="0" err="1">
                    <a:latin typeface="Myriad Pro" panose="020B0503030403020204" pitchFamily="34" charset="0"/>
                    <a:ea typeface="ＭＳ Ｐゴシック" charset="0"/>
                  </a:rPr>
                  <a:t>i</a:t>
                </a:r>
                <a:r>
                  <a:rPr lang="en-US" sz="1600" baseline="30000" dirty="0">
                    <a:latin typeface="Myriad Pro" panose="020B0503030403020204" pitchFamily="34" charset="0"/>
                    <a:ea typeface="ＭＳ Ｐゴシック" charset="0"/>
                  </a:rPr>
                  <a:t>*</a:t>
                </a:r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(</a:t>
                </a:r>
                <a:r>
                  <a:rPr lang="en-US" altLang="ja-JP" sz="1600" dirty="0">
                    <a:latin typeface="Symbol" charset="0"/>
                    <a:ea typeface="ＭＳ Ｐゴシック" charset="0"/>
                  </a:rPr>
                  <a:t>q</a:t>
                </a:r>
                <a:r>
                  <a:rPr lang="en-US" altLang="ja-JP" sz="1600" baseline="-25000" dirty="0">
                    <a:latin typeface="Lucida Grande" charset="0"/>
                    <a:ea typeface="ＭＳ Ｐゴシック" charset="0"/>
                  </a:rPr>
                  <a:t>i</a:t>
                </a:r>
                <a:r>
                  <a:rPr lang="en-US" sz="1600" dirty="0">
                    <a:latin typeface="Myriad Pro" panose="020B0503030403020204" pitchFamily="34" charset="0"/>
                    <a:ea typeface="ＭＳ Ｐゴシック" charset="0"/>
                  </a:rPr>
                  <a:t>)</a:t>
                </a:r>
              </a:p>
            </p:txBody>
          </p:sp>
        </mc:Choice>
        <mc:Fallback>
          <p:sp>
            <p:nvSpPr>
              <p:cNvPr id="60928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39552" y="1403648"/>
                <a:ext cx="7772400" cy="4495800"/>
              </a:xfrm>
              <a:blipFill>
                <a:blip r:embed="rId3"/>
                <a:stretch>
                  <a:fillRect l="-816" t="-1408" r="-8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3D896-EB8E-BE49-B0DA-D4540AAC7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69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928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23629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Quick Review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258416"/>
            <a:ext cx="8610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>
                <a:latin typeface="Myriad Pro" panose="020B0503030403020204" pitchFamily="34" charset="0"/>
                <a:ea typeface="ＭＳ Ｐゴシック" charset="0"/>
              </a:rPr>
              <a:t>Gibbard</a:t>
            </a:r>
            <a:r>
              <a:rPr lang="en-US" sz="2400" dirty="0">
                <a:latin typeface="Myriad Pro" panose="020B0503030403020204" pitchFamily="34" charset="0"/>
                <a:ea typeface="ＭＳ Ｐゴシック" charset="0"/>
              </a:rPr>
              <a:t>-Satterthwaite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Myriad Pro" panose="020B0503030403020204" pitchFamily="34" charset="0"/>
                <a:ea typeface="ＭＳ Ｐゴシック" charset="0"/>
              </a:rPr>
              <a:t>Impossible to get non-dictatorial mechanisms if using </a:t>
            </a:r>
            <a:r>
              <a:rPr lang="en-US" sz="2000" dirty="0">
                <a:solidFill>
                  <a:srgbClr val="008000"/>
                </a:solidFill>
                <a:latin typeface="Myriad Pro" panose="020B0503030403020204" pitchFamily="34" charset="0"/>
                <a:ea typeface="ＭＳ Ｐゴシック" charset="0"/>
              </a:rPr>
              <a:t>dominant strategy implementation</a:t>
            </a:r>
            <a:r>
              <a:rPr lang="en-US" sz="2000" dirty="0">
                <a:latin typeface="Myriad Pro" panose="020B0503030403020204" pitchFamily="34" charset="0"/>
                <a:ea typeface="ＭＳ Ｐゴシック" charset="0"/>
              </a:rPr>
              <a:t> and </a:t>
            </a:r>
            <a:r>
              <a:rPr lang="en-US" sz="2000" dirty="0">
                <a:solidFill>
                  <a:srgbClr val="008000"/>
                </a:solidFill>
                <a:latin typeface="Myriad Pro" panose="020B0503030403020204" pitchFamily="34" charset="0"/>
                <a:ea typeface="ＭＳ Ｐゴシック" charset="0"/>
              </a:rPr>
              <a:t>general preferences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Myriad Pro" panose="020B0503030403020204" pitchFamily="34" charset="0"/>
                <a:ea typeface="ＭＳ Ｐゴシック" charset="0"/>
              </a:rPr>
              <a:t>Groves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Myriad Pro" panose="020B0503030403020204" pitchFamily="34" charset="0"/>
                <a:ea typeface="ＭＳ Ｐゴシック" charset="0"/>
              </a:rPr>
              <a:t>Possible to get dominant strategy implementation with quasi-linear utilities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sz="1800" dirty="0">
                <a:latin typeface="Myriad Pro" panose="020B0503030403020204" pitchFamily="34" charset="0"/>
                <a:ea typeface="ＭＳ Ｐゴシック" charset="0"/>
              </a:rPr>
              <a:t>Efficient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Myriad Pro" panose="020B0503030403020204" pitchFamily="34" charset="0"/>
                <a:ea typeface="ＭＳ Ｐゴシック" charset="0"/>
              </a:rPr>
              <a:t>Clarke (or VCG)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Myriad Pro" panose="020B0503030403020204" pitchFamily="34" charset="0"/>
                <a:ea typeface="ＭＳ Ｐゴシック" charset="0"/>
              </a:rPr>
              <a:t>Possible to get dominant strategy implementation with quasi-linear utilities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sz="1800" dirty="0">
                <a:latin typeface="Myriad Pro" panose="020B0503030403020204" pitchFamily="34" charset="0"/>
                <a:ea typeface="ＭＳ Ｐゴシック" charset="0"/>
              </a:rPr>
              <a:t>Efficient, interim IR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Myriad Pro" panose="020B0503030403020204" pitchFamily="34" charset="0"/>
                <a:ea typeface="ＭＳ Ｐゴシック" charset="0"/>
              </a:rPr>
              <a:t>D’AGVA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Myriad Pro" panose="020B0503030403020204" pitchFamily="34" charset="0"/>
                <a:ea typeface="ＭＳ Ｐゴシック" charset="0"/>
              </a:rPr>
              <a:t>Possible to get Bayesian-Nash implementation with quasi-linear utilities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sz="1800" dirty="0">
                <a:latin typeface="Myriad Pro" panose="020B0503030403020204" pitchFamily="34" charset="0"/>
                <a:ea typeface="ＭＳ Ｐゴシック" charset="0"/>
              </a:rPr>
              <a:t>Efficient, budget balanced, ex ante IR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>
              <a:latin typeface="Myriad Pro" panose="020B0503030403020204" pitchFamily="34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F39286-6ADB-2F44-B72A-08ADAD68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>
                <a:latin typeface="Myriad Pro" panose="020B0503030403020204" pitchFamily="34" charset="0"/>
              </a:rPr>
              <a:pPr>
                <a:defRPr/>
              </a:pPr>
              <a:t>33</a:t>
            </a:fld>
            <a:endParaRPr lang="de-DE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30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07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Other mechanisms</a:t>
            </a:r>
          </a:p>
        </p:txBody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We know what to do with </a:t>
            </a:r>
          </a:p>
          <a:p>
            <a:pPr lvl="1"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Voting</a:t>
            </a:r>
          </a:p>
          <a:p>
            <a:pPr lvl="1"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Auctions</a:t>
            </a:r>
          </a:p>
          <a:p>
            <a:pPr lvl="1"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Public projects</a:t>
            </a:r>
          </a:p>
          <a:p>
            <a:pPr lvl="1" eaLnBrk="1" hangingPunct="1"/>
            <a:endParaRPr lang="en-US" dirty="0">
              <a:latin typeface="Myriad Pro" panose="020B0503030403020204" pitchFamily="34" charset="0"/>
              <a:ea typeface="ＭＳ Ｐゴシック" charset="0"/>
            </a:endParaRPr>
          </a:p>
          <a:p>
            <a:pPr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Are there any other “markets” that are interesting?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418F71-AD80-0A4F-B709-DDF14DA1F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78741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Bilateral Trade (e.g., B2B)</a:t>
            </a:r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68760"/>
            <a:ext cx="671128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Myriad Pro" panose="020B0503030403020204" pitchFamily="34" charset="0"/>
                <a:ea typeface="ＭＳ Ｐゴシック" charset="0"/>
              </a:rPr>
              <a:t>Heart of any exchange 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Myriad Pro" panose="020B0503030403020204" pitchFamily="34" charset="0"/>
                <a:ea typeface="ＭＳ Ｐゴシック" charset="0"/>
              </a:rPr>
              <a:t>2 agents (one buyer, one seller), quasi-linear utilities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Myriad Pro" panose="020B0503030403020204" pitchFamily="34" charset="0"/>
                <a:ea typeface="ＭＳ Ｐゴシック" charset="0"/>
              </a:rPr>
              <a:t>Each agent knows its own value, but not the other’s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Myriad Pro" panose="020B0503030403020204" pitchFamily="34" charset="0"/>
                <a:ea typeface="ＭＳ Ｐゴシック" charset="0"/>
              </a:rPr>
              <a:t>Probability distributions are common knowledge</a:t>
            </a:r>
          </a:p>
          <a:p>
            <a:pPr eaLnBrk="1" hangingPunct="1">
              <a:lnSpc>
                <a:spcPct val="90000"/>
              </a:lnSpc>
            </a:pPr>
            <a:endParaRPr lang="en-US" sz="1800" dirty="0">
              <a:latin typeface="Myriad Pro" panose="020B0503030403020204" pitchFamily="34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Myriad Pro" panose="020B0503030403020204" pitchFamily="34" charset="0"/>
                <a:ea typeface="ＭＳ Ｐゴシック" charset="0"/>
              </a:rPr>
              <a:t>Want a mechanism that 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Myriad Pro" panose="020B0503030403020204" pitchFamily="34" charset="0"/>
                <a:ea typeface="ＭＳ Ｐゴシック" charset="0"/>
              </a:rPr>
              <a:t>Ex post budget balanced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Myriad Pro" panose="020B0503030403020204" pitchFamily="34" charset="0"/>
                <a:ea typeface="ＭＳ Ｐゴシック" charset="0"/>
              </a:rPr>
              <a:t>Ex post Pareto efficient: exchange to occur if </a:t>
            </a:r>
            <a:r>
              <a:rPr lang="en-US" sz="1600" dirty="0" err="1">
                <a:latin typeface="Myriad Pro" panose="020B0503030403020204" pitchFamily="34" charset="0"/>
                <a:ea typeface="ＭＳ Ｐゴシック" charset="0"/>
              </a:rPr>
              <a:t>v</a:t>
            </a:r>
            <a:r>
              <a:rPr lang="en-US" sz="1600" baseline="-25000" dirty="0" err="1">
                <a:latin typeface="Myriad Pro" panose="020B0503030403020204" pitchFamily="34" charset="0"/>
                <a:ea typeface="ＭＳ Ｐゴシック" charset="0"/>
              </a:rPr>
              <a:t>b</a:t>
            </a:r>
            <a:r>
              <a:rPr lang="en-US" sz="1600" dirty="0">
                <a:latin typeface="Myriad Pro" panose="020B0503030403020204" pitchFamily="34" charset="0"/>
                <a:ea typeface="ＭＳ Ｐゴシック" charset="0"/>
              </a:rPr>
              <a:t>&gt; v</a:t>
            </a:r>
            <a:r>
              <a:rPr lang="en-US" sz="1600" baseline="-25000" dirty="0">
                <a:latin typeface="Myriad Pro" panose="020B0503030403020204" pitchFamily="34" charset="0"/>
                <a:ea typeface="ＭＳ Ｐゴシック" charset="0"/>
              </a:rPr>
              <a:t>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Myriad Pro" panose="020B0503030403020204" pitchFamily="34" charset="0"/>
                <a:ea typeface="ＭＳ Ｐゴシック" charset="0"/>
              </a:rPr>
              <a:t>(Interim) IR: Higher expected utility from participating than by not participating</a:t>
            </a:r>
          </a:p>
          <a:p>
            <a:pPr eaLnBrk="1" hangingPunct="1">
              <a:lnSpc>
                <a:spcPct val="90000"/>
              </a:lnSpc>
            </a:pPr>
            <a:endParaRPr lang="en-US" sz="1800" dirty="0">
              <a:latin typeface="Myriad Pro" panose="020B0503030403020204" pitchFamily="34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553470-F865-3B4C-B9C3-34D478BF3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>
                <a:latin typeface="Myriad Pro" panose="020B0503030403020204" pitchFamily="34" charset="0"/>
              </a:rPr>
              <a:pPr>
                <a:defRPr/>
              </a:pPr>
              <a:t>35</a:t>
            </a:fld>
            <a:endParaRPr lang="de-DE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34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2355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23162D4B-41B5-6047-8A89-B2D8A71BC12C}"/>
              </a:ext>
            </a:extLst>
          </p:cNvPr>
          <p:cNvSpPr/>
          <p:nvPr/>
        </p:nvSpPr>
        <p:spPr>
          <a:xfrm>
            <a:off x="552200" y="1995590"/>
            <a:ext cx="8058400" cy="1721441"/>
          </a:xfrm>
          <a:prstGeom prst="roundRect">
            <a:avLst>
              <a:gd name="adj" fmla="val 10000"/>
            </a:avLst>
          </a:prstGeom>
          <a:solidFill>
            <a:srgbClr val="FF0000">
              <a:alpha val="1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  <p:sp>
        <p:nvSpPr>
          <p:cNvPr id="942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Myriad Pro" panose="020B0503030403020204" pitchFamily="34" charset="0"/>
                <a:ea typeface="ＭＳ Ｐゴシック" charset="0"/>
              </a:rPr>
              <a:t>Myerson-Satterthwaite Thm</a:t>
            </a:r>
          </a:p>
        </p:txBody>
      </p:sp>
      <p:sp>
        <p:nvSpPr>
          <p:cNvPr id="942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05800" cy="4114800"/>
          </a:xfrm>
        </p:spPr>
        <p:txBody>
          <a:bodyPr/>
          <a:lstStyle/>
          <a:p>
            <a:pPr eaLnBrk="1" hangingPunct="1"/>
            <a:r>
              <a:rPr lang="en-US" b="1" dirty="0" err="1">
                <a:solidFill>
                  <a:srgbClr val="FF0000"/>
                </a:solidFill>
                <a:latin typeface="Myriad Pro" panose="020B0503030403020204" pitchFamily="34" charset="0"/>
                <a:ea typeface="ＭＳ Ｐゴシック" charset="0"/>
              </a:rPr>
              <a:t>Thm</a:t>
            </a:r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: In the bilateral trading problem, no mechanism can implement an ex-post BB, ex post efficient, and interim IR social choice function (even in Bayes-Nash equilibrium).</a:t>
            </a:r>
          </a:p>
          <a:p>
            <a:pPr eaLnBrk="1" hangingPunct="1"/>
            <a:endParaRPr lang="en-US" dirty="0">
              <a:latin typeface="Myriad Pro" panose="020B0503030403020204" pitchFamily="34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panose="020B0503030403020204" pitchFamily="34" charset="0"/>
                <a:ea typeface="ＭＳ Ｐゴシック" charset="0"/>
              </a:rPr>
              <a:t>You often here “The market will take care of “it”, if allowed to.”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panose="020B0503030403020204" pitchFamily="34" charset="0"/>
                <a:ea typeface="ＭＳ Ｐゴシック" charset="0"/>
              </a:rPr>
              <a:t>Myerson-Satterthwaite shows that under reasonable assumptions, the market will </a:t>
            </a:r>
            <a:r>
              <a:rPr lang="en-US" sz="2800" b="1" dirty="0">
                <a:solidFill>
                  <a:srgbClr val="CC0000"/>
                </a:solidFill>
                <a:latin typeface="Myriad Pro" panose="020B0503030403020204" pitchFamily="34" charset="0"/>
                <a:ea typeface="ＭＳ Ｐゴシック" charset="0"/>
              </a:rPr>
              <a:t>NOT </a:t>
            </a:r>
            <a:r>
              <a:rPr lang="en-US" sz="2800" dirty="0">
                <a:latin typeface="Myriad Pro" panose="020B0503030403020204" pitchFamily="34" charset="0"/>
                <a:ea typeface="ＭＳ Ｐゴシック" charset="0"/>
              </a:rPr>
              <a:t>take care of efficient allocation</a:t>
            </a:r>
          </a:p>
          <a:p>
            <a:pPr eaLnBrk="1" hangingPunct="1"/>
            <a:endParaRPr lang="en-US" dirty="0">
              <a:latin typeface="Myriad Pro" panose="020B0503030403020204" pitchFamily="34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B02322-9FBA-2743-8800-8B9CC0322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>
                <a:latin typeface="Myriad Pro" panose="020B0503030403020204" pitchFamily="34" charset="0"/>
              </a:rPr>
              <a:pPr>
                <a:defRPr/>
              </a:pPr>
              <a:t>36</a:t>
            </a:fld>
            <a:endParaRPr lang="de-DE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62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91645"/>
            <a:ext cx="1752600" cy="381000"/>
          </a:xfrm>
        </p:spPr>
        <p:txBody>
          <a:bodyPr/>
          <a:lstStyle/>
          <a:p>
            <a:pPr eaLnBrk="1" hangingPunct="1"/>
            <a:r>
              <a:rPr lang="en-US" sz="3200" dirty="0">
                <a:latin typeface="Lucida Grande" charset="0"/>
                <a:ea typeface="ＭＳ Ｐゴシック" charset="0"/>
                <a:cs typeface="ＭＳ Ｐゴシック" charset="0"/>
              </a:rPr>
              <a:t>Proof</a:t>
            </a:r>
          </a:p>
        </p:txBody>
      </p:sp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96752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Seller’s valuation is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w.p.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dirty="0"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w.p.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(1-</a:t>
            </a:r>
            <a:r>
              <a:rPr lang="en-US" sz="1800" dirty="0"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Buyer’s valuation is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w.p.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dirty="0">
                <a:latin typeface="Symbol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w.p.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(1-</a:t>
            </a:r>
            <a:r>
              <a:rPr lang="en-US" sz="1800" dirty="0">
                <a:latin typeface="Symbol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).  Say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&gt;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&gt;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&gt;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endParaRPr lang="en-US" sz="1800" dirty="0">
              <a:latin typeface="Lucida Grande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By </a:t>
            </a:r>
            <a:r>
              <a:rPr lang="en-US" sz="1800" dirty="0">
                <a:solidFill>
                  <a:srgbClr val="008000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revelation principle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, can focus on truthful direct revelation mechanisms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p(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b,s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 = probability that car changes hands given revelations b and 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Ex post efficiency requires:  p(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b,s</a:t>
            </a:r>
            <a:r>
              <a:rPr lang="en-US" sz="1600" dirty="0">
                <a:latin typeface="Lucida Grande" charset="0"/>
                <a:ea typeface="ＭＳ Ｐゴシック" charset="0"/>
              </a:rPr>
              <a:t>) = 0 if (b =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latin typeface="Lucida Grande" charset="0"/>
                <a:ea typeface="ＭＳ Ｐゴシック" charset="0"/>
              </a:rPr>
              <a:t> and s =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latin typeface="Lucida Grande" charset="0"/>
                <a:ea typeface="ＭＳ Ｐゴシック" charset="0"/>
              </a:rPr>
              <a:t>), otherwise p(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b,s</a:t>
            </a:r>
            <a:r>
              <a:rPr lang="en-US" sz="1600" dirty="0">
                <a:latin typeface="Lucida Grande" charset="0"/>
                <a:ea typeface="ＭＳ Ｐゴシック" charset="0"/>
              </a:rPr>
              <a:t>) = 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Thus, 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p|b</a:t>
            </a:r>
            <a:r>
              <a:rPr lang="en-US" sz="1600" dirty="0">
                <a:latin typeface="Lucida Grande" charset="0"/>
                <a:ea typeface="ＭＳ Ｐゴシック" charset="0"/>
              </a:rPr>
              <a:t>=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latin typeface="Lucida Grande" charset="0"/>
                <a:ea typeface="ＭＳ Ｐゴシック" charset="0"/>
              </a:rPr>
              <a:t>] = 1 and 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p|b</a:t>
            </a:r>
            <a:r>
              <a:rPr lang="en-US" sz="1600" dirty="0">
                <a:latin typeface="Lucida Grande" charset="0"/>
                <a:ea typeface="ＭＳ Ｐゴシック" charset="0"/>
              </a:rPr>
              <a:t> =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latin typeface="Lucida Grande" charset="0"/>
                <a:ea typeface="ＭＳ Ｐゴシック" charset="0"/>
              </a:rPr>
              <a:t>] = </a:t>
            </a:r>
            <a:r>
              <a:rPr lang="en-US" sz="1600" dirty="0">
                <a:latin typeface="Symbol" charset="0"/>
                <a:ea typeface="ＭＳ Ｐゴシック" charset="0"/>
              </a:rPr>
              <a:t>a</a:t>
            </a:r>
            <a:endParaRPr lang="en-US" sz="1600" dirty="0">
              <a:latin typeface="Lucida Grande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p|s</a:t>
            </a:r>
            <a:r>
              <a:rPr lang="en-US" sz="1600" dirty="0">
                <a:latin typeface="Lucida Grande" charset="0"/>
                <a:ea typeface="ＭＳ Ｐゴシック" charset="0"/>
              </a:rPr>
              <a:t> =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latin typeface="Lucida Grande" charset="0"/>
                <a:ea typeface="ＭＳ Ｐゴシック" charset="0"/>
              </a:rPr>
              <a:t>] = 1-</a:t>
            </a:r>
            <a:r>
              <a:rPr lang="en-US" sz="1600" dirty="0">
                <a:latin typeface="Symbol" charset="0"/>
                <a:ea typeface="ＭＳ Ｐゴシック" charset="0"/>
              </a:rPr>
              <a:t>b</a:t>
            </a:r>
            <a:r>
              <a:rPr lang="en-US" sz="1600" dirty="0">
                <a:latin typeface="Lucida Grande" charset="0"/>
                <a:ea typeface="ＭＳ Ｐゴシック" charset="0"/>
              </a:rPr>
              <a:t> and 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p|s</a:t>
            </a:r>
            <a:r>
              <a:rPr lang="en-US" sz="1600" dirty="0">
                <a:latin typeface="Lucida Grande" charset="0"/>
                <a:ea typeface="ＭＳ Ｐゴシック" charset="0"/>
              </a:rPr>
              <a:t> =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latin typeface="Lucida Grande" charset="0"/>
                <a:ea typeface="ＭＳ Ｐゴシック" charset="0"/>
              </a:rPr>
              <a:t>] = </a:t>
            </a:r>
            <a:r>
              <a:rPr lang="en-US" sz="1600" dirty="0">
                <a:latin typeface="Symbol" charset="0"/>
                <a:ea typeface="ＭＳ Ｐゴシック" charset="0"/>
              </a:rPr>
              <a:t>1</a:t>
            </a:r>
            <a:r>
              <a:rPr lang="en-US" sz="1600" dirty="0">
                <a:latin typeface="Lucida Grande" charset="0"/>
                <a:ea typeface="ＭＳ Ｐゴシック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b,s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 = expected price buyer pays to seller given revelations b and 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Since parties are risk neutral, equivalently m(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b,s</a:t>
            </a:r>
            <a:r>
              <a:rPr lang="en-US" sz="1600" dirty="0">
                <a:latin typeface="Lucida Grande" charset="0"/>
                <a:ea typeface="ＭＳ Ｐゴシック" charset="0"/>
              </a:rPr>
              <a:t>) = actual price buyer pays to seller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Since buyer pays what seller gets paid, this maintains budget balance ex post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m|b</a:t>
            </a:r>
            <a:r>
              <a:rPr lang="en-US" sz="1600" dirty="0">
                <a:latin typeface="Lucida Grande" charset="0"/>
                <a:ea typeface="ＭＳ Ｐゴシック" charset="0"/>
              </a:rPr>
              <a:t>] = (1-</a:t>
            </a:r>
            <a:r>
              <a:rPr lang="en-US" sz="1600" dirty="0">
                <a:latin typeface="Symbol" charset="0"/>
                <a:ea typeface="ＭＳ Ｐゴシック" charset="0"/>
              </a:rPr>
              <a:t>a</a:t>
            </a:r>
            <a:r>
              <a:rPr lang="en-US" sz="1600" dirty="0">
                <a:latin typeface="Lucida Grande" charset="0"/>
                <a:ea typeface="ＭＳ Ｐゴシック" charset="0"/>
              </a:rPr>
              <a:t>) m(b,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latin typeface="Lucida Grande" charset="0"/>
                <a:ea typeface="ＭＳ Ｐゴシック" charset="0"/>
              </a:rPr>
              <a:t>) + </a:t>
            </a:r>
            <a:r>
              <a:rPr lang="en-US" sz="1600" dirty="0">
                <a:latin typeface="Symbol" charset="0"/>
                <a:ea typeface="ＭＳ Ｐゴシック" charset="0"/>
              </a:rPr>
              <a:t>a </a:t>
            </a:r>
            <a:r>
              <a:rPr lang="en-US" sz="1600" dirty="0">
                <a:latin typeface="Lucida Grande" charset="0"/>
                <a:ea typeface="ＭＳ Ｐゴシック" charset="0"/>
              </a:rPr>
              <a:t>m(b,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latin typeface="Lucida Grande" charset="0"/>
                <a:ea typeface="ＭＳ Ｐゴシック" charset="0"/>
              </a:rPr>
              <a:t>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m|s</a:t>
            </a:r>
            <a:r>
              <a:rPr lang="en-US" sz="1600" dirty="0">
                <a:latin typeface="Lucida Grande" charset="0"/>
                <a:ea typeface="ＭＳ Ｐゴシック" charset="0"/>
              </a:rPr>
              <a:t>] = (1-</a:t>
            </a:r>
            <a:r>
              <a:rPr lang="en-US" sz="1600" dirty="0">
                <a:latin typeface="Symbol" charset="0"/>
                <a:ea typeface="ＭＳ Ｐゴシック" charset="0"/>
              </a:rPr>
              <a:t>b</a:t>
            </a:r>
            <a:r>
              <a:rPr lang="en-US" sz="1600" dirty="0">
                <a:latin typeface="Lucida Grande" charset="0"/>
                <a:ea typeface="ＭＳ Ｐゴシック" charset="0"/>
              </a:rPr>
              <a:t>) m(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latin typeface="Lucida Grande" charset="0"/>
                <a:ea typeface="ＭＳ Ｐゴシック" charset="0"/>
              </a:rPr>
              <a:t>, s) + </a:t>
            </a:r>
            <a:r>
              <a:rPr lang="en-US" sz="1600" dirty="0">
                <a:latin typeface="Symbol" charset="0"/>
                <a:ea typeface="ＭＳ Ｐゴシック" charset="0"/>
              </a:rPr>
              <a:t>b </a:t>
            </a:r>
            <a:r>
              <a:rPr lang="en-US" sz="1600" dirty="0">
                <a:latin typeface="Lucida Grande" charset="0"/>
                <a:ea typeface="ＭＳ Ｐゴシック" charset="0"/>
              </a:rPr>
              <a:t>m(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latin typeface="Lucida Grande" charset="0"/>
                <a:ea typeface="ＭＳ Ｐゴシック" charset="0"/>
              </a:rPr>
              <a:t>, s) </a:t>
            </a:r>
          </a:p>
          <a:p>
            <a:pPr eaLnBrk="1" hangingPunct="1">
              <a:lnSpc>
                <a:spcPct val="90000"/>
              </a:lnSpc>
            </a:pPr>
            <a:endParaRPr lang="en-US" sz="1800" dirty="0">
              <a:latin typeface="Lucida Grande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000" dirty="0">
              <a:latin typeface="Lucida Grand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35D30-7567-5C45-8025-3F30F0041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7964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1676400" cy="381000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Lucida Grande" charset="0"/>
                <a:ea typeface="ＭＳ Ｐゴシック" charset="0"/>
                <a:cs typeface="ＭＳ Ｐゴシック" charset="0"/>
              </a:rPr>
              <a:t>Proof</a:t>
            </a:r>
          </a:p>
        </p:txBody>
      </p:sp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268760"/>
            <a:ext cx="84582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Individual rationality (IR) requires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b 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p|b</a:t>
            </a:r>
            <a:r>
              <a:rPr lang="en-US" sz="1600" dirty="0">
                <a:latin typeface="Lucida Grande" charset="0"/>
                <a:ea typeface="ＭＳ Ｐゴシック" charset="0"/>
              </a:rPr>
              <a:t>] – 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m|b</a:t>
            </a:r>
            <a:r>
              <a:rPr lang="en-US" sz="1600" dirty="0">
                <a:latin typeface="Lucida Grande" charset="0"/>
                <a:ea typeface="ＭＳ Ｐゴシック" charset="0"/>
              </a:rPr>
              <a:t>] 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 0 for b = </a:t>
            </a:r>
            <a:r>
              <a:rPr lang="en-US" sz="1600" dirty="0" err="1">
                <a:latin typeface="Lucida Grande" charset="0"/>
                <a:ea typeface="ＭＳ Ｐゴシック" charset="0"/>
                <a:sym typeface="Symbol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, </a:t>
            </a:r>
            <a:r>
              <a:rPr lang="en-US" sz="1600" dirty="0" err="1">
                <a:latin typeface="Lucida Grande" charset="0"/>
                <a:ea typeface="ＭＳ Ｐゴシック" charset="0"/>
                <a:sym typeface="Symbol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E[</a:t>
            </a:r>
            <a:r>
              <a:rPr lang="en-US" sz="1600" dirty="0" err="1">
                <a:latin typeface="Lucida Grande" charset="0"/>
                <a:ea typeface="ＭＳ Ｐゴシック" charset="0"/>
                <a:sym typeface="Symbol" charset="0"/>
              </a:rPr>
              <a:t>m|s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] – s E[</a:t>
            </a:r>
            <a:r>
              <a:rPr lang="en-US" sz="1600" dirty="0" err="1">
                <a:latin typeface="Lucida Grande" charset="0"/>
                <a:ea typeface="ＭＳ Ｐゴシック" charset="0"/>
                <a:sym typeface="Symbol" charset="0"/>
              </a:rPr>
              <a:t>p|s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]  0 for s = </a:t>
            </a:r>
            <a:r>
              <a:rPr lang="en-US" sz="1600" dirty="0" err="1">
                <a:latin typeface="Lucida Grande" charset="0"/>
                <a:ea typeface="ＭＳ Ｐゴシック" charset="0"/>
                <a:sym typeface="Symbol" charset="0"/>
              </a:rPr>
              <a:t>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, </a:t>
            </a:r>
            <a:r>
              <a:rPr lang="en-US" sz="1600" dirty="0" err="1">
                <a:latin typeface="Lucida Grande" charset="0"/>
                <a:ea typeface="ＭＳ Ｐゴシック" charset="0"/>
                <a:sym typeface="Symbol" charset="0"/>
              </a:rPr>
              <a:t>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Bayes-Nash incentive compatibility (IC) requires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b 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p|b</a:t>
            </a:r>
            <a:r>
              <a:rPr lang="en-US" sz="1600" dirty="0">
                <a:latin typeface="Lucida Grande" charset="0"/>
                <a:ea typeface="ＭＳ Ｐゴシック" charset="0"/>
              </a:rPr>
              <a:t>] – 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m|b</a:t>
            </a:r>
            <a:r>
              <a:rPr lang="en-US" sz="1600" dirty="0">
                <a:latin typeface="Lucida Grande" charset="0"/>
                <a:ea typeface="ＭＳ Ｐゴシック" charset="0"/>
              </a:rPr>
              <a:t>] 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 </a:t>
            </a:r>
            <a:r>
              <a:rPr lang="en-US" sz="1600" dirty="0">
                <a:latin typeface="Lucida Grande" charset="0"/>
                <a:ea typeface="ＭＳ Ｐゴシック" charset="0"/>
              </a:rPr>
              <a:t>b 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p|b</a:t>
            </a:r>
            <a:r>
              <a:rPr lang="en-US" sz="1600" dirty="0">
                <a:latin typeface="Lucida Grande" charset="0"/>
                <a:ea typeface="ＭＳ Ｐゴシック" charset="0"/>
              </a:rPr>
              <a:t>’] – 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m|b</a:t>
            </a:r>
            <a:r>
              <a:rPr lang="en-US" sz="1600" dirty="0">
                <a:latin typeface="Lucida Grande" charset="0"/>
                <a:ea typeface="ＭＳ Ｐゴシック" charset="0"/>
              </a:rPr>
              <a:t>’] for all b, b’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E[</a:t>
            </a:r>
            <a:r>
              <a:rPr lang="en-US" sz="1600" dirty="0" err="1">
                <a:latin typeface="Lucida Grande" charset="0"/>
                <a:ea typeface="ＭＳ Ｐゴシック" charset="0"/>
                <a:sym typeface="Symbol" charset="0"/>
              </a:rPr>
              <a:t>m|s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] – s E[</a:t>
            </a:r>
            <a:r>
              <a:rPr lang="en-US" sz="1600" dirty="0" err="1">
                <a:latin typeface="Lucida Grande" charset="0"/>
                <a:ea typeface="ＭＳ Ｐゴシック" charset="0"/>
                <a:sym typeface="Symbol" charset="0"/>
              </a:rPr>
              <a:t>m|s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]  E[</a:t>
            </a:r>
            <a:r>
              <a:rPr lang="en-US" sz="1600" dirty="0" err="1">
                <a:latin typeface="Lucida Grande" charset="0"/>
                <a:ea typeface="ＭＳ Ｐゴシック" charset="0"/>
                <a:sym typeface="Symbol" charset="0"/>
              </a:rPr>
              <a:t>m|s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’] – s E[</a:t>
            </a:r>
            <a:r>
              <a:rPr lang="en-US" sz="1600" dirty="0" err="1">
                <a:latin typeface="Lucida Grande" charset="0"/>
                <a:ea typeface="ＭＳ Ｐゴシック" charset="0"/>
                <a:sym typeface="Symbol" charset="0"/>
              </a:rPr>
              <a:t>m|s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’] for all s, s’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Suppose </a:t>
            </a:r>
            <a:r>
              <a:rPr lang="en-US" sz="1800" dirty="0">
                <a:latin typeface="Symbol" charset="0"/>
                <a:ea typeface="ＭＳ Ｐゴシック" charset="0"/>
                <a:cs typeface="ＭＳ Ｐゴシック" charset="0"/>
              </a:rPr>
              <a:t>a=b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= ½,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=0,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=y,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=x,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x+y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, where 0 &lt; 3x &lt; y.  Now, 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IR(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):  ½ x – [ ½ 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 + 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)] 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 0 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IR(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):  [½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 + 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)] - ½ y 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 0 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Summing gives </a:t>
            </a:r>
            <a:r>
              <a:rPr lang="en-US" sz="1800" dirty="0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m(</a:t>
            </a:r>
            <a:r>
              <a:rPr lang="en-US" sz="1800" dirty="0" err="1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 err="1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) - m(</a:t>
            </a:r>
            <a:r>
              <a:rPr lang="en-US" sz="1800" dirty="0" err="1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 err="1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) </a:t>
            </a:r>
            <a:r>
              <a:rPr lang="en-US" sz="1800" dirty="0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 y-x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Also, IC(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):  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[½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 + 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)] 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 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[½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 + 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)]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I.e., m(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,s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latin typeface="Lucida Grande" charset="0"/>
                <a:ea typeface="ＭＳ Ｐゴシック" charset="0"/>
              </a:rPr>
              <a:t>) - m(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,s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latin typeface="Lucida Grande" charset="0"/>
                <a:ea typeface="ＭＳ Ｐゴシック" charset="0"/>
              </a:rPr>
              <a:t>) 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 </a:t>
            </a:r>
            <a:r>
              <a:rPr lang="en-US" sz="1600" dirty="0">
                <a:latin typeface="Lucida Grande" charset="0"/>
                <a:ea typeface="ＭＳ Ｐゴシック" charset="0"/>
              </a:rPr>
              <a:t>m(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,s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latin typeface="Lucida Grande" charset="0"/>
                <a:ea typeface="ＭＳ Ｐゴシック" charset="0"/>
              </a:rPr>
              <a:t>) - m(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,s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latin typeface="Lucida Grande" charset="0"/>
                <a:ea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IC(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):  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x+y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) - 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[½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 + 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)] 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 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½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 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x+y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) - 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[½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 + 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)]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I.e.,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x+y</a:t>
            </a:r>
            <a:r>
              <a:rPr lang="en-US" sz="1600" dirty="0">
                <a:latin typeface="Lucida Grande" charset="0"/>
                <a:ea typeface="ＭＳ Ｐゴシック" charset="0"/>
              </a:rPr>
              <a:t> 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 </a:t>
            </a:r>
            <a:r>
              <a:rPr lang="en-US" sz="1600" dirty="0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m(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H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,s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) - m(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L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,s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) + m(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H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,s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) - m(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L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,s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So,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x+y</a:t>
            </a:r>
            <a:r>
              <a:rPr lang="en-US" sz="1600" dirty="0">
                <a:latin typeface="Lucida Grande" charset="0"/>
                <a:ea typeface="ＭＳ Ｐゴシック" charset="0"/>
              </a:rPr>
              <a:t> 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 </a:t>
            </a:r>
            <a:r>
              <a:rPr lang="en-US" sz="1600" dirty="0">
                <a:solidFill>
                  <a:srgbClr val="DC0000"/>
                </a:solidFill>
                <a:latin typeface="Lucida Grande" charset="0"/>
                <a:ea typeface="ＭＳ Ｐゴシック" charset="0"/>
                <a:sym typeface="Symbol" charset="0"/>
              </a:rPr>
              <a:t>2 [</a:t>
            </a:r>
            <a:r>
              <a:rPr lang="en-US" sz="1600" dirty="0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m(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H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,s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) - m(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L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,s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)]</a:t>
            </a:r>
            <a:r>
              <a:rPr lang="en-US" sz="1600" dirty="0">
                <a:latin typeface="Lucida Grande" charset="0"/>
                <a:ea typeface="ＭＳ Ｐゴシック" charset="0"/>
              </a:rPr>
              <a:t> </a:t>
            </a:r>
            <a:r>
              <a:rPr lang="en-US" sz="1600" dirty="0">
                <a:solidFill>
                  <a:srgbClr val="0000FC"/>
                </a:solidFill>
                <a:latin typeface="Lucida Grande" charset="0"/>
                <a:ea typeface="ＭＳ Ｐゴシック" charset="0"/>
                <a:sym typeface="Symbol" charset="0"/>
              </a:rPr>
              <a:t> 2(y-x)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.  So, 3x  y, contradiction.  QED</a:t>
            </a:r>
            <a:endParaRPr lang="en-US" sz="1600" dirty="0">
              <a:latin typeface="Lucida Grande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sz="1600" dirty="0">
              <a:latin typeface="Lucida Grande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800" dirty="0">
              <a:latin typeface="Lucida Grande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000" dirty="0">
              <a:latin typeface="Lucida Grand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5396A-A9B0-7C4F-B872-5EE87B66A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85669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8034DE7-7F64-634E-A392-BF10C0B5BE9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584" y="1539875"/>
            <a:ext cx="7772400" cy="1470025"/>
          </a:xfrm>
        </p:spPr>
        <p:txBody>
          <a:bodyPr/>
          <a:lstStyle/>
          <a:p>
            <a:r>
              <a:rPr lang="en-US" altLang="en-DE" dirty="0"/>
              <a:t>Paper: Automated Mechanism Design</a:t>
            </a:r>
            <a:br>
              <a:rPr lang="en-US" altLang="en-DE" dirty="0"/>
            </a:br>
            <a:r>
              <a:rPr lang="de-DE" dirty="0"/>
              <a:t>(</a:t>
            </a:r>
            <a:r>
              <a:rPr lang="de-DE" dirty="0" err="1"/>
              <a:t>Sundholm</a:t>
            </a:r>
            <a:r>
              <a:rPr lang="de-DE" dirty="0"/>
              <a:t> 2003)</a:t>
            </a:r>
            <a:endParaRPr lang="ru-RU" altLang="en-DE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B56E186-0D7E-F145-8D2D-2A4E6B938CE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30512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DE" sz="2800" dirty="0"/>
              <a:t>By </a:t>
            </a:r>
            <a:r>
              <a:rPr lang="en-US" altLang="en-DE" sz="2800" dirty="0" err="1"/>
              <a:t>Tuomas</a:t>
            </a:r>
            <a:r>
              <a:rPr lang="en-US" altLang="en-DE" sz="2800" dirty="0"/>
              <a:t> </a:t>
            </a:r>
            <a:r>
              <a:rPr lang="en-US" altLang="en-DE" sz="2800" dirty="0" err="1"/>
              <a:t>Sandholm</a:t>
            </a:r>
            <a:endParaRPr lang="en-US" altLang="en-DE" sz="2800" dirty="0"/>
          </a:p>
          <a:p>
            <a:pPr>
              <a:lnSpc>
                <a:spcPct val="80000"/>
              </a:lnSpc>
            </a:pPr>
            <a:endParaRPr lang="en-US" altLang="en-DE" sz="2800" dirty="0"/>
          </a:p>
          <a:p>
            <a:pPr>
              <a:lnSpc>
                <a:spcPct val="80000"/>
              </a:lnSpc>
            </a:pPr>
            <a:r>
              <a:rPr lang="en-US" altLang="en-DE" sz="2800" dirty="0"/>
              <a:t>Presented by Dimitri </a:t>
            </a:r>
            <a:r>
              <a:rPr lang="en-US" altLang="en-DE" sz="2800" dirty="0" err="1"/>
              <a:t>Mostinski</a:t>
            </a:r>
            <a:endParaRPr lang="en-US" altLang="en-DE" sz="2800" dirty="0"/>
          </a:p>
          <a:p>
            <a:pPr>
              <a:lnSpc>
                <a:spcPct val="80000"/>
              </a:lnSpc>
            </a:pPr>
            <a:r>
              <a:rPr lang="en-US" altLang="en-DE" sz="2800" dirty="0"/>
              <a:t>November 17, 2004</a:t>
            </a:r>
            <a:endParaRPr lang="ru-RU" altLang="en-DE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0335FC-0B14-E24D-8F2E-6BC89468EBDD}"/>
              </a:ext>
            </a:extLst>
          </p:cNvPr>
          <p:cNvSpPr txBox="1"/>
          <p:nvPr/>
        </p:nvSpPr>
        <p:spPr>
          <a:xfrm>
            <a:off x="395536" y="188640"/>
            <a:ext cx="36086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3200"/>
              <a:t>Acknowledgements</a:t>
            </a:r>
            <a:endParaRPr lang="en-DE" sz="3200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8346116-04A1-5849-88CD-5010722C2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7A771B1-CC6E-1640-8FDD-2AA3B1F352D8}"/>
              </a:ext>
            </a:extLst>
          </p:cNvPr>
          <p:cNvSpPr/>
          <p:nvPr/>
        </p:nvSpPr>
        <p:spPr>
          <a:xfrm>
            <a:off x="2376264" y="6069196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 err="1">
                <a:solidFill>
                  <a:srgbClr val="0B05FF"/>
                </a:solidFill>
                <a:latin typeface="Source Sans Pro" panose="020B0503030403020204" pitchFamily="34" charset="0"/>
              </a:rPr>
              <a:t>Sandholm</a:t>
            </a:r>
            <a:r>
              <a:rPr lang="en-US" sz="1100" dirty="0">
                <a:solidFill>
                  <a:srgbClr val="0B05FF"/>
                </a:solidFill>
                <a:latin typeface="Source Sans Pro" panose="020B0503030403020204" pitchFamily="34" charset="0"/>
              </a:rPr>
              <a:t> T. Automated Mechanism Design: A New Application Area for Search Algorithms. In: Rossi F. (eds) Principles and Practice of Constraint Programming – CP 2003. LNCS, vol 2833. </a:t>
            </a:r>
            <a:r>
              <a:rPr lang="en-US" sz="1100" b="1" dirty="0">
                <a:solidFill>
                  <a:srgbClr val="FF0000"/>
                </a:solidFill>
                <a:latin typeface="Source Sans Pro" panose="020B0503030403020204" pitchFamily="34" charset="0"/>
              </a:rPr>
              <a:t>2003</a:t>
            </a:r>
            <a:r>
              <a:rPr lang="en-US" sz="1100" dirty="0">
                <a:solidFill>
                  <a:srgbClr val="0B05FF"/>
                </a:solidFill>
                <a:latin typeface="Source Sans Pro" panose="020B0503030403020204" pitchFamily="34" charset="0"/>
              </a:rPr>
              <a:t>.</a:t>
            </a:r>
            <a:endParaRPr lang="en-DE" sz="1100" dirty="0">
              <a:solidFill>
                <a:srgbClr val="0B05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10872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Fundamentals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268760"/>
            <a:ext cx="8610600" cy="3619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Set of possible outcomes,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O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Agents 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I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, |I|=n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, each agent 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i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 has type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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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i</a:t>
            </a:r>
            <a:endParaRPr lang="en-US" sz="2400" baseline="-25000" dirty="0">
              <a:solidFill>
                <a:srgbClr val="008380"/>
              </a:solidFill>
              <a:latin typeface="Myriad Pro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Myriad Pro" charset="0"/>
                <a:ea typeface="ＭＳ Ｐゴシック" charset="0"/>
                <a:sym typeface="Symbol" charset="0"/>
              </a:rPr>
              <a:t>Type captures all private information that is relevant to agent’s decision making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Utility 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u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(o, 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)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, over outcome 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oO</a:t>
            </a:r>
            <a:endParaRPr lang="en-US" sz="2400" dirty="0">
              <a:solidFill>
                <a:srgbClr val="008380"/>
              </a:solidFill>
              <a:latin typeface="Myriad Pro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Recall: goal is to implement some system-wide solution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Myriad Pro" charset="0"/>
                <a:ea typeface="ＭＳ Ｐゴシック" charset="0"/>
                <a:sym typeface="Symbol" charset="0"/>
              </a:rPr>
              <a:t>Captured by a social choice function (SCF)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endParaRPr lang="en-US" sz="2000" dirty="0">
              <a:latin typeface="Myriad Pro" charset="0"/>
              <a:ea typeface="ＭＳ Ｐゴシック" charset="0"/>
              <a:sym typeface="Symbol" charset="0"/>
            </a:endParaRP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800100" y="4011786"/>
            <a:ext cx="7543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f:</a:t>
            </a:r>
            <a:r>
              <a:rPr lang="en-US" sz="3600" dirty="0">
                <a:solidFill>
                  <a:srgbClr val="008380"/>
                </a:solidFill>
                <a:latin typeface="Myriad Pro" charset="0"/>
                <a:sym typeface="Symbol" charset="0"/>
              </a:rPr>
              <a:t>  </a:t>
            </a:r>
            <a:r>
              <a:rPr lang="en-US" sz="3600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1</a:t>
            </a:r>
            <a:r>
              <a:rPr lang="en-US" sz="3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x … x </a:t>
            </a:r>
            <a:r>
              <a:rPr lang="en-US" sz="3600" dirty="0">
                <a:solidFill>
                  <a:srgbClr val="008380"/>
                </a:solidFill>
                <a:latin typeface="Myriad Pro" charset="0"/>
                <a:sym typeface="Symbol" charset="0"/>
              </a:rPr>
              <a:t></a:t>
            </a:r>
            <a:r>
              <a:rPr lang="en-US" sz="3600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n</a:t>
            </a:r>
            <a:r>
              <a:rPr lang="en-US" sz="3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3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Wingdings" charset="0"/>
              </a:rPr>
              <a:t></a:t>
            </a:r>
            <a:r>
              <a:rPr lang="en-US" sz="3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O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467544" y="4914356"/>
            <a:ext cx="7467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f(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sym typeface="Symbol" charset="0"/>
              </a:rPr>
              <a:t> </a:t>
            </a:r>
            <a:r>
              <a:rPr lang="en-US" sz="2800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1</a:t>
            </a:r>
            <a:r>
              <a:rPr lang="en-US" sz="28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,…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sym typeface="Symbol" charset="0"/>
              </a:rPr>
              <a:t>  </a:t>
            </a:r>
            <a:r>
              <a:rPr lang="en-US" sz="2800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n</a:t>
            </a:r>
            <a:r>
              <a:rPr lang="en-US" sz="28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)=o </a:t>
            </a:r>
            <a:r>
              <a:rPr lang="en-US" sz="2800" i="0" dirty="0">
                <a:latin typeface="Myriad Pro" charset="0"/>
                <a:ea typeface="Myriad Pro" charset="0"/>
                <a:cs typeface="Myriad Pro" charset="0"/>
              </a:rPr>
              <a:t>is a collective choice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E56748F-14AE-E24A-A805-665223F35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02785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243AE44-D9A7-EB4B-943C-BD3D159AE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/>
              <a:t>Problems with Manual MD</a:t>
            </a:r>
            <a:endParaRPr lang="ru-RU" altLang="en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D5DF961-A1F8-7946-BDA3-36E8731052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en-DE" sz="2400" dirty="0" err="1"/>
              <a:t>The</a:t>
            </a:r>
            <a:r>
              <a:rPr lang="ru-RU" altLang="en-DE" sz="2400" dirty="0"/>
              <a:t> </a:t>
            </a:r>
            <a:r>
              <a:rPr lang="ru-RU" altLang="en-DE" sz="2400" dirty="0" err="1"/>
              <a:t>most</a:t>
            </a:r>
            <a:r>
              <a:rPr lang="ru-RU" altLang="en-DE" sz="2400" dirty="0"/>
              <a:t> </a:t>
            </a:r>
            <a:r>
              <a:rPr lang="ru-RU" altLang="en-DE" sz="2400" dirty="0" err="1"/>
              <a:t>famous</a:t>
            </a:r>
            <a:r>
              <a:rPr lang="ru-RU" altLang="en-DE" sz="2400" dirty="0"/>
              <a:t> </a:t>
            </a:r>
            <a:r>
              <a:rPr lang="ru-RU" altLang="en-DE" sz="2400" dirty="0" err="1"/>
              <a:t>and</a:t>
            </a:r>
            <a:r>
              <a:rPr lang="ru-RU" altLang="en-DE" sz="2400" dirty="0"/>
              <a:t> </a:t>
            </a:r>
            <a:r>
              <a:rPr lang="ru-RU" altLang="en-DE" sz="2400" dirty="0" err="1"/>
              <a:t>most</a:t>
            </a:r>
            <a:r>
              <a:rPr lang="ru-RU" altLang="en-DE" sz="2400" dirty="0"/>
              <a:t> </a:t>
            </a:r>
            <a:r>
              <a:rPr lang="ru-RU" altLang="en-DE" sz="2400" dirty="0" err="1"/>
              <a:t>broadly</a:t>
            </a:r>
            <a:r>
              <a:rPr lang="ru-RU" altLang="en-DE" sz="2400" dirty="0"/>
              <a:t> </a:t>
            </a:r>
            <a:r>
              <a:rPr lang="ru-RU" altLang="en-DE" sz="2400" dirty="0" err="1"/>
              <a:t>applicable</a:t>
            </a:r>
            <a:r>
              <a:rPr lang="ru-RU" altLang="en-DE" sz="2400" dirty="0"/>
              <a:t> </a:t>
            </a:r>
            <a:r>
              <a:rPr lang="ru-RU" altLang="en-DE" sz="2400" dirty="0" err="1"/>
              <a:t>general</a:t>
            </a:r>
            <a:r>
              <a:rPr lang="ru-RU" altLang="en-DE" sz="2400" dirty="0"/>
              <a:t> </a:t>
            </a:r>
            <a:r>
              <a:rPr lang="ru-RU" altLang="en-DE" sz="2400" dirty="0" err="1"/>
              <a:t>mechanisms</a:t>
            </a:r>
            <a:r>
              <a:rPr lang="ru-RU" altLang="en-DE" sz="2400" dirty="0"/>
              <a:t>, VCG</a:t>
            </a:r>
            <a:r>
              <a:rPr lang="en-US" altLang="en-DE" sz="2400" dirty="0"/>
              <a:t> </a:t>
            </a:r>
            <a:r>
              <a:rPr lang="ru-RU" altLang="en-DE" sz="2400" dirty="0" err="1"/>
              <a:t>and</a:t>
            </a:r>
            <a:r>
              <a:rPr lang="ru-RU" altLang="en-DE" sz="2400" dirty="0"/>
              <a:t> </a:t>
            </a:r>
            <a:r>
              <a:rPr lang="ru-RU" altLang="en-DE" sz="2400" dirty="0" err="1"/>
              <a:t>dAGVA</a:t>
            </a:r>
            <a:r>
              <a:rPr lang="ru-RU" altLang="en-DE" sz="2400" dirty="0"/>
              <a:t>, </a:t>
            </a:r>
            <a:r>
              <a:rPr lang="ru-RU" altLang="en-DE" sz="2400" dirty="0" err="1">
                <a:solidFill>
                  <a:srgbClr val="FF0000"/>
                </a:solidFill>
              </a:rPr>
              <a:t>only</a:t>
            </a:r>
            <a:r>
              <a:rPr lang="ru-RU" altLang="en-DE" sz="2400" dirty="0">
                <a:solidFill>
                  <a:srgbClr val="FF0000"/>
                </a:solidFill>
              </a:rPr>
              <a:t> </a:t>
            </a:r>
            <a:r>
              <a:rPr lang="ru-RU" altLang="en-DE" sz="2400" dirty="0" err="1">
                <a:solidFill>
                  <a:srgbClr val="FF0000"/>
                </a:solidFill>
              </a:rPr>
              <a:t>maximize</a:t>
            </a:r>
            <a:r>
              <a:rPr lang="ru-RU" altLang="en-DE" sz="2400" dirty="0">
                <a:solidFill>
                  <a:srgbClr val="FF0000"/>
                </a:solidFill>
              </a:rPr>
              <a:t> </a:t>
            </a:r>
            <a:r>
              <a:rPr lang="ru-RU" altLang="en-DE" sz="2400" dirty="0" err="1">
                <a:solidFill>
                  <a:srgbClr val="FF0000"/>
                </a:solidFill>
              </a:rPr>
              <a:t>social</a:t>
            </a:r>
            <a:r>
              <a:rPr lang="ru-RU" altLang="en-DE" sz="2400" dirty="0">
                <a:solidFill>
                  <a:srgbClr val="FF0000"/>
                </a:solidFill>
              </a:rPr>
              <a:t> </a:t>
            </a:r>
            <a:r>
              <a:rPr lang="ru-RU" altLang="en-DE" sz="2400" dirty="0" err="1">
                <a:solidFill>
                  <a:srgbClr val="FF0000"/>
                </a:solidFill>
              </a:rPr>
              <a:t>welfare</a:t>
            </a:r>
            <a:endParaRPr lang="en-US" altLang="en-DE" sz="24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de-DE" altLang="en-DE" sz="2400" dirty="0"/>
          </a:p>
          <a:p>
            <a:pPr>
              <a:lnSpc>
                <a:spcPct val="80000"/>
              </a:lnSpc>
            </a:pPr>
            <a:r>
              <a:rPr lang="ru-RU" altLang="en-DE" sz="2400" dirty="0" err="1"/>
              <a:t>The</a:t>
            </a:r>
            <a:r>
              <a:rPr lang="ru-RU" altLang="en-DE" sz="2400" dirty="0"/>
              <a:t> </a:t>
            </a:r>
            <a:r>
              <a:rPr lang="ru-RU" altLang="en-DE" sz="2400" dirty="0" err="1"/>
              <a:t>most</a:t>
            </a:r>
            <a:r>
              <a:rPr lang="ru-RU" altLang="en-DE" sz="2400" dirty="0"/>
              <a:t> </a:t>
            </a:r>
            <a:r>
              <a:rPr lang="ru-RU" altLang="en-DE" sz="2400" dirty="0" err="1"/>
              <a:t>common</a:t>
            </a:r>
            <a:r>
              <a:rPr lang="ru-RU" altLang="en-DE" sz="2400" dirty="0"/>
              <a:t> </a:t>
            </a:r>
            <a:r>
              <a:rPr lang="ru-RU" altLang="en-DE" sz="2400" dirty="0" err="1"/>
              <a:t>mechanisms</a:t>
            </a:r>
            <a:r>
              <a:rPr lang="en-US" altLang="en-DE" sz="2400" dirty="0"/>
              <a:t> </a:t>
            </a:r>
            <a:r>
              <a:rPr lang="ru-RU" altLang="en-DE" sz="2400" dirty="0" err="1"/>
              <a:t>assume</a:t>
            </a:r>
            <a:r>
              <a:rPr lang="ru-RU" altLang="en-DE" sz="2400" dirty="0"/>
              <a:t> </a:t>
            </a:r>
            <a:r>
              <a:rPr lang="ru-RU" altLang="en-DE" sz="2400" dirty="0" err="1"/>
              <a:t>that</a:t>
            </a:r>
            <a:r>
              <a:rPr lang="ru-RU" altLang="en-DE" sz="2400" dirty="0"/>
              <a:t> </a:t>
            </a:r>
            <a:r>
              <a:rPr lang="ru-RU" altLang="en-DE" sz="2400" dirty="0" err="1"/>
              <a:t>the</a:t>
            </a:r>
            <a:r>
              <a:rPr lang="ru-RU" altLang="en-DE" sz="2400" dirty="0"/>
              <a:t> </a:t>
            </a:r>
            <a:r>
              <a:rPr lang="ru-RU" altLang="en-DE" sz="2400" dirty="0" err="1"/>
              <a:t>agents</a:t>
            </a:r>
            <a:r>
              <a:rPr lang="ru-RU" altLang="en-DE" sz="2400" dirty="0"/>
              <a:t> </a:t>
            </a:r>
            <a:r>
              <a:rPr lang="ru-RU" altLang="en-DE" sz="2400" dirty="0" err="1"/>
              <a:t>have</a:t>
            </a:r>
            <a:r>
              <a:rPr lang="ru-RU" altLang="en-DE" sz="2400" dirty="0"/>
              <a:t> </a:t>
            </a:r>
            <a:r>
              <a:rPr lang="ru-RU" altLang="en-DE" sz="2400" dirty="0" err="1">
                <a:solidFill>
                  <a:srgbClr val="FF0000"/>
                </a:solidFill>
              </a:rPr>
              <a:t>quasilinear</a:t>
            </a:r>
            <a:r>
              <a:rPr lang="ru-RU" altLang="en-DE" sz="2400" dirty="0">
                <a:solidFill>
                  <a:srgbClr val="FF0000"/>
                </a:solidFill>
              </a:rPr>
              <a:t> </a:t>
            </a:r>
            <a:r>
              <a:rPr lang="ru-RU" altLang="en-DE" sz="2400" dirty="0" err="1">
                <a:solidFill>
                  <a:srgbClr val="FF0000"/>
                </a:solidFill>
              </a:rPr>
              <a:t>preferences</a:t>
            </a:r>
            <a:r>
              <a:rPr lang="en-US" altLang="en-DE" sz="2400" dirty="0">
                <a:solidFill>
                  <a:srgbClr val="FF0000"/>
                </a:solidFill>
              </a:rPr>
              <a:t> </a:t>
            </a:r>
            <a:r>
              <a:rPr lang="ru-RU" altLang="en-DE" sz="2400" i="1" dirty="0" err="1"/>
              <a:t>u</a:t>
            </a:r>
            <a:r>
              <a:rPr lang="ru-RU" altLang="en-DE" sz="2400" i="1" baseline="-25000" dirty="0" err="1"/>
              <a:t>i</a:t>
            </a:r>
            <a:r>
              <a:rPr lang="ru-RU" altLang="en-DE" sz="2400" dirty="0"/>
              <a:t>(</a:t>
            </a:r>
            <a:r>
              <a:rPr lang="ru-RU" altLang="en-DE" sz="2400" i="1" dirty="0" err="1"/>
              <a:t>o</a:t>
            </a:r>
            <a:r>
              <a:rPr lang="ru-RU" altLang="en-DE" sz="2400" i="1" dirty="0"/>
              <a:t>; </a:t>
            </a:r>
            <a:r>
              <a:rPr lang="en-US" altLang="en-DE" sz="2400" i="1" dirty="0"/>
              <a:t>t</a:t>
            </a:r>
            <a:r>
              <a:rPr lang="ru-RU" altLang="en-DE" sz="2400" baseline="-25000" dirty="0"/>
              <a:t>1</a:t>
            </a:r>
            <a:r>
              <a:rPr lang="en-US" altLang="en-DE" sz="2400" dirty="0"/>
              <a:t>, ..</a:t>
            </a:r>
            <a:r>
              <a:rPr lang="ru-RU" altLang="en-DE" sz="2400" dirty="0"/>
              <a:t> </a:t>
            </a:r>
            <a:r>
              <a:rPr lang="en-US" altLang="en-DE" sz="2400" dirty="0"/>
              <a:t>,</a:t>
            </a:r>
            <a:r>
              <a:rPr lang="en-US" altLang="en-DE" sz="2400" i="1" dirty="0"/>
              <a:t>t</a:t>
            </a:r>
            <a:r>
              <a:rPr lang="ru-RU" altLang="en-DE" sz="2400" i="1" baseline="-25000" dirty="0" err="1"/>
              <a:t>N</a:t>
            </a:r>
            <a:r>
              <a:rPr lang="ru-RU" altLang="en-DE" sz="2400" dirty="0"/>
              <a:t>) = </a:t>
            </a:r>
            <a:r>
              <a:rPr lang="ru-RU" altLang="en-DE" sz="2400" i="1" dirty="0" err="1"/>
              <a:t>v</a:t>
            </a:r>
            <a:r>
              <a:rPr lang="ru-RU" altLang="en-DE" sz="2400" i="1" baseline="-25000" dirty="0" err="1"/>
              <a:t>i</a:t>
            </a:r>
            <a:r>
              <a:rPr lang="ru-RU" altLang="en-DE" sz="2400" dirty="0"/>
              <a:t>(</a:t>
            </a:r>
            <a:r>
              <a:rPr lang="ru-RU" altLang="en-DE" sz="2400" i="1" dirty="0" err="1"/>
              <a:t>o</a:t>
            </a:r>
            <a:r>
              <a:rPr lang="ru-RU" altLang="en-DE" sz="2400" dirty="0"/>
              <a:t>)</a:t>
            </a:r>
            <a:r>
              <a:rPr lang="ru-RU" altLang="en-DE" sz="2400" i="1" dirty="0"/>
              <a:t>− </a:t>
            </a:r>
            <a:r>
              <a:rPr lang="en-US" altLang="en-DE" sz="2400" i="1" dirty="0"/>
              <a:t>t</a:t>
            </a:r>
            <a:r>
              <a:rPr lang="ru-RU" altLang="en-DE" sz="2400" i="1" baseline="-25000" dirty="0" err="1"/>
              <a:t>i</a:t>
            </a:r>
            <a:endParaRPr lang="de-DE" altLang="en-DE" sz="2400" i="1" baseline="-25000" dirty="0"/>
          </a:p>
          <a:p>
            <a:pPr>
              <a:lnSpc>
                <a:spcPct val="80000"/>
              </a:lnSpc>
            </a:pPr>
            <a:endParaRPr lang="de-DE" altLang="en-DE" sz="2400" i="1" baseline="-25000" dirty="0"/>
          </a:p>
          <a:p>
            <a:pPr>
              <a:lnSpc>
                <a:spcPct val="80000"/>
              </a:lnSpc>
            </a:pPr>
            <a:endParaRPr lang="de-DE" altLang="en-DE" sz="2400" i="1" baseline="-25000" dirty="0"/>
          </a:p>
          <a:p>
            <a:pPr marL="0" indent="0">
              <a:lnSpc>
                <a:spcPct val="80000"/>
              </a:lnSpc>
              <a:buNone/>
            </a:pPr>
            <a:r>
              <a:rPr lang="de-DE" altLang="en-DE" sz="2400" dirty="0" err="1">
                <a:solidFill>
                  <a:srgbClr val="FF0000"/>
                </a:solidFill>
              </a:rPr>
              <a:t>Impossibility</a:t>
            </a:r>
            <a:r>
              <a:rPr lang="de-DE" altLang="en-DE" sz="2400" dirty="0">
                <a:solidFill>
                  <a:srgbClr val="FF0000"/>
                </a:solidFill>
              </a:rPr>
              <a:t> </a:t>
            </a:r>
            <a:r>
              <a:rPr lang="de-DE" altLang="en-DE" sz="2400" dirty="0" err="1">
                <a:solidFill>
                  <a:srgbClr val="FF0000"/>
                </a:solidFill>
              </a:rPr>
              <a:t>results</a:t>
            </a:r>
            <a:r>
              <a:rPr lang="de-DE" altLang="en-DE" sz="2400" dirty="0"/>
              <a:t>:</a:t>
            </a:r>
          </a:p>
          <a:p>
            <a:pPr>
              <a:lnSpc>
                <a:spcPct val="80000"/>
              </a:lnSpc>
            </a:pPr>
            <a:r>
              <a:rPr lang="en-US" altLang="en-DE" sz="2400" dirty="0"/>
              <a:t>“</a:t>
            </a:r>
            <a:r>
              <a:rPr lang="de-DE" altLang="en-DE" sz="2400" dirty="0"/>
              <a:t>N</a:t>
            </a:r>
            <a:r>
              <a:rPr lang="ru-RU" altLang="en-DE" sz="2400" dirty="0" err="1"/>
              <a:t>o</a:t>
            </a:r>
            <a:r>
              <a:rPr lang="ru-RU" altLang="en-DE" sz="2400" dirty="0"/>
              <a:t> </a:t>
            </a:r>
            <a:r>
              <a:rPr lang="ru-RU" altLang="en-DE" sz="2400" dirty="0" err="1"/>
              <a:t>mechanism</a:t>
            </a:r>
            <a:r>
              <a:rPr lang="ru-RU" altLang="en-DE" sz="2400" dirty="0"/>
              <a:t> </a:t>
            </a:r>
            <a:r>
              <a:rPr lang="ru-RU" altLang="en-DE" sz="2400" i="1" dirty="0" err="1"/>
              <a:t>works</a:t>
            </a:r>
            <a:r>
              <a:rPr lang="ru-RU" altLang="en-DE" sz="2400" dirty="0"/>
              <a:t> </a:t>
            </a:r>
            <a:r>
              <a:rPr lang="ru-RU" altLang="en-DE" sz="2400" dirty="0" err="1"/>
              <a:t>across</a:t>
            </a:r>
            <a:r>
              <a:rPr lang="ru-RU" altLang="en-DE" sz="2400" dirty="0"/>
              <a:t> </a:t>
            </a:r>
            <a:r>
              <a:rPr lang="ru-RU" altLang="en-DE" sz="2400" dirty="0" err="1"/>
              <a:t>a</a:t>
            </a:r>
            <a:r>
              <a:rPr lang="ru-RU" altLang="en-DE" sz="2400" dirty="0"/>
              <a:t> </a:t>
            </a:r>
            <a:r>
              <a:rPr lang="ru-RU" altLang="en-DE" sz="2400" i="1" dirty="0" err="1"/>
              <a:t>class</a:t>
            </a:r>
            <a:r>
              <a:rPr lang="ru-RU" altLang="en-DE" sz="2400" dirty="0"/>
              <a:t> </a:t>
            </a:r>
            <a:r>
              <a:rPr lang="ru-RU" altLang="en-DE" sz="2400" dirty="0" err="1"/>
              <a:t>of</a:t>
            </a:r>
            <a:r>
              <a:rPr lang="ru-RU" altLang="en-DE" sz="2400" dirty="0"/>
              <a:t> </a:t>
            </a:r>
            <a:r>
              <a:rPr lang="ru-RU" altLang="en-DE" sz="2400" dirty="0" err="1"/>
              <a:t>settings</a:t>
            </a:r>
            <a:r>
              <a:rPr lang="en-US" altLang="en-DE" sz="2400" dirty="0"/>
              <a:t>” </a:t>
            </a:r>
            <a:br>
              <a:rPr lang="en-US" altLang="en-DE" sz="2400" dirty="0"/>
            </a:br>
            <a:r>
              <a:rPr lang="en-US" altLang="en-DE" sz="2400" dirty="0"/>
              <a:t>for different definitions of “works” </a:t>
            </a:r>
            <a:br>
              <a:rPr lang="en-US" altLang="en-DE" sz="2400" dirty="0"/>
            </a:br>
            <a:r>
              <a:rPr lang="en-US" altLang="en-DE" sz="2400" dirty="0"/>
              <a:t>and different classes of settings</a:t>
            </a:r>
          </a:p>
          <a:p>
            <a:pPr lvl="1">
              <a:lnSpc>
                <a:spcPct val="80000"/>
              </a:lnSpc>
            </a:pPr>
            <a:r>
              <a:rPr lang="en-US" altLang="en-DE" dirty="0"/>
              <a:t>E.g., </a:t>
            </a:r>
            <a:r>
              <a:rPr lang="ru-RU" altLang="en-DE" dirty="0" err="1"/>
              <a:t>Gibbard-Satterthwaite</a:t>
            </a:r>
            <a:r>
              <a:rPr lang="ru-RU" altLang="en-DE" dirty="0"/>
              <a:t> </a:t>
            </a:r>
            <a:r>
              <a:rPr lang="ru-RU" altLang="en-DE" dirty="0" err="1"/>
              <a:t>theorem</a:t>
            </a:r>
            <a:endParaRPr lang="ru-RU" altLang="en-DE" sz="2000" dirty="0"/>
          </a:p>
          <a:p>
            <a:pPr marL="0" indent="0">
              <a:lnSpc>
                <a:spcPct val="80000"/>
              </a:lnSpc>
              <a:buNone/>
            </a:pPr>
            <a:endParaRPr lang="ru-RU" altLang="en-DE" sz="2400" dirty="0"/>
          </a:p>
          <a:p>
            <a:pPr>
              <a:lnSpc>
                <a:spcPct val="80000"/>
              </a:lnSpc>
            </a:pPr>
            <a:endParaRPr lang="ru-RU" altLang="en-DE" sz="2400" dirty="0"/>
          </a:p>
          <a:p>
            <a:pPr>
              <a:lnSpc>
                <a:spcPct val="80000"/>
              </a:lnSpc>
            </a:pPr>
            <a:endParaRPr lang="ru-RU" altLang="en-DE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en-DE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9BA52-A6F5-D043-B198-AE7887163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026138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BC8C8E2-2292-EF45-9DDB-3F9F100F2C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 dirty="0"/>
              <a:t>Automatic Mechanism Design (AMD)</a:t>
            </a:r>
            <a:endParaRPr lang="ru-RU" altLang="en-DE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79EC86C-1B89-D749-A600-D5DAD6018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DE" dirty="0"/>
              <a:t>Mechanism is computationally created for the specific  problem instance at hand</a:t>
            </a:r>
          </a:p>
          <a:p>
            <a:pPr lvl="1"/>
            <a:r>
              <a:rPr lang="en-US" altLang="en-DE" dirty="0"/>
              <a:t>Too costly in most settings w/o automation</a:t>
            </a:r>
          </a:p>
          <a:p>
            <a:r>
              <a:rPr lang="en-US" altLang="en-DE" dirty="0"/>
              <a:t>Circumvent impossibility results</a:t>
            </a:r>
          </a:p>
          <a:p>
            <a:endParaRPr lang="en-US" alt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8E47D7-BEC4-6846-A43A-9DBC22E7A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3711651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B65D91DB-5E2D-3C46-9D47-FA4EF914A45C}"/>
              </a:ext>
            </a:extLst>
          </p:cNvPr>
          <p:cNvSpPr/>
          <p:nvPr/>
        </p:nvSpPr>
        <p:spPr>
          <a:xfrm>
            <a:off x="755576" y="1213542"/>
            <a:ext cx="7942337" cy="3871641"/>
          </a:xfrm>
          <a:prstGeom prst="roundRect">
            <a:avLst>
              <a:gd name="adj" fmla="val 10000"/>
            </a:avLst>
          </a:prstGeom>
          <a:solidFill>
            <a:srgbClr val="032EF0">
              <a:alpha val="1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EA0DB555-260B-F34F-B6C9-6417041B83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/>
              <a:t>AMD formalism</a:t>
            </a:r>
            <a:endParaRPr lang="ru-RU" altLang="en-DE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93DA7EC-FBC6-9F4D-BC01-D95E4E02B6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DE" dirty="0"/>
              <a:t>An </a:t>
            </a:r>
            <a:r>
              <a:rPr lang="en-US" altLang="en-DE" dirty="0">
                <a:solidFill>
                  <a:srgbClr val="0B05FF"/>
                </a:solidFill>
              </a:rPr>
              <a:t>automatic mechanism design setting </a:t>
            </a:r>
            <a:r>
              <a:rPr lang="en-US" altLang="en-DE" dirty="0"/>
              <a:t>is</a:t>
            </a:r>
          </a:p>
          <a:p>
            <a:pPr lvl="1">
              <a:lnSpc>
                <a:spcPct val="90000"/>
              </a:lnSpc>
            </a:pPr>
            <a:r>
              <a:rPr lang="en-US" altLang="en-DE" dirty="0"/>
              <a:t>A finite set of outcomes O</a:t>
            </a:r>
          </a:p>
          <a:p>
            <a:pPr lvl="1">
              <a:lnSpc>
                <a:spcPct val="90000"/>
              </a:lnSpc>
            </a:pPr>
            <a:r>
              <a:rPr lang="en-US" altLang="en-DE" dirty="0"/>
              <a:t>A finite set of N agents</a:t>
            </a:r>
          </a:p>
          <a:p>
            <a:pPr lvl="1">
              <a:lnSpc>
                <a:spcPct val="90000"/>
              </a:lnSpc>
            </a:pPr>
            <a:r>
              <a:rPr lang="en-US" altLang="en-DE" dirty="0"/>
              <a:t>For each agent </a:t>
            </a:r>
            <a:r>
              <a:rPr lang="en-US" altLang="en-DE" dirty="0" err="1"/>
              <a:t>i</a:t>
            </a:r>
            <a:endParaRPr lang="en-US" altLang="en-DE" dirty="0"/>
          </a:p>
          <a:p>
            <a:pPr lvl="2">
              <a:lnSpc>
                <a:spcPct val="90000"/>
              </a:lnSpc>
            </a:pPr>
            <a:r>
              <a:rPr lang="en-US" altLang="en-DE" dirty="0"/>
              <a:t>A finite set of types </a:t>
            </a:r>
            <a:r>
              <a:rPr lang="en-US" altLang="en-DE" dirty="0">
                <a:latin typeface="Symbol" pitchFamily="2" charset="2"/>
              </a:rPr>
              <a:t>Q</a:t>
            </a:r>
            <a:r>
              <a:rPr lang="en-US" altLang="en-DE" baseline="-25000" dirty="0"/>
              <a:t>i</a:t>
            </a:r>
          </a:p>
          <a:p>
            <a:pPr lvl="2">
              <a:lnSpc>
                <a:spcPct val="90000"/>
              </a:lnSpc>
            </a:pPr>
            <a:r>
              <a:rPr lang="en-US" altLang="en-DE" dirty="0"/>
              <a:t>A probability distribution </a:t>
            </a:r>
            <a:r>
              <a:rPr lang="en-US" altLang="en-DE" dirty="0" err="1">
                <a:latin typeface="Symbol" pitchFamily="2" charset="2"/>
              </a:rPr>
              <a:t>g</a:t>
            </a:r>
            <a:r>
              <a:rPr lang="en-US" altLang="en-DE" baseline="-25000" dirty="0" err="1"/>
              <a:t>i</a:t>
            </a:r>
            <a:r>
              <a:rPr lang="en-US" altLang="en-DE" dirty="0"/>
              <a:t> over </a:t>
            </a:r>
            <a:r>
              <a:rPr lang="en-US" altLang="en-DE" dirty="0">
                <a:latin typeface="Symbol" pitchFamily="2" charset="2"/>
              </a:rPr>
              <a:t>Q</a:t>
            </a:r>
            <a:r>
              <a:rPr lang="en-US" altLang="en-DE" baseline="-25000" dirty="0"/>
              <a:t>i</a:t>
            </a:r>
          </a:p>
          <a:p>
            <a:pPr lvl="2">
              <a:lnSpc>
                <a:spcPct val="90000"/>
              </a:lnSpc>
            </a:pPr>
            <a:r>
              <a:rPr lang="en-US" altLang="en-DE" dirty="0"/>
              <a:t>A utility function </a:t>
            </a:r>
            <a:r>
              <a:rPr lang="en-US" altLang="en-DE" dirty="0" err="1"/>
              <a:t>u</a:t>
            </a:r>
            <a:r>
              <a:rPr lang="en-US" altLang="en-DE" baseline="-25000" dirty="0" err="1"/>
              <a:t>i</a:t>
            </a:r>
            <a:r>
              <a:rPr lang="en-US" altLang="en-DE" dirty="0"/>
              <a:t> : </a:t>
            </a:r>
            <a:r>
              <a:rPr lang="en-US" altLang="en-DE" dirty="0">
                <a:latin typeface="Symbol" pitchFamily="2" charset="2"/>
              </a:rPr>
              <a:t>Q</a:t>
            </a:r>
            <a:r>
              <a:rPr lang="en-US" altLang="en-DE" baseline="-25000" dirty="0"/>
              <a:t>i</a:t>
            </a:r>
            <a:r>
              <a:rPr lang="en-US" altLang="en-DE" dirty="0"/>
              <a:t> x O </a:t>
            </a:r>
            <a:r>
              <a:rPr lang="en-US" altLang="en-DE" dirty="0">
                <a:sym typeface="Wingdings" pitchFamily="2" charset="2"/>
              </a:rPr>
              <a:t> </a:t>
            </a:r>
            <a:r>
              <a:rPr lang="en-US" altLang="en-DE" dirty="0">
                <a:latin typeface="Times New Roman" panose="02020603050405020304" pitchFamily="18" charset="0"/>
                <a:sym typeface="Wingdings" pitchFamily="2" charset="2"/>
              </a:rPr>
              <a:t>R</a:t>
            </a:r>
          </a:p>
          <a:p>
            <a:pPr lvl="2">
              <a:lnSpc>
                <a:spcPct val="90000"/>
              </a:lnSpc>
            </a:pPr>
            <a:r>
              <a:rPr lang="en-US" altLang="en-DE" dirty="0">
                <a:sym typeface="Wingdings" pitchFamily="2" charset="2"/>
              </a:rPr>
              <a:t>An objective function whose </a:t>
            </a:r>
            <a:r>
              <a:rPr lang="ru-RU" altLang="en-DE" dirty="0" err="1">
                <a:sym typeface="Wingdings" pitchFamily="2" charset="2"/>
              </a:rPr>
              <a:t>expectation</a:t>
            </a:r>
            <a:r>
              <a:rPr lang="ru-RU" altLang="en-DE" dirty="0">
                <a:sym typeface="Wingdings" pitchFamily="2" charset="2"/>
              </a:rPr>
              <a:t> </a:t>
            </a:r>
            <a:r>
              <a:rPr lang="ru-RU" altLang="en-DE" dirty="0" err="1">
                <a:sym typeface="Wingdings" pitchFamily="2" charset="2"/>
              </a:rPr>
              <a:t>the</a:t>
            </a:r>
            <a:r>
              <a:rPr lang="ru-RU" altLang="en-DE" dirty="0">
                <a:sym typeface="Wingdings" pitchFamily="2" charset="2"/>
              </a:rPr>
              <a:t> </a:t>
            </a:r>
            <a:r>
              <a:rPr lang="ru-RU" altLang="en-DE" dirty="0" err="1">
                <a:sym typeface="Wingdings" pitchFamily="2" charset="2"/>
              </a:rPr>
              <a:t>designer</a:t>
            </a:r>
            <a:r>
              <a:rPr lang="ru-RU" altLang="en-DE" dirty="0">
                <a:sym typeface="Wingdings" pitchFamily="2" charset="2"/>
              </a:rPr>
              <a:t> </a:t>
            </a:r>
            <a:r>
              <a:rPr lang="ru-RU" altLang="en-DE" dirty="0" err="1">
                <a:sym typeface="Wingdings" pitchFamily="2" charset="2"/>
              </a:rPr>
              <a:t>wishes</a:t>
            </a:r>
            <a:r>
              <a:rPr lang="ru-RU" altLang="en-DE" dirty="0">
                <a:sym typeface="Wingdings" pitchFamily="2" charset="2"/>
              </a:rPr>
              <a:t> </a:t>
            </a:r>
            <a:r>
              <a:rPr lang="ru-RU" altLang="en-DE" dirty="0" err="1">
                <a:sym typeface="Wingdings" pitchFamily="2" charset="2"/>
              </a:rPr>
              <a:t>to</a:t>
            </a:r>
            <a:r>
              <a:rPr lang="ru-RU" altLang="en-DE" dirty="0">
                <a:sym typeface="Wingdings" pitchFamily="2" charset="2"/>
              </a:rPr>
              <a:t> </a:t>
            </a:r>
            <a:r>
              <a:rPr lang="ru-RU" altLang="en-DE" dirty="0" err="1">
                <a:sym typeface="Wingdings" pitchFamily="2" charset="2"/>
              </a:rPr>
              <a:t>maximize</a:t>
            </a:r>
            <a:r>
              <a:rPr lang="en-US" altLang="en-DE" dirty="0">
                <a:sym typeface="Wingdings" pitchFamily="2" charset="2"/>
              </a:rPr>
              <a:t> </a:t>
            </a:r>
            <a:r>
              <a:rPr lang="en-US" altLang="en-DE" i="1" dirty="0"/>
              <a:t>g</a:t>
            </a:r>
            <a:r>
              <a:rPr lang="ru-RU" altLang="en-DE" dirty="0"/>
              <a:t>(</a:t>
            </a:r>
            <a:r>
              <a:rPr lang="ru-RU" altLang="en-DE" i="1" dirty="0" err="1"/>
              <a:t>o</a:t>
            </a:r>
            <a:r>
              <a:rPr lang="ru-RU" altLang="en-DE" i="1" dirty="0"/>
              <a:t>; </a:t>
            </a:r>
            <a:r>
              <a:rPr lang="en-US" altLang="en-DE" i="1" dirty="0"/>
              <a:t>t</a:t>
            </a:r>
            <a:r>
              <a:rPr lang="ru-RU" altLang="en-DE" baseline="-25000" dirty="0"/>
              <a:t>1</a:t>
            </a:r>
            <a:r>
              <a:rPr lang="en-US" altLang="en-DE" dirty="0"/>
              <a:t>, ...</a:t>
            </a:r>
            <a:r>
              <a:rPr lang="ru-RU" altLang="en-DE" dirty="0"/>
              <a:t> </a:t>
            </a:r>
            <a:r>
              <a:rPr lang="en-US" altLang="en-DE" dirty="0"/>
              <a:t>,</a:t>
            </a:r>
            <a:r>
              <a:rPr lang="en-US" altLang="en-DE" i="1" dirty="0"/>
              <a:t>t</a:t>
            </a:r>
            <a:r>
              <a:rPr lang="ru-RU" altLang="en-DE" i="1" baseline="-25000" dirty="0" err="1"/>
              <a:t>N</a:t>
            </a:r>
            <a:r>
              <a:rPr lang="ru-RU" altLang="en-DE" dirty="0"/>
              <a:t>)</a:t>
            </a:r>
            <a:endParaRPr lang="ru-RU" altLang="en-DE" dirty="0">
              <a:sym typeface="Wingdings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D89A17-EACE-E242-87C1-AE4BCA065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4537766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3F4237E-B935-1446-BA56-E06D915800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/>
              <a:t>More AMD formalism</a:t>
            </a:r>
            <a:endParaRPr lang="ru-RU" altLang="en-DE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4D5A5EF-719E-414D-8A35-8B6DD56B32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DE" dirty="0"/>
              <a:t>A </a:t>
            </a:r>
            <a:r>
              <a:rPr lang="en-US" altLang="en-DE" dirty="0">
                <a:solidFill>
                  <a:srgbClr val="0B05FF"/>
                </a:solidFill>
              </a:rPr>
              <a:t>mechanism</a:t>
            </a:r>
            <a:r>
              <a:rPr lang="en-US" altLang="en-DE" dirty="0"/>
              <a:t> consists of</a:t>
            </a:r>
          </a:p>
          <a:p>
            <a:pPr lvl="1"/>
            <a:r>
              <a:rPr lang="en-US" altLang="en-DE" dirty="0"/>
              <a:t> An outcome selection function </a:t>
            </a:r>
          </a:p>
          <a:p>
            <a:pPr lvl="1">
              <a:buFont typeface="Wingdings" pitchFamily="2" charset="2"/>
              <a:buNone/>
            </a:pPr>
            <a:r>
              <a:rPr lang="en-US" altLang="en-DE" dirty="0"/>
              <a:t>	o : </a:t>
            </a:r>
            <a:r>
              <a:rPr lang="en-US" altLang="en-DE" dirty="0">
                <a:latin typeface="Symbol" pitchFamily="2" charset="2"/>
              </a:rPr>
              <a:t>Q</a:t>
            </a:r>
            <a:r>
              <a:rPr lang="en-US" altLang="en-DE" baseline="-25000" dirty="0"/>
              <a:t>1</a:t>
            </a:r>
            <a:r>
              <a:rPr lang="en-US" altLang="en-DE" dirty="0"/>
              <a:t>x .. x </a:t>
            </a:r>
            <a:r>
              <a:rPr lang="en-US" altLang="en-DE" dirty="0">
                <a:latin typeface="Symbol" pitchFamily="2" charset="2"/>
              </a:rPr>
              <a:t>Q</a:t>
            </a:r>
            <a:r>
              <a:rPr lang="en-US" altLang="en-DE" baseline="-25000" dirty="0"/>
              <a:t>N</a:t>
            </a:r>
            <a:r>
              <a:rPr lang="en-US" altLang="en-DE" dirty="0"/>
              <a:t> </a:t>
            </a:r>
            <a:r>
              <a:rPr lang="en-US" altLang="en-DE" dirty="0">
                <a:sym typeface="Wingdings" pitchFamily="2" charset="2"/>
              </a:rPr>
              <a:t> O </a:t>
            </a:r>
            <a:r>
              <a:rPr lang="en-US" altLang="en-DE" dirty="0"/>
              <a:t>if it is deterministic</a:t>
            </a:r>
          </a:p>
          <a:p>
            <a:pPr lvl="1"/>
            <a:r>
              <a:rPr lang="en-US" altLang="en-DE" dirty="0"/>
              <a:t>A distribution selection function </a:t>
            </a:r>
          </a:p>
          <a:p>
            <a:pPr lvl="1">
              <a:buFont typeface="Wingdings" pitchFamily="2" charset="2"/>
              <a:buNone/>
            </a:pPr>
            <a:r>
              <a:rPr lang="en-US" altLang="en-DE" dirty="0"/>
              <a:t>	p : </a:t>
            </a:r>
            <a:r>
              <a:rPr lang="en-US" altLang="en-DE" dirty="0">
                <a:latin typeface="Symbol" pitchFamily="2" charset="2"/>
              </a:rPr>
              <a:t>Q</a:t>
            </a:r>
            <a:r>
              <a:rPr lang="en-US" altLang="en-DE" baseline="-25000" dirty="0"/>
              <a:t>1</a:t>
            </a:r>
            <a:r>
              <a:rPr lang="en-US" altLang="en-DE" dirty="0"/>
              <a:t>x .. x </a:t>
            </a:r>
            <a:r>
              <a:rPr lang="en-US" altLang="en-DE" dirty="0">
                <a:latin typeface="Symbol" pitchFamily="2" charset="2"/>
              </a:rPr>
              <a:t>Q</a:t>
            </a:r>
            <a:r>
              <a:rPr lang="en-US" altLang="en-DE" baseline="-25000" dirty="0"/>
              <a:t>N</a:t>
            </a:r>
            <a:r>
              <a:rPr lang="en-US" altLang="en-DE" dirty="0"/>
              <a:t> </a:t>
            </a:r>
            <a:r>
              <a:rPr lang="en-US" altLang="en-DE" dirty="0">
                <a:sym typeface="Wingdings" pitchFamily="2" charset="2"/>
              </a:rPr>
              <a:t> P(O) </a:t>
            </a:r>
            <a:r>
              <a:rPr lang="en-US" altLang="en-DE" dirty="0"/>
              <a:t>if it is randomized</a:t>
            </a:r>
          </a:p>
          <a:p>
            <a:pPr lvl="1"/>
            <a:r>
              <a:rPr lang="en-US" altLang="en-DE" dirty="0"/>
              <a:t>For each agent </a:t>
            </a:r>
            <a:r>
              <a:rPr lang="en-US" altLang="en-DE" dirty="0" err="1"/>
              <a:t>i</a:t>
            </a:r>
            <a:r>
              <a:rPr lang="en-US" altLang="en-DE" dirty="0"/>
              <a:t> a payment selection function</a:t>
            </a:r>
          </a:p>
          <a:p>
            <a:pPr lvl="1">
              <a:buFont typeface="Wingdings" pitchFamily="2" charset="2"/>
              <a:buNone/>
            </a:pPr>
            <a:r>
              <a:rPr lang="en-US" altLang="en-DE" dirty="0"/>
              <a:t>	 </a:t>
            </a:r>
            <a:r>
              <a:rPr lang="en-US" altLang="en-DE" dirty="0">
                <a:latin typeface="Symbol" pitchFamily="2" charset="2"/>
              </a:rPr>
              <a:t>p</a:t>
            </a:r>
            <a:r>
              <a:rPr lang="en-US" altLang="en-DE" baseline="-25000" dirty="0"/>
              <a:t>i</a:t>
            </a:r>
            <a:r>
              <a:rPr lang="en-US" altLang="en-DE" dirty="0">
                <a:latin typeface="Symbol" pitchFamily="2" charset="2"/>
              </a:rPr>
              <a:t> </a:t>
            </a:r>
            <a:r>
              <a:rPr lang="en-US" altLang="en-DE" dirty="0"/>
              <a:t>: </a:t>
            </a:r>
            <a:r>
              <a:rPr lang="en-US" altLang="en-DE" dirty="0">
                <a:latin typeface="Symbol" pitchFamily="2" charset="2"/>
              </a:rPr>
              <a:t>Q</a:t>
            </a:r>
            <a:r>
              <a:rPr lang="en-US" altLang="en-DE" baseline="-25000" dirty="0"/>
              <a:t>1</a:t>
            </a:r>
            <a:r>
              <a:rPr lang="en-US" altLang="en-DE" dirty="0"/>
              <a:t>x .. x </a:t>
            </a:r>
            <a:r>
              <a:rPr lang="en-US" altLang="en-DE" dirty="0">
                <a:latin typeface="Symbol" pitchFamily="2" charset="2"/>
              </a:rPr>
              <a:t>Q</a:t>
            </a:r>
            <a:r>
              <a:rPr lang="en-US" altLang="en-DE" baseline="-25000" dirty="0"/>
              <a:t>N</a:t>
            </a:r>
            <a:r>
              <a:rPr lang="en-US" altLang="en-DE" dirty="0"/>
              <a:t> </a:t>
            </a:r>
            <a:r>
              <a:rPr lang="en-US" altLang="en-DE" dirty="0">
                <a:sym typeface="Wingdings" pitchFamily="2" charset="2"/>
              </a:rPr>
              <a:t> R </a:t>
            </a:r>
            <a:r>
              <a:rPr lang="en-US" altLang="en-DE" dirty="0"/>
              <a:t>if it involves payments</a:t>
            </a:r>
          </a:p>
          <a:p>
            <a:pPr lvl="1"/>
            <a:endParaRPr lang="en-US" altLang="en-DE" dirty="0"/>
          </a:p>
          <a:p>
            <a:pPr lvl="1"/>
            <a:endParaRPr lang="en-US" altLang="en-DE" dirty="0"/>
          </a:p>
          <a:p>
            <a:pPr lvl="1">
              <a:buFont typeface="Wingdings" pitchFamily="2" charset="2"/>
              <a:buNone/>
            </a:pPr>
            <a:endParaRPr lang="ru-RU" alt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E64269-30EC-E64D-8DD7-1C5772F07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FD7DAD69-230A-824C-B323-73574AFAF4D6}"/>
              </a:ext>
            </a:extLst>
          </p:cNvPr>
          <p:cNvSpPr/>
          <p:nvPr/>
        </p:nvSpPr>
        <p:spPr>
          <a:xfrm>
            <a:off x="683568" y="1196975"/>
            <a:ext cx="8014345" cy="3835374"/>
          </a:xfrm>
          <a:prstGeom prst="roundRect">
            <a:avLst>
              <a:gd name="adj" fmla="val 10000"/>
            </a:avLst>
          </a:prstGeom>
          <a:solidFill>
            <a:srgbClr val="032EF0">
              <a:alpha val="1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1636901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2B2B844-144D-E043-B90F-76B8E108AB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/>
              <a:t>Individual Rationality</a:t>
            </a:r>
            <a:endParaRPr lang="ru-RU" altLang="en-DE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7CA2C70-8DBE-F64B-86A9-6B6558F0BB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DE" sz="2400" dirty="0"/>
              <a:t>In an AMD setting with an IR constraint there exists a fallback outcome o</a:t>
            </a:r>
            <a:r>
              <a:rPr lang="en-US" altLang="en-DE" sz="2400" baseline="-25000" dirty="0"/>
              <a:t>0 </a:t>
            </a:r>
            <a:r>
              <a:rPr lang="en-US" altLang="en-DE" sz="2400" dirty="0"/>
              <a:t>such that for every agent </a:t>
            </a:r>
            <a:r>
              <a:rPr lang="en-US" altLang="en-DE" sz="2400" dirty="0" err="1"/>
              <a:t>i</a:t>
            </a:r>
            <a:r>
              <a:rPr lang="en-US" altLang="en-DE" sz="2400" baseline="-25000" dirty="0"/>
              <a:t> </a:t>
            </a:r>
            <a:r>
              <a:rPr lang="en-US" altLang="en-DE" sz="2400" dirty="0" err="1"/>
              <a:t>u</a:t>
            </a:r>
            <a:r>
              <a:rPr lang="en-US" altLang="en-DE" sz="2400" baseline="-25000" dirty="0" err="1"/>
              <a:t>i</a:t>
            </a:r>
            <a:r>
              <a:rPr lang="en-US" altLang="en-DE" sz="2400" dirty="0"/>
              <a:t>(</a:t>
            </a:r>
            <a:r>
              <a:rPr lang="en-US" altLang="en-DE" sz="2400" dirty="0">
                <a:latin typeface="Symbol" pitchFamily="2" charset="2"/>
              </a:rPr>
              <a:t>q</a:t>
            </a:r>
            <a:r>
              <a:rPr lang="en-US" altLang="en-DE" sz="2400" baseline="-25000" dirty="0"/>
              <a:t>i</a:t>
            </a:r>
            <a:r>
              <a:rPr lang="en-US" altLang="en-DE" sz="2400" dirty="0"/>
              <a:t>,o</a:t>
            </a:r>
            <a:r>
              <a:rPr lang="en-US" altLang="en-DE" sz="2400" baseline="-25000" dirty="0"/>
              <a:t>0</a:t>
            </a:r>
            <a:r>
              <a:rPr lang="en-US" altLang="en-DE" sz="2400" dirty="0"/>
              <a:t>) = 0</a:t>
            </a:r>
            <a:endParaRPr lang="ru-RU" altLang="en-DE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F7B039-7D78-2C46-B045-348A0E6A1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5113088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7649724-84C5-F64A-A455-AD35602180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/>
              <a:t>Incentive Compatibility</a:t>
            </a:r>
            <a:endParaRPr lang="ru-RU" altLang="en-DE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7DB30DD-3A2D-0747-9387-4D9A4F787C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DE" sz="2800"/>
              <a:t>T</a:t>
            </a:r>
            <a:r>
              <a:rPr lang="ru-RU" altLang="en-DE" sz="2800"/>
              <a:t>he agents should never have an incentive</a:t>
            </a:r>
            <a:r>
              <a:rPr lang="en-US" altLang="en-DE" sz="2800"/>
              <a:t> </a:t>
            </a:r>
            <a:r>
              <a:rPr lang="ru-RU" altLang="en-DE" sz="2800"/>
              <a:t>to misreport their type</a:t>
            </a:r>
            <a:endParaRPr lang="en-US" altLang="en-DE" sz="2800"/>
          </a:p>
          <a:p>
            <a:r>
              <a:rPr lang="en-US" altLang="en-DE" sz="2800"/>
              <a:t>T</a:t>
            </a:r>
            <a:r>
              <a:rPr lang="ru-RU" altLang="en-DE" sz="2800"/>
              <a:t>wo most common</a:t>
            </a:r>
            <a:r>
              <a:rPr lang="en-US" altLang="en-DE" sz="2800"/>
              <a:t> </a:t>
            </a:r>
            <a:r>
              <a:rPr lang="ru-RU" altLang="en-DE" sz="2800" i="1"/>
              <a:t>solution concepts</a:t>
            </a:r>
            <a:r>
              <a:rPr lang="en-US" altLang="en-DE" sz="2800"/>
              <a:t> </a:t>
            </a:r>
            <a:r>
              <a:rPr lang="ru-RU" altLang="en-DE" sz="2800"/>
              <a:t>are </a:t>
            </a:r>
            <a:endParaRPr lang="en-US" altLang="en-DE" sz="2800"/>
          </a:p>
          <a:p>
            <a:pPr lvl="1"/>
            <a:r>
              <a:rPr lang="ru-RU" altLang="en-DE" sz="2400" i="1"/>
              <a:t>implementation in dominant strategies</a:t>
            </a:r>
            <a:endParaRPr lang="en-US" altLang="en-DE" sz="2400" i="1"/>
          </a:p>
          <a:p>
            <a:pPr lvl="2"/>
            <a:r>
              <a:rPr lang="en-US" altLang="en-DE" sz="2000"/>
              <a:t>Truth telling is the optimal strategy even if all other agents’ types are known</a:t>
            </a:r>
            <a:endParaRPr lang="en-US" altLang="en-DE" sz="2000" i="1"/>
          </a:p>
          <a:p>
            <a:pPr lvl="1"/>
            <a:r>
              <a:rPr lang="ru-RU" altLang="en-DE" sz="2400" i="1"/>
              <a:t>implementation in Bayesian Nash equilibrium</a:t>
            </a:r>
            <a:endParaRPr lang="en-US" altLang="en-DE" sz="2400" i="1"/>
          </a:p>
          <a:p>
            <a:pPr lvl="2"/>
            <a:r>
              <a:rPr lang="en-US" altLang="en-DE" sz="2000"/>
              <a:t>Truth telling is the optimal strategy if other agents’ types are not yet known, but they are assumed to be truthful</a:t>
            </a:r>
            <a:endParaRPr lang="ru-RU" altLang="en-DE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09A82-2246-1F48-84C1-24AF2D2F8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220922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F718726E-63CE-BF43-98D9-15C08AA594CB}"/>
              </a:ext>
            </a:extLst>
          </p:cNvPr>
          <p:cNvSpPr/>
          <p:nvPr/>
        </p:nvSpPr>
        <p:spPr>
          <a:xfrm>
            <a:off x="457200" y="1196974"/>
            <a:ext cx="8507413" cy="4176241"/>
          </a:xfrm>
          <a:prstGeom prst="roundRect">
            <a:avLst>
              <a:gd name="adj" fmla="val 10000"/>
            </a:avLst>
          </a:prstGeom>
          <a:solidFill>
            <a:srgbClr val="032EF0">
              <a:alpha val="1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B42E1B96-C521-C44C-A82A-F8A25B8540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/>
              <a:t>Formally the AMD problem</a:t>
            </a:r>
            <a:endParaRPr lang="ru-RU" altLang="en-DE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CBEDA8D-AA40-584D-8E02-B0180ED200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DE" sz="2400" dirty="0"/>
              <a:t>Given</a:t>
            </a:r>
          </a:p>
          <a:p>
            <a:pPr lvl="1">
              <a:lnSpc>
                <a:spcPct val="90000"/>
              </a:lnSpc>
            </a:pPr>
            <a:r>
              <a:rPr lang="en-US" altLang="en-DE" sz="2000" dirty="0"/>
              <a:t>Automated mechanism design setting</a:t>
            </a:r>
          </a:p>
          <a:p>
            <a:pPr lvl="1">
              <a:lnSpc>
                <a:spcPct val="90000"/>
              </a:lnSpc>
            </a:pPr>
            <a:r>
              <a:rPr lang="en-US" altLang="en-DE" sz="2000" dirty="0"/>
              <a:t>An IR notion (ex interim, ex post, or none)</a:t>
            </a:r>
          </a:p>
          <a:p>
            <a:pPr lvl="1">
              <a:lnSpc>
                <a:spcPct val="90000"/>
              </a:lnSpc>
            </a:pPr>
            <a:r>
              <a:rPr lang="en-US" altLang="en-DE" sz="2000" dirty="0"/>
              <a:t>A solution concept (dominant strategies or Bayesian Nash equilibrium)</a:t>
            </a:r>
          </a:p>
          <a:p>
            <a:pPr lvl="1">
              <a:lnSpc>
                <a:spcPct val="90000"/>
              </a:lnSpc>
            </a:pPr>
            <a:r>
              <a:rPr lang="en-US" altLang="en-DE" sz="2000" dirty="0"/>
              <a:t>Possibility of payments and randomization</a:t>
            </a:r>
          </a:p>
          <a:p>
            <a:pPr lvl="1">
              <a:lnSpc>
                <a:spcPct val="90000"/>
              </a:lnSpc>
            </a:pPr>
            <a:r>
              <a:rPr lang="en-US" altLang="en-DE" sz="2000" dirty="0"/>
              <a:t>A target value G</a:t>
            </a:r>
          </a:p>
          <a:p>
            <a:pPr>
              <a:lnSpc>
                <a:spcPct val="90000"/>
              </a:lnSpc>
            </a:pPr>
            <a:r>
              <a:rPr lang="en-US" altLang="en-DE" sz="2400" dirty="0"/>
              <a:t>Determine</a:t>
            </a:r>
          </a:p>
          <a:p>
            <a:pPr lvl="1">
              <a:lnSpc>
                <a:spcPct val="90000"/>
              </a:lnSpc>
            </a:pPr>
            <a:r>
              <a:rPr lang="en-US" altLang="en-DE" sz="2000" dirty="0"/>
              <a:t>If there exists a mechanism of the specified type that satisfies both the IR notion and the solution concept, and gives an expected value of at least G for the objective.</a:t>
            </a:r>
          </a:p>
          <a:p>
            <a:pPr lvl="1">
              <a:lnSpc>
                <a:spcPct val="90000"/>
              </a:lnSpc>
            </a:pPr>
            <a:endParaRPr lang="en-US" altLang="en-DE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23BAF0-5E8E-CC4D-A32F-0F3A505D8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5204949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3AE566E7-0603-5447-A91A-A3B4FC29FB64}"/>
              </a:ext>
            </a:extLst>
          </p:cNvPr>
          <p:cNvSpPr/>
          <p:nvPr/>
        </p:nvSpPr>
        <p:spPr>
          <a:xfrm>
            <a:off x="486025" y="998538"/>
            <a:ext cx="8478588" cy="2430461"/>
          </a:xfrm>
          <a:prstGeom prst="roundRect">
            <a:avLst>
              <a:gd name="adj" fmla="val 10000"/>
            </a:avLst>
          </a:prstGeom>
          <a:solidFill>
            <a:srgbClr val="FF0000">
              <a:alpha val="1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8F4D9212-3CEF-6544-9622-986C639680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/>
              <a:t>Complexity results</a:t>
            </a:r>
            <a:endParaRPr lang="ru-RU" altLang="en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73B7CB5-7FD1-9149-85A8-4BF021FAF3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DE" sz="2400" dirty="0"/>
              <a:t>AMD (for non-randomized mechanisms) is NP-hard (by reduction to MINSAT) if</a:t>
            </a:r>
          </a:p>
          <a:p>
            <a:pPr lvl="1">
              <a:lnSpc>
                <a:spcPct val="80000"/>
              </a:lnSpc>
            </a:pPr>
            <a:r>
              <a:rPr lang="en-US" altLang="en-DE" sz="2000" dirty="0"/>
              <a:t>Payments are not allowed</a:t>
            </a:r>
          </a:p>
          <a:p>
            <a:pPr lvl="1">
              <a:lnSpc>
                <a:spcPct val="80000"/>
              </a:lnSpc>
            </a:pPr>
            <a:r>
              <a:rPr lang="en-US" altLang="en-DE" sz="2000" dirty="0"/>
              <a:t>Payments are allowed but the designer is looking for something other than social welfare maximization</a:t>
            </a:r>
          </a:p>
          <a:p>
            <a:pPr>
              <a:lnSpc>
                <a:spcPct val="80000"/>
              </a:lnSpc>
            </a:pPr>
            <a:r>
              <a:rPr lang="en-US" altLang="en-DE" sz="2400" dirty="0"/>
              <a:t>AMD for randomized mechanisms can be solved in (expected) polynomial time using linear programming LP</a:t>
            </a:r>
          </a:p>
          <a:p>
            <a:pPr>
              <a:lnSpc>
                <a:spcPct val="80000"/>
              </a:lnSpc>
            </a:pPr>
            <a:endParaRPr lang="en-US" altLang="en-DE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EA87C-75D2-1C47-AE5C-555FDB4DB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6496637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D701168-EB30-D346-BB28-BFEEDA727C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 dirty="0">
                <a:latin typeface="Myriad Pro" panose="020B0503030403020204" pitchFamily="34" charset="0"/>
              </a:rPr>
              <a:t>Conclusion: Some results of AMD</a:t>
            </a:r>
            <a:endParaRPr lang="ru-RU" altLang="en-DE" dirty="0">
              <a:latin typeface="Myriad Pro" panose="020B0503030403020204" pitchFamily="34" charset="0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F0C693F-4858-1349-ABDB-B3C30D1CB0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DE" sz="2800" dirty="0">
                <a:latin typeface="Myriad Pro" panose="020B0503030403020204" pitchFamily="34" charset="0"/>
              </a:rPr>
              <a:t>It reinvented the </a:t>
            </a:r>
            <a:r>
              <a:rPr lang="en-US" altLang="en-DE" sz="2800" dirty="0">
                <a:solidFill>
                  <a:srgbClr val="0B05FF"/>
                </a:solidFill>
                <a:latin typeface="Myriad Pro" panose="020B0503030403020204" pitchFamily="34" charset="0"/>
              </a:rPr>
              <a:t>Myerson auction </a:t>
            </a:r>
            <a:r>
              <a:rPr lang="en-US" altLang="en-DE" sz="2800" dirty="0">
                <a:latin typeface="Myriad Pro" panose="020B0503030403020204" pitchFamily="34" charset="0"/>
              </a:rPr>
              <a:t>which maximizes the seller's expected revenue in a 1-object auction</a:t>
            </a:r>
          </a:p>
          <a:p>
            <a:pPr>
              <a:lnSpc>
                <a:spcPct val="80000"/>
              </a:lnSpc>
            </a:pPr>
            <a:r>
              <a:rPr lang="en-US" altLang="en-DE" sz="2800" dirty="0">
                <a:latin typeface="Myriad Pro" panose="020B0503030403020204" pitchFamily="34" charset="0"/>
              </a:rPr>
              <a:t>It created expected revenue maximizing </a:t>
            </a:r>
            <a:r>
              <a:rPr lang="en-US" altLang="en-DE" sz="2800" dirty="0">
                <a:solidFill>
                  <a:srgbClr val="0B05FF"/>
                </a:solidFill>
                <a:latin typeface="Myriad Pro" panose="020B0503030403020204" pitchFamily="34" charset="0"/>
              </a:rPr>
              <a:t>combinatorial auctions</a:t>
            </a:r>
          </a:p>
          <a:p>
            <a:pPr>
              <a:lnSpc>
                <a:spcPct val="80000"/>
              </a:lnSpc>
            </a:pPr>
            <a:r>
              <a:rPr lang="en-US" altLang="en-DE" sz="2800" dirty="0">
                <a:latin typeface="Myriad Pro" panose="020B0503030403020204" pitchFamily="34" charset="0"/>
              </a:rPr>
              <a:t>It created optimal mechanisms for a </a:t>
            </a:r>
            <a:r>
              <a:rPr lang="en-US" altLang="en-DE" sz="2800" dirty="0">
                <a:solidFill>
                  <a:srgbClr val="0B05FF"/>
                </a:solidFill>
                <a:latin typeface="Myriad Pro" panose="020B0503030403020204" pitchFamily="34" charset="0"/>
              </a:rPr>
              <a:t>public good problem </a:t>
            </a:r>
            <a:r>
              <a:rPr lang="en-US" altLang="en-DE" sz="2800" dirty="0">
                <a:latin typeface="Myriad Pro" panose="020B0503030403020204" pitchFamily="34" charset="0"/>
              </a:rPr>
              <a:t>(deciding whether or not to build a bridge)</a:t>
            </a:r>
          </a:p>
          <a:p>
            <a:pPr>
              <a:lnSpc>
                <a:spcPct val="80000"/>
              </a:lnSpc>
            </a:pPr>
            <a:r>
              <a:rPr lang="en-US" altLang="en-DE" sz="2800" dirty="0">
                <a:latin typeface="Myriad Pro" panose="020B0503030403020204" pitchFamily="34" charset="0"/>
              </a:rPr>
              <a:t>… also for multiple goods</a:t>
            </a:r>
            <a:endParaRPr lang="ru-RU" altLang="en-DE" sz="2800" dirty="0">
              <a:latin typeface="Myriad Pro" panose="020B0503030403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F933C1-05D1-0042-98FC-8DF215E06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>
                <a:latin typeface="Myriad Pro" panose="020B0503030403020204" pitchFamily="34" charset="0"/>
              </a:rPr>
              <a:pPr>
                <a:defRPr/>
              </a:pPr>
              <a:t>48</a:t>
            </a:fld>
            <a:endParaRPr lang="de-DE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85780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4F8068-47F3-FB49-8F22-F2C0A4F56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APPENDIX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DE2F61-51E6-2F41-94DC-439255C18A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800" dirty="0" err="1"/>
              <a:t>Uhhh</a:t>
            </a:r>
            <a:r>
              <a:rPr lang="de-DE" sz="800" dirty="0"/>
              <a:t>, a </a:t>
            </a:r>
            <a:r>
              <a:rPr lang="de-DE" sz="800" dirty="0" err="1"/>
              <a:t>lecture</a:t>
            </a:r>
            <a:r>
              <a:rPr lang="de-DE" sz="800" dirty="0"/>
              <a:t> </a:t>
            </a:r>
            <a:r>
              <a:rPr lang="de-DE" sz="800" dirty="0" err="1"/>
              <a:t>with</a:t>
            </a:r>
            <a:r>
              <a:rPr lang="de-DE" sz="800" dirty="0"/>
              <a:t> a </a:t>
            </a:r>
            <a:r>
              <a:rPr lang="de-DE" sz="800" dirty="0" err="1"/>
              <a:t>hopefully</a:t>
            </a:r>
            <a:r>
              <a:rPr lang="de-DE" sz="800" dirty="0"/>
              <a:t> </a:t>
            </a:r>
            <a:r>
              <a:rPr lang="de-DE" sz="800" dirty="0" err="1"/>
              <a:t>useful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F2AEB5C-44B2-0249-9B20-44F54DBFE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151C9-7839-C041-ABB8-39E89BE5946D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4011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>
                <a:latin typeface="Myriad Pro" charset="0"/>
                <a:ea typeface="ＭＳ Ｐゴシック" charset="0"/>
                <a:cs typeface="ＭＳ Ｐゴシック" charset="0"/>
              </a:rPr>
              <a:t>Examples of social choice functions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Voting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: choose a candidate among a group</a:t>
            </a:r>
          </a:p>
          <a:p>
            <a:pPr eaLnBrk="1" hangingPunct="1"/>
            <a:endParaRPr lang="en-US" sz="2400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4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Public project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: decide whether to build a swimming pool whose cost must be funded by the agents themselves</a:t>
            </a:r>
          </a:p>
          <a:p>
            <a:pPr eaLnBrk="1" hangingPunct="1"/>
            <a:endParaRPr lang="en-US" sz="2400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4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Allocation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: allocate a single, indivisible item to one agent in a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40EB9B-7E68-6846-A603-C46CC9300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81616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A335B0-ABE4-D84A-AC75-2568359A8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References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05C6CF-F7C9-8A4B-96B3-B07039B35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dirty="0">
                <a:latin typeface="Myriad Pro" charset="0"/>
                <a:ea typeface="ＭＳ Ｐゴシック" charset="0"/>
              </a:rPr>
              <a:t>(</a:t>
            </a:r>
            <a:r>
              <a:rPr lang="en-US" sz="1200" dirty="0" err="1">
                <a:latin typeface="Myriad Pro" charset="0"/>
                <a:ea typeface="ＭＳ Ｐゴシック" charset="0"/>
              </a:rPr>
              <a:t>Gibbard</a:t>
            </a:r>
            <a:r>
              <a:rPr lang="en-US" sz="1200" dirty="0">
                <a:latin typeface="Myriad Pro" charset="0"/>
                <a:ea typeface="ＭＳ Ｐゴシック" charset="0"/>
              </a:rPr>
              <a:t> 73)</a:t>
            </a:r>
            <a:br>
              <a:rPr lang="en-US" sz="1200" dirty="0">
                <a:latin typeface="Myriad Pro" charset="0"/>
                <a:ea typeface="ＭＳ Ｐゴシック" charset="0"/>
              </a:rPr>
            </a:br>
            <a:r>
              <a:rPr lang="de-DE" sz="1200" dirty="0"/>
              <a:t>A. </a:t>
            </a:r>
            <a:r>
              <a:rPr lang="de-DE" sz="1200" dirty="0" err="1"/>
              <a:t>Gibbard</a:t>
            </a:r>
            <a:r>
              <a:rPr lang="de-DE" sz="1200" dirty="0"/>
              <a:t>. Manipulation </a:t>
            </a:r>
            <a:r>
              <a:rPr lang="de-DE" sz="1200" dirty="0" err="1"/>
              <a:t>of</a:t>
            </a:r>
            <a:r>
              <a:rPr lang="de-DE" sz="1200" dirty="0"/>
              <a:t> </a:t>
            </a:r>
            <a:r>
              <a:rPr lang="de-DE" sz="1200" dirty="0" err="1"/>
              <a:t>voting</a:t>
            </a:r>
            <a:r>
              <a:rPr lang="de-DE" sz="1200" dirty="0"/>
              <a:t> </a:t>
            </a:r>
            <a:r>
              <a:rPr lang="de-DE" sz="1200" dirty="0" err="1"/>
              <a:t>schemes</a:t>
            </a:r>
            <a:r>
              <a:rPr lang="de-DE" sz="1200" dirty="0"/>
              <a:t>: A </a:t>
            </a:r>
            <a:r>
              <a:rPr lang="de-DE" sz="1200" dirty="0" err="1"/>
              <a:t>general</a:t>
            </a:r>
            <a:r>
              <a:rPr lang="de-DE" sz="1200" dirty="0"/>
              <a:t> </a:t>
            </a:r>
            <a:r>
              <a:rPr lang="de-DE" sz="1200" dirty="0" err="1"/>
              <a:t>result</a:t>
            </a:r>
            <a:r>
              <a:rPr lang="de-DE" sz="1200" dirty="0"/>
              <a:t>. </a:t>
            </a:r>
            <a:r>
              <a:rPr lang="de-DE" sz="1200" dirty="0" err="1"/>
              <a:t>Econometrica</a:t>
            </a:r>
            <a:r>
              <a:rPr lang="de-DE" sz="1200" dirty="0"/>
              <a:t>, 41(4):587–601, 1973.</a:t>
            </a:r>
          </a:p>
          <a:p>
            <a:r>
              <a:rPr lang="en-US" sz="1200" dirty="0">
                <a:latin typeface="Myriad Pro" charset="0"/>
                <a:ea typeface="ＭＳ Ｐゴシック" charset="0"/>
              </a:rPr>
              <a:t>(Satterthwaite 75)</a:t>
            </a:r>
            <a:br>
              <a:rPr lang="en-US" sz="1200" dirty="0">
                <a:latin typeface="Myriad Pro" charset="0"/>
                <a:ea typeface="ＭＳ Ｐゴシック" charset="0"/>
              </a:rPr>
            </a:br>
            <a:r>
              <a:rPr lang="de-DE" sz="1200" dirty="0"/>
              <a:t>M. A. </a:t>
            </a:r>
            <a:r>
              <a:rPr lang="de-DE" sz="1200" dirty="0" err="1"/>
              <a:t>Satterthwaite</a:t>
            </a:r>
            <a:r>
              <a:rPr lang="de-DE" sz="1200" dirty="0"/>
              <a:t>. </a:t>
            </a:r>
            <a:r>
              <a:rPr lang="de-DE" sz="1200" dirty="0" err="1"/>
              <a:t>Strategy-proofness</a:t>
            </a:r>
            <a:r>
              <a:rPr lang="de-DE" sz="1200" dirty="0"/>
              <a:t> </a:t>
            </a:r>
            <a:r>
              <a:rPr lang="de-DE" sz="1200" dirty="0" err="1"/>
              <a:t>and</a:t>
            </a:r>
            <a:r>
              <a:rPr lang="de-DE" sz="1200" dirty="0"/>
              <a:t> </a:t>
            </a:r>
            <a:r>
              <a:rPr lang="de-DE" sz="1200" dirty="0" err="1"/>
              <a:t>arrow’s</a:t>
            </a:r>
            <a:r>
              <a:rPr lang="de-DE" sz="1200" dirty="0"/>
              <a:t> </a:t>
            </a:r>
            <a:r>
              <a:rPr lang="de-DE" sz="1200" dirty="0" err="1"/>
              <a:t>conditions</a:t>
            </a:r>
            <a:r>
              <a:rPr lang="de-DE" sz="1200" dirty="0"/>
              <a:t>: </a:t>
            </a:r>
            <a:r>
              <a:rPr lang="de-DE" sz="1200" dirty="0" err="1"/>
              <a:t>Existence</a:t>
            </a:r>
            <a:r>
              <a:rPr lang="de-DE" sz="1200" dirty="0"/>
              <a:t> </a:t>
            </a:r>
            <a:r>
              <a:rPr lang="de-DE" sz="1200" dirty="0" err="1"/>
              <a:t>and</a:t>
            </a:r>
            <a:r>
              <a:rPr lang="de-DE" sz="1200" dirty="0"/>
              <a:t> </a:t>
            </a:r>
            <a:r>
              <a:rPr lang="de-DE" sz="1200" dirty="0" err="1"/>
              <a:t>correspondence</a:t>
            </a:r>
            <a:r>
              <a:rPr lang="de-DE" sz="1200" dirty="0"/>
              <a:t> </a:t>
            </a:r>
            <a:r>
              <a:rPr lang="de-DE" sz="1200" dirty="0" err="1"/>
              <a:t>theorems</a:t>
            </a:r>
            <a:r>
              <a:rPr lang="de-DE" sz="1200" dirty="0"/>
              <a:t> </a:t>
            </a:r>
            <a:r>
              <a:rPr lang="de-DE" sz="1200" dirty="0" err="1"/>
              <a:t>for</a:t>
            </a:r>
            <a:r>
              <a:rPr lang="de-DE" sz="1200" dirty="0"/>
              <a:t> </a:t>
            </a:r>
            <a:r>
              <a:rPr lang="de-DE" sz="1200" dirty="0" err="1"/>
              <a:t>voting</a:t>
            </a:r>
            <a:r>
              <a:rPr lang="de-DE" sz="1200" dirty="0"/>
              <a:t> </a:t>
            </a:r>
            <a:r>
              <a:rPr lang="de-DE" sz="1200" dirty="0" err="1"/>
              <a:t>procedures</a:t>
            </a:r>
            <a:r>
              <a:rPr lang="de-DE" sz="1200" dirty="0"/>
              <a:t> </a:t>
            </a:r>
            <a:r>
              <a:rPr lang="de-DE" sz="1200" dirty="0" err="1"/>
              <a:t>and</a:t>
            </a:r>
            <a:r>
              <a:rPr lang="de-DE" sz="1200" dirty="0"/>
              <a:t> </a:t>
            </a:r>
            <a:r>
              <a:rPr lang="de-DE" sz="1200" dirty="0" err="1"/>
              <a:t>social</a:t>
            </a:r>
            <a:r>
              <a:rPr lang="de-DE" sz="1200" dirty="0"/>
              <a:t> </a:t>
            </a:r>
            <a:r>
              <a:rPr lang="de-DE" sz="1200" dirty="0" err="1"/>
              <a:t>welfare</a:t>
            </a:r>
            <a:r>
              <a:rPr lang="de-DE" sz="1200" dirty="0"/>
              <a:t> </a:t>
            </a:r>
            <a:r>
              <a:rPr lang="de-DE" sz="1200" dirty="0" err="1"/>
              <a:t>functions</a:t>
            </a:r>
            <a:r>
              <a:rPr lang="de-DE" sz="1200" dirty="0"/>
              <a:t>. Journal </a:t>
            </a:r>
            <a:r>
              <a:rPr lang="de-DE" sz="1200" dirty="0" err="1"/>
              <a:t>of</a:t>
            </a:r>
            <a:r>
              <a:rPr lang="de-DE" sz="1200" dirty="0"/>
              <a:t> </a:t>
            </a:r>
            <a:r>
              <a:rPr lang="de-DE" sz="1200" dirty="0" err="1"/>
              <a:t>Economic</a:t>
            </a:r>
            <a:r>
              <a:rPr lang="de-DE" sz="1200" dirty="0"/>
              <a:t> </a:t>
            </a:r>
            <a:r>
              <a:rPr lang="de-DE" sz="1200" dirty="0" err="1"/>
              <a:t>Theory</a:t>
            </a:r>
            <a:r>
              <a:rPr lang="de-DE" sz="1200" dirty="0"/>
              <a:t>, 10(2):187–217, 1975.</a:t>
            </a:r>
            <a:endParaRPr lang="en-US" sz="1200" dirty="0">
              <a:latin typeface="Myriad Pro" charset="0"/>
              <a:ea typeface="ＭＳ Ｐゴシック" charset="0"/>
            </a:endParaRPr>
          </a:p>
          <a:p>
            <a:r>
              <a:rPr lang="en-US" sz="1200" dirty="0">
                <a:latin typeface="Myriad Pro" charset="0"/>
                <a:ea typeface="ＭＳ Ｐゴシック" charset="0"/>
              </a:rPr>
              <a:t>(Bartholdi, Tovey, Trick 89) </a:t>
            </a:r>
            <a:br>
              <a:rPr lang="en-US" sz="1200" dirty="0">
                <a:latin typeface="Myriad Pro" charset="0"/>
                <a:ea typeface="ＭＳ Ｐゴシック" charset="0"/>
              </a:rPr>
            </a:br>
            <a:r>
              <a:rPr lang="de-DE" sz="1200" dirty="0"/>
              <a:t>J. J. Bartholdi, C. A. </a:t>
            </a:r>
            <a:r>
              <a:rPr lang="de-DE" sz="1200" dirty="0" err="1"/>
              <a:t>Tovey</a:t>
            </a:r>
            <a:r>
              <a:rPr lang="de-DE" sz="1200" dirty="0"/>
              <a:t>, </a:t>
            </a:r>
            <a:r>
              <a:rPr lang="de-DE" sz="1200" dirty="0" err="1"/>
              <a:t>and</a:t>
            </a:r>
            <a:r>
              <a:rPr lang="de-DE" sz="1200" dirty="0"/>
              <a:t> M. A. Trick. The </a:t>
            </a:r>
            <a:r>
              <a:rPr lang="de-DE" sz="1200" dirty="0" err="1"/>
              <a:t>computational</a:t>
            </a:r>
            <a:r>
              <a:rPr lang="de-DE" sz="1200" dirty="0"/>
              <a:t> </a:t>
            </a:r>
            <a:r>
              <a:rPr lang="de-DE" sz="1200" dirty="0" err="1"/>
              <a:t>difficulty</a:t>
            </a:r>
            <a:r>
              <a:rPr lang="de-DE" sz="1200" dirty="0"/>
              <a:t> </a:t>
            </a:r>
            <a:r>
              <a:rPr lang="de-DE" sz="1200" dirty="0" err="1"/>
              <a:t>of</a:t>
            </a:r>
            <a:r>
              <a:rPr lang="de-DE" sz="1200" dirty="0"/>
              <a:t> </a:t>
            </a:r>
            <a:r>
              <a:rPr lang="de-DE" sz="1200" dirty="0" err="1"/>
              <a:t>manipulating</a:t>
            </a:r>
            <a:r>
              <a:rPr lang="de-DE" sz="1200" dirty="0"/>
              <a:t> an </a:t>
            </a:r>
            <a:r>
              <a:rPr lang="de-DE" sz="1200" dirty="0" err="1"/>
              <a:t>election</a:t>
            </a:r>
            <a:r>
              <a:rPr lang="de-DE" sz="1200" dirty="0"/>
              <a:t>. </a:t>
            </a:r>
            <a:r>
              <a:rPr lang="de-DE" sz="1200" dirty="0" err="1"/>
              <a:t>Social</a:t>
            </a:r>
            <a:r>
              <a:rPr lang="de-DE" sz="1200" dirty="0"/>
              <a:t> Choice </a:t>
            </a:r>
            <a:r>
              <a:rPr lang="de-DE" sz="1200" dirty="0" err="1"/>
              <a:t>and</a:t>
            </a:r>
            <a:r>
              <a:rPr lang="de-DE" sz="1200" dirty="0"/>
              <a:t> </a:t>
            </a:r>
            <a:r>
              <a:rPr lang="de-DE" sz="1200" dirty="0" err="1"/>
              <a:t>Welfare</a:t>
            </a:r>
            <a:r>
              <a:rPr lang="de-DE" sz="1200" dirty="0"/>
              <a:t>, 6(3):227–241, 1989.</a:t>
            </a:r>
          </a:p>
          <a:p>
            <a:r>
              <a:rPr lang="de-DE" sz="1200" dirty="0"/>
              <a:t>(</a:t>
            </a:r>
            <a:r>
              <a:rPr lang="de-DE" sz="1200" dirty="0" err="1"/>
              <a:t>Conitzer</a:t>
            </a:r>
            <a:r>
              <a:rPr lang="de-DE" sz="1200" dirty="0"/>
              <a:t>/</a:t>
            </a:r>
            <a:r>
              <a:rPr lang="de-DE" sz="1200" dirty="0" err="1"/>
              <a:t>Sandholm</a:t>
            </a:r>
            <a:r>
              <a:rPr lang="de-DE" sz="1200" dirty="0"/>
              <a:t> 03): </a:t>
            </a:r>
            <a:r>
              <a:rPr lang="de-DE" sz="1200" dirty="0" err="1"/>
              <a:t>Complexity</a:t>
            </a:r>
            <a:r>
              <a:rPr lang="de-DE" sz="1200" dirty="0"/>
              <a:t> </a:t>
            </a:r>
            <a:r>
              <a:rPr lang="de-DE" sz="1200" dirty="0" err="1"/>
              <a:t>results</a:t>
            </a:r>
            <a:r>
              <a:rPr lang="de-DE" sz="1200" dirty="0"/>
              <a:t> </a:t>
            </a:r>
            <a:r>
              <a:rPr lang="de-DE" sz="1200" dirty="0" err="1"/>
              <a:t>about</a:t>
            </a:r>
            <a:r>
              <a:rPr lang="de-DE" sz="1200" dirty="0"/>
              <a:t> </a:t>
            </a:r>
            <a:r>
              <a:rPr lang="de-DE" sz="1200" dirty="0" err="1"/>
              <a:t>nash</a:t>
            </a:r>
            <a:r>
              <a:rPr lang="de-DE" sz="1200" dirty="0"/>
              <a:t> </a:t>
            </a:r>
            <a:r>
              <a:rPr lang="de-DE" sz="1200" dirty="0" err="1"/>
              <a:t>equilibria</a:t>
            </a:r>
            <a:r>
              <a:rPr lang="de-DE" sz="1200" dirty="0"/>
              <a:t>. Talk </a:t>
            </a:r>
            <a:r>
              <a:rPr lang="de-DE" sz="1200" dirty="0" err="1"/>
              <a:t>given</a:t>
            </a:r>
            <a:r>
              <a:rPr lang="de-DE" sz="1200" dirty="0"/>
              <a:t> at IJCAI 2003. Text </a:t>
            </a:r>
            <a:r>
              <a:rPr lang="de-DE" sz="1200" dirty="0" err="1"/>
              <a:t>available</a:t>
            </a:r>
            <a:r>
              <a:rPr lang="de-DE" sz="1200" dirty="0"/>
              <a:t> </a:t>
            </a:r>
            <a:r>
              <a:rPr lang="de-DE" sz="1200" dirty="0" err="1"/>
              <a:t>as</a:t>
            </a:r>
            <a:r>
              <a:rPr lang="de-DE" sz="1200" dirty="0"/>
              <a:t> </a:t>
            </a:r>
            <a:r>
              <a:rPr lang="de-DE" sz="1200" dirty="0" err="1"/>
              <a:t>Arxiv</a:t>
            </a:r>
            <a:r>
              <a:rPr lang="de-DE" sz="1200" dirty="0"/>
              <a:t> </a:t>
            </a:r>
            <a:r>
              <a:rPr lang="de-DE" sz="1200" dirty="0" err="1"/>
              <a:t>version</a:t>
            </a:r>
            <a:r>
              <a:rPr lang="de-DE" sz="1200" dirty="0"/>
              <a:t> </a:t>
            </a:r>
            <a:r>
              <a:rPr lang="de-DE" sz="1200" dirty="0" err="1"/>
              <a:t>paper</a:t>
            </a:r>
            <a:r>
              <a:rPr lang="de-DE" sz="1200" dirty="0"/>
              <a:t>: https://</a:t>
            </a:r>
            <a:r>
              <a:rPr lang="de-DE" sz="1200" dirty="0" err="1"/>
              <a:t>arxiv.org</a:t>
            </a:r>
            <a:r>
              <a:rPr lang="de-DE" sz="1200" dirty="0"/>
              <a:t>/</a:t>
            </a:r>
            <a:r>
              <a:rPr lang="de-DE" sz="1200" dirty="0" err="1"/>
              <a:t>abs</a:t>
            </a:r>
            <a:r>
              <a:rPr lang="de-DE" sz="1200" dirty="0"/>
              <a:t>/</a:t>
            </a:r>
            <a:r>
              <a:rPr lang="de-DE" sz="1200" dirty="0" err="1"/>
              <a:t>cs</a:t>
            </a:r>
            <a:r>
              <a:rPr lang="de-DE" sz="1200" dirty="0"/>
              <a:t>/0205074</a:t>
            </a:r>
          </a:p>
          <a:p>
            <a:r>
              <a:rPr lang="de-DE" sz="1200" dirty="0"/>
              <a:t>(Groves 1973)</a:t>
            </a:r>
            <a:br>
              <a:rPr lang="de-DE" sz="1200" dirty="0"/>
            </a:br>
            <a:r>
              <a:rPr lang="de-DE" sz="1200" dirty="0"/>
              <a:t>T. Groves. Incentives in </a:t>
            </a:r>
            <a:r>
              <a:rPr lang="de-DE" sz="1200" dirty="0" err="1"/>
              <a:t>teams</a:t>
            </a:r>
            <a:r>
              <a:rPr lang="de-DE" sz="1200" dirty="0"/>
              <a:t>. </a:t>
            </a:r>
            <a:r>
              <a:rPr lang="de-DE" sz="1200" dirty="0" err="1"/>
              <a:t>Econometrica</a:t>
            </a:r>
            <a:r>
              <a:rPr lang="de-DE" sz="1200" dirty="0"/>
              <a:t>, 41(4):617–31, 1973.</a:t>
            </a:r>
          </a:p>
          <a:p>
            <a:r>
              <a:rPr lang="de-DE" sz="1200" dirty="0"/>
              <a:t>(</a:t>
            </a:r>
            <a:r>
              <a:rPr lang="de-DE" sz="1200" dirty="0" err="1"/>
              <a:t>d‘Aspremeont</a:t>
            </a:r>
            <a:r>
              <a:rPr lang="de-DE" sz="1200" dirty="0"/>
              <a:t> Gerard-Varet79)</a:t>
            </a:r>
            <a:br>
              <a:rPr lang="de-DE" sz="1200" dirty="0"/>
            </a:br>
            <a:r>
              <a:rPr lang="de-DE" sz="1200" dirty="0"/>
              <a:t>[1] C. </a:t>
            </a:r>
            <a:r>
              <a:rPr lang="de-DE" sz="1200" dirty="0" err="1"/>
              <a:t>d’Aspremont</a:t>
            </a:r>
            <a:r>
              <a:rPr lang="de-DE" sz="1200" dirty="0"/>
              <a:t> </a:t>
            </a:r>
            <a:r>
              <a:rPr lang="de-DE" sz="1200" dirty="0" err="1"/>
              <a:t>and</a:t>
            </a:r>
            <a:r>
              <a:rPr lang="de-DE" sz="1200" dirty="0"/>
              <a:t> L.-A. Gerard-</a:t>
            </a:r>
            <a:r>
              <a:rPr lang="de-DE" sz="1200" dirty="0" err="1"/>
              <a:t>Varet</a:t>
            </a:r>
            <a:r>
              <a:rPr lang="de-DE" sz="1200" dirty="0"/>
              <a:t>. Incentives </a:t>
            </a:r>
            <a:r>
              <a:rPr lang="de-DE" sz="1200" dirty="0" err="1"/>
              <a:t>and</a:t>
            </a:r>
            <a:r>
              <a:rPr lang="de-DE" sz="1200" dirty="0"/>
              <a:t> </a:t>
            </a:r>
            <a:r>
              <a:rPr lang="de-DE" sz="1200" dirty="0" err="1"/>
              <a:t>incomplete</a:t>
            </a:r>
            <a:r>
              <a:rPr lang="de-DE" sz="1200" dirty="0"/>
              <a:t> </a:t>
            </a:r>
            <a:r>
              <a:rPr lang="de-DE" sz="1200" dirty="0" err="1"/>
              <a:t>information</a:t>
            </a:r>
            <a:r>
              <a:rPr lang="de-DE" sz="1200" dirty="0"/>
              <a:t>. Journal </a:t>
            </a:r>
            <a:r>
              <a:rPr lang="de-DE" sz="1200" dirty="0" err="1"/>
              <a:t>of</a:t>
            </a:r>
            <a:r>
              <a:rPr lang="de-DE" sz="1200" dirty="0"/>
              <a:t> Public </a:t>
            </a:r>
            <a:r>
              <a:rPr lang="de-DE" sz="1200" dirty="0" err="1"/>
              <a:t>economics</a:t>
            </a:r>
            <a:r>
              <a:rPr lang="de-DE" sz="1200" dirty="0"/>
              <a:t>, 11(1):25–45, 1979.</a:t>
            </a:r>
          </a:p>
          <a:p>
            <a:r>
              <a:rPr lang="de-DE" sz="1200" dirty="0"/>
              <a:t>(</a:t>
            </a:r>
            <a:r>
              <a:rPr lang="de-DE" sz="1200" dirty="0" err="1"/>
              <a:t>Sandholm</a:t>
            </a:r>
            <a:r>
              <a:rPr lang="de-DE" sz="1200" dirty="0"/>
              <a:t> 03)</a:t>
            </a:r>
            <a:br>
              <a:rPr lang="de-DE" sz="1200" dirty="0"/>
            </a:br>
            <a:r>
              <a:rPr lang="en-US" sz="1200" dirty="0" err="1">
                <a:latin typeface="Source Sans Pro" panose="020B0503030403020204" pitchFamily="34" charset="0"/>
              </a:rPr>
              <a:t>Sandholm</a:t>
            </a:r>
            <a:r>
              <a:rPr lang="en-US" sz="1200" dirty="0">
                <a:latin typeface="Source Sans Pro" panose="020B0503030403020204" pitchFamily="34" charset="0"/>
              </a:rPr>
              <a:t> T. Automated Mechanism Design: A New Application Area for Search Algorithms. In: Rossi F. (eds) Principles and Practice of Constraint Programming – CP 2003. LNCS, vol 2833. </a:t>
            </a:r>
            <a:r>
              <a:rPr lang="en-US" sz="1200" b="1" dirty="0">
                <a:latin typeface="Source Sans Pro" panose="020B0503030403020204" pitchFamily="34" charset="0"/>
              </a:rPr>
              <a:t>2003</a:t>
            </a:r>
            <a:r>
              <a:rPr lang="en-US" sz="1200" dirty="0">
                <a:latin typeface="Source Sans Pro" panose="020B0503030403020204" pitchFamily="34" charset="0"/>
              </a:rPr>
              <a:t>.</a:t>
            </a:r>
            <a:endParaRPr lang="en-DE" sz="1200"/>
          </a:p>
          <a:p>
            <a:endParaRPr lang="de-DE" sz="1200" dirty="0"/>
          </a:p>
          <a:p>
            <a:endParaRPr lang="de-DE" sz="1200" dirty="0"/>
          </a:p>
          <a:p>
            <a:endParaRPr lang="de-DE" sz="12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47A06F2-A299-064F-AEE7-C21AC4B7C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84343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Color Convention in this course</a:t>
            </a:r>
            <a:br>
              <a:rPr lang="en-US" dirty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896321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400" dirty="0">
                <a:solidFill>
                  <a:srgbClr val="008380"/>
                </a:solidFill>
              </a:rPr>
              <a:t>Formulae, when occurring inline</a:t>
            </a:r>
          </a:p>
          <a:p>
            <a:r>
              <a:rPr lang="en-US" sz="2400" dirty="0">
                <a:solidFill>
                  <a:srgbClr val="0000FF"/>
                </a:solidFill>
              </a:rPr>
              <a:t>Newly introduced terminology and definitions</a:t>
            </a:r>
            <a:endParaRPr lang="en-US" sz="2400" dirty="0"/>
          </a:p>
          <a:p>
            <a:r>
              <a:rPr lang="en-US" sz="2400" dirty="0"/>
              <a:t>Important </a:t>
            </a:r>
            <a:r>
              <a:rPr lang="en-US" sz="2400" dirty="0">
                <a:solidFill>
                  <a:srgbClr val="FF0000"/>
                </a:solidFill>
              </a:rPr>
              <a:t>results (observations, theorems) </a:t>
            </a:r>
            <a:r>
              <a:rPr lang="en-US" sz="2400" dirty="0"/>
              <a:t>as well as emphasizing some aspects </a:t>
            </a:r>
          </a:p>
          <a:p>
            <a:r>
              <a:rPr lang="en-US" sz="2400" dirty="0">
                <a:solidFill>
                  <a:srgbClr val="FF6600"/>
                </a:solidFill>
              </a:rPr>
              <a:t>Examples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0000"/>
                </a:solidFill>
              </a:rPr>
              <a:t>are given </a:t>
            </a:r>
            <a:r>
              <a:rPr lang="en-US" sz="2400" dirty="0">
                <a:solidFill>
                  <a:srgbClr val="FF6600"/>
                </a:solidFill>
              </a:rPr>
              <a:t>with standard orange with possibly light orange frame </a:t>
            </a:r>
            <a:endParaRPr lang="en-US" sz="2400" dirty="0"/>
          </a:p>
          <a:p>
            <a:r>
              <a:rPr lang="en-US" sz="2400" dirty="0"/>
              <a:t>Comments and notes</a:t>
            </a:r>
            <a:endParaRPr lang="en-US" sz="2400" dirty="0">
              <a:solidFill>
                <a:srgbClr val="FFFF99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Algorithms</a:t>
            </a:r>
            <a:r>
              <a:rPr lang="en-US" sz="2400" dirty="0">
                <a:solidFill>
                  <a:srgbClr val="FFFF99"/>
                </a:solidFill>
              </a:rPr>
              <a:t> </a:t>
            </a:r>
            <a:endParaRPr lang="en-US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BAAFD5B9-2240-C74E-985A-51F5F4D02490}"/>
              </a:ext>
            </a:extLst>
          </p:cNvPr>
          <p:cNvSpPr/>
          <p:nvPr/>
        </p:nvSpPr>
        <p:spPr>
          <a:xfrm>
            <a:off x="7089837" y="1628800"/>
            <a:ext cx="1578941" cy="420436"/>
          </a:xfrm>
          <a:prstGeom prst="roundRect">
            <a:avLst>
              <a:gd name="adj" fmla="val 10000"/>
            </a:avLst>
          </a:prstGeom>
          <a:solidFill>
            <a:srgbClr val="032EF0">
              <a:alpha val="1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63748465-3E26-B944-A757-81EDF4AEA94E}"/>
              </a:ext>
            </a:extLst>
          </p:cNvPr>
          <p:cNvSpPr/>
          <p:nvPr/>
        </p:nvSpPr>
        <p:spPr>
          <a:xfrm>
            <a:off x="6004482" y="2501486"/>
            <a:ext cx="2664296" cy="420436"/>
          </a:xfrm>
          <a:prstGeom prst="roundRect">
            <a:avLst>
              <a:gd name="adj" fmla="val 10000"/>
            </a:avLst>
          </a:prstGeom>
          <a:solidFill>
            <a:srgbClr val="FF0000">
              <a:alpha val="1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85C06C64-C341-E945-BDFC-427A6423E4EA}"/>
              </a:ext>
            </a:extLst>
          </p:cNvPr>
          <p:cNvSpPr/>
          <p:nvPr/>
        </p:nvSpPr>
        <p:spPr>
          <a:xfrm>
            <a:off x="6004482" y="3248913"/>
            <a:ext cx="2664296" cy="420436"/>
          </a:xfrm>
          <a:prstGeom prst="roundRect">
            <a:avLst>
              <a:gd name="adj" fmla="val 10000"/>
            </a:avLst>
          </a:prstGeom>
          <a:solidFill>
            <a:srgbClr val="FFC000">
              <a:alpha val="3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2F2F2C6F-544A-7949-A51C-10301530178B}"/>
              </a:ext>
            </a:extLst>
          </p:cNvPr>
          <p:cNvSpPr/>
          <p:nvPr/>
        </p:nvSpPr>
        <p:spPr>
          <a:xfrm>
            <a:off x="5983553" y="3786122"/>
            <a:ext cx="2664296" cy="420436"/>
          </a:xfrm>
          <a:prstGeom prst="roundRect">
            <a:avLst>
              <a:gd name="adj" fmla="val 10000"/>
            </a:avLst>
          </a:prstGeom>
          <a:solidFill>
            <a:srgbClr val="FFFF00">
              <a:alpha val="3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EC1080D4-6F71-0A44-9E7C-2483D314596E}"/>
              </a:ext>
            </a:extLst>
          </p:cNvPr>
          <p:cNvSpPr/>
          <p:nvPr/>
        </p:nvSpPr>
        <p:spPr>
          <a:xfrm>
            <a:off x="6004482" y="4303844"/>
            <a:ext cx="2664296" cy="420436"/>
          </a:xfrm>
          <a:prstGeom prst="roundRect">
            <a:avLst>
              <a:gd name="adj" fmla="val 10000"/>
            </a:avLst>
          </a:prstGeom>
          <a:solidFill>
            <a:srgbClr val="92D050">
              <a:alpha val="3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7638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92021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Mechanisms (From Strategies to Games) 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68760"/>
            <a:ext cx="8458200" cy="3352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Recall: We want to implement a social choice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Myriad Pro" charset="0"/>
                <a:ea typeface="ＭＳ Ｐゴシック" charset="0"/>
              </a:rPr>
              <a:t>Need to know agents’ preferences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Myriad Pro" charset="0"/>
                <a:ea typeface="ＭＳ Ｐゴシック" charset="0"/>
              </a:rPr>
              <a:t>They may not reveal them to us truthfully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Example: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Myriad Pro" charset="0"/>
                <a:ea typeface="ＭＳ Ｐゴシック" charset="0"/>
              </a:rPr>
              <a:t>1 item to allocate, and want to give it to the agent </a:t>
            </a:r>
            <a:br>
              <a:rPr lang="en-US" sz="2000" dirty="0">
                <a:latin typeface="Myriad Pro" charset="0"/>
                <a:ea typeface="ＭＳ Ｐゴシック" charset="0"/>
              </a:rPr>
            </a:br>
            <a:r>
              <a:rPr lang="en-US" sz="2000" dirty="0">
                <a:latin typeface="Myriad Pro" charset="0"/>
                <a:ea typeface="ＭＳ Ｐゴシック" charset="0"/>
              </a:rPr>
              <a:t>who values it the most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Myriad Pro" charset="0"/>
                <a:ea typeface="ＭＳ Ｐゴシック" charset="0"/>
              </a:rPr>
              <a:t>If we just ask agents to tell us their preferences, they may lie</a:t>
            </a:r>
          </a:p>
        </p:txBody>
      </p:sp>
      <p:pic>
        <p:nvPicPr>
          <p:cNvPr id="24579" name="Picture 4" descr="j00787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305672"/>
            <a:ext cx="1371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5" descr="j00787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381872"/>
            <a:ext cx="1066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990600" y="4686672"/>
            <a:ext cx="1447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i="0" dirty="0">
                <a:latin typeface="Myriad Pro" charset="0"/>
              </a:rPr>
              <a:t>I like the bear the most!</a:t>
            </a:r>
          </a:p>
        </p:txBody>
      </p:sp>
      <p:sp>
        <p:nvSpPr>
          <p:cNvPr id="24582" name="Text Box 7"/>
          <p:cNvSpPr txBox="1">
            <a:spLocks noChangeArrowheads="1"/>
          </p:cNvSpPr>
          <p:nvPr/>
        </p:nvSpPr>
        <p:spPr bwMode="auto">
          <a:xfrm>
            <a:off x="7391400" y="4762872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i="0" dirty="0">
                <a:latin typeface="Myriad Pro" charset="0"/>
              </a:rPr>
              <a:t>No, I do!</a:t>
            </a:r>
          </a:p>
        </p:txBody>
      </p:sp>
      <p:pic>
        <p:nvPicPr>
          <p:cNvPr id="24583" name="Picture 8" descr="j013837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077072"/>
            <a:ext cx="1066800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75158C97-C93F-894A-9698-44E79D2D3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0475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5E88DC77-2D4D-DD40-9ED9-EB1BD761E647}"/>
              </a:ext>
            </a:extLst>
          </p:cNvPr>
          <p:cNvSpPr/>
          <p:nvPr/>
        </p:nvSpPr>
        <p:spPr>
          <a:xfrm>
            <a:off x="799981" y="2203948"/>
            <a:ext cx="7863408" cy="3828800"/>
          </a:xfrm>
          <a:prstGeom prst="roundRect">
            <a:avLst>
              <a:gd name="adj" fmla="val 10000"/>
            </a:avLst>
          </a:prstGeom>
          <a:solidFill>
            <a:srgbClr val="032EF0">
              <a:alpha val="1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Mechanism Design Problem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40768"/>
            <a:ext cx="8229600" cy="41148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By having agents interact through an institution we might be able to solve the problem</a:t>
            </a:r>
          </a:p>
          <a:p>
            <a:pPr eaLnBrk="1" hangingPunct="1"/>
            <a:r>
              <a:rPr lang="en-US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Mechanism</a:t>
            </a: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: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1447800" y="3550568"/>
            <a:ext cx="6248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M=(S</a:t>
            </a:r>
            <a:r>
              <a:rPr lang="en-US" sz="3200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1</a:t>
            </a:r>
            <a:r>
              <a:rPr lang="en-US" sz="3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,…,S</a:t>
            </a:r>
            <a:r>
              <a:rPr lang="en-US" sz="3200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n</a:t>
            </a:r>
            <a:r>
              <a:rPr lang="en-US" sz="3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 g(</a:t>
            </a:r>
            <a:r>
              <a:rPr lang="en-US" sz="3200" b="1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.</a:t>
            </a:r>
            <a:r>
              <a:rPr lang="en-US" sz="3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))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685800" y="4769768"/>
            <a:ext cx="457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 dirty="0">
                <a:solidFill>
                  <a:srgbClr val="1E0AFF"/>
                </a:solidFill>
                <a:latin typeface="Myriad Pro" charset="0"/>
              </a:rPr>
              <a:t>Strategy spaces of agents</a:t>
            </a: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4572000" y="4541168"/>
            <a:ext cx="434340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i="0" dirty="0">
                <a:solidFill>
                  <a:srgbClr val="1E0AFF"/>
                </a:solidFill>
                <a:latin typeface="Myriad Pro" charset="0"/>
              </a:rPr>
              <a:t>Outcome function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 i="0" dirty="0">
                <a:solidFill>
                  <a:srgbClr val="008380"/>
                </a:solidFill>
                <a:latin typeface="Myriad Pro" charset="0"/>
              </a:rPr>
              <a:t>g:S</a:t>
            </a:r>
            <a:r>
              <a:rPr lang="en-US" sz="3200" i="0" baseline="-25000" dirty="0">
                <a:solidFill>
                  <a:srgbClr val="008380"/>
                </a:solidFill>
                <a:latin typeface="Myriad Pro" charset="0"/>
              </a:rPr>
              <a:t>1</a:t>
            </a:r>
            <a:r>
              <a:rPr lang="en-US" sz="3200" i="0" dirty="0">
                <a:solidFill>
                  <a:srgbClr val="008380"/>
                </a:solidFill>
                <a:latin typeface="cmsy10" charset="0"/>
              </a:rPr>
              <a:t>x</a:t>
            </a:r>
            <a:r>
              <a:rPr lang="en-US" sz="3200" i="0" dirty="0">
                <a:solidFill>
                  <a:srgbClr val="008380"/>
                </a:solidFill>
                <a:latin typeface="Myriad Pro" charset="0"/>
              </a:rPr>
              <a:t>…</a:t>
            </a:r>
            <a:r>
              <a:rPr lang="en-US" sz="3200" i="0" dirty="0">
                <a:solidFill>
                  <a:srgbClr val="008380"/>
                </a:solidFill>
                <a:latin typeface="cmsy10" charset="0"/>
              </a:rPr>
              <a:t>x</a:t>
            </a:r>
            <a:r>
              <a:rPr lang="en-US" sz="3200" i="0" dirty="0">
                <a:solidFill>
                  <a:srgbClr val="008380"/>
                </a:solidFill>
                <a:latin typeface="Myriad Pro" charset="0"/>
              </a:rPr>
              <a:t> S</a:t>
            </a:r>
            <a:r>
              <a:rPr lang="en-US" sz="3200" i="0" baseline="-25000" dirty="0">
                <a:solidFill>
                  <a:srgbClr val="008380"/>
                </a:solidFill>
                <a:latin typeface="Myriad Pro" charset="0"/>
              </a:rPr>
              <a:t>n</a:t>
            </a:r>
            <a:r>
              <a:rPr lang="en-US" sz="3200" i="0" dirty="0">
                <a:solidFill>
                  <a:srgbClr val="008380"/>
                </a:solidFill>
                <a:latin typeface="cmsy10" charset="0"/>
                <a:sym typeface="Wingdings" charset="0"/>
              </a:rPr>
              <a:t></a:t>
            </a:r>
            <a:r>
              <a:rPr lang="en-US" sz="3200" i="0" dirty="0">
                <a:solidFill>
                  <a:srgbClr val="008380"/>
                </a:solidFill>
                <a:latin typeface="Myriad Pro" charset="0"/>
              </a:rPr>
              <a:t> O</a:t>
            </a:r>
          </a:p>
        </p:txBody>
      </p:sp>
      <p:sp>
        <p:nvSpPr>
          <p:cNvPr id="26630" name="Line 7"/>
          <p:cNvSpPr>
            <a:spLocks noChangeShapeType="1"/>
          </p:cNvSpPr>
          <p:nvPr/>
        </p:nvSpPr>
        <p:spPr bwMode="auto">
          <a:xfrm flipV="1">
            <a:off x="3429000" y="4160168"/>
            <a:ext cx="609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31" name="Line 8"/>
          <p:cNvSpPr>
            <a:spLocks noChangeShapeType="1"/>
          </p:cNvSpPr>
          <p:nvPr/>
        </p:nvSpPr>
        <p:spPr bwMode="auto">
          <a:xfrm flipV="1">
            <a:off x="5638800" y="4160168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04562F6-B47D-EA40-94BC-4A8DC47CE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0266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6BEF04CA-A21A-6C4A-A0D2-E7CB9EE5BAD8}"/>
              </a:ext>
            </a:extLst>
          </p:cNvPr>
          <p:cNvSpPr/>
          <p:nvPr/>
        </p:nvSpPr>
        <p:spPr>
          <a:xfrm>
            <a:off x="404584" y="1133600"/>
            <a:ext cx="7863408" cy="3828800"/>
          </a:xfrm>
          <a:prstGeom prst="roundRect">
            <a:avLst>
              <a:gd name="adj" fmla="val 10000"/>
            </a:avLst>
          </a:prstGeom>
          <a:solidFill>
            <a:srgbClr val="032EF0">
              <a:alpha val="10000"/>
            </a:srgb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 dirty="0"/>
          </a:p>
        </p:txBody>
      </p:sp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411480" y="289719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Implementation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3217" y="1295400"/>
            <a:ext cx="7772400" cy="4648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A mechanism 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M=(S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,…,</a:t>
            </a:r>
            <a:r>
              <a:rPr lang="en-US" sz="2800" dirty="0" err="1">
                <a:solidFill>
                  <a:srgbClr val="008380"/>
                </a:solidFill>
                <a:latin typeface="Myriad Pro" charset="0"/>
              </a:rPr>
              <a:t>S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</a:rPr>
              <a:t>n</a:t>
            </a:r>
            <a:r>
              <a:rPr lang="en-US" sz="2800" dirty="0" err="1">
                <a:solidFill>
                  <a:srgbClr val="008380"/>
                </a:solidFill>
                <a:latin typeface="Myriad Pro" charset="0"/>
              </a:rPr>
              <a:t>,g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(</a:t>
            </a:r>
            <a:r>
              <a:rPr lang="en-US" sz="2800" b="1" dirty="0">
                <a:solidFill>
                  <a:srgbClr val="008380"/>
                </a:solidFill>
                <a:latin typeface="cmsy10" charset="0"/>
              </a:rPr>
              <a:t>.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))</a:t>
            </a: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Myriad Pro" charset="0"/>
                <a:ea typeface="ＭＳ Ｐゴシック" charset="0"/>
              </a:rPr>
              <a:t> </a:t>
            </a:r>
            <a:r>
              <a:rPr lang="en-US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implements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  </a:t>
            </a:r>
            <a:r>
              <a:rPr lang="en-US" dirty="0">
                <a:solidFill>
                  <a:srgbClr val="0B05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social choice function 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f(</a:t>
            </a:r>
            <a:r>
              <a:rPr lang="en-US" sz="28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)</a:t>
            </a: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Myriad Pro" charset="0"/>
                <a:ea typeface="ＭＳ Ｐゴシック" charset="0"/>
                <a:cs typeface="ＭＳ Ｐゴシック" charset="0"/>
              </a:rPr>
              <a:t>iff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None/>
            </a:pP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there is an equilibrium strategy profile 			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s*(</a:t>
            </a:r>
            <a:r>
              <a:rPr lang="en-US" sz="2800" b="1" dirty="0">
                <a:solidFill>
                  <a:srgbClr val="008380"/>
                </a:solidFill>
                <a:latin typeface="cmsy10" charset="0"/>
              </a:rPr>
              <a:t>.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)=(s*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(</a:t>
            </a:r>
            <a:r>
              <a:rPr lang="en-US" sz="2800" b="1" dirty="0">
                <a:solidFill>
                  <a:srgbClr val="008380"/>
                </a:solidFill>
                <a:latin typeface="cmsy10" charset="0"/>
              </a:rPr>
              <a:t>.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),…,s*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(</a:t>
            </a:r>
            <a:r>
              <a:rPr lang="en-US" sz="2800" b="1" dirty="0">
                <a:solidFill>
                  <a:srgbClr val="008380"/>
                </a:solidFill>
                <a:latin typeface="cmsy10" charset="0"/>
              </a:rPr>
              <a:t>.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))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None/>
            </a:pP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of the game induced by 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M </a:t>
            </a: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such that        </a:t>
            </a:r>
          </a:p>
          <a:p>
            <a:pPr eaLnBrk="1" hangingPunct="1">
              <a:buNone/>
            </a:pP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            g(s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*(</a:t>
            </a:r>
            <a:r>
              <a:rPr lang="en-US" sz="28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),…,</a:t>
            </a:r>
            <a:r>
              <a:rPr lang="en-US" sz="2800" dirty="0" err="1">
                <a:solidFill>
                  <a:srgbClr val="008380"/>
                </a:solidFill>
                <a:latin typeface="Myriad Pro" charset="0"/>
              </a:rPr>
              <a:t>s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*(</a:t>
            </a:r>
            <a:r>
              <a:rPr lang="en-US" sz="2800" b="1" dirty="0" err="1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))=f(</a:t>
            </a:r>
            <a:r>
              <a:rPr lang="en-US" sz="28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,…,</a:t>
            </a:r>
            <a:r>
              <a:rPr lang="en-US" sz="2800" b="1" dirty="0" err="1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)</a:t>
            </a:r>
          </a:p>
          <a:p>
            <a:pPr eaLnBrk="1" hangingPunct="1">
              <a:buNone/>
            </a:pP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for all 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(</a:t>
            </a:r>
            <a:r>
              <a:rPr lang="en-US" sz="2800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,…,</a:t>
            </a:r>
            <a:r>
              <a:rPr lang="en-US" sz="2800" dirty="0" err="1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) </a:t>
            </a:r>
            <a:r>
              <a:rPr lang="en-US" sz="2800" dirty="0">
                <a:solidFill>
                  <a:srgbClr val="008380"/>
                </a:solidFill>
                <a:latin typeface="Symbol" charset="0"/>
                <a:cs typeface="Symbol" charset="0"/>
              </a:rPr>
              <a:t>∈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cmsy10" charset="0"/>
              </a:rPr>
              <a:t>x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 … </a:t>
            </a:r>
            <a:r>
              <a:rPr lang="en-US" sz="2800" dirty="0">
                <a:solidFill>
                  <a:srgbClr val="008380"/>
                </a:solidFill>
                <a:latin typeface="cmsy10" charset="0"/>
              </a:rPr>
              <a:t>x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sz="2800" dirty="0" err="1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</a:rPr>
              <a:t>n</a:t>
            </a:r>
            <a:endParaRPr lang="en-US" sz="2800" baseline="-25000" dirty="0">
              <a:solidFill>
                <a:srgbClr val="008380"/>
              </a:solidFill>
              <a:latin typeface="Myriad Pro" charset="0"/>
            </a:endParaRPr>
          </a:p>
          <a:p>
            <a:pPr eaLnBrk="1" hangingPunct="1">
              <a:buFont typeface="Times" charset="0"/>
              <a:buNone/>
            </a:pP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7391400" y="2819400"/>
            <a:ext cx="1235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i="0" dirty="0">
              <a:latin typeface="Myriad Pro" charset="0"/>
            </a:endParaRPr>
          </a:p>
        </p:txBody>
      </p:sp>
      <p:sp>
        <p:nvSpPr>
          <p:cNvPr id="28679" name="Text Box 8"/>
          <p:cNvSpPr txBox="1">
            <a:spLocks noChangeArrowheads="1"/>
          </p:cNvSpPr>
          <p:nvPr/>
        </p:nvSpPr>
        <p:spPr bwMode="auto">
          <a:xfrm>
            <a:off x="1485900" y="57150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i="0" dirty="0">
              <a:latin typeface="Myriad Pro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650DCC5-08B8-0148-A6DC-C25449FE5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7314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Implementation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4733"/>
            <a:ext cx="7772400" cy="48768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We did not specify the type of equilibrium in the definition</a:t>
            </a:r>
          </a:p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Dominant</a:t>
            </a:r>
          </a:p>
          <a:p>
            <a:pPr marL="0" indent="0" eaLnBrk="1" hangingPunct="1">
              <a:buNone/>
            </a:pPr>
            <a:r>
              <a:rPr lang="en-US" sz="2200" dirty="0">
                <a:latin typeface="Myriad Pro" charset="0"/>
                <a:ea typeface="ＭＳ Ｐゴシック" charset="0"/>
              </a:rPr>
              <a:t> 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u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(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s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*(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),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s</a:t>
            </a:r>
            <a:r>
              <a:rPr lang="en-US" sz="2200" baseline="-250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(</a:t>
            </a:r>
            <a:r>
              <a:rPr lang="en-US" sz="2200" b="1" dirty="0">
                <a:solidFill>
                  <a:srgbClr val="008380"/>
                </a:solidFill>
                <a:highlight>
                  <a:srgbClr val="FFFF00"/>
                </a:highlight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)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,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)</a:t>
            </a:r>
            <a:r>
              <a:rPr lang="en-US" sz="2200" b="1" dirty="0">
                <a:solidFill>
                  <a:srgbClr val="008380"/>
                </a:solidFill>
                <a:latin typeface="cmsy10" charset="0"/>
              </a:rPr>
              <a:t> ≧ 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u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(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s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’(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),s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(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),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), 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  <a:cs typeface="Symbol" charset="0"/>
              </a:rPr>
              <a:t>∀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, 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  <a:cs typeface="Symbol" charset="0"/>
              </a:rPr>
              <a:t>∀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, 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  <a:cs typeface="Symbol" charset="0"/>
              </a:rPr>
              <a:t>∀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 s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’</a:t>
            </a:r>
            <a:r>
              <a:rPr lang="en-US" altLang="ja-JP" sz="2200" b="1" dirty="0">
                <a:solidFill>
                  <a:srgbClr val="008380"/>
                </a:solidFill>
                <a:latin typeface="Symbol" charset="0"/>
              </a:rPr>
              <a:t>¹</a:t>
            </a:r>
            <a:r>
              <a:rPr lang="en-US" altLang="ja-JP" sz="22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altLang="ja-JP" sz="2200" dirty="0" err="1">
                <a:solidFill>
                  <a:srgbClr val="008380"/>
                </a:solidFill>
                <a:latin typeface="Myriad Pro" charset="0"/>
              </a:rPr>
              <a:t>s</a:t>
            </a:r>
            <a:r>
              <a:rPr lang="en-US" altLang="ja-JP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altLang="ja-JP" sz="2200" dirty="0">
                <a:solidFill>
                  <a:srgbClr val="008380"/>
                </a:solidFill>
                <a:latin typeface="Myriad Pro" charset="0"/>
              </a:rPr>
              <a:t>*, </a:t>
            </a:r>
            <a:r>
              <a:rPr lang="en-US" altLang="ja-JP" sz="2200" b="1" dirty="0">
                <a:solidFill>
                  <a:srgbClr val="008380"/>
                </a:solidFill>
                <a:latin typeface="Symbol" charset="0"/>
                <a:cs typeface="Symbol" charset="0"/>
              </a:rPr>
              <a:t>∀</a:t>
            </a:r>
            <a:r>
              <a:rPr lang="en-US" altLang="ja-JP" sz="2200" dirty="0">
                <a:solidFill>
                  <a:srgbClr val="008380"/>
                </a:solidFill>
                <a:latin typeface="Myriad Pro" charset="0"/>
              </a:rPr>
              <a:t> s</a:t>
            </a:r>
            <a:r>
              <a:rPr lang="en-US" altLang="ja-JP" sz="2200" baseline="-25000" dirty="0">
                <a:solidFill>
                  <a:srgbClr val="008380"/>
                </a:solidFill>
                <a:latin typeface="Myriad Pro" charset="0"/>
              </a:rPr>
              <a:t>-</a:t>
            </a:r>
            <a:r>
              <a:rPr lang="en-US" altLang="ja-JP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endParaRPr lang="en-US" sz="2200" baseline="-25000" dirty="0">
              <a:solidFill>
                <a:srgbClr val="008380"/>
              </a:solidFill>
              <a:latin typeface="Myriad Pro" charset="0"/>
            </a:endParaRPr>
          </a:p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Nash</a:t>
            </a:r>
          </a:p>
          <a:p>
            <a:pPr marL="0" indent="0" eaLnBrk="1" hangingPunct="1">
              <a:buNone/>
            </a:pP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u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(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s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*(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),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s*</a:t>
            </a:r>
            <a:r>
              <a:rPr lang="en-US" sz="2200" baseline="-250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(</a:t>
            </a:r>
            <a:r>
              <a:rPr lang="en-US" sz="2200" b="1" dirty="0">
                <a:solidFill>
                  <a:srgbClr val="008380"/>
                </a:solidFill>
                <a:highlight>
                  <a:srgbClr val="FFFF00"/>
                </a:highlight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)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,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)</a:t>
            </a:r>
            <a:r>
              <a:rPr lang="en-US" sz="2200" b="1" dirty="0">
                <a:solidFill>
                  <a:srgbClr val="008380"/>
                </a:solidFill>
                <a:latin typeface="cmsy10" charset="0"/>
              </a:rPr>
              <a:t>≧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u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(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s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’(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),s*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(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),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), 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  <a:cs typeface="Symbol" charset="0"/>
              </a:rPr>
              <a:t>∀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, 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  <a:cs typeface="Symbol" charset="0"/>
              </a:rPr>
              <a:t>∀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, 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  <a:cs typeface="Symbol" charset="0"/>
              </a:rPr>
              <a:t>∀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s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’ 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¹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s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*</a:t>
            </a:r>
          </a:p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Bayes-Nash</a:t>
            </a:r>
          </a:p>
          <a:p>
            <a:pPr marL="0" indent="0" eaLnBrk="1" hangingPunct="1">
              <a:buNone/>
            </a:pPr>
            <a:r>
              <a:rPr lang="en-US" sz="2200" dirty="0">
                <a:latin typeface="Myriad Pro" charset="0"/>
                <a:ea typeface="ＭＳ Ｐゴシック" charset="0"/>
              </a:rPr>
              <a:t> 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E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[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u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(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*(</a:t>
            </a:r>
            <a:r>
              <a:rPr lang="en-US" sz="22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𝜃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),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s*</a:t>
            </a:r>
            <a:r>
              <a:rPr lang="en-US" sz="2200" baseline="-250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(</a:t>
            </a:r>
            <a:r>
              <a:rPr lang="en-US" sz="2200" b="1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𝜃</a:t>
            </a:r>
            <a:r>
              <a:rPr lang="en-US" sz="2200" baseline="-250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)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</a:t>
            </a:r>
            <a:r>
              <a:rPr lang="en-US" sz="22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𝜃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)]</a:t>
            </a:r>
            <a:r>
              <a:rPr lang="en-US" sz="22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≧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E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[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u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(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’(</a:t>
            </a:r>
            <a:r>
              <a:rPr lang="en-US" sz="22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𝜃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),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s*</a:t>
            </a:r>
            <a:r>
              <a:rPr lang="en-US" sz="2200" baseline="-250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(</a:t>
            </a:r>
            <a:r>
              <a:rPr lang="en-US" sz="2200" b="1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𝜃</a:t>
            </a:r>
            <a:r>
              <a:rPr lang="en-US" sz="2200" baseline="-250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)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</a:t>
            </a:r>
            <a:r>
              <a:rPr lang="en-US" sz="22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𝜃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)], </a:t>
            </a:r>
            <a:r>
              <a:rPr lang="en-US" sz="22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∀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 </a:t>
            </a:r>
            <a:r>
              <a:rPr lang="en-US" sz="22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∀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2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𝜃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 </a:t>
            </a:r>
            <a:r>
              <a:rPr lang="en-US" sz="22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∀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’ </a:t>
            </a:r>
            <a:r>
              <a:rPr lang="en-US" altLang="ja-JP" sz="2200" b="1" dirty="0">
                <a:solidFill>
                  <a:srgbClr val="008380"/>
                </a:solidFill>
                <a:latin typeface="Symbol" charset="0"/>
              </a:rPr>
              <a:t>¹</a:t>
            </a:r>
            <a:r>
              <a:rPr lang="en-US" altLang="ja-JP" sz="22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*</a:t>
            </a:r>
          </a:p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2B4B4C-28C5-3E48-812D-037CC909F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607546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4637</Words>
  <Application>Microsoft Macintosh PowerPoint</Application>
  <PresentationFormat>Bildschirmpräsentation (4:3)</PresentationFormat>
  <Paragraphs>526</Paragraphs>
  <Slides>51</Slides>
  <Notes>37</Notes>
  <HiddenSlides>2</HiddenSlides>
  <MMClips>0</MMClips>
  <ScaleCrop>false</ScaleCrop>
  <HeadingPairs>
    <vt:vector size="6" baseType="variant">
      <vt:variant>
        <vt:lpstr>Verwendete Schriftarten</vt:lpstr>
      </vt:variant>
      <vt:variant>
        <vt:i4>14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51</vt:i4>
      </vt:variant>
    </vt:vector>
  </HeadingPairs>
  <TitlesOfParts>
    <vt:vector size="66" baseType="lpstr">
      <vt:lpstr>Arial</vt:lpstr>
      <vt:lpstr>Calibri</vt:lpstr>
      <vt:lpstr>Cambria Math</vt:lpstr>
      <vt:lpstr>cmsy10</vt:lpstr>
      <vt:lpstr>Comic Sans MS</vt:lpstr>
      <vt:lpstr>Helvetica</vt:lpstr>
      <vt:lpstr>Lucida Grande</vt:lpstr>
      <vt:lpstr>Myriad Pro</vt:lpstr>
      <vt:lpstr>Roboto</vt:lpstr>
      <vt:lpstr>Source Sans Pro</vt:lpstr>
      <vt:lpstr>Symbol</vt:lpstr>
      <vt:lpstr>Times</vt:lpstr>
      <vt:lpstr>Times New Roman</vt:lpstr>
      <vt:lpstr>Wingdings</vt:lpstr>
      <vt:lpstr>7_Standarddesign</vt:lpstr>
      <vt:lpstr>Intelligent Agents Mechanism Design</vt:lpstr>
      <vt:lpstr>Introduction</vt:lpstr>
      <vt:lpstr>Introduction</vt:lpstr>
      <vt:lpstr>Fundamentals</vt:lpstr>
      <vt:lpstr>Examples of social choice functions</vt:lpstr>
      <vt:lpstr>Mechanisms (From Strategies to Games) </vt:lpstr>
      <vt:lpstr>Mechanism Design Problem</vt:lpstr>
      <vt:lpstr>Implementation</vt:lpstr>
      <vt:lpstr>Implementation</vt:lpstr>
      <vt:lpstr>Direct Mechanisms</vt:lpstr>
      <vt:lpstr>Dominant Strategy Implementation</vt:lpstr>
      <vt:lpstr>Revelation Principle</vt:lpstr>
      <vt:lpstr>Revelation Principle: Proof</vt:lpstr>
      <vt:lpstr>Revelation Principle: Intuition</vt:lpstr>
      <vt:lpstr>Questions and Discussion</vt:lpstr>
      <vt:lpstr>Theoretical Implications</vt:lpstr>
      <vt:lpstr>Practical Implications</vt:lpstr>
      <vt:lpstr>Quick review</vt:lpstr>
      <vt:lpstr>Gibbard-Satterthwaite (G-S) Thm</vt:lpstr>
      <vt:lpstr>Circumventing G-S</vt:lpstr>
      <vt:lpstr>Quasi-Linear Preferences</vt:lpstr>
      <vt:lpstr>Social choice functions and quasi-linear settings</vt:lpstr>
      <vt:lpstr>Questions and Discussion</vt:lpstr>
      <vt:lpstr>Groves Mechanisms (Groves 1973)</vt:lpstr>
      <vt:lpstr>Groves Mechanisms</vt:lpstr>
      <vt:lpstr>VCG (Vickrey, Clarke, Groves) Mechanism (aka Clarke tax mechanism, aka Pivotal mechanism)</vt:lpstr>
      <vt:lpstr>Remember: Vickrey Auction</vt:lpstr>
      <vt:lpstr>Example: Building a pool</vt:lpstr>
      <vt:lpstr>Web Mining Agents</vt:lpstr>
      <vt:lpstr>Implementation in Bayes-Nash equilibrium</vt:lpstr>
      <vt:lpstr>Participation Constraints</vt:lpstr>
      <vt:lpstr>Participation Constraints</vt:lpstr>
      <vt:lpstr>Quick Review</vt:lpstr>
      <vt:lpstr>Other mechanisms</vt:lpstr>
      <vt:lpstr>Bilateral Trade (e.g., B2B)</vt:lpstr>
      <vt:lpstr>Myerson-Satterthwaite Thm</vt:lpstr>
      <vt:lpstr>Proof</vt:lpstr>
      <vt:lpstr>Proof</vt:lpstr>
      <vt:lpstr>Paper: Automated Mechanism Design (Sundholm 2003)</vt:lpstr>
      <vt:lpstr>Problems with Manual MD</vt:lpstr>
      <vt:lpstr>Automatic Mechanism Design (AMD)</vt:lpstr>
      <vt:lpstr>AMD formalism</vt:lpstr>
      <vt:lpstr>More AMD formalism</vt:lpstr>
      <vt:lpstr>Individual Rationality</vt:lpstr>
      <vt:lpstr>Incentive Compatibility</vt:lpstr>
      <vt:lpstr>Formally the AMD problem</vt:lpstr>
      <vt:lpstr>Complexity results</vt:lpstr>
      <vt:lpstr>Conclusion: Some results of AMD</vt:lpstr>
      <vt:lpstr>APPENDIX</vt:lpstr>
      <vt:lpstr>References</vt:lpstr>
      <vt:lpstr>Color Convention in this course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Özgür Özcep</cp:lastModifiedBy>
  <cp:revision>1373</cp:revision>
  <cp:lastPrinted>2014-10-18T14:57:02Z</cp:lastPrinted>
  <dcterms:created xsi:type="dcterms:W3CDTF">2010-04-27T12:26:40Z</dcterms:created>
  <dcterms:modified xsi:type="dcterms:W3CDTF">2023-01-25T14:33:52Z</dcterms:modified>
</cp:coreProperties>
</file>