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9"/>
  </p:notesMasterIdLst>
  <p:handoutMasterIdLst>
    <p:handoutMasterId r:id="rId60"/>
  </p:handoutMasterIdLst>
  <p:sldIdLst>
    <p:sldId id="273" r:id="rId2"/>
    <p:sldId id="478" r:id="rId3"/>
    <p:sldId id="482" r:id="rId4"/>
    <p:sldId id="479" r:id="rId5"/>
    <p:sldId id="1108" r:id="rId6"/>
    <p:sldId id="1107" r:id="rId7"/>
    <p:sldId id="1106" r:id="rId8"/>
    <p:sldId id="1110" r:id="rId9"/>
    <p:sldId id="1109" r:id="rId10"/>
    <p:sldId id="1111" r:id="rId11"/>
    <p:sldId id="406" r:id="rId12"/>
    <p:sldId id="362" r:id="rId13"/>
    <p:sldId id="401" r:id="rId14"/>
    <p:sldId id="363" r:id="rId15"/>
    <p:sldId id="483" r:id="rId16"/>
    <p:sldId id="366" r:id="rId17"/>
    <p:sldId id="367" r:id="rId18"/>
    <p:sldId id="455" r:id="rId19"/>
    <p:sldId id="464" r:id="rId20"/>
    <p:sldId id="373" r:id="rId21"/>
    <p:sldId id="374" r:id="rId22"/>
    <p:sldId id="376" r:id="rId23"/>
    <p:sldId id="377" r:id="rId24"/>
    <p:sldId id="1112" r:id="rId25"/>
    <p:sldId id="405" r:id="rId26"/>
    <p:sldId id="462" r:id="rId27"/>
    <p:sldId id="463" r:id="rId28"/>
    <p:sldId id="403" r:id="rId29"/>
    <p:sldId id="476" r:id="rId30"/>
    <p:sldId id="461" r:id="rId31"/>
    <p:sldId id="402" r:id="rId32"/>
    <p:sldId id="472" r:id="rId33"/>
    <p:sldId id="470" r:id="rId34"/>
    <p:sldId id="477" r:id="rId35"/>
    <p:sldId id="274" r:id="rId36"/>
    <p:sldId id="278" r:id="rId37"/>
    <p:sldId id="279" r:id="rId38"/>
    <p:sldId id="286" r:id="rId39"/>
    <p:sldId id="280" r:id="rId40"/>
    <p:sldId id="1105" r:id="rId41"/>
    <p:sldId id="282" r:id="rId42"/>
    <p:sldId id="284" r:id="rId43"/>
    <p:sldId id="475" r:id="rId44"/>
    <p:sldId id="287" r:id="rId45"/>
    <p:sldId id="288" r:id="rId46"/>
    <p:sldId id="289" r:id="rId47"/>
    <p:sldId id="290" r:id="rId48"/>
    <p:sldId id="291" r:id="rId49"/>
    <p:sldId id="292" r:id="rId50"/>
    <p:sldId id="294" r:id="rId51"/>
    <p:sldId id="295" r:id="rId52"/>
    <p:sldId id="296" r:id="rId53"/>
    <p:sldId id="297" r:id="rId54"/>
    <p:sldId id="298" r:id="rId55"/>
    <p:sldId id="299" r:id="rId56"/>
    <p:sldId id="465" r:id="rId57"/>
    <p:sldId id="456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04B5A"/>
    <a:srgbClr val="B2B1A9"/>
    <a:srgbClr val="0544FF"/>
    <a:srgbClr val="6D7CFF"/>
    <a:srgbClr val="807CFF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53"/>
  </p:normalViewPr>
  <p:slideViewPr>
    <p:cSldViewPr>
      <p:cViewPr varScale="1">
        <p:scale>
          <a:sx n="159" d="100"/>
          <a:sy n="159" d="100"/>
        </p:scale>
        <p:origin x="200" y="10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18.10.23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18.10.23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76452-C4C6-0E44-BECB-A1ADDD8FF5B0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17AA7-7F70-B24D-B6E8-51062D668F4D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89FB-DF77-7348-8BB4-A1B6D0DAB950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E0B4-E63D-234B-9993-4845A924AC94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E0B4-E63D-234B-9993-4845A924AC94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9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6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artint.info/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ni-luebeck.de/course/view.php?id=939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scientificamerican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aiweb.cs.washington.edu/ai/sgp.html" TargetMode="External"/><Relationship Id="rId2" Type="http://schemas.openxmlformats.org/officeDocument/2006/relationships/hyperlink" Target="http://www.cs.washington.edu/ai/ucpo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2.cs.cmu.edu/afs/cs.cmu.edu/project/prodigy/Web/prodigy-home.html" TargetMode="External"/><Relationship Id="rId4" Type="http://schemas.openxmlformats.org/officeDocument/2006/relationships/hyperlink" Target="https://idw-online.de/de/news5468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is.uni-luebeck.de/index.php?id=dski-aktuell-ss20&amp;L=2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tificamerica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ientificamerica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PD Dr. Özgür </a:t>
            </a:r>
            <a:r>
              <a:rPr lang="de-DE" dirty="0" err="1"/>
              <a:t>Özçep</a:t>
            </a:r>
            <a:endParaRPr lang="de-DE" dirty="0"/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9647B-EF88-544E-9B83-A055E119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Postneural</a:t>
            </a:r>
            <a:r>
              <a:rPr lang="de-DE" dirty="0"/>
              <a:t>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336AD-C23E-FA46-9D78-D3CE2780A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 </a:t>
            </a:r>
          </a:p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 </a:t>
            </a:r>
          </a:p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regulating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/</a:t>
            </a:r>
            <a:r>
              <a:rPr lang="de-DE" dirty="0" err="1"/>
              <a:t>humans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beneficiary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humankind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right</a:t>
            </a:r>
            <a:r>
              <a:rPr lang="de-DE"/>
              <a:t> global architecture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semantic</a:t>
            </a:r>
            <a:r>
              <a:rPr lang="de-DE" dirty="0"/>
              <a:t> web, </a:t>
            </a:r>
            <a:r>
              <a:rPr lang="de-DE" dirty="0" err="1"/>
              <a:t>rather</a:t>
            </a:r>
            <a:r>
              <a:rPr lang="de-DE" dirty="0"/>
              <a:t>  </a:t>
            </a:r>
            <a:r>
              <a:rPr lang="de-DE" dirty="0" err="1"/>
              <a:t>it‘s</a:t>
            </a:r>
            <a:r>
              <a:rPr lang="de-DE" dirty="0"/>
              <a:t> </a:t>
            </a:r>
          </a:p>
          <a:p>
            <a:pPr lvl="1"/>
            <a:r>
              <a:rPr lang="de-DE" dirty="0" err="1">
                <a:solidFill>
                  <a:srgbClr val="0305FF"/>
                </a:solidFill>
              </a:rPr>
              <a:t>Agents</a:t>
            </a:r>
            <a:r>
              <a:rPr lang="de-DE" dirty="0"/>
              <a:t> (</a:t>
            </a:r>
            <a:r>
              <a:rPr lang="de-DE" dirty="0" err="1"/>
              <a:t>treated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)</a:t>
            </a:r>
          </a:p>
          <a:p>
            <a:pPr lvl="1"/>
            <a:r>
              <a:rPr lang="de-DE" dirty="0">
                <a:solidFill>
                  <a:srgbClr val="0305FF"/>
                </a:solidFill>
              </a:rPr>
              <a:t>Formal </a:t>
            </a:r>
            <a:r>
              <a:rPr lang="de-DE" dirty="0" err="1">
                <a:solidFill>
                  <a:srgbClr val="0305FF"/>
                </a:solidFill>
              </a:rPr>
              <a:t>Ethics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treated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>
                <a:solidFill>
                  <a:srgbClr val="0305FF"/>
                </a:solidFill>
              </a:rPr>
              <a:t>Mechanism</a:t>
            </a:r>
            <a:r>
              <a:rPr lang="de-DE" dirty="0">
                <a:solidFill>
                  <a:srgbClr val="0305FF"/>
                </a:solidFill>
              </a:rPr>
              <a:t> Design </a:t>
            </a:r>
            <a:r>
              <a:rPr lang="de-DE" dirty="0"/>
              <a:t>(</a:t>
            </a:r>
            <a:r>
              <a:rPr lang="de-DE" dirty="0" err="1"/>
              <a:t>treated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B50C48-7270-8142-8B3A-54D08CE1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1544-FC98-E34D-AA55-099DBB4F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Artificial Intelligence and Intelligent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50F3-FC4B-F743-9F76-8967A61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305FF"/>
                </a:solidFill>
              </a:rPr>
              <a:t>Artificial intelligence </a:t>
            </a:r>
            <a:r>
              <a:rPr lang="en-US" dirty="0"/>
              <a:t>(AI) is the </a:t>
            </a:r>
            <a:r>
              <a:rPr lang="en-US" dirty="0">
                <a:solidFill>
                  <a:srgbClr val="00B050"/>
                </a:solidFill>
              </a:rPr>
              <a:t>science</a:t>
            </a:r>
            <a:r>
              <a:rPr lang="en-US" dirty="0"/>
              <a:t> of systematic </a:t>
            </a:r>
            <a:r>
              <a:rPr lang="en-US" dirty="0">
                <a:solidFill>
                  <a:srgbClr val="0305FF"/>
                </a:solidFill>
              </a:rPr>
              <a:t>synthesis</a:t>
            </a:r>
            <a:r>
              <a:rPr lang="en-US" dirty="0"/>
              <a:t> and </a:t>
            </a:r>
            <a:r>
              <a:rPr lang="en-US" dirty="0">
                <a:solidFill>
                  <a:srgbClr val="0305FF"/>
                </a:solidFill>
              </a:rPr>
              <a:t>analysis</a:t>
            </a:r>
            <a:r>
              <a:rPr lang="en-US" dirty="0"/>
              <a:t> of </a:t>
            </a:r>
            <a:r>
              <a:rPr lang="en-US" dirty="0">
                <a:solidFill>
                  <a:srgbClr val="0305FF"/>
                </a:solidFill>
              </a:rPr>
              <a:t>computational agents </a:t>
            </a:r>
            <a:br>
              <a:rPr lang="en-US" dirty="0">
                <a:solidFill>
                  <a:srgbClr val="0305FF"/>
                </a:solidFill>
              </a:rPr>
            </a:br>
            <a:r>
              <a:rPr lang="en-US" dirty="0">
                <a:solidFill>
                  <a:srgbClr val="0305FF"/>
                </a:solidFill>
              </a:rPr>
              <a:t>that act intelligently</a:t>
            </a:r>
            <a:endParaRPr lang="en-DE" dirty="0">
              <a:solidFill>
                <a:srgbClr val="0305FF"/>
              </a:solidFill>
            </a:endParaRPr>
          </a:p>
          <a:p>
            <a:pPr lvl="1"/>
            <a:r>
              <a:rPr lang="en-DE" sz="2000" dirty="0"/>
              <a:t>Agents are central to AI (and vice versa)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Intelligent agent </a:t>
            </a:r>
            <a:r>
              <a:rPr lang="en-DE" sz="2000" dirty="0"/>
              <a:t>= computational </a:t>
            </a:r>
            <a:r>
              <a:rPr lang="en-DE" sz="2000" dirty="0">
                <a:solidFill>
                  <a:srgbClr val="00B050"/>
                </a:solidFill>
              </a:rPr>
              <a:t>agent that acts intelligently</a:t>
            </a:r>
          </a:p>
          <a:p>
            <a:pPr lvl="1"/>
            <a:r>
              <a:rPr lang="en-DE" sz="2000" dirty="0"/>
              <a:t>Talking about AI w/o talking about agents</a:t>
            </a:r>
            <a:br>
              <a:rPr lang="en-DE" sz="2000" dirty="0"/>
            </a:br>
            <a:r>
              <a:rPr lang="en-DE" sz="2000" dirty="0"/>
              <a:t>misses the point (and vice versa)</a:t>
            </a:r>
          </a:p>
          <a:p>
            <a:r>
              <a:rPr lang="en-DE" dirty="0"/>
              <a:t>Need to technically define the notion of </a:t>
            </a:r>
            <a:br>
              <a:rPr lang="en-DE" dirty="0"/>
            </a:br>
            <a:r>
              <a:rPr lang="en-DE" dirty="0"/>
              <a:t>“</a:t>
            </a:r>
            <a:r>
              <a:rPr lang="en-DE" dirty="0">
                <a:solidFill>
                  <a:srgbClr val="00B050"/>
                </a:solidFill>
              </a:rPr>
              <a:t>acting intelligently</a:t>
            </a:r>
            <a:r>
              <a:rPr lang="en-DE"/>
              <a:t>” </a:t>
            </a:r>
            <a:endParaRPr lang="de-DE" dirty="0"/>
          </a:p>
          <a:p>
            <a:r>
              <a:rPr lang="en-DE"/>
              <a:t>Systems </a:t>
            </a:r>
            <a:r>
              <a:rPr lang="en-DE" dirty="0"/>
              <a:t>are called computational agents in AI,</a:t>
            </a:r>
            <a:br>
              <a:rPr lang="en-DE" dirty="0"/>
            </a:br>
            <a:r>
              <a:rPr lang="en-DE" dirty="0"/>
              <a:t>or agents for short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1272-4949-1B45-83B2-9C86CEF7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6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69092"/>
            <a:ext cx="280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  <a:hlinkClick r:id="rId3"/>
              </a:rPr>
              <a:t>http://aima.cs.berkeley.edu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(AIMA, 1</a:t>
            </a:r>
            <a:r>
              <a:rPr lang="de-DE" i="0" baseline="30000" dirty="0">
                <a:latin typeface="+mn-lt"/>
              </a:rPr>
              <a:t>st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>
                <a:latin typeface="+mn-lt"/>
              </a:rPr>
              <a:t>edition</a:t>
            </a:r>
            <a:r>
              <a:rPr lang="de-DE" i="0" dirty="0">
                <a:latin typeface="+mn-lt"/>
              </a:rPr>
              <a:t> 1995)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8" name="Picture 7" descr="A picture containing book, text, photo, sitting&#10;&#10;Description automatically generated">
            <a:extLst>
              <a:ext uri="{FF2B5EF4-FFF2-40B4-BE49-F238E27FC236}">
                <a16:creationId xmlns:a16="http://schemas.microsoft.com/office/drawing/2014/main" id="{92A5C089-E07D-A044-9D1B-B1C57B3A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05" y="1196752"/>
            <a:ext cx="3162177" cy="4757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6D314-DBC8-B042-BAA6-F0164F16C34D}"/>
              </a:ext>
            </a:extLst>
          </p:cNvPr>
          <p:cNvSpPr/>
          <p:nvPr/>
        </p:nvSpPr>
        <p:spPr>
          <a:xfrm>
            <a:off x="4823333" y="5975780"/>
            <a:ext cx="248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5"/>
              </a:rPr>
              <a:t>http://artint.info</a:t>
            </a:r>
            <a:endParaRPr lang="en-DE" dirty="0"/>
          </a:p>
          <a:p>
            <a:r>
              <a:rPr lang="en-DE" dirty="0"/>
              <a:t>(AIFCA, </a:t>
            </a:r>
            <a:r>
              <a:rPr lang="de-DE" dirty="0"/>
              <a:t>1</a:t>
            </a:r>
            <a:r>
              <a:rPr lang="de-DE" baseline="30000" dirty="0"/>
              <a:t>st</a:t>
            </a:r>
            <a:r>
              <a:rPr lang="en-DE" dirty="0"/>
              <a:t> edition 2010)</a:t>
            </a:r>
          </a:p>
        </p:txBody>
      </p:sp>
      <p:pic>
        <p:nvPicPr>
          <p:cNvPr id="4" name="Picture 3" descr="A picture containing photo, different, showing, various&#10;&#10;Description automatically generated">
            <a:extLst>
              <a:ext uri="{FF2B5EF4-FFF2-40B4-BE49-F238E27FC236}">
                <a16:creationId xmlns:a16="http://schemas.microsoft.com/office/drawing/2014/main" id="{CC35180B-F3EA-C54F-88A9-BB40AB85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32" y="1220610"/>
            <a:ext cx="3489526" cy="44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CE4FF2-DF1C-E146-9DB6-638FE25A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457" y="1196975"/>
            <a:ext cx="4094523" cy="4968875"/>
          </a:xfr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252C845-8902-AE4B-BD03-E30CB226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975"/>
            <a:ext cx="3312368" cy="5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pic>
        <p:nvPicPr>
          <p:cNvPr id="19458" name="Inhaltsplatzhalter 3" descr="9780521899437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374169"/>
            <a:ext cx="3200400" cy="4702175"/>
          </a:xfrm>
        </p:spPr>
      </p:pic>
      <p:pic>
        <p:nvPicPr>
          <p:cNvPr id="19459" name="Bild 4" descr="Screen Shot 2012-10-16 at 8.3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" y="1401156"/>
            <a:ext cx="3540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3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8961850-932B-7745-9803-A008FC99A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92" y="2183174"/>
            <a:ext cx="1689535" cy="2628165"/>
          </a:xfr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1BBA2F-A14D-234F-A6FE-9B4AD2192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0" y="1412776"/>
            <a:ext cx="3585568" cy="46931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BBE170-DE4F-CD4A-8427-B1E0B12D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12" y="1410215"/>
            <a:ext cx="3454749" cy="46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What is an Agent?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Anything that can be viewed as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perceiving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its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environment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sensors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upon that environment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actuators</a:t>
            </a:r>
            <a:b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[AIMA-Def]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Human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eyes, ears, and other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organs for sensors; hands, legs, mouth, and other body parts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Robotic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cameras and infrared range finders for sensors; various motors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Software agent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interfaces, data integration, interpretation, </a:t>
            </a:r>
            <a:r>
              <a:rPr lang="de-DE" sz="1800" dirty="0" err="1">
                <a:ea typeface="ＭＳ Ｐゴシック" charset="0"/>
              </a:rPr>
              <a:t>data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err="1">
                <a:ea typeface="ＭＳ Ｐゴシック" charset="0"/>
              </a:rPr>
              <a:t>manipulation</a:t>
            </a:r>
            <a:r>
              <a:rPr lang="de-DE" sz="1800" dirty="0">
                <a:ea typeface="ＭＳ Ｐゴシック" charset="0"/>
              </a:rPr>
              <a:t>/</a:t>
            </a:r>
            <a:r>
              <a:rPr lang="de-DE" sz="1800" dirty="0" err="1">
                <a:ea typeface="ＭＳ Ｐゴシック" charset="0"/>
              </a:rPr>
              <a:t>output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F545C-635C-1140-BA7D-4E0E8A6EE868}"/>
              </a:ext>
            </a:extLst>
          </p:cNvPr>
          <p:cNvGrpSpPr/>
          <p:nvPr/>
        </p:nvGrpSpPr>
        <p:grpSpPr>
          <a:xfrm>
            <a:off x="3275856" y="2132856"/>
            <a:ext cx="4419600" cy="2167157"/>
            <a:chOff x="2133600" y="1268760"/>
            <a:chExt cx="4419600" cy="2167157"/>
          </a:xfrm>
        </p:grpSpPr>
        <p:pic>
          <p:nvPicPr>
            <p:cNvPr id="7" name="Picture 4" descr="agent-environment">
              <a:extLst>
                <a:ext uri="{FF2B5EF4-FFF2-40B4-BE49-F238E27FC236}">
                  <a16:creationId xmlns:a16="http://schemas.microsoft.com/office/drawing/2014/main" id="{A1D70F5A-7846-B24A-BD7F-14FAE2D3B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40BB6-E705-D34C-96B2-9A6A6E158A35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FA6EC7-AF78-4A49-8557-7223F215738F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BFB969-E103-E24A-A9A1-C7F84C251D60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0BB60-7D76-A740-A465-7C7933C6EE4C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84E33F-B82B-8E4A-884F-15166435782B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203777-99A7-584E-B207-FCA24B1E9365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5F25DB-E889-7648-A40A-C6497AA5DF79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49F01-EE93-D648-AC03-4FF96EFEB560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3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Abstractions: Agents and Environments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maps from percept histories to actions:</a:t>
            </a:r>
          </a:p>
          <a:p>
            <a:pPr algn="ctr" eaLnBrk="1" hangingPunct="1">
              <a:buFont typeface="Time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[f: P*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A]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program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runs on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physical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architecture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to produce </a:t>
            </a:r>
            <a:r>
              <a:rPr lang="en-US" sz="2400" dirty="0">
                <a:ea typeface="ＭＳ Ｐゴシック" charset="0"/>
              </a:rPr>
              <a:t>f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Agent = architecture + program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BE2B83A4-D772-5446-8DB3-CC5EECC619BE}"/>
              </a:ext>
            </a:extLst>
          </p:cNvPr>
          <p:cNvSpPr/>
          <p:nvPr/>
        </p:nvSpPr>
        <p:spPr>
          <a:xfrm>
            <a:off x="5796136" y="4509119"/>
            <a:ext cx="3168477" cy="1368153"/>
          </a:xfrm>
          <a:prstGeom prst="cloudCallout">
            <a:avLst>
              <a:gd name="adj1" fmla="val -57597"/>
              <a:gd name="adj2" fmla="val -448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Really insist on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functional behavior?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D4C54-7E73-DE4E-86CD-BF342CDE1432}"/>
              </a:ext>
            </a:extLst>
          </p:cNvPr>
          <p:cNvGrpSpPr/>
          <p:nvPr/>
        </p:nvGrpSpPr>
        <p:grpSpPr>
          <a:xfrm>
            <a:off x="2133600" y="1268760"/>
            <a:ext cx="4419600" cy="2167157"/>
            <a:chOff x="2133600" y="1268760"/>
            <a:chExt cx="4419600" cy="2167157"/>
          </a:xfrm>
        </p:grpSpPr>
        <p:pic>
          <p:nvPicPr>
            <p:cNvPr id="24579" name="Picture 4" descr="agent-environ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4A81DC-F22A-0D4E-9EF4-0B5C32E1EE42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DF283-3C14-5246-8177-DFAC50D6F91D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02D890-F64C-E442-BD0A-8CCA65397311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6C26AF-46F6-5B4E-BBFF-CD75AA502A44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84F78C-FB12-6945-98CE-7C326ADA11F8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7DA5F4-3420-244A-9AEC-944BC422AB43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3A092D-E166-214A-B5D5-029F7AE6C393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9B634-90BE-224F-8490-099CB49A7754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  <p:sp>
        <p:nvSpPr>
          <p:cNvPr id="16" name="Cloud Callout 1">
            <a:extLst>
              <a:ext uri="{FF2B5EF4-FFF2-40B4-BE49-F238E27FC236}">
                <a16:creationId xmlns:a16="http://schemas.microsoft.com/office/drawing/2014/main" id="{0C00B1B4-B9D0-104D-B34A-D5E3B3D4A857}"/>
              </a:ext>
            </a:extLst>
          </p:cNvPr>
          <p:cNvSpPr/>
          <p:nvPr/>
        </p:nvSpPr>
        <p:spPr>
          <a:xfrm>
            <a:off x="6024832" y="999835"/>
            <a:ext cx="3168477" cy="1368153"/>
          </a:xfrm>
          <a:prstGeom prst="cloudCallout">
            <a:avLst>
              <a:gd name="adj1" fmla="val -60705"/>
              <a:gd name="adj2" fmla="val 276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Environment </a:t>
            </a:r>
            <a:r>
              <a:rPr lang="de-DE" dirty="0" err="1">
                <a:solidFill>
                  <a:schemeClr val="tx1"/>
                </a:solidFill>
              </a:rPr>
              <a:t>contains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other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agents</a:t>
            </a:r>
            <a:r>
              <a:rPr lang="de-DE" dirty="0">
                <a:solidFill>
                  <a:schemeClr val="tx1"/>
                </a:solidFill>
              </a:rPr>
              <a:t> -&gt; </a:t>
            </a:r>
            <a:r>
              <a:rPr lang="de-DE" dirty="0" err="1">
                <a:solidFill>
                  <a:schemeClr val="tx1"/>
                </a:solidFill>
              </a:rPr>
              <a:t>Mechanism</a:t>
            </a:r>
            <a:r>
              <a:rPr lang="de-DE" dirty="0">
                <a:solidFill>
                  <a:schemeClr val="tx1"/>
                </a:solidFill>
              </a:rPr>
              <a:t> Design</a:t>
            </a:r>
            <a:endParaRPr lang="en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i="1" dirty="0">
                <a:solidFill>
                  <a:srgbClr val="FF0000"/>
                </a:solidFill>
              </a:rPr>
              <a:t>Reactive</a:t>
            </a:r>
            <a:r>
              <a:rPr lang="en-DE" dirty="0"/>
              <a:t> vs. Goal-based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D6191-C9AD-2041-8E58-6E2D6D99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86" y="1340768"/>
            <a:ext cx="6414138" cy="47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>
                <a:solidFill>
                  <a:srgbClr val="FF0000"/>
                </a:solidFill>
              </a:rPr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A958C26-940D-4A4F-A2F9-1818C08341B2}"/>
              </a:ext>
            </a:extLst>
          </p:cNvPr>
          <p:cNvSpPr txBox="1"/>
          <p:nvPr/>
        </p:nvSpPr>
        <p:spPr>
          <a:xfrm>
            <a:off x="3491880" y="1107396"/>
            <a:ext cx="42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Agent </a:t>
            </a:r>
            <a:r>
              <a:rPr lang="de-DE" b="1" dirty="0" err="1">
                <a:solidFill>
                  <a:srgbClr val="00B0F0"/>
                </a:solidFill>
              </a:rPr>
              <a:t>Perception</a:t>
            </a:r>
            <a:r>
              <a:rPr lang="de-DE" b="1" dirty="0">
                <a:solidFill>
                  <a:srgbClr val="00B0F0"/>
                </a:solidFill>
              </a:rPr>
              <a:t> (Language </a:t>
            </a:r>
            <a:r>
              <a:rPr lang="de-DE" b="1" dirty="0" err="1">
                <a:solidFill>
                  <a:srgbClr val="00B0F0"/>
                </a:solidFill>
              </a:rPr>
              <a:t>and</a:t>
            </a:r>
            <a:r>
              <a:rPr lang="de-DE" b="1" dirty="0">
                <a:solidFill>
                  <a:srgbClr val="00B0F0"/>
                </a:solidFill>
              </a:rPr>
              <a:t> Vision)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12F2881-0954-0A4B-8BBC-CE7FA526999D}"/>
              </a:ext>
            </a:extLst>
          </p:cNvPr>
          <p:cNvSpPr/>
          <p:nvPr/>
        </p:nvSpPr>
        <p:spPr>
          <a:xfrm>
            <a:off x="1192001" y="1547728"/>
            <a:ext cx="5756263" cy="1009120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DB03DC9-2C57-F443-B4A9-AAC775B171BE}"/>
              </a:ext>
            </a:extLst>
          </p:cNvPr>
          <p:cNvSpPr txBox="1"/>
          <p:nvPr/>
        </p:nvSpPr>
        <p:spPr>
          <a:xfrm>
            <a:off x="1192001" y="5845686"/>
            <a:ext cx="754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B5A"/>
                </a:solidFill>
              </a:rPr>
              <a:t>Agent </a:t>
            </a:r>
            <a:r>
              <a:rPr lang="de-DE" b="1" dirty="0" err="1">
                <a:solidFill>
                  <a:srgbClr val="004B5A"/>
                </a:solidFill>
              </a:rPr>
              <a:t>Planning</a:t>
            </a:r>
            <a:r>
              <a:rPr lang="de-DE" b="1" dirty="0">
                <a:solidFill>
                  <a:srgbClr val="004B5A"/>
                </a:solidFill>
              </a:rPr>
              <a:t>, Reinforcement Learning, Relation </a:t>
            </a:r>
            <a:r>
              <a:rPr lang="de-DE" b="1" dirty="0" err="1">
                <a:solidFill>
                  <a:srgbClr val="004B5A"/>
                </a:solidFill>
              </a:rPr>
              <a:t>and</a:t>
            </a:r>
            <a:r>
              <a:rPr lang="de-DE" b="1" dirty="0">
                <a:solidFill>
                  <a:srgbClr val="004B5A"/>
                </a:solidFill>
              </a:rPr>
              <a:t> Human-Awareness</a:t>
            </a:r>
            <a:endParaRPr lang="de-DE" dirty="0">
              <a:solidFill>
                <a:srgbClr val="004B5A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83E9EB-F42C-5E48-AD29-C0EB89F86601}"/>
              </a:ext>
            </a:extLst>
          </p:cNvPr>
          <p:cNvSpPr/>
          <p:nvPr/>
        </p:nvSpPr>
        <p:spPr>
          <a:xfrm>
            <a:off x="1192001" y="2564904"/>
            <a:ext cx="4860626" cy="2551530"/>
          </a:xfrm>
          <a:prstGeom prst="rect">
            <a:avLst/>
          </a:prstGeom>
          <a:noFill/>
          <a:ln w="508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305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E3B3BC-50D4-7F45-8EBF-FE070F9EAD8B}"/>
              </a:ext>
            </a:extLst>
          </p:cNvPr>
          <p:cNvSpPr txBox="1"/>
          <p:nvPr/>
        </p:nvSpPr>
        <p:spPr>
          <a:xfrm>
            <a:off x="6006907" y="1554686"/>
            <a:ext cx="1026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percepts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057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4925-9AF3-0146-94E5-DBAF6CBE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D747-AFA6-0543-8CCD-F52B281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Some</a:t>
            </a:r>
            <a:r>
              <a:rPr lang="en-DE"/>
              <a:t> </a:t>
            </a:r>
            <a:r>
              <a:rPr lang="en-DE" dirty="0"/>
              <a:t>slides have </a:t>
            </a:r>
            <a:r>
              <a:rPr lang="en-DE"/>
              <a:t>been take</a:t>
            </a:r>
            <a:r>
              <a:rPr lang="de-DE" dirty="0" err="1"/>
              <a:t>n</a:t>
            </a:r>
            <a:r>
              <a:rPr lang="en-DE"/>
              <a:t> </a:t>
            </a:r>
            <a:r>
              <a:rPr lang="en-DE" dirty="0"/>
              <a:t>from lecture material provided by researchers on the web</a:t>
            </a:r>
            <a:r>
              <a:rPr lang="en-DE"/>
              <a:t>. </a:t>
            </a:r>
            <a:r>
              <a:rPr lang="de-DE" dirty="0" err="1"/>
              <a:t>We</a:t>
            </a:r>
            <a:r>
              <a:rPr lang="en-DE"/>
              <a:t> </a:t>
            </a:r>
            <a:r>
              <a:rPr lang="en-DE" dirty="0"/>
              <a:t>hope this material is indicated appropriately. </a:t>
            </a:r>
            <a:r>
              <a:rPr lang="en-DE"/>
              <a:t>Thank you all.</a:t>
            </a:r>
            <a:endParaRPr lang="de-DE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D5A21-9A53-A946-BD01-FF629889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21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68183" cy="503238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Balancing Reactive and Goal-Oriented Behavior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429"/>
            <a:ext cx="7992888" cy="5401221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We want our agents to be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reactive</a:t>
            </a:r>
            <a:r>
              <a:rPr lang="en-US" sz="2400" dirty="0">
                <a:ea typeface="ＭＳ Ｐゴシック" charset="0"/>
              </a:rPr>
              <a:t>, responding to changing conditions in an appropriate fashion (e.g., timely)</a:t>
            </a:r>
          </a:p>
          <a:p>
            <a:r>
              <a:rPr lang="en-US" sz="2400" dirty="0">
                <a:ea typeface="ＭＳ Ｐゴシック" charset="0"/>
              </a:rPr>
              <a:t>We want our agents to systematically work towards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long-term goals</a:t>
            </a:r>
          </a:p>
          <a:p>
            <a:r>
              <a:rPr lang="en-US" sz="2400" dirty="0">
                <a:ea typeface="ＭＳ Ｐゴシック" charset="0"/>
              </a:rPr>
              <a:t>These two considerations can be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at odds </a:t>
            </a:r>
            <a:r>
              <a:rPr lang="en-US" sz="2400" dirty="0">
                <a:ea typeface="ＭＳ Ｐゴシック" charset="0"/>
              </a:rPr>
              <a:t>with one another 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Designing an agent that can balance the two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remains an open research problem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Achieve 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maximum freedom of action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if there is no specific short-term goal (e.g., </a:t>
            </a:r>
            <a:r>
              <a:rPr lang="en-US" sz="2000" dirty="0">
                <a:solidFill>
                  <a:srgbClr val="FFC000"/>
                </a:solidFill>
                <a:ea typeface="ＭＳ Ｐゴシック" charset="0"/>
                <a:cs typeface="ＭＳ Ｐゴシック" charset="0"/>
              </a:rPr>
              <a:t>keep batteries charged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Social 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581" y="1268760"/>
            <a:ext cx="8001000" cy="513204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The real world is a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multi-agent</a:t>
            </a:r>
            <a:r>
              <a:rPr lang="en-US" sz="2400" dirty="0">
                <a:ea typeface="ＭＳ Ｐゴシック" charset="0"/>
              </a:rPr>
              <a:t> environment: we cannot try achieving goals without taking others into account</a:t>
            </a:r>
          </a:p>
          <a:p>
            <a:r>
              <a:rPr lang="en-US" sz="2400" dirty="0">
                <a:ea typeface="ＭＳ Ｐゴシック" charset="0"/>
              </a:rPr>
              <a:t>Some goals can only be achieved with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cooperation</a:t>
            </a:r>
            <a:r>
              <a:rPr lang="en-US" sz="2400" dirty="0">
                <a:ea typeface="ＭＳ Ｐゴシック" charset="0"/>
              </a:rPr>
              <a:t> of others</a:t>
            </a:r>
          </a:p>
          <a:p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Social ability </a:t>
            </a:r>
            <a:r>
              <a:rPr lang="en-US" sz="2400" dirty="0">
                <a:ea typeface="ＭＳ Ｐゴシック" charset="0"/>
              </a:rPr>
              <a:t>in agents is the ability to interact with other agents (and possibly humans) via some kind of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agent-communication language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mr-IN" sz="2400" dirty="0">
                <a:ea typeface="ＭＳ Ｐゴシック" charset="0"/>
              </a:rPr>
              <a:t>…</a:t>
            </a:r>
            <a:r>
              <a:rPr lang="de-DE" sz="2400" dirty="0">
                <a:ea typeface="ＭＳ Ｐゴシック" charset="0"/>
              </a:rPr>
              <a:t>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 -&gt; </a:t>
            </a:r>
            <a:r>
              <a:rPr lang="de-DE" sz="2400" b="1" dirty="0">
                <a:solidFill>
                  <a:srgbClr val="00B0F0"/>
                </a:solidFill>
              </a:rPr>
              <a:t>Agent </a:t>
            </a:r>
            <a:r>
              <a:rPr lang="de-DE" sz="2400" b="1" dirty="0" err="1">
                <a:solidFill>
                  <a:srgbClr val="00B0F0"/>
                </a:solidFill>
              </a:rPr>
              <a:t>Perception</a:t>
            </a:r>
            <a:r>
              <a:rPr lang="de-DE" sz="2400" b="1" dirty="0">
                <a:solidFill>
                  <a:srgbClr val="00B0F0"/>
                </a:solidFill>
              </a:rPr>
              <a:t> (Language </a:t>
            </a:r>
            <a:r>
              <a:rPr lang="de-DE" sz="2400" b="1" dirty="0" err="1">
                <a:solidFill>
                  <a:srgbClr val="00B0F0"/>
                </a:solidFill>
              </a:rPr>
              <a:t>and</a:t>
            </a:r>
            <a:r>
              <a:rPr lang="de-DE" sz="2400" b="1" dirty="0">
                <a:solidFill>
                  <a:srgbClr val="00B0F0"/>
                </a:solidFill>
              </a:rPr>
              <a:t> Vision) </a:t>
            </a:r>
            <a:endParaRPr lang="de-DE" sz="2400" dirty="0">
              <a:ea typeface="ＭＳ Ｐゴシック" charset="0"/>
            </a:endParaRPr>
          </a:p>
          <a:p>
            <a:r>
              <a:rPr lang="de-DE" sz="2400" dirty="0">
                <a:ea typeface="ＭＳ Ｐゴシック" charset="0"/>
              </a:rPr>
              <a:t>... </a:t>
            </a:r>
            <a:r>
              <a:rPr lang="en-US" sz="2400" dirty="0">
                <a:ea typeface="ＭＳ Ｐゴシック" charset="0"/>
              </a:rPr>
              <a:t>with the goal to let other agents to make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commitments </a:t>
            </a:r>
            <a:r>
              <a:rPr lang="en-US" sz="2400" dirty="0">
                <a:ea typeface="ＭＳ Ｐゴシック" charset="0"/>
              </a:rPr>
              <a:t>(of others) or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reinforcements </a:t>
            </a:r>
            <a:r>
              <a:rPr lang="en-US" sz="2400" dirty="0">
                <a:ea typeface="ＭＳ Ｐゴシック" charset="0"/>
              </a:rPr>
              <a:t>(about its own behavior)</a:t>
            </a:r>
          </a:p>
          <a:p>
            <a:r>
              <a:rPr lang="en-US" sz="2400" dirty="0">
                <a:ea typeface="ＭＳ Ｐゴシック" charset="0"/>
              </a:rPr>
              <a:t>Need to represent and reason about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beliefs about other agents  </a:t>
            </a:r>
            <a:br>
              <a:rPr lang="en-US" sz="2400" dirty="0">
                <a:solidFill>
                  <a:srgbClr val="0305FF"/>
                </a:solidFill>
                <a:ea typeface="ＭＳ Ｐゴシック" charset="0"/>
              </a:rPr>
            </a:br>
            <a:r>
              <a:rPr lang="de-DE" sz="2400" dirty="0">
                <a:solidFill>
                  <a:srgbClr val="7030A0"/>
                </a:solidFill>
              </a:rPr>
              <a:t>-&gt; </a:t>
            </a:r>
            <a:r>
              <a:rPr lang="de-DE" sz="2400" dirty="0" err="1">
                <a:solidFill>
                  <a:srgbClr val="7030A0"/>
                </a:solidFill>
              </a:rPr>
              <a:t>Agents</a:t>
            </a:r>
            <a:r>
              <a:rPr lang="de-DE" sz="2400" dirty="0">
                <a:solidFill>
                  <a:srgbClr val="7030A0"/>
                </a:solidFill>
              </a:rPr>
              <a:t>, </a:t>
            </a:r>
            <a:r>
              <a:rPr lang="de-DE" sz="2400" dirty="0" err="1">
                <a:solidFill>
                  <a:srgbClr val="7030A0"/>
                </a:solidFill>
              </a:rPr>
              <a:t>Mechanism</a:t>
            </a:r>
            <a:r>
              <a:rPr lang="de-DE" sz="2400" dirty="0">
                <a:solidFill>
                  <a:srgbClr val="7030A0"/>
                </a:solidFill>
              </a:rPr>
              <a:t>, </a:t>
            </a:r>
            <a:r>
              <a:rPr lang="de-DE" sz="2400" dirty="0" err="1">
                <a:solidFill>
                  <a:srgbClr val="7030A0"/>
                </a:solidFill>
              </a:rPr>
              <a:t>and</a:t>
            </a:r>
            <a:r>
              <a:rPr lang="de-DE" sz="2400" dirty="0">
                <a:solidFill>
                  <a:srgbClr val="7030A0"/>
                </a:solidFill>
              </a:rPr>
              <a:t> </a:t>
            </a:r>
            <a:r>
              <a:rPr lang="de-DE" sz="2400" dirty="0" err="1">
                <a:solidFill>
                  <a:srgbClr val="7030A0"/>
                </a:solidFill>
              </a:rPr>
              <a:t>Collaboration</a:t>
            </a:r>
            <a:endParaRPr lang="en-US" sz="2400" dirty="0">
              <a:solidFill>
                <a:srgbClr val="0305FF"/>
              </a:solidFill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1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Rational Agents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Agent</a:t>
            </a:r>
            <a:r>
              <a:rPr lang="en-US" dirty="0">
                <a:ea typeface="ＭＳ Ｐゴシック" charset="0"/>
                <a:cs typeface="ＭＳ Ｐゴシック" charset="0"/>
              </a:rPr>
              <a:t>: For each possible percept sequence, a rational agent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should select an action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that is expected to maximize its local performance measure,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given the evidence provided by the percept sequence and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whatever built-in knowledge the agent has</a:t>
            </a:r>
          </a:p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= Intelligent 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There is more to intelligence than to meet rationality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Autonomous Agents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Rationality</a:t>
            </a:r>
            <a:r>
              <a:rPr lang="en-US" sz="2400" dirty="0">
                <a:ea typeface="ＭＳ Ｐゴシック" charset="0"/>
              </a:rPr>
              <a:t>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distinct from omniscience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(all-knowing with infinite knowledge)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Computing</a:t>
            </a:r>
            <a:r>
              <a:rPr lang="en-US" sz="2400" dirty="0">
                <a:ea typeface="ＭＳ Ｐゴシック" charset="0"/>
              </a:rPr>
              <a:t>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best action </a:t>
            </a:r>
            <a:r>
              <a:rPr lang="en-US" sz="2400" dirty="0">
                <a:ea typeface="ＭＳ Ｐゴシック" charset="0"/>
              </a:rPr>
              <a:t>usually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intractable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Rationality is bounded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Agents can perform actions in order to modify future percepts so as to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obtain useful information</a:t>
            </a: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An agent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autonomous </a:t>
            </a:r>
            <a:r>
              <a:rPr lang="en-US" sz="2400" dirty="0">
                <a:ea typeface="ＭＳ Ｐゴシック" charset="0"/>
              </a:rPr>
              <a:t>if its behavior is determined by its own "experience" (with ability to learn and adapt)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What matters for the "experience" is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percept sequence </a:t>
            </a:r>
            <a:r>
              <a:rPr lang="en-US" sz="2000" dirty="0">
                <a:ea typeface="ＭＳ Ｐゴシック" charset="0"/>
              </a:rPr>
              <a:t>(which the agents can determine)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, </a:t>
            </a:r>
            <a:r>
              <a:rPr lang="en-US" sz="2000" dirty="0">
                <a:ea typeface="ＭＳ Ｐゴシック" charset="0"/>
              </a:rPr>
              <a:t>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state representation,</a:t>
            </a:r>
            <a:r>
              <a:rPr lang="en-US" sz="2000" dirty="0">
                <a:ea typeface="ＭＳ Ｐゴシック" charset="0"/>
              </a:rPr>
              <a:t> and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"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computational success</a:t>
            </a:r>
            <a:r>
              <a:rPr lang="en-US" sz="2000" dirty="0">
                <a:ea typeface="ＭＳ Ｐゴシック" charset="0"/>
              </a:rPr>
              <a:t>" of computing the best action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as well as learning and adapting for the future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61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>
                    <a:latin typeface="+mn-lt"/>
                    <a:ea typeface="ＭＳ Ｐゴシック" charset="0"/>
                    <a:cs typeface="ＭＳ Ｐゴシック" charset="0"/>
                  </a:rPr>
                  <a:t>Autonomy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latin typeface="+mn-lt"/>
                    <a:ea typeface="ＭＳ Ｐゴシック" charset="0"/>
                    <a:cs typeface="ＭＳ Ｐゴシック" charset="0"/>
                  </a:rPr>
                  <a:t> No influence possible</a:t>
                </a:r>
              </a:p>
            </p:txBody>
          </p:sp>
        </mc:Choice>
        <mc:Fallback xmlns="">
          <p:sp>
            <p:nvSpPr>
              <p:cNvPr id="4096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Clearly: we do not prescribe concretely the agent function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But one wants and can have influence on the meta-level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(-&gt; see revival of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meta-reasoning</a:t>
            </a:r>
            <a:r>
              <a:rPr lang="en-US" sz="2400" dirty="0">
                <a:ea typeface="ＭＳ Ｐゴシック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In other words: Have influence on the rules of the interaction game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Agents, autonomously following them, will act towards an environment in a desired, beneficial state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This is part of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mechanism design = game theory + social choice theory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800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A5FB-1634-374D-BD84-AB6833A2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Human-compatible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3035-B9D2-C948-834E-CED00CC3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</a:t>
            </a:r>
            <a:r>
              <a:rPr lang="en-US" dirty="0"/>
              <a:t>g</a:t>
            </a:r>
            <a:r>
              <a:rPr lang="en-DE" dirty="0"/>
              <a:t>ents </a:t>
            </a:r>
            <a:r>
              <a:rPr lang="en-DE" dirty="0">
                <a:solidFill>
                  <a:srgbClr val="0305FF"/>
                </a:solidFill>
              </a:rPr>
              <a:t>act on behalf </a:t>
            </a:r>
            <a:r>
              <a:rPr lang="en-DE" dirty="0"/>
              <a:t>of </a:t>
            </a:r>
            <a:r>
              <a:rPr lang="en-DE" dirty="0">
                <a:solidFill>
                  <a:srgbClr val="0305FF"/>
                </a:solidFill>
              </a:rPr>
              <a:t>humans</a:t>
            </a:r>
            <a:r>
              <a:rPr lang="en-DE">
                <a:solidFill>
                  <a:srgbClr val="0305FF"/>
                </a:solidFill>
              </a:rPr>
              <a:t>, who</a:t>
            </a:r>
            <a:r>
              <a:rPr lang="de-DE" dirty="0">
                <a:solidFill>
                  <a:srgbClr val="0305FF"/>
                </a:solidFill>
              </a:rPr>
              <a:t>se</a:t>
            </a:r>
            <a:r>
              <a:rPr lang="en-DE">
                <a:solidFill>
                  <a:srgbClr val="0305FF"/>
                </a:solidFill>
              </a:rPr>
              <a:t> goals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the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agents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have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to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fufill</a:t>
            </a:r>
            <a:r>
              <a:rPr lang="de-DE" dirty="0">
                <a:solidFill>
                  <a:srgbClr val="0305FF"/>
                </a:solidFill>
              </a:rPr>
              <a:t> (</a:t>
            </a:r>
            <a:r>
              <a:rPr lang="de-DE" dirty="0" err="1">
                <a:solidFill>
                  <a:srgbClr val="0305FF"/>
                </a:solidFill>
              </a:rPr>
              <a:t>this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is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the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single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goal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of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agents</a:t>
            </a:r>
            <a:r>
              <a:rPr lang="de-DE" dirty="0">
                <a:solidFill>
                  <a:srgbClr val="0305FF"/>
                </a:solidFill>
              </a:rPr>
              <a:t>)</a:t>
            </a:r>
            <a:endParaRPr lang="en-DE" dirty="0">
              <a:solidFill>
                <a:srgbClr val="0305FF"/>
              </a:solidFill>
            </a:endParaRPr>
          </a:p>
          <a:p>
            <a:r>
              <a:rPr lang="en-DE" dirty="0"/>
              <a:t>Agent should consider its initial </a:t>
            </a:r>
            <a:r>
              <a:rPr lang="en-DE" dirty="0">
                <a:solidFill>
                  <a:srgbClr val="0305FF"/>
                </a:solidFill>
              </a:rPr>
              <a:t>goals to </a:t>
            </a:r>
            <a:r>
              <a:rPr lang="en-DE">
                <a:solidFill>
                  <a:srgbClr val="0305FF"/>
                </a:solidFill>
              </a:rPr>
              <a:t>be uncertain</a:t>
            </a:r>
            <a:endParaRPr lang="de-DE" dirty="0">
              <a:solidFill>
                <a:srgbClr val="0305FF"/>
              </a:solidFill>
            </a:endParaRPr>
          </a:p>
          <a:p>
            <a:r>
              <a:rPr lang="en-DE"/>
              <a:t>Agent </a:t>
            </a:r>
            <a:r>
              <a:rPr lang="en-DE" dirty="0"/>
              <a:t>should be able </a:t>
            </a:r>
            <a:r>
              <a:rPr lang="en-DE"/>
              <a:t>to </a:t>
            </a:r>
            <a:r>
              <a:rPr lang="en-DE">
                <a:solidFill>
                  <a:srgbClr val="0305FF"/>
                </a:solidFill>
              </a:rPr>
              <a:t>prove </a:t>
            </a:r>
            <a:r>
              <a:rPr lang="en-DE" dirty="0">
                <a:solidFill>
                  <a:srgbClr val="0305FF"/>
                </a:solidFill>
              </a:rPr>
              <a:t>their behavior is beneficial </a:t>
            </a:r>
            <a:r>
              <a:rPr lang="en-DE" dirty="0"/>
              <a:t>to humans</a:t>
            </a:r>
          </a:p>
          <a:p>
            <a:r>
              <a:rPr lang="en-DE" dirty="0"/>
              <a:t>Artificial intelligence, agents, and ethics</a:t>
            </a:r>
          </a:p>
          <a:p>
            <a:pPr lvl="1"/>
            <a:r>
              <a:rPr lang="en-DE"/>
              <a:t>Agents </a:t>
            </a:r>
            <a:r>
              <a:rPr lang="de-DE" dirty="0"/>
              <a:t>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designer</a:t>
            </a:r>
            <a:r>
              <a:rPr lang="de-DE" dirty="0"/>
              <a:t>) </a:t>
            </a:r>
            <a:r>
              <a:rPr lang="en-DE"/>
              <a:t>must </a:t>
            </a:r>
            <a:r>
              <a:rPr lang="en-DE" dirty="0">
                <a:solidFill>
                  <a:srgbClr val="0305FF"/>
                </a:solidFill>
              </a:rPr>
              <a:t>act in an ethical way</a:t>
            </a:r>
            <a:br>
              <a:rPr lang="en-DE"/>
            </a:br>
            <a:r>
              <a:rPr lang="en-DE"/>
              <a:t>Developers </a:t>
            </a:r>
            <a:r>
              <a:rPr lang="en-DE" dirty="0"/>
              <a:t>should be able to prove …</a:t>
            </a:r>
            <a:br>
              <a:rPr lang="en-DE" dirty="0"/>
            </a:br>
            <a:r>
              <a:rPr lang="en-DE" dirty="0"/>
              <a:t>… that agents are able to prove </a:t>
            </a:r>
            <a:br>
              <a:rPr lang="en-DE" dirty="0"/>
            </a:br>
            <a:r>
              <a:rPr lang="en-DE" dirty="0"/>
              <a:t>… that they (t</a:t>
            </a:r>
            <a:r>
              <a:rPr lang="en-US" dirty="0"/>
              <a:t>he</a:t>
            </a:r>
            <a:r>
              <a:rPr lang="en-DE" dirty="0"/>
              <a:t> agents) act in an ethical way</a:t>
            </a:r>
          </a:p>
          <a:p>
            <a:pPr lvl="1"/>
            <a:r>
              <a:rPr lang="en-DE" dirty="0"/>
              <a:t>Simple technology assessment is </a:t>
            </a:r>
            <a:r>
              <a:rPr lang="en-DE"/>
              <a:t>not enough</a:t>
            </a:r>
            <a:endParaRPr lang="de-DE" dirty="0"/>
          </a:p>
          <a:p>
            <a:pPr lvl="1"/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formal </a:t>
            </a:r>
            <a:r>
              <a:rPr lang="de-DE" dirty="0" err="1"/>
              <a:t>ethics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 </a:t>
            </a:r>
            <a:r>
              <a:rPr lang="de-DE" dirty="0" err="1"/>
              <a:t>deontic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, ...</a:t>
            </a:r>
          </a:p>
          <a:p>
            <a:pPr marL="457200" lvl="1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F091-1328-EE47-BC1D-160E22C0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9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2923-FF84-D243-A9C4-F09789D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Human-aware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D01C-4323-054C-97DC-7E6540D5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Agents </a:t>
            </a:r>
            <a:r>
              <a:rPr lang="en-DE" dirty="0">
                <a:solidFill>
                  <a:srgbClr val="0305FF"/>
                </a:solidFill>
              </a:rPr>
              <a:t>interact</a:t>
            </a:r>
            <a:r>
              <a:rPr lang="en-DE" dirty="0"/>
              <a:t> with humans</a:t>
            </a:r>
          </a:p>
          <a:p>
            <a:r>
              <a:rPr lang="en-DE" dirty="0"/>
              <a:t>Selected actions must </a:t>
            </a:r>
            <a:r>
              <a:rPr lang="en-DE" dirty="0">
                <a:solidFill>
                  <a:srgbClr val="0305FF"/>
                </a:solidFill>
              </a:rPr>
              <a:t>match human expectations</a:t>
            </a:r>
          </a:p>
          <a:p>
            <a:pPr lvl="1"/>
            <a:r>
              <a:rPr lang="en-DE" dirty="0"/>
              <a:t>Maybe the presumably expected action might not be the best  (for the human or the agent, or both)</a:t>
            </a:r>
          </a:p>
          <a:p>
            <a:r>
              <a:rPr lang="en-DE" dirty="0"/>
              <a:t>Selected actions that are assumed to not match human expectations must be </a:t>
            </a:r>
            <a:r>
              <a:rPr lang="en-DE" dirty="0">
                <a:solidFill>
                  <a:srgbClr val="0305FF"/>
                </a:solidFill>
              </a:rPr>
              <a:t>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B120-ACC9-DF41-AC21-DA4EF4E3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649-13B1-4E49-B965-EB384DE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Agent Model vs. Human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F36A-18BF-D148-B7AE-1BB20B8B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64A8-90F5-F848-B610-F3352F6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0FC76A-8A2F-3245-B8C0-F241BCE7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0997"/>
            <a:ext cx="7920880" cy="5083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6AA468-0000-C24B-983B-57C558362230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5629CD-4BA6-B04D-9320-3AB75C63CFAE}"/>
              </a:ext>
            </a:extLst>
          </p:cNvPr>
          <p:cNvSpPr/>
          <p:nvPr/>
        </p:nvSpPr>
        <p:spPr>
          <a:xfrm>
            <a:off x="4572000" y="2090869"/>
            <a:ext cx="39604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de-DE" sz="1200" dirty="0" err="1">
                <a:solidFill>
                  <a:srgbClr val="7030A0"/>
                </a:solidFill>
              </a:rPr>
              <a:t>Agents</a:t>
            </a:r>
            <a:r>
              <a:rPr lang="de-DE" sz="1200" dirty="0">
                <a:solidFill>
                  <a:srgbClr val="7030A0"/>
                </a:solidFill>
              </a:rPr>
              <a:t>, </a:t>
            </a:r>
            <a:r>
              <a:rPr lang="de-DE" sz="1200" dirty="0" err="1">
                <a:solidFill>
                  <a:srgbClr val="7030A0"/>
                </a:solidFill>
              </a:rPr>
              <a:t>Mechanism</a:t>
            </a:r>
            <a:r>
              <a:rPr lang="de-DE" sz="1200" dirty="0">
                <a:solidFill>
                  <a:srgbClr val="7030A0"/>
                </a:solidFill>
              </a:rPr>
              <a:t>, </a:t>
            </a:r>
            <a:r>
              <a:rPr lang="de-DE" sz="1200" dirty="0" err="1">
                <a:solidFill>
                  <a:srgbClr val="7030A0"/>
                </a:solidFill>
              </a:rPr>
              <a:t>and</a:t>
            </a:r>
            <a:r>
              <a:rPr lang="de-DE" sz="1200" dirty="0">
                <a:solidFill>
                  <a:srgbClr val="7030A0"/>
                </a:solidFill>
              </a:rPr>
              <a:t> </a:t>
            </a:r>
            <a:r>
              <a:rPr lang="de-DE" sz="1200" dirty="0" err="1">
                <a:solidFill>
                  <a:srgbClr val="7030A0"/>
                </a:solidFill>
              </a:rPr>
              <a:t>Collaboration</a:t>
            </a:r>
            <a:r>
              <a:rPr lang="de-DE" sz="1200" dirty="0">
                <a:solidFill>
                  <a:srgbClr val="7030A0"/>
                </a:solidFill>
              </a:rPr>
              <a:t> (</a:t>
            </a:r>
            <a:r>
              <a:rPr lang="de-DE" sz="1200" dirty="0" err="1">
                <a:solidFill>
                  <a:srgbClr val="7030A0"/>
                </a:solidFill>
              </a:rPr>
              <a:t>lecture</a:t>
            </a:r>
            <a:r>
              <a:rPr lang="de-DE" sz="12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7ACC20-EA35-804E-87EA-897C81825CA7}"/>
              </a:ext>
            </a:extLst>
          </p:cNvPr>
          <p:cNvSpPr/>
          <p:nvPr/>
        </p:nvSpPr>
        <p:spPr>
          <a:xfrm>
            <a:off x="3960440" y="1557482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004B5A"/>
                </a:solidFill>
              </a:rPr>
              <a:t>Agent </a:t>
            </a:r>
            <a:r>
              <a:rPr lang="de-DE" sz="1400" b="1" dirty="0" err="1">
                <a:solidFill>
                  <a:srgbClr val="004B5A"/>
                </a:solidFill>
              </a:rPr>
              <a:t>Planning</a:t>
            </a:r>
            <a:r>
              <a:rPr lang="de-DE" sz="1400" b="1" dirty="0">
                <a:solidFill>
                  <a:srgbClr val="004B5A"/>
                </a:solidFill>
              </a:rPr>
              <a:t>, Reinforcement Learning, Relations, </a:t>
            </a:r>
            <a:r>
              <a:rPr lang="de-DE" sz="1400" b="1" dirty="0" err="1">
                <a:solidFill>
                  <a:srgbClr val="004B5A"/>
                </a:solidFill>
              </a:rPr>
              <a:t>and</a:t>
            </a:r>
            <a:r>
              <a:rPr lang="de-DE" sz="1400" b="1" dirty="0">
                <a:solidFill>
                  <a:srgbClr val="004B5A"/>
                </a:solidFill>
              </a:rPr>
              <a:t> Human-Awareness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04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65DE-2A80-7945-9926-7F2894E0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 Agents (Online)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6F3-0E9B-D942-9893-5863352E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329"/>
          </a:xfrm>
        </p:spPr>
        <p:txBody>
          <a:bodyPr/>
          <a:lstStyle/>
          <a:p>
            <a:r>
              <a:rPr lang="en-DE" sz="2400"/>
              <a:t>Ever exten</a:t>
            </a:r>
            <a:r>
              <a:rPr lang="de-DE" sz="2400" dirty="0"/>
              <a:t>d</a:t>
            </a:r>
            <a:r>
              <a:rPr lang="en-DE" sz="2400"/>
              <a:t>ed </a:t>
            </a:r>
            <a:r>
              <a:rPr lang="en-DE" sz="2400" dirty="0">
                <a:solidFill>
                  <a:srgbClr val="0305FF"/>
                </a:solidFill>
              </a:rPr>
              <a:t>percept sequence </a:t>
            </a:r>
            <a:r>
              <a:rPr lang="en-DE" sz="2400" dirty="0"/>
              <a:t>(incl. more or less explicitly encoded </a:t>
            </a:r>
            <a:r>
              <a:rPr lang="en-DE" sz="2400" dirty="0">
                <a:solidFill>
                  <a:srgbClr val="0305FF"/>
                </a:solidFill>
              </a:rPr>
              <a:t>reinforcement feedback </a:t>
            </a:r>
            <a:r>
              <a:rPr lang="en-DE" sz="2400" dirty="0"/>
              <a:t>or</a:t>
            </a:r>
            <a:r>
              <a:rPr lang="en-DE" sz="2400" dirty="0">
                <a:solidFill>
                  <a:srgbClr val="0305FF"/>
                </a:solidFill>
              </a:rPr>
              <a:t> rewards</a:t>
            </a:r>
            <a:r>
              <a:rPr lang="en-DE" sz="2400" dirty="0"/>
              <a:t>) is …</a:t>
            </a:r>
          </a:p>
          <a:p>
            <a:pPr lvl="1"/>
            <a:r>
              <a:rPr lang="en-DE" sz="2200" dirty="0"/>
              <a:t>… </a:t>
            </a:r>
            <a:r>
              <a:rPr lang="en-DE" sz="2200" dirty="0">
                <a:solidFill>
                  <a:srgbClr val="FF0000"/>
                </a:solidFill>
              </a:rPr>
              <a:t>sparse (no big data)</a:t>
            </a:r>
            <a:r>
              <a:rPr lang="en-DE" sz="2200" dirty="0"/>
              <a:t>, but </a:t>
            </a:r>
            <a:r>
              <a:rPr lang="en-DE" sz="2200" dirty="0">
                <a:solidFill>
                  <a:srgbClr val="00B050"/>
                </a:solidFill>
              </a:rPr>
              <a:t>gives rise to model updates</a:t>
            </a:r>
          </a:p>
          <a:p>
            <a:pPr lvl="1"/>
            <a:r>
              <a:rPr lang="en-DE" sz="2200" dirty="0"/>
              <a:t>… with the aim to better (faster) achieve goals</a:t>
            </a:r>
          </a:p>
          <a:p>
            <a:r>
              <a:rPr lang="en-DE" sz="2400" dirty="0"/>
              <a:t>We say: </a:t>
            </a:r>
            <a:r>
              <a:rPr lang="en-DE" sz="2400" dirty="0">
                <a:solidFill>
                  <a:srgbClr val="00B050"/>
                </a:solidFill>
              </a:rPr>
              <a:t>Agents learn </a:t>
            </a:r>
            <a:r>
              <a:rPr lang="en-DE" sz="2400" dirty="0"/>
              <a:t>(and we mean: while acting, or online)</a:t>
            </a:r>
          </a:p>
          <a:p>
            <a:pPr lvl="1"/>
            <a:r>
              <a:rPr lang="en-DE" sz="2200" dirty="0">
                <a:solidFill>
                  <a:srgbClr val="00B050"/>
                </a:solidFill>
              </a:rPr>
              <a:t>Optimize a performance measure</a:t>
            </a:r>
          </a:p>
          <a:p>
            <a:r>
              <a:rPr lang="en-DE" sz="2400" dirty="0"/>
              <a:t>Setting up agents’ online learning engines</a:t>
            </a:r>
          </a:p>
          <a:p>
            <a:pPr lvl="1"/>
            <a:r>
              <a:rPr lang="en-DE" sz="2000" dirty="0"/>
              <a:t>Dedicated knowledge about </a:t>
            </a:r>
            <a:r>
              <a:rPr lang="en-DE" sz="2000" dirty="0">
                <a:solidFill>
                  <a:srgbClr val="00B050"/>
                </a:solidFill>
              </a:rPr>
              <a:t>online learning </a:t>
            </a:r>
            <a:r>
              <a:rPr lang="en-DE" sz="2000" dirty="0"/>
              <a:t>required</a:t>
            </a:r>
          </a:p>
          <a:p>
            <a:r>
              <a:rPr lang="en-DE" sz="2400" dirty="0"/>
              <a:t>Setting up an agent’s initial model by exploiting data:</a:t>
            </a:r>
          </a:p>
          <a:p>
            <a:pPr lvl="1"/>
            <a:r>
              <a:rPr lang="en-DE" sz="2000" dirty="0"/>
              <a:t>Dedicated knowledge of machine learning required</a:t>
            </a:r>
          </a:p>
          <a:p>
            <a:pPr lvl="1"/>
            <a:r>
              <a:rPr lang="en-DE" sz="2000" dirty="0"/>
              <a:t>Also basically optimizing a performance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9903-1283-BF49-BE98-745ED4C9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>
                <a:solidFill>
                  <a:srgbClr val="FF0000"/>
                </a:solidFill>
              </a:rPr>
              <a:t>Goal-based</a:t>
            </a:r>
            <a:r>
              <a:rPr lang="en-DE" i="1" dirty="0"/>
              <a:t>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4067944" y="1628800"/>
            <a:ext cx="180020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905589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5B91-1F00-E440-B986-11DF2A2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6156F-5BCE-8942-84ED-3467BE02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Module </a:t>
            </a:r>
            <a:r>
              <a:rPr lang="de-DE" sz="2400" b="1" dirty="0"/>
              <a:t>Intelligent </a:t>
            </a:r>
            <a:r>
              <a:rPr lang="de-DE" sz="2400" b="1" dirty="0" err="1"/>
              <a:t>Agents</a:t>
            </a:r>
            <a:r>
              <a:rPr lang="de-DE" sz="2400" b="1" dirty="0"/>
              <a:t> (CS4514-KP12)</a:t>
            </a:r>
            <a:r>
              <a:rPr lang="de-DE" sz="2400" dirty="0"/>
              <a:t>: </a:t>
            </a:r>
          </a:p>
          <a:p>
            <a:pPr lvl="1"/>
            <a:r>
              <a:rPr lang="de-DE" sz="2200" dirty="0" err="1">
                <a:solidFill>
                  <a:srgbClr val="7030A0"/>
                </a:solidFill>
              </a:rPr>
              <a:t>Agents</a:t>
            </a:r>
            <a:r>
              <a:rPr lang="de-DE" sz="2200" dirty="0">
                <a:solidFill>
                  <a:srgbClr val="7030A0"/>
                </a:solidFill>
              </a:rPr>
              <a:t>, </a:t>
            </a:r>
            <a:r>
              <a:rPr lang="de-DE" sz="2200" dirty="0" err="1">
                <a:solidFill>
                  <a:srgbClr val="7030A0"/>
                </a:solidFill>
              </a:rPr>
              <a:t>Mechanism</a:t>
            </a:r>
            <a:r>
              <a:rPr lang="de-DE" sz="2200" dirty="0">
                <a:solidFill>
                  <a:srgbClr val="7030A0"/>
                </a:solidFill>
              </a:rPr>
              <a:t>, </a:t>
            </a:r>
            <a:r>
              <a:rPr lang="de-DE" sz="2200" dirty="0" err="1">
                <a:solidFill>
                  <a:srgbClr val="7030A0"/>
                </a:solidFill>
              </a:rPr>
              <a:t>and</a:t>
            </a:r>
            <a:r>
              <a:rPr lang="de-DE" sz="2200" dirty="0">
                <a:solidFill>
                  <a:srgbClr val="7030A0"/>
                </a:solidFill>
              </a:rPr>
              <a:t> </a:t>
            </a:r>
            <a:r>
              <a:rPr lang="de-DE" sz="2200" dirty="0" err="1">
                <a:solidFill>
                  <a:srgbClr val="7030A0"/>
                </a:solidFill>
              </a:rPr>
              <a:t>Collaboration</a:t>
            </a:r>
            <a:r>
              <a:rPr lang="de-DE" sz="2200" dirty="0">
                <a:solidFill>
                  <a:srgbClr val="7030A0"/>
                </a:solidFill>
              </a:rPr>
              <a:t> (</a:t>
            </a:r>
            <a:r>
              <a:rPr lang="de-DE" sz="2200" dirty="0" err="1">
                <a:solidFill>
                  <a:srgbClr val="7030A0"/>
                </a:solidFill>
              </a:rPr>
              <a:t>lecture</a:t>
            </a:r>
            <a:r>
              <a:rPr lang="de-DE" sz="2200" dirty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de-DE" sz="2200" dirty="0">
                <a:solidFill>
                  <a:srgbClr val="00B0F0"/>
                </a:solidFill>
              </a:rPr>
              <a:t>Agent </a:t>
            </a:r>
            <a:r>
              <a:rPr lang="de-DE" sz="2200" dirty="0" err="1">
                <a:solidFill>
                  <a:srgbClr val="00B0F0"/>
                </a:solidFill>
              </a:rPr>
              <a:t>Perception</a:t>
            </a:r>
            <a:r>
              <a:rPr lang="de-DE" sz="2200" dirty="0">
                <a:solidFill>
                  <a:srgbClr val="00B0F0"/>
                </a:solidFill>
              </a:rPr>
              <a:t> (Language </a:t>
            </a:r>
            <a:r>
              <a:rPr lang="de-DE" sz="2200" dirty="0" err="1">
                <a:solidFill>
                  <a:srgbClr val="00B0F0"/>
                </a:solidFill>
              </a:rPr>
              <a:t>and</a:t>
            </a:r>
            <a:r>
              <a:rPr lang="de-DE" sz="2200" dirty="0">
                <a:solidFill>
                  <a:srgbClr val="00B0F0"/>
                </a:solidFill>
              </a:rPr>
              <a:t> Vision) (</a:t>
            </a:r>
            <a:r>
              <a:rPr lang="de-DE" sz="2200" dirty="0" err="1">
                <a:solidFill>
                  <a:srgbClr val="00B0F0"/>
                </a:solidFill>
              </a:rPr>
              <a:t>lecture</a:t>
            </a:r>
            <a:r>
              <a:rPr lang="de-DE" sz="2200" dirty="0">
                <a:solidFill>
                  <a:srgbClr val="00B0F0"/>
                </a:solidFill>
              </a:rPr>
              <a:t>)</a:t>
            </a:r>
          </a:p>
          <a:p>
            <a:pPr lvl="1"/>
            <a:r>
              <a:rPr lang="de-DE" b="1" dirty="0">
                <a:solidFill>
                  <a:srgbClr val="004B5A"/>
                </a:solidFill>
              </a:rPr>
              <a:t>Agent </a:t>
            </a:r>
            <a:r>
              <a:rPr lang="de-DE" b="1" dirty="0" err="1">
                <a:solidFill>
                  <a:srgbClr val="004B5A"/>
                </a:solidFill>
              </a:rPr>
              <a:t>Planning</a:t>
            </a:r>
            <a:r>
              <a:rPr lang="de-DE" b="1" dirty="0">
                <a:solidFill>
                  <a:srgbClr val="004B5A"/>
                </a:solidFill>
              </a:rPr>
              <a:t>, Reinforcement Learning, Relations, </a:t>
            </a:r>
            <a:r>
              <a:rPr lang="de-DE" b="1" dirty="0" err="1">
                <a:solidFill>
                  <a:srgbClr val="004B5A"/>
                </a:solidFill>
              </a:rPr>
              <a:t>and</a:t>
            </a:r>
            <a:r>
              <a:rPr lang="de-DE" b="1" dirty="0">
                <a:solidFill>
                  <a:srgbClr val="004B5A"/>
                </a:solidFill>
              </a:rPr>
              <a:t> Human-Awareness </a:t>
            </a:r>
            <a:r>
              <a:rPr lang="de-DE" sz="2200" dirty="0">
                <a:solidFill>
                  <a:srgbClr val="004B5A"/>
                </a:solidFill>
              </a:rPr>
              <a:t>(</a:t>
            </a:r>
            <a:r>
              <a:rPr lang="de-DE" sz="2200" dirty="0" err="1">
                <a:solidFill>
                  <a:srgbClr val="004B5A"/>
                </a:solidFill>
              </a:rPr>
              <a:t>lecture</a:t>
            </a:r>
            <a:r>
              <a:rPr lang="de-DE" sz="2200" dirty="0">
                <a:solidFill>
                  <a:srgbClr val="004B5A"/>
                </a:solidFill>
              </a:rPr>
              <a:t>)</a:t>
            </a:r>
          </a:p>
          <a:p>
            <a:pPr lvl="1"/>
            <a:r>
              <a:rPr lang="de-DE" sz="2200" dirty="0"/>
              <a:t>Project </a:t>
            </a:r>
            <a:endParaRPr lang="de-DE" sz="2400" dirty="0"/>
          </a:p>
          <a:p>
            <a:r>
              <a:rPr lang="de-DE" sz="2400" dirty="0"/>
              <a:t>Mode </a:t>
            </a:r>
            <a:r>
              <a:rPr lang="de-DE" sz="2400" dirty="0" err="1"/>
              <a:t>of</a:t>
            </a:r>
            <a:r>
              <a:rPr lang="de-DE" sz="2400" dirty="0"/>
              <a:t> all </a:t>
            </a:r>
            <a:r>
              <a:rPr lang="de-DE" sz="2400" dirty="0" err="1"/>
              <a:t>lectures</a:t>
            </a:r>
            <a:r>
              <a:rPr lang="de-DE" sz="2400" dirty="0"/>
              <a:t>: </a:t>
            </a:r>
            <a:r>
              <a:rPr lang="de-DE" sz="2400" dirty="0" err="1"/>
              <a:t>classically</a:t>
            </a:r>
            <a:r>
              <a:rPr lang="de-DE" sz="2400" dirty="0"/>
              <a:t>, on </a:t>
            </a:r>
            <a:r>
              <a:rPr lang="de-DE" sz="2400" dirty="0" err="1"/>
              <a:t>site</a:t>
            </a:r>
            <a:r>
              <a:rPr lang="de-DE" sz="2400" dirty="0"/>
              <a:t>,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integrated</a:t>
            </a:r>
            <a:r>
              <a:rPr lang="de-DE" sz="2400" dirty="0"/>
              <a:t> </a:t>
            </a:r>
            <a:r>
              <a:rPr lang="de-DE" sz="2400" dirty="0" err="1"/>
              <a:t>exercises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Lecture</a:t>
            </a:r>
            <a:r>
              <a:rPr lang="de-DE" sz="2400" dirty="0"/>
              <a:t> </a:t>
            </a:r>
            <a:r>
              <a:rPr lang="de-DE" sz="2400" dirty="0" err="1"/>
              <a:t>slides</a:t>
            </a:r>
            <a:r>
              <a:rPr lang="de-DE" sz="2400" dirty="0"/>
              <a:t> </a:t>
            </a:r>
            <a:r>
              <a:rPr lang="de-DE" sz="2400" dirty="0" err="1"/>
              <a:t>partly</a:t>
            </a:r>
            <a:r>
              <a:rPr lang="de-DE" sz="2400" dirty="0"/>
              <a:t> </a:t>
            </a:r>
            <a:r>
              <a:rPr lang="de-DE" sz="2400" dirty="0" err="1"/>
              <a:t>available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last </a:t>
            </a:r>
            <a:r>
              <a:rPr lang="de-DE" sz="2400" dirty="0" err="1"/>
              <a:t>term</a:t>
            </a:r>
            <a:r>
              <a:rPr lang="de-DE" sz="2400" dirty="0"/>
              <a:t>, but </a:t>
            </a:r>
            <a:r>
              <a:rPr lang="de-DE" sz="2400" dirty="0" err="1"/>
              <a:t>new</a:t>
            </a:r>
            <a:r>
              <a:rPr lang="de-DE" sz="2400" dirty="0"/>
              <a:t> material </a:t>
            </a:r>
            <a:r>
              <a:rPr lang="de-DE" sz="2400" dirty="0" err="1"/>
              <a:t>produced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run</a:t>
            </a:r>
            <a:r>
              <a:rPr lang="de-DE" sz="2400" dirty="0"/>
              <a:t> </a:t>
            </a:r>
          </a:p>
          <a:p>
            <a:r>
              <a:rPr lang="de-DE" sz="2400" dirty="0"/>
              <a:t>Today: </a:t>
            </a:r>
            <a:r>
              <a:rPr lang="de-DE" sz="2400" dirty="0" err="1"/>
              <a:t>overview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idea</a:t>
            </a:r>
            <a:endParaRPr lang="de-DE" sz="2400" dirty="0"/>
          </a:p>
          <a:p>
            <a:r>
              <a:rPr lang="de-DE" sz="2400" dirty="0"/>
              <a:t>More </a:t>
            </a:r>
            <a:r>
              <a:rPr lang="de-DE" sz="2400" dirty="0" err="1"/>
              <a:t>details</a:t>
            </a:r>
            <a:r>
              <a:rPr lang="de-DE" sz="2400" dirty="0"/>
              <a:t>  in </a:t>
            </a:r>
            <a:r>
              <a:rPr lang="de-DE" sz="2400" dirty="0">
                <a:hlinkClick r:id="rId2"/>
              </a:rPr>
              <a:t>Moodle </a:t>
            </a:r>
            <a:r>
              <a:rPr lang="de-DE" sz="1200" dirty="0">
                <a:hlinkClick r:id="rId2"/>
              </a:rPr>
              <a:t>(https://moodle.uni-luebeck.de/course/view.php?id=9399)</a:t>
            </a:r>
            <a:endParaRPr lang="de-DE" sz="1200" dirty="0"/>
          </a:p>
          <a:p>
            <a:endParaRPr lang="de-DE" sz="2400" dirty="0"/>
          </a:p>
          <a:p>
            <a:pPr lvl="1"/>
            <a:endParaRPr lang="de-DE" sz="2200" dirty="0"/>
          </a:p>
          <a:p>
            <a:pPr lvl="1"/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BF2B7-0E29-E245-8662-77B0EFC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362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38C5-3BD1-744D-B2E2-62F11E7E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Misunderstandings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0AA8-EA80-CA44-9852-AAE3B84A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en-DE" dirty="0"/>
              <a:t>Applying ML to implement a function f some people say: </a:t>
            </a:r>
            <a:br>
              <a:rPr lang="en-DE" dirty="0"/>
            </a:br>
            <a:r>
              <a:rPr lang="en-DE" dirty="0">
                <a:solidFill>
                  <a:srgbClr val="FF0000"/>
                </a:solidFill>
              </a:rPr>
              <a:t>“I have used ML technique X to create an AI”</a:t>
            </a:r>
          </a:p>
          <a:p>
            <a:r>
              <a:rPr lang="en-DE" dirty="0"/>
              <a:t>Unconsciously, AI is used as a synonym for agent, but …</a:t>
            </a:r>
            <a:br>
              <a:rPr lang="en-DE" dirty="0"/>
            </a:br>
            <a:r>
              <a:rPr lang="en-DE" dirty="0"/>
              <a:t>… mostly a very simple one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FF0000"/>
              </a:solidFill>
            </a:endParaRPr>
          </a:p>
          <a:p>
            <a:r>
              <a:rPr lang="en-DE" dirty="0"/>
              <a:t>Claiming that  </a:t>
            </a:r>
            <a:r>
              <a:rPr lang="en-DE" dirty="0">
                <a:solidFill>
                  <a:srgbClr val="FF0000"/>
                </a:solidFill>
              </a:rPr>
              <a:t>f</a:t>
            </a:r>
            <a:r>
              <a:rPr lang="en-DE" dirty="0"/>
              <a:t>  is “an AI” is an indication of </a:t>
            </a:r>
            <a:br>
              <a:rPr lang="en-DE" dirty="0"/>
            </a:br>
            <a:r>
              <a:rPr lang="en-DE" dirty="0"/>
              <a:t>lack of understanding …</a:t>
            </a:r>
          </a:p>
          <a:p>
            <a:r>
              <a:rPr lang="en-DE" dirty="0"/>
              <a:t>… even if the last n percepts are considered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200" dirty="0">
                <a:solidFill>
                  <a:srgbClr val="FF0000"/>
                </a:solidFill>
              </a:rPr>
              <a:t> × </a:t>
            </a:r>
            <a:r>
              <a:rPr lang="de-DE" sz="22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200" dirty="0">
                <a:solidFill>
                  <a:srgbClr val="FF0000"/>
                </a:solidFill>
              </a:rPr>
              <a:t>×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O</a:t>
            </a:r>
            <a:r>
              <a:rPr lang="en-US" dirty="0"/>
              <a:t>n</a:t>
            </a:r>
            <a:r>
              <a:rPr lang="en-DE" dirty="0"/>
              <a:t>e is lost w/o an understanding of intelligent agents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: P*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431B-1909-A345-942C-271744E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9396-55D1-AE43-BA0D-AFE6865F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Frame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C342-0CEE-5D46-A350-3A2E36D4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4744"/>
            <a:ext cx="8435281" cy="4968875"/>
          </a:xfrm>
        </p:spPr>
        <p:txBody>
          <a:bodyPr/>
          <a:lstStyle/>
          <a:p>
            <a:r>
              <a:rPr lang="en-DE" dirty="0"/>
              <a:t>Assume that machine learning techniques are used </a:t>
            </a:r>
            <a:br>
              <a:rPr lang="en-DE" dirty="0"/>
            </a:br>
            <a:r>
              <a:rPr lang="en-DE" dirty="0"/>
              <a:t>to build models at agent setup time</a:t>
            </a:r>
          </a:p>
          <a:p>
            <a:r>
              <a:rPr lang="en-DE" dirty="0"/>
              <a:t>Runtime behavior of agent always depends on last n elements of percept sequence only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800" dirty="0">
                <a:solidFill>
                  <a:srgbClr val="FF0000"/>
                </a:solidFill>
              </a:rPr>
              <a:t> × </a:t>
            </a:r>
            <a:r>
              <a:rPr lang="de-DE" sz="28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800" dirty="0">
                <a:solidFill>
                  <a:srgbClr val="FF0000"/>
                </a:solidFill>
              </a:rPr>
              <a:t>×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No interaction w/ environment, no feedback</a:t>
            </a:r>
          </a:p>
          <a:p>
            <a:r>
              <a:rPr lang="en-DE" dirty="0"/>
              <a:t>Agent is fake (simply a </a:t>
            </a:r>
            <a:r>
              <a:rPr lang="en-DE" dirty="0">
                <a:solidFill>
                  <a:srgbClr val="FF0000"/>
                </a:solidFill>
              </a:rPr>
              <a:t>frame around standard SW/HW</a:t>
            </a:r>
            <a:r>
              <a:rPr lang="en-DE" dirty="0"/>
              <a:t>)</a:t>
            </a:r>
          </a:p>
          <a:p>
            <a:pPr lvl="1"/>
            <a:r>
              <a:rPr lang="en-DE" sz="2200" dirty="0"/>
              <a:t>Also holds when setup training data is camouflaged </a:t>
            </a:r>
            <a:br>
              <a:rPr lang="en-DE" sz="2200" dirty="0"/>
            </a:br>
            <a:r>
              <a:rPr lang="en-DE" sz="2200" dirty="0"/>
              <a:t>as initial percepts (but no actions towards goals are computed until training completed)</a:t>
            </a:r>
          </a:p>
          <a:p>
            <a:r>
              <a:rPr lang="en-DE" sz="2400" dirty="0"/>
              <a:t>Maybe even enlightening for practical applications, </a:t>
            </a:r>
            <a:br>
              <a:rPr lang="en-DE" sz="2400" dirty="0"/>
            </a:br>
            <a:r>
              <a:rPr lang="en-DE" sz="2400" dirty="0"/>
              <a:t>but agent idea …</a:t>
            </a:r>
          </a:p>
          <a:p>
            <a:r>
              <a:rPr lang="en-DE" sz="2400" dirty="0"/>
              <a:t>… does not show its full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848D-3D08-BB47-9CD9-E1DE19CC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33D2-35C9-144F-BAD7-9DCF8655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Learning-based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72F3-F16D-AA42-B502-84DABBB4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dirty="0"/>
              <a:t>There is no need to deliberately </a:t>
            </a:r>
            <a:br>
              <a:rPr lang="en-DE" dirty="0"/>
            </a:br>
            <a:r>
              <a:rPr lang="en-DE" dirty="0"/>
              <a:t>conflate machine learning with agents and AI !</a:t>
            </a:r>
          </a:p>
          <a:p>
            <a:r>
              <a:rPr lang="en-DE" dirty="0"/>
              <a:t>No need to invent frame agents !</a:t>
            </a:r>
          </a:p>
          <a:p>
            <a:r>
              <a:rPr lang="en-DE" dirty="0"/>
              <a:t>Can build extremely cool SW/HW </a:t>
            </a:r>
            <a:br>
              <a:rPr lang="en-DE" dirty="0"/>
            </a:br>
            <a:r>
              <a:rPr lang="en-DE" dirty="0"/>
              <a:t>w/ machine learning techniques </a:t>
            </a:r>
            <a:br>
              <a:rPr lang="en-DE" dirty="0"/>
            </a:br>
            <a:r>
              <a:rPr lang="en-DE" dirty="0"/>
              <a:t>(e.g., for industrial image processing applications)</a:t>
            </a:r>
          </a:p>
          <a:p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Probabilistic Differential Programming </a:t>
            </a:r>
            <a:r>
              <a:rPr lang="en-US" dirty="0"/>
              <a:t>(CS5071-KP04)</a:t>
            </a:r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Deep Learning Lab </a:t>
            </a:r>
            <a:r>
              <a:rPr lang="en-US" dirty="0"/>
              <a:t>(CS5071-KP04)</a:t>
            </a:r>
            <a:endParaRPr lang="en-DE" dirty="0"/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A8F18-D391-AD49-83B4-64800EC3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37E-0CBD-8B42-9418-84236A59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the Future: Human-guided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914C-29ED-E847-A0C4-347FCA9C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5"/>
            <a:ext cx="8641085" cy="4968875"/>
          </a:xfrm>
        </p:spPr>
        <p:txBody>
          <a:bodyPr/>
          <a:lstStyle/>
          <a:p>
            <a:r>
              <a:rPr lang="en-DE" dirty="0"/>
              <a:t>Develop machine learning techniques that achieve good performace w/o too much training material</a:t>
            </a:r>
          </a:p>
          <a:p>
            <a:r>
              <a:rPr lang="en-DE" dirty="0"/>
              <a:t>Exploit human capabilities</a:t>
            </a:r>
          </a:p>
          <a:p>
            <a:r>
              <a:rPr lang="en-DE" dirty="0"/>
              <a:t>Artificial agents and human agents cooperate</a:t>
            </a:r>
          </a:p>
          <a:p>
            <a:r>
              <a:rPr lang="en-DE" dirty="0">
                <a:solidFill>
                  <a:srgbClr val="0305FF"/>
                </a:solidFill>
              </a:rPr>
              <a:t>Machine learning </a:t>
            </a:r>
            <a:r>
              <a:rPr lang="en-DE" dirty="0"/>
              <a:t>becomes</a:t>
            </a:r>
            <a:r>
              <a:rPr lang="en-DE" dirty="0">
                <a:solidFill>
                  <a:srgbClr val="0305FF"/>
                </a:solidFill>
              </a:rPr>
              <a:t> agent online learning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Motivation for studying agents!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Machine learning cannot go w/o agents in the future</a:t>
            </a:r>
          </a:p>
          <a:p>
            <a:endParaRPr lang="en-DE" dirty="0"/>
          </a:p>
          <a:p>
            <a:r>
              <a:rPr lang="en-DE" dirty="0"/>
              <a:t>Agents allow for more or less learning (incl. no learning)</a:t>
            </a:r>
          </a:p>
          <a:p>
            <a:r>
              <a:rPr lang="en-DE" dirty="0"/>
              <a:t>Next: Proper agent with no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C6C0A-307C-2941-BD08-B3837342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5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Proper Agent: An </a:t>
            </a:r>
            <a:r>
              <a:rPr lang="de-DE" altLang="x-none" dirty="0" err="1"/>
              <a:t>Example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3923928" y="2852936"/>
            <a:ext cx="2304256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0073279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566DF-772B-BC47-A8EB-C3B8B7D2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64998" y="292554"/>
            <a:ext cx="3799615" cy="22003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C64-AD0A-C942-9D66-AFAB9FDBC87A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Proper Agent: An Example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Given: </a:t>
            </a:r>
          </a:p>
          <a:p>
            <a:pPr lvl="1" indent="-342900"/>
            <a:r>
              <a:rPr lang="en-US" altLang="x-none" dirty="0"/>
              <a:t>Current state of the </a:t>
            </a:r>
            <a:br>
              <a:rPr lang="en-US" altLang="x-none" dirty="0"/>
            </a:br>
            <a:r>
              <a:rPr lang="en-US" altLang="x-none" dirty="0"/>
              <a:t>environment</a:t>
            </a:r>
          </a:p>
          <a:p>
            <a:pPr lvl="1" indent="-342900"/>
            <a:r>
              <a:rPr lang="en-US" altLang="x-none" dirty="0"/>
              <a:t>Description of goal state</a:t>
            </a:r>
          </a:p>
          <a:p>
            <a:pPr lvl="1" indent="-342900"/>
            <a:r>
              <a:rPr lang="en-US" altLang="x-none" dirty="0"/>
              <a:t>Set of action descriptions</a:t>
            </a:r>
          </a:p>
          <a:p>
            <a:pPr marL="492382" indent="-492382">
              <a:buNone/>
            </a:pPr>
            <a:endParaRPr lang="en-US" altLang="x-none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Find sequence of actions (a plan) </a:t>
            </a:r>
            <a:br>
              <a:rPr lang="en-US" altLang="x-none" dirty="0"/>
            </a:br>
            <a:r>
              <a:rPr lang="en-US" altLang="x-none" dirty="0"/>
              <a:t>for transforming current state into goal state</a:t>
            </a: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Select first action, and hope that plan can be completed</a:t>
            </a:r>
          </a:p>
        </p:txBody>
      </p:sp>
    </p:spTree>
    <p:extLst>
      <p:ext uri="{BB962C8B-B14F-4D97-AF65-F5344CB8AC3E}">
        <p14:creationId xmlns:p14="http://schemas.microsoft.com/office/powerpoint/2010/main" val="251273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6DC-0572-EC44-B5A1-88E628884AF4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Formalism</a:t>
            </a:r>
            <a:endParaRPr lang="de-DE" altLang="x-none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States </a:t>
            </a:r>
            <a:r>
              <a:rPr lang="de-DE" altLang="x-none" dirty="0" err="1"/>
              <a:t>modeled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set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ground</a:t>
            </a:r>
            <a:r>
              <a:rPr lang="de-DE" altLang="x-none" dirty="0"/>
              <a:t> </a:t>
            </a:r>
            <a:r>
              <a:rPr lang="de-DE" altLang="x-none" dirty="0" err="1"/>
              <a:t>atoms</a:t>
            </a:r>
            <a:r>
              <a:rPr lang="de-DE" altLang="x-none" dirty="0"/>
              <a:t> (</a:t>
            </a:r>
            <a:r>
              <a:rPr lang="de-DE" altLang="x-none" dirty="0" err="1"/>
              <a:t>database</a:t>
            </a:r>
            <a:r>
              <a:rPr lang="de-DE" altLang="x-none" dirty="0"/>
              <a:t>)</a:t>
            </a:r>
          </a:p>
          <a:p>
            <a:pPr lvl="1"/>
            <a:r>
              <a:rPr lang="de-DE" altLang="x-none" dirty="0" err="1"/>
              <a:t>Current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well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goal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endParaRPr lang="de-DE" altLang="x-none" dirty="0"/>
          </a:p>
          <a:p>
            <a:pPr lvl="1"/>
            <a:r>
              <a:rPr lang="de-DE" altLang="x-none" dirty="0" err="1"/>
              <a:t>Example</a:t>
            </a:r>
            <a:r>
              <a:rPr lang="de-DE" altLang="x-none" dirty="0"/>
              <a:t>: Blocks World</a:t>
            </a:r>
          </a:p>
          <a:p>
            <a:pPr lvl="2"/>
            <a:r>
              <a:rPr lang="de-DE" altLang="x-none" dirty="0" err="1"/>
              <a:t>On_Table</a:t>
            </a:r>
            <a:r>
              <a:rPr lang="de-DE" altLang="x-none" dirty="0"/>
              <a:t>(A), </a:t>
            </a:r>
            <a:r>
              <a:rPr lang="de-DE" altLang="x-none" dirty="0" err="1"/>
              <a:t>On_Table</a:t>
            </a:r>
            <a:r>
              <a:rPr lang="de-DE" altLang="x-none" dirty="0"/>
              <a:t>(B), </a:t>
            </a:r>
            <a:r>
              <a:rPr lang="de-DE" altLang="x-none" dirty="0" err="1"/>
              <a:t>On_Table</a:t>
            </a:r>
            <a:r>
              <a:rPr lang="de-DE" altLang="x-none" dirty="0"/>
              <a:t>(C)</a:t>
            </a:r>
          </a:p>
          <a:p>
            <a:pPr lvl="2"/>
            <a:r>
              <a:rPr lang="de-DE" altLang="x-none" dirty="0" err="1"/>
              <a:t>On_Block</a:t>
            </a:r>
            <a:r>
              <a:rPr lang="de-DE" altLang="x-none" dirty="0"/>
              <a:t>(C, B), </a:t>
            </a:r>
            <a:r>
              <a:rPr lang="de-DE" altLang="x-none" dirty="0" err="1"/>
              <a:t>On_Block</a:t>
            </a:r>
            <a:r>
              <a:rPr lang="de-DE" altLang="x-none" dirty="0"/>
              <a:t>(B, A)</a:t>
            </a:r>
          </a:p>
          <a:p>
            <a:r>
              <a:rPr lang="de-DE" altLang="x-none" dirty="0"/>
              <a:t>Historical &amp; </a:t>
            </a:r>
            <a:r>
              <a:rPr lang="de-DE" altLang="x-none" dirty="0" err="1"/>
              <a:t>name</a:t>
            </a:r>
            <a:r>
              <a:rPr lang="de-DE" altLang="x-none" dirty="0"/>
              <a:t> </a:t>
            </a:r>
            <a:r>
              <a:rPr lang="de-DE" altLang="x-none" dirty="0" err="1"/>
              <a:t>convention</a:t>
            </a:r>
            <a:r>
              <a:rPr lang="de-DE" altLang="x-none" dirty="0"/>
              <a:t> </a:t>
            </a:r>
            <a:r>
              <a:rPr lang="de-DE" altLang="x-none" dirty="0" err="1"/>
              <a:t>note</a:t>
            </a:r>
            <a:endParaRPr lang="de-DE" altLang="x-none" dirty="0"/>
          </a:p>
          <a:p>
            <a:pPr lvl="1"/>
            <a:r>
              <a:rPr lang="de-DE" altLang="x-none" dirty="0" err="1"/>
              <a:t>Nowadays</a:t>
            </a:r>
            <a:r>
              <a:rPr lang="de-DE" altLang="x-none" dirty="0"/>
              <a:t> STRIPS = </a:t>
            </a:r>
            <a:r>
              <a:rPr lang="de-DE" altLang="x-none" dirty="0" err="1"/>
              <a:t>representation</a:t>
            </a:r>
            <a:r>
              <a:rPr lang="de-DE" altLang="x-none" dirty="0"/>
              <a:t> </a:t>
            </a:r>
            <a:r>
              <a:rPr lang="de-DE" altLang="x-none" dirty="0" err="1"/>
              <a:t>language</a:t>
            </a:r>
            <a:r>
              <a:rPr lang="de-DE" altLang="x-none" dirty="0"/>
              <a:t> FOL</a:t>
            </a:r>
          </a:p>
          <a:p>
            <a:pPr lvl="1"/>
            <a:r>
              <a:rPr lang="de-DE" altLang="x-none" dirty="0"/>
              <a:t>Part </a:t>
            </a:r>
            <a:r>
              <a:rPr lang="de-DE" altLang="x-none" dirty="0" err="1"/>
              <a:t>of</a:t>
            </a:r>
            <a:r>
              <a:rPr lang="de-DE" altLang="x-none" dirty="0"/>
              <a:t> PDDL (</a:t>
            </a:r>
            <a:r>
              <a:rPr lang="de-DE" altLang="x-none" dirty="0" err="1"/>
              <a:t>planning</a:t>
            </a:r>
            <a:r>
              <a:rPr lang="de-DE" altLang="x-none" dirty="0"/>
              <a:t> </a:t>
            </a:r>
            <a:r>
              <a:rPr lang="de-DE" altLang="x-none" dirty="0" err="1"/>
              <a:t>domain</a:t>
            </a:r>
            <a:r>
              <a:rPr lang="de-DE" altLang="x-none" dirty="0"/>
              <a:t> </a:t>
            </a:r>
            <a:r>
              <a:rPr lang="de-DE" altLang="x-none" dirty="0" err="1"/>
              <a:t>definition</a:t>
            </a:r>
            <a:r>
              <a:rPr lang="de-DE" altLang="x-none" dirty="0"/>
              <a:t> </a:t>
            </a:r>
            <a:r>
              <a:rPr lang="de-DE" altLang="x-none" dirty="0" err="1"/>
              <a:t>language</a:t>
            </a:r>
            <a:r>
              <a:rPr lang="de-DE" altLang="x-none" dirty="0"/>
              <a:t>)</a:t>
            </a:r>
          </a:p>
          <a:p>
            <a:pPr lvl="1"/>
            <a:r>
              <a:rPr lang="de-DE" altLang="x-none" dirty="0" err="1"/>
              <a:t>Originally</a:t>
            </a:r>
            <a:r>
              <a:rPr lang="de-DE" altLang="x-none" dirty="0"/>
              <a:t>, STRIPS also </a:t>
            </a:r>
            <a:r>
              <a:rPr lang="de-DE" altLang="x-none" dirty="0" err="1"/>
              <a:t>denoted</a:t>
            </a:r>
            <a:r>
              <a:rPr lang="de-DE" altLang="x-none" dirty="0"/>
              <a:t> (linear, non-</a:t>
            </a:r>
            <a:r>
              <a:rPr lang="de-DE" altLang="x-none" dirty="0" err="1"/>
              <a:t>complete</a:t>
            </a:r>
            <a:r>
              <a:rPr lang="de-DE" altLang="x-none" dirty="0"/>
              <a:t>) </a:t>
            </a:r>
            <a:r>
              <a:rPr lang="de-DE" altLang="x-none" dirty="0" err="1"/>
              <a:t>hill-climbing</a:t>
            </a:r>
            <a:r>
              <a:rPr lang="de-DE" altLang="x-none" dirty="0"/>
              <a:t> style </a:t>
            </a:r>
            <a:r>
              <a:rPr lang="de-DE" altLang="x-none" dirty="0" err="1"/>
              <a:t>algorithm</a:t>
            </a:r>
            <a:r>
              <a:rPr lang="de-DE" altLang="x-none" dirty="0"/>
              <a:t> </a:t>
            </a:r>
          </a:p>
          <a:p>
            <a:pPr lvl="1"/>
            <a:r>
              <a:rPr lang="de-DE" altLang="x-none" dirty="0" err="1"/>
              <a:t>Here</a:t>
            </a:r>
            <a:r>
              <a:rPr lang="de-DE" altLang="x-none" dirty="0"/>
              <a:t> </a:t>
            </a:r>
            <a:r>
              <a:rPr lang="de-DE" altLang="x-none" dirty="0" err="1"/>
              <a:t>we</a:t>
            </a:r>
            <a:r>
              <a:rPr lang="de-DE" altLang="x-none" dirty="0"/>
              <a:t> </a:t>
            </a:r>
            <a:r>
              <a:rPr lang="de-DE" altLang="x-none" dirty="0" err="1"/>
              <a:t>consider</a:t>
            </a:r>
            <a:r>
              <a:rPr lang="de-DE" altLang="x-none" dirty="0"/>
              <a:t> a different </a:t>
            </a:r>
            <a:r>
              <a:rPr lang="de-DE" altLang="x-none" dirty="0" err="1"/>
              <a:t>algorithm</a:t>
            </a:r>
            <a:r>
              <a:rPr lang="de-DE" altLang="x-none" dirty="0"/>
              <a:t> </a:t>
            </a:r>
            <a:r>
              <a:rPr lang="de-DE" altLang="x-none" dirty="0" err="1"/>
              <a:t>based</a:t>
            </a:r>
            <a:r>
              <a:rPr lang="de-DE" altLang="x-none" dirty="0"/>
              <a:t> on partial </a:t>
            </a:r>
            <a:r>
              <a:rPr lang="de-DE" altLang="x-none" dirty="0" err="1"/>
              <a:t>order</a:t>
            </a:r>
            <a:r>
              <a:rPr lang="de-DE" altLang="x-none" dirty="0"/>
              <a:t> </a:t>
            </a:r>
            <a:r>
              <a:rPr lang="de-DE" altLang="x-none" dirty="0" err="1"/>
              <a:t>plans</a:t>
            </a:r>
            <a:r>
              <a:rPr lang="de-DE" altLang="x-none" dirty="0"/>
              <a:t> </a:t>
            </a:r>
          </a:p>
          <a:p>
            <a:endParaRPr lang="de-DE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6556B-F7A7-BF47-BF6C-BDCA61EC467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1CBE-FF45-B74D-9D64-47294CA6291F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Planning</a:t>
            </a:r>
            <a:r>
              <a:rPr lang="de-DE" altLang="x-none" dirty="0"/>
              <a:t> Operators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502519" cy="11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2282"/>
            <a:ext cx="3108081" cy="16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22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225F-27B9-6246-ADD5-F5A300C7A4CF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Initial Plan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 dirty="0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494085"/>
            <a:ext cx="5411666" cy="38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436096" cy="23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CF058-4B0C-2F44-925A-2935AE819226}"/>
              </a:ext>
            </a:extLst>
          </p:cNvPr>
          <p:cNvSpPr txBox="1"/>
          <p:nvPr/>
        </p:nvSpPr>
        <p:spPr>
          <a:xfrm>
            <a:off x="3184359" y="5954556"/>
            <a:ext cx="3241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are variables                      </a:t>
            </a:r>
            <a:endParaRPr lang="en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D35F5C-1323-9A4F-882F-E7D5CEAC8979}"/>
              </a:ext>
            </a:extLst>
          </p:cNvPr>
          <p:cNvSpPr txBox="1"/>
          <p:nvPr/>
        </p:nvSpPr>
        <p:spPr>
          <a:xfrm>
            <a:off x="410308" y="2425565"/>
            <a:ext cx="24080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Action(Type)s:     </a:t>
            </a:r>
          </a:p>
        </p:txBody>
      </p:sp>
    </p:spTree>
    <p:extLst>
      <p:ext uri="{BB962C8B-B14F-4D97-AF65-F5344CB8AC3E}">
        <p14:creationId xmlns:p14="http://schemas.microsoft.com/office/powerpoint/2010/main" val="1879586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4B69-E971-4043-AF59-F061C19A166E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11" y="281214"/>
            <a:ext cx="8760069" cy="441080"/>
          </a:xfrm>
        </p:spPr>
        <p:txBody>
          <a:bodyPr/>
          <a:lstStyle/>
          <a:p>
            <a:r>
              <a:rPr lang="de-DE" altLang="x-none" sz="2800" dirty="0" err="1"/>
              <a:t>Planning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as</a:t>
            </a:r>
            <a:r>
              <a:rPr lang="de-DE" altLang="x-none" sz="2800" dirty="0"/>
              <a:t> („</a:t>
            </a:r>
            <a:r>
              <a:rPr lang="de-DE" altLang="x-none" sz="2800" dirty="0" err="1"/>
              <a:t>Lifted</a:t>
            </a:r>
            <a:r>
              <a:rPr lang="de-DE" altLang="x-none" sz="2800" dirty="0"/>
              <a:t>“) Search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1939"/>
            <a:ext cx="7362092" cy="46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08" y="1449266"/>
            <a:ext cx="8178312" cy="4431323"/>
          </a:xfrm>
        </p:spPr>
        <p:txBody>
          <a:bodyPr/>
          <a:lstStyle/>
          <a:p>
            <a:r>
              <a:rPr lang="de-DE" altLang="x-none" sz="2215" dirty="0"/>
              <a:t>Forward</a:t>
            </a:r>
          </a:p>
          <a:p>
            <a:r>
              <a:rPr lang="de-DE" altLang="x-none" sz="2215" dirty="0" err="1"/>
              <a:t>Backward</a:t>
            </a:r>
            <a:endParaRPr lang="de-DE" altLang="x-none" sz="2215" dirty="0"/>
          </a:p>
        </p:txBody>
      </p:sp>
    </p:spTree>
    <p:extLst>
      <p:ext uri="{BB962C8B-B14F-4D97-AF65-F5344CB8AC3E}">
        <p14:creationId xmlns:p14="http://schemas.microsoft.com/office/powerpoint/2010/main" val="24750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5B91-1F00-E440-B986-11DF2A24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Organization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6156F-5BCE-8942-84ED-3467BE02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 dirty="0" err="1">
                <a:solidFill>
                  <a:srgbClr val="7030A0"/>
                </a:solidFill>
              </a:rPr>
              <a:t>Agents</a:t>
            </a:r>
            <a:r>
              <a:rPr lang="de-DE" sz="1800" b="1" dirty="0">
                <a:solidFill>
                  <a:srgbClr val="7030A0"/>
                </a:solidFill>
              </a:rPr>
              <a:t>, </a:t>
            </a:r>
            <a:r>
              <a:rPr lang="de-DE" sz="1800" b="1" dirty="0" err="1">
                <a:solidFill>
                  <a:srgbClr val="7030A0"/>
                </a:solidFill>
              </a:rPr>
              <a:t>Mechanisms</a:t>
            </a:r>
            <a:r>
              <a:rPr lang="de-DE" sz="1800" b="1" dirty="0">
                <a:solidFill>
                  <a:srgbClr val="7030A0"/>
                </a:solidFill>
              </a:rPr>
              <a:t>, </a:t>
            </a:r>
            <a:r>
              <a:rPr lang="de-DE" sz="1800" b="1" dirty="0" err="1">
                <a:solidFill>
                  <a:srgbClr val="7030A0"/>
                </a:solidFill>
              </a:rPr>
              <a:t>and</a:t>
            </a:r>
            <a:r>
              <a:rPr lang="de-DE" sz="1800" b="1" dirty="0">
                <a:solidFill>
                  <a:srgbClr val="7030A0"/>
                </a:solidFill>
              </a:rPr>
              <a:t> </a:t>
            </a:r>
            <a:r>
              <a:rPr lang="de-DE" sz="1800" b="1" dirty="0" err="1">
                <a:solidFill>
                  <a:srgbClr val="7030A0"/>
                </a:solidFill>
              </a:rPr>
              <a:t>Collaboration</a:t>
            </a:r>
            <a:endParaRPr lang="de-DE" sz="1800" b="1" dirty="0">
              <a:solidFill>
                <a:srgbClr val="7030A0"/>
              </a:solidFill>
            </a:endParaRPr>
          </a:p>
          <a:p>
            <a:pPr lvl="1"/>
            <a:r>
              <a:rPr lang="de-DE" sz="1800" dirty="0" err="1"/>
              <a:t>Wednesdays</a:t>
            </a:r>
            <a:r>
              <a:rPr lang="de-DE" sz="1800" dirty="0"/>
              <a:t>, 14:15 - 15:45 Uhr, IFIS Seminarraum 2035,</a:t>
            </a:r>
          </a:p>
          <a:p>
            <a:pPr lvl="1"/>
            <a:r>
              <a:rPr lang="de-DE" sz="1800" dirty="0"/>
              <a:t>Start: 18.10.2023</a:t>
            </a:r>
          </a:p>
          <a:p>
            <a:pPr lvl="1"/>
            <a:r>
              <a:rPr lang="de-DE" sz="1800" dirty="0" err="1"/>
              <a:t>Lecturer</a:t>
            </a:r>
            <a:r>
              <a:rPr lang="de-DE" sz="1800" dirty="0"/>
              <a:t>: Özgür </a:t>
            </a:r>
            <a:r>
              <a:rPr lang="de-DE" sz="1800" dirty="0" err="1"/>
              <a:t>Özcep</a:t>
            </a:r>
            <a:endParaRPr lang="de-DE" sz="1800" dirty="0"/>
          </a:p>
          <a:p>
            <a:r>
              <a:rPr lang="de-DE" sz="1800" b="1" dirty="0">
                <a:solidFill>
                  <a:srgbClr val="00B0F0"/>
                </a:solidFill>
              </a:rPr>
              <a:t>Agent </a:t>
            </a:r>
            <a:r>
              <a:rPr lang="de-DE" sz="1800" b="1" dirty="0" err="1">
                <a:solidFill>
                  <a:srgbClr val="00B0F0"/>
                </a:solidFill>
              </a:rPr>
              <a:t>Perception</a:t>
            </a:r>
            <a:r>
              <a:rPr lang="de-DE" sz="1800" b="1" dirty="0">
                <a:solidFill>
                  <a:srgbClr val="00B0F0"/>
                </a:solidFill>
              </a:rPr>
              <a:t> (Language </a:t>
            </a:r>
            <a:r>
              <a:rPr lang="de-DE" sz="1800" b="1" dirty="0" err="1">
                <a:solidFill>
                  <a:srgbClr val="00B0F0"/>
                </a:solidFill>
              </a:rPr>
              <a:t>and</a:t>
            </a:r>
            <a:r>
              <a:rPr lang="de-DE" sz="1800" b="1" dirty="0">
                <a:solidFill>
                  <a:srgbClr val="00B0F0"/>
                </a:solidFill>
              </a:rPr>
              <a:t> Vision)</a:t>
            </a:r>
          </a:p>
          <a:p>
            <a:pPr lvl="1"/>
            <a:r>
              <a:rPr lang="de-DE" sz="1800" dirty="0" err="1"/>
              <a:t>Thursdays</a:t>
            </a:r>
            <a:r>
              <a:rPr lang="de-DE" sz="1800" dirty="0"/>
              <a:t> 14:15 - 15:45 Uhr, IFIS Seminarraum 2035</a:t>
            </a:r>
          </a:p>
          <a:p>
            <a:pPr lvl="1"/>
            <a:r>
              <a:rPr lang="de-DE" sz="1800" dirty="0"/>
              <a:t>Start: 19.10.2023</a:t>
            </a:r>
          </a:p>
          <a:p>
            <a:pPr lvl="1"/>
            <a:r>
              <a:rPr lang="de-DE" sz="1800" dirty="0" err="1"/>
              <a:t>Lecturer</a:t>
            </a:r>
            <a:r>
              <a:rPr lang="de-DE" sz="1800" dirty="0"/>
              <a:t>: Ralf Möller</a:t>
            </a:r>
          </a:p>
          <a:p>
            <a:r>
              <a:rPr lang="de-DE" sz="1800" b="1" dirty="0">
                <a:solidFill>
                  <a:srgbClr val="004B5A"/>
                </a:solidFill>
              </a:rPr>
              <a:t>Agent </a:t>
            </a:r>
            <a:r>
              <a:rPr lang="de-DE" sz="1800" b="1" dirty="0" err="1">
                <a:solidFill>
                  <a:srgbClr val="004B5A"/>
                </a:solidFill>
              </a:rPr>
              <a:t>Planning</a:t>
            </a:r>
            <a:r>
              <a:rPr lang="de-DE" sz="1800" b="1" dirty="0">
                <a:solidFill>
                  <a:srgbClr val="004B5A"/>
                </a:solidFill>
              </a:rPr>
              <a:t>, Reinforcement Learning, Relations, </a:t>
            </a:r>
            <a:r>
              <a:rPr lang="de-DE" sz="1800" b="1" dirty="0" err="1">
                <a:solidFill>
                  <a:srgbClr val="004B5A"/>
                </a:solidFill>
              </a:rPr>
              <a:t>and</a:t>
            </a:r>
            <a:r>
              <a:rPr lang="de-DE" sz="1800" b="1" dirty="0">
                <a:solidFill>
                  <a:srgbClr val="004B5A"/>
                </a:solidFill>
              </a:rPr>
              <a:t> Human-Awareness</a:t>
            </a:r>
          </a:p>
          <a:p>
            <a:pPr lvl="1"/>
            <a:r>
              <a:rPr lang="de-DE" sz="1800" dirty="0" err="1"/>
              <a:t>Fridays</a:t>
            </a:r>
            <a:r>
              <a:rPr lang="de-DE" sz="1800" dirty="0"/>
              <a:t>, 10:15 - 11:45 Uhr, IFIS Besprechungsraum 2032</a:t>
            </a:r>
          </a:p>
          <a:p>
            <a:pPr lvl="1"/>
            <a:r>
              <a:rPr lang="de-DE" sz="1800" dirty="0"/>
              <a:t>Start: 20.10.2023</a:t>
            </a:r>
            <a:br>
              <a:rPr lang="de-DE" sz="1800" dirty="0"/>
            </a:br>
            <a:r>
              <a:rPr lang="de-DE" sz="1800" dirty="0" err="1"/>
              <a:t>Lecturer</a:t>
            </a:r>
            <a:r>
              <a:rPr lang="de-DE" sz="1800" dirty="0"/>
              <a:t>: Marcel Gehrke</a:t>
            </a:r>
          </a:p>
          <a:p>
            <a:r>
              <a:rPr lang="de-DE" sz="2000" b="1" dirty="0"/>
              <a:t>Project</a:t>
            </a:r>
          </a:p>
          <a:p>
            <a:pPr lvl="1"/>
            <a:r>
              <a:rPr lang="de-DE" sz="1800" dirty="0" err="1"/>
              <a:t>Fridays</a:t>
            </a:r>
            <a:r>
              <a:rPr lang="de-DE" sz="1800" dirty="0"/>
              <a:t>, 12:15 - 13:45 Uhr, IFIS Seminarraum 2035</a:t>
            </a:r>
          </a:p>
          <a:p>
            <a:pPr lvl="1"/>
            <a:r>
              <a:rPr lang="de-DE" sz="1800" dirty="0"/>
              <a:t>Start: 20.10.2023</a:t>
            </a:r>
          </a:p>
          <a:p>
            <a:pPr lvl="1"/>
            <a:endParaRPr lang="de-DE" sz="2200" dirty="0"/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BF2B7-0E29-E245-8662-77B0EFC5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68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E17ADB0-A3FC-CB41-B60F-A7B386E5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Classical</a:t>
            </a:r>
            <a:r>
              <a:rPr lang="de-DE" dirty="0"/>
              <a:t> Search               vs.                       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958784-DD99-ED43-BF24-379D173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49A9F97-DFA5-BA4A-93F9-E563E71BECA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87478" y="1119628"/>
            <a:ext cx="3074679" cy="1429866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0054A6-5AEC-484E-9DBD-F9642858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7" y="1205865"/>
            <a:ext cx="2823220" cy="21146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7B930B9-BE06-A741-87C7-D7319C38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056" y="3060122"/>
            <a:ext cx="1908945" cy="142986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17F69E-7BBA-744E-B349-E560C3328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947" y="1253756"/>
            <a:ext cx="2683737" cy="17859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C21DF2D-6751-5449-8316-E27348E00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359" y="1662723"/>
            <a:ext cx="2619210" cy="174296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F6E6A6E-12F0-A148-BF68-C919CA7ED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543" y="2412977"/>
            <a:ext cx="2660874" cy="198542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F157084-DEC1-C342-B972-0D41D102E8AB}"/>
              </a:ext>
            </a:extLst>
          </p:cNvPr>
          <p:cNvSpPr txBox="1"/>
          <p:nvPr/>
        </p:nvSpPr>
        <p:spPr>
          <a:xfrm>
            <a:off x="4969598" y="4824732"/>
            <a:ext cx="39725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Problem </a:t>
            </a:r>
            <a:r>
              <a:rPr lang="de-DE" dirty="0" err="1">
                <a:solidFill>
                  <a:srgbClr val="032EF0"/>
                </a:solidFill>
              </a:rPr>
              <a:t>solving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by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planning</a:t>
            </a:r>
            <a:endParaRPr lang="de-DE" dirty="0">
              <a:solidFill>
                <a:srgbClr val="032E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declaratively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E.g.: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go-to-SM1, </a:t>
            </a:r>
            <a:r>
              <a:rPr lang="de-DE" dirty="0" err="1"/>
              <a:t>go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-HW</a:t>
            </a:r>
          </a:p>
          <a:p>
            <a:r>
              <a:rPr lang="de-DE" dirty="0"/>
              <a:t>              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(</a:t>
            </a:r>
            <a:r>
              <a:rPr lang="de-DE" dirty="0" err="1"/>
              <a:t>place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2596D8D-A977-4B46-9104-9FA7352AAD59}"/>
              </a:ext>
            </a:extLst>
          </p:cNvPr>
          <p:cNvSpPr txBox="1"/>
          <p:nvPr/>
        </p:nvSpPr>
        <p:spPr>
          <a:xfrm>
            <a:off x="395536" y="4824732"/>
            <a:ext cx="3275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32EF0"/>
                </a:solidFill>
              </a:rPr>
              <a:t>Problem </a:t>
            </a:r>
            <a:r>
              <a:rPr lang="de-DE" dirty="0" err="1">
                <a:solidFill>
                  <a:srgbClr val="032EF0"/>
                </a:solidFill>
              </a:rPr>
              <a:t>solving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by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search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Problem =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0CA5F4-8DB7-1142-8FDF-55502DBFC806}"/>
              </a:ext>
            </a:extLst>
          </p:cNvPr>
          <p:cNvSpPr txBox="1"/>
          <p:nvPr/>
        </p:nvSpPr>
        <p:spPr>
          <a:xfrm>
            <a:off x="4932040" y="6265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715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6E72-F631-5C49-8002-7B485245366B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= (Linear) </a:t>
            </a:r>
            <a:r>
              <a:rPr lang="de-DE" altLang="x-none" dirty="0" err="1"/>
              <a:t>sequence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Actions?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 dirty="0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" y="1268760"/>
            <a:ext cx="7291754" cy="4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8ADCA20F-7CC0-1A4A-8A10-9AC6AFA8938E}"/>
              </a:ext>
            </a:extLst>
          </p:cNvPr>
          <p:cNvSpPr/>
          <p:nvPr/>
        </p:nvSpPr>
        <p:spPr>
          <a:xfrm>
            <a:off x="5838544" y="481066"/>
            <a:ext cx="3384501" cy="1224136"/>
          </a:xfrm>
          <a:prstGeom prst="cloudCallout">
            <a:avLst>
              <a:gd name="adj1" fmla="val -34342"/>
              <a:gd name="adj2" fmla="val 7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Apply principle of 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>
                <a:solidFill>
                  <a:schemeClr val="tx1"/>
                </a:solidFill>
              </a:rPr>
              <a:t>Least Commitment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3677-F87F-9E44-BF7E-80EA111BCEB6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Representation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Partial-Order Plans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215" dirty="0"/>
              <a:t>Plan </a:t>
            </a:r>
            <a:r>
              <a:rPr lang="de-DE" altLang="x-none" sz="2215" dirty="0" err="1"/>
              <a:t>step</a:t>
            </a:r>
            <a:r>
              <a:rPr lang="de-DE" altLang="x-none" sz="2215" dirty="0"/>
              <a:t> = STRIPS Operator</a:t>
            </a:r>
          </a:p>
          <a:p>
            <a:r>
              <a:rPr lang="de-DE" altLang="x-none" sz="2215" dirty="0"/>
              <a:t>Plan </a:t>
            </a:r>
            <a:r>
              <a:rPr lang="de-DE" altLang="x-none" sz="2215" dirty="0" err="1"/>
              <a:t>consists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of</a:t>
            </a:r>
            <a:endParaRPr lang="de-DE" altLang="x-none" sz="2215" dirty="0"/>
          </a:p>
          <a:p>
            <a:pPr lvl="1"/>
            <a:r>
              <a:rPr lang="de-DE" altLang="x-none" sz="2015" dirty="0"/>
              <a:t>Plan </a:t>
            </a:r>
            <a:r>
              <a:rPr lang="de-DE" altLang="x-none" sz="2015" dirty="0" err="1"/>
              <a:t>steps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with</a:t>
            </a:r>
            <a:r>
              <a:rPr lang="de-DE" altLang="x-none" sz="2015" dirty="0"/>
              <a:t> partial </a:t>
            </a:r>
            <a:r>
              <a:rPr lang="de-DE" altLang="x-none" sz="2015" dirty="0" err="1"/>
              <a:t>order</a:t>
            </a:r>
            <a:r>
              <a:rPr lang="de-DE" altLang="x-none" sz="2015" dirty="0"/>
              <a:t> (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de-DE" altLang="x-none" sz="2015" dirty="0"/>
              <a:t>), 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&lt; </a:t>
            </a:r>
            <a:r>
              <a:rPr lang="de-DE" altLang="x-none" sz="2015" dirty="0" err="1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 err="1"/>
              <a:t>iff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to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executed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before</a:t>
            </a:r>
            <a:r>
              <a:rPr lang="de-DE" altLang="x-none" sz="2015" dirty="0"/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altLang="x-none" sz="2015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variable </a:t>
            </a:r>
            <a:r>
              <a:rPr lang="de-DE" altLang="x-none" sz="2015" dirty="0" err="1"/>
              <a:t>assignments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 = t </a:t>
            </a:r>
            <a:r>
              <a:rPr lang="de-DE" altLang="x-none" sz="2015" dirty="0"/>
              <a:t>,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variable </a:t>
            </a:r>
            <a:r>
              <a:rPr lang="de-DE" altLang="x-none" sz="2015" dirty="0" err="1"/>
              <a:t>and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</a:t>
            </a:r>
            <a:r>
              <a:rPr lang="de-DE" altLang="x-none" sz="2015" dirty="0" err="1"/>
              <a:t>constant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or</a:t>
            </a:r>
            <a:r>
              <a:rPr lang="de-DE" altLang="x-none" sz="2015" dirty="0"/>
              <a:t> variable</a:t>
            </a: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causal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relations</a:t>
            </a:r>
            <a:r>
              <a:rPr lang="de-DE" altLang="x-none" sz="2015" dirty="0"/>
              <a:t>: </a:t>
            </a:r>
            <a:br>
              <a:rPr lang="de-DE" altLang="x-none" sz="2015" dirty="0"/>
            </a:b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</a:t>
            </a:r>
            <a:r>
              <a:rPr lang="de-DE" altLang="x-none" sz="2015" baseline="30000" dirty="0">
                <a:solidFill>
                  <a:srgbClr val="0305FF"/>
                </a:solidFill>
                <a:sym typeface="Wingdings" pitchFamily="2" charset="2"/>
              </a:rPr>
              <a:t>c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rgbClr val="0305FF"/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means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creates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the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precondition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c </a:t>
            </a:r>
            <a:r>
              <a:rPr lang="de-DE" altLang="x-none" sz="2015" dirty="0" err="1">
                <a:sym typeface="Wingdings" pitchFamily="2" charset="2"/>
              </a:rPr>
              <a:t>of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ym typeface="Wingdings" pitchFamily="2" charset="2"/>
              </a:rPr>
              <a:t> (</a:t>
            </a:r>
            <a:r>
              <a:rPr lang="de-DE" altLang="x-none" sz="2015" dirty="0" err="1">
                <a:sym typeface="Wingdings" pitchFamily="2" charset="2"/>
              </a:rPr>
              <a:t>entails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sz="2015" dirty="0"/>
              <a:t>)</a:t>
            </a:r>
          </a:p>
          <a:p>
            <a:pPr lvl="1"/>
            <a:endParaRPr lang="de-DE" altLang="x-none" sz="2015" dirty="0"/>
          </a:p>
          <a:p>
            <a:r>
              <a:rPr lang="de-DE" altLang="x-none" sz="2215" dirty="0"/>
              <a:t>Solutions </a:t>
            </a:r>
            <a:r>
              <a:rPr lang="de-DE" altLang="x-none" sz="2215" dirty="0" err="1"/>
              <a:t>to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planning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problems</a:t>
            </a:r>
            <a:r>
              <a:rPr lang="de-DE" altLang="x-none" sz="2215" dirty="0"/>
              <a:t> …</a:t>
            </a:r>
            <a:br>
              <a:rPr lang="de-DE" altLang="x-none" sz="2215" dirty="0"/>
            </a:br>
            <a:r>
              <a:rPr lang="de-DE" altLang="x-none" sz="2215" dirty="0"/>
              <a:t>… must </a:t>
            </a:r>
            <a:r>
              <a:rPr lang="de-DE" altLang="x-none" sz="2215" dirty="0" err="1"/>
              <a:t>satisfy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certain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conditions</a:t>
            </a:r>
            <a:endParaRPr lang="de-DE" altLang="x-none" sz="2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BE03AA-FB74-1146-8712-E9324AF2CF2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7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D56E-82EB-A44C-91B3-F302B0BC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Completeness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4A98-6A95-DE46-AE34-FE81A594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0305FF"/>
                </a:solidFill>
              </a:rPr>
              <a:t>Complete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Every precondition of a step is fulfilled</a:t>
            </a:r>
          </a:p>
          <a:p>
            <a:pPr lvl="1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 dirty="0"/>
              <a:t>with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c ∈ Precond(S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</a:t>
            </a:r>
          </a:p>
          <a:p>
            <a:pPr lvl="2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∃S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/>
              <a:t>s.t</a:t>
            </a:r>
            <a:r>
              <a:rPr lang="de-DE" dirty="0"/>
              <a:t>.</a:t>
            </a:r>
            <a:r>
              <a:rPr lang="en-DE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/>
              <a:t>and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∈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 and</a:t>
            </a:r>
          </a:p>
          <a:p>
            <a:pPr lvl="2"/>
            <a:r>
              <a:rPr lang="en-DE" dirty="0"/>
              <a:t>for every linearization it holds that:</a:t>
            </a:r>
          </a:p>
          <a:p>
            <a:pPr lvl="3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 dirty="0"/>
              <a:t>with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, ¬c ∉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DE" dirty="0">
                <a:solidFill>
                  <a:srgbClr val="0305FF"/>
                </a:solidFill>
              </a:rPr>
              <a:t>Consistent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If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/>
              <a:t>, </a:t>
            </a:r>
            <a:r>
              <a:rPr lang="de-DE" altLang="x-none" dirty="0" err="1"/>
              <a:t>then</a:t>
            </a:r>
            <a:r>
              <a:rPr lang="de-DE" altLang="x-none" dirty="0"/>
              <a:t>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≮ 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/>
              <a:t>and</a:t>
            </a:r>
            <a:endParaRPr lang="de-DE" altLang="x-non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A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≠ B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variable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br>
              <a:rPr lang="de-DE" dirty="0"/>
            </a:br>
            <a:r>
              <a:rPr lang="de-DE" dirty="0"/>
              <a:t>(Unique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Assumption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305FF"/>
                </a:solidFill>
              </a:rPr>
              <a:t>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rgbClr val="0305FF"/>
                </a:solidFill>
              </a:rPr>
              <a:t>complete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and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consistent</a:t>
            </a:r>
            <a:r>
              <a:rPr lang="de-DE" dirty="0">
                <a:solidFill>
                  <a:srgbClr val="0305FF"/>
                </a:solidFill>
              </a:rPr>
              <a:t> plan</a:t>
            </a:r>
            <a:endParaRPr lang="en-DE" dirty="0">
              <a:solidFill>
                <a:srgbClr val="0305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B67B-AF70-994F-919C-8E0DDAC6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AFDA-41A3-B649-9736-C210E0632594}" type="slidenum">
              <a:rPr lang="en-US" altLang="x-none"/>
              <a:pPr/>
              <a:t>44</a:t>
            </a:fld>
            <a:endParaRPr lang="en-US" altLang="x-none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3236"/>
            <a:ext cx="4448908" cy="52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planning</a:t>
            </a:r>
            <a:endParaRPr lang="de-DE" altLang="x-none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1772816"/>
            <a:ext cx="735036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4E3E4-848C-BE46-8073-2A5C7AAD363B}"/>
              </a:ext>
            </a:extLst>
          </p:cNvPr>
          <p:cNvSpPr txBox="1"/>
          <p:nvPr/>
        </p:nvSpPr>
        <p:spPr>
          <a:xfrm>
            <a:off x="24664" y="5582816"/>
            <a:ext cx="5699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/>
              <a:t>Thin arrows = &lt;</a:t>
            </a:r>
          </a:p>
          <a:p>
            <a:r>
              <a:rPr lang="en-DE" dirty="0"/>
              <a:t>Fat arrows   = causal relation + &lt;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32C1DEC-5092-844F-BE42-0754F902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75" y="99858"/>
            <a:ext cx="3395654" cy="143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Eingebuchteter Pfeil nach rechts 2">
            <a:extLst>
              <a:ext uri="{FF2B5EF4-FFF2-40B4-BE49-F238E27FC236}">
                <a16:creationId xmlns:a16="http://schemas.microsoft.com/office/drawing/2014/main" id="{C25E9BEC-34FA-DE44-A0D2-112846EF52A1}"/>
              </a:ext>
            </a:extLst>
          </p:cNvPr>
          <p:cNvSpPr/>
          <p:nvPr/>
        </p:nvSpPr>
        <p:spPr>
          <a:xfrm rot="9579874">
            <a:off x="5891263" y="1736407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660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A4A-3182-5440-A372-99BBB6BF6F7B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700808"/>
            <a:ext cx="7874977" cy="45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2E0DB-BB61-6C4D-8EB9-40830CDD55FA}"/>
              </a:ext>
            </a:extLst>
          </p:cNvPr>
          <p:cNvSpPr txBox="1"/>
          <p:nvPr/>
        </p:nvSpPr>
        <p:spPr>
          <a:xfrm>
            <a:off x="827584" y="5805264"/>
            <a:ext cx="6426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DE" sz="2400" dirty="0"/>
              <a:t>fter variable instantiation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9C3B4F-B337-3E4D-AA95-0F9E36D4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61" y="230494"/>
            <a:ext cx="3275856" cy="16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CAC72F5C-C79B-6E44-AFFD-24372C61896E}"/>
              </a:ext>
            </a:extLst>
          </p:cNvPr>
          <p:cNvSpPr/>
          <p:nvPr/>
        </p:nvSpPr>
        <p:spPr>
          <a:xfrm rot="9579874">
            <a:off x="6611344" y="2120408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004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CF1-00CE-3043-8D45-E06E1414E18C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(2)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</a:t>
            </a:r>
            <a:r>
              <a:rPr lang="de-DE" altLang="x-none" dirty="0" err="1"/>
              <a:t>buy</a:t>
            </a:r>
            <a:r>
              <a:rPr lang="de-DE" altLang="x-none" dirty="0"/>
              <a:t> at </a:t>
            </a:r>
            <a:r>
              <a:rPr lang="de-DE" altLang="x-none" dirty="0" err="1"/>
              <a:t>the</a:t>
            </a:r>
            <a:r>
              <a:rPr lang="de-DE" altLang="x-none" dirty="0"/>
              <a:t> </a:t>
            </a:r>
            <a:r>
              <a:rPr lang="de-DE" altLang="x-none" dirty="0" err="1"/>
              <a:t>right</a:t>
            </a:r>
            <a:r>
              <a:rPr lang="de-DE" altLang="x-none" dirty="0"/>
              <a:t> </a:t>
            </a:r>
            <a:r>
              <a:rPr lang="de-DE" altLang="x-none" dirty="0" err="1"/>
              <a:t>store</a:t>
            </a:r>
            <a:endParaRPr lang="de-DE" altLang="x-none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1844824"/>
            <a:ext cx="6950320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56DD242-DEEA-4F46-A4DB-86AD28C6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28" y="100784"/>
            <a:ext cx="2899457" cy="16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221BD25-08F0-C74E-97C2-45C11914252A}"/>
              </a:ext>
            </a:extLst>
          </p:cNvPr>
          <p:cNvSpPr/>
          <p:nvPr/>
        </p:nvSpPr>
        <p:spPr>
          <a:xfrm>
            <a:off x="6164200" y="1464702"/>
            <a:ext cx="2973785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5DD7C4A5-E517-8A4B-B9E9-211F82DB7AD4}"/>
              </a:ext>
            </a:extLst>
          </p:cNvPr>
          <p:cNvSpPr/>
          <p:nvPr/>
        </p:nvSpPr>
        <p:spPr>
          <a:xfrm rot="9579874">
            <a:off x="6605949" y="1783462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725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6892-8408-0F41-99DB-8A0B6D87B606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but </a:t>
            </a:r>
            <a:r>
              <a:rPr lang="de-DE" altLang="x-none" dirty="0" err="1"/>
              <a:t>you</a:t>
            </a:r>
            <a:r>
              <a:rPr lang="de-DE" altLang="x-none" dirty="0"/>
              <a:t> must </a:t>
            </a:r>
            <a:r>
              <a:rPr lang="de-DE" altLang="x-none" dirty="0" err="1"/>
              <a:t>get</a:t>
            </a:r>
            <a:r>
              <a:rPr lang="de-DE" altLang="x-none" dirty="0"/>
              <a:t> </a:t>
            </a:r>
            <a:r>
              <a:rPr lang="de-DE" altLang="x-none" dirty="0" err="1"/>
              <a:t>there</a:t>
            </a:r>
            <a:endParaRPr lang="de-DE" altLang="x-none" dirty="0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1772816"/>
            <a:ext cx="7155474" cy="44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0466E7C-55B8-1F41-B134-39A4AE2E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57" y="122803"/>
            <a:ext cx="3034187" cy="185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Eingebuchteter Pfeil nach rechts 6">
            <a:extLst>
              <a:ext uri="{FF2B5EF4-FFF2-40B4-BE49-F238E27FC236}">
                <a16:creationId xmlns:a16="http://schemas.microsoft.com/office/drawing/2014/main" id="{22BA605C-51C7-A84A-8B7C-8E11FF225701}"/>
              </a:ext>
            </a:extLst>
          </p:cNvPr>
          <p:cNvSpPr/>
          <p:nvPr/>
        </p:nvSpPr>
        <p:spPr>
          <a:xfrm rot="9579874">
            <a:off x="7473569" y="2284916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688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6771-8240-2744-ADA9-BB03539607DC}" type="slidenum">
              <a:rPr lang="en-US" altLang="x-none"/>
              <a:pPr/>
              <a:t>48</a:t>
            </a:fld>
            <a:endParaRPr lang="en-US" altLang="x-non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Note: </a:t>
            </a:r>
            <a:br>
              <a:rPr lang="de-DE" altLang="x-none" dirty="0"/>
            </a:br>
            <a:r>
              <a:rPr lang="de-DE" altLang="x-none" dirty="0" err="1"/>
              <a:t>Up</a:t>
            </a:r>
            <a:r>
              <a:rPr lang="de-DE" altLang="x-none" dirty="0"/>
              <a:t> </a:t>
            </a:r>
            <a:r>
              <a:rPr lang="de-DE" altLang="x-none" dirty="0" err="1"/>
              <a:t>to</a:t>
            </a:r>
            <a:r>
              <a:rPr lang="de-DE" altLang="x-none" dirty="0"/>
              <a:t> </a:t>
            </a:r>
            <a:r>
              <a:rPr lang="de-DE" altLang="x-none" dirty="0" err="1"/>
              <a:t>now</a:t>
            </a:r>
            <a:r>
              <a:rPr lang="de-DE" altLang="x-none" dirty="0"/>
              <a:t>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search</a:t>
            </a:r>
            <a:r>
              <a:rPr lang="de-DE" altLang="x-none" dirty="0"/>
              <a:t>, but simple „</a:t>
            </a:r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chaining</a:t>
            </a:r>
            <a:r>
              <a:rPr lang="de-DE" altLang="x-none" dirty="0"/>
              <a:t>“</a:t>
            </a:r>
          </a:p>
          <a:p>
            <a:r>
              <a:rPr lang="de-DE" altLang="x-none" dirty="0" err="1"/>
              <a:t>Now</a:t>
            </a:r>
            <a:r>
              <a:rPr lang="de-DE" altLang="x-none" dirty="0"/>
              <a:t>: </a:t>
            </a:r>
            <a:br>
              <a:rPr lang="de-DE" altLang="x-none" dirty="0"/>
            </a:br>
            <a:r>
              <a:rPr lang="de-DE" altLang="x-none" dirty="0" err="1"/>
              <a:t>Conflict</a:t>
            </a:r>
            <a:r>
              <a:rPr lang="de-DE" altLang="x-none" dirty="0"/>
              <a:t>! After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go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(HWS) </a:t>
            </a:r>
            <a:r>
              <a:rPr lang="de-DE" altLang="x-none" dirty="0" err="1"/>
              <a:t>is</a:t>
            </a:r>
            <a:r>
              <a:rPr lang="de-DE" altLang="x-none" dirty="0"/>
              <a:t> </a:t>
            </a:r>
            <a:r>
              <a:rPr lang="de-DE" altLang="x-none" dirty="0" err="1"/>
              <a:t>executed</a:t>
            </a:r>
            <a:r>
              <a:rPr lang="de-DE" altLang="x-none" dirty="0"/>
              <a:t>,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At(Home)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longer</a:t>
            </a:r>
            <a:r>
              <a:rPr lang="de-DE" altLang="x-none" dirty="0"/>
              <a:t> </a:t>
            </a:r>
            <a:r>
              <a:rPr lang="de-DE" altLang="x-none" dirty="0" err="1"/>
              <a:t>holds</a:t>
            </a:r>
            <a:r>
              <a:rPr lang="de-DE" altLang="x-none" dirty="0"/>
              <a:t> (</a:t>
            </a:r>
            <a:r>
              <a:rPr lang="de-DE" altLang="x-none" dirty="0" err="1"/>
              <a:t>similarly</a:t>
            </a:r>
            <a:r>
              <a:rPr lang="de-DE" altLang="x-none" dirty="0"/>
              <a:t> </a:t>
            </a:r>
            <a:r>
              <a:rPr lang="de-DE" altLang="x-none" dirty="0" err="1"/>
              <a:t>for</a:t>
            </a:r>
            <a:r>
              <a:rPr lang="de-DE" altLang="x-none" dirty="0"/>
              <a:t> </a:t>
            </a:r>
            <a:r>
              <a:rPr lang="de-DE" altLang="x-none" dirty="0" err="1"/>
              <a:t>go</a:t>
            </a:r>
            <a:r>
              <a:rPr lang="de-DE" altLang="x-none" dirty="0"/>
              <a:t>(SM))</a:t>
            </a:r>
          </a:p>
        </p:txBody>
      </p:sp>
    </p:spTree>
    <p:extLst>
      <p:ext uri="{BB962C8B-B14F-4D97-AF65-F5344CB8AC3E}">
        <p14:creationId xmlns:p14="http://schemas.microsoft.com/office/powerpoint/2010/main" val="3562662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A076-6CFC-7C4E-8BC3-542779069C7E}" type="slidenum">
              <a:rPr lang="en-US" altLang="x-none"/>
              <a:pPr/>
              <a:t>49</a:t>
            </a:fld>
            <a:endParaRPr lang="en-US" altLang="x-none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861048"/>
            <a:ext cx="8229600" cy="1440483"/>
          </a:xfrm>
        </p:spPr>
        <p:txBody>
          <a:bodyPr/>
          <a:lstStyle/>
          <a:p>
            <a:r>
              <a:rPr lang="de-DE" altLang="x-none" dirty="0" err="1"/>
              <a:t>Conflict</a:t>
            </a:r>
            <a:r>
              <a:rPr lang="de-DE" altLang="x-none" dirty="0"/>
              <a:t>: </a:t>
            </a:r>
          </a:p>
          <a:p>
            <a:pPr lvl="1"/>
            <a:r>
              <a:rPr lang="de-DE" altLang="x-none" dirty="0"/>
              <a:t>S3 “</a:t>
            </a:r>
            <a:r>
              <a:rPr lang="de-DE" altLang="x-none" dirty="0" err="1"/>
              <a:t>threatens</a:t>
            </a:r>
            <a:r>
              <a:rPr lang="de-DE" altLang="x-none" dirty="0"/>
              <a:t>“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</a:t>
            </a:r>
            <a:r>
              <a:rPr lang="de-DE" altLang="x-none" dirty="0" err="1"/>
              <a:t>between</a:t>
            </a:r>
            <a:r>
              <a:rPr lang="de-DE" altLang="x-none" dirty="0"/>
              <a:t> S1 </a:t>
            </a:r>
            <a:r>
              <a:rPr lang="de-DE" altLang="x-none" dirty="0" err="1"/>
              <a:t>and</a:t>
            </a:r>
            <a:r>
              <a:rPr lang="de-DE" altLang="x-none" dirty="0"/>
              <a:t> S2</a:t>
            </a:r>
          </a:p>
          <a:p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resolution</a:t>
            </a:r>
            <a:r>
              <a:rPr lang="de-DE" altLang="x-none" dirty="0"/>
              <a:t>:</a:t>
            </a:r>
          </a:p>
          <a:p>
            <a:pPr lvl="1"/>
            <a:r>
              <a:rPr lang="de-DE" altLang="x-none" dirty="0"/>
              <a:t>Promotion: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</a:t>
            </a:r>
            <a:r>
              <a:rPr lang="de-DE" altLang="x-none" dirty="0" err="1"/>
              <a:t>before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( b )</a:t>
            </a:r>
          </a:p>
          <a:p>
            <a:pPr lvl="1"/>
            <a:r>
              <a:rPr lang="de-DE" altLang="x-none" dirty="0" err="1"/>
              <a:t>Demotion</a:t>
            </a:r>
            <a:r>
              <a:rPr lang="de-DE" altLang="x-none" dirty="0"/>
              <a:t>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after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 ( c ) </a:t>
            </a:r>
          </a:p>
          <a:p>
            <a:endParaRPr lang="de-DE" altLang="x-none" dirty="0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914419" cy="24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8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F7A5E-BB0F-9045-A789-193986F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time </a:t>
            </a:r>
            <a:r>
              <a:rPr lang="de-DE" dirty="0" err="1"/>
              <a:t>ago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24B64-71B4-E647-ACF9-ECC0B75A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0463CC-B758-5447-B346-2893C011D217}"/>
              </a:ext>
            </a:extLst>
          </p:cNvPr>
          <p:cNvSpPr txBox="1"/>
          <p:nvPr/>
        </p:nvSpPr>
        <p:spPr>
          <a:xfrm>
            <a:off x="2461378" y="6129893"/>
            <a:ext cx="4243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1200" dirty="0">
                <a:solidFill>
                  <a:srgbClr val="0305FF"/>
                </a:solidFill>
              </a:rPr>
              <a:t>T. Berners-Lee, J. </a:t>
            </a:r>
            <a:r>
              <a:rPr lang="de-DE" altLang="de-DE" sz="1200" dirty="0" err="1">
                <a:solidFill>
                  <a:srgbClr val="0305FF"/>
                </a:solidFill>
              </a:rPr>
              <a:t>Hendler</a:t>
            </a:r>
            <a:r>
              <a:rPr lang="de-DE" altLang="de-DE" sz="1200" dirty="0">
                <a:solidFill>
                  <a:srgbClr val="0305FF"/>
                </a:solidFill>
              </a:rPr>
              <a:t>, </a:t>
            </a:r>
            <a:r>
              <a:rPr lang="de-DE" altLang="de-DE" sz="1200" dirty="0" err="1">
                <a:solidFill>
                  <a:srgbClr val="0305FF"/>
                </a:solidFill>
              </a:rPr>
              <a:t>and</a:t>
            </a:r>
            <a:r>
              <a:rPr lang="de-DE" altLang="de-DE" sz="1200" dirty="0">
                <a:solidFill>
                  <a:srgbClr val="0305FF"/>
                </a:solidFill>
              </a:rPr>
              <a:t> O. </a:t>
            </a:r>
            <a:r>
              <a:rPr lang="de-DE" altLang="de-DE" sz="1200" dirty="0" err="1">
                <a:solidFill>
                  <a:srgbClr val="0305FF"/>
                </a:solidFill>
              </a:rPr>
              <a:t>Lassila</a:t>
            </a:r>
            <a:r>
              <a:rPr lang="de-DE" altLang="de-DE" sz="1200" dirty="0">
                <a:solidFill>
                  <a:srgbClr val="0305FF"/>
                </a:solidFill>
              </a:rPr>
              <a:t>: The </a:t>
            </a:r>
            <a:r>
              <a:rPr lang="de-DE" altLang="de-DE" sz="1200" dirty="0" err="1">
                <a:solidFill>
                  <a:srgbClr val="0305FF"/>
                </a:solidFill>
              </a:rPr>
              <a:t>semantic</a:t>
            </a:r>
            <a:r>
              <a:rPr lang="de-DE" altLang="de-DE" sz="1200" dirty="0">
                <a:solidFill>
                  <a:srgbClr val="0305FF"/>
                </a:solidFill>
              </a:rPr>
              <a:t> web. </a:t>
            </a:r>
          </a:p>
          <a:p>
            <a:r>
              <a:rPr lang="de-DE" altLang="de-DE" sz="1200" i="1" dirty="0">
                <a:solidFill>
                  <a:srgbClr val="0305FF"/>
                </a:solidFill>
              </a:rPr>
              <a:t>Scientific American</a:t>
            </a:r>
            <a:r>
              <a:rPr lang="de-DE" altLang="de-DE" sz="1200" dirty="0">
                <a:solidFill>
                  <a:srgbClr val="0305FF"/>
                </a:solidFill>
              </a:rPr>
              <a:t>, 2001. (</a:t>
            </a:r>
            <a:r>
              <a:rPr lang="de-DE" altLang="de-DE" sz="1200" dirty="0">
                <a:solidFill>
                  <a:srgbClr val="0305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http://www.scientificamerican.com/</a:t>
            </a:r>
            <a:r>
              <a:rPr lang="de-DE" altLang="de-DE" sz="1200" dirty="0">
                <a:solidFill>
                  <a:srgbClr val="0305FF"/>
                </a:solidFill>
              </a:rPr>
              <a:t>)</a:t>
            </a:r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7248F73-1FB3-624F-822A-CE539C6E8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2" y="1196752"/>
            <a:ext cx="8519987" cy="4176464"/>
          </a:xfrm>
        </p:spPr>
      </p:pic>
    </p:spTree>
    <p:extLst>
      <p:ext uri="{BB962C8B-B14F-4D97-AF65-F5344CB8AC3E}">
        <p14:creationId xmlns:p14="http://schemas.microsoft.com/office/powerpoint/2010/main" val="3711358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9AC-C476-214F-A035-D88A5DEAAFE4}" type="slidenum">
              <a:rPr lang="en-US" altLang="x-none"/>
              <a:pPr/>
              <a:t>50</a:t>
            </a:fld>
            <a:endParaRPr lang="en-US" altLang="x-non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Assumption</a:t>
            </a:r>
            <a:r>
              <a:rPr lang="de-DE" altLang="x-none" dirty="0"/>
              <a:t>: </a:t>
            </a:r>
            <a:r>
              <a:rPr lang="de-DE" altLang="x-none" dirty="0" err="1"/>
              <a:t>Cannot</a:t>
            </a:r>
            <a:r>
              <a:rPr lang="de-DE" altLang="x-none" dirty="0"/>
              <a:t> </a:t>
            </a:r>
            <a:r>
              <a:rPr lang="de-DE" altLang="x-none" dirty="0" err="1"/>
              <a:t>resolve</a:t>
            </a:r>
            <a:r>
              <a:rPr lang="de-DE" altLang="x-none" dirty="0"/>
              <a:t> </a:t>
            </a:r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</a:t>
            </a:r>
            <a:r>
              <a:rPr lang="de-DE" altLang="x-none" dirty="0" err="1"/>
              <a:t>protection</a:t>
            </a:r>
            <a:endParaRPr lang="de-DE" altLang="x-none" dirty="0"/>
          </a:p>
          <a:p>
            <a:r>
              <a:rPr lang="de-DE" altLang="x-none" dirty="0"/>
              <a:t>Made a </a:t>
            </a:r>
            <a:r>
              <a:rPr lang="de-DE" altLang="x-none" dirty="0" err="1"/>
              <a:t>wrong</a:t>
            </a:r>
            <a:r>
              <a:rPr lang="de-DE" altLang="x-none" dirty="0"/>
              <a:t> </a:t>
            </a:r>
            <a:r>
              <a:rPr lang="de-DE" altLang="x-none" dirty="0" err="1"/>
              <a:t>step</a:t>
            </a:r>
            <a:r>
              <a:rPr lang="de-DE" altLang="x-none" dirty="0"/>
              <a:t> </a:t>
            </a:r>
            <a:r>
              <a:rPr lang="de-DE" altLang="x-none" dirty="0" err="1"/>
              <a:t>during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endParaRPr lang="de-DE" altLang="x-none" dirty="0"/>
          </a:p>
          <a:p>
            <a:r>
              <a:rPr lang="de-DE" altLang="x-none" dirty="0"/>
              <a:t>Alternative</a:t>
            </a:r>
          </a:p>
          <a:p>
            <a:pPr lvl="1"/>
            <a:r>
              <a:rPr lang="de-DE" altLang="x-none" dirty="0"/>
              <a:t>Select x = HWS (</a:t>
            </a:r>
            <a:r>
              <a:rPr lang="de-DE" altLang="x-none" dirty="0" err="1"/>
              <a:t>with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) </a:t>
            </a:r>
            <a:r>
              <a:rPr lang="de-DE" altLang="x-none" dirty="0" err="1"/>
              <a:t>while</a:t>
            </a:r>
            <a:r>
              <a:rPr lang="de-DE" altLang="x-none" dirty="0"/>
              <a:t> </a:t>
            </a:r>
            <a:r>
              <a:rPr lang="de-DE" altLang="x-none" dirty="0" err="1"/>
              <a:t>instantiating</a:t>
            </a:r>
            <a:r>
              <a:rPr lang="de-DE" altLang="x-none" dirty="0"/>
              <a:t> At(x) in </a:t>
            </a:r>
            <a:r>
              <a:rPr lang="de-DE" altLang="x-none" dirty="0" err="1"/>
              <a:t>go</a:t>
            </a:r>
            <a:r>
              <a:rPr lang="de-DE" altLang="x-none" dirty="0"/>
              <a:t>(SM)</a:t>
            </a:r>
          </a:p>
        </p:txBody>
      </p:sp>
    </p:spTree>
    <p:extLst>
      <p:ext uri="{BB962C8B-B14F-4D97-AF65-F5344CB8AC3E}">
        <p14:creationId xmlns:p14="http://schemas.microsoft.com/office/powerpoint/2010/main" val="3400411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FAE-E7A3-1C40-99C5-DD19AB9F7F81}" type="slidenum">
              <a:rPr lang="en-US" altLang="x-none"/>
              <a:pPr/>
              <a:t>51</a:t>
            </a:fld>
            <a:endParaRPr lang="en-US" altLang="x-none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545982"/>
            <a:ext cx="8362950" cy="4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175A6ED-59EC-1045-893E-DCC96850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56" y="58422"/>
            <a:ext cx="2951644" cy="180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C02C6DDC-A169-C74F-90FF-28A159D30A19}"/>
              </a:ext>
            </a:extLst>
          </p:cNvPr>
          <p:cNvSpPr/>
          <p:nvPr/>
        </p:nvSpPr>
        <p:spPr>
          <a:xfrm rot="9579874">
            <a:off x="7473569" y="2284916"/>
            <a:ext cx="864096" cy="288032"/>
          </a:xfrm>
          <a:prstGeom prst="notched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54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E1B8-8A45-304F-B537-423223A24C84}" type="slidenum">
              <a:rPr lang="en-US" altLang="x-none"/>
              <a:pPr/>
              <a:t>52</a:t>
            </a:fld>
            <a:endParaRPr lang="en-US" altLang="x-none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7" y="263769"/>
            <a:ext cx="4025411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… </a:t>
            </a:r>
            <a:r>
              <a:rPr lang="de-DE" altLang="x-none" dirty="0" err="1"/>
              <a:t>with</a:t>
            </a:r>
            <a:r>
              <a:rPr lang="de-DE" altLang="x-none" dirty="0"/>
              <a:t> all links</a:t>
            </a:r>
          </a:p>
          <a:p>
            <a:r>
              <a:rPr lang="de-DE" altLang="x-none" dirty="0" err="1"/>
              <a:t>Computation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 </a:t>
            </a:r>
            <a:br>
              <a:rPr lang="de-DE" altLang="x-none" dirty="0"/>
            </a:br>
            <a:r>
              <a:rPr lang="de-DE" altLang="x-none" dirty="0"/>
              <a:t>so-</a:t>
            </a:r>
            <a:r>
              <a:rPr lang="de-DE" altLang="x-none" dirty="0" err="1"/>
              <a:t>called</a:t>
            </a:r>
            <a:r>
              <a:rPr lang="de-DE" altLang="x-none" dirty="0"/>
              <a:t> POP </a:t>
            </a:r>
            <a:r>
              <a:rPr lang="de-DE" altLang="x-none" dirty="0" err="1"/>
              <a:t>Algorithm</a:t>
            </a:r>
            <a:endParaRPr lang="de-DE" altLang="x-none" dirty="0"/>
          </a:p>
          <a:p>
            <a:pPr lvl="1"/>
            <a:r>
              <a:rPr lang="de-DE" altLang="x-none" dirty="0" err="1"/>
              <a:t>Complete</a:t>
            </a:r>
            <a:endParaRPr lang="de-DE" altLang="x-none" dirty="0"/>
          </a:p>
          <a:p>
            <a:pPr lvl="1"/>
            <a:r>
              <a:rPr lang="de-DE" altLang="x-none" dirty="0"/>
              <a:t>…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correct</a:t>
            </a:r>
            <a:endParaRPr lang="de-DE" altLang="x-none" dirty="0"/>
          </a:p>
          <a:p>
            <a:r>
              <a:rPr lang="de-DE" altLang="x-none" dirty="0" err="1"/>
              <a:t>Additionally</a:t>
            </a:r>
            <a:r>
              <a:rPr lang="de-DE" altLang="x-none" dirty="0"/>
              <a:t>, not</a:t>
            </a:r>
            <a:br>
              <a:rPr lang="de-DE" altLang="x-none" dirty="0"/>
            </a:br>
            <a:r>
              <a:rPr lang="de-DE" altLang="x-none" dirty="0" err="1"/>
              <a:t>considered</a:t>
            </a:r>
            <a:r>
              <a:rPr lang="de-DE" altLang="x-none" dirty="0"/>
              <a:t> </a:t>
            </a:r>
            <a:r>
              <a:rPr lang="de-DE" altLang="x-none" dirty="0" err="1"/>
              <a:t>here</a:t>
            </a:r>
            <a:r>
              <a:rPr lang="de-DE" altLang="x-none" dirty="0"/>
              <a:t>,</a:t>
            </a:r>
            <a:br>
              <a:rPr lang="de-DE" altLang="x-none" dirty="0"/>
            </a:br>
            <a:r>
              <a:rPr lang="de-DE" altLang="x-none" dirty="0" err="1"/>
              <a:t>correct</a:t>
            </a:r>
            <a:r>
              <a:rPr lang="de-DE" altLang="x-none" dirty="0"/>
              <a:t> </a:t>
            </a:r>
            <a:r>
              <a:rPr lang="de-DE" altLang="x-none" dirty="0" err="1"/>
              <a:t>treatment</a:t>
            </a:r>
            <a:r>
              <a:rPr lang="de-DE" altLang="x-none" dirty="0"/>
              <a:t> </a:t>
            </a:r>
            <a:br>
              <a:rPr lang="de-DE" altLang="x-none" dirty="0"/>
            </a:br>
            <a:r>
              <a:rPr lang="de-DE" altLang="x-none" dirty="0" err="1"/>
              <a:t>of</a:t>
            </a:r>
            <a:r>
              <a:rPr lang="de-DE" altLang="x-none" dirty="0"/>
              <a:t> variables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The </a:t>
            </a:r>
            <a:r>
              <a:rPr lang="de-DE" altLang="x-none" dirty="0" err="1"/>
              <a:t>Complete</a:t>
            </a:r>
            <a:r>
              <a:rPr lang="de-DE" altLang="x-none" dirty="0"/>
              <a:t> Solution … </a:t>
            </a:r>
          </a:p>
        </p:txBody>
      </p:sp>
    </p:spTree>
    <p:extLst>
      <p:ext uri="{BB962C8B-B14F-4D97-AF65-F5344CB8AC3E}">
        <p14:creationId xmlns:p14="http://schemas.microsoft.com/office/powerpoint/2010/main" val="948334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6762-B90D-8640-8E80-D7573F621046}" type="slidenum">
              <a:rPr lang="en-US" altLang="x-none"/>
              <a:pPr/>
              <a:t>53</a:t>
            </a:fld>
            <a:endParaRPr lang="en-US" altLang="x-none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94543" y="263770"/>
            <a:ext cx="8434754" cy="6315808"/>
            <a:chOff x="201" y="0"/>
            <a:chExt cx="5756" cy="4310"/>
          </a:xfrm>
        </p:grpSpPr>
        <p:pic>
          <p:nvPicPr>
            <p:cNvPr id="2549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0"/>
              <a:ext cx="5466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5557" y="511"/>
              <a:ext cx="400" cy="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7457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BBA2-0A76-B74A-9D7F-6D02EFB65977}" type="slidenum">
              <a:rPr lang="en-US" altLang="x-none"/>
              <a:pPr/>
              <a:t>54</a:t>
            </a:fld>
            <a:endParaRPr lang="en-US" altLang="x-none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" y="375139"/>
            <a:ext cx="889488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83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795-2345-C84D-82BE-2B34AB0E0E69}" type="slidenum">
              <a:rPr lang="en-US" altLang="x-none"/>
              <a:pPr/>
              <a:t>55</a:t>
            </a:fld>
            <a:endParaRPr lang="en-US" altLang="x-none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Last Century </a:t>
            </a:r>
            <a:r>
              <a:rPr lang="de-DE" altLang="x-none" dirty="0" err="1"/>
              <a:t>Planning</a:t>
            </a:r>
            <a:r>
              <a:rPr lang="de-DE" altLang="x-none" dirty="0"/>
              <a:t> Systems (Last </a:t>
            </a:r>
            <a:r>
              <a:rPr lang="de-DE" altLang="x-none" dirty="0" err="1"/>
              <a:t>Decade</a:t>
            </a:r>
            <a:r>
              <a:rPr lang="de-DE" altLang="x-none" dirty="0"/>
              <a:t>!)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400" dirty="0"/>
              <a:t>UCPOP (Weld,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2"/>
              </a:rPr>
              <a:t>http://www.cs.washington.edu/ai/ucpop.html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 err="1"/>
              <a:t>Sensory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Graphplan</a:t>
            </a:r>
            <a:r>
              <a:rPr lang="de-DE" altLang="x-none" sz="2400" dirty="0"/>
              <a:t> (Weld, Blum,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Furst</a:t>
            </a:r>
            <a:r>
              <a:rPr lang="de-DE" altLang="x-none" sz="2400" dirty="0"/>
              <a:t>: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3"/>
              </a:rPr>
              <a:t>http://aiweb.cs.washington.edu/ai/sgp.html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/>
              <a:t>IPP (Köhler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Nebel: Univ. Freiburg)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4"/>
              </a:rPr>
              <a:t>https://idw-online.de/de/news5468</a:t>
            </a:r>
            <a:r>
              <a:rPr lang="de-DE" altLang="x-none" sz="1200" dirty="0"/>
              <a:t>)</a:t>
            </a:r>
          </a:p>
          <a:p>
            <a:r>
              <a:rPr lang="de-DE" altLang="x-none" sz="2400" dirty="0"/>
              <a:t>Prodigy: </a:t>
            </a:r>
            <a:r>
              <a:rPr lang="de-DE" altLang="x-none" sz="2400" dirty="0" err="1"/>
              <a:t>Planning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Learning (</a:t>
            </a:r>
            <a:r>
              <a:rPr lang="de-DE" altLang="x-none" sz="2400" dirty="0" err="1"/>
              <a:t>Veloso</a:t>
            </a:r>
            <a:r>
              <a:rPr lang="de-DE" altLang="x-none" sz="2400" dirty="0"/>
              <a:t>: CMU)</a:t>
            </a:r>
            <a:r>
              <a:rPr lang="de-DE" altLang="x-none" sz="2000" dirty="0"/>
              <a:t> </a:t>
            </a:r>
            <a:br>
              <a:rPr lang="de-DE" altLang="x-none" sz="20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5"/>
              </a:rPr>
              <a:t>http://www-2.cs.cmu.edu/afs/cs.cmu.edu/project/prodigy/Web/prodigy-home.html</a:t>
            </a:r>
            <a:r>
              <a:rPr lang="de-DE" altLang="x-none" sz="1200" dirty="0"/>
              <a:t> )</a:t>
            </a:r>
          </a:p>
          <a:p>
            <a:endParaRPr lang="de-DE" altLang="x-none" sz="1200" dirty="0"/>
          </a:p>
          <a:p>
            <a:pPr marL="0" indent="0">
              <a:buNone/>
            </a:pPr>
            <a:endParaRPr lang="de-DE" altLang="x-none" sz="2400" dirty="0"/>
          </a:p>
          <a:p>
            <a:r>
              <a:rPr lang="de-DE" altLang="x-none" sz="2400" dirty="0"/>
              <a:t>All </a:t>
            </a:r>
            <a:r>
              <a:rPr lang="de-DE" altLang="x-none" sz="2400" dirty="0" err="1"/>
              <a:t>systems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have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found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interesting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applications</a:t>
            </a:r>
            <a:endParaRPr lang="de-DE" altLang="x-none" sz="2400" dirty="0"/>
          </a:p>
          <a:p>
            <a:endParaRPr lang="de-DE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14312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015D-5081-FA4C-9E51-62BCDB7A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is an Active Field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CD06-63D1-E545-B123-CB6746B2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/>
              <a:t>More powerful successors</a:t>
            </a:r>
          </a:p>
          <a:p>
            <a:pPr lvl="1"/>
            <a:r>
              <a:rPr lang="en-US" altLang="x-none" dirty="0"/>
              <a:t>Systems learn how to plan fast </a:t>
            </a:r>
            <a:br>
              <a:rPr lang="en-US" altLang="x-none" dirty="0"/>
            </a:br>
            <a:r>
              <a:rPr lang="en-US" altLang="x-none" dirty="0"/>
              <a:t>for specific problem instances</a:t>
            </a:r>
          </a:p>
          <a:p>
            <a:pPr lvl="1"/>
            <a:r>
              <a:rPr lang="en-US" altLang="x-none" dirty="0"/>
              <a:t>Can deal with uncertainty</a:t>
            </a:r>
          </a:p>
          <a:p>
            <a:pPr lvl="2"/>
            <a:r>
              <a:rPr lang="en-US" altLang="x-none" sz="2000" dirty="0"/>
              <a:t>About state estimation</a:t>
            </a:r>
          </a:p>
          <a:p>
            <a:pPr lvl="2"/>
            <a:r>
              <a:rPr lang="en-US" altLang="x-none" sz="2000" dirty="0"/>
              <a:t>About effects of actions</a:t>
            </a:r>
          </a:p>
          <a:p>
            <a:r>
              <a:rPr lang="en-US" altLang="x-none" sz="2400" dirty="0"/>
              <a:t>Very powerful problem solvers can be set up …</a:t>
            </a:r>
          </a:p>
          <a:p>
            <a:pPr lvl="1"/>
            <a:r>
              <a:rPr lang="en-US" altLang="x-none" dirty="0"/>
              <a:t>w/ less effort/knowledge than with mathematical optimization theory and respective tools</a:t>
            </a:r>
            <a:endParaRPr lang="en-US" altLang="x-none" sz="2000" dirty="0"/>
          </a:p>
          <a:p>
            <a:pPr marL="0" indent="0">
              <a:buNone/>
            </a:pPr>
            <a:r>
              <a:rPr lang="en-US" altLang="x-none" sz="2400" dirty="0">
                <a:sym typeface="Wingdings" pitchFamily="2" charset="2"/>
              </a:rPr>
              <a:t>  Lecture  </a:t>
            </a:r>
            <a:r>
              <a:rPr lang="de-DE" sz="2400" b="1" dirty="0">
                <a:solidFill>
                  <a:srgbClr val="004B5A"/>
                </a:solidFill>
              </a:rPr>
              <a:t>Agent </a:t>
            </a:r>
            <a:r>
              <a:rPr lang="de-DE" sz="2400" b="1" dirty="0" err="1">
                <a:solidFill>
                  <a:srgbClr val="004B5A"/>
                </a:solidFill>
              </a:rPr>
              <a:t>Planning</a:t>
            </a:r>
            <a:r>
              <a:rPr lang="de-DE" sz="2400" b="1" dirty="0">
                <a:solidFill>
                  <a:srgbClr val="004B5A"/>
                </a:solidFill>
              </a:rPr>
              <a:t>, Reinforcement Learning, Relations, </a:t>
            </a:r>
            <a:r>
              <a:rPr lang="de-DE" sz="2400" b="1" dirty="0" err="1">
                <a:solidFill>
                  <a:srgbClr val="004B5A"/>
                </a:solidFill>
              </a:rPr>
              <a:t>and</a:t>
            </a:r>
            <a:r>
              <a:rPr lang="de-DE" sz="2400" b="1" dirty="0">
                <a:solidFill>
                  <a:srgbClr val="004B5A"/>
                </a:solidFill>
              </a:rPr>
              <a:t> Human-</a:t>
            </a:r>
            <a:r>
              <a:rPr lang="de-DE" sz="2400" b="1" dirty="0" err="1">
                <a:solidFill>
                  <a:srgbClr val="004B5A"/>
                </a:solidFill>
              </a:rPr>
              <a:t>Awarenes</a:t>
            </a:r>
            <a:r>
              <a:rPr lang="de-DE" sz="2400" b="1" dirty="0">
                <a:solidFill>
                  <a:srgbClr val="004B5A"/>
                </a:solidFill>
              </a:rPr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module</a:t>
            </a:r>
            <a:endParaRPr lang="en-US" altLang="x-none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x-none" sz="2400" dirty="0">
                <a:sym typeface="Wingdings" pitchFamily="2" charset="2"/>
              </a:rPr>
              <a:t>( </a:t>
            </a:r>
            <a:r>
              <a:rPr lang="en-US" altLang="x-none" sz="2400" dirty="0"/>
              <a:t>Automated Planning and Acting (CS5072-KP04)</a:t>
            </a:r>
            <a:br>
              <a:rPr lang="en-US" altLang="x-none" sz="2400" dirty="0"/>
            </a:br>
            <a:r>
              <a:rPr lang="en-US" altLang="x-none" sz="2400" dirty="0"/>
              <a:t>    </a:t>
            </a:r>
            <a:r>
              <a:rPr lang="en-US" altLang="x-none" sz="1800" dirty="0"/>
              <a:t>( </a:t>
            </a:r>
            <a:r>
              <a:rPr lang="en-US" altLang="x-none" sz="1800" dirty="0">
                <a:hlinkClick r:id="rId2"/>
              </a:rPr>
              <a:t>https://www.ifis.uni-luebeck.de/index.php?id=dski-aktuell-ss20&amp;L=2</a:t>
            </a:r>
            <a:r>
              <a:rPr lang="en-US" altLang="x-none" sz="1800" dirty="0"/>
              <a:t> ))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0164-3F41-764F-AF07-93E8E51C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0C80-FF10-904F-BF49-7CB167A5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Round-Up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00ED-3943-454C-AF6D-8EAF646B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Rational agents that:</a:t>
            </a:r>
          </a:p>
          <a:p>
            <a:pPr lvl="1"/>
            <a:r>
              <a:rPr lang="en-DE" sz="2000" dirty="0"/>
              <a:t>Act autonomously and </a:t>
            </a:r>
            <a:r>
              <a:rPr lang="en-DE" sz="2000"/>
              <a:t>are persistent</a:t>
            </a:r>
            <a:r>
              <a:rPr lang="de-DE" sz="2000" dirty="0"/>
              <a:t>;</a:t>
            </a:r>
            <a:br>
              <a:rPr lang="de-DE" sz="2000" dirty="0"/>
            </a:br>
            <a:r>
              <a:rPr lang="de-DE" sz="2000" dirty="0"/>
              <a:t>          </a:t>
            </a:r>
            <a:r>
              <a:rPr lang="de-DE" sz="2000" dirty="0" err="1"/>
              <a:t>nonetheless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influenced</a:t>
            </a:r>
            <a:r>
              <a:rPr lang="de-DE" sz="2000" dirty="0"/>
              <a:t> via </a:t>
            </a:r>
            <a:r>
              <a:rPr lang="de-DE" sz="2000" dirty="0" err="1"/>
              <a:t>mechanism</a:t>
            </a:r>
            <a:r>
              <a:rPr lang="de-DE" sz="2000" dirty="0"/>
              <a:t> design</a:t>
            </a:r>
            <a:endParaRPr lang="en-DE" sz="2000" dirty="0"/>
          </a:p>
          <a:p>
            <a:pPr lvl="1"/>
            <a:r>
              <a:rPr lang="en-DE" sz="2000" dirty="0"/>
              <a:t>Achieve goals surprisingly fast </a:t>
            </a:r>
            <a:br>
              <a:rPr lang="en-DE" sz="2000" dirty="0"/>
            </a:br>
            <a:r>
              <a:rPr lang="en-DE" sz="2000" dirty="0"/>
              <a:t>(despite bounded rationality)</a:t>
            </a:r>
          </a:p>
          <a:p>
            <a:pPr lvl="1"/>
            <a:r>
              <a:rPr lang="en-DE" sz="2000" dirty="0"/>
              <a:t>Learn how to behave in a clever way</a:t>
            </a:r>
            <a:br>
              <a:rPr lang="en-DE" sz="2000" dirty="0"/>
            </a:br>
            <a:r>
              <a:rPr lang="en-DE" sz="2000" dirty="0"/>
              <a:t>(even learn computational strategies)</a:t>
            </a:r>
          </a:p>
          <a:p>
            <a:r>
              <a:rPr lang="en-DE" sz="2400" dirty="0"/>
              <a:t>Can adapt their goals </a:t>
            </a:r>
            <a:br>
              <a:rPr lang="en-DE" sz="2400" dirty="0"/>
            </a:br>
            <a:r>
              <a:rPr lang="en-DE" sz="2400" dirty="0"/>
              <a:t>to anticipate humans needs and expectations</a:t>
            </a:r>
          </a:p>
          <a:p>
            <a:pPr lvl="1"/>
            <a:r>
              <a:rPr lang="en-DE" sz="2000" dirty="0"/>
              <a:t>Human compatibility, human awareness</a:t>
            </a:r>
          </a:p>
          <a:p>
            <a:r>
              <a:rPr lang="en-DE" sz="2400" dirty="0"/>
              <a:t>Can learn new models online to </a:t>
            </a:r>
          </a:p>
          <a:p>
            <a:pPr lvl="1"/>
            <a:r>
              <a:rPr lang="en-DE" sz="2000" dirty="0"/>
              <a:t>Keep high performance over time</a:t>
            </a:r>
          </a:p>
          <a:p>
            <a:pPr lvl="1"/>
            <a:r>
              <a:rPr lang="en-DE" sz="2000" dirty="0"/>
              <a:t>Support human-guided machine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1B35-A336-1B42-82AE-EADBC56D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F7A5E-BB0F-9045-A789-193986F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???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24B64-71B4-E647-ACF9-ECC0B75A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B3D00D7-955A-A449-A391-20393E531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09" y="1443063"/>
            <a:ext cx="3439976" cy="3188270"/>
          </a:xfrm>
        </p:spPr>
      </p:pic>
      <p:pic>
        <p:nvPicPr>
          <p:cNvPr id="10" name="Grafik 9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214DE802-794F-B844-AC94-7A116980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7" y="1443063"/>
            <a:ext cx="2362200" cy="2362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88AD8B3-AA96-5E43-B393-11A01242B689}"/>
              </a:ext>
            </a:extLst>
          </p:cNvPr>
          <p:cNvSpPr txBox="1"/>
          <p:nvPr/>
        </p:nvSpPr>
        <p:spPr>
          <a:xfrm>
            <a:off x="6156176" y="393305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ChatGPT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5BB6D4-9349-8449-9825-DC9C9EB25BAC}"/>
              </a:ext>
            </a:extLst>
          </p:cNvPr>
          <p:cNvSpPr txBox="1"/>
          <p:nvPr/>
        </p:nvSpPr>
        <p:spPr>
          <a:xfrm>
            <a:off x="4641448" y="270847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=</a:t>
            </a:r>
            <a:r>
              <a:rPr lang="de-DE" dirty="0"/>
              <a:t>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F6C92E-6851-7D41-87EE-DD5CDEF3F9C3}"/>
              </a:ext>
            </a:extLst>
          </p:cNvPr>
          <p:cNvSpPr txBox="1"/>
          <p:nvPr/>
        </p:nvSpPr>
        <p:spPr>
          <a:xfrm>
            <a:off x="4641448" y="233914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?</a:t>
            </a:r>
            <a:r>
              <a:rPr lang="de-DE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963572-03C9-7C42-BD99-36188D1FB005}"/>
              </a:ext>
            </a:extLst>
          </p:cNvPr>
          <p:cNvSpPr txBox="1"/>
          <p:nvPr/>
        </p:nvSpPr>
        <p:spPr>
          <a:xfrm>
            <a:off x="661833" y="5414937"/>
            <a:ext cx="79592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>
                <a:solidFill>
                  <a:srgbClr val="FF0000"/>
                </a:solidFill>
              </a:rPr>
              <a:t>No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meaning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without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perceiving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and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acting</a:t>
            </a:r>
            <a:r>
              <a:rPr lang="de-DE" sz="2600" dirty="0">
                <a:solidFill>
                  <a:srgbClr val="FF0000"/>
                </a:solidFill>
              </a:rPr>
              <a:t> in </a:t>
            </a:r>
            <a:r>
              <a:rPr lang="de-DE" sz="2600" dirty="0" err="1">
                <a:solidFill>
                  <a:srgbClr val="FF0000"/>
                </a:solidFill>
              </a:rPr>
              <a:t>the</a:t>
            </a:r>
            <a:r>
              <a:rPr lang="de-DE" sz="2600" dirty="0">
                <a:solidFill>
                  <a:srgbClr val="FF0000"/>
                </a:solidFill>
              </a:rPr>
              <a:t> </a:t>
            </a:r>
            <a:r>
              <a:rPr lang="de-DE" sz="2600" dirty="0" err="1">
                <a:solidFill>
                  <a:srgbClr val="FF0000"/>
                </a:solidFill>
              </a:rPr>
              <a:t>world</a:t>
            </a:r>
            <a:r>
              <a:rPr lang="de-DE" sz="2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" name="&quot;Nein&quot;-Symbol 13">
            <a:extLst>
              <a:ext uri="{FF2B5EF4-FFF2-40B4-BE49-F238E27FC236}">
                <a16:creationId xmlns:a16="http://schemas.microsoft.com/office/drawing/2014/main" id="{853AB04A-9F17-E24D-A87D-37E67AD4C38A}"/>
              </a:ext>
            </a:extLst>
          </p:cNvPr>
          <p:cNvSpPr/>
          <p:nvPr/>
        </p:nvSpPr>
        <p:spPr>
          <a:xfrm>
            <a:off x="3455628" y="1706891"/>
            <a:ext cx="2527742" cy="2924442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F7A5E-BB0F-9045-A789-193986F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Acting</a:t>
            </a:r>
            <a:r>
              <a:rPr lang="de-DE" dirty="0"/>
              <a:t> was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vision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20131-1E60-724F-97E1-B0871DD7F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45" y="2172390"/>
            <a:ext cx="8229600" cy="189115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“The real power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Semantic</a:t>
            </a:r>
            <a:r>
              <a:rPr lang="de-DE" sz="1600" dirty="0"/>
              <a:t> Web will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realized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people</a:t>
            </a:r>
            <a:r>
              <a:rPr lang="de-DE" sz="1600" dirty="0"/>
              <a:t> </a:t>
            </a:r>
            <a:r>
              <a:rPr lang="de-DE" sz="1600" dirty="0" err="1"/>
              <a:t>create</a:t>
            </a:r>
            <a:r>
              <a:rPr lang="de-DE" sz="1600" dirty="0"/>
              <a:t> </a:t>
            </a:r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programs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collect</a:t>
            </a:r>
            <a:r>
              <a:rPr lang="de-DE" sz="1600" dirty="0"/>
              <a:t> Web </a:t>
            </a:r>
            <a:r>
              <a:rPr lang="de-DE" sz="1600" dirty="0" err="1"/>
              <a:t>content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diverse </a:t>
            </a:r>
            <a:r>
              <a:rPr lang="de-DE" sz="1600" dirty="0" err="1"/>
              <a:t>sources</a:t>
            </a:r>
            <a:r>
              <a:rPr lang="de-DE" sz="1600" dirty="0"/>
              <a:t>,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exchange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results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programs</a:t>
            </a:r>
            <a:r>
              <a:rPr lang="de-DE" sz="1600" dirty="0"/>
              <a:t>. The </a:t>
            </a:r>
            <a:r>
              <a:rPr lang="de-DE" sz="1600" dirty="0" err="1"/>
              <a:t>effectiveness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such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>
                <a:solidFill>
                  <a:srgbClr val="FF0000"/>
                </a:solidFill>
              </a:rPr>
              <a:t>agents</a:t>
            </a:r>
            <a:r>
              <a:rPr lang="de-DE" sz="1600" dirty="0"/>
              <a:t> will 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exponentially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machine-readable</a:t>
            </a:r>
            <a:r>
              <a:rPr lang="de-DE" sz="1600" dirty="0"/>
              <a:t> Web </a:t>
            </a:r>
            <a:r>
              <a:rPr lang="de-DE" sz="1600" dirty="0" err="1"/>
              <a:t>content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automated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r>
              <a:rPr lang="de-DE" sz="1600" dirty="0"/>
              <a:t> (</a:t>
            </a:r>
            <a:r>
              <a:rPr lang="de-DE" sz="1600" dirty="0" err="1"/>
              <a:t>including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>
                <a:solidFill>
                  <a:srgbClr val="FF0000"/>
                </a:solidFill>
              </a:rPr>
              <a:t>agents</a:t>
            </a:r>
            <a:r>
              <a:rPr lang="de-DE" sz="1600" dirty="0"/>
              <a:t>)</a:t>
            </a:r>
          </a:p>
          <a:p>
            <a:pPr marL="0" indent="0">
              <a:buNone/>
            </a:pPr>
            <a:r>
              <a:rPr lang="de-DE" sz="1600" dirty="0" err="1"/>
              <a:t>become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. The </a:t>
            </a:r>
            <a:r>
              <a:rPr lang="de-DE" sz="1600" dirty="0" err="1"/>
              <a:t>Semantic</a:t>
            </a:r>
            <a:r>
              <a:rPr lang="de-DE" sz="1600" dirty="0"/>
              <a:t> Web </a:t>
            </a:r>
            <a:r>
              <a:rPr lang="de-DE" sz="1600" dirty="0" err="1"/>
              <a:t>promotes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synergy</a:t>
            </a:r>
            <a:r>
              <a:rPr lang="de-DE" sz="1600" dirty="0"/>
              <a:t>: </a:t>
            </a:r>
            <a:r>
              <a:rPr lang="de-DE" sz="1600" dirty="0" err="1"/>
              <a:t>even</a:t>
            </a:r>
            <a:r>
              <a:rPr lang="de-DE" sz="1600" dirty="0"/>
              <a:t> </a:t>
            </a:r>
            <a:r>
              <a:rPr lang="de-DE" sz="1600" dirty="0" err="1">
                <a:solidFill>
                  <a:srgbClr val="FF0000"/>
                </a:solidFill>
              </a:rPr>
              <a:t>agents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were</a:t>
            </a:r>
            <a:r>
              <a:rPr lang="de-DE" sz="1600" dirty="0"/>
              <a:t> not </a:t>
            </a:r>
            <a:r>
              <a:rPr lang="de-DE" sz="1600" dirty="0" err="1"/>
              <a:t>expressly</a:t>
            </a:r>
            <a:r>
              <a:rPr lang="de-DE" sz="1600" dirty="0"/>
              <a:t> </a:t>
            </a:r>
            <a:r>
              <a:rPr lang="de-DE" sz="1600" dirty="0" err="1"/>
              <a:t>designed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work</a:t>
            </a:r>
            <a:r>
              <a:rPr lang="de-DE" sz="1600" dirty="0"/>
              <a:t> </a:t>
            </a:r>
            <a:r>
              <a:rPr lang="de-DE" sz="1600" dirty="0" err="1"/>
              <a:t>together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transfer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among</a:t>
            </a:r>
            <a:r>
              <a:rPr lang="de-DE" sz="1600" dirty="0"/>
              <a:t> </a:t>
            </a:r>
            <a:r>
              <a:rPr lang="de-DE" sz="1600" dirty="0" err="1"/>
              <a:t>themselves</a:t>
            </a:r>
            <a:r>
              <a:rPr lang="de-DE" sz="1600" dirty="0"/>
              <a:t> </a:t>
            </a:r>
            <a:r>
              <a:rPr lang="de-DE" sz="1600" dirty="0" err="1"/>
              <a:t>when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come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semantics</a:t>
            </a:r>
            <a:r>
              <a:rPr lang="de-DE" sz="1600" dirty="0"/>
              <a:t>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24B64-71B4-E647-ACF9-ECC0B75A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0463CC-B758-5447-B346-2893C011D217}"/>
              </a:ext>
            </a:extLst>
          </p:cNvPr>
          <p:cNvSpPr txBox="1"/>
          <p:nvPr/>
        </p:nvSpPr>
        <p:spPr>
          <a:xfrm>
            <a:off x="1421938" y="5477470"/>
            <a:ext cx="6300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dirty="0">
                <a:solidFill>
                  <a:srgbClr val="0305FF"/>
                </a:solidFill>
              </a:rPr>
              <a:t>T. Berners-Lee, J. </a:t>
            </a:r>
            <a:r>
              <a:rPr lang="de-DE" altLang="de-DE" dirty="0" err="1">
                <a:solidFill>
                  <a:srgbClr val="0305FF"/>
                </a:solidFill>
              </a:rPr>
              <a:t>Hendler</a:t>
            </a:r>
            <a:r>
              <a:rPr lang="de-DE" altLang="de-DE" dirty="0">
                <a:solidFill>
                  <a:srgbClr val="0305FF"/>
                </a:solidFill>
              </a:rPr>
              <a:t>, </a:t>
            </a:r>
            <a:r>
              <a:rPr lang="de-DE" altLang="de-DE" dirty="0" err="1">
                <a:solidFill>
                  <a:srgbClr val="0305FF"/>
                </a:solidFill>
              </a:rPr>
              <a:t>and</a:t>
            </a:r>
            <a:r>
              <a:rPr lang="de-DE" altLang="de-DE" dirty="0">
                <a:solidFill>
                  <a:srgbClr val="0305FF"/>
                </a:solidFill>
              </a:rPr>
              <a:t> O. </a:t>
            </a:r>
            <a:r>
              <a:rPr lang="de-DE" altLang="de-DE" dirty="0" err="1">
                <a:solidFill>
                  <a:srgbClr val="0305FF"/>
                </a:solidFill>
              </a:rPr>
              <a:t>Lassila</a:t>
            </a:r>
            <a:r>
              <a:rPr lang="de-DE" altLang="de-DE" dirty="0">
                <a:solidFill>
                  <a:srgbClr val="0305FF"/>
                </a:solidFill>
              </a:rPr>
              <a:t>: The </a:t>
            </a:r>
            <a:r>
              <a:rPr lang="de-DE" altLang="de-DE" dirty="0" err="1">
                <a:solidFill>
                  <a:srgbClr val="0305FF"/>
                </a:solidFill>
              </a:rPr>
              <a:t>semantic</a:t>
            </a:r>
            <a:r>
              <a:rPr lang="de-DE" altLang="de-DE" dirty="0">
                <a:solidFill>
                  <a:srgbClr val="0305FF"/>
                </a:solidFill>
              </a:rPr>
              <a:t> web. </a:t>
            </a:r>
          </a:p>
          <a:p>
            <a:r>
              <a:rPr lang="de-DE" altLang="de-DE" i="1" dirty="0">
                <a:solidFill>
                  <a:srgbClr val="0305FF"/>
                </a:solidFill>
              </a:rPr>
              <a:t>Scientific American</a:t>
            </a:r>
            <a:r>
              <a:rPr lang="de-DE" altLang="de-DE" dirty="0">
                <a:solidFill>
                  <a:srgbClr val="0305FF"/>
                </a:solidFill>
              </a:rPr>
              <a:t>, 2001. (</a:t>
            </a:r>
            <a:r>
              <a:rPr lang="de-DE" altLang="de-DE" dirty="0">
                <a:solidFill>
                  <a:srgbClr val="0305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http://www.scientificamerican.com/</a:t>
            </a:r>
            <a:r>
              <a:rPr lang="de-DE" altLang="de-DE" dirty="0">
                <a:solidFill>
                  <a:srgbClr val="0305FF"/>
                </a:solidFill>
              </a:rPr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19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F7A5E-BB0F-9045-A789-193986F6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!!? </a:t>
            </a:r>
            <a:r>
              <a:rPr lang="de-DE" dirty="0" err="1"/>
              <a:t>AgentGPT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24B64-71B4-E647-ACF9-ECC0B75A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0463CC-B758-5447-B346-2893C011D217}"/>
              </a:ext>
            </a:extLst>
          </p:cNvPr>
          <p:cNvSpPr txBox="1"/>
          <p:nvPr/>
        </p:nvSpPr>
        <p:spPr>
          <a:xfrm>
            <a:off x="1421938" y="5477470"/>
            <a:ext cx="6300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dirty="0">
                <a:solidFill>
                  <a:srgbClr val="0305FF"/>
                </a:solidFill>
              </a:rPr>
              <a:t>T. Berners-Lee, J. </a:t>
            </a:r>
            <a:r>
              <a:rPr lang="de-DE" altLang="de-DE" dirty="0" err="1">
                <a:solidFill>
                  <a:srgbClr val="0305FF"/>
                </a:solidFill>
              </a:rPr>
              <a:t>Hendler</a:t>
            </a:r>
            <a:r>
              <a:rPr lang="de-DE" altLang="de-DE" dirty="0">
                <a:solidFill>
                  <a:srgbClr val="0305FF"/>
                </a:solidFill>
              </a:rPr>
              <a:t>, </a:t>
            </a:r>
            <a:r>
              <a:rPr lang="de-DE" altLang="de-DE" dirty="0" err="1">
                <a:solidFill>
                  <a:srgbClr val="0305FF"/>
                </a:solidFill>
              </a:rPr>
              <a:t>and</a:t>
            </a:r>
            <a:r>
              <a:rPr lang="de-DE" altLang="de-DE" dirty="0">
                <a:solidFill>
                  <a:srgbClr val="0305FF"/>
                </a:solidFill>
              </a:rPr>
              <a:t> O. </a:t>
            </a:r>
            <a:r>
              <a:rPr lang="de-DE" altLang="de-DE" dirty="0" err="1">
                <a:solidFill>
                  <a:srgbClr val="0305FF"/>
                </a:solidFill>
              </a:rPr>
              <a:t>Lassila</a:t>
            </a:r>
            <a:r>
              <a:rPr lang="de-DE" altLang="de-DE" dirty="0">
                <a:solidFill>
                  <a:srgbClr val="0305FF"/>
                </a:solidFill>
              </a:rPr>
              <a:t>: The </a:t>
            </a:r>
            <a:r>
              <a:rPr lang="de-DE" altLang="de-DE" dirty="0" err="1">
                <a:solidFill>
                  <a:srgbClr val="0305FF"/>
                </a:solidFill>
              </a:rPr>
              <a:t>semantic</a:t>
            </a:r>
            <a:r>
              <a:rPr lang="de-DE" altLang="de-DE" dirty="0">
                <a:solidFill>
                  <a:srgbClr val="0305FF"/>
                </a:solidFill>
              </a:rPr>
              <a:t> web. </a:t>
            </a:r>
          </a:p>
          <a:p>
            <a:r>
              <a:rPr lang="de-DE" altLang="de-DE" i="1" dirty="0">
                <a:solidFill>
                  <a:srgbClr val="0305FF"/>
                </a:solidFill>
              </a:rPr>
              <a:t>Scientific American</a:t>
            </a:r>
            <a:r>
              <a:rPr lang="de-DE" altLang="de-DE" dirty="0">
                <a:solidFill>
                  <a:srgbClr val="0305FF"/>
                </a:solidFill>
              </a:rPr>
              <a:t>, 2001. (</a:t>
            </a:r>
            <a:r>
              <a:rPr lang="de-DE" altLang="de-DE" dirty="0">
                <a:solidFill>
                  <a:srgbClr val="0305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http://www.scientificamerican.com/</a:t>
            </a:r>
            <a:r>
              <a:rPr lang="de-DE" altLang="de-DE" dirty="0">
                <a:solidFill>
                  <a:srgbClr val="0305FF"/>
                </a:solidFill>
              </a:rPr>
              <a:t>)</a:t>
            </a:r>
          </a:p>
          <a:p>
            <a:endParaRPr lang="de-DE" dirty="0"/>
          </a:p>
        </p:txBody>
      </p:sp>
      <p:pic>
        <p:nvPicPr>
          <p:cNvPr id="17" name="Inhaltsplatzhalter 16" descr="Ein Bild, das Text, Software, Multimedia-Software, Computersymbol enthält.&#10;&#10;Automatisch generierte Beschreibung">
            <a:extLst>
              <a:ext uri="{FF2B5EF4-FFF2-40B4-BE49-F238E27FC236}">
                <a16:creationId xmlns:a16="http://schemas.microsoft.com/office/drawing/2014/main" id="{8C8DDBB4-822D-B24A-A10F-158744FC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350" y="1196975"/>
            <a:ext cx="6925300" cy="4968875"/>
          </a:xfr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96BA8A3-ADFE-0840-8EDF-EF974C952D1B}"/>
              </a:ext>
            </a:extLst>
          </p:cNvPr>
          <p:cNvSpPr/>
          <p:nvPr/>
        </p:nvSpPr>
        <p:spPr>
          <a:xfrm>
            <a:off x="3105892" y="6248915"/>
            <a:ext cx="29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305FF"/>
                </a:solidFill>
              </a:rPr>
              <a:t>https://</a:t>
            </a:r>
            <a:r>
              <a:rPr lang="de-DE" dirty="0" err="1">
                <a:solidFill>
                  <a:srgbClr val="0305FF"/>
                </a:solidFill>
              </a:rPr>
              <a:t>agentgpt.reworkd.ai</a:t>
            </a:r>
            <a:r>
              <a:rPr lang="de-DE" dirty="0">
                <a:solidFill>
                  <a:srgbClr val="0305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920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68558-307B-B24D-9E6E-4E28C65E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still a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mark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31443B-CAC9-5641-9C16-EB740699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Vision </a:t>
            </a:r>
            <a:r>
              <a:rPr lang="de-DE" dirty="0" err="1"/>
              <a:t>itself</a:t>
            </a:r>
            <a:r>
              <a:rPr lang="de-DE" dirty="0"/>
              <a:t> not </a:t>
            </a:r>
            <a:r>
              <a:rPr lang="de-DE" dirty="0" err="1"/>
              <a:t>realised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intended</a:t>
            </a:r>
            <a:r>
              <a:rPr lang="de-DE" dirty="0"/>
              <a:t> form, </a:t>
            </a:r>
            <a:r>
              <a:rPr lang="de-DE" dirty="0" err="1"/>
              <a:t>only</a:t>
            </a:r>
            <a:r>
              <a:rPr lang="de-DE" dirty="0"/>
              <a:t> ist </a:t>
            </a:r>
            <a:r>
              <a:rPr lang="de-DE" dirty="0" err="1"/>
              <a:t>goals</a:t>
            </a:r>
            <a:r>
              <a:rPr lang="de-DE" dirty="0"/>
              <a:t>:  The </a:t>
            </a:r>
            <a:r>
              <a:rPr lang="de-DE" dirty="0" err="1"/>
              <a:t>semantic</a:t>
            </a:r>
            <a:r>
              <a:rPr lang="de-DE" dirty="0"/>
              <a:t> web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cemetery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ontologies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(all </a:t>
            </a:r>
            <a:r>
              <a:rPr lang="de-DE" dirty="0" err="1"/>
              <a:t>died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annotationitis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: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„</a:t>
            </a:r>
            <a:r>
              <a:rPr lang="de-DE" dirty="0" err="1"/>
              <a:t>trust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“ </a:t>
            </a:r>
            <a:r>
              <a:rPr lang="de-DE" dirty="0" err="1"/>
              <a:t>handled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AgentGPT</a:t>
            </a:r>
            <a:r>
              <a:rPr lang="de-DE" dirty="0"/>
              <a:t>? </a:t>
            </a:r>
          </a:p>
          <a:p>
            <a:endParaRPr lang="de-DE" dirty="0"/>
          </a:p>
          <a:p>
            <a:r>
              <a:rPr lang="de-DE" dirty="0"/>
              <a:t>Revival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ontologies</a:t>
            </a:r>
            <a:r>
              <a:rPr lang="de-DE" dirty="0"/>
              <a:t> (?) -&gt; </a:t>
            </a:r>
            <a:r>
              <a:rPr lang="de-DE" dirty="0" err="1"/>
              <a:t>Neurosymbolic</a:t>
            </a:r>
            <a:r>
              <a:rPr lang="de-DE" dirty="0"/>
              <a:t> AI </a:t>
            </a:r>
            <a:r>
              <a:rPr lang="de-DE" dirty="0" err="1"/>
              <a:t>NeSy</a:t>
            </a:r>
            <a:br>
              <a:rPr lang="de-DE" dirty="0"/>
            </a:br>
            <a:r>
              <a:rPr lang="de-DE" dirty="0"/>
              <a:t>... </a:t>
            </a:r>
            <a:r>
              <a:rPr lang="de-DE" dirty="0" err="1"/>
              <a:t>though</a:t>
            </a:r>
            <a:r>
              <a:rPr lang="de-DE" dirty="0"/>
              <a:t> not </a:t>
            </a:r>
            <a:r>
              <a:rPr lang="de-DE" dirty="0" err="1"/>
              <a:t>really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play</a:t>
            </a:r>
            <a:r>
              <a:rPr lang="de-DE" dirty="0"/>
              <a:t> a </a:t>
            </a:r>
            <a:r>
              <a:rPr lang="de-DE" dirty="0" err="1"/>
              <a:t>role</a:t>
            </a:r>
            <a:endParaRPr lang="de-DE" dirty="0"/>
          </a:p>
          <a:p>
            <a:endParaRPr lang="de-DE" dirty="0"/>
          </a:p>
          <a:p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an </a:t>
            </a:r>
            <a:r>
              <a:rPr lang="de-DE" dirty="0" err="1"/>
              <a:t>era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>
                <a:solidFill>
                  <a:srgbClr val="0305FF"/>
                </a:solidFill>
              </a:rPr>
              <a:t>Postneural</a:t>
            </a:r>
            <a:r>
              <a:rPr lang="de-DE" dirty="0">
                <a:solidFill>
                  <a:srgbClr val="0305FF"/>
                </a:solidFill>
              </a:rPr>
              <a:t> AI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E43B71-A98D-114D-BFF7-D527310E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8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3030</Words>
  <Application>Microsoft Macintosh PowerPoint</Application>
  <PresentationFormat>Bildschirmpräsentation (4:3)</PresentationFormat>
  <Paragraphs>409</Paragraphs>
  <Slides>57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Myriad Pro</vt:lpstr>
      <vt:lpstr>Times</vt:lpstr>
      <vt:lpstr>Wingdings</vt:lpstr>
      <vt:lpstr>7_Standarddesign</vt:lpstr>
      <vt:lpstr>Intelligent Agents </vt:lpstr>
      <vt:lpstr>Acknowledgements</vt:lpstr>
      <vt:lpstr>Organization</vt:lpstr>
      <vt:lpstr>Organization</vt:lpstr>
      <vt:lpstr>A vision some time ago</vt:lpstr>
      <vt:lpstr>A vision becomes true??? </vt:lpstr>
      <vt:lpstr>Acting was already part of the original vision</vt:lpstr>
      <vt:lpstr>A vision becomes true!!? AgentGPT</vt:lpstr>
      <vt:lpstr>Why still a question mark?</vt:lpstr>
      <vt:lpstr>Postneural AI</vt:lpstr>
      <vt:lpstr>Artificial Intelligence and Intelligent Agents</vt:lpstr>
      <vt:lpstr>Literature</vt:lpstr>
      <vt:lpstr>Literature</vt:lpstr>
      <vt:lpstr>Literature</vt:lpstr>
      <vt:lpstr>Literature</vt:lpstr>
      <vt:lpstr>What is an Agent?</vt:lpstr>
      <vt:lpstr>Abstractions: Agents and Environments</vt:lpstr>
      <vt:lpstr>Reactive vs. Goal-based Agents</vt:lpstr>
      <vt:lpstr>Reactive vs. Goal-based Agents</vt:lpstr>
      <vt:lpstr>Balancing Reactive and Goal-Oriented Behavior</vt:lpstr>
      <vt:lpstr>Social Ability</vt:lpstr>
      <vt:lpstr>Rational Agents</vt:lpstr>
      <vt:lpstr>Autonomous Agents</vt:lpstr>
      <vt:lpstr>Autonomy ≠ No influence possible</vt:lpstr>
      <vt:lpstr>Human-compatible Behavior</vt:lpstr>
      <vt:lpstr>Human-aware Behavior</vt:lpstr>
      <vt:lpstr>Agent Model vs. Human Model</vt:lpstr>
      <vt:lpstr>Learning Agents (Online)</vt:lpstr>
      <vt:lpstr>Reactive vs. Goal-based Agents</vt:lpstr>
      <vt:lpstr>Misunderstandings</vt:lpstr>
      <vt:lpstr>Frame Agents</vt:lpstr>
      <vt:lpstr>Learning-based Software Development</vt:lpstr>
      <vt:lpstr>Back to the Future: Human-guided Learning</vt:lpstr>
      <vt:lpstr>Proper Agent: An Example</vt:lpstr>
      <vt:lpstr>Proper Agent: An Example</vt:lpstr>
      <vt:lpstr>STRIPS Formalism</vt:lpstr>
      <vt:lpstr>STRIPS Planning Operators</vt:lpstr>
      <vt:lpstr>Initial Plan</vt:lpstr>
      <vt:lpstr>Planning as („Lifted“) Search</vt:lpstr>
      <vt:lpstr>Classical Search               vs.                        Planning</vt:lpstr>
      <vt:lpstr>Plan = (Linear) sequence of Actions?</vt:lpstr>
      <vt:lpstr>Representation of Partial-Order Plans</vt:lpstr>
      <vt:lpstr>Completeness and Consistency</vt:lpstr>
      <vt:lpstr>Plan Refinement (1)</vt:lpstr>
      <vt:lpstr>Plan Refinement (1)</vt:lpstr>
      <vt:lpstr>Plan Refinement (2)</vt:lpstr>
      <vt:lpstr>Plan Refinement (3)</vt:lpstr>
      <vt:lpstr>Plan Refinement (3)</vt:lpstr>
      <vt:lpstr>Protection of Causal Relations</vt:lpstr>
      <vt:lpstr>Another Plan Refinement …</vt:lpstr>
      <vt:lpstr>Another Plan Refinement …</vt:lpstr>
      <vt:lpstr>The Complete Solution … </vt:lpstr>
      <vt:lpstr>PowerPoint-Präsentation</vt:lpstr>
      <vt:lpstr>PowerPoint-Präsentation</vt:lpstr>
      <vt:lpstr>Last Century Planning Systems (Last Decade!)</vt:lpstr>
      <vt:lpstr>Planning is an Active Field of Research</vt:lpstr>
      <vt:lpstr>Round-Up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1048</cp:revision>
  <cp:lastPrinted>2022-10-19T14:39:38Z</cp:lastPrinted>
  <dcterms:created xsi:type="dcterms:W3CDTF">2010-04-27T12:26:40Z</dcterms:created>
  <dcterms:modified xsi:type="dcterms:W3CDTF">2023-10-18T12:03:53Z</dcterms:modified>
</cp:coreProperties>
</file>